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08"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1C1352-254E-4240-9254-420D62D0577E}" type="datetimeFigureOut">
              <a:rPr lang="en-US" smtClean="0"/>
              <a:t>10/21/2008</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F3F859-0FD3-4F56-8356-E9C1EB7C80DF}" type="slidenum">
              <a:rPr lang="en-US" smtClean="0"/>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C9429DA0-149D-4878-9122-2ED8E4C08F1C}" type="datetime1">
              <a:rPr lang="en-US" smtClean="0"/>
              <a:t>10/21/2008</a:t>
            </a:fld>
            <a:endParaRPr lang="en-US"/>
          </a:p>
        </p:txBody>
      </p:sp>
      <p:sp>
        <p:nvSpPr>
          <p:cNvPr id="19" name="18 Marcador de pie de página"/>
          <p:cNvSpPr>
            <a:spLocks noGrp="1"/>
          </p:cNvSpPr>
          <p:nvPr>
            <p:ph type="ftr" sz="quarter" idx="11"/>
          </p:nvPr>
        </p:nvSpPr>
        <p:spPr/>
        <p:txBody>
          <a:bodyPr/>
          <a:lstStyle/>
          <a:p>
            <a:endParaRPr lang="en-US"/>
          </a:p>
        </p:txBody>
      </p:sp>
      <p:sp>
        <p:nvSpPr>
          <p:cNvPr id="27" name="26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A2068D-27D8-4200-95BC-3E6A298EB88D}" type="datetime1">
              <a:rPr lang="en-US" smtClean="0"/>
              <a:t>10/21/2008</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5F8CDE6-1DC8-46B0-A214-DAF3D338CA02}" type="datetime1">
              <a:rPr lang="en-US" smtClean="0"/>
              <a:t>10/21/2008</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CD0C779-39E3-4D1C-ACA0-C21DEF348970}" type="datetime1">
              <a:rPr lang="en-US" smtClean="0"/>
              <a:t>10/21/2008</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58E0E5D-3007-410D-BCA4-6D4FC98B2AEB}" type="datetime1">
              <a:rPr lang="en-US" smtClean="0"/>
              <a:t>10/21/2008</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E5887EB-7151-458D-A152-BE609BBC9692}" type="datetime1">
              <a:rPr lang="en-US" smtClean="0"/>
              <a:t>10/21/2008</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C887AC06-4165-4C37-91CF-6A81857ACBF4}" type="datetime1">
              <a:rPr lang="en-US" smtClean="0"/>
              <a:t>10/21/2008</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325D095-E5A9-4B1D-B868-46A4D986CCB0}" type="datetime1">
              <a:rPr lang="en-US" smtClean="0"/>
              <a:t>10/21/2008</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BEAAAA0-5931-48D9-9246-B0D236164ADE}" type="datetime1">
              <a:rPr lang="en-US" smtClean="0"/>
              <a:t>10/21/2008</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C47DA34-357E-4171-AABC-B4AB1751D94E}" type="datetime1">
              <a:rPr lang="en-US" smtClean="0"/>
              <a:t>10/21/2008</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72147566-7CB8-4C19-ADF5-B89B6F2EE14F}"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8474D12-1D54-4F08-AFF2-D5C38D999E6E}" type="datetime1">
              <a:rPr lang="en-US" smtClean="0"/>
              <a:t>10/21/2008</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a:xfrm>
            <a:off x="8077200" y="6356350"/>
            <a:ext cx="609600" cy="365125"/>
          </a:xfrm>
        </p:spPr>
        <p:txBody>
          <a:bodyPr/>
          <a:lstStyle/>
          <a:p>
            <a:fld id="{72147566-7CB8-4C19-ADF5-B89B6F2EE14F}" type="slidenum">
              <a:rPr lang="en-US" smtClean="0"/>
              <a:t>‹Nº›</a:t>
            </a:fld>
            <a:endParaRPr lang="en-U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46EAAB-D341-4A76-A40D-D197CD4CD343}" type="datetime1">
              <a:rPr lang="en-US" smtClean="0"/>
              <a:t>10/21/2008</a:t>
            </a:fld>
            <a:endParaRPr lang="en-U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147566-7CB8-4C19-ADF5-B89B6F2EE14F}" type="slidenum">
              <a:rPr lang="en-US" smtClean="0"/>
              <a:t>‹Nº›</a:t>
            </a:fld>
            <a:endParaRPr lang="en-U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pPr algn="ctr"/>
            <a:r>
              <a:rPr lang="en-US" sz="4000" dirty="0" smtClean="0"/>
              <a:t>THE POLITICAL ECONOMY AND INSTITUTIONAL CAPACITY OF INSTRUMENT CHOICE: LESSONS FROM A LATIN AMERICAN COUNTRY</a:t>
            </a:r>
            <a:endParaRPr lang="en-US" sz="4000" dirty="0"/>
          </a:p>
        </p:txBody>
      </p:sp>
      <p:sp>
        <p:nvSpPr>
          <p:cNvPr id="3" name="2 Subtítulo"/>
          <p:cNvSpPr>
            <a:spLocks noGrp="1"/>
          </p:cNvSpPr>
          <p:nvPr>
            <p:ph type="subTitle" idx="1"/>
          </p:nvPr>
        </p:nvSpPr>
        <p:spPr/>
        <p:txBody>
          <a:bodyPr/>
          <a:lstStyle/>
          <a:p>
            <a:endParaRPr lang="es-MX" dirty="0" smtClean="0"/>
          </a:p>
          <a:p>
            <a:pPr algn="ctr"/>
            <a:r>
              <a:rPr lang="es-MX" dirty="0" smtClean="0"/>
              <a:t>Marcelo </a:t>
            </a:r>
            <a:r>
              <a:rPr lang="es-MX" dirty="0" err="1" smtClean="0"/>
              <a:t>Caffera</a:t>
            </a:r>
            <a:endParaRPr lang="es-MX" dirty="0" smtClean="0"/>
          </a:p>
          <a:p>
            <a:pPr algn="ctr"/>
            <a:r>
              <a:rPr lang="es-MX" dirty="0" smtClean="0"/>
              <a:t>Universidad de Montevideo</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a:bodyPr>
          <a:lstStyle/>
          <a:p>
            <a:r>
              <a:rPr lang="en-US" dirty="0" smtClean="0"/>
              <a:t>Firms </a:t>
            </a:r>
            <a:r>
              <a:rPr lang="en-US" dirty="0" smtClean="0"/>
              <a:t>needed to supply the following remarkably large amount of information to </a:t>
            </a:r>
            <a:r>
              <a:rPr lang="en-US" dirty="0" smtClean="0"/>
              <a:t>regulators.</a:t>
            </a:r>
          </a:p>
          <a:p>
            <a:r>
              <a:rPr lang="en-US" dirty="0" smtClean="0"/>
              <a:t>The regulatory approach implemented by the municipal norms of 1967 and 1968 continues to be the national regulatory approach to industrial water pollution control today</a:t>
            </a:r>
            <a:r>
              <a:rPr lang="en-US" dirty="0" smtClean="0"/>
              <a:t>.</a:t>
            </a:r>
          </a:p>
          <a:p>
            <a:r>
              <a:rPr lang="en-US" dirty="0" smtClean="0"/>
              <a:t>The </a:t>
            </a:r>
            <a:r>
              <a:rPr lang="en-US" dirty="0" smtClean="0"/>
              <a:t>provisions just described have been identically incorporated in 1979 into the National Decree 253/79, which presently regulates water bodies’ pollution in the entire country.</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a:bodyPr>
          <a:lstStyle/>
          <a:p>
            <a:r>
              <a:rPr lang="en-US" dirty="0" smtClean="0"/>
              <a:t>The </a:t>
            </a:r>
            <a:r>
              <a:rPr lang="en-US" dirty="0" smtClean="0"/>
              <a:t>most important differences introduced by the Decree 253/79 are that </a:t>
            </a:r>
            <a:endParaRPr lang="en-US" dirty="0" smtClean="0"/>
          </a:p>
          <a:p>
            <a:pPr lvl="1"/>
            <a:r>
              <a:rPr lang="en-US" dirty="0" smtClean="0"/>
              <a:t>it </a:t>
            </a:r>
            <a:r>
              <a:rPr lang="en-US" dirty="0" smtClean="0"/>
              <a:t>transferred the Industrial Discharge Authorization process </a:t>
            </a:r>
            <a:r>
              <a:rPr lang="en-US" dirty="0" smtClean="0"/>
              <a:t>to </a:t>
            </a:r>
            <a:r>
              <a:rPr lang="en-US" dirty="0" smtClean="0"/>
              <a:t>the national government, and </a:t>
            </a:r>
            <a:endParaRPr lang="en-US" dirty="0" smtClean="0"/>
          </a:p>
          <a:p>
            <a:pPr lvl="1"/>
            <a:r>
              <a:rPr lang="en-US" dirty="0" smtClean="0"/>
              <a:t>it </a:t>
            </a:r>
            <a:r>
              <a:rPr lang="en-US" dirty="0" smtClean="0"/>
              <a:t>determined ambient standards for waterways according to its predominant use (although these were never put into practice</a:t>
            </a:r>
            <a:r>
              <a:rPr lang="en-US" dirty="0" smtClean="0"/>
              <a:t>).</a:t>
            </a:r>
          </a:p>
          <a:p>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lnSpcReduction="10000"/>
          </a:bodyPr>
          <a:lstStyle/>
          <a:p>
            <a:r>
              <a:rPr lang="en-US" b="1" u="sng" dirty="0" smtClean="0"/>
              <a:t>2.3 Implementation</a:t>
            </a:r>
          </a:p>
          <a:p>
            <a:r>
              <a:rPr lang="en-US" dirty="0" smtClean="0"/>
              <a:t>Industrial water pollution in Uruguay is based on a system of </a:t>
            </a:r>
            <a:r>
              <a:rPr lang="en-US" dirty="0" smtClean="0"/>
              <a:t>self-reporting.</a:t>
            </a:r>
          </a:p>
          <a:p>
            <a:r>
              <a:rPr lang="en-US" dirty="0" smtClean="0"/>
              <a:t>Inspections</a:t>
            </a:r>
          </a:p>
          <a:p>
            <a:r>
              <a:rPr lang="en-US" dirty="0" smtClean="0"/>
              <a:t>Between 1997 </a:t>
            </a:r>
            <a:r>
              <a:rPr lang="en-US" dirty="0" smtClean="0"/>
              <a:t>and 2001 </a:t>
            </a:r>
            <a:r>
              <a:rPr lang="en-US" dirty="0" smtClean="0"/>
              <a:t>IMM </a:t>
            </a:r>
            <a:r>
              <a:rPr lang="en-US" dirty="0" smtClean="0"/>
              <a:t>undertook the third stage of the Urban Sanitation Plan </a:t>
            </a:r>
            <a:r>
              <a:rPr lang="en-US" dirty="0" smtClean="0"/>
              <a:t>with </a:t>
            </a:r>
            <a:r>
              <a:rPr lang="en-US" dirty="0" smtClean="0"/>
              <a:t>funds from the Inter-American Development Bank</a:t>
            </a:r>
            <a:r>
              <a:rPr lang="en-US" dirty="0" smtClean="0"/>
              <a:t>.</a:t>
            </a:r>
          </a:p>
          <a:p>
            <a:r>
              <a:rPr lang="en-US" dirty="0" smtClean="0"/>
              <a:t>As part of the condition to access the credit, the Uruguayan authorities had to commit to increase the compliance levels with industry emission standards (Multiservice </a:t>
            </a:r>
            <a:r>
              <a:rPr lang="en-US" i="1" dirty="0" smtClean="0"/>
              <a:t>et al</a:t>
            </a:r>
            <a:r>
              <a:rPr lang="en-US" dirty="0" smtClean="0"/>
              <a:t>., 2001).</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a:bodyPr>
          <a:lstStyle/>
          <a:p>
            <a:r>
              <a:rPr lang="en-US" dirty="0" smtClean="0"/>
              <a:t>With this objective, the IMM implemented the “Industrial Pollution Reduction Plan” in March 1997</a:t>
            </a:r>
            <a:r>
              <a:rPr lang="en-US" dirty="0" smtClean="0"/>
              <a:t>.</a:t>
            </a:r>
          </a:p>
          <a:p>
            <a:r>
              <a:rPr lang="en-US" dirty="0" smtClean="0"/>
              <a:t>The Plan relaxed some of the emissions standards set by the National Decree 253/79 and established a time schedule by which they would converge again to the original levels</a:t>
            </a:r>
            <a:r>
              <a:rPr lang="en-US" dirty="0" smtClean="0"/>
              <a:t>.</a:t>
            </a:r>
          </a:p>
          <a:p>
            <a:r>
              <a:rPr lang="en-US" dirty="0" smtClean="0"/>
              <a:t>The Plan gave the firms </a:t>
            </a:r>
            <a:r>
              <a:rPr lang="en-US" dirty="0" smtClean="0"/>
              <a:t>almost two years </a:t>
            </a:r>
            <a:r>
              <a:rPr lang="en-US" dirty="0" smtClean="0"/>
              <a:t>to implement changes in abatement technology.</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lnSpcReduction="10000"/>
          </a:bodyPr>
          <a:lstStyle/>
          <a:p>
            <a:r>
              <a:rPr lang="en-US" dirty="0" smtClean="0"/>
              <a:t>The IADB’s funding affected the inspection strategy of the IMM. </a:t>
            </a:r>
            <a:endParaRPr lang="en-US" dirty="0" smtClean="0"/>
          </a:p>
          <a:p>
            <a:pPr lvl="1"/>
            <a:r>
              <a:rPr lang="en-US" dirty="0" smtClean="0"/>
              <a:t>The </a:t>
            </a:r>
            <a:r>
              <a:rPr lang="en-US" dirty="0" smtClean="0"/>
              <a:t>number of inspections performed by the IMM on industrial plants peaked in months of 1997 and 1998 because of special, IADB-financed, monitoring campaigns. </a:t>
            </a:r>
            <a:endParaRPr lang="en-US" dirty="0" smtClean="0"/>
          </a:p>
          <a:p>
            <a:pPr lvl="1"/>
            <a:r>
              <a:rPr lang="en-US" dirty="0" smtClean="0"/>
              <a:t>A </a:t>
            </a:r>
            <a:r>
              <a:rPr lang="en-US" dirty="0" smtClean="0"/>
              <a:t>private consulting firm was hired with funds from the IADB between 1999 and 2001 to carry out the Monitoring Program. </a:t>
            </a:r>
            <a:endParaRPr lang="en-US" dirty="0" smtClean="0"/>
          </a:p>
          <a:p>
            <a:pPr lvl="1"/>
            <a:r>
              <a:rPr lang="en-US" dirty="0" smtClean="0"/>
              <a:t>The </a:t>
            </a:r>
            <a:r>
              <a:rPr lang="en-US" dirty="0" smtClean="0"/>
              <a:t>private consulting firm crowded out IMM inspections.</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a:bodyPr>
          <a:lstStyle/>
          <a:p>
            <a:r>
              <a:rPr lang="en-US" b="1" u="sng" dirty="0" smtClean="0"/>
              <a:t>2.4 </a:t>
            </a:r>
            <a:r>
              <a:rPr lang="en-US" b="1" u="sng" dirty="0" smtClean="0"/>
              <a:t>Results</a:t>
            </a:r>
            <a:endParaRPr lang="en-US" dirty="0" smtClean="0"/>
          </a:p>
          <a:p>
            <a:r>
              <a:rPr lang="en-US" dirty="0" smtClean="0"/>
              <a:t>With very few exceptions, ambient water quality of the three major water streams in Montevideo worsened in the period between the early 1990s and </a:t>
            </a:r>
            <a:r>
              <a:rPr lang="en-US" dirty="0" smtClean="0"/>
              <a:t>2001.</a:t>
            </a:r>
          </a:p>
          <a:p>
            <a:r>
              <a:rPr lang="en-US" dirty="0" smtClean="0"/>
              <a:t>Furthermore, with </a:t>
            </a:r>
            <a:r>
              <a:rPr lang="en-US" dirty="0" smtClean="0"/>
              <a:t>three exceptions, none </a:t>
            </a:r>
            <a:r>
              <a:rPr lang="en-US" dirty="0" smtClean="0"/>
              <a:t>of the pollutants concentration levels </a:t>
            </a:r>
            <a:r>
              <a:rPr lang="en-US" dirty="0" smtClean="0"/>
              <a:t>complied </a:t>
            </a:r>
            <a:r>
              <a:rPr lang="en-US" dirty="0" smtClean="0"/>
              <a:t>with the ambient standards (never formally ratified) for streams crossing urban areas at their outfalls</a:t>
            </a:r>
            <a:r>
              <a:rPr lang="en-US" dirty="0" smtClean="0"/>
              <a:t>.</a:t>
            </a:r>
          </a:p>
          <a:p>
            <a:r>
              <a:rPr lang="en-US" dirty="0" smtClean="0"/>
              <a:t>Emissions decreased on average</a:t>
            </a:r>
          </a:p>
          <a:p>
            <a:r>
              <a:rPr lang="en-US" dirty="0" smtClean="0"/>
              <a:t>Cluster around the standard</a:t>
            </a:r>
            <a:endParaRPr lang="en-US" dirty="0" smtClean="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200" dirty="0" smtClean="0"/>
              <a:t>3. WHY URUGUAYAN REGULATORS OPTED TO CONTROL INDUSTRIAL WATER POLLUTION WITH COMMMAND AND CONTROL INSTRUMENTS</a:t>
            </a:r>
            <a:endParaRPr lang="en-US" sz="3000" dirty="0"/>
          </a:p>
        </p:txBody>
      </p:sp>
      <p:sp>
        <p:nvSpPr>
          <p:cNvPr id="3" name="2 Marcador de contenido"/>
          <p:cNvSpPr>
            <a:spLocks noGrp="1"/>
          </p:cNvSpPr>
          <p:nvPr>
            <p:ph idx="1"/>
          </p:nvPr>
        </p:nvSpPr>
        <p:spPr/>
        <p:txBody>
          <a:bodyPr>
            <a:normAutofit lnSpcReduction="10000"/>
          </a:bodyPr>
          <a:lstStyle/>
          <a:p>
            <a:r>
              <a:rPr lang="en-US" dirty="0" smtClean="0"/>
              <a:t>Instruments </a:t>
            </a:r>
            <a:r>
              <a:rPr lang="en-US" dirty="0" smtClean="0"/>
              <a:t>chosen by Uruguayan regulators do not rank well in terms of several criteria that can be used to judge policy instruments</a:t>
            </a:r>
            <a:r>
              <a:rPr lang="en-US" dirty="0" smtClean="0"/>
              <a:t>.</a:t>
            </a:r>
          </a:p>
          <a:p>
            <a:pPr marL="514350" indent="-514350">
              <a:buFont typeface="+mj-lt"/>
              <a:buAutoNum type="arabicPeriod"/>
            </a:pPr>
            <a:r>
              <a:rPr lang="en-US" i="1" dirty="0" smtClean="0"/>
              <a:t>C</a:t>
            </a:r>
            <a:r>
              <a:rPr lang="en-US" i="1" dirty="0" smtClean="0"/>
              <a:t>ost- ineffective</a:t>
            </a:r>
          </a:p>
          <a:p>
            <a:pPr marL="514350" indent="-514350">
              <a:buFont typeface="+mj-lt"/>
              <a:buAutoNum type="arabicPeriod"/>
            </a:pPr>
            <a:r>
              <a:rPr lang="en-US" i="1" dirty="0" smtClean="0"/>
              <a:t>Information </a:t>
            </a:r>
            <a:r>
              <a:rPr lang="en-US" i="1" dirty="0" smtClean="0"/>
              <a:t>and computation </a:t>
            </a:r>
            <a:r>
              <a:rPr lang="en-US" i="1" dirty="0" smtClean="0"/>
              <a:t>intensive</a:t>
            </a:r>
          </a:p>
          <a:p>
            <a:pPr marL="514350" indent="-514350">
              <a:buFont typeface="+mj-lt"/>
              <a:buAutoNum type="arabicPeriod"/>
            </a:pPr>
            <a:r>
              <a:rPr lang="en-US" dirty="0" smtClean="0"/>
              <a:t>Not </a:t>
            </a:r>
            <a:r>
              <a:rPr lang="en-US" dirty="0" smtClean="0"/>
              <a:t>among the less </a:t>
            </a:r>
            <a:r>
              <a:rPr lang="en-US" i="1" dirty="0" smtClean="0"/>
              <a:t>costly</a:t>
            </a:r>
            <a:r>
              <a:rPr lang="en-US" dirty="0" smtClean="0"/>
              <a:t> instruments in terms of </a:t>
            </a:r>
            <a:r>
              <a:rPr lang="en-US" i="1" dirty="0" smtClean="0"/>
              <a:t>monitoring and enforcement</a:t>
            </a:r>
            <a:r>
              <a:rPr lang="en-US" dirty="0" smtClean="0"/>
              <a:t>, either</a:t>
            </a:r>
            <a:r>
              <a:rPr lang="en-US" dirty="0" smtClean="0"/>
              <a:t>.</a:t>
            </a:r>
          </a:p>
          <a:p>
            <a:pPr marL="514350" indent="-514350">
              <a:buFont typeface="+mj-lt"/>
              <a:buAutoNum type="arabicPeriod"/>
            </a:pPr>
            <a:r>
              <a:rPr lang="en-US" i="1" dirty="0" smtClean="0"/>
              <a:t>Not </a:t>
            </a:r>
            <a:r>
              <a:rPr lang="en-US" i="1" dirty="0" smtClean="0"/>
              <a:t>flexible in the face of economic changes</a:t>
            </a:r>
            <a:r>
              <a:rPr lang="en-US" dirty="0" smtClean="0"/>
              <a:t>.</a:t>
            </a:r>
          </a:p>
          <a:p>
            <a:pPr marL="514350" indent="-514350">
              <a:buFont typeface="+mj-lt"/>
              <a:buAutoNum type="arabicPeriod"/>
            </a:pPr>
            <a:r>
              <a:rPr lang="en-US" i="1" dirty="0" smtClean="0"/>
              <a:t>Do </a:t>
            </a:r>
            <a:r>
              <a:rPr lang="en-US" i="1" dirty="0" smtClean="0"/>
              <a:t>not create incentives to abate emissions beyond the standards</a:t>
            </a:r>
            <a:r>
              <a:rPr lang="en-US" dirty="0" smtClean="0"/>
              <a:t>.</a:t>
            </a:r>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200" dirty="0" smtClean="0"/>
              <a:t>3. WHY URUGUAYAN REGULATORS OPTED TO CONTROL INDUSTRIAL WATER POLLUTION WITH COMMMAND AND CONTROL INSTRUMENTS</a:t>
            </a:r>
            <a:endParaRPr lang="en-US" sz="3000" dirty="0"/>
          </a:p>
        </p:txBody>
      </p:sp>
      <p:sp>
        <p:nvSpPr>
          <p:cNvPr id="3" name="2 Marcador de contenido"/>
          <p:cNvSpPr>
            <a:spLocks noGrp="1"/>
          </p:cNvSpPr>
          <p:nvPr>
            <p:ph idx="1"/>
          </p:nvPr>
        </p:nvSpPr>
        <p:spPr/>
        <p:txBody>
          <a:bodyPr>
            <a:normAutofit/>
          </a:bodyPr>
          <a:lstStyle/>
          <a:p>
            <a:pPr marL="514350" indent="-514350">
              <a:buFont typeface="+mj-lt"/>
              <a:buAutoNum type="arabicPeriod" startAt="6"/>
            </a:pPr>
            <a:r>
              <a:rPr lang="en-US" dirty="0" smtClean="0"/>
              <a:t>Do </a:t>
            </a:r>
            <a:r>
              <a:rPr lang="en-US" dirty="0" smtClean="0"/>
              <a:t>not provide </a:t>
            </a:r>
            <a:r>
              <a:rPr lang="en-US" i="1" dirty="0" smtClean="0"/>
              <a:t>incentives to reduce emission levels in the long run</a:t>
            </a:r>
            <a:r>
              <a:rPr lang="en-US" dirty="0" smtClean="0"/>
              <a:t>, for example, by updating abatement technology. </a:t>
            </a:r>
            <a:endParaRPr lang="en-US" dirty="0" smtClean="0"/>
          </a:p>
          <a:p>
            <a:pPr marL="514350" indent="-514350">
              <a:buFont typeface="Arial" pitchFamily="34" charset="0"/>
              <a:buChar char="•"/>
            </a:pPr>
            <a:r>
              <a:rPr lang="en-US" dirty="0" smtClean="0"/>
              <a:t>Present instrument choice a puzzle.</a:t>
            </a:r>
          </a:p>
          <a:p>
            <a:pPr marL="514350" indent="-514350">
              <a:buFont typeface="Arial" pitchFamily="34" charset="0"/>
              <a:buChar char="•"/>
            </a:pPr>
            <a:r>
              <a:rPr lang="en-US" dirty="0" smtClean="0"/>
              <a:t>Answers in the literature:</a:t>
            </a:r>
          </a:p>
          <a:p>
            <a:pPr marL="514350" indent="-514350">
              <a:buFont typeface="Arial" pitchFamily="34" charset="0"/>
              <a:buChar char="•"/>
            </a:pPr>
            <a:endParaRPr lang="en-US" dirty="0" smtClean="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200" b="1" u="sng" dirty="0" smtClean="0"/>
              <a:t>3.1 The Political Economy of the Choice of Policy </a:t>
            </a:r>
            <a:r>
              <a:rPr lang="en-US" sz="3200" b="1" u="sng" dirty="0" smtClean="0"/>
              <a:t>Instruments</a:t>
            </a:r>
            <a:endParaRPr lang="en-US" sz="3000" dirty="0"/>
          </a:p>
        </p:txBody>
      </p:sp>
      <p:sp>
        <p:nvSpPr>
          <p:cNvPr id="3" name="2 Marcador de contenido"/>
          <p:cNvSpPr>
            <a:spLocks noGrp="1"/>
          </p:cNvSpPr>
          <p:nvPr>
            <p:ph idx="1"/>
          </p:nvPr>
        </p:nvSpPr>
        <p:spPr/>
        <p:txBody>
          <a:bodyPr>
            <a:normAutofit/>
          </a:bodyPr>
          <a:lstStyle/>
          <a:p>
            <a:pPr marL="514350" indent="-514350">
              <a:buFont typeface="Arial" pitchFamily="34" charset="0"/>
              <a:buChar char="•"/>
            </a:pPr>
            <a:r>
              <a:rPr lang="en-US" dirty="0" smtClean="0"/>
              <a:t>Instrument </a:t>
            </a:r>
            <a:r>
              <a:rPr lang="en-US" dirty="0" smtClean="0"/>
              <a:t>choice is an equilibrium outcome of the “political market” operating through given institutional mechanisms</a:t>
            </a:r>
            <a:r>
              <a:rPr lang="en-US" dirty="0" smtClean="0"/>
              <a:t>. (</a:t>
            </a:r>
            <a:r>
              <a:rPr lang="en-US" dirty="0" err="1" smtClean="0"/>
              <a:t>Keohane</a:t>
            </a:r>
            <a:r>
              <a:rPr lang="en-US" dirty="0" smtClean="0"/>
              <a:t>, et al. (1998</a:t>
            </a:r>
            <a:r>
              <a:rPr lang="en-US" dirty="0" smtClean="0"/>
              <a:t>))</a:t>
            </a:r>
          </a:p>
          <a:p>
            <a:pPr marL="514350" indent="-514350">
              <a:buFont typeface="Arial" pitchFamily="34" charset="0"/>
              <a:buChar char="•"/>
            </a:pPr>
            <a:r>
              <a:rPr lang="en-US" dirty="0" smtClean="0"/>
              <a:t>Demand </a:t>
            </a:r>
            <a:r>
              <a:rPr lang="en-US" dirty="0" smtClean="0"/>
              <a:t>side of the </a:t>
            </a:r>
            <a:r>
              <a:rPr lang="en-US" dirty="0" smtClean="0"/>
              <a:t>market: </a:t>
            </a:r>
            <a:r>
              <a:rPr lang="en-US" dirty="0" smtClean="0"/>
              <a:t>polluting firms, environmental organizations, workers and consumers</a:t>
            </a:r>
            <a:r>
              <a:rPr lang="en-US" dirty="0" smtClean="0"/>
              <a:t>.</a:t>
            </a:r>
          </a:p>
          <a:p>
            <a:pPr marL="514350" indent="-514350">
              <a:buFont typeface="Arial" pitchFamily="34" charset="0"/>
              <a:buChar char="•"/>
            </a:pPr>
            <a:r>
              <a:rPr lang="en-US" dirty="0" smtClean="0"/>
              <a:t>Supply </a:t>
            </a:r>
            <a:r>
              <a:rPr lang="en-US" dirty="0" smtClean="0"/>
              <a:t>side of the </a:t>
            </a:r>
            <a:r>
              <a:rPr lang="en-US" dirty="0" smtClean="0"/>
              <a:t>market: legislators</a:t>
            </a:r>
            <a:r>
              <a:rPr lang="en-US" dirty="0" smtClean="0"/>
              <a:t>, who seek to assure re-election</a:t>
            </a:r>
            <a:r>
              <a:rPr lang="en-US" dirty="0" smtClean="0"/>
              <a:t>.</a:t>
            </a:r>
          </a:p>
          <a:p>
            <a:pPr marL="514350" indent="-514350">
              <a:buFont typeface="Arial" pitchFamily="34" charset="0"/>
              <a:buChar char="•"/>
            </a:pPr>
            <a:r>
              <a:rPr lang="en-US" dirty="0" smtClean="0"/>
              <a:t>Incentives </a:t>
            </a:r>
            <a:r>
              <a:rPr lang="en-US" dirty="0" smtClean="0"/>
              <a:t>of each of the aforementioned interest </a:t>
            </a:r>
            <a:r>
              <a:rPr lang="en-US" dirty="0" smtClean="0"/>
              <a:t>groups:</a:t>
            </a:r>
            <a:endParaRPr lang="en-US" dirty="0" smtClean="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200" b="1" u="sng" dirty="0" smtClean="0"/>
              <a:t>3.1 The Political Economy of the Choice of Policy </a:t>
            </a:r>
            <a:r>
              <a:rPr lang="en-US" sz="3200" b="1" u="sng" dirty="0" smtClean="0"/>
              <a:t>Instruments</a:t>
            </a:r>
            <a:endParaRPr lang="en-US" sz="3000" dirty="0"/>
          </a:p>
        </p:txBody>
      </p:sp>
      <p:sp>
        <p:nvSpPr>
          <p:cNvPr id="3" name="2 Marcador de contenido"/>
          <p:cNvSpPr>
            <a:spLocks noGrp="1"/>
          </p:cNvSpPr>
          <p:nvPr>
            <p:ph idx="1"/>
          </p:nvPr>
        </p:nvSpPr>
        <p:spPr/>
        <p:txBody>
          <a:bodyPr>
            <a:normAutofit/>
          </a:bodyPr>
          <a:lstStyle/>
          <a:p>
            <a:pPr marL="514350" indent="-514350">
              <a:buFont typeface="Arial" pitchFamily="34" charset="0"/>
              <a:buChar char="•"/>
            </a:pPr>
            <a:r>
              <a:rPr lang="en-US" dirty="0" smtClean="0"/>
              <a:t>Instrument </a:t>
            </a:r>
            <a:r>
              <a:rPr lang="en-US" dirty="0" smtClean="0"/>
              <a:t>choice is an equilibrium outcome of the “political market” operating through given institutional mechanisms</a:t>
            </a:r>
            <a:r>
              <a:rPr lang="en-US" dirty="0" smtClean="0"/>
              <a:t>. (</a:t>
            </a:r>
            <a:r>
              <a:rPr lang="en-US" dirty="0" err="1" smtClean="0"/>
              <a:t>Keohane</a:t>
            </a:r>
            <a:r>
              <a:rPr lang="en-US" dirty="0" smtClean="0"/>
              <a:t>, et al. (1998</a:t>
            </a:r>
            <a:r>
              <a:rPr lang="en-US" dirty="0" smtClean="0"/>
              <a:t>))</a:t>
            </a:r>
          </a:p>
          <a:p>
            <a:pPr marL="514350" indent="-514350">
              <a:buFont typeface="Arial" pitchFamily="34" charset="0"/>
              <a:buChar char="•"/>
            </a:pPr>
            <a:r>
              <a:rPr lang="en-US" dirty="0" smtClean="0"/>
              <a:t>Demand </a:t>
            </a:r>
            <a:r>
              <a:rPr lang="en-US" dirty="0" smtClean="0"/>
              <a:t>side of the </a:t>
            </a:r>
            <a:r>
              <a:rPr lang="en-US" dirty="0" smtClean="0"/>
              <a:t>market: </a:t>
            </a:r>
            <a:r>
              <a:rPr lang="en-US" dirty="0" smtClean="0"/>
              <a:t>polluting firms, environmental organizations, workers and consumers</a:t>
            </a:r>
            <a:r>
              <a:rPr lang="en-US" dirty="0" smtClean="0"/>
              <a:t>.</a:t>
            </a:r>
          </a:p>
          <a:p>
            <a:pPr marL="514350" indent="-514350">
              <a:buFont typeface="Arial" pitchFamily="34" charset="0"/>
              <a:buChar char="•"/>
            </a:pPr>
            <a:r>
              <a:rPr lang="en-US" dirty="0" smtClean="0"/>
              <a:t>Supply </a:t>
            </a:r>
            <a:r>
              <a:rPr lang="en-US" dirty="0" smtClean="0"/>
              <a:t>side of the </a:t>
            </a:r>
            <a:r>
              <a:rPr lang="en-US" dirty="0" smtClean="0"/>
              <a:t>market: legislators</a:t>
            </a:r>
            <a:r>
              <a:rPr lang="en-US" dirty="0" smtClean="0"/>
              <a:t>, who seek to assure re-election</a:t>
            </a:r>
            <a:r>
              <a:rPr lang="en-US" dirty="0" smtClean="0"/>
              <a:t>.</a:t>
            </a:r>
          </a:p>
          <a:p>
            <a:pPr marL="514350" indent="-514350">
              <a:buFont typeface="Arial" pitchFamily="34" charset="0"/>
              <a:buChar char="•"/>
            </a:pPr>
            <a:endParaRPr lang="en-US" dirty="0" smtClean="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Objective</a:t>
            </a:r>
            <a:endParaRPr lang="en-US" dirty="0"/>
          </a:p>
        </p:txBody>
      </p:sp>
      <p:sp>
        <p:nvSpPr>
          <p:cNvPr id="3" name="2 Marcador de contenido"/>
          <p:cNvSpPr>
            <a:spLocks noGrp="1"/>
          </p:cNvSpPr>
          <p:nvPr>
            <p:ph idx="1"/>
          </p:nvPr>
        </p:nvSpPr>
        <p:spPr/>
        <p:txBody>
          <a:bodyPr/>
          <a:lstStyle/>
          <a:p>
            <a:r>
              <a:rPr lang="en-US" dirty="0" smtClean="0"/>
              <a:t>In this paper I subject institutional and political economy arguments given to explain the choice of cost - ineffective instruments to empirical validation through a detailed case study of the legislative decision-making process and institutional capacities of industrial water pollution control in Montevideo, Uruguay.</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200" b="1" u="sng" dirty="0" smtClean="0"/>
              <a:t>3.1 The Political Economy of the Choice of Policy </a:t>
            </a:r>
            <a:r>
              <a:rPr lang="en-US" sz="3200" b="1" u="sng" dirty="0" smtClean="0"/>
              <a:t>Instruments</a:t>
            </a:r>
            <a:endParaRPr lang="en-US" sz="3000" dirty="0"/>
          </a:p>
        </p:txBody>
      </p:sp>
      <p:sp>
        <p:nvSpPr>
          <p:cNvPr id="3" name="2 Marcador de contenido"/>
          <p:cNvSpPr>
            <a:spLocks noGrp="1"/>
          </p:cNvSpPr>
          <p:nvPr>
            <p:ph idx="1"/>
          </p:nvPr>
        </p:nvSpPr>
        <p:spPr/>
        <p:txBody>
          <a:bodyPr>
            <a:normAutofit/>
          </a:bodyPr>
          <a:lstStyle/>
          <a:p>
            <a:pPr marL="514350" indent="-514350">
              <a:buFont typeface="Arial" pitchFamily="34" charset="0"/>
              <a:buChar char="•"/>
            </a:pPr>
            <a:r>
              <a:rPr lang="en-US" dirty="0" smtClean="0"/>
              <a:t>Firms </a:t>
            </a:r>
            <a:r>
              <a:rPr lang="en-US" dirty="0" smtClean="0"/>
              <a:t>will </a:t>
            </a:r>
            <a:r>
              <a:rPr lang="en-US" dirty="0" smtClean="0"/>
              <a:t>generally prefer standards to emissions charges.</a:t>
            </a:r>
          </a:p>
          <a:p>
            <a:pPr marL="514350" indent="-514350">
              <a:buFont typeface="Arial" pitchFamily="34" charset="0"/>
              <a:buChar char="•"/>
            </a:pPr>
            <a:r>
              <a:rPr lang="en-US" smtClean="0"/>
              <a:t>On the other hand, preferences over tradable permits are </a:t>
            </a:r>
            <a:r>
              <a:rPr lang="en-US" smtClean="0"/>
              <a:t>firm </a:t>
            </a:r>
            <a:r>
              <a:rPr lang="en-US" smtClean="0"/>
              <a:t>specific.</a:t>
            </a:r>
            <a:endParaRPr lang="en-US" dirty="0" smtClean="0"/>
          </a:p>
          <a:p>
            <a:pPr marL="514350" indent="-514350">
              <a:buFont typeface="Arial" pitchFamily="34" charset="0"/>
              <a:buChar char="•"/>
            </a:pPr>
            <a:endParaRPr lang="en-US" dirty="0" smtClean="0"/>
          </a:p>
          <a:p>
            <a:pPr marL="514350" indent="-514350">
              <a:buFont typeface="Arial" pitchFamily="34" charset="0"/>
              <a:buChar char="•"/>
            </a:pPr>
            <a:endParaRPr lang="en-US" dirty="0" smtClean="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1. INTRODUCTION</a:t>
            </a:r>
            <a:endParaRPr lang="en-US" dirty="0"/>
          </a:p>
        </p:txBody>
      </p:sp>
      <p:sp>
        <p:nvSpPr>
          <p:cNvPr id="3" name="2 Marcador de contenido"/>
          <p:cNvSpPr>
            <a:spLocks noGrp="1"/>
          </p:cNvSpPr>
          <p:nvPr>
            <p:ph idx="1"/>
          </p:nvPr>
        </p:nvSpPr>
        <p:spPr/>
        <p:txBody>
          <a:bodyPr>
            <a:normAutofit lnSpcReduction="10000"/>
          </a:bodyPr>
          <a:lstStyle/>
          <a:p>
            <a:r>
              <a:rPr lang="en-US" dirty="0" smtClean="0"/>
              <a:t>Environmental </a:t>
            </a:r>
            <a:r>
              <a:rPr lang="en-US" dirty="0" smtClean="0"/>
              <a:t>economists advocate the use of economic instruments as a cost-effective way to control pollution</a:t>
            </a:r>
            <a:r>
              <a:rPr lang="en-US" dirty="0" smtClean="0"/>
              <a:t>.</a:t>
            </a:r>
          </a:p>
          <a:p>
            <a:r>
              <a:rPr lang="en-US" dirty="0" smtClean="0"/>
              <a:t>Economic Instruments here: incentive-based instruments that directly control emissions, such as emission taxes and tradable discharge permits</a:t>
            </a:r>
          </a:p>
          <a:p>
            <a:r>
              <a:rPr lang="en-US" dirty="0" smtClean="0"/>
              <a:t>Accordingly, less developed countries should be interested in their </a:t>
            </a:r>
            <a:r>
              <a:rPr lang="en-US" dirty="0" smtClean="0"/>
              <a:t>implementation</a:t>
            </a:r>
          </a:p>
          <a:p>
            <a:r>
              <a:rPr lang="en-US" dirty="0" smtClean="0"/>
              <a:t>However, the history of environmental policy in Latin America and other less developed countries does not validate this presumption.</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1. INTRODUCTION</a:t>
            </a:r>
            <a:endParaRPr lang="en-US" dirty="0"/>
          </a:p>
        </p:txBody>
      </p:sp>
      <p:sp>
        <p:nvSpPr>
          <p:cNvPr id="3" name="2 Marcador de contenido"/>
          <p:cNvSpPr>
            <a:spLocks noGrp="1"/>
          </p:cNvSpPr>
          <p:nvPr>
            <p:ph idx="1"/>
          </p:nvPr>
        </p:nvSpPr>
        <p:spPr/>
        <p:txBody>
          <a:bodyPr>
            <a:normAutofit/>
          </a:bodyPr>
          <a:lstStyle/>
          <a:p>
            <a:r>
              <a:rPr lang="en-US" dirty="0" smtClean="0"/>
              <a:t>Pollution control regulation in Latin America has been based almost exclusively on “command and control” instruments (CEPAL, 2000</a:t>
            </a:r>
            <a:r>
              <a:rPr lang="en-US" dirty="0" smtClean="0"/>
              <a:t>).</a:t>
            </a:r>
          </a:p>
          <a:p>
            <a:r>
              <a:rPr lang="en-US" dirty="0" smtClean="0"/>
              <a:t>It is only in recent years that some countries have incorporated economic instruments into their legislation (see CEPAL, 2000 and 2001</a:t>
            </a:r>
            <a:r>
              <a:rPr lang="en-US" dirty="0" smtClean="0"/>
              <a:t>).</a:t>
            </a:r>
          </a:p>
          <a:p>
            <a:r>
              <a:rPr lang="en-US" dirty="0" smtClean="0"/>
              <a:t>Why? </a:t>
            </a:r>
            <a:r>
              <a:rPr lang="en-US" dirty="0" smtClean="0"/>
              <a:t>What distinguishes countries that have already incorporated economic instruments </a:t>
            </a:r>
            <a:r>
              <a:rPr lang="en-US" dirty="0" smtClean="0"/>
              <a:t>from </a:t>
            </a:r>
            <a:r>
              <a:rPr lang="en-US" dirty="0" smtClean="0"/>
              <a:t>those that </a:t>
            </a:r>
            <a:r>
              <a:rPr lang="en-US" dirty="0" smtClean="0"/>
              <a:t>has not? </a:t>
            </a:r>
            <a:r>
              <a:rPr lang="en-US" dirty="0" smtClean="0"/>
              <a:t>What are the conditions for a successful implementation of economic instruments?</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n-US" dirty="0" smtClean="0"/>
              <a:t>1. INTRODUCTION</a:t>
            </a:r>
            <a:endParaRPr lang="en-US" dirty="0"/>
          </a:p>
        </p:txBody>
      </p:sp>
      <p:sp>
        <p:nvSpPr>
          <p:cNvPr id="3" name="2 Marcador de contenido"/>
          <p:cNvSpPr>
            <a:spLocks noGrp="1"/>
          </p:cNvSpPr>
          <p:nvPr>
            <p:ph idx="1"/>
          </p:nvPr>
        </p:nvSpPr>
        <p:spPr/>
        <p:txBody>
          <a:bodyPr>
            <a:normAutofit/>
          </a:bodyPr>
          <a:lstStyle/>
          <a:p>
            <a:r>
              <a:rPr lang="en-US" dirty="0" smtClean="0"/>
              <a:t>This paper describes the policy setting of industrial water pollution control in Montevideo, </a:t>
            </a:r>
            <a:r>
              <a:rPr lang="en-US" dirty="0" smtClean="0"/>
              <a:t>Uruguay</a:t>
            </a:r>
          </a:p>
          <a:p>
            <a:r>
              <a:rPr lang="en-US" dirty="0" smtClean="0"/>
              <a:t>Aim </a:t>
            </a:r>
            <a:r>
              <a:rPr lang="en-US" dirty="0" smtClean="0"/>
              <a:t>of identifying and weighing institutional and political economy factors that may help to explain the present choice of command and control instruments, as opposed to more cost-effective economic instruments</a:t>
            </a:r>
            <a:r>
              <a:rPr lang="en-US" dirty="0" smtClean="0"/>
              <a:t>.</a:t>
            </a:r>
          </a:p>
          <a:p>
            <a:r>
              <a:rPr lang="en-US" dirty="0" smtClean="0"/>
              <a:t>The findings in this paper are based on a field research done between the years 2001 and 2004.</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a:bodyPr>
          <a:lstStyle/>
          <a:p>
            <a:r>
              <a:rPr lang="en-US" dirty="0" smtClean="0"/>
              <a:t>Jurisdiction over industrial water pollution in Montevideo is shared by </a:t>
            </a:r>
            <a:endParaRPr lang="en-US" dirty="0" smtClean="0"/>
          </a:p>
          <a:p>
            <a:pPr lvl="1"/>
            <a:r>
              <a:rPr lang="en-US" dirty="0" err="1" smtClean="0"/>
              <a:t>Dirección</a:t>
            </a:r>
            <a:r>
              <a:rPr lang="en-US" dirty="0" smtClean="0"/>
              <a:t> </a:t>
            </a:r>
            <a:r>
              <a:rPr lang="en-US" dirty="0" err="1" smtClean="0"/>
              <a:t>Nacional</a:t>
            </a:r>
            <a:r>
              <a:rPr lang="en-US" dirty="0" smtClean="0"/>
              <a:t> de </a:t>
            </a:r>
            <a:r>
              <a:rPr lang="en-US" dirty="0" err="1" smtClean="0"/>
              <a:t>Medio</a:t>
            </a:r>
            <a:r>
              <a:rPr lang="en-US" dirty="0" smtClean="0"/>
              <a:t> </a:t>
            </a:r>
            <a:r>
              <a:rPr lang="en-US" dirty="0" err="1" smtClean="0"/>
              <a:t>Ambiente</a:t>
            </a:r>
            <a:r>
              <a:rPr lang="en-US" dirty="0" smtClean="0"/>
              <a:t> (DINAMA</a:t>
            </a:r>
            <a:r>
              <a:rPr lang="en-US" dirty="0" smtClean="0"/>
              <a:t>), </a:t>
            </a:r>
            <a:r>
              <a:rPr lang="en-US" dirty="0" err="1" smtClean="0"/>
              <a:t>Ministerio</a:t>
            </a:r>
            <a:r>
              <a:rPr lang="en-US" dirty="0" smtClean="0"/>
              <a:t> </a:t>
            </a:r>
            <a:r>
              <a:rPr lang="en-US" dirty="0" smtClean="0"/>
              <a:t>de </a:t>
            </a:r>
            <a:r>
              <a:rPr lang="en-US" dirty="0" err="1" smtClean="0"/>
              <a:t>Vivienda</a:t>
            </a:r>
            <a:r>
              <a:rPr lang="en-US" dirty="0" smtClean="0"/>
              <a:t>, </a:t>
            </a:r>
            <a:r>
              <a:rPr lang="en-US" dirty="0" err="1" smtClean="0"/>
              <a:t>Ordenamiento</a:t>
            </a:r>
            <a:r>
              <a:rPr lang="en-US" dirty="0" smtClean="0"/>
              <a:t> Territorial y </a:t>
            </a:r>
            <a:r>
              <a:rPr lang="en-US" dirty="0" err="1" smtClean="0"/>
              <a:t>Medio</a:t>
            </a:r>
            <a:r>
              <a:rPr lang="en-US" dirty="0" smtClean="0"/>
              <a:t> </a:t>
            </a:r>
            <a:r>
              <a:rPr lang="en-US" dirty="0" err="1" smtClean="0"/>
              <a:t>Ambiente</a:t>
            </a:r>
            <a:r>
              <a:rPr lang="en-US" dirty="0" smtClean="0"/>
              <a:t> (MVOTMA), </a:t>
            </a:r>
            <a:r>
              <a:rPr lang="en-US" dirty="0" smtClean="0"/>
              <a:t>and </a:t>
            </a:r>
            <a:endParaRPr lang="en-US" dirty="0" smtClean="0"/>
          </a:p>
          <a:p>
            <a:pPr lvl="1"/>
            <a:r>
              <a:rPr lang="en-US" dirty="0" err="1" smtClean="0"/>
              <a:t>Departamento</a:t>
            </a:r>
            <a:r>
              <a:rPr lang="en-US" dirty="0" smtClean="0"/>
              <a:t> </a:t>
            </a:r>
            <a:r>
              <a:rPr lang="en-US" dirty="0" smtClean="0"/>
              <a:t>de </a:t>
            </a:r>
            <a:r>
              <a:rPr lang="en-US" dirty="0" err="1" smtClean="0"/>
              <a:t>Desarrollo</a:t>
            </a:r>
            <a:r>
              <a:rPr lang="en-US" dirty="0" smtClean="0"/>
              <a:t> </a:t>
            </a:r>
            <a:r>
              <a:rPr lang="en-US" dirty="0" err="1" smtClean="0"/>
              <a:t>Ambiental</a:t>
            </a:r>
            <a:r>
              <a:rPr lang="en-US" dirty="0" smtClean="0"/>
              <a:t>, </a:t>
            </a:r>
            <a:r>
              <a:rPr lang="en-US" dirty="0" err="1" smtClean="0"/>
              <a:t>Intendencia</a:t>
            </a:r>
            <a:r>
              <a:rPr lang="en-US" dirty="0" smtClean="0"/>
              <a:t> </a:t>
            </a:r>
            <a:r>
              <a:rPr lang="en-US" dirty="0" smtClean="0"/>
              <a:t>Municipal de </a:t>
            </a:r>
            <a:r>
              <a:rPr lang="en-US" dirty="0" smtClean="0"/>
              <a:t>Montevideo (IMM).</a:t>
            </a:r>
          </a:p>
          <a:p>
            <a:r>
              <a:rPr lang="en-US" dirty="0" smtClean="0"/>
              <a:t>IMM responsible </a:t>
            </a:r>
            <a:r>
              <a:rPr lang="en-US" dirty="0" smtClean="0"/>
              <a:t>for monitoring industrial effluents and for enforcing </a:t>
            </a:r>
            <a:r>
              <a:rPr lang="en-US" dirty="0" smtClean="0"/>
              <a:t>emissions standards</a:t>
            </a:r>
          </a:p>
        </p:txBody>
      </p:sp>
      <p:sp>
        <p:nvSpPr>
          <p:cNvPr id="4" name="3 Marcador de número de diapositiva"/>
          <p:cNvSpPr>
            <a:spLocks noGrp="1"/>
          </p:cNvSpPr>
          <p:nvPr>
            <p:ph type="sldNum" sz="quarter" idx="12"/>
          </p:nvPr>
        </p:nvSpPr>
        <p:spPr/>
        <p:txBody>
          <a:bodyPr/>
          <a:lstStyle/>
          <a:p>
            <a:fld id="{72147566-7CB8-4C19-ADF5-B89B6F2EE14F}" type="slidenum">
              <a:rPr lang="en-US" smtClean="0"/>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a:bodyPr>
          <a:lstStyle/>
          <a:p>
            <a:r>
              <a:rPr lang="en-US" dirty="0" smtClean="0"/>
              <a:t>IMM: </a:t>
            </a:r>
            <a:r>
              <a:rPr lang="en-US" dirty="0" smtClean="0"/>
              <a:t>Regulatory office to which the plants report</a:t>
            </a:r>
          </a:p>
          <a:p>
            <a:r>
              <a:rPr lang="en-US" dirty="0" smtClean="0"/>
              <a:t>DINAMA:  confers </a:t>
            </a:r>
            <a:r>
              <a:rPr lang="en-US" dirty="0" smtClean="0"/>
              <a:t>permits for industrial discharges when </a:t>
            </a:r>
            <a:r>
              <a:rPr lang="en-US" dirty="0" smtClean="0"/>
              <a:t>it determines </a:t>
            </a:r>
            <a:r>
              <a:rPr lang="en-US" dirty="0" smtClean="0"/>
              <a:t>that a firm has a treatment plant that enables it to comply with emission </a:t>
            </a:r>
            <a:r>
              <a:rPr lang="en-US" dirty="0" smtClean="0"/>
              <a:t>standards</a:t>
            </a:r>
          </a:p>
          <a:p>
            <a:r>
              <a:rPr lang="en-US" dirty="0" smtClean="0"/>
              <a:t>DINAMA: initial / IMM: continuous compliance</a:t>
            </a:r>
          </a:p>
          <a:p>
            <a:r>
              <a:rPr lang="en-US" dirty="0" smtClean="0"/>
              <a:t>May be part of historical evolution of legislation</a:t>
            </a:r>
          </a:p>
          <a:p>
            <a:r>
              <a:rPr lang="en-US" dirty="0" smtClean="0"/>
              <a:t>Ministry </a:t>
            </a:r>
            <a:r>
              <a:rPr lang="en-US" dirty="0" smtClean="0"/>
              <a:t>of the Environment suffers important budget </a:t>
            </a:r>
            <a:r>
              <a:rPr lang="en-US" dirty="0" smtClean="0"/>
              <a:t>constraints</a:t>
            </a:r>
          </a:p>
          <a:p>
            <a:r>
              <a:rPr lang="en-US" dirty="0" smtClean="0"/>
              <a:t>Coordination poor</a:t>
            </a:r>
            <a:endParaRPr lang="en-US" dirty="0" smtClean="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a:bodyPr>
          <a:lstStyle/>
          <a:p>
            <a:r>
              <a:rPr lang="en-US" b="1" u="sng" dirty="0" smtClean="0"/>
              <a:t>2.2 Legislation</a:t>
            </a:r>
          </a:p>
          <a:p>
            <a:r>
              <a:rPr lang="en-GB" dirty="0" smtClean="0"/>
              <a:t>Roots </a:t>
            </a:r>
            <a:r>
              <a:rPr lang="en-GB" dirty="0" smtClean="0"/>
              <a:t>of the present national legislation of industrial water pollution can be traced back to the </a:t>
            </a:r>
            <a:r>
              <a:rPr lang="en-US" dirty="0" smtClean="0"/>
              <a:t>1967 and </a:t>
            </a:r>
            <a:r>
              <a:rPr lang="en-US" dirty="0" smtClean="0"/>
              <a:t>1968</a:t>
            </a:r>
          </a:p>
          <a:p>
            <a:pPr lvl="1"/>
            <a:r>
              <a:rPr lang="es-ES" dirty="0" smtClean="0"/>
              <a:t>Ordenanza sobre la Disposición de Aguas Residuales de los Establecimientos Industriales del Departamento de </a:t>
            </a:r>
            <a:r>
              <a:rPr lang="es-ES" dirty="0" smtClean="0"/>
              <a:t>Montevideo</a:t>
            </a:r>
          </a:p>
          <a:p>
            <a:pPr lvl="1"/>
            <a:r>
              <a:rPr lang="es-ES" dirty="0" smtClean="0"/>
              <a:t>Reglamentación</a:t>
            </a:r>
            <a:r>
              <a:rPr lang="en-US" dirty="0" smtClean="0"/>
              <a:t> </a:t>
            </a:r>
          </a:p>
          <a:p>
            <a:r>
              <a:rPr lang="en-US" dirty="0" smtClean="0"/>
              <a:t>Landmark </a:t>
            </a:r>
            <a:r>
              <a:rPr lang="en-US" dirty="0" smtClean="0"/>
              <a:t>in national water pollution regulation</a:t>
            </a:r>
          </a:p>
          <a:p>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n-US" sz="3000" dirty="0" smtClean="0"/>
              <a:t>2. INSTITUTIONAL FRAMEWORK, LEGISLATION AND RESULTS OF 30 YEARS OF INDUSTRIAL WATER POLLUTION CONTROL IN URUGUAY</a:t>
            </a:r>
            <a:endParaRPr lang="en-US" sz="3000" dirty="0"/>
          </a:p>
        </p:txBody>
      </p:sp>
      <p:sp>
        <p:nvSpPr>
          <p:cNvPr id="3" name="2 Marcador de contenido"/>
          <p:cNvSpPr>
            <a:spLocks noGrp="1"/>
          </p:cNvSpPr>
          <p:nvPr>
            <p:ph idx="1"/>
          </p:nvPr>
        </p:nvSpPr>
        <p:spPr/>
        <p:txBody>
          <a:bodyPr>
            <a:normAutofit fontScale="92500" lnSpcReduction="10000"/>
          </a:bodyPr>
          <a:lstStyle/>
          <a:p>
            <a:r>
              <a:rPr lang="en-US" dirty="0" smtClean="0"/>
              <a:t>First </a:t>
            </a:r>
            <a:r>
              <a:rPr lang="en-US" dirty="0" smtClean="0"/>
              <a:t>to establish </a:t>
            </a:r>
            <a:r>
              <a:rPr lang="en-US" i="1" dirty="0" smtClean="0"/>
              <a:t>uniform emissions standards</a:t>
            </a:r>
            <a:r>
              <a:rPr lang="en-US" dirty="0" smtClean="0"/>
              <a:t> for industrial plants emitting to waterways and those emitting to the sewage </a:t>
            </a:r>
            <a:r>
              <a:rPr lang="en-US" dirty="0" smtClean="0"/>
              <a:t>system</a:t>
            </a:r>
          </a:p>
          <a:p>
            <a:r>
              <a:rPr lang="en-US" dirty="0" smtClean="0"/>
              <a:t>Standards defined </a:t>
            </a:r>
            <a:r>
              <a:rPr lang="en-US" dirty="0" smtClean="0"/>
              <a:t>in terms of concentration levels</a:t>
            </a:r>
            <a:r>
              <a:rPr lang="en-US" dirty="0" smtClean="0"/>
              <a:t>.</a:t>
            </a:r>
          </a:p>
          <a:p>
            <a:r>
              <a:rPr lang="en-US" dirty="0" smtClean="0"/>
              <a:t>Envisioned </a:t>
            </a:r>
            <a:r>
              <a:rPr lang="en-US" dirty="0" smtClean="0"/>
              <a:t>water pollution control based on the presence and correct operation of treatment technology, rather than just directly enforcing emission standards</a:t>
            </a:r>
            <a:r>
              <a:rPr lang="en-US" dirty="0" smtClean="0"/>
              <a:t>.</a:t>
            </a:r>
          </a:p>
          <a:p>
            <a:r>
              <a:rPr lang="en-US" dirty="0" smtClean="0"/>
              <a:t>All </a:t>
            </a:r>
            <a:r>
              <a:rPr lang="en-US" dirty="0" smtClean="0"/>
              <a:t>industrial plants were required to have an effluent treatment plant that, according to engineers at the regulatory offices, allows them to comply with the emissions standards and by this way obtain the Industrial Discharge Authorization permit.</a:t>
            </a:r>
            <a:endParaRPr lang="en-US" dirty="0"/>
          </a:p>
        </p:txBody>
      </p:sp>
      <p:sp>
        <p:nvSpPr>
          <p:cNvPr id="4" name="3 Marcador de número de diapositiva"/>
          <p:cNvSpPr>
            <a:spLocks noGrp="1"/>
          </p:cNvSpPr>
          <p:nvPr>
            <p:ph type="sldNum" sz="quarter" idx="12"/>
          </p:nvPr>
        </p:nvSpPr>
        <p:spPr/>
        <p:txBody>
          <a:bodyPr/>
          <a:lstStyle/>
          <a:p>
            <a:fld id="{72147566-7CB8-4C19-ADF5-B89B6F2EE14F}" type="slidenum">
              <a:rPr lang="en-US" smtClean="0"/>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148</TotalTime>
  <Words>1418</Words>
  <Application>Microsoft Office PowerPoint</Application>
  <PresentationFormat>Presentación en pantalla (4:3)</PresentationFormat>
  <Paragraphs>114</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Flujo</vt:lpstr>
      <vt:lpstr>THE POLITICAL ECONOMY AND INSTITUTIONAL CAPACITY OF INSTRUMENT CHOICE: LESSONS FROM A LATIN AMERICAN COUNTRY</vt:lpstr>
      <vt:lpstr>Objective</vt:lpstr>
      <vt:lpstr>1. INTRODUCTION</vt:lpstr>
      <vt:lpstr>1. INTRODUCTION</vt:lpstr>
      <vt:lpstr>1. INTRODUCTION</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2. INSTITUTIONAL FRAMEWORK, LEGISLATION AND RESULTS OF 30 YEARS OF INDUSTRIAL WATER POLLUTION CONTROL IN URUGUAY</vt:lpstr>
      <vt:lpstr>3. WHY URUGUAYAN REGULATORS OPTED TO CONTROL INDUSTRIAL WATER POLLUTION WITH COMMMAND AND CONTROL INSTRUMENTS</vt:lpstr>
      <vt:lpstr>3. WHY URUGUAYAN REGULATORS OPTED TO CONTROL INDUSTRIAL WATER POLLUTION WITH COMMMAND AND CONTROL INSTRUMENTS</vt:lpstr>
      <vt:lpstr>3.1 The Political Economy of the Choice of Policy Instruments</vt:lpstr>
      <vt:lpstr>3.1 The Political Economy of the Choice of Policy Instruments</vt:lpstr>
      <vt:lpstr>3.1 The Political Economy of the Choice of Policy Instruments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POLITICAL ECONOMY AND INSTITUTIONAL CAPACITY OF INSTRUMENT CHOICE: LESSONS FROM A LATIN AMERICAN COUNTRY</dc:title>
  <dc:creator>Marcelo</dc:creator>
  <cp:lastModifiedBy>Marcelo</cp:lastModifiedBy>
  <cp:revision>16</cp:revision>
  <dcterms:created xsi:type="dcterms:W3CDTF">2008-10-21T07:19:14Z</dcterms:created>
  <dcterms:modified xsi:type="dcterms:W3CDTF">2008-10-21T09:48:06Z</dcterms:modified>
</cp:coreProperties>
</file>