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85"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79B036-FDBD-4431-8078-F9D4B671F6EA}" type="datetimeFigureOut">
              <a:rPr lang="es-ES" smtClean="0"/>
              <a:pPr/>
              <a:t>17/12/2010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EC3FC5-0ACA-4188-BCC9-01EC4B2E36F4}"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3</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12</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13</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5</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6</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7</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8</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9</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10</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BEC3FC5-0ACA-4188-BCC9-01EC4B2E36F4}" type="slidenum">
              <a:rPr lang="es-ES" smtClean="0"/>
              <a:pPr/>
              <a:t>11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0B9AF10-8B8C-467B-A256-E713EE25D4FE}" type="datetime1">
              <a:rPr lang="es-ES" smtClean="0"/>
              <a:pPr/>
              <a:t>17/12/2010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6" name="5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100F829-4957-4E86-8191-408987A52D27}" type="datetime1">
              <a:rPr lang="es-ES" smtClean="0"/>
              <a:pPr/>
              <a:t>17/12/2010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6" name="5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B7E0B99-9BE6-4013-A709-77D4540FD119}" type="datetime1">
              <a:rPr lang="es-ES" smtClean="0"/>
              <a:pPr/>
              <a:t>17/12/2010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6" name="5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B22AAD0-5ECF-42F8-B9DA-1A17AC6626F9}" type="datetime1">
              <a:rPr lang="es-ES" smtClean="0"/>
              <a:pPr/>
              <a:t>17/12/2010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6" name="5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899DBF-0C1D-4D12-90F4-F18D65186EF6}" type="datetime1">
              <a:rPr lang="es-ES" smtClean="0"/>
              <a:pPr/>
              <a:t>17/12/2010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6" name="5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136D9BF-8150-4121-A688-8C9BCC8B4109}" type="datetime1">
              <a:rPr lang="es-ES" smtClean="0"/>
              <a:pPr/>
              <a:t>17/12/2010</a:t>
            </a:fld>
            <a:endParaRPr lang="es-ES"/>
          </a:p>
        </p:txBody>
      </p:sp>
      <p:sp>
        <p:nvSpPr>
          <p:cNvPr id="6" name="5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7" name="6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C5B58C2-5E60-42CE-862D-25E51EC164C9}" type="datetime1">
              <a:rPr lang="es-ES" smtClean="0"/>
              <a:pPr/>
              <a:t>17/12/2010</a:t>
            </a:fld>
            <a:endParaRPr lang="es-ES"/>
          </a:p>
        </p:txBody>
      </p:sp>
      <p:sp>
        <p:nvSpPr>
          <p:cNvPr id="8" name="7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9" name="8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12F6CC1-F5BA-40EB-9298-5CBEF37FA05A}" type="datetime1">
              <a:rPr lang="es-ES" smtClean="0"/>
              <a:pPr/>
              <a:t>17/12/2010</a:t>
            </a:fld>
            <a:endParaRPr lang="es-ES"/>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6F204BE-BB98-4961-AD57-079690B0B766}" type="datetime1">
              <a:rPr lang="es-ES" smtClean="0"/>
              <a:pPr/>
              <a:t>17/12/2010</a:t>
            </a:fld>
            <a:endParaRPr lang="es-ES"/>
          </a:p>
        </p:txBody>
      </p:sp>
      <p:sp>
        <p:nvSpPr>
          <p:cNvPr id="3" name="2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79537AB-8D95-4943-A840-B0A2A668C9FE}" type="datetime1">
              <a:rPr lang="es-ES" smtClean="0"/>
              <a:pPr/>
              <a:t>17/12/2010</a:t>
            </a:fld>
            <a:endParaRPr lang="es-ES"/>
          </a:p>
        </p:txBody>
      </p:sp>
      <p:sp>
        <p:nvSpPr>
          <p:cNvPr id="6" name="5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7" name="6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68CA36-8F90-4E35-B595-FF8BB21E9091}" type="datetime1">
              <a:rPr lang="es-ES" smtClean="0"/>
              <a:pPr/>
              <a:t>17/12/2010</a:t>
            </a:fld>
            <a:endParaRPr lang="es-ES"/>
          </a:p>
        </p:txBody>
      </p:sp>
      <p:sp>
        <p:nvSpPr>
          <p:cNvPr id="6" name="5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7" name="6 Marcador de número de diapositiva"/>
          <p:cNvSpPr>
            <a:spLocks noGrp="1"/>
          </p:cNvSpPr>
          <p:nvPr>
            <p:ph type="sldNum" sz="quarter" idx="12"/>
          </p:nvPr>
        </p:nvSpPr>
        <p:spPr/>
        <p:txBody>
          <a:bodyPr/>
          <a:lstStyle/>
          <a:p>
            <a:fld id="{452DA765-5160-4FA4-874D-8D467B458B6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A56B0-3708-4468-AA18-7AFF3F9618DB}" type="datetime1">
              <a:rPr lang="es-ES" smtClean="0"/>
              <a:pPr/>
              <a:t>17/12/2010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Estrategias para reducir barreras económicas </a:t>
            </a: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2DA765-5160-4FA4-874D-8D467B458B6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285861"/>
            <a:ext cx="7772400" cy="2314590"/>
          </a:xfrm>
        </p:spPr>
        <p:txBody>
          <a:bodyPr>
            <a:normAutofit/>
          </a:bodyPr>
          <a:lstStyle/>
          <a:p>
            <a:r>
              <a:rPr lang="es-ES" sz="3000" b="1" dirty="0" smtClean="0"/>
              <a:t>Estrategias para reducir o eliminar las barreras económicas asociadas al uso sostenible de servicios </a:t>
            </a:r>
            <a:r>
              <a:rPr lang="es-ES" sz="3000" b="1" dirty="0" err="1" smtClean="0"/>
              <a:t>ecosistémicos</a:t>
            </a:r>
            <a:endParaRPr lang="es-ES" sz="3000" dirty="0"/>
          </a:p>
        </p:txBody>
      </p:sp>
      <p:sp>
        <p:nvSpPr>
          <p:cNvPr id="3" name="2 Subtítulo"/>
          <p:cNvSpPr>
            <a:spLocks noGrp="1"/>
          </p:cNvSpPr>
          <p:nvPr>
            <p:ph type="subTitle" idx="1"/>
          </p:nvPr>
        </p:nvSpPr>
        <p:spPr/>
        <p:txBody>
          <a:bodyPr/>
          <a:lstStyle/>
          <a:p>
            <a:r>
              <a:rPr lang="es-ES" dirty="0" smtClean="0">
                <a:solidFill>
                  <a:schemeClr val="tx1"/>
                </a:solidFill>
              </a:rPr>
              <a:t>Marcelo Caffera</a:t>
            </a:r>
          </a:p>
          <a:p>
            <a:r>
              <a:rPr lang="es-ES" sz="2200" dirty="0" smtClean="0">
                <a:solidFill>
                  <a:schemeClr val="tx1"/>
                </a:solidFill>
              </a:rPr>
              <a:t>Universidad de Montevideo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Como consecuencia </a:t>
            </a:r>
            <a:r>
              <a:rPr lang="es-ES" b="1" dirty="0" smtClean="0"/>
              <a:t>el </a:t>
            </a:r>
            <a:r>
              <a:rPr lang="es-ES" b="1" dirty="0" smtClean="0"/>
              <a:t>mercado </a:t>
            </a:r>
            <a:r>
              <a:rPr lang="es-ES" b="1" dirty="0"/>
              <a:t>no existe, es incompleto o presenta fallas</a:t>
            </a:r>
            <a:r>
              <a:rPr lang="es-ES" b="1" i="1" dirty="0"/>
              <a:t>.</a:t>
            </a:r>
          </a:p>
          <a:p>
            <a:r>
              <a:rPr lang="es-ES" dirty="0" smtClean="0"/>
              <a:t>Además la </a:t>
            </a:r>
            <a:r>
              <a:rPr lang="es-ES" dirty="0" smtClean="0"/>
              <a:t>coordinación descentralizada </a:t>
            </a:r>
            <a:r>
              <a:rPr lang="es-ES" dirty="0"/>
              <a:t>puede fallar </a:t>
            </a:r>
            <a:r>
              <a:rPr lang="es-ES" dirty="0" smtClean="0"/>
              <a:t>por </a:t>
            </a:r>
            <a:r>
              <a:rPr lang="es-ES" dirty="0"/>
              <a:t>la </a:t>
            </a:r>
            <a:r>
              <a:rPr lang="es-ES" i="1" dirty="0"/>
              <a:t>no </a:t>
            </a:r>
            <a:r>
              <a:rPr lang="es-ES" i="1" dirty="0" smtClean="0"/>
              <a:t>disponibilidad de </a:t>
            </a:r>
            <a:r>
              <a:rPr lang="es-ES" i="1" dirty="0"/>
              <a:t>ingresos </a:t>
            </a:r>
            <a:r>
              <a:rPr lang="es-ES" dirty="0"/>
              <a:t>de parte de algunos agentes </a:t>
            </a:r>
            <a:r>
              <a:rPr lang="es-ES" dirty="0" smtClean="0"/>
              <a:t>para llevar </a:t>
            </a:r>
            <a:r>
              <a:rPr lang="es-ES" dirty="0"/>
              <a:t>adelante la negociación (</a:t>
            </a:r>
            <a:r>
              <a:rPr lang="es-ES" dirty="0" err="1"/>
              <a:t>Bowles</a:t>
            </a:r>
            <a:r>
              <a:rPr lang="es-ES" dirty="0"/>
              <a:t> 2004). </a:t>
            </a:r>
            <a:endParaRPr lang="es-ES" dirty="0" smtClean="0"/>
          </a:p>
          <a:p>
            <a:r>
              <a:rPr lang="es-ES" dirty="0" smtClean="0"/>
              <a:t>Como consecuencia </a:t>
            </a:r>
            <a:r>
              <a:rPr lang="es-ES" dirty="0"/>
              <a:t>de cualquiera de estas razones, </a:t>
            </a:r>
            <a:r>
              <a:rPr lang="es-ES" b="1" i="1" dirty="0"/>
              <a:t>la </a:t>
            </a:r>
            <a:r>
              <a:rPr lang="es-ES" b="1" i="1" dirty="0" smtClean="0"/>
              <a:t>situación resultante </a:t>
            </a:r>
            <a:r>
              <a:rPr lang="es-ES" b="1" i="1" dirty="0"/>
              <a:t>no es </a:t>
            </a:r>
            <a:r>
              <a:rPr lang="es-ES" b="1" i="1" dirty="0" smtClean="0"/>
              <a:t>eficiente</a:t>
            </a:r>
            <a:r>
              <a:rPr lang="es-ES" dirty="0" smtClean="0"/>
              <a:t>: existe </a:t>
            </a:r>
            <a:r>
              <a:rPr lang="es-ES" dirty="0"/>
              <a:t>otra situación en que es posible que al </a:t>
            </a:r>
            <a:r>
              <a:rPr lang="es-ES" dirty="0" smtClean="0"/>
              <a:t>menos uno </a:t>
            </a:r>
            <a:r>
              <a:rPr lang="es-ES" dirty="0"/>
              <a:t>de los usuarios del recurso esté mejor y el </a:t>
            </a:r>
            <a:r>
              <a:rPr lang="es-ES" dirty="0" smtClean="0"/>
              <a:t>resto esté </a:t>
            </a:r>
            <a:r>
              <a:rPr lang="es-ES" dirty="0"/>
              <a:t>igual de bien. </a:t>
            </a:r>
            <a:endParaRPr lang="es-ES" dirty="0" smtClean="0"/>
          </a:p>
          <a:p>
            <a:r>
              <a:rPr lang="es-ES" dirty="0" smtClean="0"/>
              <a:t>El </a:t>
            </a:r>
            <a:r>
              <a:rPr lang="es-ES" dirty="0"/>
              <a:t>proceso acelerado de </a:t>
            </a:r>
            <a:r>
              <a:rPr lang="es-ES" dirty="0" smtClean="0"/>
              <a:t>eutrofización en </a:t>
            </a:r>
            <a:r>
              <a:rPr lang="es-ES" dirty="0"/>
              <a:t>la Laguna del Sauce ilustra tal </a:t>
            </a:r>
            <a:r>
              <a:rPr lang="es-ES" dirty="0" smtClean="0"/>
              <a:t>situación</a:t>
            </a:r>
            <a:endParaRPr lang="es-ES" dirty="0"/>
          </a:p>
          <a:p>
            <a:r>
              <a:rPr lang="es-ES" dirty="0" smtClean="0"/>
              <a:t>Una </a:t>
            </a:r>
            <a:r>
              <a:rPr lang="es-ES" dirty="0"/>
              <a:t>versión más </a:t>
            </a:r>
            <a:r>
              <a:rPr lang="es-ES" dirty="0" smtClean="0"/>
              <a:t>de la tragedia de los comunes predicha por </a:t>
            </a:r>
            <a:r>
              <a:rPr lang="es-ES" dirty="0" err="1" smtClean="0"/>
              <a:t>Hardin</a:t>
            </a:r>
            <a:r>
              <a:rPr lang="es-ES" dirty="0" smtClean="0"/>
              <a:t> </a:t>
            </a:r>
            <a:r>
              <a:rPr lang="es-ES" dirty="0"/>
              <a:t>(1968</a:t>
            </a:r>
            <a:r>
              <a:rPr lang="es-ES" dirty="0" smtClean="0"/>
              <a:t>)</a:t>
            </a:r>
            <a:endParaRPr lang="es-ES"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10</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70000" lnSpcReduction="20000"/>
          </a:bodyPr>
          <a:lstStyle/>
          <a:p>
            <a:r>
              <a:rPr lang="es-ES" dirty="0"/>
              <a:t>La situación que se observa en la Laguna del </a:t>
            </a:r>
            <a:r>
              <a:rPr lang="es-ES" dirty="0" smtClean="0"/>
              <a:t>Sauce evidencia </a:t>
            </a:r>
            <a:r>
              <a:rPr lang="es-ES" dirty="0"/>
              <a:t>también que las comunidades </a:t>
            </a:r>
            <a:r>
              <a:rPr lang="es-ES" dirty="0" smtClean="0"/>
              <a:t>involucradas tampoco </a:t>
            </a:r>
            <a:r>
              <a:rPr lang="es-ES" dirty="0"/>
              <a:t>han sido capaces </a:t>
            </a:r>
            <a:r>
              <a:rPr lang="es-ES" dirty="0" smtClean="0"/>
              <a:t>de implementar (hasta </a:t>
            </a:r>
            <a:r>
              <a:rPr lang="es-ES" dirty="0"/>
              <a:t>el presente) </a:t>
            </a:r>
            <a:r>
              <a:rPr lang="es-ES" dirty="0" smtClean="0"/>
              <a:t>soluciones colectivas para </a:t>
            </a:r>
            <a:r>
              <a:rPr lang="es-ES" dirty="0"/>
              <a:t>lidiar con las externalidades asociadas a los </a:t>
            </a:r>
            <a:r>
              <a:rPr lang="es-ES" dirty="0" smtClean="0"/>
              <a:t>distintos</a:t>
            </a:r>
          </a:p>
          <a:p>
            <a:r>
              <a:rPr lang="es-ES" dirty="0" smtClean="0"/>
              <a:t>El problema al que se enfrenta una comunidad </a:t>
            </a:r>
            <a:r>
              <a:rPr lang="es-ES" dirty="0" smtClean="0"/>
              <a:t>es</a:t>
            </a:r>
            <a:r>
              <a:rPr lang="es-ES" dirty="0" smtClean="0"/>
              <a:t>, en esencia, el mismo que impide el funcionamiento espontáneo de un mercado: </a:t>
            </a:r>
            <a:r>
              <a:rPr lang="es-ES" b="1" i="1" dirty="0" smtClean="0"/>
              <a:t>el problema del free-</a:t>
            </a:r>
            <a:r>
              <a:rPr lang="es-ES" b="1" i="1" dirty="0" err="1" smtClean="0"/>
              <a:t>rider</a:t>
            </a:r>
            <a:r>
              <a:rPr lang="es-ES" b="1" i="1" dirty="0" smtClean="0"/>
              <a:t> o polizón</a:t>
            </a:r>
            <a:r>
              <a:rPr lang="es-ES" b="1" i="1" dirty="0" smtClean="0"/>
              <a:t>.</a:t>
            </a:r>
            <a:endParaRPr lang="es-ES" dirty="0" smtClean="0"/>
          </a:p>
          <a:p>
            <a:r>
              <a:rPr lang="es-ES" dirty="0" err="1" smtClean="0"/>
              <a:t>Olson</a:t>
            </a:r>
            <a:r>
              <a:rPr lang="es-ES" dirty="0" smtClean="0"/>
              <a:t> </a:t>
            </a:r>
            <a:r>
              <a:rPr lang="es-ES" dirty="0"/>
              <a:t>(1965) </a:t>
            </a:r>
            <a:r>
              <a:rPr lang="es-ES" dirty="0" smtClean="0"/>
              <a:t>: para </a:t>
            </a:r>
            <a:r>
              <a:rPr lang="es-ES" dirty="0"/>
              <a:t>que un grupo de individuos pueda </a:t>
            </a:r>
            <a:r>
              <a:rPr lang="es-ES" dirty="0" smtClean="0"/>
              <a:t>acceder a </a:t>
            </a:r>
            <a:r>
              <a:rPr lang="es-ES" dirty="0"/>
              <a:t>un mayor nivel de bienestar común </a:t>
            </a:r>
            <a:r>
              <a:rPr lang="es-ES" dirty="0" smtClean="0"/>
              <a:t>eran condiciones básicas, </a:t>
            </a:r>
            <a:r>
              <a:rPr lang="es-ES" b="1" i="1" dirty="0" smtClean="0"/>
              <a:t>contar con </a:t>
            </a:r>
            <a:r>
              <a:rPr lang="es-ES" b="1" i="1" dirty="0"/>
              <a:t>un número limitado de integrantes en el </a:t>
            </a:r>
            <a:r>
              <a:rPr lang="es-ES" b="1" i="1" dirty="0" smtClean="0"/>
              <a:t>grupo y/o </a:t>
            </a:r>
            <a:r>
              <a:rPr lang="es-ES" b="1" i="1" dirty="0"/>
              <a:t>que las acciones de los individuos sean </a:t>
            </a:r>
            <a:r>
              <a:rPr lang="es-ES" b="1" i="1" dirty="0" smtClean="0"/>
              <a:t>fácilmente observables </a:t>
            </a:r>
            <a:r>
              <a:rPr lang="es-ES" b="1" i="1" dirty="0"/>
              <a:t>por los demás</a:t>
            </a:r>
            <a:r>
              <a:rPr lang="es-ES" dirty="0"/>
              <a:t>, existiendo algún tipo </a:t>
            </a:r>
            <a:r>
              <a:rPr lang="es-ES" dirty="0" smtClean="0"/>
              <a:t>de </a:t>
            </a:r>
            <a:r>
              <a:rPr lang="es-ES" b="1" i="1" dirty="0" smtClean="0"/>
              <a:t>mecanismo </a:t>
            </a:r>
            <a:r>
              <a:rPr lang="es-ES" b="1" i="1" dirty="0"/>
              <a:t>de coerción</a:t>
            </a:r>
            <a:r>
              <a:rPr lang="es-ES" b="1" i="1" dirty="0" smtClean="0"/>
              <a:t>.</a:t>
            </a:r>
            <a:endParaRPr lang="es-ES" b="1" i="1"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11</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85000" lnSpcReduction="20000"/>
          </a:bodyPr>
          <a:lstStyle/>
          <a:p>
            <a:r>
              <a:rPr lang="es-ES" dirty="0"/>
              <a:t>Sin embargo, las predicciones teóricas de </a:t>
            </a:r>
            <a:r>
              <a:rPr lang="es-ES" dirty="0" err="1"/>
              <a:t>Hardin</a:t>
            </a:r>
            <a:r>
              <a:rPr lang="es-ES" dirty="0"/>
              <a:t> y </a:t>
            </a:r>
            <a:r>
              <a:rPr lang="es-ES" dirty="0" err="1" smtClean="0"/>
              <a:t>Olson</a:t>
            </a:r>
            <a:r>
              <a:rPr lang="es-ES" dirty="0" smtClean="0"/>
              <a:t> no </a:t>
            </a:r>
            <a:r>
              <a:rPr lang="es-ES" dirty="0"/>
              <a:t>siempre se cumplen. </a:t>
            </a:r>
            <a:endParaRPr lang="es-ES" dirty="0" smtClean="0"/>
          </a:p>
          <a:p>
            <a:r>
              <a:rPr lang="es-ES" dirty="0" smtClean="0"/>
              <a:t>Existen </a:t>
            </a:r>
            <a:r>
              <a:rPr lang="es-ES" dirty="0"/>
              <a:t>abundantes </a:t>
            </a:r>
            <a:r>
              <a:rPr lang="es-ES" dirty="0" smtClean="0"/>
              <a:t>ejemplos de </a:t>
            </a:r>
            <a:r>
              <a:rPr lang="es-ES" dirty="0"/>
              <a:t>comunidades alrededor del mundo que </a:t>
            </a:r>
            <a:r>
              <a:rPr lang="es-ES" dirty="0" smtClean="0"/>
              <a:t>evitan la </a:t>
            </a:r>
            <a:r>
              <a:rPr lang="es-ES" dirty="0"/>
              <a:t>“tragedia de los comunes”. </a:t>
            </a:r>
            <a:endParaRPr lang="es-ES" dirty="0" smtClean="0"/>
          </a:p>
          <a:p>
            <a:r>
              <a:rPr lang="es-ES" dirty="0" smtClean="0"/>
              <a:t>Para </a:t>
            </a:r>
            <a:r>
              <a:rPr lang="es-ES" dirty="0"/>
              <a:t>lograrlo, </a:t>
            </a:r>
            <a:r>
              <a:rPr lang="es-ES" dirty="0" smtClean="0"/>
              <a:t>diseñan diferentes </a:t>
            </a:r>
            <a:r>
              <a:rPr lang="es-ES" dirty="0"/>
              <a:t>instituciones </a:t>
            </a:r>
            <a:r>
              <a:rPr lang="es-ES" dirty="0" smtClean="0"/>
              <a:t>(normas </a:t>
            </a:r>
            <a:r>
              <a:rPr lang="es-ES" dirty="0"/>
              <a:t>formales e informales) </a:t>
            </a:r>
            <a:r>
              <a:rPr lang="es-ES" dirty="0" smtClean="0"/>
              <a:t>que </a:t>
            </a:r>
            <a:r>
              <a:rPr lang="es-ES" b="1" i="1" dirty="0" smtClean="0"/>
              <a:t>definen reglas </a:t>
            </a:r>
            <a:r>
              <a:rPr lang="es-ES" b="1" i="1" dirty="0"/>
              <a:t>de </a:t>
            </a:r>
            <a:r>
              <a:rPr lang="es-ES" b="1" i="1" dirty="0" smtClean="0"/>
              <a:t>apropiación </a:t>
            </a:r>
            <a:r>
              <a:rPr lang="es-ES" b="1" i="1" dirty="0"/>
              <a:t>y/o contribución al </a:t>
            </a:r>
            <a:r>
              <a:rPr lang="es-ES" b="1" i="1" dirty="0" smtClean="0"/>
              <a:t>recurso </a:t>
            </a:r>
            <a:r>
              <a:rPr lang="es-ES" dirty="0" smtClean="0"/>
              <a:t>de </a:t>
            </a:r>
            <a:r>
              <a:rPr lang="es-ES" dirty="0"/>
              <a:t>propiedad, </a:t>
            </a:r>
            <a:r>
              <a:rPr lang="es-ES" dirty="0" smtClean="0"/>
              <a:t>que </a:t>
            </a:r>
            <a:r>
              <a:rPr lang="es-ES" dirty="0"/>
              <a:t>no necesariamente </a:t>
            </a:r>
            <a:r>
              <a:rPr lang="es-ES" dirty="0" smtClean="0"/>
              <a:t>se basan </a:t>
            </a:r>
            <a:r>
              <a:rPr lang="es-ES" dirty="0"/>
              <a:t>en mecanismos de </a:t>
            </a:r>
            <a:r>
              <a:rPr lang="es-ES" dirty="0" smtClean="0"/>
              <a:t>precios</a:t>
            </a:r>
            <a:endParaRPr lang="es-ES" dirty="0" smtClean="0"/>
          </a:p>
          <a:p>
            <a:r>
              <a:rPr lang="es-ES" dirty="0" smtClean="0"/>
              <a:t>pero </a:t>
            </a:r>
            <a:r>
              <a:rPr lang="es-ES" dirty="0"/>
              <a:t>que sí </a:t>
            </a:r>
            <a:r>
              <a:rPr lang="es-ES" dirty="0" smtClean="0"/>
              <a:t>incluyen </a:t>
            </a:r>
            <a:r>
              <a:rPr lang="es-ES" dirty="0"/>
              <a:t>la </a:t>
            </a:r>
            <a:r>
              <a:rPr lang="es-ES" b="1" i="1" dirty="0"/>
              <a:t>coerción mutua y mutuamente acordada</a:t>
            </a:r>
            <a:r>
              <a:rPr lang="es-ES" dirty="0"/>
              <a:t>, por </a:t>
            </a:r>
            <a:r>
              <a:rPr lang="es-ES" dirty="0" smtClean="0"/>
              <a:t>ejemplo (</a:t>
            </a:r>
            <a:r>
              <a:rPr lang="es-ES" dirty="0"/>
              <a:t>ver </a:t>
            </a:r>
            <a:r>
              <a:rPr lang="es-ES" dirty="0" err="1" smtClean="0"/>
              <a:t>Ostrom</a:t>
            </a:r>
            <a:r>
              <a:rPr lang="es-ES" dirty="0" smtClean="0"/>
              <a:t> </a:t>
            </a:r>
            <a:r>
              <a:rPr lang="es-ES" dirty="0"/>
              <a:t>1990</a:t>
            </a:r>
            <a:r>
              <a:rPr lang="es-ES" dirty="0" smtClean="0"/>
              <a:t>)</a:t>
            </a:r>
            <a:endParaRPr lang="es-ES"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12</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Posibles </a:t>
            </a:r>
            <a:r>
              <a:rPr lang="es-ES" dirty="0" smtClean="0"/>
              <a:t>causas por la cuales no se observa este tipo de soluciones en este </a:t>
            </a:r>
            <a:r>
              <a:rPr lang="es-ES" dirty="0" smtClean="0"/>
              <a:t>caso: </a:t>
            </a:r>
          </a:p>
          <a:p>
            <a:pPr lvl="1"/>
            <a:r>
              <a:rPr lang="es-ES" dirty="0" smtClean="0"/>
              <a:t>El </a:t>
            </a:r>
            <a:r>
              <a:rPr lang="es-ES" dirty="0"/>
              <a:t>tamaño de la Laguna del Sauce y su </a:t>
            </a:r>
            <a:r>
              <a:rPr lang="es-ES" dirty="0" smtClean="0"/>
              <a:t>cuenca (la </a:t>
            </a:r>
            <a:r>
              <a:rPr lang="es-ES" dirty="0" smtClean="0"/>
              <a:t>separación geográfica </a:t>
            </a:r>
            <a:r>
              <a:rPr lang="es-ES" dirty="0"/>
              <a:t>de los </a:t>
            </a:r>
            <a:r>
              <a:rPr lang="es-ES" dirty="0" smtClean="0"/>
              <a:t>involucrados)</a:t>
            </a:r>
          </a:p>
          <a:p>
            <a:pPr lvl="1"/>
            <a:r>
              <a:rPr lang="es-ES" dirty="0" smtClean="0"/>
              <a:t>su </a:t>
            </a:r>
            <a:r>
              <a:rPr lang="es-ES" dirty="0" smtClean="0"/>
              <a:t>heterogeneidad </a:t>
            </a:r>
            <a:endParaRPr lang="es-ES" dirty="0" smtClean="0"/>
          </a:p>
          <a:p>
            <a:pPr lvl="1"/>
            <a:r>
              <a:rPr lang="es-ES" dirty="0" smtClean="0"/>
              <a:t>su </a:t>
            </a:r>
            <a:r>
              <a:rPr lang="es-ES" dirty="0"/>
              <a:t>escasa interacción social o en </a:t>
            </a:r>
            <a:r>
              <a:rPr lang="es-ES" dirty="0" smtClean="0"/>
              <a:t>mercados</a:t>
            </a:r>
            <a:endParaRPr lang="es-ES" dirty="0" smtClean="0"/>
          </a:p>
          <a:p>
            <a:r>
              <a:rPr lang="es-ES" dirty="0" smtClean="0"/>
              <a:t>También </a:t>
            </a:r>
            <a:r>
              <a:rPr lang="es-ES" dirty="0"/>
              <a:t>es </a:t>
            </a:r>
            <a:r>
              <a:rPr lang="es-ES" dirty="0" smtClean="0"/>
              <a:t>cierto que </a:t>
            </a:r>
            <a:r>
              <a:rPr lang="es-ES" dirty="0"/>
              <a:t>cuando se habla de comunidades, se alude </a:t>
            </a:r>
            <a:r>
              <a:rPr lang="es-ES" dirty="0" smtClean="0"/>
              <a:t>más a </a:t>
            </a:r>
            <a:r>
              <a:rPr lang="es-ES" dirty="0"/>
              <a:t>recursos comunes que a recursos de libre acceso. </a:t>
            </a:r>
            <a:endParaRPr lang="es-ES" dirty="0" smtClean="0"/>
          </a:p>
          <a:p>
            <a:r>
              <a:rPr lang="es-ES" dirty="0" smtClean="0"/>
              <a:t>A </a:t>
            </a:r>
            <a:r>
              <a:rPr lang="es-ES" dirty="0" smtClean="0"/>
              <a:t>diferencia </a:t>
            </a:r>
            <a:r>
              <a:rPr lang="es-ES" dirty="0"/>
              <a:t>de los recursos de libre acceso, en el caso </a:t>
            </a:r>
            <a:r>
              <a:rPr lang="es-ES" dirty="0" smtClean="0"/>
              <a:t>de los </a:t>
            </a:r>
            <a:r>
              <a:rPr lang="es-ES" dirty="0"/>
              <a:t>recursos comunes, los actuales usuarios (la comunidad</a:t>
            </a:r>
            <a:r>
              <a:rPr lang="es-ES" dirty="0" smtClean="0"/>
              <a:t>) pueden </a:t>
            </a:r>
            <a:r>
              <a:rPr lang="es-ES" dirty="0"/>
              <a:t>excluir a potenciales usuarios (</a:t>
            </a:r>
            <a:r>
              <a:rPr lang="es-ES" dirty="0" smtClean="0"/>
              <a:t>aquellos fuera </a:t>
            </a:r>
            <a:r>
              <a:rPr lang="es-ES" dirty="0"/>
              <a:t>de la comunidad). </a:t>
            </a:r>
            <a:endParaRPr lang="es-ES" dirty="0" smtClean="0"/>
          </a:p>
          <a:p>
            <a:r>
              <a:rPr lang="es-ES" dirty="0" smtClean="0"/>
              <a:t>En </a:t>
            </a:r>
            <a:r>
              <a:rPr lang="es-ES" dirty="0"/>
              <a:t>este sentido, la </a:t>
            </a:r>
            <a:r>
              <a:rPr lang="es-ES" dirty="0" smtClean="0"/>
              <a:t>pertenencia de </a:t>
            </a:r>
            <a:r>
              <a:rPr lang="es-ES" dirty="0"/>
              <a:t>las aguas de la Laguna del Sauce al </a:t>
            </a:r>
            <a:r>
              <a:rPr lang="es-ES" b="1" i="1" dirty="0"/>
              <a:t>dominio público</a:t>
            </a:r>
            <a:r>
              <a:rPr lang="es-ES" dirty="0" smtClean="0"/>
              <a:t>, más </a:t>
            </a:r>
            <a:r>
              <a:rPr lang="es-ES" dirty="0"/>
              <a:t>una ausencia de intervención estatal, </a:t>
            </a:r>
            <a:r>
              <a:rPr lang="es-ES" dirty="0" smtClean="0"/>
              <a:t>pueden haber </a:t>
            </a:r>
            <a:r>
              <a:rPr lang="es-ES" dirty="0"/>
              <a:t>operado en contra de una solución </a:t>
            </a:r>
            <a:r>
              <a:rPr lang="es-ES" dirty="0" smtClean="0"/>
              <a:t>comunitaria al </a:t>
            </a:r>
            <a:r>
              <a:rPr lang="es-ES" dirty="0"/>
              <a:t>convertir a la </a:t>
            </a:r>
            <a:r>
              <a:rPr lang="es-ES" dirty="0" smtClean="0"/>
              <a:t>laguna en </a:t>
            </a:r>
            <a:r>
              <a:rPr lang="es-ES" dirty="0"/>
              <a:t>un recurso de libre acceso de hecho.</a:t>
            </a:r>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13</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Instrumentos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P</a:t>
            </a:r>
            <a:r>
              <a:rPr lang="es-ES" b="1" dirty="0" smtClean="0"/>
              <a:t>apel </a:t>
            </a:r>
            <a:r>
              <a:rPr lang="es-ES" b="1" dirty="0"/>
              <a:t>potencial </a:t>
            </a:r>
            <a:r>
              <a:rPr lang="es-ES" b="1" dirty="0" smtClean="0"/>
              <a:t>para i</a:t>
            </a:r>
            <a:r>
              <a:rPr lang="es-ES" dirty="0" smtClean="0"/>
              <a:t>ntervención Estado para </a:t>
            </a:r>
            <a:r>
              <a:rPr lang="es-ES" b="1" dirty="0"/>
              <a:t>internalizar las </a:t>
            </a:r>
            <a:r>
              <a:rPr lang="es-ES" b="1" dirty="0" smtClean="0"/>
              <a:t>externalidades.</a:t>
            </a:r>
          </a:p>
          <a:p>
            <a:r>
              <a:rPr lang="es-ES" dirty="0" smtClean="0"/>
              <a:t>Diferentes </a:t>
            </a:r>
            <a:r>
              <a:rPr lang="es-ES" dirty="0"/>
              <a:t>instrumentos </a:t>
            </a:r>
            <a:r>
              <a:rPr lang="es-ES" dirty="0" smtClean="0"/>
              <a:t>para hacerlo</a:t>
            </a:r>
            <a:r>
              <a:rPr lang="es-ES" dirty="0"/>
              <a:t>. Una clasificación </a:t>
            </a:r>
            <a:r>
              <a:rPr lang="es-ES" dirty="0" smtClean="0"/>
              <a:t>posible: instrumentos </a:t>
            </a:r>
            <a:r>
              <a:rPr lang="es-ES" b="1" dirty="0"/>
              <a:t>prescriptivos e incentivos </a:t>
            </a:r>
            <a:r>
              <a:rPr lang="es-ES" b="1" dirty="0" smtClean="0"/>
              <a:t>económicos </a:t>
            </a:r>
          </a:p>
          <a:p>
            <a:r>
              <a:rPr lang="es-ES" dirty="0" smtClean="0"/>
              <a:t>Instrumentos prescriptivos: el </a:t>
            </a:r>
            <a:r>
              <a:rPr lang="es-ES" dirty="0"/>
              <a:t>regulador </a:t>
            </a:r>
            <a:r>
              <a:rPr lang="es-ES" dirty="0" smtClean="0"/>
              <a:t>le dice </a:t>
            </a:r>
            <a:r>
              <a:rPr lang="es-ES" dirty="0"/>
              <a:t>a los agentes regulados lo </a:t>
            </a:r>
            <a:r>
              <a:rPr lang="es-ES" dirty="0" smtClean="0"/>
              <a:t>que tienen </a:t>
            </a:r>
            <a:r>
              <a:rPr lang="es-ES" dirty="0"/>
              <a:t>que hacer en algún grado. </a:t>
            </a:r>
            <a:endParaRPr lang="es-ES" dirty="0" smtClean="0"/>
          </a:p>
          <a:p>
            <a:r>
              <a:rPr lang="es-ES" dirty="0" smtClean="0"/>
              <a:t>Es </a:t>
            </a:r>
            <a:r>
              <a:rPr lang="es-ES" dirty="0"/>
              <a:t>el caso de un </a:t>
            </a:r>
            <a:r>
              <a:rPr lang="es-ES" dirty="0" smtClean="0"/>
              <a:t>límite máximo </a:t>
            </a:r>
            <a:r>
              <a:rPr lang="es-ES" dirty="0"/>
              <a:t>a la aplicación de fertilizantes por </a:t>
            </a:r>
            <a:r>
              <a:rPr lang="es-ES" dirty="0" smtClean="0"/>
              <a:t>unidad de </a:t>
            </a:r>
            <a:r>
              <a:rPr lang="es-ES" dirty="0"/>
              <a:t>tierra o de producción, las practicas de manejo </a:t>
            </a:r>
            <a:r>
              <a:rPr lang="es-ES" dirty="0" smtClean="0"/>
              <a:t>del suelo </a:t>
            </a:r>
            <a:r>
              <a:rPr lang="es-ES" dirty="0"/>
              <a:t>impuestas por el Estado, </a:t>
            </a:r>
            <a:r>
              <a:rPr lang="es-ES" dirty="0" smtClean="0"/>
              <a:t>etc.</a:t>
            </a:r>
          </a:p>
          <a:p>
            <a:r>
              <a:rPr lang="es-ES" dirty="0" smtClean="0"/>
              <a:t>Los incentivos económicos </a:t>
            </a:r>
            <a:r>
              <a:rPr lang="es-ES" dirty="0"/>
              <a:t>o bien fijan el </a:t>
            </a:r>
            <a:r>
              <a:rPr lang="es-ES" dirty="0" smtClean="0"/>
              <a:t>aporte máximo </a:t>
            </a:r>
            <a:r>
              <a:rPr lang="es-ES" dirty="0"/>
              <a:t>total de nutrientes que </a:t>
            </a:r>
            <a:r>
              <a:rPr lang="es-ES" b="1" dirty="0"/>
              <a:t>todas las fuentes </a:t>
            </a:r>
            <a:r>
              <a:rPr lang="es-ES" b="1" dirty="0" smtClean="0"/>
              <a:t>de emisión </a:t>
            </a:r>
            <a:r>
              <a:rPr lang="es-ES" b="1" dirty="0"/>
              <a:t>pueden volcar a la Laguna por año y crean </a:t>
            </a:r>
            <a:r>
              <a:rPr lang="es-ES" b="1" dirty="0" smtClean="0"/>
              <a:t>un </a:t>
            </a:r>
            <a:r>
              <a:rPr lang="es-ES" dirty="0" smtClean="0"/>
              <a:t>mercado </a:t>
            </a:r>
            <a:r>
              <a:rPr lang="es-ES" dirty="0"/>
              <a:t>para asignar esta cantidad tope, o bien </a:t>
            </a:r>
            <a:r>
              <a:rPr lang="es-ES" dirty="0" smtClean="0"/>
              <a:t>fijan su </a:t>
            </a:r>
            <a:r>
              <a:rPr lang="es-ES" dirty="0"/>
              <a:t>precio (el monto del impuesto a pagar por </a:t>
            </a:r>
            <a:r>
              <a:rPr lang="es-ES" dirty="0" smtClean="0"/>
              <a:t>kilogramo o </a:t>
            </a:r>
            <a:r>
              <a:rPr lang="es-ES" dirty="0"/>
              <a:t>tonelada de nutrientes emitido o aportado). </a:t>
            </a:r>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14</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Instrumentos Prescriptivos</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Diferentes tipos:</a:t>
            </a:r>
          </a:p>
          <a:p>
            <a:r>
              <a:rPr lang="es-ES" dirty="0" smtClean="0"/>
              <a:t>Directos: </a:t>
            </a:r>
            <a:r>
              <a:rPr lang="es-ES" dirty="0"/>
              <a:t>regulan directamente la cantidad de </a:t>
            </a:r>
            <a:r>
              <a:rPr lang="es-ES" dirty="0" smtClean="0"/>
              <a:t>contaminación que </a:t>
            </a:r>
            <a:r>
              <a:rPr lang="es-ES" dirty="0"/>
              <a:t>se puede emitir (o pesca que se </a:t>
            </a:r>
            <a:r>
              <a:rPr lang="es-ES" dirty="0" smtClean="0"/>
              <a:t>puede extraer)</a:t>
            </a:r>
          </a:p>
          <a:p>
            <a:pPr lvl="1"/>
            <a:r>
              <a:rPr lang="es-ES" dirty="0" smtClean="0"/>
              <a:t>estándares </a:t>
            </a:r>
            <a:r>
              <a:rPr lang="es-ES" dirty="0"/>
              <a:t>de calidad </a:t>
            </a:r>
            <a:r>
              <a:rPr lang="es-ES" dirty="0" smtClean="0"/>
              <a:t>de aguas </a:t>
            </a:r>
            <a:r>
              <a:rPr lang="es-ES" dirty="0"/>
              <a:t>y de efluentes, temporadas de pesca </a:t>
            </a:r>
            <a:endParaRPr lang="es-ES" dirty="0" smtClean="0"/>
          </a:p>
          <a:p>
            <a:pPr lvl="1"/>
            <a:r>
              <a:rPr lang="es-ES" dirty="0" smtClean="0"/>
              <a:t>Asignación de </a:t>
            </a:r>
            <a:r>
              <a:rPr lang="es-ES" dirty="0"/>
              <a:t>cuotas entre </a:t>
            </a:r>
            <a:r>
              <a:rPr lang="es-ES" dirty="0" smtClean="0"/>
              <a:t>pescadores</a:t>
            </a:r>
          </a:p>
          <a:p>
            <a:r>
              <a:rPr lang="es-ES" dirty="0" smtClean="0"/>
              <a:t>Indirectos: </a:t>
            </a:r>
            <a:r>
              <a:rPr lang="es-ES" dirty="0"/>
              <a:t>regulan el proceso </a:t>
            </a:r>
            <a:r>
              <a:rPr lang="es-ES" dirty="0" smtClean="0"/>
              <a:t>productivo de </a:t>
            </a:r>
            <a:r>
              <a:rPr lang="es-ES" dirty="0"/>
              <a:t>las actividades contaminantes (o de la pesca</a:t>
            </a:r>
            <a:r>
              <a:rPr lang="es-ES" dirty="0" smtClean="0"/>
              <a:t>) o la tecnología de tratamiento</a:t>
            </a:r>
          </a:p>
          <a:p>
            <a:pPr lvl="1"/>
            <a:r>
              <a:rPr lang="es-ES" dirty="0" smtClean="0"/>
              <a:t>Planta de tratamiento de efluentes</a:t>
            </a:r>
          </a:p>
          <a:p>
            <a:pPr lvl="1"/>
            <a:r>
              <a:rPr lang="es-ES" dirty="0" smtClean="0"/>
              <a:t>Redes especiales de pesca para evitar la captura de animales no deseados.</a:t>
            </a:r>
          </a:p>
          <a:p>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15</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Incentivos Económicos</a:t>
            </a:r>
            <a:endParaRPr lang="es-ES" dirty="0"/>
          </a:p>
        </p:txBody>
      </p:sp>
      <p:sp>
        <p:nvSpPr>
          <p:cNvPr id="3" name="2 Marcador de contenido"/>
          <p:cNvSpPr>
            <a:spLocks noGrp="1"/>
          </p:cNvSpPr>
          <p:nvPr>
            <p:ph idx="1"/>
          </p:nvPr>
        </p:nvSpPr>
        <p:spPr/>
        <p:txBody>
          <a:bodyPr>
            <a:normAutofit lnSpcReduction="10000"/>
          </a:bodyPr>
          <a:lstStyle/>
          <a:p>
            <a:r>
              <a:rPr lang="es-ES" dirty="0" smtClean="0"/>
              <a:t>Directos: cánones </a:t>
            </a:r>
            <a:r>
              <a:rPr lang="es-ES" dirty="0"/>
              <a:t>o impuestos </a:t>
            </a:r>
            <a:r>
              <a:rPr lang="es-ES" dirty="0" smtClean="0"/>
              <a:t>a las </a:t>
            </a:r>
            <a:r>
              <a:rPr lang="es-ES" dirty="0"/>
              <a:t>emisiones, los permisos de emisión </a:t>
            </a:r>
            <a:r>
              <a:rPr lang="es-ES" dirty="0" smtClean="0"/>
              <a:t>transferibles (</a:t>
            </a:r>
            <a:r>
              <a:rPr lang="es-ES" dirty="0"/>
              <a:t>para el caso de las emisiones) y las cuotas </a:t>
            </a:r>
            <a:r>
              <a:rPr lang="es-ES" dirty="0" smtClean="0"/>
              <a:t>individuales transferibles </a:t>
            </a:r>
            <a:r>
              <a:rPr lang="es-ES" dirty="0"/>
              <a:t>(para el caso de la pesca). </a:t>
            </a:r>
            <a:endParaRPr lang="es-ES" dirty="0" smtClean="0"/>
          </a:p>
          <a:p>
            <a:r>
              <a:rPr lang="es-ES" dirty="0" smtClean="0"/>
              <a:t>Indirectos: impuestos </a:t>
            </a:r>
            <a:r>
              <a:rPr lang="es-ES" dirty="0"/>
              <a:t>o subsidios, exoneraciones impositivas</a:t>
            </a:r>
            <a:r>
              <a:rPr lang="es-ES" dirty="0" smtClean="0"/>
              <a:t>, facilidades </a:t>
            </a:r>
            <a:r>
              <a:rPr lang="es-ES" dirty="0"/>
              <a:t>de </a:t>
            </a:r>
            <a:r>
              <a:rPr lang="es-ES" dirty="0" smtClean="0"/>
              <a:t>crédito </a:t>
            </a:r>
            <a:r>
              <a:rPr lang="es-ES" dirty="0"/>
              <a:t>tecnología </a:t>
            </a:r>
            <a:r>
              <a:rPr lang="es-ES" dirty="0" smtClean="0"/>
              <a:t>de tratamiento </a:t>
            </a:r>
            <a:r>
              <a:rPr lang="es-ES" dirty="0"/>
              <a:t>o los insumos</a:t>
            </a:r>
            <a:r>
              <a:rPr lang="es-ES" dirty="0" smtClean="0"/>
              <a:t>.</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16</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Directos vs Indirectos</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Ventaja fiscalización de los indirectos sobre los directos</a:t>
            </a:r>
          </a:p>
          <a:p>
            <a:r>
              <a:rPr lang="es-ES" dirty="0" smtClean="0"/>
              <a:t>Especialmente valido en el caso de la </a:t>
            </a:r>
            <a:r>
              <a:rPr lang="es-ES" b="1" dirty="0" smtClean="0"/>
              <a:t>contaminación difusa </a:t>
            </a:r>
            <a:r>
              <a:rPr lang="es-ES" dirty="0" smtClean="0"/>
              <a:t>como la de los aportes de nutrientes</a:t>
            </a:r>
          </a:p>
          <a:p>
            <a:r>
              <a:rPr lang="es-ES" dirty="0"/>
              <a:t>Para estos casos </a:t>
            </a:r>
            <a:r>
              <a:rPr lang="es-ES" dirty="0" smtClean="0"/>
              <a:t>instrumentos económicos indirectos </a:t>
            </a:r>
            <a:r>
              <a:rPr lang="es-ES" dirty="0"/>
              <a:t>como impuestos a los fertilizantes, </a:t>
            </a:r>
            <a:r>
              <a:rPr lang="es-ES" dirty="0" smtClean="0"/>
              <a:t>o un </a:t>
            </a:r>
            <a:r>
              <a:rPr lang="es-ES" dirty="0"/>
              <a:t>mercado de permisos transferibles de </a:t>
            </a:r>
            <a:r>
              <a:rPr lang="es-ES" dirty="0" smtClean="0"/>
              <a:t>emisiones basado </a:t>
            </a:r>
            <a:r>
              <a:rPr lang="es-ES" dirty="0"/>
              <a:t>en estimaciones de las emisiones y no en </a:t>
            </a:r>
            <a:r>
              <a:rPr lang="es-ES" dirty="0" smtClean="0"/>
              <a:t>las emisiones </a:t>
            </a:r>
            <a:r>
              <a:rPr lang="es-ES" dirty="0"/>
              <a:t>reales </a:t>
            </a:r>
            <a:r>
              <a:rPr lang="es-ES" dirty="0" smtClean="0"/>
              <a:t>difícilmente </a:t>
            </a:r>
            <a:r>
              <a:rPr lang="es-ES" dirty="0"/>
              <a:t>medibles </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17</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77500" lnSpcReduction="20000"/>
          </a:bodyPr>
          <a:lstStyle/>
          <a:p>
            <a:r>
              <a:rPr lang="es-ES" dirty="0"/>
              <a:t>Las acciones sugeridas en el </a:t>
            </a:r>
            <a:r>
              <a:rPr lang="es-ES" dirty="0" smtClean="0"/>
              <a:t>capítulo 7 </a:t>
            </a:r>
            <a:r>
              <a:rPr lang="es-ES" dirty="0"/>
              <a:t>para el control de las causas de la eutrofización, incluyen:</a:t>
            </a:r>
          </a:p>
          <a:p>
            <a:pPr marL="514350" indent="-514350">
              <a:buFont typeface="+mj-lt"/>
              <a:buAutoNum type="arabicPeriod"/>
            </a:pPr>
            <a:r>
              <a:rPr lang="es-ES" dirty="0" smtClean="0"/>
              <a:t>Cobertura </a:t>
            </a:r>
            <a:r>
              <a:rPr lang="es-ES" dirty="0"/>
              <a:t>de los centros urbanos de la cuenca </a:t>
            </a:r>
            <a:r>
              <a:rPr lang="es-ES" dirty="0" smtClean="0"/>
              <a:t>con un </a:t>
            </a:r>
            <a:r>
              <a:rPr lang="es-ES" dirty="0"/>
              <a:t>sistema de saneamiento que incluya </a:t>
            </a:r>
            <a:r>
              <a:rPr lang="es-ES" dirty="0" smtClean="0"/>
              <a:t>tratamiento primario</a:t>
            </a:r>
            <a:r>
              <a:rPr lang="es-ES" dirty="0"/>
              <a:t>, secundario y terciario.</a:t>
            </a:r>
          </a:p>
          <a:p>
            <a:pPr marL="514350" indent="-514350">
              <a:buFont typeface="+mj-lt"/>
              <a:buAutoNum type="arabicPeriod"/>
            </a:pPr>
            <a:r>
              <a:rPr lang="es-ES" dirty="0" smtClean="0"/>
              <a:t>Impulso </a:t>
            </a:r>
            <a:r>
              <a:rPr lang="es-ES" dirty="0"/>
              <a:t>a la construcción de humedales </a:t>
            </a:r>
            <a:r>
              <a:rPr lang="es-ES" dirty="0" smtClean="0"/>
              <a:t>artificiales acoplados </a:t>
            </a:r>
            <a:r>
              <a:rPr lang="es-ES" dirty="0"/>
              <a:t>a los pozos sépticos en las zonas rurales </a:t>
            </a:r>
            <a:r>
              <a:rPr lang="es-ES" dirty="0" smtClean="0"/>
              <a:t>y suburbanas</a:t>
            </a:r>
            <a:r>
              <a:rPr lang="es-ES" dirty="0"/>
              <a:t>.</a:t>
            </a:r>
          </a:p>
          <a:p>
            <a:pPr marL="514350" indent="-514350">
              <a:buFont typeface="+mj-lt"/>
              <a:buAutoNum type="arabicPeriod"/>
            </a:pPr>
            <a:r>
              <a:rPr lang="es-ES" dirty="0" smtClean="0"/>
              <a:t>Control </a:t>
            </a:r>
            <a:r>
              <a:rPr lang="es-ES" dirty="0"/>
              <a:t>de los aportes de nutrientes de la jardinería</a:t>
            </a:r>
            <a:r>
              <a:rPr lang="es-ES" dirty="0" smtClean="0"/>
              <a:t>, agricultura </a:t>
            </a:r>
            <a:r>
              <a:rPr lang="es-ES" dirty="0"/>
              <a:t>y ganadería en la cuenca mediante </a:t>
            </a:r>
            <a:r>
              <a:rPr lang="es-ES" dirty="0" smtClean="0"/>
              <a:t>la implementación </a:t>
            </a:r>
            <a:r>
              <a:rPr lang="es-ES" dirty="0"/>
              <a:t>de una zona de Suelo Rural </a:t>
            </a:r>
            <a:r>
              <a:rPr lang="es-ES" dirty="0" smtClean="0"/>
              <a:t>Natural entre </a:t>
            </a:r>
            <a:r>
              <a:rPr lang="es-ES" dirty="0"/>
              <a:t>las rutas </a:t>
            </a:r>
            <a:r>
              <a:rPr lang="es-ES" dirty="0" err="1"/>
              <a:t>Interbalnearia</a:t>
            </a:r>
            <a:r>
              <a:rPr lang="es-ES" dirty="0"/>
              <a:t>, Nº 12 y Nº 9 donde la </a:t>
            </a:r>
            <a:r>
              <a:rPr lang="es-ES" dirty="0" smtClean="0"/>
              <a:t>actividad dominante </a:t>
            </a:r>
            <a:r>
              <a:rPr lang="es-ES" dirty="0"/>
              <a:t>debería ser la ganadería extensiva.</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18</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85000" lnSpcReduction="10000"/>
          </a:bodyPr>
          <a:lstStyle/>
          <a:p>
            <a:r>
              <a:rPr lang="es-ES" dirty="0"/>
              <a:t>También se proponen medidas para mitigar las </a:t>
            </a:r>
            <a:r>
              <a:rPr lang="es-ES" dirty="0" smtClean="0"/>
              <a:t>consecuencias adversas </a:t>
            </a:r>
            <a:r>
              <a:rPr lang="es-ES" dirty="0"/>
              <a:t>de la eutrofización mientras </a:t>
            </a:r>
            <a:r>
              <a:rPr lang="es-ES" dirty="0" smtClean="0"/>
              <a:t>se implementan </a:t>
            </a:r>
            <a:r>
              <a:rPr lang="es-ES" dirty="0"/>
              <a:t>las medidas para reducir o eliminar </a:t>
            </a:r>
            <a:r>
              <a:rPr lang="es-ES" dirty="0" smtClean="0"/>
              <a:t>los aportes </a:t>
            </a:r>
            <a:r>
              <a:rPr lang="es-ES" dirty="0"/>
              <a:t>y éstas tienen efecto, incluyendo</a:t>
            </a:r>
            <a:r>
              <a:rPr lang="es-ES" dirty="0" smtClean="0"/>
              <a:t>: </a:t>
            </a:r>
          </a:p>
          <a:p>
            <a:pPr marL="514350" indent="-514350">
              <a:buFont typeface="+mj-lt"/>
              <a:buAutoNum type="arabicPeriod" startAt="4"/>
            </a:pPr>
            <a:r>
              <a:rPr lang="es-ES" dirty="0" smtClean="0"/>
              <a:t>Protección </a:t>
            </a:r>
            <a:r>
              <a:rPr lang="es-ES" dirty="0"/>
              <a:t>de los humedales y bosques </a:t>
            </a:r>
            <a:r>
              <a:rPr lang="es-ES" dirty="0" err="1" smtClean="0"/>
              <a:t>riparios</a:t>
            </a:r>
            <a:endParaRPr lang="es-ES" dirty="0" smtClean="0"/>
          </a:p>
          <a:p>
            <a:pPr marL="514350" indent="-514350">
              <a:buFont typeface="+mj-lt"/>
              <a:buAutoNum type="arabicPeriod" startAt="4"/>
            </a:pPr>
            <a:r>
              <a:rPr lang="es-ES" dirty="0" smtClean="0"/>
              <a:t>Construcción </a:t>
            </a:r>
            <a:r>
              <a:rPr lang="es-ES" dirty="0"/>
              <a:t>de una nueva presa que permita </a:t>
            </a:r>
            <a:r>
              <a:rPr lang="es-ES" dirty="0" smtClean="0"/>
              <a:t>la aplicación </a:t>
            </a:r>
            <a:r>
              <a:rPr lang="es-ES" dirty="0"/>
              <a:t>de técnicas de lavado de </a:t>
            </a:r>
            <a:r>
              <a:rPr lang="es-ES" dirty="0" smtClean="0"/>
              <a:t>reservorio</a:t>
            </a:r>
          </a:p>
          <a:p>
            <a:pPr marL="514350" indent="-514350">
              <a:buFont typeface="+mj-lt"/>
              <a:buAutoNum type="arabicPeriod" startAt="4"/>
            </a:pPr>
            <a:r>
              <a:rPr lang="es-ES" dirty="0"/>
              <a:t>R</a:t>
            </a:r>
            <a:r>
              <a:rPr lang="es-ES" dirty="0" smtClean="0"/>
              <a:t>educción </a:t>
            </a:r>
            <a:r>
              <a:rPr lang="es-ES" dirty="0"/>
              <a:t>de la presión de pesca artesanal </a:t>
            </a:r>
            <a:r>
              <a:rPr lang="es-ES" dirty="0" smtClean="0"/>
              <a:t>sobre los </a:t>
            </a:r>
            <a:r>
              <a:rPr lang="es-ES" dirty="0"/>
              <a:t>predadores tope para, mediante un efecto cadena</a:t>
            </a:r>
            <a:r>
              <a:rPr lang="es-ES" dirty="0" smtClean="0"/>
              <a:t>, aumentar </a:t>
            </a:r>
            <a:r>
              <a:rPr lang="es-ES" dirty="0"/>
              <a:t>el consumo de </a:t>
            </a:r>
            <a:r>
              <a:rPr lang="es-ES" dirty="0" err="1"/>
              <a:t>fitoplacton</a:t>
            </a:r>
            <a:r>
              <a:rPr lang="es-ES" dirty="0"/>
              <a:t> (algas).</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19</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Esquema de mi presentación</a:t>
            </a:r>
            <a:endParaRPr lang="es-ES" dirty="0"/>
          </a:p>
        </p:txBody>
      </p:sp>
      <p:sp>
        <p:nvSpPr>
          <p:cNvPr id="3" name="2 Marcador de contenido"/>
          <p:cNvSpPr>
            <a:spLocks noGrp="1"/>
          </p:cNvSpPr>
          <p:nvPr>
            <p:ph idx="1"/>
          </p:nvPr>
        </p:nvSpPr>
        <p:spPr/>
        <p:txBody>
          <a:bodyPr/>
          <a:lstStyle/>
          <a:p>
            <a:pPr marL="514350" indent="-514350">
              <a:buFont typeface="+mj-lt"/>
              <a:buAutoNum type="arabicPeriod"/>
            </a:pPr>
            <a:r>
              <a:rPr lang="es-ES" dirty="0" smtClean="0"/>
              <a:t>Origen del problema</a:t>
            </a:r>
          </a:p>
          <a:p>
            <a:pPr marL="514350" indent="-514350">
              <a:buFont typeface="+mj-lt"/>
              <a:buAutoNum type="arabicPeriod"/>
            </a:pPr>
            <a:r>
              <a:rPr lang="es-ES" dirty="0" smtClean="0"/>
              <a:t>Consecuencias</a:t>
            </a:r>
          </a:p>
          <a:p>
            <a:pPr marL="514350" indent="-514350">
              <a:buFont typeface="+mj-lt"/>
              <a:buAutoNum type="arabicPeriod"/>
            </a:pPr>
            <a:r>
              <a:rPr lang="es-ES" dirty="0" smtClean="0"/>
              <a:t>Análisis Económico del Problema</a:t>
            </a:r>
          </a:p>
          <a:p>
            <a:pPr marL="514350" indent="-514350">
              <a:buFont typeface="+mj-lt"/>
              <a:buAutoNum type="arabicPeriod"/>
            </a:pPr>
            <a:r>
              <a:rPr lang="es-ES" dirty="0" smtClean="0"/>
              <a:t>Instrumentos disponibles para la solución del problema</a:t>
            </a:r>
          </a:p>
          <a:p>
            <a:pPr marL="514350" indent="-514350">
              <a:buFont typeface="+mj-lt"/>
              <a:buAutoNum type="arabicPeriod"/>
            </a:pPr>
            <a:r>
              <a:rPr lang="es-ES" dirty="0" smtClean="0"/>
              <a:t>Análisis de las intervenciones propuestas</a:t>
            </a:r>
          </a:p>
          <a:p>
            <a:pPr marL="514350" indent="-514350">
              <a:buFont typeface="+mj-lt"/>
              <a:buAutoNum type="arabicPeriod"/>
            </a:pPr>
            <a:r>
              <a:rPr lang="es-ES" dirty="0" smtClean="0"/>
              <a:t>Conclusiones</a:t>
            </a:r>
          </a:p>
          <a:p>
            <a:endParaRPr lang="es-ES" dirty="0" smtClean="0"/>
          </a:p>
          <a:p>
            <a:endParaRPr lang="es-ES" dirty="0" smtClean="0"/>
          </a:p>
          <a:p>
            <a:endParaRPr lang="es-ES" dirty="0" smtClean="0"/>
          </a:p>
          <a:p>
            <a:endParaRPr lang="es-ES" dirty="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a:t>
            </a:fld>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a:t>¿Qué puede decir la economía acerca de la mejor </a:t>
            </a:r>
            <a:r>
              <a:rPr lang="es-ES" dirty="0" smtClean="0"/>
              <a:t>forma de </a:t>
            </a:r>
            <a:r>
              <a:rPr lang="es-ES" dirty="0"/>
              <a:t>implementarlas? </a:t>
            </a:r>
            <a:endParaRPr lang="es-ES" dirty="0" smtClean="0"/>
          </a:p>
          <a:p>
            <a:r>
              <a:rPr lang="es-ES" dirty="0" smtClean="0"/>
              <a:t>La </a:t>
            </a:r>
            <a:r>
              <a:rPr lang="es-ES" dirty="0"/>
              <a:t>economía clásica de la </a:t>
            </a:r>
            <a:r>
              <a:rPr lang="es-ES" dirty="0" smtClean="0"/>
              <a:t>regulación ambiental </a:t>
            </a:r>
            <a:r>
              <a:rPr lang="es-ES" dirty="0"/>
              <a:t>tiene poco para decir sobre la </a:t>
            </a:r>
            <a:r>
              <a:rPr lang="es-ES" dirty="0" smtClean="0"/>
              <a:t>medida nº 1</a:t>
            </a:r>
            <a:r>
              <a:rPr lang="es-ES" dirty="0"/>
              <a:t> </a:t>
            </a:r>
            <a:r>
              <a:rPr lang="es-ES" dirty="0" smtClean="0"/>
              <a:t>(Cobertura de saneamiento).</a:t>
            </a:r>
          </a:p>
          <a:p>
            <a:r>
              <a:rPr lang="es-ES" dirty="0" smtClean="0"/>
              <a:t>Por </a:t>
            </a:r>
            <a:r>
              <a:rPr lang="es-ES" dirty="0"/>
              <a:t>lo general se entiende que la provisión </a:t>
            </a:r>
            <a:r>
              <a:rPr lang="es-ES" dirty="0" smtClean="0"/>
              <a:t>de estos </a:t>
            </a:r>
            <a:r>
              <a:rPr lang="es-ES" dirty="0"/>
              <a:t>servicios queda en manos del Estado, por </a:t>
            </a:r>
            <a:r>
              <a:rPr lang="es-ES" dirty="0" smtClean="0"/>
              <a:t>tratarse el </a:t>
            </a:r>
            <a:r>
              <a:rPr lang="es-ES" dirty="0"/>
              <a:t>saneamiento de un bien público (en el </a:t>
            </a:r>
            <a:r>
              <a:rPr lang="es-ES" dirty="0" smtClean="0"/>
              <a:t>sentido económico </a:t>
            </a:r>
            <a:r>
              <a:rPr lang="es-ES" dirty="0"/>
              <a:t>del término). </a:t>
            </a:r>
            <a:endParaRPr lang="es-ES" dirty="0" smtClean="0"/>
          </a:p>
          <a:p>
            <a:r>
              <a:rPr lang="es-ES" dirty="0" smtClean="0"/>
              <a:t>Algo </a:t>
            </a:r>
            <a:r>
              <a:rPr lang="es-ES" dirty="0"/>
              <a:t>similar se puede </a:t>
            </a:r>
            <a:r>
              <a:rPr lang="es-ES" dirty="0" smtClean="0"/>
              <a:t>decir respecto </a:t>
            </a:r>
            <a:r>
              <a:rPr lang="es-ES" dirty="0"/>
              <a:t>de la nueva presa</a:t>
            </a:r>
            <a:r>
              <a:rPr lang="es-ES" dirty="0" smtClean="0"/>
              <a:t>. (Medida Nº5) </a:t>
            </a:r>
          </a:p>
          <a:p>
            <a:r>
              <a:rPr lang="es-ES" dirty="0" smtClean="0"/>
              <a:t>Esto </a:t>
            </a:r>
            <a:r>
              <a:rPr lang="es-ES" dirty="0"/>
              <a:t>no quiere decir </a:t>
            </a:r>
            <a:r>
              <a:rPr lang="es-ES" dirty="0" smtClean="0"/>
              <a:t>que el </a:t>
            </a:r>
            <a:r>
              <a:rPr lang="es-ES" dirty="0"/>
              <a:t>Estado no pueda licitar la construcción de las </a:t>
            </a:r>
            <a:r>
              <a:rPr lang="es-ES" dirty="0" smtClean="0"/>
              <a:t>obras y </a:t>
            </a:r>
            <a:r>
              <a:rPr lang="es-ES" dirty="0"/>
              <a:t>su manejo para que lo realice una empresa privada</a:t>
            </a:r>
            <a:r>
              <a:rPr lang="es-ES" dirty="0" smtClean="0"/>
              <a:t>. Pero </a:t>
            </a:r>
            <a:r>
              <a:rPr lang="es-ES" dirty="0"/>
              <a:t>se reconoce que este último aspecto es </a:t>
            </a:r>
            <a:r>
              <a:rPr lang="es-ES" dirty="0" smtClean="0"/>
              <a:t>políticamente sensible</a:t>
            </a:r>
            <a:r>
              <a:rPr lang="es-ES" dirty="0"/>
              <a:t>.</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20</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62500" lnSpcReduction="20000"/>
          </a:bodyPr>
          <a:lstStyle/>
          <a:p>
            <a:r>
              <a:rPr lang="es-ES" dirty="0"/>
              <a:t>La medida nº 2 (la construcción de humedales </a:t>
            </a:r>
            <a:r>
              <a:rPr lang="es-ES" dirty="0" smtClean="0"/>
              <a:t>artificiales acoplados </a:t>
            </a:r>
            <a:r>
              <a:rPr lang="es-ES" dirty="0"/>
              <a:t>a los pozos sépticos en las zonas </a:t>
            </a:r>
            <a:r>
              <a:rPr lang="es-ES" dirty="0" smtClean="0"/>
              <a:t>rurales y </a:t>
            </a:r>
            <a:r>
              <a:rPr lang="es-ES" dirty="0"/>
              <a:t>suburbanas) puede ser realizada mediante una </a:t>
            </a:r>
            <a:r>
              <a:rPr lang="es-ES" dirty="0" smtClean="0"/>
              <a:t>norma prescriptiva </a:t>
            </a:r>
            <a:r>
              <a:rPr lang="es-ES" dirty="0"/>
              <a:t>o mediante un subsidio a la </a:t>
            </a:r>
            <a:r>
              <a:rPr lang="es-ES" dirty="0" smtClean="0"/>
              <a:t>construcción de </a:t>
            </a:r>
            <a:r>
              <a:rPr lang="es-ES" dirty="0"/>
              <a:t>los mismos. </a:t>
            </a:r>
            <a:endParaRPr lang="es-ES" dirty="0" smtClean="0"/>
          </a:p>
          <a:p>
            <a:r>
              <a:rPr lang="es-ES" dirty="0" smtClean="0"/>
              <a:t>En el primer caso, una normativa </a:t>
            </a:r>
            <a:r>
              <a:rPr lang="es-ES" dirty="0"/>
              <a:t>municipal requeriría la construcción de este tipo </a:t>
            </a:r>
            <a:r>
              <a:rPr lang="es-ES" dirty="0" smtClean="0"/>
              <a:t>de humedales </a:t>
            </a:r>
            <a:r>
              <a:rPr lang="es-ES" dirty="0"/>
              <a:t>de la misma forma que establece otro </a:t>
            </a:r>
            <a:r>
              <a:rPr lang="es-ES" dirty="0" smtClean="0"/>
              <a:t>tipo de </a:t>
            </a:r>
            <a:r>
              <a:rPr lang="es-ES" dirty="0"/>
              <a:t>requerimientos de construcción en áreas urbanas</a:t>
            </a:r>
            <a:r>
              <a:rPr lang="es-ES" dirty="0" smtClean="0"/>
              <a:t>, por </a:t>
            </a:r>
            <a:r>
              <a:rPr lang="es-ES" dirty="0"/>
              <a:t>ejemplo. </a:t>
            </a:r>
            <a:endParaRPr lang="es-ES" dirty="0" smtClean="0"/>
          </a:p>
          <a:p>
            <a:r>
              <a:rPr lang="es-ES" dirty="0" smtClean="0"/>
              <a:t>Por </a:t>
            </a:r>
            <a:r>
              <a:rPr lang="es-ES" dirty="0"/>
              <a:t>supuesto, tal requerimiento </a:t>
            </a:r>
            <a:r>
              <a:rPr lang="es-ES" dirty="0" smtClean="0"/>
              <a:t>requiere de </a:t>
            </a:r>
            <a:r>
              <a:rPr lang="es-ES" dirty="0"/>
              <a:t>una fiscalización adecuada, lo que a su vez </a:t>
            </a:r>
            <a:r>
              <a:rPr lang="es-ES" dirty="0" smtClean="0"/>
              <a:t>requiere de </a:t>
            </a:r>
            <a:r>
              <a:rPr lang="es-ES" dirty="0"/>
              <a:t>una multa o castigo creíble y cuyo valor </a:t>
            </a:r>
            <a:r>
              <a:rPr lang="es-ES" dirty="0" smtClean="0"/>
              <a:t>esperado sea </a:t>
            </a:r>
            <a:r>
              <a:rPr lang="es-ES" dirty="0"/>
              <a:t>suficiente como para inducir la construcción de </a:t>
            </a:r>
            <a:r>
              <a:rPr lang="es-ES" dirty="0" smtClean="0"/>
              <a:t>los mismos</a:t>
            </a:r>
            <a:r>
              <a:rPr lang="es-ES" dirty="0"/>
              <a:t>. </a:t>
            </a:r>
            <a:endParaRPr lang="es-ES" dirty="0" smtClean="0"/>
          </a:p>
          <a:p>
            <a:r>
              <a:rPr lang="es-ES" dirty="0" smtClean="0"/>
              <a:t>Si </a:t>
            </a:r>
            <a:r>
              <a:rPr lang="es-ES" dirty="0"/>
              <a:t>este no es factible por características </a:t>
            </a:r>
            <a:r>
              <a:rPr lang="es-ES" dirty="0" smtClean="0"/>
              <a:t>de los </a:t>
            </a:r>
            <a:r>
              <a:rPr lang="es-ES" dirty="0"/>
              <a:t>regulados (ingresos) o por alguna otra razón, </a:t>
            </a:r>
            <a:r>
              <a:rPr lang="es-ES" dirty="0" smtClean="0"/>
              <a:t>quizás el </a:t>
            </a:r>
            <a:r>
              <a:rPr lang="es-ES" dirty="0"/>
              <a:t>regulador deba pensar en complementar </a:t>
            </a:r>
            <a:r>
              <a:rPr lang="es-ES" dirty="0" smtClean="0"/>
              <a:t>medidas prescriptivas </a:t>
            </a:r>
            <a:r>
              <a:rPr lang="es-ES" dirty="0"/>
              <a:t>con subsidios o facilidades para </a:t>
            </a:r>
            <a:r>
              <a:rPr lang="es-ES" dirty="0" smtClean="0"/>
              <a:t> la construcción </a:t>
            </a:r>
            <a:r>
              <a:rPr lang="es-ES" dirty="0"/>
              <a:t>de los mismos </a:t>
            </a:r>
            <a:r>
              <a:rPr lang="es-ES" dirty="0" smtClean="0"/>
              <a:t> (</a:t>
            </a:r>
            <a:r>
              <a:rPr lang="es-ES" dirty="0"/>
              <a:t>asesoramiento, créditos</a:t>
            </a:r>
            <a:r>
              <a:rPr lang="es-ES" dirty="0" smtClean="0"/>
              <a:t>, etc</a:t>
            </a:r>
            <a:r>
              <a:rPr lang="es-ES" dirty="0"/>
              <a:t>.). De todas maneras, la implementación de </a:t>
            </a:r>
            <a:r>
              <a:rPr lang="es-ES" dirty="0" smtClean="0"/>
              <a:t>esta medida </a:t>
            </a:r>
            <a:r>
              <a:rPr lang="es-ES" dirty="0"/>
              <a:t>debe ser evaluada en términos de su </a:t>
            </a:r>
            <a:r>
              <a:rPr lang="es-ES" dirty="0" smtClean="0"/>
              <a:t>relación costo-beneficio.</a:t>
            </a:r>
            <a:endParaRPr lang="es-ES" dirty="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21</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a:bodyPr>
          <a:lstStyle/>
          <a:p>
            <a:r>
              <a:rPr lang="es-ES" dirty="0" smtClean="0"/>
              <a:t>La medida nº 3 (controlar los aportes de nutrientes de la jardinería, agricultura y ganadería en la cuenca) es una de las más importantes ya que éstas fueron identificadas como fuentes relevantes de nutrientes a la laguna. </a:t>
            </a:r>
          </a:p>
          <a:p>
            <a:r>
              <a:rPr lang="es-ES" dirty="0" smtClean="0"/>
              <a:t>La forma elegida es la implementación de una zona de Suelo Rural Natural. </a:t>
            </a:r>
            <a:endParaRPr lang="es-ES" dirty="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22</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Las soluciones basadas en estrategias de zonificación son por lo general ubicadas en un segundo orden de preferencias por parte de los economistas, ya que ellas son complejas y costosas de implementar.</a:t>
            </a:r>
          </a:p>
          <a:p>
            <a:r>
              <a:rPr lang="es-ES" dirty="0" smtClean="0"/>
              <a:t>Como se indica previamente, en el caso de la contaminación no puntual, la recomendación clásica de los economistas es la aplicación de instrumentos indirectos.</a:t>
            </a:r>
          </a:p>
          <a:p>
            <a:r>
              <a:rPr lang="es-ES" dirty="0" smtClean="0"/>
              <a:t>Sin embargo, este tipo de soluciones tienen dos problemas. </a:t>
            </a:r>
            <a:endParaRPr lang="es-ES" dirty="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23</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El primero sería la dificultad legal y práctica de aplicar una medida como un impuesto al uso de fertilizantes únicamente en la cuenca de la Laguna del Sauce. </a:t>
            </a:r>
          </a:p>
          <a:p>
            <a:r>
              <a:rPr lang="es-ES" dirty="0" smtClean="0"/>
              <a:t>El segundo problema es no existen antecedentes acerca de la comparación entre los costos de un programa basado en instrumentos económicos indirectos y uno basado en la zonificación cuando se tienen en cuenta no solamente los costos de los regulados sino también los costos del regulador. </a:t>
            </a:r>
          </a:p>
          <a:p>
            <a:r>
              <a:rPr lang="es-ES" dirty="0" smtClean="0"/>
              <a:t>Es probable que dadas las capacidades institucionales actuales a nivel nacional y departamental, la zonificación sea la solución más conveniente en términos de sus costos de implementación,  fiabilidad institucional y política. </a:t>
            </a:r>
          </a:p>
          <a:p>
            <a:r>
              <a:rPr lang="es-ES" dirty="0" smtClean="0"/>
              <a:t>Más </a:t>
            </a:r>
            <a:r>
              <a:rPr lang="es-ES" dirty="0" smtClean="0"/>
              <a:t>aún, </a:t>
            </a:r>
            <a:r>
              <a:rPr lang="es-ES" dirty="0" smtClean="0"/>
              <a:t>para lograr revertir el proceso de eutrofización </a:t>
            </a:r>
            <a:r>
              <a:rPr lang="es-ES" dirty="0" smtClean="0"/>
              <a:t>se </a:t>
            </a:r>
            <a:r>
              <a:rPr lang="es-ES" dirty="0" smtClean="0"/>
              <a:t>necesita cortar todos los aportes en el menor tiempo posible (ver capítulo 7).</a:t>
            </a:r>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24</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De todas formas, la zonificación requiere de un </a:t>
            </a:r>
            <a:r>
              <a:rPr lang="es-ES" dirty="0" smtClean="0"/>
              <a:t>monitoreo de </a:t>
            </a:r>
            <a:r>
              <a:rPr lang="es-ES" dirty="0" smtClean="0"/>
              <a:t>las actividades que se realizan en la cuenca.</a:t>
            </a:r>
          </a:p>
          <a:p>
            <a:r>
              <a:rPr lang="es-ES" dirty="0" err="1" smtClean="0"/>
              <a:t>Steffen</a:t>
            </a:r>
            <a:r>
              <a:rPr lang="es-ES" dirty="0" smtClean="0"/>
              <a:t> </a:t>
            </a:r>
            <a:r>
              <a:rPr lang="es-ES" dirty="0" smtClean="0"/>
              <a:t>et al. (2010) </a:t>
            </a:r>
            <a:r>
              <a:rPr lang="es-ES" dirty="0" smtClean="0"/>
              <a:t>han sugerido </a:t>
            </a:r>
            <a:r>
              <a:rPr lang="es-ES" dirty="0" smtClean="0"/>
              <a:t>en este mismo libro (capítulo 8) que la </a:t>
            </a:r>
            <a:r>
              <a:rPr lang="es-ES" dirty="0" smtClean="0"/>
              <a:t>implementación de </a:t>
            </a:r>
            <a:r>
              <a:rPr lang="es-ES" dirty="0" smtClean="0"/>
              <a:t>cualquier solución está </a:t>
            </a:r>
            <a:r>
              <a:rPr lang="es-ES" dirty="0" smtClean="0"/>
              <a:t>amenazada por </a:t>
            </a:r>
            <a:r>
              <a:rPr lang="es-ES" dirty="0" smtClean="0"/>
              <a:t>ciertas características institucionales, como </a:t>
            </a:r>
            <a:endParaRPr lang="es-ES" dirty="0" smtClean="0"/>
          </a:p>
          <a:p>
            <a:pPr lvl="1"/>
            <a:r>
              <a:rPr lang="es-ES" dirty="0" smtClean="0"/>
              <a:t>la multiplicidad </a:t>
            </a:r>
            <a:r>
              <a:rPr lang="es-ES" dirty="0" smtClean="0"/>
              <a:t>de autoridades e instituciones que </a:t>
            </a:r>
            <a:r>
              <a:rPr lang="es-ES" dirty="0" smtClean="0"/>
              <a:t>tienen competencia </a:t>
            </a:r>
            <a:r>
              <a:rPr lang="es-ES" dirty="0" smtClean="0"/>
              <a:t>sobre las actividades humanas </a:t>
            </a:r>
            <a:r>
              <a:rPr lang="es-ES" dirty="0" smtClean="0"/>
              <a:t>que causan </a:t>
            </a:r>
            <a:r>
              <a:rPr lang="es-ES" dirty="0" smtClean="0"/>
              <a:t>los impactos identificados. </a:t>
            </a:r>
            <a:endParaRPr lang="es-ES" dirty="0" smtClean="0"/>
          </a:p>
          <a:p>
            <a:pPr lvl="1"/>
            <a:r>
              <a:rPr lang="es-ES" dirty="0" smtClean="0"/>
              <a:t>agravado </a:t>
            </a:r>
            <a:r>
              <a:rPr lang="es-ES" dirty="0" smtClean="0"/>
              <a:t>por la heterogénea </a:t>
            </a:r>
            <a:r>
              <a:rPr lang="es-ES" dirty="0" smtClean="0"/>
              <a:t>capacitación de </a:t>
            </a:r>
            <a:r>
              <a:rPr lang="es-ES" dirty="0" smtClean="0"/>
              <a:t>sus miembros. </a:t>
            </a:r>
            <a:endParaRPr lang="es-ES" dirty="0" smtClean="0"/>
          </a:p>
          <a:p>
            <a:r>
              <a:rPr lang="es-ES" dirty="0" smtClean="0"/>
              <a:t>Del </a:t>
            </a:r>
            <a:r>
              <a:rPr lang="es-ES" dirty="0" smtClean="0"/>
              <a:t>otro lado de la balanza</a:t>
            </a:r>
            <a:r>
              <a:rPr lang="es-ES" dirty="0" smtClean="0"/>
              <a:t>, existe </a:t>
            </a:r>
            <a:r>
              <a:rPr lang="es-ES" dirty="0" smtClean="0"/>
              <a:t>un amplio consenso con respecto a que </a:t>
            </a:r>
            <a:r>
              <a:rPr lang="es-ES" dirty="0" smtClean="0"/>
              <a:t>el </a:t>
            </a:r>
            <a:r>
              <a:rPr lang="es-ES" dirty="0" smtClean="0"/>
              <a:t>uso principal de la Laguna del Sauce </a:t>
            </a:r>
            <a:r>
              <a:rPr lang="es-ES" dirty="0" smtClean="0"/>
              <a:t>debe </a:t>
            </a:r>
            <a:r>
              <a:rPr lang="es-ES" dirty="0" smtClean="0"/>
              <a:t>ser el </a:t>
            </a:r>
            <a:r>
              <a:rPr lang="es-ES" dirty="0" smtClean="0"/>
              <a:t>de fuente </a:t>
            </a:r>
            <a:r>
              <a:rPr lang="es-ES" dirty="0" smtClean="0"/>
              <a:t>de agua potable para el Departamento de Maldonado</a:t>
            </a:r>
            <a:r>
              <a:rPr lang="es-ES" dirty="0" smtClean="0"/>
              <a:t>, casi </a:t>
            </a:r>
            <a:r>
              <a:rPr lang="es-ES" dirty="0" smtClean="0"/>
              <a:t>la totalidad de la cuenca de drenaje de </a:t>
            </a:r>
            <a:r>
              <a:rPr lang="es-ES" dirty="0" smtClean="0"/>
              <a:t>la laguna </a:t>
            </a:r>
            <a:r>
              <a:rPr lang="es-ES" dirty="0" smtClean="0"/>
              <a:t>se localiza en el Departamento de </a:t>
            </a:r>
            <a:r>
              <a:rPr lang="es-ES" dirty="0" smtClean="0"/>
              <a:t>Maldonado, y </a:t>
            </a:r>
            <a:r>
              <a:rPr lang="es-ES" dirty="0" smtClean="0"/>
              <a:t>el tema es prioridad nacional. </a:t>
            </a:r>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25</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lnSpcReduction="10000"/>
          </a:bodyPr>
          <a:lstStyle/>
          <a:p>
            <a:r>
              <a:rPr lang="es-ES" dirty="0" smtClean="0"/>
              <a:t>En el mismo sentido, el plan de incentivar usos alternativos del suelo que sean compatibles con la provisión de agua potable mediante algún tipo de estímulo económico sin dudas aumenta la viabilidad política de la solución. Desde un punto de vista estrictamente económico, estos subsidios estarían justificados mientras no se internalicen las externalidades relacionadas a la aplicación de fertilizantes y plaguicidas a nivel nacional</a:t>
            </a:r>
            <a:r>
              <a:rPr lang="es-ES" dirty="0" smtClean="0"/>
              <a:t>.</a:t>
            </a:r>
          </a:p>
          <a:p>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26</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lnSpcReduction="10000"/>
          </a:bodyPr>
          <a:lstStyle/>
          <a:p>
            <a:r>
              <a:rPr lang="es-ES" dirty="0" smtClean="0"/>
              <a:t>Respecto a la medida propuesta nº 4 (la </a:t>
            </a:r>
            <a:r>
              <a:rPr lang="es-ES" dirty="0" smtClean="0"/>
              <a:t>protección de </a:t>
            </a:r>
            <a:r>
              <a:rPr lang="es-ES" dirty="0" smtClean="0"/>
              <a:t>los humedales y bosques </a:t>
            </a:r>
            <a:r>
              <a:rPr lang="es-ES" dirty="0" err="1" smtClean="0"/>
              <a:t>riparios</a:t>
            </a:r>
            <a:r>
              <a:rPr lang="es-ES" dirty="0" smtClean="0"/>
              <a:t>):</a:t>
            </a:r>
          </a:p>
          <a:p>
            <a:r>
              <a:rPr lang="es-ES" dirty="0" smtClean="0"/>
              <a:t>Las autoridades deberían </a:t>
            </a:r>
            <a:r>
              <a:rPr lang="es-ES" dirty="0" smtClean="0"/>
              <a:t>considerar la posibilidad de aplicar un </a:t>
            </a:r>
            <a:r>
              <a:rPr lang="es-ES" dirty="0" smtClean="0"/>
              <a:t>mecanismo de </a:t>
            </a:r>
            <a:r>
              <a:rPr lang="es-ES" dirty="0" smtClean="0"/>
              <a:t>pagos por servicios ambientales (pagarle </a:t>
            </a:r>
            <a:r>
              <a:rPr lang="es-ES" dirty="0" smtClean="0"/>
              <a:t>a los </a:t>
            </a:r>
            <a:r>
              <a:rPr lang="es-ES" dirty="0" smtClean="0"/>
              <a:t>propietarios de los terrenos donde se </a:t>
            </a:r>
            <a:r>
              <a:rPr lang="es-ES" dirty="0" smtClean="0"/>
              <a:t>encuentran los </a:t>
            </a:r>
            <a:r>
              <a:rPr lang="es-ES" dirty="0" smtClean="0"/>
              <a:t>humedales y bosque </a:t>
            </a:r>
            <a:r>
              <a:rPr lang="es-ES" dirty="0" err="1" smtClean="0"/>
              <a:t>riparios</a:t>
            </a:r>
            <a:r>
              <a:rPr lang="es-ES" dirty="0" smtClean="0"/>
              <a:t> de interés para </a:t>
            </a:r>
            <a:r>
              <a:rPr lang="es-ES" dirty="0" smtClean="0"/>
              <a:t>que éstos </a:t>
            </a:r>
            <a:r>
              <a:rPr lang="es-ES" dirty="0" smtClean="0"/>
              <a:t>los conserven). </a:t>
            </a:r>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27</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Estrategias de Intervención propuestas</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Con respecto a </a:t>
            </a:r>
            <a:r>
              <a:rPr lang="es-ES" b="1" i="1" dirty="0" smtClean="0"/>
              <a:t>la reducción de la presión de </a:t>
            </a:r>
            <a:r>
              <a:rPr lang="es-ES" b="1" i="1" dirty="0" smtClean="0"/>
              <a:t>pesca artesanal </a:t>
            </a:r>
            <a:r>
              <a:rPr lang="es-ES" b="1" i="1" dirty="0" smtClean="0"/>
              <a:t>sobre los predadores tope</a:t>
            </a:r>
            <a:r>
              <a:rPr lang="es-ES" dirty="0" smtClean="0"/>
              <a:t>, si bien no se </a:t>
            </a:r>
            <a:r>
              <a:rPr lang="es-ES" dirty="0" smtClean="0"/>
              <a:t>especifica el </a:t>
            </a:r>
            <a:r>
              <a:rPr lang="es-ES" dirty="0" smtClean="0"/>
              <a:t>tipo de medida a implementar con la </a:t>
            </a:r>
            <a:r>
              <a:rPr lang="es-ES" dirty="0" smtClean="0"/>
              <a:t>comunidad de </a:t>
            </a:r>
            <a:r>
              <a:rPr lang="es-ES" dirty="0" smtClean="0"/>
              <a:t>pescadores, incluir el control en la </a:t>
            </a:r>
            <a:r>
              <a:rPr lang="es-ES" dirty="0" smtClean="0"/>
              <a:t>participación de </a:t>
            </a:r>
            <a:r>
              <a:rPr lang="es-ES" dirty="0" smtClean="0"/>
              <a:t>los pescadores puede tener efectos positivos.</a:t>
            </a:r>
          </a:p>
          <a:p>
            <a:r>
              <a:rPr lang="es-ES" dirty="0" smtClean="0"/>
              <a:t>Por un lado, si se deja en manos de la comunidad </a:t>
            </a:r>
            <a:r>
              <a:rPr lang="es-ES" dirty="0" smtClean="0"/>
              <a:t>de pescadores </a:t>
            </a:r>
            <a:r>
              <a:rPr lang="es-ES" dirty="0" smtClean="0"/>
              <a:t>el monitoreo de la pesca individual, el </a:t>
            </a:r>
            <a:r>
              <a:rPr lang="es-ES" dirty="0" smtClean="0"/>
              <a:t>Estado se </a:t>
            </a:r>
            <a:r>
              <a:rPr lang="es-ES" dirty="0" smtClean="0"/>
              <a:t>puede ahorrar esta tarea. </a:t>
            </a:r>
            <a:endParaRPr lang="es-ES" dirty="0" smtClean="0"/>
          </a:p>
          <a:p>
            <a:r>
              <a:rPr lang="es-ES" dirty="0" smtClean="0"/>
              <a:t>En </a:t>
            </a:r>
            <a:r>
              <a:rPr lang="es-ES" dirty="0" smtClean="0"/>
              <a:t>segundo lugar, </a:t>
            </a:r>
            <a:r>
              <a:rPr lang="es-ES" dirty="0" smtClean="0"/>
              <a:t>el involucrar </a:t>
            </a:r>
            <a:r>
              <a:rPr lang="es-ES" dirty="0" smtClean="0"/>
              <a:t>a los pescadores puede facilitar el </a:t>
            </a:r>
            <a:r>
              <a:rPr lang="es-ES" dirty="0" smtClean="0"/>
              <a:t>control al </a:t>
            </a:r>
            <a:r>
              <a:rPr lang="es-ES" dirty="0" smtClean="0"/>
              <a:t>evitar el desplazamiento que las normas </a:t>
            </a:r>
            <a:r>
              <a:rPr lang="es-ES" dirty="0" smtClean="0"/>
              <a:t>estatales pueden </a:t>
            </a:r>
            <a:r>
              <a:rPr lang="es-ES" dirty="0" smtClean="0"/>
              <a:t>ocasionar sobre las motivaciones </a:t>
            </a:r>
            <a:r>
              <a:rPr lang="es-ES" dirty="0" smtClean="0"/>
              <a:t>pro-sociales (</a:t>
            </a:r>
            <a:r>
              <a:rPr lang="es-ES" dirty="0" smtClean="0"/>
              <a:t>Cárdenas et al. 2000). </a:t>
            </a:r>
            <a:endParaRPr lang="es-ES" dirty="0" smtClean="0"/>
          </a:p>
          <a:p>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28</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Conclusión </a:t>
            </a:r>
            <a:endParaRPr lang="es-ES" dirty="0"/>
          </a:p>
        </p:txBody>
      </p:sp>
      <p:sp>
        <p:nvSpPr>
          <p:cNvPr id="3" name="2 Marcador de contenido"/>
          <p:cNvSpPr>
            <a:spLocks noGrp="1"/>
          </p:cNvSpPr>
          <p:nvPr>
            <p:ph idx="1"/>
          </p:nvPr>
        </p:nvSpPr>
        <p:spPr/>
        <p:txBody>
          <a:bodyPr>
            <a:normAutofit/>
          </a:bodyPr>
          <a:lstStyle/>
          <a:p>
            <a:r>
              <a:rPr lang="es-ES" dirty="0" smtClean="0"/>
              <a:t>Los problemas que vemos hoy en la laguna no son nada nuevos desde el punto de vista de la economía</a:t>
            </a:r>
          </a:p>
          <a:p>
            <a:r>
              <a:rPr lang="es-ES" dirty="0" smtClean="0"/>
              <a:t>Existe una amplia gama de instrumentos </a:t>
            </a:r>
            <a:r>
              <a:rPr lang="es-ES" dirty="0" smtClean="0"/>
              <a:t>para internalizar externalidades</a:t>
            </a:r>
          </a:p>
          <a:p>
            <a:r>
              <a:rPr lang="es-ES" dirty="0" smtClean="0"/>
              <a:t>Análisis económico hasta ahora ausente</a:t>
            </a:r>
          </a:p>
          <a:p>
            <a:r>
              <a:rPr lang="es-ES" dirty="0" smtClean="0"/>
              <a:t>¡Incentivos importan</a:t>
            </a:r>
            <a:r>
              <a:rPr lang="es-ES" dirty="0" smtClean="0"/>
              <a:t>!</a:t>
            </a:r>
          </a:p>
          <a:p>
            <a:endParaRPr lang="es-ES" dirty="0" smtClean="0"/>
          </a:p>
        </p:txBody>
      </p:sp>
      <p:sp>
        <p:nvSpPr>
          <p:cNvPr id="4" name="3 Marcador de pie de página"/>
          <p:cNvSpPr>
            <a:spLocks noGrp="1"/>
          </p:cNvSpPr>
          <p:nvPr>
            <p:ph type="ftr" sz="quarter" idx="11"/>
          </p:nvPr>
        </p:nvSpPr>
        <p:spPr/>
        <p:txBody>
          <a:bodyPr/>
          <a:lstStyle/>
          <a:p>
            <a:r>
              <a:rPr lang="es-ES" smtClean="0"/>
              <a:t>Estrategias para reducir barreras económicas </a:t>
            </a:r>
            <a:endParaRPr lang="es-ES"/>
          </a:p>
        </p:txBody>
      </p:sp>
      <p:sp>
        <p:nvSpPr>
          <p:cNvPr id="5" name="4 Marcador de número de diapositiva"/>
          <p:cNvSpPr>
            <a:spLocks noGrp="1"/>
          </p:cNvSpPr>
          <p:nvPr>
            <p:ph type="sldNum" sz="quarter" idx="12"/>
          </p:nvPr>
        </p:nvSpPr>
        <p:spPr/>
        <p:txBody>
          <a:bodyPr/>
          <a:lstStyle/>
          <a:p>
            <a:fld id="{452DA765-5160-4FA4-874D-8D467B458B6B}" type="slidenum">
              <a:rPr lang="es-ES" smtClean="0"/>
              <a:pPr/>
              <a:t>29</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1. Origen </a:t>
            </a:r>
            <a:r>
              <a:rPr lang="es-ES" dirty="0" smtClean="0"/>
              <a:t>del problema</a:t>
            </a:r>
            <a:endParaRPr lang="es-ES" dirty="0"/>
          </a:p>
        </p:txBody>
      </p:sp>
      <p:sp>
        <p:nvSpPr>
          <p:cNvPr id="3" name="2 Marcador de contenido"/>
          <p:cNvSpPr>
            <a:spLocks noGrp="1"/>
          </p:cNvSpPr>
          <p:nvPr>
            <p:ph idx="1"/>
          </p:nvPr>
        </p:nvSpPr>
        <p:spPr/>
        <p:txBody>
          <a:bodyPr>
            <a:normAutofit/>
          </a:bodyPr>
          <a:lstStyle/>
          <a:p>
            <a:r>
              <a:rPr lang="es-ES" dirty="0" smtClean="0"/>
              <a:t>Impactos </a:t>
            </a:r>
            <a:r>
              <a:rPr lang="es-ES" dirty="0"/>
              <a:t>ambientales que sufre la Laguna del </a:t>
            </a:r>
            <a:r>
              <a:rPr lang="es-ES" dirty="0" smtClean="0"/>
              <a:t>Sauce se </a:t>
            </a:r>
            <a:r>
              <a:rPr lang="es-ES" dirty="0"/>
              <a:t>vinculan a un proceso </a:t>
            </a:r>
            <a:r>
              <a:rPr lang="es-ES" dirty="0" smtClean="0"/>
              <a:t>de </a:t>
            </a:r>
            <a:r>
              <a:rPr lang="es-ES" b="1" i="1" dirty="0" smtClean="0"/>
              <a:t>eutrofización</a:t>
            </a:r>
            <a:r>
              <a:rPr lang="es-ES" dirty="0" smtClean="0"/>
              <a:t> como </a:t>
            </a:r>
            <a:r>
              <a:rPr lang="es-ES" dirty="0"/>
              <a:t>consecuencia </a:t>
            </a:r>
            <a:r>
              <a:rPr lang="es-ES" dirty="0" smtClean="0"/>
              <a:t>de</a:t>
            </a:r>
          </a:p>
          <a:p>
            <a:pPr lvl="1"/>
            <a:r>
              <a:rPr lang="es-ES" dirty="0" smtClean="0"/>
              <a:t>Aporte de </a:t>
            </a:r>
            <a:r>
              <a:rPr lang="es-ES" b="1" i="1" dirty="0" smtClean="0"/>
              <a:t>nutrientes</a:t>
            </a:r>
            <a:r>
              <a:rPr lang="es-ES" dirty="0" smtClean="0"/>
              <a:t> desde </a:t>
            </a:r>
            <a:r>
              <a:rPr lang="es-ES" dirty="0"/>
              <a:t>la cuenca de drenaje (capítulos 5 y 7). </a:t>
            </a:r>
            <a:endParaRPr lang="es-ES" dirty="0" smtClean="0"/>
          </a:p>
          <a:p>
            <a:pPr lvl="1"/>
            <a:r>
              <a:rPr lang="es-ES" dirty="0" smtClean="0"/>
              <a:t>Uso </a:t>
            </a:r>
            <a:r>
              <a:rPr lang="es-ES" dirty="0"/>
              <a:t>de </a:t>
            </a:r>
            <a:r>
              <a:rPr lang="es-ES" i="1" dirty="0"/>
              <a:t>plaguicidas</a:t>
            </a:r>
            <a:r>
              <a:rPr lang="es-ES" dirty="0"/>
              <a:t>, aspecto no evaluado en toda </a:t>
            </a:r>
            <a:r>
              <a:rPr lang="es-ES" dirty="0" smtClean="0"/>
              <a:t>su dimensión </a:t>
            </a:r>
            <a:r>
              <a:rPr lang="es-ES" dirty="0"/>
              <a:t>hasta el presente (capítulo 10).</a:t>
            </a:r>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3</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1. Origen </a:t>
            </a:r>
            <a:r>
              <a:rPr lang="es-ES" dirty="0" smtClean="0"/>
              <a:t>del problema</a:t>
            </a:r>
            <a:endParaRPr lang="es-ES" dirty="0"/>
          </a:p>
        </p:txBody>
      </p:sp>
      <p:sp>
        <p:nvSpPr>
          <p:cNvPr id="3" name="2 Marcador de contenido"/>
          <p:cNvSpPr>
            <a:spLocks noGrp="1"/>
          </p:cNvSpPr>
          <p:nvPr>
            <p:ph idx="1"/>
          </p:nvPr>
        </p:nvSpPr>
        <p:spPr/>
        <p:txBody>
          <a:bodyPr>
            <a:normAutofit fontScale="92500"/>
          </a:bodyPr>
          <a:lstStyle/>
          <a:p>
            <a:r>
              <a:rPr lang="es-ES" dirty="0"/>
              <a:t>El </a:t>
            </a:r>
            <a:r>
              <a:rPr lang="es-ES" b="1" i="1" dirty="0"/>
              <a:t>aporte de nutrientes </a:t>
            </a:r>
            <a:r>
              <a:rPr lang="es-ES" dirty="0" smtClean="0"/>
              <a:t>es </a:t>
            </a:r>
            <a:r>
              <a:rPr lang="es-ES" dirty="0" smtClean="0"/>
              <a:t>un sub-producto </a:t>
            </a:r>
            <a:r>
              <a:rPr lang="es-ES" dirty="0"/>
              <a:t>de: </a:t>
            </a:r>
            <a:endParaRPr lang="es-ES" dirty="0" smtClean="0"/>
          </a:p>
          <a:p>
            <a:pPr marL="514350" indent="-514350">
              <a:buFont typeface="+mj-lt"/>
              <a:buAutoNum type="arabicPeriod"/>
            </a:pPr>
            <a:r>
              <a:rPr lang="es-ES" dirty="0" smtClean="0"/>
              <a:t>Los </a:t>
            </a:r>
            <a:r>
              <a:rPr lang="es-ES" dirty="0"/>
              <a:t>vertidos residuales líquidos </a:t>
            </a:r>
            <a:r>
              <a:rPr lang="es-ES" dirty="0" smtClean="0"/>
              <a:t>de </a:t>
            </a:r>
            <a:r>
              <a:rPr lang="es-ES" i="1" dirty="0" smtClean="0"/>
              <a:t>asentamientos </a:t>
            </a:r>
            <a:r>
              <a:rPr lang="es-ES" i="1" dirty="0" smtClean="0"/>
              <a:t>humanos</a:t>
            </a:r>
            <a:endParaRPr lang="es-ES" i="1" dirty="0" smtClean="0"/>
          </a:p>
          <a:p>
            <a:pPr marL="514350" indent="-514350">
              <a:buFont typeface="+mj-lt"/>
              <a:buAutoNum type="arabicPeriod"/>
            </a:pPr>
            <a:r>
              <a:rPr lang="es-ES" dirty="0" smtClean="0"/>
              <a:t>La </a:t>
            </a:r>
            <a:r>
              <a:rPr lang="es-ES" dirty="0" smtClean="0"/>
              <a:t>agricultura</a:t>
            </a:r>
            <a:endParaRPr lang="es-ES" dirty="0" smtClean="0"/>
          </a:p>
          <a:p>
            <a:pPr marL="514350" indent="-514350">
              <a:buFont typeface="+mj-lt"/>
              <a:buAutoNum type="arabicPeriod"/>
            </a:pPr>
            <a:r>
              <a:rPr lang="es-ES" dirty="0" smtClean="0"/>
              <a:t>La ganadería</a:t>
            </a:r>
          </a:p>
          <a:p>
            <a:pPr marL="514350" indent="-514350">
              <a:buFont typeface="+mj-lt"/>
              <a:buAutoNum type="arabicPeriod"/>
            </a:pPr>
            <a:r>
              <a:rPr lang="es-ES" dirty="0" smtClean="0"/>
              <a:t>La </a:t>
            </a:r>
            <a:r>
              <a:rPr lang="es-ES" dirty="0"/>
              <a:t>jardinería </a:t>
            </a:r>
            <a:endParaRPr lang="es-ES" dirty="0" smtClean="0"/>
          </a:p>
          <a:p>
            <a:pPr marL="514350" indent="-514350"/>
            <a:r>
              <a:rPr lang="es-ES" dirty="0" smtClean="0"/>
              <a:t>La </a:t>
            </a:r>
            <a:r>
              <a:rPr lang="es-ES" dirty="0"/>
              <a:t>presa construida en la </a:t>
            </a:r>
            <a:r>
              <a:rPr lang="es-ES" dirty="0" smtClean="0"/>
              <a:t>década de </a:t>
            </a:r>
            <a:r>
              <a:rPr lang="es-ES" dirty="0"/>
              <a:t>1940 intensifica el </a:t>
            </a:r>
            <a:r>
              <a:rPr lang="es-ES" dirty="0" smtClean="0"/>
              <a:t>fenómeno</a:t>
            </a:r>
            <a:endParaRPr lang="es-ES"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4</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2. Consecuencias</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La eutrofización provoca:</a:t>
            </a:r>
          </a:p>
          <a:p>
            <a:pPr marL="514350" indent="-514350">
              <a:buFont typeface="+mj-lt"/>
              <a:buAutoNum type="arabicPeriod"/>
            </a:pPr>
            <a:r>
              <a:rPr lang="es-ES" dirty="0" smtClean="0"/>
              <a:t>Floraciones de </a:t>
            </a:r>
            <a:r>
              <a:rPr lang="es-ES" b="1" i="1" dirty="0" smtClean="0"/>
              <a:t>cianobacterias</a:t>
            </a:r>
          </a:p>
          <a:p>
            <a:pPr marL="514350" indent="-514350">
              <a:buFont typeface="+mj-lt"/>
              <a:buAutoNum type="arabicPeriod"/>
            </a:pPr>
            <a:r>
              <a:rPr lang="es-ES" dirty="0" smtClean="0"/>
              <a:t>Crecimiento desmedido de </a:t>
            </a:r>
            <a:r>
              <a:rPr lang="es-ES" b="1" i="1" dirty="0" smtClean="0"/>
              <a:t>plantas sumergidas</a:t>
            </a:r>
            <a:endParaRPr lang="es-ES" b="1" i="1" dirty="0" smtClean="0"/>
          </a:p>
          <a:p>
            <a:r>
              <a:rPr lang="es-ES" sz="3300" dirty="0" smtClean="0"/>
              <a:t>Cianobacterias disminuyen calidad del agua</a:t>
            </a:r>
            <a:r>
              <a:rPr lang="es-ES" dirty="0" smtClean="0"/>
              <a:t> por la liberación de toxinas, cambios de color y olor</a:t>
            </a:r>
          </a:p>
          <a:p>
            <a:r>
              <a:rPr lang="es-ES" dirty="0" smtClean="0"/>
              <a:t>Principales impactos socioeconómicos: </a:t>
            </a:r>
          </a:p>
          <a:p>
            <a:pPr lvl="1"/>
            <a:r>
              <a:rPr lang="es-ES" dirty="0" smtClean="0"/>
              <a:t>el incremento en los costos de potabilización del agua </a:t>
            </a:r>
            <a:r>
              <a:rPr lang="es-ES" dirty="0" smtClean="0"/>
              <a:t> </a:t>
            </a:r>
            <a:endParaRPr lang="es-ES" dirty="0" smtClean="0"/>
          </a:p>
          <a:p>
            <a:pPr lvl="1"/>
            <a:r>
              <a:rPr lang="es-ES" dirty="0" smtClean="0"/>
              <a:t>el impacto sobre otros usos como </a:t>
            </a:r>
            <a:r>
              <a:rPr lang="es-ES" dirty="0" smtClean="0"/>
              <a:t>riego </a:t>
            </a:r>
            <a:r>
              <a:rPr lang="es-ES" dirty="0" smtClean="0"/>
              <a:t>y </a:t>
            </a:r>
            <a:r>
              <a:rPr lang="es-ES" dirty="0" smtClean="0"/>
              <a:t>consumo </a:t>
            </a:r>
            <a:r>
              <a:rPr lang="es-ES" dirty="0" smtClean="0"/>
              <a:t>animal. </a:t>
            </a:r>
          </a:p>
          <a:p>
            <a:r>
              <a:rPr lang="es-ES" dirty="0" smtClean="0"/>
              <a:t>Crecimiento desmedido de plantas sumergidas puede</a:t>
            </a:r>
          </a:p>
          <a:p>
            <a:pPr lvl="1"/>
            <a:r>
              <a:rPr lang="es-ES" dirty="0" smtClean="0"/>
              <a:t>afectar la distribución de especies animales en el </a:t>
            </a:r>
            <a:r>
              <a:rPr lang="es-ES" dirty="0" smtClean="0"/>
              <a:t>sistema</a:t>
            </a:r>
            <a:endParaRPr lang="es-ES" dirty="0" smtClean="0"/>
          </a:p>
          <a:p>
            <a:pPr lvl="1"/>
            <a:r>
              <a:rPr lang="es-ES" dirty="0" smtClean="0"/>
              <a:t>reducir el área aprovechable en el espejo de agua otros usos tales como la pesca, otras actividades recreativas o de subsistencia.</a:t>
            </a:r>
            <a:endParaRPr lang="es-ES"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5</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a:t>
            </a:r>
            <a:r>
              <a:rPr lang="es-ES" dirty="0" smtClean="0"/>
              <a:t>Problema</a:t>
            </a:r>
            <a:endParaRPr lang="es-ES" dirty="0"/>
          </a:p>
        </p:txBody>
      </p:sp>
      <p:sp>
        <p:nvSpPr>
          <p:cNvPr id="3" name="2 Marcador de contenido"/>
          <p:cNvSpPr>
            <a:spLocks noGrp="1"/>
          </p:cNvSpPr>
          <p:nvPr>
            <p:ph idx="1"/>
          </p:nvPr>
        </p:nvSpPr>
        <p:spPr/>
        <p:txBody>
          <a:bodyPr>
            <a:normAutofit lnSpcReduction="10000"/>
          </a:bodyPr>
          <a:lstStyle/>
          <a:p>
            <a:r>
              <a:rPr lang="es-ES" dirty="0"/>
              <a:t>La asignación de recursos en una economía se </a:t>
            </a:r>
            <a:r>
              <a:rPr lang="es-ES" dirty="0" smtClean="0"/>
              <a:t>da través </a:t>
            </a:r>
            <a:r>
              <a:rPr lang="es-ES" dirty="0"/>
              <a:t>de </a:t>
            </a:r>
            <a:r>
              <a:rPr lang="es-ES" dirty="0" smtClean="0"/>
              <a:t>tres </a:t>
            </a:r>
            <a:r>
              <a:rPr lang="es-ES" dirty="0"/>
              <a:t>mecanismos: </a:t>
            </a:r>
            <a:endParaRPr lang="es-ES" dirty="0" smtClean="0"/>
          </a:p>
          <a:p>
            <a:pPr lvl="1"/>
            <a:r>
              <a:rPr lang="es-ES" i="1" dirty="0" smtClean="0"/>
              <a:t>mercado </a:t>
            </a:r>
            <a:endParaRPr lang="es-ES" i="1" dirty="0" smtClean="0"/>
          </a:p>
          <a:p>
            <a:pPr lvl="1"/>
            <a:r>
              <a:rPr lang="es-ES" i="1" dirty="0" smtClean="0"/>
              <a:t>Estado </a:t>
            </a:r>
            <a:endParaRPr lang="es-ES" i="1" dirty="0" smtClean="0"/>
          </a:p>
          <a:p>
            <a:pPr lvl="1"/>
            <a:r>
              <a:rPr lang="es-ES" i="1" dirty="0" smtClean="0"/>
              <a:t>comunidad</a:t>
            </a:r>
            <a:r>
              <a:rPr lang="es-ES" i="1" dirty="0"/>
              <a:t>. </a:t>
            </a:r>
            <a:endParaRPr lang="es-ES" i="1" dirty="0" smtClean="0"/>
          </a:p>
          <a:p>
            <a:r>
              <a:rPr lang="es-ES" dirty="0" smtClean="0"/>
              <a:t>La contaminación ambiental </a:t>
            </a:r>
            <a:r>
              <a:rPr lang="es-ES" dirty="0"/>
              <a:t>es </a:t>
            </a:r>
            <a:r>
              <a:rPr lang="es-ES" dirty="0" smtClean="0"/>
              <a:t>consecuencia </a:t>
            </a:r>
            <a:r>
              <a:rPr lang="es-ES" dirty="0"/>
              <a:t>de la imposibilidad </a:t>
            </a:r>
            <a:r>
              <a:rPr lang="es-ES" dirty="0" smtClean="0"/>
              <a:t>por parte </a:t>
            </a:r>
            <a:r>
              <a:rPr lang="es-ES" dirty="0"/>
              <a:t>de mercados, estados o comunidades de </a:t>
            </a:r>
            <a:r>
              <a:rPr lang="es-ES" dirty="0" smtClean="0"/>
              <a:t>lidiar con </a:t>
            </a:r>
            <a:r>
              <a:rPr lang="es-ES" dirty="0"/>
              <a:t>las </a:t>
            </a:r>
            <a:r>
              <a:rPr lang="es-ES" b="1" i="1" dirty="0" smtClean="0"/>
              <a:t>externalidades</a:t>
            </a:r>
            <a:endParaRPr lang="es-ES" b="1" i="1"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6</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85000" lnSpcReduction="20000"/>
          </a:bodyPr>
          <a:lstStyle/>
          <a:p>
            <a:r>
              <a:rPr lang="es-ES" b="1" dirty="0" smtClean="0"/>
              <a:t>Externalidad : </a:t>
            </a:r>
            <a:r>
              <a:rPr lang="es-ES" dirty="0" smtClean="0"/>
              <a:t>cuando </a:t>
            </a:r>
            <a:r>
              <a:rPr lang="es-ES" dirty="0"/>
              <a:t>el nivel de </a:t>
            </a:r>
            <a:r>
              <a:rPr lang="es-ES" dirty="0" smtClean="0"/>
              <a:t>bienestar de </a:t>
            </a:r>
            <a:r>
              <a:rPr lang="es-ES" dirty="0"/>
              <a:t>una persona o el nivel de producción de una </a:t>
            </a:r>
            <a:r>
              <a:rPr lang="es-ES" dirty="0" smtClean="0"/>
              <a:t>firma es </a:t>
            </a:r>
            <a:r>
              <a:rPr lang="es-ES" dirty="0"/>
              <a:t>afectado por la acción de otro(s) agente(s) sin </a:t>
            </a:r>
            <a:r>
              <a:rPr lang="es-ES" dirty="0" smtClean="0"/>
              <a:t>que haya </a:t>
            </a:r>
            <a:r>
              <a:rPr lang="es-ES" dirty="0"/>
              <a:t>consentimiento de las partes afectadas, sin </a:t>
            </a:r>
            <a:r>
              <a:rPr lang="es-ES" dirty="0" smtClean="0"/>
              <a:t>que exista </a:t>
            </a:r>
            <a:r>
              <a:rPr lang="es-ES" dirty="0"/>
              <a:t>compensación y sin que sea captado </a:t>
            </a:r>
            <a:r>
              <a:rPr lang="es-ES" dirty="0" smtClean="0"/>
              <a:t>totalmente por </a:t>
            </a:r>
            <a:r>
              <a:rPr lang="es-ES" dirty="0"/>
              <a:t>lo precios de mercado. </a:t>
            </a:r>
            <a:endParaRPr lang="es-ES" dirty="0" smtClean="0"/>
          </a:p>
          <a:p>
            <a:r>
              <a:rPr lang="es-ES" dirty="0" smtClean="0"/>
              <a:t>El </a:t>
            </a:r>
            <a:r>
              <a:rPr lang="es-ES" dirty="0"/>
              <a:t>incremento en </a:t>
            </a:r>
            <a:r>
              <a:rPr lang="es-ES" dirty="0" smtClean="0"/>
              <a:t>los costos </a:t>
            </a:r>
            <a:r>
              <a:rPr lang="es-ES" dirty="0"/>
              <a:t>de potabilización del agua como </a:t>
            </a:r>
            <a:r>
              <a:rPr lang="es-ES" dirty="0" smtClean="0"/>
              <a:t>consecuencia </a:t>
            </a:r>
            <a:r>
              <a:rPr lang="es-ES" dirty="0"/>
              <a:t>del aporte de </a:t>
            </a:r>
            <a:r>
              <a:rPr lang="es-ES" dirty="0" smtClean="0"/>
              <a:t>nutrientes es </a:t>
            </a:r>
            <a:r>
              <a:rPr lang="es-ES" dirty="0"/>
              <a:t>un </a:t>
            </a:r>
            <a:r>
              <a:rPr lang="es-ES" dirty="0" smtClean="0"/>
              <a:t>claro </a:t>
            </a:r>
            <a:r>
              <a:rPr lang="es-ES" dirty="0" smtClean="0"/>
              <a:t>ejemplo de externalidad</a:t>
            </a:r>
            <a:endParaRPr lang="es-ES" dirty="0" smtClean="0"/>
          </a:p>
          <a:p>
            <a:r>
              <a:rPr lang="es-ES" dirty="0" smtClean="0"/>
              <a:t>Desde </a:t>
            </a:r>
            <a:r>
              <a:rPr lang="es-ES" dirty="0"/>
              <a:t>los </a:t>
            </a:r>
            <a:r>
              <a:rPr lang="es-ES" dirty="0" smtClean="0"/>
              <a:t>productores agropecuarios </a:t>
            </a:r>
            <a:r>
              <a:rPr lang="es-ES" dirty="0"/>
              <a:t>y hogares sin cobertura adecuada </a:t>
            </a:r>
            <a:r>
              <a:rPr lang="es-ES" dirty="0" smtClean="0"/>
              <a:t>de saneamiento </a:t>
            </a:r>
            <a:r>
              <a:rPr lang="es-ES" dirty="0"/>
              <a:t>hacia la empresa encargada del </a:t>
            </a:r>
            <a:r>
              <a:rPr lang="es-ES" dirty="0" smtClean="0"/>
              <a:t>servicio de </a:t>
            </a:r>
            <a:r>
              <a:rPr lang="es-ES" dirty="0"/>
              <a:t>agua potable.</a:t>
            </a:r>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7</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92500"/>
          </a:bodyPr>
          <a:lstStyle/>
          <a:p>
            <a:r>
              <a:rPr lang="es-ES" dirty="0"/>
              <a:t>La dificultad de los mercados para lidiar con las </a:t>
            </a:r>
            <a:r>
              <a:rPr lang="es-ES" dirty="0" smtClean="0"/>
              <a:t>externalidades radica </a:t>
            </a:r>
            <a:r>
              <a:rPr lang="es-ES" dirty="0"/>
              <a:t>en que la coordinación </a:t>
            </a:r>
            <a:r>
              <a:rPr lang="es-ES" dirty="0" smtClean="0"/>
              <a:t>descentralizada (</a:t>
            </a:r>
            <a:r>
              <a:rPr lang="es-ES" dirty="0"/>
              <a:t>o el correcto funcionamiento del mercado</a:t>
            </a:r>
            <a:r>
              <a:rPr lang="es-ES" dirty="0" smtClean="0"/>
              <a:t>) requiere </a:t>
            </a:r>
            <a:r>
              <a:rPr lang="es-ES" dirty="0"/>
              <a:t>que se puedan definir y hacer </a:t>
            </a:r>
            <a:r>
              <a:rPr lang="es-ES" dirty="0" smtClean="0"/>
              <a:t>cumplir </a:t>
            </a:r>
            <a:r>
              <a:rPr lang="es-ES" b="1" dirty="0" smtClean="0"/>
              <a:t>derechos </a:t>
            </a:r>
            <a:r>
              <a:rPr lang="es-ES" b="1" dirty="0"/>
              <a:t>de propiedad </a:t>
            </a:r>
            <a:r>
              <a:rPr lang="es-ES" dirty="0"/>
              <a:t>sobre el bien o el </a:t>
            </a:r>
            <a:r>
              <a:rPr lang="es-ES" dirty="0" smtClean="0"/>
              <a:t>servicio en cuestión (la laguna).</a:t>
            </a:r>
          </a:p>
          <a:p>
            <a:r>
              <a:rPr lang="es-ES" dirty="0" smtClean="0"/>
              <a:t>La </a:t>
            </a:r>
            <a:r>
              <a:rPr lang="es-ES" dirty="0"/>
              <a:t>naturaleza física de un recurso como la </a:t>
            </a:r>
            <a:r>
              <a:rPr lang="es-ES" dirty="0" smtClean="0"/>
              <a:t>Laguna del </a:t>
            </a:r>
            <a:r>
              <a:rPr lang="es-ES" dirty="0"/>
              <a:t>Sauce, hace costoso el </a:t>
            </a:r>
            <a:r>
              <a:rPr lang="es-ES" dirty="0" smtClean="0"/>
              <a:t>cumplimiento </a:t>
            </a:r>
            <a:r>
              <a:rPr lang="es-ES" dirty="0"/>
              <a:t>de </a:t>
            </a:r>
            <a:r>
              <a:rPr lang="es-ES" dirty="0" smtClean="0"/>
              <a:t>estos derechos </a:t>
            </a:r>
            <a:r>
              <a:rPr lang="es-ES" dirty="0"/>
              <a:t>de propiedad.</a:t>
            </a:r>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8</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3. Análisis Económico del Problema</a:t>
            </a:r>
            <a:endParaRPr lang="es-ES" dirty="0"/>
          </a:p>
        </p:txBody>
      </p:sp>
      <p:sp>
        <p:nvSpPr>
          <p:cNvPr id="3" name="2 Marcador de contenido"/>
          <p:cNvSpPr>
            <a:spLocks noGrp="1"/>
          </p:cNvSpPr>
          <p:nvPr>
            <p:ph idx="1"/>
          </p:nvPr>
        </p:nvSpPr>
        <p:spPr/>
        <p:txBody>
          <a:bodyPr>
            <a:normAutofit fontScale="85000" lnSpcReduction="10000"/>
          </a:bodyPr>
          <a:lstStyle/>
          <a:p>
            <a:r>
              <a:rPr lang="es-ES" dirty="0" smtClean="0"/>
              <a:t>A su </a:t>
            </a:r>
            <a:r>
              <a:rPr lang="es-ES" dirty="0"/>
              <a:t>vez, las </a:t>
            </a:r>
            <a:r>
              <a:rPr lang="es-ES" dirty="0" smtClean="0"/>
              <a:t>condiciones bajo </a:t>
            </a:r>
            <a:r>
              <a:rPr lang="es-ES" dirty="0"/>
              <a:t>las cuales se pueda llegar a dar una </a:t>
            </a:r>
            <a:r>
              <a:rPr lang="es-ES" dirty="0" smtClean="0"/>
              <a:t>coordinación descentralizada </a:t>
            </a:r>
            <a:r>
              <a:rPr lang="es-ES" i="1" dirty="0"/>
              <a:t>á la </a:t>
            </a:r>
            <a:r>
              <a:rPr lang="es-ES" i="1" dirty="0" err="1"/>
              <a:t>Coase</a:t>
            </a:r>
            <a:r>
              <a:rPr lang="es-ES" i="1" dirty="0"/>
              <a:t> (1960) no son </a:t>
            </a:r>
            <a:r>
              <a:rPr lang="es-ES" i="1" dirty="0" smtClean="0"/>
              <a:t>frecuentes.</a:t>
            </a:r>
          </a:p>
          <a:p>
            <a:pPr marL="514350" indent="-514350">
              <a:buFont typeface="+mj-lt"/>
              <a:buAutoNum type="arabicPeriod"/>
            </a:pPr>
            <a:r>
              <a:rPr lang="es-ES" dirty="0" smtClean="0"/>
              <a:t>número alto de </a:t>
            </a:r>
            <a:r>
              <a:rPr lang="es-ES" dirty="0"/>
              <a:t>individuos </a:t>
            </a:r>
            <a:r>
              <a:rPr lang="es-ES" dirty="0" smtClean="0"/>
              <a:t>involucrados </a:t>
            </a:r>
            <a:r>
              <a:rPr lang="es-ES" dirty="0" smtClean="0"/>
              <a:t> </a:t>
            </a:r>
            <a:r>
              <a:rPr lang="es-ES" dirty="0" smtClean="0"/>
              <a:t>=&gt;  </a:t>
            </a:r>
            <a:r>
              <a:rPr lang="es-ES" b="1" i="1" dirty="0"/>
              <a:t>costos de transacción </a:t>
            </a:r>
            <a:r>
              <a:rPr lang="es-ES" dirty="0" smtClean="0"/>
              <a:t>inhiben negociación </a:t>
            </a:r>
            <a:r>
              <a:rPr lang="es-ES" dirty="0"/>
              <a:t>voluntaria entre las partes. </a:t>
            </a:r>
            <a:endParaRPr lang="es-ES" dirty="0" smtClean="0"/>
          </a:p>
          <a:p>
            <a:pPr marL="514350" indent="-514350">
              <a:buFont typeface="+mj-lt"/>
              <a:buAutoNum type="arabicPeriod"/>
            </a:pPr>
            <a:r>
              <a:rPr lang="es-ES" dirty="0" smtClean="0"/>
              <a:t>Negociación </a:t>
            </a:r>
            <a:r>
              <a:rPr lang="es-ES" dirty="0"/>
              <a:t>voluntaria </a:t>
            </a:r>
            <a:r>
              <a:rPr lang="es-ES" dirty="0" smtClean="0"/>
              <a:t>entre las </a:t>
            </a:r>
            <a:r>
              <a:rPr lang="es-ES" dirty="0"/>
              <a:t>partes </a:t>
            </a:r>
            <a:r>
              <a:rPr lang="es-ES" dirty="0" smtClean="0"/>
              <a:t>requiere </a:t>
            </a:r>
            <a:r>
              <a:rPr lang="es-ES" dirty="0"/>
              <a:t>que </a:t>
            </a:r>
            <a:r>
              <a:rPr lang="es-ES" dirty="0" smtClean="0"/>
              <a:t>cada </a:t>
            </a:r>
            <a:r>
              <a:rPr lang="es-ES" b="1" dirty="0" smtClean="0"/>
              <a:t>información </a:t>
            </a:r>
            <a:r>
              <a:rPr lang="es-ES" dirty="0" smtClean="0"/>
              <a:t>de </a:t>
            </a:r>
            <a:r>
              <a:rPr lang="es-ES" dirty="0"/>
              <a:t>los impactos </a:t>
            </a:r>
            <a:r>
              <a:rPr lang="es-ES" dirty="0" smtClean="0"/>
              <a:t>que </a:t>
            </a:r>
            <a:r>
              <a:rPr lang="es-ES" dirty="0" smtClean="0"/>
              <a:t>genera </a:t>
            </a:r>
            <a:r>
              <a:rPr lang="es-ES" dirty="0"/>
              <a:t>sobre el ecosistema, cómo esto </a:t>
            </a:r>
            <a:r>
              <a:rPr lang="es-ES" dirty="0" smtClean="0"/>
              <a:t>afecta a </a:t>
            </a:r>
            <a:r>
              <a:rPr lang="es-ES" dirty="0"/>
              <a:t>los demás usuarios y cómo los damnificados </a:t>
            </a:r>
            <a:r>
              <a:rPr lang="es-ES" dirty="0" smtClean="0"/>
              <a:t>valoran dicho </a:t>
            </a:r>
            <a:r>
              <a:rPr lang="es-ES" dirty="0"/>
              <a:t>impacto para compensarlos correspondientemente</a:t>
            </a:r>
            <a:r>
              <a:rPr lang="es-ES" dirty="0" smtClean="0"/>
              <a:t>.</a:t>
            </a:r>
            <a:endParaRPr lang="es-ES" dirty="0"/>
          </a:p>
        </p:txBody>
      </p:sp>
      <p:sp>
        <p:nvSpPr>
          <p:cNvPr id="4" name="3 Marcador de número de diapositiva"/>
          <p:cNvSpPr>
            <a:spLocks noGrp="1"/>
          </p:cNvSpPr>
          <p:nvPr>
            <p:ph type="sldNum" sz="quarter" idx="12"/>
          </p:nvPr>
        </p:nvSpPr>
        <p:spPr/>
        <p:txBody>
          <a:bodyPr/>
          <a:lstStyle/>
          <a:p>
            <a:fld id="{452DA765-5160-4FA4-874D-8D467B458B6B}" type="slidenum">
              <a:rPr lang="es-ES" smtClean="0"/>
              <a:pPr/>
              <a:t>9</a:t>
            </a:fld>
            <a:endParaRPr lang="es-ES"/>
          </a:p>
        </p:txBody>
      </p:sp>
      <p:sp>
        <p:nvSpPr>
          <p:cNvPr id="5" name="4 Marcador de pie de página"/>
          <p:cNvSpPr>
            <a:spLocks noGrp="1"/>
          </p:cNvSpPr>
          <p:nvPr>
            <p:ph type="ftr" sz="quarter" idx="11"/>
          </p:nvPr>
        </p:nvSpPr>
        <p:spPr/>
        <p:txBody>
          <a:bodyPr/>
          <a:lstStyle/>
          <a:p>
            <a:r>
              <a:rPr lang="es-ES" smtClean="0"/>
              <a:t>Estrategias para reducir barreras económicas </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2742</Words>
  <Application>Microsoft Office PowerPoint</Application>
  <PresentationFormat>Presentación en pantalla (4:3)</PresentationFormat>
  <Paragraphs>215</Paragraphs>
  <Slides>29</Slides>
  <Notes>11</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Tema de Office</vt:lpstr>
      <vt:lpstr>Estrategias para reducir o eliminar las barreras económicas asociadas al uso sostenible de servicios ecosistémicos</vt:lpstr>
      <vt:lpstr>Esquema de mi presentación</vt:lpstr>
      <vt:lpstr>1. Origen del problema</vt:lpstr>
      <vt:lpstr>1. Origen del problema</vt:lpstr>
      <vt:lpstr>2. Consecuencias</vt:lpstr>
      <vt:lpstr>3. Análisis Económico del Problema</vt:lpstr>
      <vt:lpstr>3. Análisis Económico del Problema</vt:lpstr>
      <vt:lpstr>3. Análisis Económico del Problema</vt:lpstr>
      <vt:lpstr>3. Análisis Económico del Problema</vt:lpstr>
      <vt:lpstr>3. Análisis Económico del Problema</vt:lpstr>
      <vt:lpstr>3. Análisis Económico del Problema</vt:lpstr>
      <vt:lpstr>3. Análisis Económico del Problema</vt:lpstr>
      <vt:lpstr>3. Análisis Económico del Problema</vt:lpstr>
      <vt:lpstr>Instrumentos</vt:lpstr>
      <vt:lpstr>Instrumentos Prescriptivos</vt:lpstr>
      <vt:lpstr>Incentivos Económicos</vt:lpstr>
      <vt:lpstr>Directos vs Indirectos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Estrategias de Intervención propuestas</vt:lpstr>
      <vt:lpstr>Conclusión </vt:lpstr>
    </vt:vector>
  </TitlesOfParts>
  <Company>Universidad de Montevideo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para reducir o eliminar las barreras económicas asociadas al uso sostenible de servicios ecosistémicos</dc:title>
  <dc:creator>marcaffera</dc:creator>
  <cp:lastModifiedBy>caffera</cp:lastModifiedBy>
  <cp:revision>67</cp:revision>
  <dcterms:created xsi:type="dcterms:W3CDTF">2010-12-16T19:13:48Z</dcterms:created>
  <dcterms:modified xsi:type="dcterms:W3CDTF">2010-12-17T10:40:20Z</dcterms:modified>
</cp:coreProperties>
</file>