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94" r:id="rId12"/>
    <p:sldId id="302" r:id="rId13"/>
    <p:sldId id="266" r:id="rId14"/>
    <p:sldId id="303" r:id="rId15"/>
    <p:sldId id="298" r:id="rId16"/>
    <p:sldId id="299" r:id="rId17"/>
    <p:sldId id="300" r:id="rId18"/>
    <p:sldId id="304" r:id="rId19"/>
    <p:sldId id="305" r:id="rId20"/>
    <p:sldId id="306" r:id="rId21"/>
    <p:sldId id="307" r:id="rId22"/>
    <p:sldId id="270" r:id="rId23"/>
    <p:sldId id="308" r:id="rId24"/>
    <p:sldId id="309" r:id="rId25"/>
    <p:sldId id="310" r:id="rId26"/>
    <p:sldId id="311" r:id="rId27"/>
    <p:sldId id="314" r:id="rId28"/>
    <p:sldId id="315" r:id="rId29"/>
    <p:sldId id="318" r:id="rId30"/>
    <p:sldId id="316" r:id="rId31"/>
    <p:sldId id="317" r:id="rId32"/>
    <p:sldId id="319" r:id="rId33"/>
    <p:sldId id="320" r:id="rId34"/>
    <p:sldId id="322" r:id="rId35"/>
    <p:sldId id="323" r:id="rId36"/>
    <p:sldId id="286" r:id="rId37"/>
    <p:sldId id="287" r:id="rId38"/>
    <p:sldId id="321" r:id="rId39"/>
    <p:sldId id="273" r:id="rId40"/>
    <p:sldId id="274" r:id="rId41"/>
    <p:sldId id="275" r:id="rId42"/>
    <p:sldId id="284" r:id="rId43"/>
    <p:sldId id="285" r:id="rId44"/>
    <p:sldId id="295" r:id="rId45"/>
    <p:sldId id="296" r:id="rId46"/>
    <p:sldId id="297" r:id="rId4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FF"/>
    <a:srgbClr val="0000DA"/>
    <a:srgbClr val="0000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64" autoAdjust="0"/>
  </p:normalViewPr>
  <p:slideViewPr>
    <p:cSldViewPr>
      <p:cViewPr varScale="1">
        <p:scale>
          <a:sx n="65" d="100"/>
          <a:sy n="65" d="100"/>
        </p:scale>
        <p:origin x="-10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169CE8-F974-494F-BA9A-A00E5D514FB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D18356-84DC-4D17-B2E2-9871413680E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18356-84DC-4D17-B2E2-9871413680E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18356-84DC-4D17-B2E2-9871413680E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A7F41-D086-45C6-B412-CAF2421746B6}" type="slidenum">
              <a:rPr lang="es-ES"/>
              <a:pPr/>
              <a:t>29</a:t>
            </a:fld>
            <a:endParaRPr lang="es-E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17A13-E4E2-4E86-A031-C05853FAC4B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C463-9A28-4699-8C1D-14A0CEC8FE8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018E0-6A1B-4D4A-BB50-793AACD4E15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88908-CEFC-4003-9614-32A1FE3CA1B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C13AE-F52D-4475-AECA-496635F9CEE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63EF0-1E65-47D9-A18D-63BFFEFB062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3A184-623E-4255-991C-076720FD69A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16553-3CE7-4882-ADB5-3D87E966FFE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6A726-A365-4F30-8E6A-E0093A4A210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6C30E-2F93-47F4-B1D3-0469DB91070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23639-27CC-4CE6-B5F3-852FD7ABC0F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0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7EC373-3252-40EF-BC42-F9EC1EF13DD3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Hoja_de_c_lculo_de_Microsoft_Office_Excel_97-20035.xls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6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7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1470025"/>
          </a:xfrm>
        </p:spPr>
        <p:txBody>
          <a:bodyPr/>
          <a:lstStyle/>
          <a:p>
            <a:r>
              <a:rPr lang="es-ES_tradnl" sz="4000" b="1" dirty="0">
                <a:solidFill>
                  <a:schemeClr val="bg1"/>
                </a:solidFill>
                <a:latin typeface="Times New Roman" pitchFamily="18" charset="0"/>
              </a:rPr>
              <a:t>Efectividad en el Control de los Efluentes Industriales en Montevideo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</a:br>
            <a:endParaRPr lang="es-ES" sz="4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</p:spPr>
        <p:txBody>
          <a:bodyPr/>
          <a:lstStyle/>
          <a:p>
            <a:r>
              <a:rPr lang="es-ES" sz="2000" b="1" dirty="0">
                <a:solidFill>
                  <a:schemeClr val="bg1"/>
                </a:solidFill>
                <a:latin typeface="Times New Roman" pitchFamily="18" charset="0"/>
              </a:rPr>
              <a:t>Marcelo </a:t>
            </a:r>
            <a:r>
              <a:rPr lang="es-ES" sz="2000" b="1" dirty="0" err="1">
                <a:solidFill>
                  <a:schemeClr val="bg1"/>
                </a:solidFill>
                <a:latin typeface="Times New Roman" pitchFamily="18" charset="0"/>
              </a:rPr>
              <a:t>Caffera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000" i="1" dirty="0">
                <a:solidFill>
                  <a:schemeClr val="bg1"/>
                </a:solidFill>
                <a:latin typeface="Times New Roman" pitchFamily="18" charset="0"/>
              </a:rPr>
              <a:t>Universidad de </a:t>
            </a:r>
            <a:r>
              <a:rPr lang="es-ES" sz="2000" i="1" dirty="0" smtClean="0">
                <a:solidFill>
                  <a:schemeClr val="bg1"/>
                </a:solidFill>
                <a:latin typeface="Times New Roman" pitchFamily="18" charset="0"/>
              </a:rPr>
              <a:t>Montevideo</a:t>
            </a:r>
          </a:p>
          <a:p>
            <a:endParaRPr lang="es-ES" sz="20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000" i="1" dirty="0" smtClean="0">
                <a:solidFill>
                  <a:schemeClr val="bg1"/>
                </a:solidFill>
                <a:latin typeface="Times New Roman" pitchFamily="18" charset="0"/>
              </a:rPr>
              <a:t>IAE</a:t>
            </a:r>
          </a:p>
          <a:p>
            <a:r>
              <a:rPr lang="es-ES" sz="2000" i="1" dirty="0" smtClean="0">
                <a:solidFill>
                  <a:schemeClr val="bg1"/>
                </a:solidFill>
                <a:latin typeface="Times New Roman" pitchFamily="18" charset="0"/>
              </a:rPr>
              <a:t>09 de diciembre de 2008</a:t>
            </a:r>
            <a:endParaRPr lang="en-GB" sz="2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" sz="20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7A13-E4E2-4E86-A031-C05853FAC4BC}" type="slidenum">
              <a:rPr lang="es-ES" smtClean="0">
                <a:solidFill>
                  <a:schemeClr val="bg1"/>
                </a:solidFill>
              </a:rPr>
              <a:pPr/>
              <a:t>1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Observaciones Faltantes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Causas: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2"/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Planta no mandó reporte (“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unit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non-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report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”)</a:t>
            </a:r>
          </a:p>
          <a:p>
            <a:pPr lvl="2"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2"/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Reportaron pero faltan algunas variables (“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item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non-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report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”)</a:t>
            </a:r>
          </a:p>
          <a:p>
            <a:pPr lvl="2"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Tomando en consideración ambos tipos 14% de observaciones faltantes </a:t>
            </a:r>
          </a:p>
          <a:p>
            <a:endParaRPr lang="es-ES_tradnl" sz="2200" dirty="0"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10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Observaciones Faltantes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Falta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de datos difícilmente “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ignorable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”: entre otras cosas, depende del nivel de producción.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Imputo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valores a los ítems no reportados (61% de los faltantes)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Método: 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Beale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 and Little (1975). (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Buck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 (1960) iterativo).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" sz="2200" dirty="0"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11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b="1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imes New Roman" pitchFamily="18" charset="0"/>
              </a:rPr>
              <a:t>de Ecuaciones</a:t>
            </a:r>
            <a:endParaRPr lang="en-US" dirty="0"/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12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Ecuaciones de Inspecciones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Entrevistas en campo =&gt; poca coordinación entre reguladores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=&gt;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Estimo 3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ecuaciones de inspecciones diferentes: IMM, DINAMA y SEINCO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Test de especificación de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Hausman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rechaza “constante común” =&gt; efectos fijos (muestra no aleatoria, no pequeña) en las ecuaciones de inspecciones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Logit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Condicional (Chamberlain) para estimar determinantes de las inspecciones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Logit “Incondicional” para estimar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“probabilidades” de inspección. 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13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Ecuaciones de Inspecciones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Las tres ecuaciones de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inspecciones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especificadas de forma similar:</a:t>
            </a:r>
          </a:p>
          <a:p>
            <a:pPr>
              <a:lnSpc>
                <a:spcPct val="80000"/>
              </a:lnSpc>
            </a:pPr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Inspección a la planta </a:t>
            </a:r>
            <a:r>
              <a:rPr lang="es-ES_tradnl" sz="2200" i="1" dirty="0" smtClean="0">
                <a:solidFill>
                  <a:schemeClr val="bg1"/>
                </a:solidFill>
                <a:latin typeface="Times New Roman" pitchFamily="18" charset="0"/>
              </a:rPr>
              <a:t>i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en el mes </a:t>
            </a:r>
            <a:r>
              <a:rPr lang="es-ES_tradnl" sz="2200" i="1" dirty="0" smtClean="0">
                <a:solidFill>
                  <a:schemeClr val="bg1"/>
                </a:solidFill>
                <a:latin typeface="Times New Roman" pitchFamily="18" charset="0"/>
              </a:rPr>
              <a:t>t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como función de:</a:t>
            </a:r>
          </a:p>
          <a:p>
            <a:pPr>
              <a:lnSpc>
                <a:spcPct val="80000"/>
              </a:lnSpc>
            </a:pPr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El número de inspecciones de la IMM, DINAMA y SEINCO en los últimos 12 meses</a:t>
            </a: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Ídem intimaciones/multas</a:t>
            </a: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Índice Volumen Físico de la industria manufacturera</a:t>
            </a: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Número de no-reportes</a:t>
            </a: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Otros </a:t>
            </a: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controles</a:t>
            </a: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Efecto fijo por planta</a:t>
            </a: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Error</a:t>
            </a:r>
          </a:p>
          <a:p>
            <a:pPr lvl="1">
              <a:lnSpc>
                <a:spcPct val="80000"/>
              </a:lnSpc>
            </a:pPr>
            <a:endParaRPr lang="es-ES" sz="18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14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</a:t>
            </a: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Estimación</a:t>
            </a:r>
            <a:b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Ecuación </a:t>
            </a: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 Emisiones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Efectos fijos: muestra no aleatoria, no pequeña. Test.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Nivel de DBO emitido por una planta en un mes como función de: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Beneficios marginales de emitir (Aumento en beneficios económicos por costos de tratamiento ahorrados) 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Costos (multa esperada) marginales de emitir: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+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Nivel emitido el mes anterior (“inercia” por tecnología)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Variable de control Plan </a:t>
            </a: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de Control de la Contaminación Industrial</a:t>
            </a:r>
            <a:endParaRPr lang="es-MX" sz="18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Historia de fiscalización sobre esa planta (IMM y DINAMA)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Exportaciones (US$, último semestre</a:t>
            </a: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Efecto fijo por planta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Error </a:t>
            </a:r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Heteroscedasticidad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 de Panel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" sz="2200" dirty="0"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15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Ecuación de Emisiones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Auto-correlación de primer orden de los errores específica de cada planta (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Durbin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-Watson + 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Chow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tests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)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=&gt; 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Incluí variable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endógena rezagada que la eliminó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“Panel pequeño de los dos lados”: N = 69 , T= 42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Problema: métodos usuales de estimación de paneles dinámicos (Anderson and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Hsiao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, Arellano and Bond,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Blundell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and Bond) son sesgados (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Kiviet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(1995),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Kiviet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and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Bun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(2001),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Judson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and Owen (1999),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Galiani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and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Gonzalez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-Rosada (2005) and Bruno (2005)).</a:t>
            </a:r>
          </a:p>
          <a:p>
            <a:pPr>
              <a:lnSpc>
                <a:spcPct val="80000"/>
              </a:lnSpc>
            </a:pPr>
            <a:endParaRPr lang="es-ES_tradnl" sz="2200" dirty="0"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16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Ecuación de Emisiones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Corro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una versión corregida de un modelo de efectos fijos y errores “bootstrapped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” en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Stata, usando Bruno (2005) para paneles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des-balanceados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17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Ecuación de Violaciones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Misma especificación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que la ecuación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de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emisiones, excepto: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Variable independiente = </a:t>
            </a:r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1 </a:t>
            </a:r>
            <a:r>
              <a:rPr lang="es-ES_tradnl" sz="1800" dirty="0">
                <a:solidFill>
                  <a:schemeClr val="bg1"/>
                </a:solidFill>
                <a:latin typeface="Times New Roman" pitchFamily="18" charset="0"/>
              </a:rPr>
              <a:t>si reporta violación </a:t>
            </a:r>
            <a:r>
              <a:rPr lang="es-ES_tradnl" sz="1800" i="1" dirty="0">
                <a:solidFill>
                  <a:schemeClr val="bg1"/>
                </a:solidFill>
                <a:latin typeface="Times New Roman" pitchFamily="18" charset="0"/>
              </a:rPr>
              <a:t>con respecto a estándares </a:t>
            </a:r>
            <a:r>
              <a:rPr lang="es-ES_tradnl" sz="1800" i="1" dirty="0" smtClean="0">
                <a:solidFill>
                  <a:schemeClr val="bg1"/>
                </a:solidFill>
                <a:latin typeface="Times New Roman" pitchFamily="18" charset="0"/>
              </a:rPr>
              <a:t>(más </a:t>
            </a:r>
            <a:r>
              <a:rPr lang="es-ES_tradnl" sz="1800" i="1" dirty="0">
                <a:solidFill>
                  <a:schemeClr val="bg1"/>
                </a:solidFill>
                <a:latin typeface="Times New Roman" pitchFamily="18" charset="0"/>
              </a:rPr>
              <a:t>laxos durante el </a:t>
            </a:r>
            <a:r>
              <a:rPr lang="es-ES_tradnl" sz="1800" i="1" dirty="0" smtClean="0">
                <a:solidFill>
                  <a:schemeClr val="bg1"/>
                </a:solidFill>
                <a:latin typeface="Times New Roman" pitchFamily="18" charset="0"/>
              </a:rPr>
              <a:t>Plan) </a:t>
            </a:r>
            <a:r>
              <a:rPr lang="es-ES_tradnl" sz="1800" dirty="0">
                <a:solidFill>
                  <a:schemeClr val="bg1"/>
                </a:solidFill>
                <a:latin typeface="Times New Roman" pitchFamily="18" charset="0"/>
              </a:rPr>
              <a:t>en mes </a:t>
            </a:r>
            <a:r>
              <a:rPr lang="es-ES_tradnl" sz="1800" i="1" dirty="0" smtClean="0">
                <a:solidFill>
                  <a:schemeClr val="bg1"/>
                </a:solidFill>
                <a:latin typeface="Times New Roman" pitchFamily="18" charset="0"/>
              </a:rPr>
              <a:t>t</a:t>
            </a:r>
          </a:p>
          <a:p>
            <a:pPr lvl="1">
              <a:lnSpc>
                <a:spcPct val="80000"/>
              </a:lnSpc>
              <a:buNone/>
            </a:pPr>
            <a:r>
              <a:rPr lang="es-ES_tradnl" sz="1800" i="1" dirty="0" smtClean="0">
                <a:solidFill>
                  <a:schemeClr val="bg1"/>
                </a:solidFill>
                <a:latin typeface="Times New Roman" pitchFamily="18" charset="0"/>
              </a:rPr>
              <a:t>0 si reporta cumplimiento </a:t>
            </a:r>
            <a:endParaRPr lang="es-ES_tradnl" sz="1800" i="1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480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observaciones de 15 plantas descartadas por el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modelo = 12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reportaron cumplimiento en cada mes de la muestra, 3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incumplimiento</a:t>
            </a:r>
          </a:p>
          <a:p>
            <a:pPr>
              <a:lnSpc>
                <a:spcPct val="80000"/>
              </a:lnSpc>
            </a:pPr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Logit Condicional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18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Resultados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19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Motivación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Ciertas características del control de la regulación ambiental son más importantes en los países en desarrollo que en los desarrollados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0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Empleo y disminución de la pobreza objetivos de política más urgentes que política ambiental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sz="16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Bajos presupuestos de las oficinas de control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sz="16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Superposición de competencias entre oficinas no coordinadas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sz="16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Pocos jueces y abogados calificados en el tema</a:t>
            </a:r>
          </a:p>
          <a:p>
            <a:pPr lvl="1">
              <a:lnSpc>
                <a:spcPct val="80000"/>
              </a:lnSpc>
            </a:pPr>
            <a:endParaRPr lang="es-ES" sz="16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Papel de las instituciones multilaterales de crédito en el diseño de la política ambiental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i="1" dirty="0">
                <a:solidFill>
                  <a:schemeClr val="bg1"/>
                </a:solidFill>
                <a:latin typeface="Times New Roman" pitchFamily="18" charset="0"/>
              </a:rPr>
              <a:t>=&gt; falta de capacidad institucional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de los países en desarrollo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Resultados -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</a:rPr>
              <a:t>S</a:t>
            </a:r>
            <a:r>
              <a:rPr lang="es-ES" b="1" dirty="0" err="1">
                <a:solidFill>
                  <a:schemeClr val="bg1"/>
                </a:solidFill>
                <a:latin typeface="Times New Roman" pitchFamily="18" charset="0"/>
              </a:rPr>
              <a:t>ub</a:t>
            </a:r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-reportes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¿Existe alguna diferencia entre los niveles de DBO</a:t>
            </a: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muestreado por los reguladores y aquellos reportados por las firmas? ¿Es esta diferencia estadísticamente significativa? </a:t>
            </a:r>
          </a:p>
          <a:p>
            <a:pPr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Comparar DBO</a:t>
            </a:r>
            <a:r>
              <a:rPr lang="es-ES_tradnl" sz="16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reportado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por las firmas con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muestras de los reguladores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cuando inspeccionan no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es informativo: si sub-reportan van a reportar más cuando los inspeccionan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Presento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estadísticos descriptivos de las diferencias de medias y desviaciones estándares del DBO</a:t>
            </a:r>
            <a:r>
              <a:rPr lang="es-ES" sz="2200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reportado cuando son inspeccionadas y cuando no, </a:t>
            </a:r>
            <a:r>
              <a:rPr lang="es-ES" sz="2200" i="1" dirty="0">
                <a:solidFill>
                  <a:schemeClr val="bg1"/>
                </a:solidFill>
                <a:latin typeface="Times New Roman" pitchFamily="18" charset="0"/>
              </a:rPr>
              <a:t>planta por planta.</a:t>
            </a:r>
          </a:p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No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provee evidencia absoluta. Sólo “sospechas”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20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Resultados -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</a:rPr>
              <a:t>S</a:t>
            </a:r>
            <a:r>
              <a:rPr lang="es-ES" b="1" dirty="0" err="1">
                <a:solidFill>
                  <a:schemeClr val="bg1"/>
                </a:solidFill>
                <a:latin typeface="Times New Roman" pitchFamily="18" charset="0"/>
              </a:rPr>
              <a:t>ub</a:t>
            </a:r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-reportes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Utilizando resultados de las muestras de la IMM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: 41%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de las plantas industriales de la muestra (28/69) reportó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niveles promedio de DBO</a:t>
            </a: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mayores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(diferencia estadísticamente significativa) en los meses en los que fueron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inspeccionadas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con respecto a los meses en las que no fueron inspeccionadas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Cuando se utilizan muestreos de la DINAMA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: 34% (19/56) 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Cuando se utilizan muestreos de SEINCO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: 33% (22/67) 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Diferencia promedio de reportes cuando inspección y cuando no inspección es de </a:t>
            </a:r>
          </a:p>
          <a:p>
            <a:pPr lvl="1"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33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% para el caso de la IMM (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Desv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Std.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26%)</a:t>
            </a:r>
          </a:p>
          <a:p>
            <a:pPr lvl="1"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75% para el caso del DINAMA (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Desv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Std.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94%)</a:t>
            </a:r>
          </a:p>
          <a:p>
            <a:pPr lvl="1"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38% para el caso de SEINCO (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Desv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Std.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51%)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21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Resultados -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</a:rPr>
              <a:t>S</a:t>
            </a:r>
            <a:r>
              <a:rPr lang="es-ES" b="1" dirty="0" err="1">
                <a:solidFill>
                  <a:schemeClr val="bg1"/>
                </a:solidFill>
                <a:latin typeface="Times New Roman" pitchFamily="18" charset="0"/>
              </a:rPr>
              <a:t>ub</a:t>
            </a:r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-reportes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Más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de 1/3 de las plantas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puede haber sub – reportado </a:t>
            </a:r>
          </a:p>
          <a:p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Sub – reporte puede no ser trivial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Resultado no observado en países desarrollados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22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Determinantes de las Inspecciones</a:t>
            </a:r>
            <a:endParaRPr lang="es-ES" sz="4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804" y="16002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IMM no tomó en cuenta inspecciones de la DINAMA para determinar cuándo y a quién inspeccionar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Tampoco DINAMA tomó en cuenta las de la IMM (si lo hizo el efecto fue positivo)</a:t>
            </a:r>
          </a:p>
          <a:p>
            <a:pPr>
              <a:lnSpc>
                <a:spcPct val="9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DINAMA incrementó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mucho su frecuencia de monitoreo durante el Plan de Monitoreo de SEINCO – IMM –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BID</a:t>
            </a:r>
          </a:p>
          <a:p>
            <a:pPr lvl="1">
              <a:lnSpc>
                <a:spcPct val="90000"/>
              </a:lnSpc>
            </a:pPr>
            <a:r>
              <a:rPr lang="es-ES" sz="1800" dirty="0" smtClean="0">
                <a:solidFill>
                  <a:schemeClr val="bg1"/>
                </a:solidFill>
                <a:latin typeface="Times New Roman" pitchFamily="18" charset="0"/>
              </a:rPr>
              <a:t>¿Inspecciones por Autorización de Desagüe Industrial?</a:t>
            </a:r>
            <a:endParaRPr lang="es-ES" sz="18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DINAMA redujo inspecciones durante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meses en que producción industrial era menor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– IMM no.</a:t>
            </a: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23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Determinantes de las Inspecciones</a:t>
            </a:r>
            <a:endParaRPr lang="es-ES" sz="4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Estos resultados son importantes porque dicen que no hay coordinación – afecta negativamente efectividad del control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24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339975" y="163513"/>
            <a:ext cx="43195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4: MUN Inspection Equation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Conditional (Fixed-effects) Logistic Regression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/>
          </a:p>
        </p:txBody>
      </p:sp>
      <p:graphicFrame>
        <p:nvGraphicFramePr>
          <p:cNvPr id="39939" name="Group 3"/>
          <p:cNvGraphicFramePr>
            <a:graphicFrameLocks noGrp="1"/>
          </p:cNvGraphicFramePr>
          <p:nvPr/>
        </p:nvGraphicFramePr>
        <p:xfrm>
          <a:off x="-1" y="714353"/>
          <a:ext cx="9144000" cy="7028363"/>
        </p:xfrm>
        <a:graphic>
          <a:graphicData uri="http://schemas.openxmlformats.org/drawingml/2006/table">
            <a:tbl>
              <a:tblPr/>
              <a:tblGrid>
                <a:gridCol w="5252125"/>
                <a:gridCol w="1412916"/>
                <a:gridCol w="1376594"/>
                <a:gridCol w="208850"/>
                <a:gridCol w="893515"/>
              </a:tblGrid>
              <a:tr h="3071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Variable: Inspected by the MUN dummy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P-value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-0.221***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últimos 12 meses a las otras plantas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-0.023***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1.105***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0.362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SEINCO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-0.179***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0.881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DINAMA últimos 12 meses a la pla.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0.315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Índice de Volúmen Físico Industrial (INE)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0.995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S/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1.368***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0.293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C/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-0.520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mandó al menos una vez Inf. Cuatrim. últimas dos veces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0.474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Curso de Agua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1.078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0.768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0.161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Campaña Monitoreo CARRASCO 1999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0.124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0.414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0.764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6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64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Observations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 like.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-829.00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4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LR statistic (12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119.1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Pseudo R2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4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&gt; chi2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7938"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Notes: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Two-tailed. z-distribution used.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One plant (42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obs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dropped due to all positive or all negative outcomes.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WOOL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TANNERY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PTY omitted due to no within-group variance.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484438" y="333375"/>
            <a:ext cx="4175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5: NAT Inspection Equation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Conditional (fixed - effects) Logistic Regression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/>
          </a:p>
        </p:txBody>
      </p:sp>
      <p:graphicFrame>
        <p:nvGraphicFramePr>
          <p:cNvPr id="40963" name="Group 3"/>
          <p:cNvGraphicFramePr>
            <a:graphicFrameLocks noGrp="1"/>
          </p:cNvGraphicFramePr>
          <p:nvPr/>
        </p:nvGraphicFramePr>
        <p:xfrm>
          <a:off x="0" y="836613"/>
          <a:ext cx="9143999" cy="6827520"/>
        </p:xfrm>
        <a:graphic>
          <a:graphicData uri="http://schemas.openxmlformats.org/drawingml/2006/table">
            <a:tbl>
              <a:tblPr/>
              <a:tblGrid>
                <a:gridCol w="5217833"/>
                <a:gridCol w="1203326"/>
                <a:gridCol w="1179025"/>
                <a:gridCol w="1543815"/>
              </a:tblGrid>
              <a:tr h="2016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Variable: Inspected by the NAT dummy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P-value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-0.23***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 últimos 12 meses a otras plantas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-0.05***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DINAMA últ. 12 meses a pla.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0.933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SEINCO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0.153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0.533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0.827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Índice de Volúmen Físico Industrial (INE)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S/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1.25***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0.436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C/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mandó al menos una vez Inf. Cuatrim. últimas dos veces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0.481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Curso de Agua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0.949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0.735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Campaña Monitoreo CARRASCO 1999 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3.14***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0.499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Observations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 likelihood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-363.27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LR statistic (12 df)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93.59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Pseudo R2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0.1141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 &gt; chi2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Notes: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Two-tailed. z-distribution used.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plants (1134 obs.) dropped due to all positive or all negative outcomes.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WOOL omitted due to no within-group variability.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TANNERY omitted due to no within-group variability.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26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484438" y="188913"/>
            <a:ext cx="392280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6: SEINCO Inspection Equation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Conditional (fixed - effects) Logistic Regression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42257" name="Group 273"/>
          <p:cNvGraphicFramePr>
            <a:graphicFrameLocks noGrp="1"/>
          </p:cNvGraphicFramePr>
          <p:nvPr/>
        </p:nvGraphicFramePr>
        <p:xfrm>
          <a:off x="1" y="836613"/>
          <a:ext cx="8501089" cy="7071360"/>
        </p:xfrm>
        <a:graphic>
          <a:graphicData uri="http://schemas.openxmlformats.org/drawingml/2006/table">
            <a:tbl>
              <a:tblPr/>
              <a:tblGrid>
                <a:gridCol w="5143503"/>
                <a:gridCol w="1214446"/>
                <a:gridCol w="857256"/>
                <a:gridCol w="1285884"/>
              </a:tblGrid>
              <a:tr h="2444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Variable: Inspected by SEINCO dummy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P-value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SEINCO 12 ult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-0.285***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SEINCO 12 ult. meses a otras plantas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0.007***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12 utl.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-0.098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12 ult.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0.494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0.954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 12 ult.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0.943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de DINAMA 12 últ.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Índice de Volúmen Físico Industrial (INE)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c/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2.502***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0.156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mandó al menos una vez Inf. Cuatrim. últimas dos veces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-0.243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0.262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0.354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Curso de Agua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1.711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Campaña Monitoreo CARRASCO 1999 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0.279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0.394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0.478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Observations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 likelihood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-872.78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LR statistic (10 df)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433.7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Pseudo R2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0.1990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 &gt; chi2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Notes: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Two-tailed. z-distribution used.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Three plants (90 obs.) dropped due to all positive or all negative outcomes.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WOOL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TANNERY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PTY omitted due to no within-group variance.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27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del Control: </a:t>
            </a:r>
            <a:r>
              <a:rPr lang="es-ES" dirty="0">
                <a:solidFill>
                  <a:schemeClr val="bg1"/>
                </a:solidFill>
                <a:latin typeface="Times New Roman" pitchFamily="18" charset="0"/>
              </a:rPr>
              <a:t>DBO</a:t>
            </a:r>
            <a:r>
              <a:rPr lang="es-ES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Ningún efecto marginal de ninguna de las actividades de control de la IMM y la DINAMA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sobre los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niveles reportados de DBO</a:t>
            </a:r>
            <a:r>
              <a:rPr lang="es-ES" sz="2200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a niveles menores al 30% de significación estadística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Este resultado es sorprendente y difiere de todos los trabajos anteriores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¿Explicación?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El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Plan de Reducción de la Contaminación Industrial disminuyó los niveles de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DBO</a:t>
            </a:r>
            <a:r>
              <a:rPr lang="es-ES" sz="2200" baseline="-25000" dirty="0" smtClean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 (reportado).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28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857488" y="0"/>
            <a:ext cx="2808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7: BOD</a:t>
            </a:r>
            <a:r>
              <a:rPr lang="en-US" sz="1400" baseline="-30000" dirty="0">
                <a:solidFill>
                  <a:schemeClr val="bg1"/>
                </a:solidFill>
                <a:cs typeface="Times New Roman" pitchFamily="18" charset="0"/>
              </a:rPr>
              <a:t>5</a:t>
            </a:r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 Equation 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43011" name="Group 3"/>
          <p:cNvGraphicFramePr>
            <a:graphicFrameLocks noGrp="1"/>
          </p:cNvGraphicFramePr>
          <p:nvPr/>
        </p:nvGraphicFramePr>
        <p:xfrm>
          <a:off x="0" y="357166"/>
          <a:ext cx="9143999" cy="6339840"/>
        </p:xfrm>
        <a:graphic>
          <a:graphicData uri="http://schemas.openxmlformats.org/drawingml/2006/table">
            <a:tbl>
              <a:tblPr/>
              <a:tblGrid>
                <a:gridCol w="6279656"/>
                <a:gridCol w="1725905"/>
                <a:gridCol w="1138438"/>
              </a:tblGrid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Dependent variable</a:t>
                      </a:r>
                      <a:endParaRPr kumimoji="0" lang="en-GB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Log(BOD</a:t>
                      </a:r>
                      <a:r>
                        <a:rPr kumimoji="0" lang="en-GB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Explanatory Variables</a:t>
                      </a:r>
                      <a:endParaRPr kumimoji="0" lang="en-GB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Coefficient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P-value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Log(BOD</a:t>
                      </a:r>
                      <a:r>
                        <a:rPr kumimoji="0" lang="es-UY" sz="1600" b="0" i="0" u="none" strike="noStrike" cap="none" normalizeH="0" baseline="-30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 </a:t>
                      </a:r>
                      <a:r>
                        <a:rPr kumimoji="0" lang="es-UY" sz="1600" b="0" i="0" u="none" strike="noStrike" cap="none" normalizeH="0" baseline="-30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(t-1)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0.31***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DURANTE EL PLAN dummy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0.18*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0.069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IMM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0.574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(Prob. Insp. de IMM)*DURANTE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-0.78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DINAMA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-1.17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0.289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de DINAMA) 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0.448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SEINCO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-0.42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0.145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de SEINCO)*DURANTE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0.454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DINAMAÚLT.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0.428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0.812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de DINAMA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0.978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LOG(P</a:t>
                      </a:r>
                      <a:r>
                        <a:rPr kumimoji="0" lang="es-UY" sz="1600" b="0" i="0" u="none" strike="noStrike" cap="none" normalizeH="0" baseline="-30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0.801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LOG(Empleo)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0.61***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LOG(Agua)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-0.06*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LOG(Energía)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0.29***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Exportaciones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-1.62E-09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0.771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Motivación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Una consecuencia de la falta de capacidad institucional: bajas tasas de cumplimiento de normas ambientales</a:t>
            </a:r>
          </a:p>
          <a:p>
            <a:pPr>
              <a:lnSpc>
                <a:spcPct val="15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Gran disparidad en el número de estudios que analizan empíricamente la efectividad en el control de las regulaciones ambientales entre países desarrollados y países en desarrollo</a:t>
            </a:r>
          </a:p>
          <a:p>
            <a:pPr>
              <a:lnSpc>
                <a:spcPct val="15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Esto constituye un importante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defecto =&gt; Selección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de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Instrumentos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 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del Control: Violaciones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El Plan de Reducción de la Contaminación Industrial tiene un impacto negativo en las violaciones pero no muy grande y estadísticamente no significativo.</a:t>
            </a:r>
          </a:p>
          <a:p>
            <a:endParaRPr lang="es-MX" sz="2200" dirty="0">
              <a:latin typeface="Times New Roman" pitchFamily="18" charset="0"/>
            </a:endParaRPr>
          </a:p>
          <a:p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El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tamaño del coeficiente de la probabilidad de inspección de la DINAMA durante el 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Plan puede deberse solicitudes de permisos de descarga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30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68313" y="-30163"/>
            <a:ext cx="81359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7: Violation Equation    </a:t>
            </a:r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Method: Conditional (Fixed Effects) </a:t>
            </a:r>
            <a:r>
              <a:rPr lang="en-US" sz="1400" dirty="0" err="1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Logit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Sample: 1998:05 2001:10              Total panel (unbalanced) observations: 1953 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Dependent variable: Violation dummy 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/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0" y="577850"/>
          <a:ext cx="9144001" cy="7376160"/>
        </p:xfrm>
        <a:graphic>
          <a:graphicData uri="http://schemas.openxmlformats.org/drawingml/2006/table">
            <a:tbl>
              <a:tblPr/>
              <a:tblGrid>
                <a:gridCol w="5955244"/>
                <a:gridCol w="1689086"/>
                <a:gridCol w="1499671"/>
              </a:tblGrid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Coefficient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(P-value 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Planta emitiendo más que el estándar el mes previo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1.01***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DURANTE EL PLAN dummy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-0.33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0.44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IMM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0.99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(Prob. Insp. de IMM)*DURANTE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-0.35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DINAMA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5.39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de DINAMA) 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-10.34**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SEINCO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de SEINCO)*DURANTE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-0.07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DINAMAÚLT.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-0.11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0.76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de DINAMA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LOG(P</a:t>
                      </a:r>
                      <a:r>
                        <a:rPr kumimoji="0" lang="es-UY" sz="1600" b="0" i="0" u="none" strike="noStrike" cap="none" normalizeH="0" baseline="-30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-0.28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0.75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LOG(Empleo)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LOG(Agua)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LOG(Energía)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0.53***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</a:t>
                      </a: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portaciones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0.58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Pseudo R</a:t>
                      </a:r>
                      <a:r>
                        <a:rPr kumimoji="0" lang="en-GB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LR chi2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160.15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 &gt; chi2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 likelihood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-678.4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Conclusiones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Más </a:t>
            </a: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de 1/3 de las plantas puede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haber sub – reportado emisiones</a:t>
            </a: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Nivel de sub-reporte no trivial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DINAMA </a:t>
            </a: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inspeccionó menos durante la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crisis, </a:t>
            </a: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IMM siguió agenda del Plan Saneamiento Urbano BID</a:t>
            </a:r>
          </a:p>
          <a:p>
            <a:pPr>
              <a:lnSpc>
                <a:spcPct val="90000"/>
              </a:lnSpc>
            </a:pPr>
            <a:endParaRPr lang="es-ES" sz="26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Poco o ningún efecto marginal de las inspecciones y otras acciones en los niveles reportados de contaminación</a:t>
            </a: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¿Razón?</a:t>
            </a:r>
          </a:p>
          <a:p>
            <a:pPr>
              <a:lnSpc>
                <a:spcPct val="90000"/>
              </a:lnSpc>
              <a:buNone/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32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Conclusiones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El Plan de Reducción de la Contaminación Industrial disminuyó los niveles de DBO reportado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Parece haber sido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más </a:t>
            </a: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exitoso en disminuir el tamaño de las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violaciones, que en disminuir su cantidad.</a:t>
            </a:r>
          </a:p>
          <a:p>
            <a:pPr>
              <a:lnSpc>
                <a:spcPct val="90000"/>
              </a:lnSpc>
            </a:pPr>
            <a:endParaRPr lang="es-ES" sz="26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Papel del BID</a:t>
            </a:r>
          </a:p>
          <a:p>
            <a:pPr>
              <a:lnSpc>
                <a:spcPct val="90000"/>
              </a:lnSpc>
            </a:pPr>
            <a:endParaRPr lang="es-ES" sz="26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33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2138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468313" y="1484313"/>
          <a:ext cx="8101012" cy="4330700"/>
        </p:xfrm>
        <a:graphic>
          <a:graphicData uri="http://schemas.openxmlformats.org/presentationml/2006/ole">
            <p:oleObj spid="_x0000_s146434" name="Gráfico" r:id="rId3" imgW="4829175" imgH="2581275" progId="Excel.Sheet.8">
              <p:embed/>
            </p:oleObj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2484438" y="836613"/>
            <a:ext cx="398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Número de Inspecciones de la IMM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34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124075" y="492125"/>
            <a:ext cx="490537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Número de Inspecciones de la DINAMA</a:t>
            </a:r>
            <a:endParaRPr lang="es-ES" sz="2000" dirty="0">
              <a:solidFill>
                <a:schemeClr val="bg1"/>
              </a:solidFill>
            </a:endParaRPr>
          </a:p>
          <a:p>
            <a:pPr eaLnBrk="0" hangingPunct="0"/>
            <a:endParaRPr lang="es-ES" sz="1400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23850" y="1196975"/>
          <a:ext cx="8569325" cy="5108575"/>
        </p:xfrm>
        <a:graphic>
          <a:graphicData uri="http://schemas.openxmlformats.org/presentationml/2006/ole">
            <p:oleObj spid="_x0000_s147458" name="Gráfico" r:id="rId3" imgW="4914900" imgH="2495550" progId="Excel.Sheet.8">
              <p:embed/>
            </p:oleObj>
          </a:graphicData>
        </a:graphic>
      </p:graphicFrame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476375" y="6308725"/>
            <a:ext cx="120417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S" sz="1000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Fuente: DINAMA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35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en el Control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763713" y="1700213"/>
            <a:ext cx="5616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Número de violaciones como porcentaje del número de reportes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s-ES" sz="14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Julio 1997 – Octubre 2001</a:t>
            </a:r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395288" y="2366963"/>
          <a:ext cx="8064500" cy="3941762"/>
        </p:xfrm>
        <a:graphic>
          <a:graphicData uri="http://schemas.openxmlformats.org/presentationml/2006/ole">
            <p:oleObj spid="_x0000_s34821" name="Gráfico" r:id="rId3" imgW="4724400" imgH="2581275" progId="Excel.Sheet.8">
              <p:embed/>
            </p:oleObj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553-3CE7-4882-ADB5-3D87E966FFED}" type="slidenum">
              <a:rPr lang="es-ES" smtClean="0">
                <a:solidFill>
                  <a:schemeClr val="bg1"/>
                </a:solidFill>
              </a:rPr>
              <a:pPr/>
              <a:t>36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en el Control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Se ha sido más exitoso en disminuir el tamaño de las violaciones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s-ES" sz="1400" b="1" dirty="0">
                <a:solidFill>
                  <a:schemeClr val="bg1"/>
                </a:solidFill>
                <a:latin typeface="Times New Roman" pitchFamily="18" charset="0"/>
              </a:rPr>
              <a:t>Distribución de las Violaciones al </a:t>
            </a:r>
            <a:r>
              <a:rPr lang="es-ES" sz="1400" b="1" dirty="0" err="1">
                <a:solidFill>
                  <a:schemeClr val="bg1"/>
                </a:solidFill>
                <a:latin typeface="Times New Roman" pitchFamily="18" charset="0"/>
              </a:rPr>
              <a:t>Dec</a:t>
            </a:r>
            <a:r>
              <a:rPr lang="es-ES" sz="1400" b="1" dirty="0">
                <a:solidFill>
                  <a:schemeClr val="bg1"/>
                </a:solidFill>
                <a:latin typeface="Times New Roman" pitchFamily="18" charset="0"/>
              </a:rPr>
              <a:t>. 253/79</a:t>
            </a:r>
          </a:p>
          <a:p>
            <a:pPr algn="ctr"/>
            <a:endParaRPr lang="es-ES" sz="1400" b="1" dirty="0">
              <a:latin typeface="Times New Roman" pitchFamily="18" charset="0"/>
            </a:endParaRPr>
          </a:p>
          <a:p>
            <a:r>
              <a:rPr lang="es-ES" sz="1200" b="1" dirty="0">
                <a:solidFill>
                  <a:schemeClr val="bg1"/>
                </a:solidFill>
              </a:rPr>
              <a:t>Promedio Julio 1997 – Junio 1998                                                          Promedio Julio 2000 – Junio 2001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0" y="3213100"/>
          <a:ext cx="4705350" cy="2838450"/>
        </p:xfrm>
        <a:graphic>
          <a:graphicData uri="http://schemas.openxmlformats.org/presentationml/2006/ole">
            <p:oleObj spid="_x0000_s36868" name="Gráfico" r:id="rId3" imgW="4705350" imgH="2838450" progId="Excel.Sheet.8">
              <p:embed/>
            </p:oleObj>
          </a:graphicData>
        </a:graphic>
      </p:graphicFrame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4643438" y="3213100"/>
          <a:ext cx="4500562" cy="2808288"/>
        </p:xfrm>
        <a:graphic>
          <a:graphicData uri="http://schemas.openxmlformats.org/presentationml/2006/ole">
            <p:oleObj spid="_x0000_s36870" name="Gráfico" r:id="rId4" imgW="4648200" imgH="3048000" progId="Excel.Sheet.8">
              <p:embed/>
            </p:oleObj>
          </a:graphicData>
        </a:graphic>
      </p:graphicFrame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37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Investigación futura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¿Por qué actualizar el estudio?</a:t>
            </a:r>
          </a:p>
          <a:p>
            <a:r>
              <a:rPr lang="es-ES_tradnl" dirty="0" smtClean="0">
                <a:solidFill>
                  <a:schemeClr val="bg1"/>
                </a:solidFill>
              </a:rPr>
              <a:t>1997 – 2001 período especial</a:t>
            </a:r>
          </a:p>
          <a:p>
            <a:pPr lvl="1"/>
            <a:r>
              <a:rPr lang="es-ES_tradnl" dirty="0" smtClean="0">
                <a:solidFill>
                  <a:schemeClr val="bg1"/>
                </a:solidFill>
              </a:rPr>
              <a:t>Lamentablemente no sabemos nada sobre efectividad en período posterior “más normal”</a:t>
            </a:r>
          </a:p>
          <a:p>
            <a:r>
              <a:rPr lang="es-ES_tradnl" dirty="0" smtClean="0">
                <a:solidFill>
                  <a:schemeClr val="bg1"/>
                </a:solidFill>
              </a:rPr>
              <a:t>Incluir plantas que mandaron pocos IC</a:t>
            </a:r>
          </a:p>
          <a:p>
            <a:r>
              <a:rPr lang="es-ES_tradnl" dirty="0" smtClean="0">
                <a:solidFill>
                  <a:schemeClr val="bg1"/>
                </a:solidFill>
              </a:rPr>
              <a:t>Otro parámetro: ¿Sólidos en suspensión?</a:t>
            </a:r>
          </a:p>
          <a:p>
            <a:r>
              <a:rPr lang="es-ES_tradnl" dirty="0" smtClean="0">
                <a:solidFill>
                  <a:schemeClr val="bg1"/>
                </a:solidFill>
              </a:rPr>
              <a:t>Multas IMM Julio 1996 – Mayo 1997</a:t>
            </a:r>
          </a:p>
          <a:p>
            <a:pPr lvl="1"/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38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692275" y="430213"/>
            <a:ext cx="59769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Table 1: Descriptive Statistics for Reported Input and Pollution Variables</a:t>
            </a:r>
            <a:endParaRPr lang="es-ES" sz="14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Sample July 1997 – October 2001 - Total Potential Observations: 3,848</a:t>
            </a:r>
            <a:endParaRPr lang="es-ES" sz="14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/>
            <a:endParaRPr lang="es-ES" sz="1400" dirty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9754" name="Group 298"/>
          <p:cNvGraphicFramePr>
            <a:graphicFrameLocks noGrp="1"/>
          </p:cNvGraphicFramePr>
          <p:nvPr/>
        </p:nvGraphicFramePr>
        <p:xfrm>
          <a:off x="1331913" y="1341438"/>
          <a:ext cx="6696075" cy="4464052"/>
        </p:xfrm>
        <a:graphic>
          <a:graphicData uri="http://schemas.openxmlformats.org/drawingml/2006/table">
            <a:tbl>
              <a:tblPr/>
              <a:tblGrid>
                <a:gridCol w="2792412"/>
                <a:gridCol w="800100"/>
                <a:gridCol w="757238"/>
                <a:gridCol w="906462"/>
                <a:gridCol w="1439863"/>
              </a:tblGrid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Median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Missing Values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BOD</a:t>
                      </a:r>
                      <a:r>
                        <a:rPr kumimoji="0" lang="en-US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(mg/l)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1,031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370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2,334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952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Effluent flow (m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/day)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453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1,034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Tap water (m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3,848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784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8,271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638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Underground water (m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2,793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750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4,873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1,279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Electricity (Kwh/month)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179,409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68,000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278,828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449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Fuel (m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862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Days worked (per 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4.6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594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Number of employees)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342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/>
              <a:pPr/>
              <a:t>39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Objetivos</a:t>
            </a:r>
            <a:r>
              <a:rPr lang="en-US" b="1" dirty="0">
                <a:latin typeface="Times New Roman" pitchFamily="18" charset="0"/>
              </a:rPr>
              <a:t> </a:t>
            </a:r>
            <a:endParaRPr lang="es-ES" b="1" dirty="0"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sz="2600" dirty="0">
                <a:solidFill>
                  <a:schemeClr val="bg1"/>
                </a:solidFill>
                <a:latin typeface="Times New Roman" pitchFamily="18" charset="0"/>
              </a:rPr>
              <a:t>Este trabajo ayuda a reducir esta brecha examinando</a:t>
            </a:r>
          </a:p>
          <a:p>
            <a:pPr marL="609600" indent="-609600">
              <a:buFontTx/>
              <a:buNone/>
            </a:pPr>
            <a:endParaRPr lang="es-ES_tradnl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Los determinantes de las inspecciones a plantas industriales por parte del gobierno municipal y nacional en Montevideo.</a:t>
            </a:r>
          </a:p>
          <a:p>
            <a:pPr marL="990600" lvl="1" indent="-533400">
              <a:buFontTx/>
              <a:buNone/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El efecto de las acciones de monitoreo (inspecciones) y control (intimaciones de cumplimiento, multas) de ambos gobiernos en los niveles de DBO</a:t>
            </a:r>
            <a:r>
              <a:rPr lang="es-ES" sz="2200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de las emisiones y la frecuencia de violaciones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4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547813" y="276225"/>
            <a:ext cx="58533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Table 2: Descriptive Statistics for Monitoring and Enforcement Variables</a:t>
            </a:r>
            <a:endParaRPr lang="es-ES" sz="14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 sz="1400" dirty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1575" name="Group 1095"/>
          <p:cNvGraphicFramePr>
            <a:graphicFrameLocks noGrp="1"/>
          </p:cNvGraphicFramePr>
          <p:nvPr/>
        </p:nvGraphicFramePr>
        <p:xfrm>
          <a:off x="395288" y="908050"/>
          <a:ext cx="8521700" cy="5029200"/>
        </p:xfrm>
        <a:graphic>
          <a:graphicData uri="http://schemas.openxmlformats.org/drawingml/2006/table">
            <a:tbl>
              <a:tblPr/>
              <a:tblGrid>
                <a:gridCol w="2033587"/>
                <a:gridCol w="706438"/>
                <a:gridCol w="285750"/>
                <a:gridCol w="531812"/>
                <a:gridCol w="871538"/>
                <a:gridCol w="852487"/>
                <a:gridCol w="561975"/>
                <a:gridCol w="587375"/>
                <a:gridCol w="588963"/>
                <a:gridCol w="852487"/>
                <a:gridCol w="649288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Sample July 1996 – October 2001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MUN – 74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NAT – 61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Unit of Measure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Maximum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Maximum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Sample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0.085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0.286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401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0.026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0.158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Result (BOD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(mg/l)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1,582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3,894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49,925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1,102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1,720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10,400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Non-sample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0.031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0.212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148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0.019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0.137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Total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0.116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0.378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549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0.045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0.210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0.106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0.308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502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0.044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0.204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Compliance Orders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0.024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0.155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Postponements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0.013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0.123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Fine threats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0.015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0.126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Fines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0.052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0.001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0.029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Fine ($)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$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1,404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1,050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3,000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15,450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3,375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750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4,500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13,500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Sample April 1999 – September 2001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SEINCO – 71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Sample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0.180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0.384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666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Results (BOD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(mg/l)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1,184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2,545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38,000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(mg/l)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63" name="Rectangle 1083"/>
          <p:cNvSpPr>
            <a:spLocks noChangeArrowheads="1"/>
          </p:cNvSpPr>
          <p:nvPr/>
        </p:nvSpPr>
        <p:spPr bwMode="auto">
          <a:xfrm>
            <a:off x="971550" y="6034088"/>
            <a:ext cx="63182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Notes: 	(1) Observations for fines levied by MUN were available from May 1997 (3,996 observations).</a:t>
            </a:r>
            <a:endParaRPr lang="es-ES" sz="11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1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              		(2) Statistics for amount of fines are based on non-zero observations.</a:t>
            </a:r>
            <a:endParaRPr lang="es-ES" sz="11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1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                      	(3) Dollars are constant October 2001 dollars.</a:t>
            </a:r>
            <a:endParaRPr lang="es-ES" sz="11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 dirty="0">
              <a:ea typeface="Times New Roman" pitchFamily="18" charset="0"/>
              <a:cs typeface="Arial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/>
              <a:pPr/>
              <a:t>40</a:t>
            </a:fld>
            <a:endParaRPr lang="es-E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195513" y="1716088"/>
            <a:ext cx="4382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3: Descriptive Statistics for Reported Violations</a:t>
            </a:r>
            <a:endParaRPr lang="es-ES" sz="1400" dirty="0">
              <a:solidFill>
                <a:schemeClr val="bg1"/>
              </a:solidFill>
            </a:endParaRPr>
          </a:p>
          <a:p>
            <a:pPr eaLnBrk="0" hangingPunct="0"/>
            <a:endParaRPr lang="es-ES" sz="1400" dirty="0"/>
          </a:p>
        </p:txBody>
      </p:sp>
      <p:graphicFrame>
        <p:nvGraphicFramePr>
          <p:cNvPr id="23779" name="Group 227"/>
          <p:cNvGraphicFramePr>
            <a:graphicFrameLocks noGrp="1"/>
          </p:cNvGraphicFramePr>
          <p:nvPr/>
        </p:nvGraphicFramePr>
        <p:xfrm>
          <a:off x="1692275" y="2133600"/>
          <a:ext cx="5370513" cy="2286000"/>
        </p:xfrm>
        <a:graphic>
          <a:graphicData uri="http://schemas.openxmlformats.org/drawingml/2006/table">
            <a:tbl>
              <a:tblPr/>
              <a:tblGrid>
                <a:gridCol w="1028700"/>
                <a:gridCol w="1057275"/>
                <a:gridCol w="952500"/>
                <a:gridCol w="1057275"/>
                <a:gridCol w="1274763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Reported Extent of Violation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(Censored at zero)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Reported Compliance Status 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(Violation = 1, Compliance = 0)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Original Standards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Plan’s Standards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Original Standards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Plan’s Standards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641.5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338.8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0.54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0.41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Median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Maximum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38,143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17,125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1906.7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1124.1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0.49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Observations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2,699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2,192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2,699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2,192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/>
              <a:pPr/>
              <a:t>41</a:t>
            </a:fld>
            <a:endParaRPr lang="es-E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2138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468313" y="1484313"/>
          <a:ext cx="8101012" cy="4330700"/>
        </p:xfrm>
        <a:graphic>
          <a:graphicData uri="http://schemas.openxmlformats.org/presentationml/2006/ole">
            <p:oleObj spid="_x0000_s32772" name="Gráfico" r:id="rId3" imgW="4829175" imgH="2581275" progId="Excel.Sheet.8">
              <p:embed/>
            </p:oleObj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2484438" y="836613"/>
            <a:ext cx="398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Número de Inspecciones de la IMM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/>
              <a:pPr/>
              <a:t>42</a:t>
            </a:fld>
            <a:endParaRPr lang="es-E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124075" y="492125"/>
            <a:ext cx="490537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Número de Inspecciones de la DINAMA</a:t>
            </a:r>
            <a:endParaRPr lang="es-ES" sz="2000" dirty="0">
              <a:solidFill>
                <a:schemeClr val="bg1"/>
              </a:solidFill>
            </a:endParaRPr>
          </a:p>
          <a:p>
            <a:pPr eaLnBrk="0" hangingPunct="0"/>
            <a:endParaRPr lang="es-ES" sz="1400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23850" y="1196975"/>
          <a:ext cx="8569325" cy="5108575"/>
        </p:xfrm>
        <a:graphic>
          <a:graphicData uri="http://schemas.openxmlformats.org/presentationml/2006/ole">
            <p:oleObj spid="_x0000_s33796" name="Gráfico" r:id="rId3" imgW="4914900" imgH="2495550" progId="Excel.Sheet.8">
              <p:embed/>
            </p:oleObj>
          </a:graphicData>
        </a:graphic>
      </p:graphicFrame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476375" y="6308725"/>
            <a:ext cx="16430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S" sz="1000">
                <a:latin typeface="Book Antiqua" pitchFamily="18" charset="0"/>
                <a:cs typeface="Times New Roman" pitchFamily="18" charset="0"/>
              </a:rPr>
              <a:t>Fuente: DINAMA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/>
              <a:pPr/>
              <a:t>43</a:t>
            </a:fld>
            <a:endParaRPr lang="es-E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>
                <a:latin typeface="Times New Roman" pitchFamily="18" charset="0"/>
              </a:rPr>
              <a:t>Especificación y Estimación</a:t>
            </a:r>
            <a:r>
              <a:rPr lang="es-ES" b="1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Inspecciones del Municipio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Inspecciones del Gobierno Nacional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1206" name="Object 6"/>
          <p:cNvGraphicFramePr>
            <a:graphicFrameLocks/>
          </p:cNvGraphicFramePr>
          <p:nvPr/>
        </p:nvGraphicFramePr>
        <p:xfrm>
          <a:off x="428596" y="2285992"/>
          <a:ext cx="8715404" cy="1009649"/>
        </p:xfrm>
        <a:graphic>
          <a:graphicData uri="http://schemas.openxmlformats.org/presentationml/2006/ole">
            <p:oleObj spid="_x0000_s51206" r:id="rId3" imgW="6197600" imgH="609600" progId="Equation.DSMT4">
              <p:embed/>
            </p:oleObj>
          </a:graphicData>
        </a:graphic>
      </p:graphicFrame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85720" y="4429132"/>
          <a:ext cx="8643966" cy="1250073"/>
        </p:xfrm>
        <a:graphic>
          <a:graphicData uri="http://schemas.openxmlformats.org/presentationml/2006/ole">
            <p:oleObj spid="_x0000_s51208" r:id="rId4" imgW="5537200" imgH="965200" progId="Equation.DSMT4">
              <p:embed/>
            </p:oleObj>
          </a:graphicData>
        </a:graphic>
      </p:graphicFrame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/>
              <a:pPr/>
              <a:t>44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r>
              <a:rPr lang="es-E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Inspecciones de Consultora SEINCO</a:t>
            </a: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85720" y="2214554"/>
          <a:ext cx="8577211" cy="1081086"/>
        </p:xfrm>
        <a:graphic>
          <a:graphicData uri="http://schemas.openxmlformats.org/presentationml/2006/ole">
            <p:oleObj spid="_x0000_s52232" r:id="rId3" imgW="6477000" imgH="723900" progId="Equation.DSMT4">
              <p:embed/>
            </p:oleObj>
          </a:graphicData>
        </a:graphic>
      </p:graphicFrame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/>
              <a:pPr/>
              <a:t>45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r>
              <a:rPr lang="es-E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DBO reportado</a:t>
            </a: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142844" y="2285992"/>
          <a:ext cx="8786842" cy="1209675"/>
        </p:xfrm>
        <a:graphic>
          <a:graphicData uri="http://schemas.openxmlformats.org/presentationml/2006/ole">
            <p:oleObj spid="_x0000_s53257" r:id="rId3" imgW="6972300" imgH="762000" progId="Equation.DSMT4">
              <p:embed/>
            </p:oleObj>
          </a:graphicData>
        </a:graphic>
      </p:graphicFrame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/>
              <a:pPr/>
              <a:t>46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Objetivos</a:t>
            </a:r>
            <a:r>
              <a:rPr lang="en-US" b="1" dirty="0">
                <a:latin typeface="Times New Roman" pitchFamily="18" charset="0"/>
              </a:rPr>
              <a:t> </a:t>
            </a:r>
            <a:endParaRPr lang="es-ES" b="1" dirty="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El trabajo también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testea: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/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La efectividad del “Plan de Control de la Contaminación Industrial” implementado por la IMM entre 1997 y 1999</a:t>
            </a:r>
          </a:p>
          <a:p>
            <a:pPr marL="990600" lvl="1" indent="-533400"/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La existencia de sub-reporte de emisiones por parte de las empresas</a:t>
            </a:r>
            <a:endParaRPr lang="en-U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5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Control de la contaminación industrial en Montevideo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En manos de ambas la Intendencia Municipal de Montevideo (IMM) y la Dirección Nacional de Medio Ambiente (DINAMA).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Poca coordinación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Estándares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de emisiones en términos de concentración (mg/l)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1997 – 1999: Plan de Reducción de la Contaminación Industrial (de la Intendencia).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1999 - 2001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: Plan de Monitoreo SEINCO-IMM financiado por el BID (Plan de Saneamiento III)</a:t>
            </a:r>
            <a:endParaRPr lang="en-U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0400" y="6215082"/>
            <a:ext cx="2133600" cy="476250"/>
          </a:xfrm>
        </p:spPr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6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Datos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3 fuentes de información:</a:t>
            </a:r>
          </a:p>
          <a:p>
            <a:pPr marL="990600" lvl="1" indent="-533400"/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IMM:  Inspecciones (número y resultado de la muestra) + Multas</a:t>
            </a:r>
          </a:p>
          <a:p>
            <a:pPr marL="990600" lvl="1" indent="-533400">
              <a:buFontTx/>
              <a:buNone/>
            </a:pPr>
            <a:endParaRPr lang="es-ES_tradnl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DINAMA: Inspecciones (número y resultado de la muestra) + Intimaciones + Multas</a:t>
            </a:r>
          </a:p>
          <a:p>
            <a:pPr marL="990600" lvl="1" indent="-533400">
              <a:buFontTx/>
              <a:buNone/>
            </a:pPr>
            <a:endParaRPr lang="es-ES_tradnl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SEINCO: Inspecciones (número y resultado de la muestra)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7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Datos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Fuente de información para las variables de producción y emisiones:</a:t>
            </a:r>
          </a:p>
          <a:p>
            <a:pPr marL="1009650" lvl="1" indent="-609600"/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Informes Cuatrimestrales que las empresas reportan a la I.M.M.</a:t>
            </a:r>
          </a:p>
          <a:p>
            <a:pPr marL="609600" indent="-609600"/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Allí reportan cantidades mensuales de:</a:t>
            </a:r>
          </a:p>
          <a:p>
            <a:pPr marL="1371600" lvl="2" indent="-457200"/>
            <a:r>
              <a:rPr lang="es-ES_tradnl" sz="2000" dirty="0" smtClean="0">
                <a:solidFill>
                  <a:schemeClr val="bg1"/>
                </a:solidFill>
                <a:latin typeface="Times New Roman" pitchFamily="18" charset="0"/>
              </a:rPr>
              <a:t>Producción</a:t>
            </a:r>
            <a:endParaRPr lang="es-ES_tradnl" sz="20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Número de días trabajados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Niveles de concentración de contaminantes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Caudal (m3/día)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Consumo de agua de OSE y subterránea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Consumo de energía eléctrica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Número de empleados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Consumo de combustibles</a:t>
            </a:r>
            <a:r>
              <a:rPr lang="es-ES_tradnl" sz="2000" dirty="0">
                <a:latin typeface="Times New Roman" pitchFamily="18" charset="0"/>
              </a:rPr>
              <a:t>			</a:t>
            </a:r>
            <a:endParaRPr lang="es-ES" sz="2000" dirty="0"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8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Datos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69 plantas industriales (90% de las emisiones)</a:t>
            </a:r>
          </a:p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Julio 1996 – Octubre 2001 datos actividades de control </a:t>
            </a:r>
          </a:p>
          <a:p>
            <a:pPr lvl="1"/>
            <a:r>
              <a:rPr lang="es-ES_tradnl" sz="2000" dirty="0" smtClean="0">
                <a:solidFill>
                  <a:schemeClr val="bg1"/>
                </a:solidFill>
                <a:latin typeface="Times New Roman" pitchFamily="18" charset="0"/>
              </a:rPr>
              <a:t>excepto </a:t>
            </a:r>
          </a:p>
          <a:p>
            <a:pPr lvl="2"/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</a:rPr>
              <a:t>Multas IMM : desde mayo 1997</a:t>
            </a:r>
          </a:p>
          <a:p>
            <a:pPr lvl="2"/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</a:rPr>
              <a:t>Inspecciones SEINCO: desde abril 1999</a:t>
            </a:r>
          </a:p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Emisiones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: Julio 1997 – Octubre 2001</a:t>
            </a:r>
          </a:p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La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selección de estas plantas no es aleatoria</a:t>
            </a:r>
          </a:p>
          <a:p>
            <a:pPr lvl="1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Todas privadas</a:t>
            </a:r>
          </a:p>
          <a:p>
            <a:pPr lvl="1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Más frecuentemente inspeccionadas</a:t>
            </a:r>
          </a:p>
          <a:p>
            <a:pPr lvl="1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Mandaron sus Informes Cuatrimestrales en más de 7 de las 13 ocasiones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9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3214</Words>
  <Application>Microsoft Office PowerPoint</Application>
  <PresentationFormat>Presentación en pantalla (4:3)</PresentationFormat>
  <Paragraphs>841</Paragraphs>
  <Slides>46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46</vt:i4>
      </vt:variant>
    </vt:vector>
  </HeadingPairs>
  <TitlesOfParts>
    <vt:vector size="49" baseType="lpstr">
      <vt:lpstr>Diseño predeterminado</vt:lpstr>
      <vt:lpstr>Gráfico</vt:lpstr>
      <vt:lpstr>MathType 6.0 Equation</vt:lpstr>
      <vt:lpstr>Efectividad en el Control de los Efluentes Industriales en Montevideo </vt:lpstr>
      <vt:lpstr>Motivación</vt:lpstr>
      <vt:lpstr>Motivación</vt:lpstr>
      <vt:lpstr>Objetivos </vt:lpstr>
      <vt:lpstr>Objetivos </vt:lpstr>
      <vt:lpstr>Control de la contaminación industrial en Montevideo</vt:lpstr>
      <vt:lpstr>Datos</vt:lpstr>
      <vt:lpstr>Datos</vt:lpstr>
      <vt:lpstr>Datos</vt:lpstr>
      <vt:lpstr>Observaciones Faltantes</vt:lpstr>
      <vt:lpstr>Observaciones Faltantes</vt:lpstr>
      <vt:lpstr>Especificación y Estimación de Ecuaciones</vt:lpstr>
      <vt:lpstr>Especificación y Estimación Ecuaciones de Inspecciones </vt:lpstr>
      <vt:lpstr>Especificación y Estimación Ecuaciones de Inspecciones </vt:lpstr>
      <vt:lpstr>Especificación y Estimación Ecuación de Emisiones </vt:lpstr>
      <vt:lpstr>Especificación y Estimación Ecuación de Emisiones </vt:lpstr>
      <vt:lpstr>Especificación y Estimación Ecuación de Emisiones </vt:lpstr>
      <vt:lpstr>Especificación y Estimación Ecuación de Violaciones </vt:lpstr>
      <vt:lpstr>Resultados</vt:lpstr>
      <vt:lpstr>Resultados - Sub-reportes </vt:lpstr>
      <vt:lpstr>Resultados - Sub-reportes </vt:lpstr>
      <vt:lpstr>Resultados - Sub-reportes </vt:lpstr>
      <vt:lpstr>Resultados Determinantes de las Inspecciones</vt:lpstr>
      <vt:lpstr>Resultados Determinantes de las Inspecciones</vt:lpstr>
      <vt:lpstr>Diapositiva 25</vt:lpstr>
      <vt:lpstr>Diapositiva 26</vt:lpstr>
      <vt:lpstr>Diapositiva 27</vt:lpstr>
      <vt:lpstr>Resultados Efectividad del Control: DBO5</vt:lpstr>
      <vt:lpstr>Diapositiva 29</vt:lpstr>
      <vt:lpstr>Resultados  Efectividad del Control: Violaciones</vt:lpstr>
      <vt:lpstr>Diapositiva 31</vt:lpstr>
      <vt:lpstr>Conclusiones</vt:lpstr>
      <vt:lpstr>Conclusiones</vt:lpstr>
      <vt:lpstr>Diapositiva 34</vt:lpstr>
      <vt:lpstr>Diapositiva 35</vt:lpstr>
      <vt:lpstr>Resultados Efectividad en el Control</vt:lpstr>
      <vt:lpstr>Resultados Efectividad en el Control</vt:lpstr>
      <vt:lpstr>Investigación futura</vt:lpstr>
      <vt:lpstr>Diapositiva 39</vt:lpstr>
      <vt:lpstr>Diapositiva 40</vt:lpstr>
      <vt:lpstr>Diapositiva 41</vt:lpstr>
      <vt:lpstr>Diapositiva 42</vt:lpstr>
      <vt:lpstr>Diapositiva 43</vt:lpstr>
      <vt:lpstr>Especificación y Estimación </vt:lpstr>
      <vt:lpstr>Especificación y Estimación </vt:lpstr>
      <vt:lpstr>Especificación y Estimación </vt:lpstr>
    </vt:vector>
  </TitlesOfParts>
  <Company>Universidad de Montevideo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Efectividad en el Control de los Efluentes Industriales en Montevideo </dc:title>
  <dc:creator>marcaffera</dc:creator>
  <cp:lastModifiedBy>Marcelo</cp:lastModifiedBy>
  <cp:revision>214</cp:revision>
  <dcterms:created xsi:type="dcterms:W3CDTF">2006-04-26T13:36:11Z</dcterms:created>
  <dcterms:modified xsi:type="dcterms:W3CDTF">2008-12-09T08:53:15Z</dcterms:modified>
</cp:coreProperties>
</file>