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8" r:id="rId3"/>
    <p:sldId id="259" r:id="rId4"/>
    <p:sldId id="260" r:id="rId5"/>
    <p:sldId id="261" r:id="rId6"/>
    <p:sldId id="257" r:id="rId7"/>
    <p:sldId id="264" r:id="rId8"/>
    <p:sldId id="262" r:id="rId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E73D15-4263-4470-8516-D6599013FBB1}" type="datetimeFigureOut">
              <a:rPr lang="en-US" smtClean="0"/>
              <a:pPr/>
              <a:t>11/20/2008</a:t>
            </a:fld>
            <a:endParaRPr lang="en-U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5585A1-A97C-4C60-BD0C-764DC7072156}" type="slidenum">
              <a:rPr lang="en-US" smtClean="0"/>
              <a:pPr/>
              <a:t>‹Nº›</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n-US" dirty="0" smtClean="0"/>
              <a:t>It</a:t>
            </a:r>
            <a:r>
              <a:rPr lang="en-US" baseline="0" dirty="0" smtClean="0"/>
              <a:t> may not be desirable, for example, to fully enforce an UES program. It may be desirable to set UES so that the aggregate level of emissions is achieved while at the same time letting the firms with larger abatement costs violate the standards. Of course, this means that in the end the UES program is not a UES program. Standards are going to be different. But that is fine. We have been comparing unfairly UES with EI. In the real world ES are not UES. They are technology based, based on their sector, for example. For this I will need to assume that the regulator can observe at least some characteristic of the firms, such as what do they produce, so that they can group firms into sectors and decide on inspections and enforcement strategies. Do I need one of the players in the game to play the regulator? </a:t>
            </a:r>
            <a:endParaRPr lang="en-US" dirty="0"/>
          </a:p>
        </p:txBody>
      </p:sp>
      <p:sp>
        <p:nvSpPr>
          <p:cNvPr id="4" name="3 Marcador de número de diapositiva"/>
          <p:cNvSpPr>
            <a:spLocks noGrp="1"/>
          </p:cNvSpPr>
          <p:nvPr>
            <p:ph type="sldNum" sz="quarter" idx="10"/>
          </p:nvPr>
        </p:nvSpPr>
        <p:spPr/>
        <p:txBody>
          <a:bodyPr/>
          <a:lstStyle/>
          <a:p>
            <a:fld id="{AE5585A1-A97C-4C60-BD0C-764DC7072156}"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_tradn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_tradnl"/>
          </a:p>
        </p:txBody>
      </p:sp>
      <p:sp>
        <p:nvSpPr>
          <p:cNvPr id="4" name="3 Marcador de fecha"/>
          <p:cNvSpPr>
            <a:spLocks noGrp="1"/>
          </p:cNvSpPr>
          <p:nvPr>
            <p:ph type="dt" sz="half" idx="10"/>
          </p:nvPr>
        </p:nvSpPr>
        <p:spPr/>
        <p:txBody>
          <a:bodyPr/>
          <a:lstStyle/>
          <a:p>
            <a:fld id="{AFD62446-C697-4ED8-B33B-AAC839BC799E}" type="datetime1">
              <a:rPr lang="es-ES" smtClean="0"/>
              <a:pPr/>
              <a:t>20/11/2008</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CDED63AB-3CD3-4A4C-A162-D27AEACEDB08}" type="slidenum">
              <a:rPr lang="es-ES_tradnl" smtClean="0"/>
              <a:pPr/>
              <a:t>‹Nº›</a:t>
            </a:fld>
            <a:endParaRPr lang="es-ES_trad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p>
            <a:fld id="{32C1849C-5E2A-47F4-8069-F4A2635686C9}" type="datetime1">
              <a:rPr lang="es-ES" smtClean="0"/>
              <a:pPr/>
              <a:t>20/11/2008</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CDED63AB-3CD3-4A4C-A162-D27AEACEDB08}" type="slidenum">
              <a:rPr lang="es-ES_tradnl" smtClean="0"/>
              <a:pPr/>
              <a:t>‹Nº›</a:t>
            </a:fld>
            <a:endParaRPr lang="es-ES_trad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_tradn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p>
            <a:fld id="{009FF0A5-27E6-4249-AB85-79640DED75E1}" type="datetime1">
              <a:rPr lang="es-ES" smtClean="0"/>
              <a:pPr/>
              <a:t>20/11/2008</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CDED63AB-3CD3-4A4C-A162-D27AEACEDB08}" type="slidenum">
              <a:rPr lang="es-ES_tradnl" smtClean="0"/>
              <a:pPr/>
              <a:t>‹Nº›</a:t>
            </a:fld>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p>
            <a:fld id="{EF5D8CD7-A113-4D20-B307-7F0F81658A8E}" type="datetime1">
              <a:rPr lang="es-ES" smtClean="0"/>
              <a:pPr/>
              <a:t>20/11/2008</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CDED63AB-3CD3-4A4C-A162-D27AEACEDB08}" type="slidenum">
              <a:rPr lang="es-ES_tradnl" smtClean="0"/>
              <a:pPr/>
              <a:t>‹Nº›</a:t>
            </a:fld>
            <a:endParaRPr lang="es-ES_trad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3A3BFCD-B2EB-4080-990F-F9DDCF3C11B8}" type="datetime1">
              <a:rPr lang="es-ES" smtClean="0"/>
              <a:pPr/>
              <a:t>20/11/2008</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CDED63AB-3CD3-4A4C-A162-D27AEACEDB08}" type="slidenum">
              <a:rPr lang="es-ES_tradnl" smtClean="0"/>
              <a:pPr/>
              <a:t>‹Nº›</a:t>
            </a:fld>
            <a:endParaRPr lang="es-ES_trad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4 Marcador de fecha"/>
          <p:cNvSpPr>
            <a:spLocks noGrp="1"/>
          </p:cNvSpPr>
          <p:nvPr>
            <p:ph type="dt" sz="half" idx="10"/>
          </p:nvPr>
        </p:nvSpPr>
        <p:spPr/>
        <p:txBody>
          <a:bodyPr/>
          <a:lstStyle/>
          <a:p>
            <a:fld id="{96EFDEAA-3D2F-4A58-8F8A-08A8B9C099C8}" type="datetime1">
              <a:rPr lang="es-ES" smtClean="0"/>
              <a:pPr/>
              <a:t>20/11/2008</a:t>
            </a:fld>
            <a:endParaRPr lang="es-ES_tradnl"/>
          </a:p>
        </p:txBody>
      </p:sp>
      <p:sp>
        <p:nvSpPr>
          <p:cNvPr id="6" name="5 Marcador de pie de página"/>
          <p:cNvSpPr>
            <a:spLocks noGrp="1"/>
          </p:cNvSpPr>
          <p:nvPr>
            <p:ph type="ftr" sz="quarter" idx="11"/>
          </p:nvPr>
        </p:nvSpPr>
        <p:spPr/>
        <p:txBody>
          <a:bodyPr/>
          <a:lstStyle/>
          <a:p>
            <a:endParaRPr lang="es-ES_tradnl"/>
          </a:p>
        </p:txBody>
      </p:sp>
      <p:sp>
        <p:nvSpPr>
          <p:cNvPr id="7" name="6 Marcador de número de diapositiva"/>
          <p:cNvSpPr>
            <a:spLocks noGrp="1"/>
          </p:cNvSpPr>
          <p:nvPr>
            <p:ph type="sldNum" sz="quarter" idx="12"/>
          </p:nvPr>
        </p:nvSpPr>
        <p:spPr/>
        <p:txBody>
          <a:bodyPr/>
          <a:lstStyle/>
          <a:p>
            <a:fld id="{CDED63AB-3CD3-4A4C-A162-D27AEACEDB08}" type="slidenum">
              <a:rPr lang="es-ES_tradnl" smtClean="0"/>
              <a:pPr/>
              <a:t>‹Nº›</a:t>
            </a:fld>
            <a:endParaRPr lang="es-ES_trad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7" name="6 Marcador de fecha"/>
          <p:cNvSpPr>
            <a:spLocks noGrp="1"/>
          </p:cNvSpPr>
          <p:nvPr>
            <p:ph type="dt" sz="half" idx="10"/>
          </p:nvPr>
        </p:nvSpPr>
        <p:spPr/>
        <p:txBody>
          <a:bodyPr/>
          <a:lstStyle/>
          <a:p>
            <a:fld id="{5C4458FD-E79C-4FCC-AC65-DCBA80C34525}" type="datetime1">
              <a:rPr lang="es-ES" smtClean="0"/>
              <a:pPr/>
              <a:t>20/11/2008</a:t>
            </a:fld>
            <a:endParaRPr lang="es-ES_tradnl"/>
          </a:p>
        </p:txBody>
      </p:sp>
      <p:sp>
        <p:nvSpPr>
          <p:cNvPr id="8" name="7 Marcador de pie de página"/>
          <p:cNvSpPr>
            <a:spLocks noGrp="1"/>
          </p:cNvSpPr>
          <p:nvPr>
            <p:ph type="ftr" sz="quarter" idx="11"/>
          </p:nvPr>
        </p:nvSpPr>
        <p:spPr/>
        <p:txBody>
          <a:bodyPr/>
          <a:lstStyle/>
          <a:p>
            <a:endParaRPr lang="es-ES_tradnl"/>
          </a:p>
        </p:txBody>
      </p:sp>
      <p:sp>
        <p:nvSpPr>
          <p:cNvPr id="9" name="8 Marcador de número de diapositiva"/>
          <p:cNvSpPr>
            <a:spLocks noGrp="1"/>
          </p:cNvSpPr>
          <p:nvPr>
            <p:ph type="sldNum" sz="quarter" idx="12"/>
          </p:nvPr>
        </p:nvSpPr>
        <p:spPr/>
        <p:txBody>
          <a:bodyPr/>
          <a:lstStyle/>
          <a:p>
            <a:fld id="{CDED63AB-3CD3-4A4C-A162-D27AEACEDB08}" type="slidenum">
              <a:rPr lang="es-ES_tradnl" smtClean="0"/>
              <a:pPr/>
              <a:t>‹Nº›</a:t>
            </a:fld>
            <a:endParaRPr lang="es-ES_trad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fecha"/>
          <p:cNvSpPr>
            <a:spLocks noGrp="1"/>
          </p:cNvSpPr>
          <p:nvPr>
            <p:ph type="dt" sz="half" idx="10"/>
          </p:nvPr>
        </p:nvSpPr>
        <p:spPr/>
        <p:txBody>
          <a:bodyPr/>
          <a:lstStyle/>
          <a:p>
            <a:fld id="{0A0399D0-2520-475A-AFCF-5BE2C9F02656}" type="datetime1">
              <a:rPr lang="es-ES" smtClean="0"/>
              <a:pPr/>
              <a:t>20/11/2008</a:t>
            </a:fld>
            <a:endParaRPr lang="es-ES_tradnl"/>
          </a:p>
        </p:txBody>
      </p:sp>
      <p:sp>
        <p:nvSpPr>
          <p:cNvPr id="4" name="3 Marcador de pie de página"/>
          <p:cNvSpPr>
            <a:spLocks noGrp="1"/>
          </p:cNvSpPr>
          <p:nvPr>
            <p:ph type="ftr" sz="quarter" idx="11"/>
          </p:nvPr>
        </p:nvSpPr>
        <p:spPr/>
        <p:txBody>
          <a:bodyPr/>
          <a:lstStyle/>
          <a:p>
            <a:endParaRPr lang="es-ES_tradnl"/>
          </a:p>
        </p:txBody>
      </p:sp>
      <p:sp>
        <p:nvSpPr>
          <p:cNvPr id="5" name="4 Marcador de número de diapositiva"/>
          <p:cNvSpPr>
            <a:spLocks noGrp="1"/>
          </p:cNvSpPr>
          <p:nvPr>
            <p:ph type="sldNum" sz="quarter" idx="12"/>
          </p:nvPr>
        </p:nvSpPr>
        <p:spPr/>
        <p:txBody>
          <a:bodyPr/>
          <a:lstStyle/>
          <a:p>
            <a:fld id="{CDED63AB-3CD3-4A4C-A162-D27AEACEDB08}" type="slidenum">
              <a:rPr lang="es-ES_tradnl" smtClean="0"/>
              <a:pPr/>
              <a:t>‹Nº›</a:t>
            </a:fld>
            <a:endParaRPr lang="es-ES_trad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F9BB545-D5D1-4723-A2EB-90257CB45FF1}" type="datetime1">
              <a:rPr lang="es-ES" smtClean="0"/>
              <a:pPr/>
              <a:t>20/11/2008</a:t>
            </a:fld>
            <a:endParaRPr lang="es-ES_tradnl"/>
          </a:p>
        </p:txBody>
      </p:sp>
      <p:sp>
        <p:nvSpPr>
          <p:cNvPr id="3" name="2 Marcador de pie de página"/>
          <p:cNvSpPr>
            <a:spLocks noGrp="1"/>
          </p:cNvSpPr>
          <p:nvPr>
            <p:ph type="ftr" sz="quarter" idx="11"/>
          </p:nvPr>
        </p:nvSpPr>
        <p:spPr/>
        <p:txBody>
          <a:bodyPr/>
          <a:lstStyle/>
          <a:p>
            <a:endParaRPr lang="es-ES_tradnl"/>
          </a:p>
        </p:txBody>
      </p:sp>
      <p:sp>
        <p:nvSpPr>
          <p:cNvPr id="4" name="3 Marcador de número de diapositiva"/>
          <p:cNvSpPr>
            <a:spLocks noGrp="1"/>
          </p:cNvSpPr>
          <p:nvPr>
            <p:ph type="sldNum" sz="quarter" idx="12"/>
          </p:nvPr>
        </p:nvSpPr>
        <p:spPr/>
        <p:txBody>
          <a:bodyPr/>
          <a:lstStyle/>
          <a:p>
            <a:fld id="{CDED63AB-3CD3-4A4C-A162-D27AEACEDB08}" type="slidenum">
              <a:rPr lang="es-ES_tradnl" smtClean="0"/>
              <a:pPr/>
              <a:t>‹Nº›</a:t>
            </a:fld>
            <a:endParaRPr lang="es-ES_trad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_tradn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73B7257-0094-4C1A-8309-936190451D05}" type="datetime1">
              <a:rPr lang="es-ES" smtClean="0"/>
              <a:pPr/>
              <a:t>20/11/2008</a:t>
            </a:fld>
            <a:endParaRPr lang="es-ES_tradnl"/>
          </a:p>
        </p:txBody>
      </p:sp>
      <p:sp>
        <p:nvSpPr>
          <p:cNvPr id="6" name="5 Marcador de pie de página"/>
          <p:cNvSpPr>
            <a:spLocks noGrp="1"/>
          </p:cNvSpPr>
          <p:nvPr>
            <p:ph type="ftr" sz="quarter" idx="11"/>
          </p:nvPr>
        </p:nvSpPr>
        <p:spPr/>
        <p:txBody>
          <a:bodyPr/>
          <a:lstStyle/>
          <a:p>
            <a:endParaRPr lang="es-ES_tradnl"/>
          </a:p>
        </p:txBody>
      </p:sp>
      <p:sp>
        <p:nvSpPr>
          <p:cNvPr id="7" name="6 Marcador de número de diapositiva"/>
          <p:cNvSpPr>
            <a:spLocks noGrp="1"/>
          </p:cNvSpPr>
          <p:nvPr>
            <p:ph type="sldNum" sz="quarter" idx="12"/>
          </p:nvPr>
        </p:nvSpPr>
        <p:spPr/>
        <p:txBody>
          <a:bodyPr/>
          <a:lstStyle/>
          <a:p>
            <a:fld id="{CDED63AB-3CD3-4A4C-A162-D27AEACEDB08}" type="slidenum">
              <a:rPr lang="es-ES_tradnl" smtClean="0"/>
              <a:pPr/>
              <a:t>‹Nº›</a:t>
            </a:fld>
            <a:endParaRPr lang="es-ES_trad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_tradn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C9E9F8E-E7F3-40CC-A0B6-95A6F415B97B}" type="datetime1">
              <a:rPr lang="es-ES" smtClean="0"/>
              <a:pPr/>
              <a:t>20/11/2008</a:t>
            </a:fld>
            <a:endParaRPr lang="es-ES_tradnl"/>
          </a:p>
        </p:txBody>
      </p:sp>
      <p:sp>
        <p:nvSpPr>
          <p:cNvPr id="6" name="5 Marcador de pie de página"/>
          <p:cNvSpPr>
            <a:spLocks noGrp="1"/>
          </p:cNvSpPr>
          <p:nvPr>
            <p:ph type="ftr" sz="quarter" idx="11"/>
          </p:nvPr>
        </p:nvSpPr>
        <p:spPr/>
        <p:txBody>
          <a:bodyPr/>
          <a:lstStyle/>
          <a:p>
            <a:endParaRPr lang="es-ES_tradnl"/>
          </a:p>
        </p:txBody>
      </p:sp>
      <p:sp>
        <p:nvSpPr>
          <p:cNvPr id="7" name="6 Marcador de número de diapositiva"/>
          <p:cNvSpPr>
            <a:spLocks noGrp="1"/>
          </p:cNvSpPr>
          <p:nvPr>
            <p:ph type="sldNum" sz="quarter" idx="12"/>
          </p:nvPr>
        </p:nvSpPr>
        <p:spPr/>
        <p:txBody>
          <a:bodyPr/>
          <a:lstStyle/>
          <a:p>
            <a:fld id="{CDED63AB-3CD3-4A4C-A162-D27AEACEDB08}" type="slidenum">
              <a:rPr lang="es-ES_tradnl" smtClean="0"/>
              <a:pPr/>
              <a:t>‹Nº›</a:t>
            </a:fld>
            <a:endParaRPr lang="es-ES_trad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F74DE9-D427-43AC-8261-B610102E34D5}" type="datetime1">
              <a:rPr lang="es-ES" smtClean="0"/>
              <a:pPr/>
              <a:t>20/11/2008</a:t>
            </a:fld>
            <a:endParaRPr lang="es-ES_tradn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ED63AB-3CD3-4A4C-A162-D27AEACEDB08}" type="slidenum">
              <a:rPr lang="es-ES_tradnl" smtClean="0"/>
              <a:pPr/>
              <a:t>‹Nº›</a:t>
            </a:fld>
            <a:endParaRPr lang="es-ES_trad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ES_tradnl" dirty="0" smtClean="0"/>
              <a:t>Emission Standards versus Tradable Permits: Comparing Total Costs</a:t>
            </a:r>
            <a:endParaRPr lang="es-ES_tradnl" dirty="0"/>
          </a:p>
        </p:txBody>
      </p:sp>
      <p:sp>
        <p:nvSpPr>
          <p:cNvPr id="3" name="2 Subtítulo"/>
          <p:cNvSpPr>
            <a:spLocks noGrp="1"/>
          </p:cNvSpPr>
          <p:nvPr>
            <p:ph type="subTitle" idx="1"/>
          </p:nvPr>
        </p:nvSpPr>
        <p:spPr/>
        <p:txBody>
          <a:bodyPr>
            <a:normAutofit/>
          </a:bodyPr>
          <a:lstStyle/>
          <a:p>
            <a:r>
              <a:rPr lang="es-ES_tradnl" dirty="0" smtClean="0">
                <a:solidFill>
                  <a:schemeClr val="tx1"/>
                </a:solidFill>
              </a:rPr>
              <a:t>Marcelo Caffera</a:t>
            </a:r>
          </a:p>
          <a:p>
            <a:r>
              <a:rPr lang="es-ES_tradnl" sz="2000" dirty="0" smtClean="0">
                <a:solidFill>
                  <a:schemeClr val="tx1"/>
                </a:solidFill>
              </a:rPr>
              <a:t>Universidad de Montevideo, Uruguay</a:t>
            </a:r>
          </a:p>
          <a:p>
            <a:r>
              <a:rPr lang="es-ES_tradnl" sz="2700" dirty="0" smtClean="0">
                <a:solidFill>
                  <a:schemeClr val="tx1"/>
                </a:solidFill>
              </a:rPr>
              <a:t>LAFEN, Bogotá, November 20 – 21, 2008</a:t>
            </a:r>
            <a:endParaRPr lang="es-ES_tradnl" sz="2700" dirty="0">
              <a:solidFill>
                <a:schemeClr val="tx1"/>
              </a:solidFill>
            </a:endParaRPr>
          </a:p>
        </p:txBody>
      </p:sp>
      <p:sp>
        <p:nvSpPr>
          <p:cNvPr id="4" name="3 Marcador de número de diapositiva"/>
          <p:cNvSpPr>
            <a:spLocks noGrp="1"/>
          </p:cNvSpPr>
          <p:nvPr>
            <p:ph type="sldNum" sz="quarter" idx="12"/>
          </p:nvPr>
        </p:nvSpPr>
        <p:spPr/>
        <p:txBody>
          <a:bodyPr/>
          <a:lstStyle/>
          <a:p>
            <a:fld id="{CDED63AB-3CD3-4A4C-A162-D27AEACEDB08}" type="slidenum">
              <a:rPr lang="es-ES_tradnl" smtClean="0"/>
              <a:pPr/>
              <a:t>1</a:t>
            </a:fld>
            <a:endParaRPr lang="es-ES_tradnl"/>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Motivation</a:t>
            </a:r>
            <a:endParaRPr lang="en-US" dirty="0"/>
          </a:p>
        </p:txBody>
      </p:sp>
      <p:sp>
        <p:nvSpPr>
          <p:cNvPr id="3" name="2 Marcador de contenido"/>
          <p:cNvSpPr>
            <a:spLocks noGrp="1"/>
          </p:cNvSpPr>
          <p:nvPr>
            <p:ph idx="1"/>
          </p:nvPr>
        </p:nvSpPr>
        <p:spPr/>
        <p:txBody>
          <a:bodyPr/>
          <a:lstStyle/>
          <a:p>
            <a:r>
              <a:rPr lang="en-US" dirty="0" smtClean="0"/>
              <a:t>Despite increasing use of economic instruments worldwide we environmental economists have not yet answered a very basic question:</a:t>
            </a:r>
          </a:p>
          <a:p>
            <a:r>
              <a:rPr lang="en-US" dirty="0" smtClean="0"/>
              <a:t>Once we put </a:t>
            </a:r>
            <a:r>
              <a:rPr lang="en-US" i="1" dirty="0" smtClean="0"/>
              <a:t>all </a:t>
            </a:r>
            <a:r>
              <a:rPr lang="en-US" dirty="0" smtClean="0"/>
              <a:t>the costs into the equation, </a:t>
            </a:r>
            <a:r>
              <a:rPr lang="en-US" i="1" dirty="0" smtClean="0"/>
              <a:t>are economic instruments more cost-effective than emissions standards?</a:t>
            </a:r>
          </a:p>
        </p:txBody>
      </p:sp>
      <p:sp>
        <p:nvSpPr>
          <p:cNvPr id="4" name="3 Marcador de número de diapositiva"/>
          <p:cNvSpPr>
            <a:spLocks noGrp="1"/>
          </p:cNvSpPr>
          <p:nvPr>
            <p:ph type="sldNum" sz="quarter" idx="12"/>
          </p:nvPr>
        </p:nvSpPr>
        <p:spPr/>
        <p:txBody>
          <a:bodyPr/>
          <a:lstStyle/>
          <a:p>
            <a:fld id="{CDED63AB-3CD3-4A4C-A162-D27AEACEDB08}" type="slidenum">
              <a:rPr lang="es-ES_tradnl" smtClean="0"/>
              <a:pPr/>
              <a:t>2</a:t>
            </a:fld>
            <a:endParaRPr lang="es-ES_tradnl"/>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Motivation (cont.)</a:t>
            </a:r>
            <a:endParaRPr lang="en-US" dirty="0"/>
          </a:p>
        </p:txBody>
      </p:sp>
      <p:sp>
        <p:nvSpPr>
          <p:cNvPr id="3" name="2 Marcador de contenido"/>
          <p:cNvSpPr>
            <a:spLocks noGrp="1"/>
          </p:cNvSpPr>
          <p:nvPr>
            <p:ph idx="1"/>
          </p:nvPr>
        </p:nvSpPr>
        <p:spPr/>
        <p:txBody>
          <a:bodyPr/>
          <a:lstStyle/>
          <a:p>
            <a:r>
              <a:rPr lang="en-US" dirty="0" smtClean="0"/>
              <a:t>Two problems with our </a:t>
            </a:r>
            <a:r>
              <a:rPr lang="en-US" i="1" dirty="0" smtClean="0"/>
              <a:t>classical</a:t>
            </a:r>
            <a:r>
              <a:rPr lang="en-US" dirty="0" smtClean="0"/>
              <a:t> argument on relative cost – effectiveness of economic instruments:</a:t>
            </a:r>
          </a:p>
          <a:p>
            <a:pPr lvl="1"/>
            <a:r>
              <a:rPr lang="en-US" dirty="0" smtClean="0"/>
              <a:t>Theory: it only includes abatement costs</a:t>
            </a:r>
          </a:p>
          <a:p>
            <a:pPr lvl="1"/>
            <a:r>
              <a:rPr lang="en-US" dirty="0" smtClean="0"/>
              <a:t>Evidence: Empirical and simulation studies </a:t>
            </a:r>
            <a:r>
              <a:rPr lang="en-US" dirty="0" smtClean="0"/>
              <a:t>do </a:t>
            </a:r>
            <a:r>
              <a:rPr lang="en-US" dirty="0" smtClean="0"/>
              <a:t>not invariably support it</a:t>
            </a:r>
            <a:endParaRPr lang="en-US" dirty="0"/>
          </a:p>
        </p:txBody>
      </p:sp>
      <p:sp>
        <p:nvSpPr>
          <p:cNvPr id="4" name="3 Marcador de número de diapositiva"/>
          <p:cNvSpPr>
            <a:spLocks noGrp="1"/>
          </p:cNvSpPr>
          <p:nvPr>
            <p:ph type="sldNum" sz="quarter" idx="12"/>
          </p:nvPr>
        </p:nvSpPr>
        <p:spPr/>
        <p:txBody>
          <a:bodyPr/>
          <a:lstStyle/>
          <a:p>
            <a:fld id="{CDED63AB-3CD3-4A4C-A162-D27AEACEDB08}" type="slidenum">
              <a:rPr lang="es-ES_tradnl" smtClean="0"/>
              <a:pPr/>
              <a:t>3</a:t>
            </a:fld>
            <a:endParaRPr lang="es-ES_tradnl"/>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US" dirty="0" smtClean="0"/>
              <a:t>The </a:t>
            </a:r>
            <a:r>
              <a:rPr lang="en-US" i="1" dirty="0" smtClean="0"/>
              <a:t>Theory</a:t>
            </a:r>
            <a:r>
              <a:rPr lang="en-US" dirty="0" smtClean="0"/>
              <a:t> of Instruments Relative Costs </a:t>
            </a:r>
            <a:endParaRPr lang="en-US" dirty="0"/>
          </a:p>
        </p:txBody>
      </p:sp>
      <p:sp>
        <p:nvSpPr>
          <p:cNvPr id="3" name="2 Marcador de contenido"/>
          <p:cNvSpPr>
            <a:spLocks noGrp="1"/>
          </p:cNvSpPr>
          <p:nvPr>
            <p:ph idx="1"/>
          </p:nvPr>
        </p:nvSpPr>
        <p:spPr/>
        <p:txBody>
          <a:bodyPr>
            <a:normAutofit fontScale="92500"/>
          </a:bodyPr>
          <a:lstStyle/>
          <a:p>
            <a:r>
              <a:rPr lang="en-US" dirty="0" smtClean="0"/>
              <a:t>We have only recently incorporated monitoring and sanctioning costs to see if uniform emissions standards are a cheaper way to achieve an aggregate emissions level than tradable permits.</a:t>
            </a:r>
          </a:p>
          <a:p>
            <a:r>
              <a:rPr lang="en-US" dirty="0" smtClean="0"/>
              <a:t>So far, results are mixed (</a:t>
            </a:r>
            <a:r>
              <a:rPr lang="en-US" dirty="0" err="1" smtClean="0"/>
              <a:t>Malik</a:t>
            </a:r>
            <a:r>
              <a:rPr lang="en-US" dirty="0" smtClean="0"/>
              <a:t>, 1992) or favor tradable permits (</a:t>
            </a:r>
            <a:r>
              <a:rPr lang="en-US" dirty="0" err="1" smtClean="0"/>
              <a:t>Stranlund</a:t>
            </a:r>
            <a:r>
              <a:rPr lang="en-US" dirty="0" smtClean="0"/>
              <a:t>, Chavez and </a:t>
            </a:r>
            <a:r>
              <a:rPr lang="en-US" dirty="0" err="1" smtClean="0"/>
              <a:t>Villena</a:t>
            </a:r>
            <a:r>
              <a:rPr lang="en-US" dirty="0" smtClean="0"/>
              <a:t>, 2008) but they assume either symmetric information or that perfect compliance is possible/desirable.</a:t>
            </a:r>
          </a:p>
          <a:p>
            <a:endParaRPr lang="en-US" dirty="0"/>
          </a:p>
        </p:txBody>
      </p:sp>
      <p:sp>
        <p:nvSpPr>
          <p:cNvPr id="4" name="3 Marcador de número de diapositiva"/>
          <p:cNvSpPr>
            <a:spLocks noGrp="1"/>
          </p:cNvSpPr>
          <p:nvPr>
            <p:ph type="sldNum" sz="quarter" idx="12"/>
          </p:nvPr>
        </p:nvSpPr>
        <p:spPr/>
        <p:txBody>
          <a:bodyPr/>
          <a:lstStyle/>
          <a:p>
            <a:fld id="{CDED63AB-3CD3-4A4C-A162-D27AEACEDB08}" type="slidenum">
              <a:rPr lang="es-ES_tradnl" smtClean="0"/>
              <a:pPr/>
              <a:t>4</a:t>
            </a:fld>
            <a:endParaRPr lang="es-ES_tradnl"/>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US" dirty="0" smtClean="0"/>
              <a:t>The </a:t>
            </a:r>
            <a:r>
              <a:rPr lang="en-US" i="1" dirty="0" smtClean="0"/>
              <a:t>Theory</a:t>
            </a:r>
            <a:r>
              <a:rPr lang="en-US" dirty="0" smtClean="0"/>
              <a:t> of Instruments Relative Costs</a:t>
            </a:r>
            <a:endParaRPr lang="en-US" dirty="0"/>
          </a:p>
        </p:txBody>
      </p:sp>
      <p:sp>
        <p:nvSpPr>
          <p:cNvPr id="3" name="2 Marcador de contenido"/>
          <p:cNvSpPr>
            <a:spLocks noGrp="1"/>
          </p:cNvSpPr>
          <p:nvPr>
            <p:ph idx="1"/>
          </p:nvPr>
        </p:nvSpPr>
        <p:spPr/>
        <p:txBody>
          <a:bodyPr>
            <a:normAutofit fontScale="92500"/>
          </a:bodyPr>
          <a:lstStyle/>
          <a:p>
            <a:r>
              <a:rPr lang="en-US" dirty="0" smtClean="0"/>
              <a:t>There is no formal model of what a cost-effective enforcement be in the case of emissions standards</a:t>
            </a:r>
          </a:p>
          <a:p>
            <a:pPr lvl="1"/>
            <a:r>
              <a:rPr lang="en-US" dirty="0" smtClean="0"/>
              <a:t>Should allow for non-compliance?</a:t>
            </a:r>
          </a:p>
          <a:p>
            <a:pPr lvl="1"/>
            <a:r>
              <a:rPr lang="en-US" dirty="0" smtClean="0"/>
              <a:t>Should use marginal constant or increasing </a:t>
            </a:r>
            <a:r>
              <a:rPr lang="en-US" dirty="0" smtClean="0"/>
              <a:t>penalties</a:t>
            </a:r>
            <a:r>
              <a:rPr lang="en-US" dirty="0" smtClean="0"/>
              <a:t>?</a:t>
            </a:r>
          </a:p>
          <a:p>
            <a:r>
              <a:rPr lang="en-US" dirty="0" smtClean="0"/>
              <a:t>=&gt; There is no formal model comparing total costs of cost-effectively designed tradable permits vs. emission standards when enforcement is not perfect.</a:t>
            </a:r>
            <a:endParaRPr lang="en-US" dirty="0"/>
          </a:p>
        </p:txBody>
      </p:sp>
      <p:sp>
        <p:nvSpPr>
          <p:cNvPr id="4" name="3 Marcador de número de diapositiva"/>
          <p:cNvSpPr>
            <a:spLocks noGrp="1"/>
          </p:cNvSpPr>
          <p:nvPr>
            <p:ph type="sldNum" sz="quarter" idx="12"/>
          </p:nvPr>
        </p:nvSpPr>
        <p:spPr/>
        <p:txBody>
          <a:bodyPr/>
          <a:lstStyle/>
          <a:p>
            <a:fld id="{CDED63AB-3CD3-4A4C-A162-D27AEACEDB08}" type="slidenum">
              <a:rPr lang="es-ES_tradnl" smtClean="0"/>
              <a:pPr/>
              <a:t>5</a:t>
            </a:fld>
            <a:endParaRPr lang="es-ES_tradnl"/>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US" dirty="0" smtClean="0"/>
              <a:t>The </a:t>
            </a:r>
            <a:r>
              <a:rPr lang="en-US" i="1" dirty="0" smtClean="0"/>
              <a:t>Evidence</a:t>
            </a:r>
            <a:r>
              <a:rPr lang="en-US" dirty="0" smtClean="0"/>
              <a:t> of Instruments Relative Costs</a:t>
            </a:r>
            <a:endParaRPr lang="es-ES_tradnl" dirty="0"/>
          </a:p>
        </p:txBody>
      </p:sp>
      <p:sp>
        <p:nvSpPr>
          <p:cNvPr id="3" name="2 Marcador de contenido"/>
          <p:cNvSpPr>
            <a:spLocks noGrp="1"/>
          </p:cNvSpPr>
          <p:nvPr>
            <p:ph idx="1"/>
          </p:nvPr>
        </p:nvSpPr>
        <p:spPr/>
        <p:txBody>
          <a:bodyPr>
            <a:normAutofit fontScale="92500" lnSpcReduction="20000"/>
          </a:bodyPr>
          <a:lstStyle/>
          <a:p>
            <a:r>
              <a:rPr lang="en-US" dirty="0" smtClean="0"/>
              <a:t>First studies mostly simulations, not empirical</a:t>
            </a:r>
          </a:p>
          <a:p>
            <a:pPr lvl="1"/>
            <a:r>
              <a:rPr lang="en-US" dirty="0" smtClean="0"/>
              <a:t>Cautious conclusions because of political, administrative, monitoring costs (not modeled)</a:t>
            </a:r>
          </a:p>
          <a:p>
            <a:pPr lvl="1"/>
            <a:r>
              <a:rPr lang="en-US" dirty="0" smtClean="0"/>
              <a:t>Did not demonstrate that command-and-control approaches are invariably more costly that economic instruments.</a:t>
            </a:r>
          </a:p>
          <a:p>
            <a:r>
              <a:rPr lang="en-US" dirty="0" smtClean="0"/>
              <a:t>More recent studies draw more favorable conclusions for economic instruments (Freeman and </a:t>
            </a:r>
            <a:r>
              <a:rPr lang="en-US" dirty="0" err="1" smtClean="0"/>
              <a:t>Kolstad</a:t>
            </a:r>
            <a:r>
              <a:rPr lang="en-US" dirty="0" smtClean="0"/>
              <a:t>, 2007)</a:t>
            </a:r>
          </a:p>
          <a:p>
            <a:r>
              <a:rPr lang="en-US" dirty="0" smtClean="0"/>
              <a:t>But still most focus exclusively on abatement costs</a:t>
            </a:r>
            <a:endParaRPr lang="en-US" dirty="0"/>
          </a:p>
        </p:txBody>
      </p:sp>
      <p:sp>
        <p:nvSpPr>
          <p:cNvPr id="4" name="3 Marcador de número de diapositiva"/>
          <p:cNvSpPr>
            <a:spLocks noGrp="1"/>
          </p:cNvSpPr>
          <p:nvPr>
            <p:ph type="sldNum" sz="quarter" idx="12"/>
          </p:nvPr>
        </p:nvSpPr>
        <p:spPr/>
        <p:txBody>
          <a:bodyPr/>
          <a:lstStyle/>
          <a:p>
            <a:fld id="{CDED63AB-3CD3-4A4C-A162-D27AEACEDB08}" type="slidenum">
              <a:rPr lang="es-ES_tradnl" smtClean="0"/>
              <a:pPr/>
              <a:t>6</a:t>
            </a:fld>
            <a:endParaRPr lang="es-ES_tradnl"/>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The Idea</a:t>
            </a:r>
            <a:endParaRPr lang="en-US" dirty="0"/>
          </a:p>
        </p:txBody>
      </p:sp>
      <p:sp>
        <p:nvSpPr>
          <p:cNvPr id="3" name="2 Marcador de contenido"/>
          <p:cNvSpPr>
            <a:spLocks noGrp="1"/>
          </p:cNvSpPr>
          <p:nvPr>
            <p:ph idx="1"/>
          </p:nvPr>
        </p:nvSpPr>
        <p:spPr/>
        <p:txBody>
          <a:bodyPr/>
          <a:lstStyle/>
          <a:p>
            <a:r>
              <a:rPr lang="en-US" dirty="0" smtClean="0"/>
              <a:t>Model cost-effective enforcement of </a:t>
            </a:r>
            <a:r>
              <a:rPr lang="en-US" dirty="0" smtClean="0"/>
              <a:t>missions </a:t>
            </a:r>
            <a:r>
              <a:rPr lang="en-US" dirty="0" smtClean="0"/>
              <a:t>standards under asymmetric information and endogenous penalties.</a:t>
            </a:r>
          </a:p>
          <a:p>
            <a:r>
              <a:rPr lang="en-US" dirty="0" smtClean="0"/>
              <a:t>Theoretically compare costs of such a program with the costs of a tradable permits program enforced cost-effectively (</a:t>
            </a:r>
            <a:r>
              <a:rPr lang="en-US" dirty="0" err="1" smtClean="0"/>
              <a:t>Stranlund</a:t>
            </a:r>
            <a:r>
              <a:rPr lang="en-US" dirty="0" smtClean="0"/>
              <a:t>, 2007)</a:t>
            </a:r>
          </a:p>
          <a:p>
            <a:r>
              <a:rPr lang="en-US" dirty="0" smtClean="0"/>
              <a:t>Test it with experiments</a:t>
            </a:r>
            <a:endParaRPr lang="en-US" dirty="0"/>
          </a:p>
        </p:txBody>
      </p:sp>
      <p:sp>
        <p:nvSpPr>
          <p:cNvPr id="4" name="3 Marcador de número de diapositiva"/>
          <p:cNvSpPr>
            <a:spLocks noGrp="1"/>
          </p:cNvSpPr>
          <p:nvPr>
            <p:ph type="sldNum" sz="quarter" idx="12"/>
          </p:nvPr>
        </p:nvSpPr>
        <p:spPr/>
        <p:txBody>
          <a:bodyPr/>
          <a:lstStyle/>
          <a:p>
            <a:fld id="{CDED63AB-3CD3-4A4C-A162-D27AEACEDB08}" type="slidenum">
              <a:rPr lang="es-ES_tradnl" smtClean="0"/>
              <a:pPr/>
              <a:t>7</a:t>
            </a:fld>
            <a:endParaRPr lang="es-ES_tradnl"/>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Hypotheses to test</a:t>
            </a:r>
            <a:endParaRPr lang="en-US" dirty="0"/>
          </a:p>
        </p:txBody>
      </p:sp>
      <p:sp>
        <p:nvSpPr>
          <p:cNvPr id="3" name="2 Marcador de contenido"/>
          <p:cNvSpPr>
            <a:spLocks noGrp="1"/>
          </p:cNvSpPr>
          <p:nvPr>
            <p:ph idx="1"/>
          </p:nvPr>
        </p:nvSpPr>
        <p:spPr/>
        <p:txBody>
          <a:bodyPr>
            <a:normAutofit fontScale="92500" lnSpcReduction="20000"/>
          </a:bodyPr>
          <a:lstStyle/>
          <a:p>
            <a:r>
              <a:rPr lang="en-US" i="1" dirty="0" smtClean="0"/>
              <a:t>An emissions control program designed to achieve a certain level of aggregate emissions is less costly </a:t>
            </a:r>
            <a:r>
              <a:rPr lang="en-US" i="1" dirty="0" smtClean="0"/>
              <a:t>(adding </a:t>
            </a:r>
            <a:r>
              <a:rPr lang="en-US" i="1" dirty="0" smtClean="0"/>
              <a:t>abatement, monitoring and sanctioning costs) under cost-effectively designed tradable permits than under cost-effectively designed emission standards.</a:t>
            </a:r>
          </a:p>
          <a:p>
            <a:r>
              <a:rPr lang="en-US" i="1" dirty="0" smtClean="0"/>
              <a:t>The greater the differences in abatement costs between sources the greater the gain (cost savings) from applying economic instruments relative to emission standards (Newell and </a:t>
            </a:r>
            <a:r>
              <a:rPr lang="en-US" i="1" dirty="0" err="1" smtClean="0"/>
              <a:t>Stavins</a:t>
            </a:r>
            <a:r>
              <a:rPr lang="en-US" i="1" dirty="0" smtClean="0"/>
              <a:t>, JRE, 2003).</a:t>
            </a:r>
          </a:p>
          <a:p>
            <a:endParaRPr lang="en-US" dirty="0"/>
          </a:p>
        </p:txBody>
      </p:sp>
      <p:sp>
        <p:nvSpPr>
          <p:cNvPr id="4" name="3 Marcador de número de diapositiva"/>
          <p:cNvSpPr>
            <a:spLocks noGrp="1"/>
          </p:cNvSpPr>
          <p:nvPr>
            <p:ph type="sldNum" sz="quarter" idx="12"/>
          </p:nvPr>
        </p:nvSpPr>
        <p:spPr/>
        <p:txBody>
          <a:bodyPr/>
          <a:lstStyle/>
          <a:p>
            <a:fld id="{CDED63AB-3CD3-4A4C-A162-D27AEACEDB08}" type="slidenum">
              <a:rPr lang="es-ES_tradnl" smtClean="0"/>
              <a:pPr/>
              <a:t>8</a:t>
            </a:fld>
            <a:endParaRPr lang="es-ES_tradnl"/>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TotalTime>
  <Words>591</Words>
  <Application>Microsoft Office PowerPoint</Application>
  <PresentationFormat>Presentación en pantalla (4:3)</PresentationFormat>
  <Paragraphs>42</Paragraphs>
  <Slides>8</Slides>
  <Notes>1</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Emission Standards versus Tradable Permits: Comparing Total Costs</vt:lpstr>
      <vt:lpstr>Motivation</vt:lpstr>
      <vt:lpstr>Motivation (cont.)</vt:lpstr>
      <vt:lpstr>The Theory of Instruments Relative Costs </vt:lpstr>
      <vt:lpstr>The Theory of Instruments Relative Costs</vt:lpstr>
      <vt:lpstr>The Evidence of Instruments Relative Costs</vt:lpstr>
      <vt:lpstr>The Idea</vt:lpstr>
      <vt:lpstr>Hypotheses to test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Marcelo </dc:creator>
  <cp:lastModifiedBy>Marcelo</cp:lastModifiedBy>
  <cp:revision>8</cp:revision>
  <dcterms:created xsi:type="dcterms:W3CDTF">2008-11-10T14:45:18Z</dcterms:created>
  <dcterms:modified xsi:type="dcterms:W3CDTF">2008-11-20T19:39:14Z</dcterms:modified>
</cp:coreProperties>
</file>