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3676F-5F67-4B8A-949F-C90E7EF3CF62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C579-7186-40E0-A48C-A3967B734A4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82E62-B8D7-49F8-8AE2-CE062EEE53FE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41FBE-DAA4-4BE8-9D1C-EC272D3AFE0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AA58-82AD-4F5D-ACC9-25AF26CE1E7C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1E61-3315-4DC6-8272-E22DA20DE3D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7BB6F-46AF-4006-8AEA-B734902EFF14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4F8A0-A267-4B05-8832-83342AEF65B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BCED9-D96C-4715-A263-D7BE2EBE3D67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EA236-0529-4BEA-8185-0C38BB31F7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676B4-BE88-4D2E-8BBB-801C5350B17A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09428-A330-45A9-8C50-F74C29EE23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7F42-C116-4DB8-938D-0F806BFCC55B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B4ADB-BEB9-4765-9B2D-B88DAA05EF6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E4F4-7550-4943-BC13-089162639904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04F5C-A8B8-4A4B-B3AC-8D7135D822B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4853F-564A-4986-A074-88D8EF2DD729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A5FF7-270B-4A29-B72A-C032DD0CB63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1BBFC-E782-45F2-89C6-D98050CC168C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13C5D-A054-43F7-821E-3409EE1E418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977E9-81EE-477C-889D-79A461FECD15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411E6-21B9-4E77-A5EF-8C23B3A687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6D1E2-F03A-413F-BFB2-DD5D8E3ED0EC}" type="datetimeFigureOut">
              <a:rPr lang="es-ES"/>
              <a:pPr>
                <a:defRPr/>
              </a:pPr>
              <a:t>05/10/2007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9BA31B-FF28-40A6-9000-DEEF4BDC446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i="1" dirty="0"/>
              <a:t>Instituciones políticas, proceso de elaboración de políticas y resultados</a:t>
            </a:r>
            <a:br>
              <a:rPr lang="es-ES" b="1" i="1" dirty="0"/>
            </a:br>
            <a:r>
              <a:rPr lang="es-ES" b="1" i="1" dirty="0"/>
              <a:t>de políticas: El caso de </a:t>
            </a:r>
            <a:r>
              <a:rPr lang="es-ES" b="1" i="1" dirty="0" smtClean="0"/>
              <a:t>Uruguay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Caracterización Tentativa de las Políticas en Uruguay </a:t>
            </a:r>
            <a:endParaRPr lang="es-ES" sz="4000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Políticas estables y de consenso: comercial y financiera</a:t>
            </a:r>
          </a:p>
          <a:p>
            <a:pPr lvl="1" eaLnBrk="1" hangingPunct="1"/>
            <a:r>
              <a:rPr lang="es-MX" smtClean="0"/>
              <a:t>Acuerdo</a:t>
            </a:r>
          </a:p>
          <a:p>
            <a:pPr lvl="1" eaLnBrk="1" hangingPunct="1"/>
            <a:r>
              <a:rPr lang="es-MX" smtClean="0"/>
              <a:t>Costosas de revertir (MERCOSUR)</a:t>
            </a:r>
          </a:p>
          <a:p>
            <a:pPr eaLnBrk="1" hangingPunct="1"/>
            <a:r>
              <a:rPr lang="es-MX" smtClean="0"/>
              <a:t>Políticas de baja volatilidad, pero rígidas y de baja calidad</a:t>
            </a:r>
          </a:p>
          <a:p>
            <a:pPr lvl="1" eaLnBrk="1" hangingPunct="1"/>
            <a:r>
              <a:rPr lang="es-MX" smtClean="0"/>
              <a:t>Rigidez es precio a pagar para evitar reversibilidad política (régimen de funcionarios públicos)</a:t>
            </a:r>
            <a:endParaRPr lang="es-E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Caracterización Tentativa de las Políticas en Uruguay </a:t>
            </a:r>
            <a:endParaRPr lang="es-ES" sz="4000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Volátiles: inversión pública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Descripción del Proceso Político en Uruguay</a:t>
            </a:r>
            <a:endParaRPr lang="es-ES" sz="4000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es-MX" smtClean="0"/>
              <a:t>Capacidades Administrativas y Burocráticas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s-MX" smtClean="0"/>
              <a:t>Conocimiento especializado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s-MX" smtClean="0"/>
              <a:t>Poder Judicial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s-MX" smtClean="0"/>
              <a:t>Grupos de Interés</a:t>
            </a:r>
          </a:p>
          <a:p>
            <a:pPr marL="609600" indent="-609600" eaLnBrk="1" hangingPunct="1"/>
            <a:endParaRPr lang="es-E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Capacidades Administrativas y Burocráticas</a:t>
            </a:r>
            <a:endParaRPr lang="es-ES" sz="4000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La racionalidad política prevalece sobre consideraciones técnicas</a:t>
            </a:r>
          </a:p>
          <a:p>
            <a:pPr eaLnBrk="1" hangingPunct="1"/>
            <a:r>
              <a:rPr lang="es-MX" smtClean="0"/>
              <a:t>Estado uruguayo comparativamente grande pero administrativamente ineficiente</a:t>
            </a:r>
          </a:p>
          <a:p>
            <a:pPr eaLnBrk="1" hangingPunct="1"/>
            <a:r>
              <a:rPr lang="es-MX" smtClean="0"/>
              <a:t>Tamaño: historia: Estado Batllista de principios de siglo</a:t>
            </a:r>
          </a:p>
          <a:p>
            <a:pPr eaLnBrk="1" hangingPunct="1"/>
            <a:r>
              <a:rPr lang="es-MX" smtClean="0"/>
              <a:t>Uruguay en la parte inferior de la escala de profesionalismo burocrático</a:t>
            </a:r>
            <a:endParaRPr lang="es-E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Capacidades Administrativas y Burocráticas</a:t>
            </a:r>
            <a:endParaRPr lang="es-ES" sz="4000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mtClean="0"/>
              <a:t>Empresas Públicas mejor que Ministerios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Mejores salarios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Pero Directorios nombrados por PE con criterios políticos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No capacitados adecuadamente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No sería un problema de PP tuvieran asesores calificados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No es el caso. Se favorece lealtad política y no capacitación profesional</a:t>
            </a:r>
            <a:endParaRPr lang="es-E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Capacidades Administrativas y Burocráticas</a:t>
            </a:r>
            <a:endParaRPr lang="es-ES" sz="4000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Ministros reciben una maquinaria administrativa con bajo nivel profesional y baja motivación</a:t>
            </a:r>
          </a:p>
          <a:p>
            <a:pPr eaLnBrk="1" hangingPunct="1"/>
            <a:r>
              <a:rPr lang="es-MX" smtClean="0"/>
              <a:t>Funcionarios no se involucran en la formulación de políticas</a:t>
            </a:r>
          </a:p>
          <a:p>
            <a:pPr eaLnBrk="1" hangingPunct="1"/>
            <a:r>
              <a:rPr lang="es-MX" smtClean="0"/>
              <a:t>No hay inversión en capacidades</a:t>
            </a:r>
          </a:p>
          <a:p>
            <a:pPr eaLnBrk="1" hangingPunct="1"/>
            <a:r>
              <a:rPr lang="es-MX" smtClean="0"/>
              <a:t>PRONADE Y CEPRE ineficaces en este sentido</a:t>
            </a:r>
            <a:endParaRPr lang="es-E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Conocimiento Especializado</a:t>
            </a:r>
            <a:endParaRPr lang="es-ES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Uruguay muestra una tasa comparativamente baja de conocimiento especializado en las políticas públicas</a:t>
            </a:r>
          </a:p>
          <a:p>
            <a:pPr eaLnBrk="1" hangingPunct="1"/>
            <a:r>
              <a:rPr lang="es-MX" smtClean="0"/>
              <a:t>Esto también conspira contra la calidad de las políticas</a:t>
            </a:r>
          </a:p>
          <a:p>
            <a:pPr eaLnBrk="1" hangingPunct="1"/>
            <a:r>
              <a:rPr lang="es-MX" smtClean="0"/>
              <a:t>No hay investigación</a:t>
            </a:r>
          </a:p>
          <a:p>
            <a:pPr eaLnBrk="1" hangingPunct="1"/>
            <a:r>
              <a:rPr lang="es-MX" smtClean="0"/>
              <a:t>No hay análisis de políticas públicas, excepto en algunas áreas (pobreza, distribución)</a:t>
            </a:r>
            <a:endParaRPr lang="es-E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Conocimiento Especializado</a:t>
            </a:r>
            <a:endParaRPr lang="es-ES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Consistente con los incentivos de los políticos, éstos no demandan conocimiento especializado</a:t>
            </a:r>
          </a:p>
          <a:p>
            <a:pPr eaLnBrk="1" hangingPunct="1"/>
            <a:r>
              <a:rPr lang="es-MX" smtClean="0"/>
              <a:t>No hay escuela de gobierno en la UDELAR</a:t>
            </a:r>
          </a:p>
          <a:p>
            <a:pPr eaLnBrk="1" hangingPunct="1"/>
            <a:r>
              <a:rPr lang="es-MX" smtClean="0"/>
              <a:t>En casos en que la burocracia tiene el conocimiento especializado no es debidamente tenido en cuenta</a:t>
            </a:r>
          </a:p>
          <a:p>
            <a:pPr eaLnBrk="1" hangingPunct="1"/>
            <a:r>
              <a:rPr lang="es-MX" smtClean="0"/>
              <a:t>Subordinado a la política</a:t>
            </a:r>
            <a:endParaRPr lang="es-E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Conocimiento Especializado</a:t>
            </a:r>
            <a:endParaRPr lang="es-ES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El parlamento no ha construido un sistema de asesoramiento</a:t>
            </a:r>
          </a:p>
          <a:p>
            <a:pPr eaLnBrk="1" hangingPunct="1"/>
            <a:r>
              <a:rPr lang="es-MX" smtClean="0"/>
              <a:t>Partidos carecen de </a:t>
            </a:r>
            <a:r>
              <a:rPr lang="es-MX" i="1" smtClean="0"/>
              <a:t>“think tanks”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Poder Judicial</a:t>
            </a:r>
            <a:endParaRPr lang="es-ES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Uruguay tiene una buena tradición en Derecho</a:t>
            </a:r>
          </a:p>
          <a:p>
            <a:pPr eaLnBrk="1" hangingPunct="1"/>
            <a:r>
              <a:rPr lang="es-MX" smtClean="0"/>
              <a:t>Un buen número de abogados, fiscales y jueces capacitados en varias áreas</a:t>
            </a:r>
          </a:p>
          <a:p>
            <a:pPr eaLnBrk="1" hangingPunct="1"/>
            <a:r>
              <a:rPr lang="es-MX" smtClean="0"/>
              <a:t>Relativamente independiente</a:t>
            </a:r>
          </a:p>
          <a:p>
            <a:pPr eaLnBrk="1" hangingPunct="1"/>
            <a:r>
              <a:rPr lang="es-MX" smtClean="0"/>
              <a:t>Pero:</a:t>
            </a:r>
          </a:p>
          <a:p>
            <a:pPr lvl="1" eaLnBrk="1" hangingPunct="1"/>
            <a:r>
              <a:rPr lang="es-MX" smtClean="0"/>
              <a:t>Con problemas financieros</a:t>
            </a:r>
          </a:p>
          <a:p>
            <a:pPr lvl="1" eaLnBrk="1" hangingPunct="1"/>
            <a:r>
              <a:rPr lang="es-MX" smtClean="0"/>
              <a:t>Administrativos con bajos sueldos</a:t>
            </a:r>
            <a:endParaRPr lang="es-E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Uruguay tiene diferentes tipos de políticas</a:t>
            </a:r>
          </a:p>
          <a:p>
            <a:pPr eaLnBrk="1" hangingPunct="1"/>
            <a:endParaRPr lang="es-MX" smtClean="0"/>
          </a:p>
          <a:p>
            <a:pPr lvl="1" eaLnBrk="1" hangingPunct="1"/>
            <a:r>
              <a:rPr lang="es-MX" smtClean="0"/>
              <a:t>Relativamente estables: Política comercial, apertura financiera</a:t>
            </a:r>
          </a:p>
          <a:p>
            <a:pPr lvl="1" eaLnBrk="1" hangingPunct="1"/>
            <a:endParaRPr lang="es-MX" smtClean="0"/>
          </a:p>
          <a:p>
            <a:pPr lvl="1" eaLnBrk="1" hangingPunct="1"/>
            <a:r>
              <a:rPr lang="es-MX" smtClean="0"/>
              <a:t>Relativamente estables, inflexibles y de baja calidad: funcionarios públicos</a:t>
            </a:r>
            <a:endParaRPr lang="es-E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Poder Judicial</a:t>
            </a:r>
            <a:endParaRPr lang="es-ES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MX" smtClean="0"/>
              <a:t>Sin recursos para sub-contratar profesionales especializados</a:t>
            </a:r>
          </a:p>
          <a:p>
            <a:pPr eaLnBrk="1" hangingPunct="1"/>
            <a:r>
              <a:rPr lang="es-MX" smtClean="0"/>
              <a:t>Financieramente dependiente del PE</a:t>
            </a:r>
            <a:endParaRPr lang="es-E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Grupos de Interés</a:t>
            </a:r>
            <a:endParaRPr lang="es-ES" smtClean="0"/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Presionando por regulaciones específicas</a:t>
            </a:r>
          </a:p>
          <a:p>
            <a:pPr eaLnBrk="1" hangingPunct="1"/>
            <a:r>
              <a:rPr lang="es-MX" smtClean="0"/>
              <a:t>+ utilización de referenda (sindicatos)</a:t>
            </a:r>
          </a:p>
          <a:p>
            <a:pPr eaLnBrk="1" hangingPunct="1"/>
            <a:r>
              <a:rPr lang="es-MX" smtClean="0"/>
              <a:t>Grupos de interés capaces de intervenir en el PFP (</a:t>
            </a:r>
            <a:r>
              <a:rPr lang="es-MX" i="1" smtClean="0"/>
              <a:t>ex ante) </a:t>
            </a:r>
            <a:r>
              <a:rPr lang="es-MX" smtClean="0"/>
              <a:t>y retrasar o diluir implementación efectiva (</a:t>
            </a:r>
            <a:r>
              <a:rPr lang="es-MX" i="1" smtClean="0"/>
              <a:t>ex post</a:t>
            </a:r>
            <a:r>
              <a:rPr lang="es-MX" smtClean="0"/>
              <a:t>)</a:t>
            </a:r>
          </a:p>
          <a:p>
            <a:pPr eaLnBrk="1" hangingPunct="1"/>
            <a:r>
              <a:rPr lang="es-MX" smtClean="0"/>
              <a:t>Partidos políticos juegan papel relevante en ambos casos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Grupos de Interés</a:t>
            </a:r>
            <a:endParaRPr lang="es-ES" smtClean="0"/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Cámaras empresariales no se muestran interesados en financiar centros de investigación, </a:t>
            </a:r>
            <a:r>
              <a:rPr lang="es-MX" i="1" smtClean="0"/>
              <a:t>think tanks </a:t>
            </a:r>
            <a:r>
              <a:rPr lang="es-MX" smtClean="0"/>
              <a:t>o especialistas</a:t>
            </a:r>
          </a:p>
          <a:p>
            <a:pPr eaLnBrk="1" hangingPunct="1"/>
            <a:endParaRPr lang="es-MX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Caracterización del PFP</a:t>
            </a:r>
            <a:endParaRPr lang="es-ES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s-MX" smtClean="0"/>
              <a:t>Determinado por: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s-MX" smtClean="0"/>
              <a:t>Régimen presidencialista con períodos fijos para PE y PJ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s-MX" smtClean="0"/>
              <a:t>Presidente con poderes legislativos para controla habilidad del PL para influir en PFP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s-MX" smtClean="0"/>
              <a:t>Partidos fraccionados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s-MX" smtClean="0"/>
              <a:t>Procesos de democracia directa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s-E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Caracterización del PFP</a:t>
            </a:r>
            <a:endParaRPr lang="es-ES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s-MX" smtClean="0"/>
              <a:t>Presidente necesita formar coaliciones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s-MX" smtClean="0"/>
              <a:t>Durante primer período de gobierno es capaz de implementar agenda (al menos parcialmente)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s-MX" smtClean="0"/>
              <a:t>A medida que pasa el período de gobierno apoyo al presidente decrece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s-MX" smtClean="0"/>
              <a:t>Las elecciones internas alargaron período de competencia electoral y no cooperación en el PFP</a:t>
            </a:r>
            <a:endParaRPr lang="es-E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Caracterización del PFP</a:t>
            </a:r>
            <a:endParaRPr lang="es-ES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s-MX" smtClean="0"/>
              <a:t>Presidente tiene personal capacitado en oficinas</a:t>
            </a:r>
          </a:p>
          <a:p>
            <a:pPr marL="609600" indent="-609600" eaLnBrk="1" hangingPunct="1"/>
            <a:r>
              <a:rPr lang="es-MX" smtClean="0"/>
              <a:t>Parlamento no. </a:t>
            </a:r>
          </a:p>
          <a:p>
            <a:pPr marL="609600" indent="-609600" eaLnBrk="1" hangingPunct="1"/>
            <a:r>
              <a:rPr lang="es-MX" smtClean="0"/>
              <a:t>Legisladores dependen de líderes del partido o facciones políticas para ser re-electos</a:t>
            </a:r>
          </a:p>
          <a:p>
            <a:pPr marL="609600" indent="-609600" eaLnBrk="1" hangingPunct="1"/>
            <a:r>
              <a:rPr lang="es-MX" smtClean="0"/>
              <a:t>No tienen incentivos a crear instituciones parlamentarias fuertes</a:t>
            </a:r>
            <a:endParaRPr lang="es-E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Caracterización del PFP</a:t>
            </a:r>
            <a:endParaRPr lang="es-ES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s-MX" smtClean="0"/>
              <a:t>Parlamento con presupuesto relativamente bajo</a:t>
            </a:r>
          </a:p>
          <a:p>
            <a:pPr marL="609600" indent="-609600" eaLnBrk="1" hangingPunct="1"/>
            <a:r>
              <a:rPr lang="es-MX" smtClean="0"/>
              <a:t>Legisladores con pocos recursos para financiar su staff y asesoramiento</a:t>
            </a:r>
          </a:p>
          <a:p>
            <a:pPr marL="609600" indent="-609600" eaLnBrk="1" hangingPunct="1"/>
            <a:r>
              <a:rPr lang="es-MX" smtClean="0"/>
              <a:t>Instituciones internas diseñadas para satisfacer necesidades de asesoramiento a legisladores  son escasas, con personal inadecuado en cantidad y calidad</a:t>
            </a:r>
            <a:endParaRPr lang="es-E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Caracterización del PFP</a:t>
            </a:r>
            <a:endParaRPr lang="es-ES" smtClean="0"/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s-MX" smtClean="0"/>
              <a:t>En 1997 BID financió proyecto para investiga viabilidad de introducir staff permanente para asesorar legisladores en varias áreas</a:t>
            </a:r>
          </a:p>
          <a:p>
            <a:pPr marL="609600" indent="-609600" eaLnBrk="1" hangingPunct="1"/>
            <a:r>
              <a:rPr lang="es-MX" smtClean="0"/>
              <a:t>Legisladores y staff administrativo frustró la reforma </a:t>
            </a:r>
          </a:p>
          <a:p>
            <a:pPr marL="609600" indent="-609600" eaLnBrk="1" hangingPunct="1"/>
            <a:r>
              <a:rPr lang="es-MX" smtClean="0"/>
              <a:t>Legisladores reacios a incorporar staff calificado </a:t>
            </a:r>
          </a:p>
          <a:p>
            <a:pPr marL="609600" indent="-609600" eaLnBrk="1" hangingPunct="1"/>
            <a:r>
              <a:rPr lang="es-MX" smtClean="0"/>
              <a:t>Formas de asesoramiento:</a:t>
            </a:r>
            <a:endParaRPr lang="es-E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Caracterización del PFP</a:t>
            </a:r>
            <a:endParaRPr lang="es-ES" smtClean="0"/>
          </a:p>
        </p:txBody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/>
            <a:r>
              <a:rPr lang="es-MX" smtClean="0"/>
              <a:t>Comisiones parlamentarias donde se invita a Ministros, Directores de Entes</a:t>
            </a:r>
          </a:p>
          <a:p>
            <a:pPr marL="990600" lvl="1" indent="-533400" eaLnBrk="1" hangingPunct="1"/>
            <a:r>
              <a:rPr lang="es-MX" smtClean="0"/>
              <a:t>Pases en comisión</a:t>
            </a:r>
          </a:p>
          <a:p>
            <a:pPr marL="609600" indent="-609600" eaLnBrk="1" hangingPunct="1"/>
            <a:endParaRPr lang="es-E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Descripción Breve de Política de Telecomunicaciones</a:t>
            </a:r>
            <a:endParaRPr lang="es-ES" sz="4000" smtClean="0"/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mtClean="0"/>
              <a:t>Empresas Públicas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Monopolios por ley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Relativamente independientes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Presidente elige Directorio y aprueba tarifas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En 2001 monopolio de ANTEL derogado, excepto en telefonía fija nacional</a:t>
            </a:r>
          </a:p>
          <a:p>
            <a:pPr eaLnBrk="1" hangingPunct="1">
              <a:lnSpc>
                <a:spcPct val="90000"/>
              </a:lnSpc>
            </a:pPr>
            <a:r>
              <a:rPr lang="es-MX" smtClean="0"/>
              <a:t>Esto permitió entrada de empresas en telefonía celular, transmisión de datos y telefonía internacional</a:t>
            </a:r>
            <a:endParaRPr lang="es-E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Las instituciones políticas producen compromisos de corto plazo, pero no son efectivas en generar políticas estables y flexibles en el largo plazo</a:t>
            </a:r>
          </a:p>
          <a:p>
            <a:pPr eaLnBrk="1" hangingPunct="1"/>
            <a:endParaRPr lang="es-MX" smtClean="0"/>
          </a:p>
          <a:p>
            <a:pPr eaLnBrk="1" hangingPunct="1"/>
            <a:r>
              <a:rPr lang="es-MX" smtClean="0"/>
              <a:t>Razones:</a:t>
            </a:r>
          </a:p>
          <a:p>
            <a:pPr lvl="1" eaLnBrk="1" hangingPunct="1"/>
            <a:r>
              <a:rPr lang="es-MX" smtClean="0"/>
              <a:t>El número de actores políticos clave es relativamente alto (fragmentación política)</a:t>
            </a:r>
            <a:endParaRPr lang="es-E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smtClean="0"/>
              <a:t>Descripción Breve de Política de Telecomunicaciones</a:t>
            </a:r>
            <a:endParaRPr lang="es-ES" sz="4000" smtClean="0"/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2001 URSEC</a:t>
            </a:r>
          </a:p>
          <a:p>
            <a:pPr eaLnBrk="1" hangingPunct="1"/>
            <a:r>
              <a:rPr lang="es-MX" smtClean="0"/>
              <a:t>2002 se deroga desmonopolización</a:t>
            </a:r>
          </a:p>
          <a:p>
            <a:pPr eaLnBrk="1" hangingPunct="1"/>
            <a:r>
              <a:rPr lang="es-MX" smtClean="0"/>
              <a:t>Empresas ya instaladas son permitidas</a:t>
            </a:r>
          </a:p>
          <a:p>
            <a:pPr eaLnBrk="1" hangingPunct="1"/>
            <a:r>
              <a:rPr lang="es-MX" smtClean="0"/>
              <a:t>ANTEL fuente de recursos públicos sin necesidad de aprobación parlamentaria</a:t>
            </a:r>
          </a:p>
          <a:p>
            <a:pPr eaLnBrk="1" hangingPunct="1"/>
            <a:r>
              <a:rPr lang="es-MX" smtClean="0"/>
              <a:t>Contradicción con la reforma</a:t>
            </a:r>
          </a:p>
          <a:p>
            <a:pPr eaLnBrk="1" hangingPunct="1"/>
            <a:r>
              <a:rPr lang="es-MX" smtClean="0"/>
              <a:t>+ contradicción : ITEL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Los Fundamentos Institucionales del Compromiso Regulatorio</a:t>
            </a:r>
            <a:endParaRPr lang="es-ES" smtClean="0"/>
          </a:p>
        </p:txBody>
      </p:sp>
      <p:sp>
        <p:nvSpPr>
          <p:cNvPr id="44037" name="Rectang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mtClean="0">
                <a:solidFill>
                  <a:schemeClr val="tx1"/>
                </a:solidFill>
              </a:rPr>
              <a:t>Levy – Spiller (1994)</a:t>
            </a:r>
            <a:endParaRPr lang="es-E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800" smtClean="0"/>
              <a:t>Este artículo provee un análisis de el impacto de instituciones políticas en la estructura de las regulaciones de las telecomunicaciones en 5 países: Argentina, Chile, Jamaica, Filipinas y RU</a:t>
            </a:r>
          </a:p>
          <a:p>
            <a:endParaRPr lang="es-MX" sz="2800" smtClean="0"/>
          </a:p>
          <a:p>
            <a:r>
              <a:rPr lang="es-MX" sz="2800" smtClean="0"/>
              <a:t>Como Instituciones políticas + Procesos regulatorios + Condiciones económicas =&gt; probabilidad de expropiación o manipulación administrativa =&gt; desempeño económico en el sector</a:t>
            </a:r>
            <a:endParaRPr lang="es-ES" sz="28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Argumentan: desempeño satisfactorio </a:t>
            </a:r>
            <a:r>
              <a:rPr lang="es-MX" smtClean="0">
                <a:sym typeface="Wingdings" pitchFamily="2" charset="2"/>
              </a:rPr>
              <a:t> tres mecanismo complementarios existen=</a:t>
            </a:r>
          </a:p>
          <a:p>
            <a:pPr lvl="1"/>
            <a:r>
              <a:rPr lang="es-MX" smtClean="0"/>
              <a:t>Abstención de comportamiento discrecional de parte del regulador</a:t>
            </a:r>
          </a:p>
          <a:p>
            <a:pPr lvl="1"/>
            <a:r>
              <a:rPr lang="es-MX" smtClean="0"/>
              <a:t>Restricciones formales e informales al cambio del sistema regulatorio</a:t>
            </a:r>
          </a:p>
          <a:p>
            <a:pPr lvl="1"/>
            <a:r>
              <a:rPr lang="es-MX" smtClean="0"/>
              <a:t>Instituciones que hagan cumplir los dos</a:t>
            </a:r>
            <a:endParaRPr lang="es-E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El Marco Analítico</a:t>
            </a:r>
            <a:endParaRPr lang="es-ES" smtClean="0"/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s-MX" smtClean="0"/>
              <a:t>El Problema con las Compañías de Servicios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s-MX" smtClean="0"/>
              <a:t>Resolución del Problema Regulatorio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s-MX" smtClean="0"/>
              <a:t>Un árbol de Decisión</a:t>
            </a:r>
            <a:endParaRPr lang="es-E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El Problema con las  Compañías de Servicios</a:t>
            </a:r>
            <a:endParaRPr lang="es-ES" sz="4000" smtClean="0"/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s-MX" smtClean="0"/>
              <a:t>Tres características especiales caracterizan a las compañías de servicios:</a:t>
            </a:r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es-MX" smtClean="0"/>
              <a:t>Economías de escala y rango</a:t>
            </a:r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es-MX" smtClean="0"/>
              <a:t>Especificidad de los activos</a:t>
            </a:r>
          </a:p>
          <a:p>
            <a:pPr marL="990600" lvl="1" indent="-533400">
              <a:lnSpc>
                <a:spcPct val="90000"/>
              </a:lnSpc>
              <a:buFont typeface="Arial" charset="0"/>
              <a:buAutoNum type="arabicPeriod"/>
            </a:pPr>
            <a:r>
              <a:rPr lang="es-MX" smtClean="0"/>
              <a:t>Alto número de clientes</a:t>
            </a:r>
          </a:p>
          <a:p>
            <a:pPr marL="609600" indent="-609600">
              <a:lnSpc>
                <a:spcPct val="90000"/>
              </a:lnSpc>
              <a:buFont typeface="Arial" charset="0"/>
              <a:buChar char="–"/>
            </a:pPr>
            <a:r>
              <a:rPr lang="es-MX" smtClean="0"/>
              <a:t>1 + 2 = el número de proveedores va a ser bajo</a:t>
            </a:r>
          </a:p>
          <a:p>
            <a:pPr marL="609600" indent="-609600">
              <a:lnSpc>
                <a:spcPct val="90000"/>
              </a:lnSpc>
              <a:buFont typeface="Arial" charset="0"/>
              <a:buChar char="–"/>
            </a:pPr>
            <a:r>
              <a:rPr lang="es-MX" smtClean="0"/>
              <a:t>3: fijación política del precio. Regulación rédito político</a:t>
            </a:r>
            <a:endParaRPr lang="es-E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El Problema con las  Compañías de Servicios</a:t>
            </a:r>
            <a:endParaRPr lang="es-ES" sz="4000" smtClean="0"/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Resultado de inversiones duraderas y específicas + politización: vulnerables a expropiación administrativa de sus rentas</a:t>
            </a:r>
          </a:p>
          <a:p>
            <a:pPr marL="609600" indent="-609600"/>
            <a:r>
              <a:rPr lang="es-MX" smtClean="0"/>
              <a:t>¿Cómo?</a:t>
            </a:r>
          </a:p>
          <a:p>
            <a:pPr marL="990600" lvl="1" indent="-533400"/>
            <a:r>
              <a:rPr lang="es-MX" smtClean="0"/>
              <a:t>Fijar P &lt; Cme</a:t>
            </a:r>
          </a:p>
          <a:p>
            <a:pPr marL="990600" lvl="1" indent="-533400"/>
            <a:r>
              <a:rPr lang="es-MX" smtClean="0"/>
              <a:t>Requerimientos específicos de inversión</a:t>
            </a:r>
          </a:p>
          <a:p>
            <a:pPr marL="990600" lvl="1" indent="-533400"/>
            <a:r>
              <a:rPr lang="es-MX" smtClean="0"/>
              <a:t>Compra de equipos</a:t>
            </a:r>
          </a:p>
          <a:p>
            <a:pPr marL="990600" lvl="1" indent="-533400"/>
            <a:r>
              <a:rPr lang="es-MX" smtClean="0"/>
              <a:t>Condiciones de contratos laborales</a:t>
            </a:r>
            <a:endParaRPr lang="es-E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El Problema con las  Compañías de Servicios</a:t>
            </a:r>
            <a:endParaRPr lang="es-ES" sz="4000" smtClean="0"/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Países donde el riesgo de expropiación de renta sea muy alto propiedad pública única alternativa</a:t>
            </a:r>
          </a:p>
          <a:p>
            <a:pPr marL="609600" indent="-609600"/>
            <a:endParaRPr lang="es-E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Resolución del Problema Regulatorio</a:t>
            </a:r>
            <a:endParaRPr lang="es-ES" sz="4000" smtClean="0"/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Se desarrolla el marco del análisis empírico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s-MX" smtClean="0"/>
              <a:t>Diseño Institucional: Gobernabilidad e Incentivos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s-MX" smtClean="0"/>
              <a:t>Asignación Inicial de Instituciones y Gobernabilidad Regulatoria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s-MX" smtClean="0"/>
              <a:t>Asignación Inicial de Instituciones e Incentivos Regulatorios</a:t>
            </a:r>
            <a:endParaRPr lang="es-E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Diseño Institucional: Gobernabilidad e Incentivos</a:t>
            </a:r>
            <a:endParaRPr lang="es-ES" sz="4000" smtClean="0"/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El Diseño Institucional tienen dos incentivos:</a:t>
            </a:r>
          </a:p>
          <a:p>
            <a:pPr lvl="1"/>
            <a:r>
              <a:rPr lang="es-MX" smtClean="0"/>
              <a:t>Gobernabilidad Regulatoria</a:t>
            </a:r>
          </a:p>
          <a:p>
            <a:pPr lvl="1"/>
            <a:r>
              <a:rPr lang="es-MX" smtClean="0"/>
              <a:t>Incentivos regulatorios</a:t>
            </a:r>
          </a:p>
          <a:p>
            <a:r>
              <a:rPr lang="es-MX" smtClean="0"/>
              <a:t>Estructura de Gobernabilidad del Sistema Regulatorio: mecanismos para restringir discreción regulatorios y resolución de conflictos que estos mecanismos generan</a:t>
            </a:r>
          </a:p>
          <a:p>
            <a:pPr lvl="1"/>
            <a:endParaRPr lang="es-E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MX" smtClean="0"/>
              <a:t>Negociaciones políticas clave suceden fuera del ámbito legislativo: menos visibles, más difíciles de hacer cumplir</a:t>
            </a:r>
          </a:p>
          <a:p>
            <a:pPr lvl="1" eaLnBrk="1" hangingPunct="1"/>
            <a:r>
              <a:rPr lang="es-MX" smtClean="0"/>
              <a:t>Relativa independencia del PJ, pero no muy preparado en ciertas áreas</a:t>
            </a:r>
          </a:p>
          <a:p>
            <a:pPr eaLnBrk="1" hangingPunct="1"/>
            <a:r>
              <a:rPr lang="es-MX" smtClean="0"/>
              <a:t>En el caso de las políticas relativamente estables </a:t>
            </a:r>
          </a:p>
          <a:p>
            <a:pPr lvl="1" eaLnBrk="1" hangingPunct="1"/>
            <a:r>
              <a:rPr lang="es-MX" smtClean="0"/>
              <a:t>“enforcers” externos</a:t>
            </a:r>
          </a:p>
          <a:p>
            <a:pPr lvl="1" eaLnBrk="1" hangingPunct="1"/>
            <a:r>
              <a:rPr lang="es-MX" smtClean="0"/>
              <a:t>Historia hace costos revertir políticas</a:t>
            </a:r>
            <a:endParaRPr lang="es-ES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Diseño Institucional: Gobernabilidad e Incentivos</a:t>
            </a:r>
            <a:endParaRPr lang="es-ES" sz="4000" smtClean="0"/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Estructura de Incentivos Regulatorios:</a:t>
            </a:r>
          </a:p>
          <a:p>
            <a:pPr lvl="1"/>
            <a:r>
              <a:rPr lang="es-MX" smtClean="0"/>
              <a:t>Reglas de fijación de precios</a:t>
            </a:r>
          </a:p>
          <a:p>
            <a:pPr lvl="1"/>
            <a:r>
              <a:rPr lang="es-MX" smtClean="0"/>
              <a:t>Subsidios directos o cruzados</a:t>
            </a:r>
          </a:p>
          <a:p>
            <a:pPr lvl="1"/>
            <a:r>
              <a:rPr lang="es-MX" smtClean="0"/>
              <a:t>Entrada</a:t>
            </a:r>
          </a:p>
          <a:p>
            <a:pPr lvl="1"/>
            <a:r>
              <a:rPr lang="es-MX" smtClean="0"/>
              <a:t>Interconección, etc.</a:t>
            </a:r>
          </a:p>
          <a:p>
            <a:r>
              <a:rPr lang="es-MX" smtClean="0"/>
              <a:t>El efecto de esta estructura de incentivos depende de que exista una buena estructura de gobernabilidad</a:t>
            </a:r>
            <a:endParaRPr lang="es-ES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Asignación Inicial de Instituciones y Gobernabilidad Regulatoria</a:t>
            </a:r>
            <a:endParaRPr lang="es-ES" sz="4000" smtClean="0"/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Asignación Inicial de Instituciones: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mtClean="0"/>
              <a:t>Instituciones del PL y PE: mecanismos formales para: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s-MX" smtClean="0"/>
              <a:t>Nombrar legisladores y hacedores de política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s-MX" smtClean="0"/>
              <a:t>Hacer leyes y regulaciones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s-MX" smtClean="0"/>
              <a:t>Relación PE y PL</a:t>
            </a:r>
          </a:p>
          <a:p>
            <a:pPr marL="990600" lvl="1" indent="-533400">
              <a:buFont typeface="Arial" charset="0"/>
              <a:buAutoNum type="arabicPeriod"/>
            </a:pPr>
            <a:r>
              <a:rPr lang="es-MX" smtClean="0"/>
              <a:t>Instituciones Judiciales: mecanismos formales para</a:t>
            </a:r>
          </a:p>
          <a:p>
            <a:pPr marL="1371600" lvl="2" indent="-457200">
              <a:buFont typeface="Arial" charset="0"/>
              <a:buAutoNum type="arabicPeriod"/>
            </a:pPr>
            <a:r>
              <a:rPr lang="es-MX" smtClean="0"/>
              <a:t>Nombrar jueces, resolver disputas</a:t>
            </a:r>
            <a:endParaRPr lang="es-E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Asignación Inicial de Instituciones y Gobernabilidad Regulatoria</a:t>
            </a:r>
            <a:endParaRPr lang="es-ES" sz="4000" smtClean="0"/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buFont typeface="Arial" charset="0"/>
              <a:buAutoNum type="arabicPeriod" startAt="3"/>
            </a:pPr>
            <a:r>
              <a:rPr lang="es-MX" smtClean="0"/>
              <a:t>Reglas informales</a:t>
            </a:r>
          </a:p>
          <a:p>
            <a:pPr marL="990600" lvl="1" indent="-533400">
              <a:buFont typeface="Arial" charset="0"/>
              <a:buAutoNum type="arabicPeriod" startAt="3"/>
            </a:pPr>
            <a:r>
              <a:rPr lang="es-MX" smtClean="0"/>
              <a:t>Ideología</a:t>
            </a:r>
          </a:p>
          <a:p>
            <a:pPr marL="990600" lvl="1" indent="-533400">
              <a:buFont typeface="Arial" charset="0"/>
              <a:buAutoNum type="arabicPeriod" startAt="3"/>
            </a:pPr>
            <a:r>
              <a:rPr lang="es-MX" smtClean="0"/>
              <a:t>Capacidades administrativas</a:t>
            </a:r>
          </a:p>
          <a:p>
            <a:pPr marL="609600" indent="-609600"/>
            <a:r>
              <a:rPr lang="es-MX" smtClean="0"/>
              <a:t>Vemos primeras dos</a:t>
            </a:r>
          </a:p>
          <a:p>
            <a:pPr marL="609600" indent="-609600"/>
            <a:r>
              <a:rPr lang="es-MX" smtClean="0"/>
              <a:t>Punto clave: hasta que punto estas instituciones ponen restricciones a comportamiento discrecional del gobierno</a:t>
            </a:r>
            <a:endParaRPr lang="es-ES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Asignación Inicial de Instituciones y Gobernabilidad Regulatoria</a:t>
            </a:r>
            <a:endParaRPr lang="es-ES" sz="4000" smtClean="0"/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La regulación de las compañías de servicios será más creíble en países con sistemas que restringen comportamiento discrecional de PE y PL</a:t>
            </a:r>
          </a:p>
          <a:p>
            <a:pPr marL="609600" indent="-609600"/>
            <a:r>
              <a:rPr lang="es-MX" smtClean="0"/>
              <a:t>Credibilidad se logra al precio de la flexibilidad</a:t>
            </a:r>
          </a:p>
          <a:p>
            <a:pPr marL="609600" indent="-609600"/>
            <a:r>
              <a:rPr lang="es-MX" smtClean="0"/>
              <a:t>En países en donde estos no está presente la regulación debe esperar</a:t>
            </a:r>
            <a:endParaRPr lang="es-E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Asignación Inicial de Instituciones y Gobernabilidad Regulatoria</a:t>
            </a:r>
            <a:endParaRPr lang="es-ES" sz="4000" smtClean="0"/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Una Justicia fuerte e independiente puede ser una solución para proveer restricciones de discrecionalidad</a:t>
            </a:r>
          </a:p>
          <a:p>
            <a:pPr marL="990600" lvl="1" indent="-533400"/>
            <a:r>
              <a:rPr lang="es-MX" smtClean="0"/>
              <a:t>En países donde PE tiene influencia sobre proceso legislativo una solución es que la justicia haga cumplir los contratos (licencias) y derechos de propiedad</a:t>
            </a:r>
          </a:p>
          <a:p>
            <a:pPr marL="609600" indent="-609600"/>
            <a:endParaRPr lang="es-ES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Asignación Inicial de Instituciones y Gobernabilidad Regulatoria</a:t>
            </a:r>
            <a:endParaRPr lang="es-ES" sz="4000" smtClean="0"/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Medida de la fortaleza judicial: varias</a:t>
            </a:r>
          </a:p>
          <a:p>
            <a:pPr marL="609600" indent="-609600"/>
            <a:r>
              <a:rPr lang="es-MX" smtClean="0"/>
              <a:t>Dos:</a:t>
            </a:r>
          </a:p>
          <a:p>
            <a:pPr marL="990600" lvl="1" indent="-533400"/>
            <a:r>
              <a:rPr lang="es-MX" smtClean="0"/>
              <a:t>Corrupción</a:t>
            </a:r>
          </a:p>
          <a:p>
            <a:pPr marL="990600" lvl="1" indent="-533400"/>
            <a:r>
              <a:rPr lang="es-MX" smtClean="0"/>
              <a:t>Historia de fallos en contra del gobierno</a:t>
            </a:r>
          </a:p>
          <a:p>
            <a:pPr marL="609600" indent="-609600"/>
            <a:endParaRPr lang="es-ES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smtClean="0"/>
              <a:t>Asignación Inicial de Instituciones e Incentivos Regulatorios</a:t>
            </a:r>
            <a:endParaRPr lang="es-ES" sz="4000" smtClean="0"/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mtClean="0"/>
              <a:t>Capacidad administrativa: habilidad de profesionales en el país (académicos, abogados, burócratas) de manejar conceptos de regulación sin producir disputas excesivas, litigaciones, demoras</a:t>
            </a:r>
          </a:p>
          <a:p>
            <a:r>
              <a:rPr lang="es-MX" smtClean="0"/>
              <a:t>Determina implementación efectiva de regulaciones eficientes</a:t>
            </a:r>
            <a:endParaRPr lang="es-ES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Un Árbol de Decisión</a:t>
            </a:r>
            <a:endParaRPr lang="es-ES" smtClean="0"/>
          </a:p>
        </p:txBody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s-MX" smtClean="0"/>
              <a:t>¿Tiene el país instituciones domésticas capaces de hacer creíbles reglas que restrinjan comportamientos discrecionales del PE y PL? </a:t>
            </a:r>
            <a:r>
              <a:rPr lang="es-MX" smtClean="0">
                <a:sym typeface="Wingdings" pitchFamily="2" charset="2"/>
              </a:rPr>
              <a:t> PJ independiente</a:t>
            </a:r>
          </a:p>
          <a:p>
            <a:pPr marL="609600" indent="-609600"/>
            <a:r>
              <a:rPr lang="es-MX" smtClean="0"/>
              <a:t>Chile, Jamaica y RU sí</a:t>
            </a:r>
          </a:p>
          <a:p>
            <a:pPr marL="609600" indent="-609600"/>
            <a:r>
              <a:rPr lang="es-MX" smtClean="0"/>
              <a:t>Argentina no</a:t>
            </a:r>
          </a:p>
          <a:p>
            <a:pPr marL="609600" indent="-609600"/>
            <a:endParaRPr lang="es-ES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Un Árbol de Decisión</a:t>
            </a:r>
            <a:endParaRPr lang="es-ES" smtClean="0"/>
          </a:p>
        </p:txBody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Países sin esta condición les será difícil lograr y mantener niveles eficientes de participación e inversión privada</a:t>
            </a:r>
          </a:p>
          <a:p>
            <a:pPr marL="609600" indent="-609600"/>
            <a:r>
              <a:rPr lang="es-MX" smtClean="0"/>
              <a:t>No hay razón para que destinen recursos en este objetivo</a:t>
            </a:r>
          </a:p>
          <a:p>
            <a:pPr marL="609600" indent="-609600">
              <a:buFont typeface="Arial" charset="0"/>
              <a:buAutoNum type="arabicPeriod" startAt="2"/>
            </a:pPr>
            <a:r>
              <a:rPr lang="es-MX" smtClean="0"/>
              <a:t>¿Logra el país la credibilidad a través de legislación o a través de las licencias (contratos)?</a:t>
            </a:r>
            <a:endParaRPr lang="es-ES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Un Árbol de Decisión</a:t>
            </a:r>
            <a:endParaRPr lang="es-ES" smtClean="0"/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z="2800" smtClean="0"/>
              <a:t>El primero más probable en países con fragmentación política con control de la discrecionalidad regulatoria</a:t>
            </a:r>
          </a:p>
          <a:p>
            <a:pPr marL="609600" indent="-609600">
              <a:buFont typeface="Arial" charset="0"/>
              <a:buAutoNum type="arabicPeriod" startAt="3"/>
            </a:pPr>
            <a:r>
              <a:rPr lang="es-MX" sz="2800" smtClean="0"/>
              <a:t>¿Para lograr credibilidad, necesita el país reglas específicas o puede lograrlas mediante procesos regulatorios flexibles?</a:t>
            </a:r>
          </a:p>
          <a:p>
            <a:pPr marL="609600" indent="-609600"/>
            <a:r>
              <a:rPr lang="es-MX" sz="2800" smtClean="0"/>
              <a:t>Segundos: existen procesos institucionalizados de argumentación y formación de consensos que limitan discrecinalidad</a:t>
            </a:r>
            <a:endParaRPr lang="es-ES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Introducción</a:t>
            </a:r>
            <a:endParaRPr lang="es-ES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En el caso de políticas rígidas y de baja calidad:</a:t>
            </a:r>
          </a:p>
          <a:p>
            <a:pPr lvl="1" eaLnBrk="1" hangingPunct="1"/>
            <a:r>
              <a:rPr lang="es-MX" smtClean="0"/>
              <a:t>Necesidad por riesgo de reversabilidad de políticas</a:t>
            </a:r>
          </a:p>
          <a:p>
            <a:pPr eaLnBrk="1" hangingPunct="1"/>
            <a:r>
              <a:rPr lang="es-MX" smtClean="0"/>
              <a:t>Rigidez de políticas mezcla de:</a:t>
            </a:r>
          </a:p>
          <a:p>
            <a:pPr lvl="1" eaLnBrk="1" hangingPunct="1"/>
            <a:r>
              <a:rPr lang="es-MX" smtClean="0"/>
              <a:t>Factores institucionales: fragmentación política, mecanismo de democracia directa (referenda)</a:t>
            </a:r>
          </a:p>
          <a:p>
            <a:pPr lvl="1" eaLnBrk="1" hangingPunct="1"/>
            <a:r>
              <a:rPr lang="es-MX" smtClean="0"/>
              <a:t>Divergencia preferencias políticas</a:t>
            </a:r>
            <a:endParaRPr lang="es-ES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Un Árbol de Decisión</a:t>
            </a:r>
            <a:endParaRPr lang="es-ES" smtClean="0"/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s-MX" smtClean="0"/>
              <a:t>Entre los primeros, la distinción es entre los países que tienen capacidad de administración y los que no</a:t>
            </a:r>
          </a:p>
          <a:p>
            <a:pPr marL="609600" indent="-609600"/>
            <a:r>
              <a:rPr lang="es-MX" smtClean="0"/>
              <a:t>Países con poca capacidad deberán intentar implementar reglas menos eficientes}</a:t>
            </a:r>
          </a:p>
          <a:p>
            <a:pPr marL="609600" indent="-609600"/>
            <a:r>
              <a:rPr lang="es-MX" smtClean="0"/>
              <a:t>Chile vs. Jamaica</a:t>
            </a:r>
            <a:endParaRPr lang="es-E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Marco Analítico</a:t>
            </a:r>
            <a:endParaRPr lang="es-ES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Instituciones afectan políticas a través de su impacto en el proceso a través del cuál las políticas son diseñadas, aprobadas e implementadas</a:t>
            </a:r>
          </a:p>
          <a:p>
            <a:pPr eaLnBrk="1" hangingPunct="1"/>
            <a:r>
              <a:rPr lang="es-MX" smtClean="0"/>
              <a:t>Políticas publicas como resultados de negociaciones intertemporales de actores políticos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Marco Analítico</a:t>
            </a:r>
            <a:endParaRPr lang="es-ES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En ámbitos políticos donde la habilidad de diseñar e implementar efectivamente políticas de largo plazo es baja, Los hacedores de política no tienen incentivos a invertir en capacidades del Estado</a:t>
            </a:r>
          </a:p>
          <a:p>
            <a:pPr eaLnBrk="1" hangingPunct="1"/>
            <a:r>
              <a:rPr lang="es-MX" smtClean="0"/>
              <a:t>=&gt; Las políticas se puede revertir en cualquier momento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Marco Analítico</a:t>
            </a:r>
            <a:endParaRPr lang="es-ES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Que le proceso de formulación de políticas facilite o no la cooperación depende de:</a:t>
            </a:r>
          </a:p>
          <a:p>
            <a:pPr lvl="1" eaLnBrk="1" hangingPunct="1"/>
            <a:r>
              <a:rPr lang="es-MX" smtClean="0"/>
              <a:t>Número de actores involucrados</a:t>
            </a:r>
          </a:p>
          <a:p>
            <a:pPr lvl="1" eaLnBrk="1" hangingPunct="1"/>
            <a:r>
              <a:rPr lang="es-MX" smtClean="0"/>
              <a:t>La frecuencia con la que interactúan</a:t>
            </a:r>
          </a:p>
          <a:p>
            <a:pPr lvl="1" eaLnBrk="1" hangingPunct="1"/>
            <a:r>
              <a:rPr lang="es-MX" smtClean="0"/>
              <a:t>Los beneficios de no cooperar</a:t>
            </a:r>
          </a:p>
          <a:p>
            <a:pPr lvl="1" eaLnBrk="1" hangingPunct="1"/>
            <a:r>
              <a:rPr lang="es-MX" smtClean="0"/>
              <a:t>La “observavilidad” de sus acciones</a:t>
            </a:r>
          </a:p>
          <a:p>
            <a:pPr lvl="1" eaLnBrk="1" hangingPunct="1"/>
            <a:r>
              <a:rPr lang="es-MX" smtClean="0"/>
              <a:t>La existencia de control</a:t>
            </a:r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mtClean="0"/>
              <a:t>Marco Analítico</a:t>
            </a:r>
            <a:endParaRPr lang="es-ES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smtClean="0"/>
              <a:t>Estos rasgos, a su vez, depende de las instituciones políticas</a:t>
            </a:r>
          </a:p>
          <a:p>
            <a:pPr lvl="1" eaLnBrk="1" hangingPunct="1"/>
            <a:r>
              <a:rPr lang="es-MX" smtClean="0"/>
              <a:t>El régimen político</a:t>
            </a:r>
          </a:p>
          <a:p>
            <a:pPr lvl="1" eaLnBrk="1" hangingPunct="1"/>
            <a:r>
              <a:rPr lang="es-MX" smtClean="0"/>
              <a:t>Las reglas electorales</a:t>
            </a:r>
          </a:p>
          <a:p>
            <a:pPr lvl="1" eaLnBrk="1" hangingPunct="1"/>
            <a:r>
              <a:rPr lang="es-MX" smtClean="0"/>
              <a:t>Las reglas que gobiernan las intereacciones entre el PE, PL y PJ</a:t>
            </a:r>
          </a:p>
          <a:p>
            <a:pPr lvl="1" eaLnBrk="1" hangingPunct="1"/>
            <a:endParaRPr lang="es-MX" smtClean="0"/>
          </a:p>
          <a:p>
            <a:pPr eaLnBrk="1" hangingPunct="1"/>
            <a:endParaRPr lang="es-E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1647</Words>
  <Application>Microsoft Office PowerPoint</Application>
  <PresentationFormat>On-screen Show (4:3)</PresentationFormat>
  <Paragraphs>237</Paragraphs>
  <Slides>50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50</vt:i4>
      </vt:variant>
    </vt:vector>
  </HeadingPairs>
  <TitlesOfParts>
    <vt:vector size="54" baseType="lpstr">
      <vt:lpstr>Arial</vt:lpstr>
      <vt:lpstr>Calibri</vt:lpstr>
      <vt:lpstr>Wingdings</vt:lpstr>
      <vt:lpstr>Tema de Office</vt:lpstr>
      <vt:lpstr>Instituciones políticas, proceso de elaboración de políticas y resultados de políticas: El caso de Uruguay</vt:lpstr>
      <vt:lpstr>Introducción</vt:lpstr>
      <vt:lpstr>Introducción</vt:lpstr>
      <vt:lpstr>Introducción</vt:lpstr>
      <vt:lpstr>Introducción</vt:lpstr>
      <vt:lpstr>Marco Analítico</vt:lpstr>
      <vt:lpstr>Marco Analítico</vt:lpstr>
      <vt:lpstr>Marco Analítico</vt:lpstr>
      <vt:lpstr>Marco Analítico</vt:lpstr>
      <vt:lpstr>Caracterización Tentativa de las Políticas en Uruguay </vt:lpstr>
      <vt:lpstr>Caracterización Tentativa de las Políticas en Uruguay </vt:lpstr>
      <vt:lpstr>Descripción del Proceso Político en Uruguay</vt:lpstr>
      <vt:lpstr>Capacidades Administrativas y Burocráticas</vt:lpstr>
      <vt:lpstr>Capacidades Administrativas y Burocráticas</vt:lpstr>
      <vt:lpstr>Capacidades Administrativas y Burocráticas</vt:lpstr>
      <vt:lpstr>Conocimiento Especializado</vt:lpstr>
      <vt:lpstr>Conocimiento Especializado</vt:lpstr>
      <vt:lpstr>Conocimiento Especializado</vt:lpstr>
      <vt:lpstr>Poder Judicial</vt:lpstr>
      <vt:lpstr>Poder Judicial</vt:lpstr>
      <vt:lpstr>Grupos de Interés</vt:lpstr>
      <vt:lpstr>Grupos de Interés</vt:lpstr>
      <vt:lpstr>Caracterización del PFP</vt:lpstr>
      <vt:lpstr>Caracterización del PFP</vt:lpstr>
      <vt:lpstr>Caracterización del PFP</vt:lpstr>
      <vt:lpstr>Caracterización del PFP</vt:lpstr>
      <vt:lpstr>Caracterización del PFP</vt:lpstr>
      <vt:lpstr>Caracterización del PFP</vt:lpstr>
      <vt:lpstr>Descripción Breve de Política de Telecomunicaciones</vt:lpstr>
      <vt:lpstr>Descripción Breve de Política de Telecomunicaciones</vt:lpstr>
      <vt:lpstr>Los Fundamentos Institucionales del Compromiso Regulatorio</vt:lpstr>
      <vt:lpstr>Introducción</vt:lpstr>
      <vt:lpstr>Introducción</vt:lpstr>
      <vt:lpstr>El Marco Analítico</vt:lpstr>
      <vt:lpstr>El Problema con las  Compañías de Servicios</vt:lpstr>
      <vt:lpstr>El Problema con las  Compañías de Servicios</vt:lpstr>
      <vt:lpstr>El Problema con las  Compañías de Servicios</vt:lpstr>
      <vt:lpstr>Resolución del Problema Regulatorio</vt:lpstr>
      <vt:lpstr>Diseño Institucional: Gobernabilidad e Incentivos</vt:lpstr>
      <vt:lpstr>Diseño Institucional: Gobernabilidad e Incentivos</vt:lpstr>
      <vt:lpstr>Asignación Inicial de Instituciones y Gobernabilidad Regulatoria</vt:lpstr>
      <vt:lpstr>Asignación Inicial de Instituciones y Gobernabilidad Regulatoria</vt:lpstr>
      <vt:lpstr>Asignación Inicial de Instituciones y Gobernabilidad Regulatoria</vt:lpstr>
      <vt:lpstr>Asignación Inicial de Instituciones y Gobernabilidad Regulatoria</vt:lpstr>
      <vt:lpstr>Asignación Inicial de Instituciones y Gobernabilidad Regulatoria</vt:lpstr>
      <vt:lpstr>Asignación Inicial de Instituciones e Incentivos Regulatorios</vt:lpstr>
      <vt:lpstr>Un Árbol de Decisión</vt:lpstr>
      <vt:lpstr>Un Árbol de Decisión</vt:lpstr>
      <vt:lpstr>Un Árbol de Decisión</vt:lpstr>
      <vt:lpstr>Un Árbol de Decisión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Marcelo Caffera</dc:creator>
  <cp:lastModifiedBy>Marcelo</cp:lastModifiedBy>
  <cp:revision>194</cp:revision>
  <dcterms:created xsi:type="dcterms:W3CDTF">2007-10-04T14:52:05Z</dcterms:created>
  <dcterms:modified xsi:type="dcterms:W3CDTF">2007-10-05T09:35:43Z</dcterms:modified>
</cp:coreProperties>
</file>