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300" r:id="rId25"/>
    <p:sldId id="299" r:id="rId26"/>
    <p:sldId id="301" r:id="rId27"/>
    <p:sldId id="302" r:id="rId28"/>
    <p:sldId id="303" r:id="rId29"/>
    <p:sldId id="256" r:id="rId30"/>
    <p:sldId id="257" r:id="rId31"/>
    <p:sldId id="275" r:id="rId32"/>
    <p:sldId id="258" r:id="rId33"/>
    <p:sldId id="259" r:id="rId34"/>
    <p:sldId id="260" r:id="rId35"/>
    <p:sldId id="261" r:id="rId36"/>
    <p:sldId id="262" r:id="rId37"/>
    <p:sldId id="263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304" r:id="rId50"/>
    <p:sldId id="307" r:id="rId51"/>
    <p:sldId id="305" r:id="rId52"/>
    <p:sldId id="308" r:id="rId53"/>
    <p:sldId id="306" r:id="rId54"/>
    <p:sldId id="309" r:id="rId5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0D6BF-5527-4841-BC9C-37966195FCFF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6F822-39CF-43B8-9F5C-4C21C3CA85D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42796-0E55-4A66-8229-047DBBF59C19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AF68-2E5E-4FBC-920A-F7BAE4A0B97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BCD13-7E76-441E-BA02-BCEEE3EF8491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1FE04-A4C5-4DDE-9600-97F82BD67E5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1955C-4E26-4AB7-A751-A560684BF673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8739-1613-485B-A00B-3469DD464EE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ED88-9CC9-4D78-9796-5D982E21BEA3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2DCEB-CC58-4095-B70F-CD214BD9DA4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DFE27-DA46-4BD9-AD66-08AA9A2CC7E3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97DAC-2179-4151-A053-550CF9771A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4347B-AE5B-48CF-B2A9-C087B1F1CFE8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D152-5918-48D3-8A4B-51A0931C2B1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CD21C-CFA8-4C0D-A952-631276427AE2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3FA1A-BB1D-43FA-8CD1-398D18BE54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E9EE7-EDDC-47B8-B28D-7BA7B14604C2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C81D5-2DBC-42BA-A918-A0BA596E4F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F7227-427B-4082-B6FF-81B417B5F5B9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4B2B4-ABE4-48DD-88C9-FA391DCCF0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01B1-26F8-4888-BE2F-7DE4F8497317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C3922-C6AF-4890-95D3-4ADC4694EC9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432DD8-F516-4448-9B29-E6D98B3711FE}" type="datetimeFigureOut">
              <a:rPr lang="es-ES"/>
              <a:pPr>
                <a:defRPr/>
              </a:pPr>
              <a:t>03/10/2007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F6A6A8-F81C-4132-AEF4-E6A75A51AAE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INSTITUCIONES Y DESARROLLO</a:t>
            </a:r>
            <a:endParaRPr lang="es-ES" smtClean="0"/>
          </a:p>
        </p:txBody>
      </p:sp>
      <p:sp>
        <p:nvSpPr>
          <p:cNvPr id="13314" name="Rectang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MX" smtClean="0">
                <a:solidFill>
                  <a:schemeClr val="tx1"/>
                </a:solidFill>
              </a:rPr>
              <a:t>North (1990)</a:t>
            </a:r>
            <a:endParaRPr lang="es-E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EVOLUCIÓN INSTITUCIONAL EN LA TEMPRANA EUROPA MODERNA</a:t>
            </a:r>
            <a:endParaRPr lang="es-ES" sz="4000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 startAt="3"/>
            </a:pPr>
            <a:r>
              <a:rPr lang="es-MX" smtClean="0"/>
              <a:t>El desarrollo de las técnicas de contabilidad y auditoria que facilitaron el cálculo de las deudas y la ejecución de los contratos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 startAt="3"/>
            </a:pPr>
            <a:r>
              <a:rPr lang="es-MX" smtClean="0"/>
              <a:t>La posibilidad de transformar incertidumbre en riesgo: seguros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 startAt="3"/>
            </a:pPr>
            <a:endParaRPr lang="es-MX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es-MX" smtClean="0"/>
              <a:t>Todo esto fue posible por el compromiso del estado de no confiscar activos ni usar su poder coercitivo para incrementar la incertidumbre en los intercambios </a:t>
            </a:r>
            <a:endParaRPr lang="es-E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INSTITUCIONES Y CRECIMIENTO EN AMÉRICA</a:t>
            </a:r>
            <a:endParaRPr lang="es-ES" sz="4000" smtClean="0"/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mtClean="0"/>
              <a:t>La evolución de instituciones que promuevan el interés privado no es sinónimo de crecimiento económico</a:t>
            </a:r>
          </a:p>
          <a:p>
            <a:pPr>
              <a:lnSpc>
                <a:spcPct val="90000"/>
              </a:lnSpc>
            </a:pPr>
            <a:endParaRPr lang="es-MX" smtClean="0"/>
          </a:p>
          <a:p>
            <a:pPr>
              <a:lnSpc>
                <a:spcPct val="90000"/>
              </a:lnSpc>
            </a:pPr>
            <a:r>
              <a:rPr lang="es-MX" smtClean="0"/>
              <a:t>Se pueden crear monopolios restringiendo entrada y salida</a:t>
            </a:r>
          </a:p>
          <a:p>
            <a:pPr>
              <a:lnSpc>
                <a:spcPct val="90000"/>
              </a:lnSpc>
            </a:pPr>
            <a:endParaRPr lang="es-MX" smtClean="0"/>
          </a:p>
          <a:p>
            <a:pPr>
              <a:lnSpc>
                <a:spcPct val="90000"/>
              </a:lnSpc>
            </a:pPr>
            <a:r>
              <a:rPr lang="es-MX" smtClean="0"/>
              <a:t>Esto tiene efectos dinámicos: </a:t>
            </a:r>
            <a:r>
              <a:rPr lang="es-MX" i="1" smtClean="0"/>
              <a:t>sendero - dependencia</a:t>
            </a:r>
            <a:endParaRPr lang="es-E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INSTITUCIONES Y CRECIMIENTO EN AMÉRICA</a:t>
            </a:r>
            <a:endParaRPr lang="es-ES" sz="4000" smtClean="0"/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Un ejemplo lo dan las evoluciones de las colonias en América</a:t>
            </a:r>
          </a:p>
          <a:p>
            <a:r>
              <a:rPr lang="es-MX" smtClean="0"/>
              <a:t>Las colonias inglesas se formaron cuando la lucha entre la Corona y el Parlamento en Inglaterra estaba finalizando</a:t>
            </a:r>
          </a:p>
          <a:p>
            <a:endParaRPr lang="es-MX" smtClean="0"/>
          </a:p>
          <a:p>
            <a:r>
              <a:rPr lang="es-MX" smtClean="0"/>
              <a:t>La diversidad de religiones y diversidad política fue copiada en la colonias</a:t>
            </a:r>
            <a:endParaRPr lang="es-E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INSTITUCIONES Y CRECIMIENTO EN AMÉRICA</a:t>
            </a:r>
            <a:endParaRPr lang="es-ES" sz="4000" smtClean="0"/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La propiedad privada de la tierra</a:t>
            </a:r>
          </a:p>
          <a:p>
            <a:endParaRPr lang="es-MX" smtClean="0"/>
          </a:p>
          <a:p>
            <a:r>
              <a:rPr lang="es-MX" smtClean="0"/>
              <a:t>Las colonias españolas fueron dominadas por el poder de la Corona</a:t>
            </a:r>
          </a:p>
          <a:p>
            <a:endParaRPr lang="es-MX" smtClean="0"/>
          </a:p>
          <a:p>
            <a:r>
              <a:rPr lang="es-MX" smtClean="0"/>
              <a:t>Los conquistadores impusieron una burocracia centralizada</a:t>
            </a:r>
            <a:endParaRPr lang="es-E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INSTITUCIONES Y CRECIMIENTO EN AMÉRICA</a:t>
            </a:r>
            <a:endParaRPr lang="es-ES" sz="4000" smtClean="0"/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Las revoluciones fallaron en romper este esquema burocrático</a:t>
            </a:r>
          </a:p>
          <a:p>
            <a:endParaRPr lang="es-MX" smtClean="0"/>
          </a:p>
          <a:p>
            <a:r>
              <a:rPr lang="es-MX" smtClean="0"/>
              <a:t>Las diferencias entre las condiciones iniciales de las colonias inglesas y las españolas se mantienen</a:t>
            </a:r>
          </a:p>
          <a:p>
            <a:endParaRPr lang="es-MX" smtClean="0"/>
          </a:p>
          <a:p>
            <a:r>
              <a:rPr lang="es-MX" smtClean="0"/>
              <a:t>No han convergido</a:t>
            </a:r>
            <a:endParaRPr lang="es-E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800" smtClean="0"/>
              <a:t>Muchas preguntas aún por responder sobre la influencia de las instituciones coloniales en el desarrollo</a:t>
            </a:r>
          </a:p>
          <a:p>
            <a:endParaRPr lang="es-MX" sz="2800" smtClean="0"/>
          </a:p>
          <a:p>
            <a:r>
              <a:rPr lang="es-MX" sz="2800" smtClean="0"/>
              <a:t>Pero existe (Acemoglu, Johnson y Robinso (2001)</a:t>
            </a:r>
          </a:p>
          <a:p>
            <a:endParaRPr lang="es-MX" sz="2800" smtClean="0"/>
          </a:p>
          <a:p>
            <a:r>
              <a:rPr lang="es-MX" sz="2800" smtClean="0"/>
              <a:t>¿Cuáles son las causas fundamentales de las diferencias en ingreso per cápita entre los países?</a:t>
            </a:r>
            <a:endParaRPr lang="es-ES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mtClean="0"/>
              <a:t>Hay poco consenso aún, pero instituciones y derechos de propiedad han recibido una especial atención en los últimos años</a:t>
            </a:r>
          </a:p>
          <a:p>
            <a:pPr>
              <a:lnSpc>
                <a:spcPct val="90000"/>
              </a:lnSpc>
            </a:pPr>
            <a:endParaRPr lang="es-MX" smtClean="0"/>
          </a:p>
          <a:p>
            <a:pPr>
              <a:lnSpc>
                <a:spcPct val="90000"/>
              </a:lnSpc>
            </a:pPr>
            <a:r>
              <a:rPr lang="es-MX" smtClean="0"/>
              <a:t>Países donde los derechos de propiedad sean seguros, donde la justicia funcione, donde la discrecionalidad del gobierno para cambiar las reglas de juego sea muy grande, etc. invertirán y crecerán más</a:t>
            </a:r>
            <a:endParaRPr lang="es-E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Hasta cierto punto esto puede parecer obvio pero no tenemos muchas estimaciones empíricas sobre el efecto de las instituciones en la </a:t>
            </a:r>
            <a:r>
              <a:rPr lang="es-MX" i="1" smtClean="0"/>
              <a:t>performance </a:t>
            </a:r>
            <a:r>
              <a:rPr lang="es-MX" smtClean="0"/>
              <a:t>económica</a:t>
            </a:r>
          </a:p>
          <a:p>
            <a:endParaRPr lang="es-MX" smtClean="0"/>
          </a:p>
          <a:p>
            <a:r>
              <a:rPr lang="es-MX" smtClean="0"/>
              <a:t>Problema: los países más ricos eligen y pueden financiar mejores instituciones</a:t>
            </a:r>
            <a:endParaRPr lang="es-E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Otro problema: un tercer factor explica </a:t>
            </a:r>
            <a:r>
              <a:rPr lang="es-MX" i="1" smtClean="0"/>
              <a:t>al mismo tiempo </a:t>
            </a:r>
            <a:r>
              <a:rPr lang="es-MX" smtClean="0"/>
              <a:t>las diferencias entre las instituciones y la </a:t>
            </a:r>
            <a:r>
              <a:rPr lang="es-MX" i="1" smtClean="0"/>
              <a:t>performance </a:t>
            </a:r>
            <a:r>
              <a:rPr lang="es-MX" smtClean="0"/>
              <a:t>económica entre 2 países</a:t>
            </a:r>
          </a:p>
          <a:p>
            <a:endParaRPr lang="es-MX" smtClean="0"/>
          </a:p>
          <a:p>
            <a:r>
              <a:rPr lang="es-MX" smtClean="0"/>
              <a:t>Necesitamos una fuente de variación exógena de las instituciones</a:t>
            </a:r>
            <a:endParaRPr lang="es-ES" i="1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MX" smtClean="0"/>
              <a:t>Acemoglu, et al (2001) proponen una teoría sobre diferencias institucionales entre las ex - colonias Europeas y proponen una fuente exógena de variación para testearla</a:t>
            </a:r>
          </a:p>
          <a:p>
            <a:pPr marL="609600" indent="-609600">
              <a:lnSpc>
                <a:spcPct val="90000"/>
              </a:lnSpc>
            </a:pPr>
            <a:endParaRPr lang="es-MX" smtClean="0"/>
          </a:p>
          <a:p>
            <a:pPr marL="609600" indent="-609600">
              <a:lnSpc>
                <a:spcPct val="90000"/>
              </a:lnSpc>
            </a:pPr>
            <a:r>
              <a:rPr lang="es-MX" smtClean="0"/>
              <a:t>Teoría: </a:t>
            </a:r>
          </a:p>
          <a:p>
            <a:pPr marL="609600" indent="-609600">
              <a:lnSpc>
                <a:spcPct val="90000"/>
              </a:lnSpc>
            </a:pPr>
            <a:endParaRPr lang="es-MX" smtClean="0"/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es-MX" smtClean="0"/>
              <a:t>Hubo diferentes políticas de conquista con diferentes instituciones</a:t>
            </a:r>
            <a:endParaRPr lang="es-E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b="1" i="1" smtClean="0"/>
              <a:t>Instituciones: </a:t>
            </a:r>
            <a:r>
              <a:rPr lang="es-MX" i="1" smtClean="0"/>
              <a:t>restricciones creadas por el hombre que estructuran la interacción política, económica y social.</a:t>
            </a:r>
          </a:p>
          <a:p>
            <a:pPr eaLnBrk="1" hangingPunct="1"/>
            <a:endParaRPr lang="es-MX" i="1" smtClean="0"/>
          </a:p>
          <a:p>
            <a:pPr eaLnBrk="1" hangingPunct="1"/>
            <a:r>
              <a:rPr lang="es-MX" i="1" smtClean="0"/>
              <a:t>Restricciones formales e informales</a:t>
            </a:r>
          </a:p>
          <a:p>
            <a:pPr eaLnBrk="1" hangingPunct="1"/>
            <a:endParaRPr lang="es-MX" i="1" smtClean="0"/>
          </a:p>
          <a:p>
            <a:pPr eaLnBrk="1" hangingPunct="1"/>
            <a:r>
              <a:rPr lang="es-MX" smtClean="0"/>
              <a:t>Informales: sanciones, tabúes, costumbres, tradiciones, códigos de conducta.</a:t>
            </a:r>
            <a:endParaRPr lang="es-E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“Estados extractivos” como el Congo de Bélgica</a:t>
            </a:r>
          </a:p>
          <a:p>
            <a:pPr marL="609600" indent="-609600"/>
            <a:endParaRPr lang="es-MX" smtClean="0"/>
          </a:p>
          <a:p>
            <a:pPr marL="609600" indent="-609600"/>
            <a:r>
              <a:rPr lang="es-MX" smtClean="0"/>
              <a:t>“Nuevas Europas” como Australia, Nueva Zelandia, Estados Unidos. Caracterizadas por un énfasis en la propiedad privada y en el control de los poderes del gobierno</a:t>
            </a:r>
            <a:endParaRPr lang="es-E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 startAt="2"/>
            </a:pPr>
            <a:r>
              <a:rPr lang="es-MX" smtClean="0"/>
              <a:t>La estrategia de colonización fue influenciada por la factibilidad de los asentamientos. </a:t>
            </a:r>
          </a:p>
          <a:p>
            <a:pPr marL="609600" indent="-609600">
              <a:buFont typeface="Arial" charset="0"/>
              <a:buAutoNum type="arabicPeriod" startAt="2"/>
            </a:pPr>
            <a:endParaRPr lang="es-MX" smtClean="0"/>
          </a:p>
          <a:p>
            <a:pPr marL="609600" indent="-609600"/>
            <a:r>
              <a:rPr lang="es-MX" smtClean="0"/>
              <a:t>En lugares donde las posibilidades de supervivencia de los europeos era más baja por enfermedades la formación de estados extractivos era más probable</a:t>
            </a:r>
            <a:endParaRPr lang="es-E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 startAt="3"/>
            </a:pPr>
            <a:r>
              <a:rPr lang="es-MX" smtClean="0"/>
              <a:t>Las instituciones de las colonias persistieron aún después de la independencia</a:t>
            </a:r>
          </a:p>
          <a:p>
            <a:pPr marL="609600" indent="-609600">
              <a:buFont typeface="Arial" charset="0"/>
              <a:buAutoNum type="arabicPeriod" startAt="3"/>
            </a:pPr>
            <a:endParaRPr lang="es-MX" smtClean="0"/>
          </a:p>
          <a:p>
            <a:pPr marL="609600" indent="-609600"/>
            <a:r>
              <a:rPr lang="es-MX" smtClean="0"/>
              <a:t>Basados en esta teoría los autores utilizan la mortalidad esperada de los primeros colonizadores europeos como </a:t>
            </a:r>
            <a:r>
              <a:rPr lang="es-MX" i="1" smtClean="0"/>
              <a:t>instrumento </a:t>
            </a:r>
            <a:r>
              <a:rPr lang="es-MX" smtClean="0"/>
              <a:t>para las instituciones actuales de los países</a:t>
            </a:r>
            <a:endParaRPr lang="es-E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es-MX" smtClean="0"/>
              <a:t>Mortalidad (potencial) de colonizadores </a:t>
            </a:r>
          </a:p>
          <a:p>
            <a:pPr marL="609600" indent="-609600"/>
            <a:endParaRPr lang="es-MX" smtClean="0"/>
          </a:p>
          <a:p>
            <a:pPr marL="609600" indent="-609600">
              <a:buFont typeface="Arial" charset="0"/>
              <a:buNone/>
            </a:pPr>
            <a:r>
              <a:rPr lang="es-MX" smtClean="0"/>
              <a:t>=&gt; asentamientos =&gt; instituciones iniciales </a:t>
            </a:r>
          </a:p>
          <a:p>
            <a:pPr marL="609600" indent="-609600"/>
            <a:endParaRPr lang="es-MX" smtClean="0"/>
          </a:p>
          <a:p>
            <a:pPr marL="609600" indent="-609600">
              <a:buFont typeface="Arial" charset="0"/>
              <a:buNone/>
            </a:pPr>
            <a:r>
              <a:rPr lang="es-MX" smtClean="0"/>
              <a:t>=&gt; instituciones actuales </a:t>
            </a:r>
          </a:p>
          <a:p>
            <a:pPr marL="609600" indent="-609600"/>
            <a:endParaRPr lang="es-MX" smtClean="0"/>
          </a:p>
          <a:p>
            <a:pPr marL="609600" indent="-609600">
              <a:buFont typeface="Arial" charset="0"/>
              <a:buNone/>
            </a:pPr>
            <a:r>
              <a:rPr lang="es-MX" smtClean="0"/>
              <a:t>=&gt; performance actual</a:t>
            </a:r>
            <a:endParaRPr lang="es-E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Mortalidad (potencial) de colonizadores: fuente de información =</a:t>
            </a:r>
          </a:p>
          <a:p>
            <a:pPr marL="609600" indent="-609600"/>
            <a:endParaRPr lang="es-MX" smtClean="0"/>
          </a:p>
          <a:p>
            <a:pPr marL="609600" indent="-609600"/>
            <a:r>
              <a:rPr lang="es-MX" smtClean="0"/>
              <a:t>Datos de mortalidad de soldados, curas y marineros entre los siglos XVII y XIX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pic>
        <p:nvPicPr>
          <p:cNvPr id="5939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524000"/>
            <a:ext cx="7343775" cy="4970463"/>
          </a:xfrm>
          <a:noFill/>
          <a:ln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61444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mtClean="0"/>
              <a:t>La regresión estadística muestra que la mortalidad a la que se enfrentaban los colonizadores más de 100 años atrás explica más del 25% de la variación de las instituciones actuales</a:t>
            </a:r>
          </a:p>
          <a:p>
            <a:pPr>
              <a:lnSpc>
                <a:spcPct val="90000"/>
              </a:lnSpc>
            </a:pPr>
            <a:endParaRPr lang="es-MX" smtClean="0"/>
          </a:p>
          <a:p>
            <a:pPr>
              <a:lnSpc>
                <a:spcPct val="90000"/>
              </a:lnSpc>
            </a:pPr>
            <a:r>
              <a:rPr lang="es-MX" smtClean="0"/>
              <a:t>Éstas se miden a través un índice del “riesgo de expropiación” (Énfasis en derechos de propiedad seguros).</a:t>
            </a:r>
            <a:endParaRPr lang="es-E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z="2800" smtClean="0"/>
              <a:t>También documentan los canales de su teoría</a:t>
            </a:r>
          </a:p>
          <a:p>
            <a:pPr marL="609600" indent="-609600"/>
            <a:endParaRPr lang="es-MX" sz="2800" smtClean="0"/>
          </a:p>
          <a:p>
            <a:pPr marL="609600" indent="-609600"/>
            <a:r>
              <a:rPr lang="es-MX" sz="2800" smtClean="0"/>
              <a:t>¿Cuáles son los canales a través de los cuales puede funcionar la persistencia de las instituciones?</a:t>
            </a:r>
          </a:p>
          <a:p>
            <a:pPr marL="609600" indent="-609600"/>
            <a:endParaRPr lang="es-MX" sz="2800" smtClean="0"/>
          </a:p>
          <a:p>
            <a:pPr marL="609600" indent="-609600">
              <a:buFont typeface="Arial" charset="0"/>
              <a:buAutoNum type="arabicPeriod"/>
            </a:pPr>
            <a:r>
              <a:rPr lang="es-MX" sz="2800" smtClean="0"/>
              <a:t>Implementar instituciones que pongan restricciones al poder del gobierno es costoso</a:t>
            </a:r>
            <a:endParaRPr lang="es-ES" sz="28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INSTITUCIONES Y CRECIMIENTO</a:t>
            </a:r>
            <a:endParaRPr lang="es-ES" smtClean="0"/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 startAt="2"/>
            </a:pPr>
            <a:r>
              <a:rPr lang="es-MX" smtClean="0"/>
              <a:t>Elite pequeña y muy beneficiada</a:t>
            </a:r>
          </a:p>
          <a:p>
            <a:pPr marL="609600" indent="-609600">
              <a:buFont typeface="Arial" charset="0"/>
              <a:buAutoNum type="arabicPeriod" startAt="2"/>
            </a:pPr>
            <a:r>
              <a:rPr lang="es-MX" smtClean="0"/>
              <a:t>Si los agentes hacen inversiones irreversibles complementarias con las instituciones querrán que estas persitan</a:t>
            </a:r>
            <a:endParaRPr lang="es-E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Instituciones, el proceso de formulación de políticas y sus resultados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mtClean="0"/>
              <a:t>Formales: constituciones, leyes, derechos de propiedad</a:t>
            </a:r>
          </a:p>
          <a:p>
            <a:pPr eaLnBrk="1" hangingPunct="1">
              <a:lnSpc>
                <a:spcPct val="90000"/>
              </a:lnSpc>
            </a:pPr>
            <a:endParaRPr lang="es-MX" smtClean="0"/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Creadas a lo largo de la historia para crear orden y reducir incertidumbre en el intercambio</a:t>
            </a:r>
          </a:p>
          <a:p>
            <a:pPr eaLnBrk="1" hangingPunct="1">
              <a:lnSpc>
                <a:spcPct val="90000"/>
              </a:lnSpc>
            </a:pPr>
            <a:endParaRPr lang="es-MX" smtClean="0"/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La Historia es una historia de evolución de instituciones</a:t>
            </a:r>
            <a:endParaRPr lang="es-E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INTRODUCCIÓN</a:t>
            </a:r>
          </a:p>
        </p:txBody>
      </p:sp>
      <p:sp>
        <p:nvSpPr>
          <p:cNvPr id="2457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Existe un nexo entre las instituciones políticas, las características de las políticas públicas  (como su estabilidad y adaptabilidad) y la calidad de la implementación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Poco se sabe aún sobre este nexo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A continuación, un análisis primario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928688"/>
            <a:ext cx="8001000" cy="540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Características Clave de las Políticas Públicas</a:t>
            </a:r>
            <a:endParaRPr lang="es-ES" dirty="0"/>
          </a:p>
        </p:txBody>
      </p:sp>
      <p:sp>
        <p:nvSpPr>
          <p:cNvPr id="2662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Dejando de lado el </a:t>
            </a:r>
            <a:r>
              <a:rPr lang="es-ES" i="1" smtClean="0"/>
              <a:t>contenido </a:t>
            </a:r>
            <a:r>
              <a:rPr lang="es-ES" smtClean="0"/>
              <a:t> de las políticas públicas, ¿qué características clave deben tener?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b="1" i="1" smtClean="0"/>
              <a:t>Estabilidad: </a:t>
            </a:r>
            <a:r>
              <a:rPr lang="es-ES" smtClean="0"/>
              <a:t>a lo largo del tiempo</a:t>
            </a:r>
          </a:p>
          <a:p>
            <a:pPr eaLnBrk="1" hangingPunct="1"/>
            <a:r>
              <a:rPr lang="es-ES" b="1" i="1" smtClean="0"/>
              <a:t>Adaptabilidad: </a:t>
            </a:r>
            <a:r>
              <a:rPr lang="es-ES" smtClean="0"/>
              <a:t>deben ser capaces de cambiarse cuando fallan o cuando cambian las circunstancias </a:t>
            </a:r>
            <a:endParaRPr lang="es-ES" b="1" i="1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Características Clave de las Políticas Públicas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" b="1" i="1" smtClean="0"/>
              <a:t>Coordinación: </a:t>
            </a:r>
            <a:r>
              <a:rPr lang="es-ES" smtClean="0"/>
              <a:t>entre diferentes actores regulatorios con competencia o entre diferentes oficinas en diferentes regiones (Departamentos) </a:t>
            </a:r>
          </a:p>
          <a:p>
            <a:pPr eaLnBrk="1" hangingPunct="1">
              <a:lnSpc>
                <a:spcPct val="90000"/>
              </a:lnSpc>
            </a:pPr>
            <a:endParaRPr lang="es-ES" b="1" i="1" smtClean="0"/>
          </a:p>
          <a:p>
            <a:pPr eaLnBrk="1" hangingPunct="1">
              <a:lnSpc>
                <a:spcPct val="90000"/>
              </a:lnSpc>
            </a:pPr>
            <a:r>
              <a:rPr lang="es-ES" b="1" i="1" smtClean="0"/>
              <a:t>Coherencia: </a:t>
            </a:r>
            <a:r>
              <a:rPr lang="es-ES" smtClean="0"/>
              <a:t>Con políticas conexas</a:t>
            </a:r>
          </a:p>
          <a:p>
            <a:pPr eaLnBrk="1" hangingPunct="1">
              <a:lnSpc>
                <a:spcPct val="90000"/>
              </a:lnSpc>
            </a:pPr>
            <a:endParaRPr lang="es-ES" b="1" i="1" smtClean="0"/>
          </a:p>
          <a:p>
            <a:pPr eaLnBrk="1" hangingPunct="1">
              <a:lnSpc>
                <a:spcPct val="90000"/>
              </a:lnSpc>
            </a:pPr>
            <a:r>
              <a:rPr lang="es-ES" b="1" i="1" smtClean="0"/>
              <a:t>Calidad de la Implementación y de la efectiva aplicación</a:t>
            </a:r>
            <a:r>
              <a:rPr lang="es-ES" smtClean="0"/>
              <a:t>:</a:t>
            </a:r>
            <a:endParaRPr lang="es-ES" b="1" i="1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Características Clave de las Políticas Públicas</a:t>
            </a:r>
            <a:endParaRPr lang="es-ES" dirty="0"/>
          </a:p>
        </p:txBody>
      </p:sp>
      <p:sp>
        <p:nvSpPr>
          <p:cNvPr id="2867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b="1" i="1" smtClean="0"/>
              <a:t>Orientación al interés público</a:t>
            </a:r>
          </a:p>
          <a:p>
            <a:pPr eaLnBrk="1" hangingPunct="1"/>
            <a:endParaRPr lang="es-ES" b="1" i="1" smtClean="0"/>
          </a:p>
          <a:p>
            <a:pPr eaLnBrk="1" hangingPunct="1"/>
            <a:r>
              <a:rPr lang="es-ES" b="1" i="1" smtClean="0"/>
              <a:t>Eficiencia: </a:t>
            </a:r>
            <a:r>
              <a:rPr lang="es-ES" smtClean="0"/>
              <a:t>grado en que reflejan una asignación de recursos escasos que se traduce en altos rendimientos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Características Clave de las Políticas Públicas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Desde el punto de vista del desarrollo estas características son tan importantes como el contenido de las políticas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Existen muchos ejemplos en los cuales el contenido de la política obedece a la aplicación de una receta y ésta falla por no tener en cuenta la presencia o no de estas características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Capacidades del Estado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Íntimamente relacionada con la lista anterior está la lista de capacidades esenciales que debe tener un estado para llevar a cabo sus funciones. (</a:t>
            </a:r>
            <a:r>
              <a:rPr lang="es-ES" dirty="0" err="1" smtClean="0"/>
              <a:t>Weaver</a:t>
            </a:r>
            <a:r>
              <a:rPr lang="es-ES" dirty="0" smtClean="0"/>
              <a:t> y </a:t>
            </a:r>
            <a:r>
              <a:rPr lang="es-ES" dirty="0" err="1" smtClean="0"/>
              <a:t>Rockman</a:t>
            </a:r>
            <a:r>
              <a:rPr lang="es-ES" dirty="0" smtClean="0"/>
              <a:t> (1993)).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Algunas: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b="1" i="1" dirty="0" smtClean="0"/>
              <a:t>Establecer y mantener prioridades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b="1" i="1" dirty="0" smtClean="0"/>
              <a:t>Focalizar recursos escasos a donde son más efectivos</a:t>
            </a:r>
            <a:endParaRPr lang="es-ES" b="1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Capacidades del Estado</a:t>
            </a:r>
          </a:p>
        </p:txBody>
      </p:sp>
      <p:sp>
        <p:nvSpPr>
          <p:cNvPr id="3174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 startAt="3"/>
            </a:pPr>
            <a:r>
              <a:rPr lang="es-ES" b="1" i="1" smtClean="0"/>
              <a:t>Capacidad de imponer pérdidas a grupos poderosos</a:t>
            </a:r>
          </a:p>
          <a:p>
            <a:pPr marL="514350" indent="-514350" eaLnBrk="1" hangingPunct="1">
              <a:buFont typeface="Calibri" pitchFamily="34" charset="0"/>
              <a:buAutoNum type="arabicPeriod" startAt="3"/>
            </a:pPr>
            <a:r>
              <a:rPr lang="es-ES" b="1" i="1" smtClean="0"/>
              <a:t>Representar intereses difusos</a:t>
            </a:r>
          </a:p>
          <a:p>
            <a:pPr marL="514350" indent="-514350" eaLnBrk="1" hangingPunct="1">
              <a:buFont typeface="Calibri" pitchFamily="34" charset="0"/>
              <a:buAutoNum type="arabicPeriod" startAt="3"/>
            </a:pPr>
            <a:r>
              <a:rPr lang="es-ES" b="1" i="1" smtClean="0"/>
              <a:t>Garantizar la implementación efectiva de las políticas una vez que se hallan decidido</a:t>
            </a:r>
          </a:p>
          <a:p>
            <a:pPr marL="514350" indent="-514350" eaLnBrk="1" hangingPunct="1">
              <a:buFont typeface="Calibri" pitchFamily="34" charset="0"/>
              <a:buAutoNum type="arabicPeriod" startAt="3"/>
            </a:pPr>
            <a:r>
              <a:rPr lang="es-ES" b="1" i="1" smtClean="0"/>
              <a:t>Garantizar la estabilidad de las políticas: </a:t>
            </a:r>
            <a:r>
              <a:rPr lang="es-ES" smtClean="0"/>
              <a:t>para darle tiempo a que funcionen</a:t>
            </a:r>
          </a:p>
          <a:p>
            <a:pPr marL="514350" indent="-514350" eaLnBrk="1" hangingPunct="1">
              <a:buFont typeface="Calibri" pitchFamily="34" charset="0"/>
              <a:buAutoNum type="arabicPeriod" startAt="3"/>
            </a:pPr>
            <a:endParaRPr lang="es-ES" b="1" i="1" smtClean="0"/>
          </a:p>
          <a:p>
            <a:pPr marL="514350" indent="-514350" eaLnBrk="1" hangingPunct="1">
              <a:buFont typeface="Calibri" pitchFamily="34" charset="0"/>
              <a:buAutoNum type="arabicPeriod" startAt="3"/>
            </a:pPr>
            <a:endParaRPr lang="es-ES" b="1" i="1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Estabilidad de las Políticas Públicas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Algunos países son capaces de sustentar políticas en el largo plazo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En otros las políticas cambian con los gobiernos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La estabilidad no se refiere a que las políticas no puedan cambiar sino a que lo hagan en función de cambios en circunstancias económicas y no políticas</a:t>
            </a:r>
            <a:endParaRPr lang="es-E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Estabilidad de las Políticas Públicas</a:t>
            </a:r>
          </a:p>
        </p:txBody>
      </p:sp>
      <p:sp>
        <p:nvSpPr>
          <p:cNvPr id="3379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No hay estabilidad cuando los nuevos gobiernos no respetan los compromisos asumidos por los anteriores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Esto dificulta la toma de decisiones (planificación) por parte de las empresas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Menor inversión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mtClean="0"/>
              <a:t>Las Instituciones proveen la estructura de incentivos de una economía.</a:t>
            </a:r>
          </a:p>
          <a:p>
            <a:pPr eaLnBrk="1" hangingPunct="1">
              <a:lnSpc>
                <a:spcPct val="90000"/>
              </a:lnSpc>
            </a:pPr>
            <a:endParaRPr lang="es-MX" smtClean="0"/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Mientras esa estructura evoluciona direcciona el cambio de la economía hacia el crecimiento o el estancamiento</a:t>
            </a:r>
          </a:p>
          <a:p>
            <a:pPr eaLnBrk="1" hangingPunct="1">
              <a:lnSpc>
                <a:spcPct val="90000"/>
              </a:lnSpc>
            </a:pPr>
            <a:endParaRPr lang="es-MX" smtClean="0"/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North elabora sobre el rol de las instituciones en la preformance de las economías</a:t>
            </a:r>
            <a:endParaRPr lang="es-E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Adaptabilidad de las Políticas Públicas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Es conveniente que los países puedan cambiar sus políticas cuando éstas no funcionan o ante cambios en las circunstancias económicas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Sin embargo los gobiernos tienen a abusar de la discrecionalidad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En ocasiones los actores políticos acuerdan limitar este oportunismo </a:t>
            </a:r>
            <a:endParaRPr lang="es-E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Adaptabilidad de las Políticas Públicas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¿Cómo?</a:t>
            </a:r>
          </a:p>
          <a:p>
            <a:pPr eaLnBrk="1" hangingPunct="1">
              <a:lnSpc>
                <a:spcPct val="90000"/>
              </a:lnSpc>
            </a:pPr>
            <a:endParaRPr lang="es-ES" smtClean="0"/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Incorporándolas en la Constitución</a:t>
            </a:r>
          </a:p>
          <a:p>
            <a:pPr eaLnBrk="1" hangingPunct="1">
              <a:lnSpc>
                <a:spcPct val="90000"/>
              </a:lnSpc>
            </a:pPr>
            <a:endParaRPr lang="es-ES" smtClean="0"/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Esto disminuye volatilidad pero también adaptabilidad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Coordinación de las Políticas Públicas</a:t>
            </a:r>
            <a:endParaRPr lang="es-ES" dirty="0"/>
          </a:p>
        </p:txBody>
      </p:sp>
      <p:sp>
        <p:nvSpPr>
          <p:cNvPr id="3686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Entre entidades del gobierno central, entre éstas y las de los gobiernos municipales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Entre Poder Legislativo (Leyes) y Ministerios (Decretos reglamentarios): Legislación simbólica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Coherencia de las Políticas Públicas</a:t>
            </a:r>
          </a:p>
        </p:txBody>
      </p:sp>
      <p:sp>
        <p:nvSpPr>
          <p:cNvPr id="3789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Entre las nuevas políticas y las existentes (conexas)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Calidad de la implementación y de la efectiva implementación de las Políticas Públicas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Las políticas pueden estar bien o mal diseñadas.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En el segundo caso afecta el </a:t>
            </a:r>
            <a:r>
              <a:rPr lang="es-ES" i="1" dirty="0" err="1" smtClean="0"/>
              <a:t>enforcement</a:t>
            </a:r>
            <a:r>
              <a:rPr lang="es-ES" dirty="0" smtClean="0"/>
              <a:t> porque son costosas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Pero aunque estén bien diseñadas, puede ser que el país no cuentes con los recursos o las capacidades para hacer las cumplir: oficinas de control y sistemas judiciales capaces e independientes</a:t>
            </a:r>
            <a:endParaRPr lang="es-E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Orientación de las Políticas Públicas a interés público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Grado en que las políticas promueven el bienestar general vs el interés privado (subsidios específicos, etc.)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Capacidad del Estado para imponer pérdidas a actores poderosos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Grado en que el Estado representa intereses difusos</a:t>
            </a:r>
            <a:endParaRPr lang="es-E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Eficiencia de las Políticas Públicas</a:t>
            </a:r>
          </a:p>
        </p:txBody>
      </p:sp>
      <p:sp>
        <p:nvSpPr>
          <p:cNvPr id="4096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Diseño costo – efectivo de políticas:</a:t>
            </a:r>
          </a:p>
          <a:p>
            <a:pPr lvl="1" eaLnBrk="1" hangingPunct="1"/>
            <a:r>
              <a:rPr lang="es-ES" smtClean="0"/>
              <a:t>Elección de los instrumentos correctos</a:t>
            </a:r>
          </a:p>
          <a:p>
            <a:pPr lvl="1" eaLnBrk="1" hangingPunct="1"/>
            <a:r>
              <a:rPr lang="es-ES" smtClean="0"/>
              <a:t>Diseño de fiscalización y control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85750"/>
            <a:ext cx="8197850" cy="631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642938"/>
            <a:ext cx="57150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Relación entre Instituciones Políticas y resultados de las Políticas</a:t>
            </a:r>
            <a:endParaRPr lang="es-ES" sz="4000" smtClean="0"/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s-MX" smtClean="0"/>
              <a:t>Capacidades de formulación de políticas del Congreso: 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mtClean="0"/>
              <a:t>especialización de los comités legislativos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mtClean="0"/>
              <a:t>Nivel de escolaridad de los legisladores</a:t>
            </a:r>
            <a:endParaRPr lang="es-E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¿Por qué es necesario restringir el comportamiento humano con instituciones?</a:t>
            </a:r>
          </a:p>
          <a:p>
            <a:pPr eaLnBrk="1" hangingPunct="1"/>
            <a:endParaRPr lang="es-MX" smtClean="0"/>
          </a:p>
          <a:p>
            <a:pPr eaLnBrk="1" hangingPunct="1"/>
            <a:r>
              <a:rPr lang="es-MX" smtClean="0"/>
              <a:t>Porque contrariamente al argumento de la mano invisible existen muchas situaciones en la que la maximización del interés individual conduce a fallas de coordinación (Pareto – ineficientes)</a:t>
            </a:r>
            <a:endParaRPr lang="es-ES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Capacidades de formulación de políticas del Congreso</a:t>
            </a:r>
            <a:endParaRPr lang="es-ES" sz="4000" smtClean="0"/>
          </a:p>
        </p:txBody>
      </p:sp>
      <p:pic>
        <p:nvPicPr>
          <p:cNvPr id="67592" name="Picture 8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484313"/>
            <a:ext cx="6575425" cy="4924425"/>
          </a:xfrm>
          <a:noFill/>
          <a:ln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Relación entre Instituciones Políticas y resultados de las Políticas</a:t>
            </a:r>
            <a:endParaRPr lang="es-ES" sz="4000" smtClean="0"/>
          </a:p>
        </p:txBody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 startAt="2"/>
            </a:pPr>
            <a:r>
              <a:rPr lang="es-MX" sz="2800" smtClean="0"/>
              <a:t>Características de los sistemas de partidos políticos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z="2400" smtClean="0"/>
              <a:t>Los partidos políticos son actores fundamentales en el PFP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z="2400" smtClean="0"/>
              <a:t>De manera indirecta, influyen en al viabilidad de las relaciones entre PL y PE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z="2400" smtClean="0"/>
              <a:t>PP institucionalizados tienen horizontes más largos, tendrían mayor interés en controlar intereses privados de corto plazo de sus miembros. Condición necesaria pero no suficiente. Deben también ser programáticos.</a:t>
            </a:r>
            <a:endParaRPr lang="es-ES" sz="2400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Características de los sistemas de partidos políticos</a:t>
            </a:r>
            <a:endParaRPr lang="es-ES" sz="4000" smtClean="0"/>
          </a:p>
        </p:txBody>
      </p:sp>
      <p:pic>
        <p:nvPicPr>
          <p:cNvPr id="6861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600200"/>
            <a:ext cx="8713788" cy="5216525"/>
          </a:xfrm>
          <a:noFill/>
          <a:ln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Relación entre Instituciones Políticas y resultados de las Políticas</a:t>
            </a:r>
            <a:endParaRPr lang="es-ES" sz="4000" smtClean="0"/>
          </a:p>
        </p:txBody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 startAt="3"/>
            </a:pPr>
            <a:r>
              <a:rPr lang="es-MX" smtClean="0"/>
              <a:t>Implementación y Aplicación Efectiva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mtClean="0"/>
              <a:t>Independencia del Poder Judicial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mtClean="0"/>
              <a:t>La calidad de la burocracia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s-MX" smtClean="0"/>
              <a:t>Estabilidad/duración de los ministros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s-MX" smtClean="0"/>
              <a:t>Proporción de ministros que proceden de una carrera administrativa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s-MX" smtClean="0"/>
              <a:t>Burocracia competente e independiente</a:t>
            </a:r>
            <a:endParaRPr lang="es-ES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13" y="-82550"/>
            <a:ext cx="9167813" cy="703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Las instituciones son efectivas cuando aumentan los beneficios de las soluciones cooperativas y los costos de defeccionar</a:t>
            </a:r>
          </a:p>
          <a:p>
            <a:pPr eaLnBrk="1" hangingPunct="1"/>
            <a:endParaRPr lang="es-MX" smtClean="0"/>
          </a:p>
          <a:p>
            <a:pPr eaLnBrk="1" hangingPunct="1"/>
            <a:r>
              <a:rPr lang="es-MX" smtClean="0"/>
              <a:t>En términos de costos de transacción las instituciones adecuadas reducen los costos de transacción y producción, haciendo realizables los intercambios mutuamente beneficiosos.</a:t>
            </a:r>
            <a:endParaRPr lang="es-E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mtClean="0"/>
              <a:t>Objetivo: explicar las diferentes </a:t>
            </a:r>
            <a:r>
              <a:rPr lang="es-MX" i="1" smtClean="0"/>
              <a:t>performances </a:t>
            </a:r>
            <a:r>
              <a:rPr lang="es-MX" smtClean="0"/>
              <a:t>económicas de las naciones a lo largo del tiempo </a:t>
            </a:r>
          </a:p>
          <a:p>
            <a:pPr eaLnBrk="1" hangingPunct="1">
              <a:lnSpc>
                <a:spcPct val="90000"/>
              </a:lnSpc>
            </a:pPr>
            <a:endParaRPr lang="es-MX" smtClean="0"/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La literatura económica clásica sobre el crecimiento tomaba como dados los aspectos institucionales como el cumplimiento de los derechos de propiedad, la formulación de políticas, etc.</a:t>
            </a:r>
            <a:endParaRPr lang="es-E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EVOLUCIÓN INSTITUCIONAL EN LA TEMPRANA EUROPA MODERNA</a:t>
            </a:r>
            <a:endParaRPr lang="es-ES" sz="4000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mtClean="0"/>
              <a:t>La historia del comercio a distancia en la Europa entre los siglos XI y XVI es una historia de organización institucional cada vez más compleja que derivó en las economías modernas</a:t>
            </a:r>
          </a:p>
          <a:p>
            <a:pPr eaLnBrk="1" hangingPunct="1">
              <a:lnSpc>
                <a:spcPct val="90000"/>
              </a:lnSpc>
            </a:pPr>
            <a:endParaRPr lang="es-MX" smtClean="0"/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Cambios organizacionales, instrumentos, técnicas, mayor control, bajaron los costos de intercambio a distancia</a:t>
            </a:r>
            <a:endParaRPr lang="es-E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EVOLUCIÓN INSTITUCIONAL EN LA TEMPRANA EUROPA MODERNA</a:t>
            </a:r>
            <a:endParaRPr lang="es-ES" sz="4000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s-MX" smtClean="0"/>
              <a:t>Innovaciones: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s-MX" smtClean="0"/>
              <a:t>Incrementaron la movilidad del capital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s-MX" smtClean="0"/>
              <a:t>Bajaron los costos de información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s-MX" smtClean="0"/>
              <a:t>Dispersaron el riesgo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es-MX" smtClean="0"/>
          </a:p>
          <a:p>
            <a:pPr marL="609600" indent="-609600" eaLnBrk="1" hangingPunct="1">
              <a:lnSpc>
                <a:spcPct val="90000"/>
              </a:lnSpc>
              <a:buFontTx/>
              <a:buChar char="•"/>
            </a:pPr>
            <a:r>
              <a:rPr lang="es-MX" smtClean="0"/>
              <a:t>Entre las primeras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s-MX" smtClean="0"/>
              <a:t>Técnicas y métodos para evadir leyes de usura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s-MX" smtClean="0"/>
              <a:t>La aparición de las órdenes de pago y su negociación secundaria</a:t>
            </a:r>
            <a:endParaRPr lang="es-E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1718</Words>
  <Application>Microsoft Office PowerPoint</Application>
  <PresentationFormat>On-screen Show (4:3)</PresentationFormat>
  <Paragraphs>237</Paragraphs>
  <Slides>54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57" baseType="lpstr">
      <vt:lpstr>Arial</vt:lpstr>
      <vt:lpstr>Calibri</vt:lpstr>
      <vt:lpstr>Tema de Office</vt:lpstr>
      <vt:lpstr>INSTITUCIONES Y DESARROLLO</vt:lpstr>
      <vt:lpstr>INTRODUCCIÓN</vt:lpstr>
      <vt:lpstr>INTRODUCCIÓN</vt:lpstr>
      <vt:lpstr>INTRODUCCIÓN</vt:lpstr>
      <vt:lpstr>INTRODUCCIÓN</vt:lpstr>
      <vt:lpstr>INTRODUCCIÓN</vt:lpstr>
      <vt:lpstr>INTRODUCCIÓN</vt:lpstr>
      <vt:lpstr>EVOLUCIÓN INSTITUCIONAL EN LA TEMPRANA EUROPA MODERNA</vt:lpstr>
      <vt:lpstr>EVOLUCIÓN INSTITUCIONAL EN LA TEMPRANA EUROPA MODERNA</vt:lpstr>
      <vt:lpstr>EVOLUCIÓN INSTITUCIONAL EN LA TEMPRANA EUROPA MODERNA</vt:lpstr>
      <vt:lpstr>INSTITUCIONES Y CRECIMIENTO EN AMÉRICA</vt:lpstr>
      <vt:lpstr>INSTITUCIONES Y CRECIMIENTO EN AMÉRICA</vt:lpstr>
      <vt:lpstr>INSTITUCIONES Y CRECIMIENTO EN AMÉRICA</vt:lpstr>
      <vt:lpstr>INSTITUCIONES Y CRECIMIENTO EN AMÉRICA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 Y CRECIMIENTO</vt:lpstr>
      <vt:lpstr>Instituciones, el proceso de formulación de políticas y sus resultados</vt:lpstr>
      <vt:lpstr>INTRODUCCIÓN</vt:lpstr>
      <vt:lpstr>Diapositiva 31</vt:lpstr>
      <vt:lpstr>Características Clave de las Políticas Públicas</vt:lpstr>
      <vt:lpstr>Características Clave de las Políticas Públicas</vt:lpstr>
      <vt:lpstr>Características Clave de las Políticas Públicas</vt:lpstr>
      <vt:lpstr>Características Clave de las Políticas Públicas</vt:lpstr>
      <vt:lpstr>Capacidades del Estado</vt:lpstr>
      <vt:lpstr>Capacidades del Estado</vt:lpstr>
      <vt:lpstr>Estabilidad de las Políticas Públicas</vt:lpstr>
      <vt:lpstr>Estabilidad de las Políticas Públicas</vt:lpstr>
      <vt:lpstr>Adaptabilidad de las Políticas Públicas</vt:lpstr>
      <vt:lpstr>Adaptabilidad de las Políticas Públicas</vt:lpstr>
      <vt:lpstr>Coordinación de las Políticas Públicas</vt:lpstr>
      <vt:lpstr>Coherencia de las Políticas Públicas</vt:lpstr>
      <vt:lpstr>Calidad de la implementación y de la efectiva implementación de las Políticas Públicas</vt:lpstr>
      <vt:lpstr>Orientación de las Políticas Públicas a interés público</vt:lpstr>
      <vt:lpstr>Eficiencia de las Políticas Públicas</vt:lpstr>
      <vt:lpstr>Diapositiva 47</vt:lpstr>
      <vt:lpstr>Diapositiva 48</vt:lpstr>
      <vt:lpstr>Relación entre Instituciones Políticas y resultados de las Políticas</vt:lpstr>
      <vt:lpstr>Capacidades de formulación de políticas del Congreso</vt:lpstr>
      <vt:lpstr>Relación entre Instituciones Políticas y resultados de las Políticas</vt:lpstr>
      <vt:lpstr>Características de los sistemas de partidos políticos</vt:lpstr>
      <vt:lpstr>Relación entre Instituciones Políticas y resultados de las Políticas</vt:lpstr>
      <vt:lpstr>Diapositiva 54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Instituciones, el proceso de formulación de políticas y sus resultados</dc:title>
  <dc:creator>Marcelo Caffera</dc:creator>
  <cp:lastModifiedBy>Marcelo</cp:lastModifiedBy>
  <cp:revision>90</cp:revision>
  <dcterms:created xsi:type="dcterms:W3CDTF">2007-10-02T20:14:10Z</dcterms:created>
  <dcterms:modified xsi:type="dcterms:W3CDTF">2007-10-03T09:10:27Z</dcterms:modified>
</cp:coreProperties>
</file>