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celo\Docencia\MicroII\experimento_bs_public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celo\Docencia\MicroII\experimento_bs_public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celo\Docencia\MicroII\experimento_bs_publ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celo\Docencia\MicroII\experimento_bs_public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celo\Docencia\MicroII\experimento_bs_publ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UY"/>
  <c:style val="26"/>
  <c:chart>
    <c:title>
      <c:layout/>
    </c:title>
    <c:plotArea>
      <c:layout>
        <c:manualLayout>
          <c:layoutTarget val="inner"/>
          <c:xMode val="edge"/>
          <c:yMode val="edge"/>
          <c:x val="0.113240813648294"/>
          <c:y val="0.19763888888888895"/>
          <c:w val="0.84237160979877579"/>
          <c:h val="0.64200605132691768"/>
        </c:manualLayout>
      </c:layout>
      <c:barChart>
        <c:barDir val="col"/>
        <c:grouping val="clustered"/>
        <c:ser>
          <c:idx val="0"/>
          <c:order val="0"/>
          <c:tx>
            <c:strRef>
              <c:f>final!$H$15</c:f>
              <c:strCache>
                <c:ptCount val="1"/>
                <c:pt idx="0">
                  <c:v>Promedio de fichas cuenta grupal</c:v>
                </c:pt>
              </c:strCache>
            </c:strRef>
          </c:tx>
          <c:cat>
            <c:numRef>
              <c:f>final!$A$16:$A$25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final!$H$16:$H$25</c:f>
              <c:numCache>
                <c:formatCode>0.00</c:formatCode>
                <c:ptCount val="10"/>
                <c:pt idx="0">
                  <c:v>3.1304347826086962</c:v>
                </c:pt>
                <c:pt idx="1">
                  <c:v>3.6956521739130426</c:v>
                </c:pt>
                <c:pt idx="2">
                  <c:v>3.3478260869565224</c:v>
                </c:pt>
                <c:pt idx="3">
                  <c:v>2.6086956521739135</c:v>
                </c:pt>
                <c:pt idx="4">
                  <c:v>2.2173913043478266</c:v>
                </c:pt>
                <c:pt idx="5">
                  <c:v>2.5652173913043481</c:v>
                </c:pt>
                <c:pt idx="6">
                  <c:v>2.8260869565217388</c:v>
                </c:pt>
                <c:pt idx="7">
                  <c:v>1.7826086956521738</c:v>
                </c:pt>
                <c:pt idx="8">
                  <c:v>1.7391304347826089</c:v>
                </c:pt>
                <c:pt idx="9">
                  <c:v>2.3913043478260874</c:v>
                </c:pt>
              </c:numCache>
            </c:numRef>
          </c:val>
        </c:ser>
        <c:axId val="83282560"/>
        <c:axId val="78869248"/>
      </c:barChart>
      <c:catAx>
        <c:axId val="83282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Período</a:t>
                </a:r>
              </a:p>
            </c:rich>
          </c:tx>
          <c:layout>
            <c:manualLayout>
              <c:xMode val="edge"/>
              <c:yMode val="edge"/>
              <c:x val="0.47540561626405198"/>
              <c:y val="0.8992427268143515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050" b="1"/>
            </a:pPr>
            <a:endParaRPr lang="es-UY"/>
          </a:p>
        </c:txPr>
        <c:crossAx val="78869248"/>
        <c:crosses val="autoZero"/>
        <c:auto val="1"/>
        <c:lblAlgn val="ctr"/>
        <c:lblOffset val="100"/>
      </c:catAx>
      <c:valAx>
        <c:axId val="78869248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050" b="1"/>
            </a:pPr>
            <a:endParaRPr lang="es-UY"/>
          </a:p>
        </c:txPr>
        <c:crossAx val="8328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41312118193877"/>
          <c:y val="0.10288091738274888"/>
          <c:w val="0.26383202099737535"/>
          <c:h val="7.7061208959130198E-2"/>
        </c:manualLayout>
      </c:layout>
      <c:spPr>
        <a:solidFill>
          <a:schemeClr val="bg1">
            <a:lumMod val="95000"/>
          </a:schemeClr>
        </a:solidFill>
      </c:spPr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UY"/>
  <c:style val="26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Fichas cuenta grupal- Distinción por sexo</a:t>
            </a:r>
          </a:p>
        </c:rich>
      </c:tx>
      <c:layout>
        <c:manualLayout>
          <c:xMode val="edge"/>
          <c:yMode val="edge"/>
          <c:x val="0.29512561881341087"/>
          <c:y val="2.2830078727298707E-3"/>
        </c:manualLayout>
      </c:layout>
      <c:overlay val="1"/>
    </c:title>
    <c:plotArea>
      <c:layout>
        <c:manualLayout>
          <c:layoutTarget val="inner"/>
          <c:xMode val="edge"/>
          <c:yMode val="edge"/>
          <c:x val="0.12536351706036739"/>
          <c:y val="5.1400554097404488E-2"/>
          <c:w val="0.80512401574803161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strRef>
              <c:f>final!$F$15</c:f>
              <c:strCache>
                <c:ptCount val="1"/>
                <c:pt idx="0">
                  <c:v>Hombres/total</c:v>
                </c:pt>
              </c:strCache>
            </c:strRef>
          </c:tx>
          <c:cat>
            <c:numRef>
              <c:f>final!$A$16:$A$25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final!$F$16:$F$25</c:f>
              <c:numCache>
                <c:formatCode>0.0%</c:formatCode>
                <c:ptCount val="10"/>
                <c:pt idx="0">
                  <c:v>0.47222222222222227</c:v>
                </c:pt>
                <c:pt idx="1">
                  <c:v>0.51764705882352968</c:v>
                </c:pt>
                <c:pt idx="2">
                  <c:v>0.70129870129870142</c:v>
                </c:pt>
                <c:pt idx="3">
                  <c:v>0.53333333333333333</c:v>
                </c:pt>
                <c:pt idx="4">
                  <c:v>0.43137254901960798</c:v>
                </c:pt>
                <c:pt idx="5">
                  <c:v>0.42372881355932207</c:v>
                </c:pt>
                <c:pt idx="6">
                  <c:v>0.35384615384615387</c:v>
                </c:pt>
                <c:pt idx="7">
                  <c:v>0.60975609756097571</c:v>
                </c:pt>
                <c:pt idx="8">
                  <c:v>0.35000000000000003</c:v>
                </c:pt>
                <c:pt idx="9">
                  <c:v>0.38181818181818195</c:v>
                </c:pt>
              </c:numCache>
            </c:numRef>
          </c:val>
        </c:ser>
        <c:ser>
          <c:idx val="1"/>
          <c:order val="1"/>
          <c:tx>
            <c:strRef>
              <c:f>final!$G$15</c:f>
              <c:strCache>
                <c:ptCount val="1"/>
                <c:pt idx="0">
                  <c:v>Mujeres/total</c:v>
                </c:pt>
              </c:strCache>
            </c:strRef>
          </c:tx>
          <c:cat>
            <c:numRef>
              <c:f>final!$A$16:$A$25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final!$G$16:$G$25</c:f>
              <c:numCache>
                <c:formatCode>0.0%</c:formatCode>
                <c:ptCount val="10"/>
                <c:pt idx="0">
                  <c:v>0.52777777777777779</c:v>
                </c:pt>
                <c:pt idx="1">
                  <c:v>0.48235294117647071</c:v>
                </c:pt>
                <c:pt idx="2">
                  <c:v>0.29870129870129869</c:v>
                </c:pt>
                <c:pt idx="3">
                  <c:v>0.46666666666666673</c:v>
                </c:pt>
                <c:pt idx="4">
                  <c:v>0.56862745098039225</c:v>
                </c:pt>
                <c:pt idx="5">
                  <c:v>0.5762711864406781</c:v>
                </c:pt>
                <c:pt idx="6">
                  <c:v>0.64615384615384641</c:v>
                </c:pt>
                <c:pt idx="7">
                  <c:v>0.3902439024390244</c:v>
                </c:pt>
                <c:pt idx="8">
                  <c:v>0.65000000000000013</c:v>
                </c:pt>
                <c:pt idx="9">
                  <c:v>0.61818181818181839</c:v>
                </c:pt>
              </c:numCache>
            </c:numRef>
          </c:val>
        </c:ser>
        <c:axId val="78902784"/>
        <c:axId val="78904704"/>
      </c:barChart>
      <c:catAx>
        <c:axId val="78902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Periodo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s-UY"/>
          </a:p>
        </c:txPr>
        <c:crossAx val="78904704"/>
        <c:crosses val="autoZero"/>
        <c:auto val="1"/>
        <c:lblAlgn val="ctr"/>
        <c:lblOffset val="100"/>
      </c:catAx>
      <c:valAx>
        <c:axId val="78904704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100" b="1"/>
            </a:pPr>
            <a:endParaRPr lang="es-UY"/>
          </a:p>
        </c:txPr>
        <c:crossAx val="7890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50463318085595"/>
          <c:y val="8.4255739597782611E-2"/>
          <c:w val="0.32130878425123738"/>
          <c:h val="9.1030010151630508E-2"/>
        </c:manualLayout>
      </c:layout>
      <c:spPr>
        <a:solidFill>
          <a:schemeClr val="bg1">
            <a:lumMod val="95000"/>
          </a:schemeClr>
        </a:solidFill>
      </c:spPr>
      <c:txPr>
        <a:bodyPr/>
        <a:lstStyle/>
        <a:p>
          <a:pPr>
            <a:defRPr sz="1100"/>
          </a:pPr>
          <a:endParaRPr lang="es-UY"/>
        </a:p>
      </c:txPr>
    </c:legend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UY"/>
  <c:chart>
    <c:title>
      <c:tx>
        <c:rich>
          <a:bodyPr/>
          <a:lstStyle/>
          <a:p>
            <a:pPr>
              <a:defRPr/>
            </a:pPr>
            <a:r>
              <a:rPr lang="es-UY"/>
              <a:t>Número de fichas depositadas en cuenta grupal</a:t>
            </a:r>
            <a:r>
              <a:rPr lang="es-UY" baseline="0"/>
              <a:t> pr jugador y por período</a:t>
            </a:r>
            <a:endParaRPr lang="es-UY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'cuenta grupal'!$B$3</c:f>
              <c:strCache>
                <c:ptCount val="1"/>
                <c:pt idx="0">
                  <c:v>1</c:v>
                </c:pt>
              </c:strCache>
            </c:strRef>
          </c:tx>
          <c:marker>
            <c:symbol val="none"/>
          </c:marker>
          <c:val>
            <c:numRef>
              <c:f>'cuenta grupal'!$B$4:$B$13</c:f>
              <c:numCache>
                <c:formatCode>General</c:formatCode>
                <c:ptCount val="10"/>
                <c:pt idx="0">
                  <c:v>8</c:v>
                </c:pt>
                <c:pt idx="1">
                  <c:v>10</c:v>
                </c:pt>
                <c:pt idx="2">
                  <c:v>3</c:v>
                </c:pt>
                <c:pt idx="3">
                  <c:v>15</c:v>
                </c:pt>
                <c:pt idx="4">
                  <c:v>3</c:v>
                </c:pt>
                <c:pt idx="5">
                  <c:v>4</c:v>
                </c:pt>
                <c:pt idx="6">
                  <c:v>10</c:v>
                </c:pt>
                <c:pt idx="7">
                  <c:v>4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'cuenta grupal'!$C$3</c:f>
              <c:strCache>
                <c:ptCount val="1"/>
                <c:pt idx="0">
                  <c:v>2</c:v>
                </c:pt>
              </c:strCache>
            </c:strRef>
          </c:tx>
          <c:marker>
            <c:symbol val="none"/>
          </c:marker>
          <c:val>
            <c:numRef>
              <c:f>'cuenta grupal'!$C$4:$C$13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marker>
            <c:symbol val="none"/>
          </c:marker>
          <c:val>
            <c:numRef>
              <c:f>'cuenta grupal'!$D$4:$D$13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marker>
            <c:symbol val="none"/>
          </c:marker>
          <c:val>
            <c:numRef>
              <c:f>'cuenta grupal'!$E$4:$E$13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4"/>
          <c:order val="4"/>
          <c:marker>
            <c:symbol val="none"/>
          </c:marker>
          <c:val>
            <c:numRef>
              <c:f>'cuenta grupal'!$F$4:$F$13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5"/>
          <c:order val="5"/>
          <c:marker>
            <c:symbol val="none"/>
          </c:marker>
          <c:val>
            <c:numRef>
              <c:f>'cuenta grupal'!$G$4:$G$13</c:f>
              <c:numCache>
                <c:formatCode>General</c:formatCode>
                <c:ptCount val="10"/>
                <c:pt idx="0">
                  <c:v>10</c:v>
                </c:pt>
                <c:pt idx="1">
                  <c:v>12</c:v>
                </c:pt>
                <c:pt idx="2">
                  <c:v>19</c:v>
                </c:pt>
                <c:pt idx="3">
                  <c:v>13</c:v>
                </c:pt>
                <c:pt idx="4">
                  <c:v>10</c:v>
                </c:pt>
                <c:pt idx="5">
                  <c:v>11</c:v>
                </c:pt>
                <c:pt idx="6">
                  <c:v>5</c:v>
                </c:pt>
                <c:pt idx="7">
                  <c:v>12</c:v>
                </c:pt>
                <c:pt idx="8">
                  <c:v>5</c:v>
                </c:pt>
                <c:pt idx="9">
                  <c:v>10</c:v>
                </c:pt>
              </c:numCache>
            </c:numRef>
          </c:val>
        </c:ser>
        <c:ser>
          <c:idx val="6"/>
          <c:order val="6"/>
          <c:marker>
            <c:symbol val="none"/>
          </c:marker>
          <c:val>
            <c:numRef>
              <c:f>'cuenta grupal'!$H$4:$H$13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</c:ser>
        <c:ser>
          <c:idx val="7"/>
          <c:order val="7"/>
          <c:marker>
            <c:symbol val="none"/>
          </c:marker>
          <c:val>
            <c:numRef>
              <c:f>'cuenta grupal'!$I$4:$I$13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8"/>
          <c:order val="8"/>
          <c:marker>
            <c:symbol val="none"/>
          </c:marker>
          <c:val>
            <c:numRef>
              <c:f>'cuenta grupal'!$J$4:$J$13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9"/>
          <c:order val="9"/>
          <c:marker>
            <c:symbol val="none"/>
          </c:marker>
          <c:val>
            <c:numRef>
              <c:f>'cuenta grupal'!$K$4:$K$13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0"/>
          <c:order val="10"/>
          <c:marker>
            <c:symbol val="none"/>
          </c:marker>
          <c:val>
            <c:numRef>
              <c:f>'cuenta grupal'!$L$4:$L$13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1"/>
          <c:order val="11"/>
          <c:marker>
            <c:symbol val="none"/>
          </c:marker>
          <c:val>
            <c:numRef>
              <c:f>'cuenta grupal'!$M$4:$M$13</c:f>
              <c:numCache>
                <c:formatCode>General</c:formatCode>
                <c:ptCount val="10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20</c:v>
                </c:pt>
              </c:numCache>
            </c:numRef>
          </c:val>
        </c:ser>
        <c:ser>
          <c:idx val="12"/>
          <c:order val="12"/>
          <c:marker>
            <c:symbol val="none"/>
          </c:marker>
          <c:val>
            <c:numRef>
              <c:f>'cuenta grupal'!$N$4:$N$13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5</c:v>
                </c:pt>
                <c:pt idx="3">
                  <c:v>0</c:v>
                </c:pt>
                <c:pt idx="4">
                  <c:v>10</c:v>
                </c:pt>
                <c:pt idx="5">
                  <c:v>20</c:v>
                </c:pt>
                <c:pt idx="6">
                  <c:v>15</c:v>
                </c:pt>
                <c:pt idx="7">
                  <c:v>10</c:v>
                </c:pt>
                <c:pt idx="8">
                  <c:v>10</c:v>
                </c:pt>
                <c:pt idx="9">
                  <c:v>5</c:v>
                </c:pt>
              </c:numCache>
            </c:numRef>
          </c:val>
        </c:ser>
        <c:ser>
          <c:idx val="13"/>
          <c:order val="13"/>
          <c:marker>
            <c:symbol val="none"/>
          </c:marker>
          <c:val>
            <c:numRef>
              <c:f>'cuenta grupal'!$O$4:$O$13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4"/>
          <c:order val="14"/>
          <c:marker>
            <c:symbol val="none"/>
          </c:marker>
          <c:val>
            <c:numRef>
              <c:f>'cuenta grupal'!$P$4:$P$13</c:f>
              <c:numCache>
                <c:formatCode>General</c:formatCode>
                <c:ptCount val="10"/>
                <c:pt idx="0">
                  <c:v>10</c:v>
                </c:pt>
                <c:pt idx="1">
                  <c:v>13</c:v>
                </c:pt>
                <c:pt idx="2">
                  <c:v>11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5"/>
          <c:order val="15"/>
          <c:marker>
            <c:symbol val="none"/>
          </c:marker>
          <c:val>
            <c:numRef>
              <c:f>'cuenta grupal'!$Q$4:$Q$13</c:f>
              <c:numCache>
                <c:formatCode>General</c:formatCode>
                <c:ptCount val="10"/>
                <c:pt idx="0">
                  <c:v>4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6"/>
          <c:order val="16"/>
          <c:marker>
            <c:symbol val="none"/>
          </c:marker>
          <c:val>
            <c:numRef>
              <c:f>'cuenta grupal'!$R$4:$R$13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7"/>
          <c:order val="17"/>
          <c:marker>
            <c:symbol val="none"/>
          </c:marker>
          <c:val>
            <c:numRef>
              <c:f>'cuenta grupal'!$S$4:$S$13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ser>
          <c:idx val="18"/>
          <c:order val="18"/>
          <c:marker>
            <c:symbol val="none"/>
          </c:marker>
          <c:val>
            <c:numRef>
              <c:f>'cuenta grupal'!$T$4:$T$13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9"/>
          <c:order val="19"/>
          <c:marker>
            <c:symbol val="none"/>
          </c:marker>
          <c:val>
            <c:numRef>
              <c:f>'cuenta grupal'!$U$4:$U$13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</c:ser>
        <c:ser>
          <c:idx val="20"/>
          <c:order val="20"/>
          <c:marker>
            <c:symbol val="none"/>
          </c:marker>
          <c:val>
            <c:numRef>
              <c:f>'cuenta grupal'!$V$4:$V$13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10</c:v>
                </c:pt>
                <c:pt idx="3">
                  <c:v>15</c:v>
                </c:pt>
                <c:pt idx="4">
                  <c:v>10</c:v>
                </c:pt>
                <c:pt idx="5">
                  <c:v>5</c:v>
                </c:pt>
                <c:pt idx="6">
                  <c:v>20</c:v>
                </c:pt>
                <c:pt idx="7">
                  <c:v>0</c:v>
                </c:pt>
                <c:pt idx="8">
                  <c:v>10</c:v>
                </c:pt>
                <c:pt idx="9">
                  <c:v>5</c:v>
                </c:pt>
              </c:numCache>
            </c:numRef>
          </c:val>
        </c:ser>
        <c:ser>
          <c:idx val="21"/>
          <c:order val="21"/>
          <c:marker>
            <c:symbol val="none"/>
          </c:marker>
          <c:val>
            <c:numRef>
              <c:f>'cuenta grupal'!$W$4:$W$13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22"/>
          <c:order val="22"/>
          <c:marker>
            <c:symbol val="none"/>
          </c:marker>
          <c:val>
            <c:numRef>
              <c:f>'cuenta grupal'!$X$4:$X$13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marker val="1"/>
        <c:axId val="83468288"/>
        <c:axId val="83470208"/>
      </c:lineChart>
      <c:catAx>
        <c:axId val="83468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UY"/>
                  <a:t>Período</a:t>
                </a:r>
              </a:p>
            </c:rich>
          </c:tx>
          <c:layout/>
        </c:title>
        <c:numFmt formatCode="General" sourceLinked="1"/>
        <c:tickLblPos val="nextTo"/>
        <c:crossAx val="83470208"/>
        <c:crosses val="autoZero"/>
        <c:auto val="1"/>
        <c:lblAlgn val="ctr"/>
        <c:lblOffset val="100"/>
      </c:catAx>
      <c:valAx>
        <c:axId val="83470208"/>
        <c:scaling>
          <c:orientation val="minMax"/>
          <c:max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UY"/>
                  <a:t>Fichas depositadas en cuenta grupal</a:t>
                </a:r>
              </a:p>
            </c:rich>
          </c:tx>
          <c:layout/>
        </c:title>
        <c:numFmt formatCode="General" sourceLinked="1"/>
        <c:tickLblPos val="nextTo"/>
        <c:crossAx val="834682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UY"/>
  <c:chart>
    <c:title>
      <c:tx>
        <c:rich>
          <a:bodyPr/>
          <a:lstStyle/>
          <a:p>
            <a:pPr>
              <a:defRPr/>
            </a:pPr>
            <a:r>
              <a:rPr lang="es-UY"/>
              <a:t>Eficiencia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final!$I$15</c:f>
              <c:strCache>
                <c:ptCount val="1"/>
                <c:pt idx="0">
                  <c:v>% Torta Cuenta grupal generada</c:v>
                </c:pt>
              </c:strCache>
            </c:strRef>
          </c:tx>
          <c:marker>
            <c:symbol val="none"/>
          </c:marker>
          <c:val>
            <c:numRef>
              <c:f>final!$I$16:$I$25</c:f>
              <c:numCache>
                <c:formatCode>General</c:formatCode>
                <c:ptCount val="10"/>
                <c:pt idx="0">
                  <c:v>15.65217391304348</c:v>
                </c:pt>
                <c:pt idx="1">
                  <c:v>18.478260869565208</c:v>
                </c:pt>
                <c:pt idx="2">
                  <c:v>16.739130434782609</c:v>
                </c:pt>
                <c:pt idx="3">
                  <c:v>13.043478260869565</c:v>
                </c:pt>
                <c:pt idx="4">
                  <c:v>11.086956521739133</c:v>
                </c:pt>
                <c:pt idx="5">
                  <c:v>12.826086956521744</c:v>
                </c:pt>
                <c:pt idx="6">
                  <c:v>14.130434782608697</c:v>
                </c:pt>
                <c:pt idx="7">
                  <c:v>8.9130434782608692</c:v>
                </c:pt>
                <c:pt idx="8">
                  <c:v>8.6956521739130448</c:v>
                </c:pt>
                <c:pt idx="9">
                  <c:v>11.956521739130435</c:v>
                </c:pt>
              </c:numCache>
            </c:numRef>
          </c:val>
        </c:ser>
        <c:marker val="1"/>
        <c:axId val="83479168"/>
        <c:axId val="85545344"/>
      </c:lineChart>
      <c:catAx>
        <c:axId val="83479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Período</a:t>
                </a:r>
              </a:p>
            </c:rich>
          </c:tx>
          <c:layout/>
        </c:title>
        <c:tickLblPos val="nextTo"/>
        <c:crossAx val="85545344"/>
        <c:crosses val="autoZero"/>
        <c:auto val="1"/>
        <c:lblAlgn val="ctr"/>
        <c:lblOffset val="100"/>
      </c:catAx>
      <c:valAx>
        <c:axId val="855453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%fichas depositadas en cuenta grupal sobre total posibre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</c:title>
        <c:numFmt formatCode="General" sourceLinked="1"/>
        <c:tickLblPos val="nextTo"/>
        <c:crossAx val="8347916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UY"/>
  <c:chart>
    <c:title>
      <c:tx>
        <c:rich>
          <a:bodyPr/>
          <a:lstStyle/>
          <a:p>
            <a:pPr>
              <a:defRPr/>
            </a:pPr>
            <a:r>
              <a:rPr lang="en-US"/>
              <a:t>% de Aportes a la Cuenta Grupal por Sexo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final!$J$15</c:f>
              <c:strCache>
                <c:ptCount val="1"/>
                <c:pt idx="0">
                  <c:v>Fichas Hombres/Total posible Hombres</c:v>
                </c:pt>
              </c:strCache>
            </c:strRef>
          </c:tx>
          <c:marker>
            <c:symbol val="none"/>
          </c:marker>
          <c:val>
            <c:numRef>
              <c:f>final!$J$16:$J$25</c:f>
              <c:numCache>
                <c:formatCode>0.0%</c:formatCode>
                <c:ptCount val="10"/>
                <c:pt idx="0">
                  <c:v>0.12142857142857143</c:v>
                </c:pt>
                <c:pt idx="1">
                  <c:v>0.15714285714285714</c:v>
                </c:pt>
                <c:pt idx="2">
                  <c:v>0.19285714285714287</c:v>
                </c:pt>
                <c:pt idx="3">
                  <c:v>0.11428571428571428</c:v>
                </c:pt>
                <c:pt idx="4">
                  <c:v>7.857142857142857E-2</c:v>
                </c:pt>
                <c:pt idx="5">
                  <c:v>8.9285714285714288E-2</c:v>
                </c:pt>
                <c:pt idx="6">
                  <c:v>8.2142857142857142E-2</c:v>
                </c:pt>
                <c:pt idx="7">
                  <c:v>8.9285714285714288E-2</c:v>
                </c:pt>
                <c:pt idx="8">
                  <c:v>0.05</c:v>
                </c:pt>
                <c:pt idx="9">
                  <c:v>7.4999999999999997E-2</c:v>
                </c:pt>
              </c:numCache>
            </c:numRef>
          </c:val>
        </c:ser>
        <c:ser>
          <c:idx val="1"/>
          <c:order val="1"/>
          <c:tx>
            <c:strRef>
              <c:f>final!$K$15</c:f>
              <c:strCache>
                <c:ptCount val="1"/>
                <c:pt idx="0">
                  <c:v>Fichas Mujeres/Total posible Mujeres</c:v>
                </c:pt>
              </c:strCache>
            </c:strRef>
          </c:tx>
          <c:marker>
            <c:symbol val="none"/>
          </c:marker>
          <c:val>
            <c:numRef>
              <c:f>final!$K$16:$K$25</c:f>
              <c:numCache>
                <c:formatCode>0%</c:formatCode>
                <c:ptCount val="10"/>
                <c:pt idx="0">
                  <c:v>0.21111111111111111</c:v>
                </c:pt>
                <c:pt idx="1">
                  <c:v>0.22777777777777777</c:v>
                </c:pt>
                <c:pt idx="2">
                  <c:v>0.12777777777777777</c:v>
                </c:pt>
                <c:pt idx="3">
                  <c:v>0.15555555555555556</c:v>
                </c:pt>
                <c:pt idx="4">
                  <c:v>0.16111111111111112</c:v>
                </c:pt>
                <c:pt idx="5">
                  <c:v>0.18888888888888888</c:v>
                </c:pt>
                <c:pt idx="6">
                  <c:v>0.23333333333333334</c:v>
                </c:pt>
                <c:pt idx="7">
                  <c:v>8.8888888888888892E-2</c:v>
                </c:pt>
                <c:pt idx="8">
                  <c:v>0.14444444444444443</c:v>
                </c:pt>
                <c:pt idx="9">
                  <c:v>0.18888888888888888</c:v>
                </c:pt>
              </c:numCache>
            </c:numRef>
          </c:val>
        </c:ser>
        <c:marker val="1"/>
        <c:axId val="85548032"/>
        <c:axId val="94972928"/>
      </c:lineChart>
      <c:catAx>
        <c:axId val="85548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Períodos</a:t>
                </a:r>
              </a:p>
            </c:rich>
          </c:tx>
          <c:layout/>
        </c:title>
        <c:tickLblPos val="nextTo"/>
        <c:crossAx val="94972928"/>
        <c:crosses val="autoZero"/>
        <c:auto val="1"/>
        <c:lblAlgn val="ctr"/>
        <c:lblOffset val="100"/>
      </c:catAx>
      <c:valAx>
        <c:axId val="94972928"/>
        <c:scaling>
          <c:orientation val="minMax"/>
        </c:scaling>
        <c:axPos val="l"/>
        <c:majorGridlines/>
        <c:numFmt formatCode="0.0%" sourceLinked="1"/>
        <c:tickLblPos val="nextTo"/>
        <c:crossAx val="85548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74074704606973"/>
          <c:y val="0.22959738328130461"/>
          <c:w val="0.25906949035064331"/>
          <c:h val="0.34044779878512305"/>
        </c:manualLayout>
      </c:layout>
      <c:txPr>
        <a:bodyPr/>
        <a:lstStyle/>
        <a:p>
          <a:pPr>
            <a:defRPr sz="2200" baseline="0"/>
          </a:pPr>
          <a:endParaRPr lang="es-UY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626A7-1903-493E-A203-90816E8DBA46}" type="datetimeFigureOut">
              <a:rPr lang="es-UY" smtClean="0"/>
              <a:pPr/>
              <a:t>23/09/2009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6A8-940A-4ABD-96EE-036F80799F98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Experimento Bienes Públicos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</a:p>
          <a:p>
            <a:r>
              <a:rPr lang="es-ES" dirty="0" smtClean="0"/>
              <a:t>23 de setiembre de 2009</a:t>
            </a:r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-80149" y="385646"/>
          <a:ext cx="9304299" cy="608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-80149" y="385646"/>
          <a:ext cx="9304299" cy="608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 noGrp="1"/>
          </p:cNvGraphicFramePr>
          <p:nvPr/>
        </p:nvGraphicFramePr>
        <p:xfrm>
          <a:off x="-80149" y="385646"/>
          <a:ext cx="9304299" cy="608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 noGrp="1"/>
          </p:cNvGraphicFramePr>
          <p:nvPr/>
        </p:nvGraphicFramePr>
        <p:xfrm>
          <a:off x="-80149" y="385646"/>
          <a:ext cx="9009867" cy="608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-80149" y="385646"/>
          <a:ext cx="9304299" cy="608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Experimento Bienes Públicos</vt:lpstr>
      <vt:lpstr>Diapositiva 2</vt:lpstr>
      <vt:lpstr>Diapositiva 3</vt:lpstr>
      <vt:lpstr>Diapositiva 4</vt:lpstr>
      <vt:lpstr>Diapositiva 5</vt:lpstr>
      <vt:lpstr>Diapositiva 6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Experimento Bienes Públicos</dc:title>
  <dc:creator>marcaffera</dc:creator>
  <cp:lastModifiedBy>marcaffera</cp:lastModifiedBy>
  <cp:revision>5</cp:revision>
  <dcterms:created xsi:type="dcterms:W3CDTF">2009-09-23T18:05:14Z</dcterms:created>
  <dcterms:modified xsi:type="dcterms:W3CDTF">2009-09-23T18:33:16Z</dcterms:modified>
</cp:coreProperties>
</file>