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2"/>
  </p:notesMasterIdLst>
  <p:sldIdLst>
    <p:sldId id="256" r:id="rId2"/>
    <p:sldId id="257" r:id="rId3"/>
    <p:sldId id="258" r:id="rId4"/>
    <p:sldId id="260" r:id="rId5"/>
    <p:sldId id="262" r:id="rId6"/>
    <p:sldId id="263" r:id="rId7"/>
    <p:sldId id="265" r:id="rId8"/>
    <p:sldId id="266" r:id="rId9"/>
    <p:sldId id="267" r:id="rId10"/>
    <p:sldId id="268" r:id="rId11"/>
    <p:sldId id="269" r:id="rId12"/>
    <p:sldId id="270" r:id="rId13"/>
    <p:sldId id="272" r:id="rId14"/>
    <p:sldId id="278" r:id="rId15"/>
    <p:sldId id="361" r:id="rId16"/>
    <p:sldId id="362" r:id="rId17"/>
    <p:sldId id="280" r:id="rId18"/>
    <p:sldId id="281" r:id="rId19"/>
    <p:sldId id="364" r:id="rId20"/>
    <p:sldId id="282" r:id="rId21"/>
    <p:sldId id="283" r:id="rId22"/>
    <p:sldId id="284" r:id="rId23"/>
    <p:sldId id="285" r:id="rId24"/>
    <p:sldId id="363" r:id="rId25"/>
    <p:sldId id="286" r:id="rId26"/>
    <p:sldId id="287" r:id="rId27"/>
    <p:sldId id="288" r:id="rId28"/>
    <p:sldId id="365" r:id="rId29"/>
    <p:sldId id="366" r:id="rId30"/>
    <p:sldId id="367" r:id="rId31"/>
    <p:sldId id="368" r:id="rId32"/>
    <p:sldId id="345" r:id="rId33"/>
    <p:sldId id="346" r:id="rId34"/>
    <p:sldId id="347" r:id="rId35"/>
    <p:sldId id="348" r:id="rId36"/>
    <p:sldId id="350" r:id="rId37"/>
    <p:sldId id="351" r:id="rId38"/>
    <p:sldId id="352" r:id="rId39"/>
    <p:sldId id="353" r:id="rId40"/>
    <p:sldId id="354" r:id="rId41"/>
    <p:sldId id="359" r:id="rId42"/>
    <p:sldId id="303" r:id="rId43"/>
    <p:sldId id="342" r:id="rId44"/>
    <p:sldId id="343" r:id="rId45"/>
    <p:sldId id="304" r:id="rId46"/>
    <p:sldId id="306" r:id="rId47"/>
    <p:sldId id="299" r:id="rId48"/>
    <p:sldId id="301" r:id="rId49"/>
    <p:sldId id="360" r:id="rId50"/>
    <p:sldId id="341" r:id="rId51"/>
    <p:sldId id="324" r:id="rId52"/>
    <p:sldId id="325" r:id="rId53"/>
    <p:sldId id="326" r:id="rId54"/>
    <p:sldId id="327" r:id="rId55"/>
    <p:sldId id="328" r:id="rId56"/>
    <p:sldId id="329" r:id="rId57"/>
    <p:sldId id="330" r:id="rId58"/>
    <p:sldId id="331" r:id="rId59"/>
    <p:sldId id="332" r:id="rId60"/>
    <p:sldId id="333" r:id="rId61"/>
    <p:sldId id="334" r:id="rId62"/>
    <p:sldId id="335" r:id="rId63"/>
    <p:sldId id="336" r:id="rId64"/>
    <p:sldId id="337" r:id="rId65"/>
    <p:sldId id="338" r:id="rId66"/>
    <p:sldId id="339" r:id="rId67"/>
    <p:sldId id="340" r:id="rId68"/>
    <p:sldId id="356" r:id="rId69"/>
    <p:sldId id="357" r:id="rId70"/>
    <p:sldId id="358"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5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6ED410-5186-4D5D-AA02-233A016E57A8}" type="datetimeFigureOut">
              <a:rPr lang="en-US" smtClean="0"/>
              <a:t>6/12/2019</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EEF6F0-A39A-4172-9364-4BBECA82D739}" type="slidenum">
              <a:rPr lang="en-US" smtClean="0"/>
              <a:t>‹Nº›</a:t>
            </a:fld>
            <a:endParaRPr lang="en-US"/>
          </a:p>
        </p:txBody>
      </p:sp>
    </p:spTree>
    <p:extLst>
      <p:ext uri="{BB962C8B-B14F-4D97-AF65-F5344CB8AC3E}">
        <p14:creationId xmlns:p14="http://schemas.microsoft.com/office/powerpoint/2010/main" val="1831653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57EEF6F0-A39A-4172-9364-4BBECA82D739}" type="slidenum">
              <a:rPr lang="en-US" smtClean="0"/>
              <a:t>67</a:t>
            </a:fld>
            <a:endParaRPr lang="en-US"/>
          </a:p>
        </p:txBody>
      </p:sp>
    </p:spTree>
    <p:extLst>
      <p:ext uri="{BB962C8B-B14F-4D97-AF65-F5344CB8AC3E}">
        <p14:creationId xmlns:p14="http://schemas.microsoft.com/office/powerpoint/2010/main" val="3556958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06E1EF19-9C3C-4E56-BCF1-4D80C724CFF4}" type="datetimeFigureOut">
              <a:rPr lang="en-US" smtClean="0"/>
              <a:t>6/12/2019</a:t>
            </a:fld>
            <a:endParaRPr lang="en-US"/>
          </a:p>
        </p:txBody>
      </p:sp>
      <p:sp>
        <p:nvSpPr>
          <p:cNvPr id="17" name="16 Marcador de pie de página"/>
          <p:cNvSpPr>
            <a:spLocks noGrp="1"/>
          </p:cNvSpPr>
          <p:nvPr>
            <p:ph type="ftr" sz="quarter" idx="11"/>
          </p:nvPr>
        </p:nvSpPr>
        <p:spPr>
          <a:xfrm>
            <a:off x="5410200" y="4205288"/>
            <a:ext cx="1295400" cy="457200"/>
          </a:xfrm>
        </p:spPr>
        <p:txBody>
          <a:bodyPr/>
          <a:lstStyle/>
          <a:p>
            <a:endParaRPr lang="en-US"/>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EC6E41D-A27C-4D3C-907B-0F3EA248F28B}" type="slidenum">
              <a:rPr lang="en-US" smtClean="0"/>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6E1EF19-9C3C-4E56-BCF1-4D80C724CFF4}" type="datetimeFigureOut">
              <a:rPr lang="en-US" smtClean="0"/>
              <a:t>6/12/2019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EC6E41D-A27C-4D3C-907B-0F3EA248F28B}"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6E1EF19-9C3C-4E56-BCF1-4D80C724CFF4}" type="datetimeFigureOut">
              <a:rPr lang="en-US" smtClean="0"/>
              <a:t>6/12/2019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EC6E41D-A27C-4D3C-907B-0F3EA248F28B}"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6E1EF19-9C3C-4E56-BCF1-4D80C724CFF4}" type="datetimeFigureOut">
              <a:rPr lang="en-US" smtClean="0"/>
              <a:t>6/12/2019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EC6E41D-A27C-4D3C-907B-0F3EA248F28B}"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06E1EF19-9C3C-4E56-BCF1-4D80C724CFF4}" type="datetimeFigureOut">
              <a:rPr lang="en-US" smtClean="0"/>
              <a:t>6/12/2019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EC6E41D-A27C-4D3C-907B-0F3EA248F28B}" type="slidenum">
              <a:rPr lang="en-US" smtClean="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06E1EF19-9C3C-4E56-BCF1-4D80C724CFF4}" type="datetimeFigureOut">
              <a:rPr lang="en-US" smtClean="0"/>
              <a:t>6/12/2019</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DEC6E41D-A27C-4D3C-907B-0F3EA248F28B}"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06E1EF19-9C3C-4E56-BCF1-4D80C724CFF4}" type="datetimeFigureOut">
              <a:rPr lang="en-US" smtClean="0"/>
              <a:t>6/12/2019</a:t>
            </a:fld>
            <a:endParaRPr lang="en-US"/>
          </a:p>
        </p:txBody>
      </p:sp>
      <p:sp>
        <p:nvSpPr>
          <p:cNvPr id="27" name="26 Marcador de número de diapositiva"/>
          <p:cNvSpPr>
            <a:spLocks noGrp="1"/>
          </p:cNvSpPr>
          <p:nvPr>
            <p:ph type="sldNum" sz="quarter" idx="11"/>
          </p:nvPr>
        </p:nvSpPr>
        <p:spPr/>
        <p:txBody>
          <a:bodyPr rtlCol="0"/>
          <a:lstStyle/>
          <a:p>
            <a:fld id="{DEC6E41D-A27C-4D3C-907B-0F3EA248F28B}" type="slidenum">
              <a:rPr lang="en-US" smtClean="0"/>
              <a:t>‹Nº›</a:t>
            </a:fld>
            <a:endParaRPr lang="en-US"/>
          </a:p>
        </p:txBody>
      </p:sp>
      <p:sp>
        <p:nvSpPr>
          <p:cNvPr id="28" name="27 Marcador de pie de página"/>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06E1EF19-9C3C-4E56-BCF1-4D80C724CFF4}" type="datetimeFigureOut">
              <a:rPr lang="en-US" smtClean="0"/>
              <a:t>6/12/2019</a:t>
            </a:fld>
            <a:endParaRPr lang="en-US"/>
          </a:p>
        </p:txBody>
      </p:sp>
      <p:sp>
        <p:nvSpPr>
          <p:cNvPr id="4" name="3 Marcador de pie de página"/>
          <p:cNvSpPr>
            <a:spLocks noGrp="1"/>
          </p:cNvSpPr>
          <p:nvPr>
            <p:ph type="ftr" sz="quarter" idx="11"/>
          </p:nvPr>
        </p:nvSpPr>
        <p:spPr>
          <a:xfrm>
            <a:off x="5257800" y="612648"/>
            <a:ext cx="1325880" cy="457200"/>
          </a:xfrm>
        </p:spPr>
        <p:txBody>
          <a:bodyPr/>
          <a:lstStyle/>
          <a:p>
            <a:endParaRPr lang="en-US"/>
          </a:p>
        </p:txBody>
      </p:sp>
      <p:sp>
        <p:nvSpPr>
          <p:cNvPr id="5" name="4 Marcador de número de diapositiva"/>
          <p:cNvSpPr>
            <a:spLocks noGrp="1"/>
          </p:cNvSpPr>
          <p:nvPr>
            <p:ph type="sldNum" sz="quarter" idx="12"/>
          </p:nvPr>
        </p:nvSpPr>
        <p:spPr>
          <a:xfrm>
            <a:off x="8174736" y="2272"/>
            <a:ext cx="762000" cy="365760"/>
          </a:xfrm>
        </p:spPr>
        <p:txBody>
          <a:bodyPr/>
          <a:lstStyle/>
          <a:p>
            <a:fld id="{DEC6E41D-A27C-4D3C-907B-0F3EA248F28B}"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6E1EF19-9C3C-4E56-BCF1-4D80C724CFF4}" type="datetimeFigureOut">
              <a:rPr lang="en-US" smtClean="0"/>
              <a:t>6/12/2019</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DEC6E41D-A27C-4D3C-907B-0F3EA248F28B}"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06E1EF19-9C3C-4E56-BCF1-4D80C724CFF4}" type="datetimeFigureOut">
              <a:rPr lang="en-US" smtClean="0"/>
              <a:t>6/12/2019</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DEC6E41D-A27C-4D3C-907B-0F3EA248F28B}"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06E1EF19-9C3C-4E56-BCF1-4D80C724CFF4}" type="datetimeFigureOut">
              <a:rPr lang="en-US" smtClean="0"/>
              <a:t>6/12/2019</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DEC6E41D-A27C-4D3C-907B-0F3EA248F28B}"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6E1EF19-9C3C-4E56-BCF1-4D80C724CFF4}" type="datetimeFigureOut">
              <a:rPr lang="en-US" smtClean="0"/>
              <a:t>6/12/2019</a:t>
            </a:fld>
            <a:endParaRPr lang="en-US"/>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EC6E41D-A27C-4D3C-907B-0F3EA248F28B}"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8.w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2.wmf"/><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9.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13.wmf"/></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7.wmf"/><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image" Target="../media/image28.wmf"/><Relationship Id="rId4" Type="http://schemas.openxmlformats.org/officeDocument/2006/relationships/oleObject" Target="../embeddings/oleObject11.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7.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0.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8.wmf"/><Relationship Id="rId5" Type="http://schemas.openxmlformats.org/officeDocument/2006/relationships/oleObject" Target="../embeddings/oleObject15.bin"/><Relationship Id="rId4" Type="http://schemas.openxmlformats.org/officeDocument/2006/relationships/image" Target="../media/image37.wmf"/></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41.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42.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4.emf"/><Relationship Id="rId5" Type="http://schemas.openxmlformats.org/officeDocument/2006/relationships/oleObject" Target="../embeddings/oleObject20.bin"/><Relationship Id="rId4" Type="http://schemas.openxmlformats.org/officeDocument/2006/relationships/image" Target="../media/image43.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49.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70.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1.emf"/><Relationship Id="rId5" Type="http://schemas.openxmlformats.org/officeDocument/2006/relationships/oleObject" Target="../embeddings/oleObject23.bin"/><Relationship Id="rId4" Type="http://schemas.openxmlformats.org/officeDocument/2006/relationships/image" Target="../media/image50.emf"/></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UY" dirty="0" smtClean="0"/>
              <a:t>Capítulo 9</a:t>
            </a:r>
            <a:endParaRPr lang="en-US" dirty="0"/>
          </a:p>
        </p:txBody>
      </p:sp>
      <p:sp>
        <p:nvSpPr>
          <p:cNvPr id="3" name="2 Subtítulo"/>
          <p:cNvSpPr>
            <a:spLocks noGrp="1"/>
          </p:cNvSpPr>
          <p:nvPr>
            <p:ph type="subTitle" idx="1"/>
          </p:nvPr>
        </p:nvSpPr>
        <p:spPr/>
        <p:txBody>
          <a:bodyPr/>
          <a:lstStyle/>
          <a:p>
            <a:r>
              <a:rPr lang="es-UY" dirty="0" smtClean="0"/>
              <a:t>Maximización de Beneficios</a:t>
            </a:r>
            <a:endParaRPr lang="en-US" dirty="0"/>
          </a:p>
        </p:txBody>
      </p:sp>
    </p:spTree>
    <p:extLst>
      <p:ext uri="{BB962C8B-B14F-4D97-AF65-F5344CB8AC3E}">
        <p14:creationId xmlns:p14="http://schemas.microsoft.com/office/powerpoint/2010/main" val="3563086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51" y="457200"/>
            <a:ext cx="8229600" cy="1066800"/>
          </a:xfrm>
        </p:spPr>
        <p:txBody>
          <a:bodyPr/>
          <a:lstStyle/>
          <a:p>
            <a:r>
              <a:rPr lang="es-UY" dirty="0" smtClean="0"/>
              <a:t>Ingreso Marginal</a:t>
            </a:r>
            <a:endParaRPr lang="en-US" dirty="0"/>
          </a:p>
        </p:txBody>
      </p:sp>
      <p:sp>
        <p:nvSpPr>
          <p:cNvPr id="3" name="2 Marcador de contenido"/>
          <p:cNvSpPr>
            <a:spLocks noGrp="1"/>
          </p:cNvSpPr>
          <p:nvPr>
            <p:ph idx="1"/>
          </p:nvPr>
        </p:nvSpPr>
        <p:spPr>
          <a:xfrm>
            <a:off x="457200" y="1295400"/>
            <a:ext cx="8229600" cy="5279136"/>
          </a:xfrm>
        </p:spPr>
        <p:txBody>
          <a:bodyPr/>
          <a:lstStyle/>
          <a:p>
            <a:r>
              <a:rPr lang="es-ES" dirty="0" smtClean="0"/>
              <a:t>Si </a:t>
            </a:r>
            <a:r>
              <a:rPr lang="es-ES" dirty="0"/>
              <a:t>la empresa se enfrenta a una curva de demanda pendiente </a:t>
            </a:r>
            <a:r>
              <a:rPr lang="es-ES" dirty="0" smtClean="0"/>
              <a:t>negativa</a:t>
            </a:r>
            <a:endParaRPr lang="en-US" dirty="0"/>
          </a:p>
        </p:txBody>
      </p:sp>
      <p:graphicFrame>
        <p:nvGraphicFramePr>
          <p:cNvPr id="4" name="3 Objeto"/>
          <p:cNvGraphicFramePr>
            <a:graphicFrameLocks noChangeAspect="1"/>
          </p:cNvGraphicFramePr>
          <p:nvPr>
            <p:extLst>
              <p:ext uri="{D42A27DB-BD31-4B8C-83A1-F6EECF244321}">
                <p14:modId xmlns:p14="http://schemas.microsoft.com/office/powerpoint/2010/main" val="3839402985"/>
              </p:ext>
            </p:extLst>
          </p:nvPr>
        </p:nvGraphicFramePr>
        <p:xfrm>
          <a:off x="1828800" y="3486499"/>
          <a:ext cx="4894263" cy="896938"/>
        </p:xfrm>
        <a:graphic>
          <a:graphicData uri="http://schemas.openxmlformats.org/presentationml/2006/ole">
            <mc:AlternateContent xmlns:mc="http://schemas.openxmlformats.org/markup-compatibility/2006">
              <mc:Choice xmlns:v="urn:schemas-microsoft-com:vml" Requires="v">
                <p:oleObj spid="_x0000_s20664" name="Ecuación" r:id="rId3" imgW="2286000" imgH="419040" progId="Equation.3">
                  <p:embed/>
                </p:oleObj>
              </mc:Choice>
              <mc:Fallback>
                <p:oleObj name="Ecuación" r:id="rId3" imgW="2286000" imgH="419040" progId="Equation.3">
                  <p:embed/>
                  <p:pic>
                    <p:nvPicPr>
                      <p:cNvPr id="0" name="3 Objeto"/>
                      <p:cNvPicPr>
                        <a:picLocks noChangeAspect="1" noChangeArrowheads="1"/>
                      </p:cNvPicPr>
                      <p:nvPr/>
                    </p:nvPicPr>
                    <p:blipFill>
                      <a:blip r:embed="rId4"/>
                      <a:srcRect/>
                      <a:stretch>
                        <a:fillRect/>
                      </a:stretch>
                    </p:blipFill>
                    <p:spPr bwMode="auto">
                      <a:xfrm>
                        <a:off x="1828800" y="3486499"/>
                        <a:ext cx="4894263" cy="896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71983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3400"/>
            <a:ext cx="8229600" cy="1066800"/>
          </a:xfrm>
        </p:spPr>
        <p:txBody>
          <a:bodyPr/>
          <a:lstStyle/>
          <a:p>
            <a:r>
              <a:rPr lang="es-UY" dirty="0"/>
              <a:t>Ingreso Marginal</a:t>
            </a:r>
            <a:endParaRPr lang="en-U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371600"/>
                <a:ext cx="8229600" cy="5202936"/>
              </a:xfrm>
            </p:spPr>
            <p:txBody>
              <a:bodyPr/>
              <a:lstStyle/>
              <a:p>
                <a:r>
                  <a:rPr lang="es-UY" dirty="0" smtClean="0"/>
                  <a:t>Supongamos que la demanda de </a:t>
                </a:r>
                <a:r>
                  <a:rPr lang="es-UY" dirty="0" err="1" smtClean="0"/>
                  <a:t>sandwiches</a:t>
                </a:r>
                <a:r>
                  <a:rPr lang="es-UY" dirty="0" smtClean="0"/>
                  <a:t> de la cafetería de la UM es </a:t>
                </a:r>
                <a:r>
                  <a:rPr lang="en-US" i="1" dirty="0" smtClean="0">
                    <a:solidFill>
                      <a:srgbClr val="3B4F89"/>
                    </a:solidFill>
                  </a:rPr>
                  <a:t>q</a:t>
                </a:r>
                <a:r>
                  <a:rPr lang="en-US" dirty="0" smtClean="0">
                    <a:solidFill>
                      <a:srgbClr val="3B4F89"/>
                    </a:solidFill>
                  </a:rPr>
                  <a:t> </a:t>
                </a:r>
                <a:r>
                  <a:rPr lang="en-US" dirty="0">
                    <a:solidFill>
                      <a:srgbClr val="3B4F89"/>
                    </a:solidFill>
                  </a:rPr>
                  <a:t>= 100 – </a:t>
                </a:r>
                <a:r>
                  <a:rPr lang="en-US" dirty="0" smtClean="0">
                    <a:solidFill>
                      <a:srgbClr val="3B4F89"/>
                    </a:solidFill>
                  </a:rPr>
                  <a:t>10</a:t>
                </a:r>
                <a:r>
                  <a:rPr lang="en-US" i="1" dirty="0" smtClean="0">
                    <a:solidFill>
                      <a:srgbClr val="3B4F89"/>
                    </a:solidFill>
                  </a:rPr>
                  <a:t>p</a:t>
                </a:r>
              </a:p>
              <a:p>
                <a:r>
                  <a:rPr lang="es-UY" dirty="0" smtClean="0"/>
                  <a:t>La inversa (con la que trabajamos):</a:t>
                </a:r>
              </a:p>
              <a:p>
                <a:pPr marL="109728" indent="0" algn="ctr">
                  <a:buNone/>
                </a:pPr>
                <a:r>
                  <a:rPr lang="en-US" i="1" dirty="0" smtClean="0">
                    <a:solidFill>
                      <a:srgbClr val="3B4F89"/>
                    </a:solidFill>
                  </a:rPr>
                  <a:t>p(q)</a:t>
                </a:r>
                <a:r>
                  <a:rPr lang="en-US" dirty="0" smtClean="0">
                    <a:solidFill>
                      <a:srgbClr val="3B4F89"/>
                    </a:solidFill>
                  </a:rPr>
                  <a:t> </a:t>
                </a:r>
                <a:r>
                  <a:rPr lang="en-US" dirty="0">
                    <a:solidFill>
                      <a:srgbClr val="3B4F89"/>
                    </a:solidFill>
                  </a:rPr>
                  <a:t>= -</a:t>
                </a:r>
                <a:r>
                  <a:rPr lang="en-US" i="1" dirty="0">
                    <a:solidFill>
                      <a:srgbClr val="3B4F89"/>
                    </a:solidFill>
                  </a:rPr>
                  <a:t>q</a:t>
                </a:r>
                <a:r>
                  <a:rPr lang="en-US" dirty="0">
                    <a:solidFill>
                      <a:srgbClr val="3B4F89"/>
                    </a:solidFill>
                  </a:rPr>
                  <a:t>/10 + 10</a:t>
                </a:r>
              </a:p>
              <a:p>
                <a:r>
                  <a:rPr lang="es-UY" dirty="0" smtClean="0"/>
                  <a:t>Entonces los ingresos totales serán:</a:t>
                </a:r>
              </a:p>
              <a:p>
                <a:pPr marL="109728" indent="0" algn="ctr">
                  <a:buNone/>
                </a:pPr>
                <a14:m>
                  <m:oMathPara xmlns:m="http://schemas.openxmlformats.org/officeDocument/2006/math">
                    <m:oMathParaPr>
                      <m:jc m:val="centerGroup"/>
                    </m:oMathParaPr>
                    <m:oMath xmlns:m="http://schemas.openxmlformats.org/officeDocument/2006/math">
                      <m:r>
                        <a:rPr lang="en-US" i="1" dirty="0" smtClean="0">
                          <a:solidFill>
                            <a:srgbClr val="3B4F89"/>
                          </a:solidFill>
                          <a:latin typeface="Cambria Math" panose="02040503050406030204" pitchFamily="18" charset="0"/>
                        </a:rPr>
                        <m:t>𝐼𝑇</m:t>
                      </m:r>
                      <m:r>
                        <a:rPr lang="es-ES" b="0" i="1" dirty="0" smtClean="0">
                          <a:solidFill>
                            <a:srgbClr val="3B4F89"/>
                          </a:solidFill>
                          <a:latin typeface="Cambria Math" panose="02040503050406030204" pitchFamily="18" charset="0"/>
                        </a:rPr>
                        <m:t>(</m:t>
                      </m:r>
                      <m:r>
                        <a:rPr lang="es-ES" b="0" i="1" dirty="0" smtClean="0">
                          <a:solidFill>
                            <a:srgbClr val="3B4F89"/>
                          </a:solidFill>
                          <a:latin typeface="Cambria Math" panose="02040503050406030204" pitchFamily="18" charset="0"/>
                        </a:rPr>
                        <m:t>𝑞</m:t>
                      </m:r>
                      <m:r>
                        <a:rPr lang="es-ES" b="0" i="1" dirty="0" smtClean="0">
                          <a:solidFill>
                            <a:srgbClr val="3B4F89"/>
                          </a:solidFill>
                          <a:latin typeface="Cambria Math" panose="02040503050406030204" pitchFamily="18" charset="0"/>
                        </a:rPr>
                        <m:t>) = </m:t>
                      </m:r>
                      <m:r>
                        <a:rPr lang="en-US" i="1" dirty="0" smtClean="0">
                          <a:solidFill>
                            <a:srgbClr val="3B4F89"/>
                          </a:solidFill>
                          <a:latin typeface="Cambria Math" panose="02040503050406030204" pitchFamily="18" charset="0"/>
                        </a:rPr>
                        <m:t>𝑝</m:t>
                      </m:r>
                      <m:r>
                        <a:rPr lang="en-US" i="1" dirty="0" smtClean="0">
                          <a:solidFill>
                            <a:srgbClr val="3B4F89"/>
                          </a:solidFill>
                          <a:latin typeface="Cambria Math" panose="02040503050406030204" pitchFamily="18" charset="0"/>
                        </a:rPr>
                        <m:t>(</m:t>
                      </m:r>
                      <m:r>
                        <a:rPr lang="en-US" i="1" dirty="0" smtClean="0">
                          <a:solidFill>
                            <a:srgbClr val="3B4F89"/>
                          </a:solidFill>
                          <a:latin typeface="Cambria Math" panose="02040503050406030204" pitchFamily="18" charset="0"/>
                        </a:rPr>
                        <m:t>𝑞</m:t>
                      </m:r>
                      <m:r>
                        <a:rPr lang="en-US" i="1" dirty="0" smtClean="0">
                          <a:solidFill>
                            <a:srgbClr val="3B4F89"/>
                          </a:solidFill>
                          <a:latin typeface="Cambria Math" panose="02040503050406030204" pitchFamily="18" charset="0"/>
                        </a:rPr>
                        <m:t>)×</m:t>
                      </m:r>
                      <m:r>
                        <a:rPr lang="en-US" i="1" dirty="0" smtClean="0">
                          <a:solidFill>
                            <a:srgbClr val="3B4F89"/>
                          </a:solidFill>
                          <a:latin typeface="Cambria Math" panose="02040503050406030204" pitchFamily="18" charset="0"/>
                        </a:rPr>
                        <m:t>𝑞</m:t>
                      </m:r>
                      <m:r>
                        <a:rPr lang="en-US" i="1" dirty="0" smtClean="0">
                          <a:solidFill>
                            <a:srgbClr val="3B4F89"/>
                          </a:solidFill>
                          <a:latin typeface="Cambria Math" panose="02040503050406030204" pitchFamily="18" charset="0"/>
                        </a:rPr>
                        <m:t> = −</m:t>
                      </m:r>
                      <m:r>
                        <a:rPr lang="en-US" i="1" dirty="0">
                          <a:solidFill>
                            <a:srgbClr val="3B4F89"/>
                          </a:solidFill>
                          <a:latin typeface="Cambria Math" panose="02040503050406030204" pitchFamily="18" charset="0"/>
                        </a:rPr>
                        <m:t>𝑞</m:t>
                      </m:r>
                      <m:r>
                        <a:rPr lang="en-US" i="1" baseline="30000" dirty="0">
                          <a:solidFill>
                            <a:srgbClr val="3B4F89"/>
                          </a:solidFill>
                          <a:latin typeface="Cambria Math" panose="02040503050406030204" pitchFamily="18" charset="0"/>
                        </a:rPr>
                        <m:t>2</m:t>
                      </m:r>
                      <m:r>
                        <a:rPr lang="en-US" i="1" dirty="0">
                          <a:solidFill>
                            <a:srgbClr val="3B4F89"/>
                          </a:solidFill>
                          <a:latin typeface="Cambria Math" panose="02040503050406030204" pitchFamily="18" charset="0"/>
                        </a:rPr>
                        <m:t>/10 + </m:t>
                      </m:r>
                      <m:r>
                        <a:rPr lang="en-US" i="1" dirty="0" smtClean="0">
                          <a:solidFill>
                            <a:srgbClr val="3B4F89"/>
                          </a:solidFill>
                          <a:latin typeface="Cambria Math" panose="02040503050406030204" pitchFamily="18" charset="0"/>
                        </a:rPr>
                        <m:t>10</m:t>
                      </m:r>
                      <m:r>
                        <a:rPr lang="en-US" i="1" dirty="0" smtClean="0">
                          <a:solidFill>
                            <a:srgbClr val="3B4F89"/>
                          </a:solidFill>
                          <a:latin typeface="Cambria Math" panose="02040503050406030204" pitchFamily="18" charset="0"/>
                        </a:rPr>
                        <m:t>𝑞</m:t>
                      </m:r>
                    </m:oMath>
                  </m:oMathPara>
                </a14:m>
                <a:endParaRPr lang="en-US" dirty="0" smtClean="0"/>
              </a:p>
              <a:p>
                <a:r>
                  <a:rPr lang="es-UY" dirty="0"/>
                  <a:t>La función del ingreso marginal de la cafetería es:</a:t>
                </a:r>
              </a:p>
              <a:p>
                <a:pPr marL="109728" indent="0" algn="ctr">
                  <a:buNone/>
                </a:pPr>
                <a:r>
                  <a:rPr lang="en-US" i="1" dirty="0" smtClean="0">
                    <a:solidFill>
                      <a:srgbClr val="3B4F89"/>
                    </a:solidFill>
                  </a:rPr>
                  <a:t>IM(q)</a:t>
                </a:r>
                <a:r>
                  <a:rPr lang="en-US" dirty="0" smtClean="0">
                    <a:solidFill>
                      <a:srgbClr val="3B4F89"/>
                    </a:solidFill>
                  </a:rPr>
                  <a:t> </a:t>
                </a:r>
                <a:r>
                  <a:rPr lang="en-US" dirty="0">
                    <a:solidFill>
                      <a:srgbClr val="3B4F89"/>
                    </a:solidFill>
                  </a:rPr>
                  <a:t>= </a:t>
                </a:r>
                <a:r>
                  <a:rPr lang="en-US" i="1" dirty="0" smtClean="0">
                    <a:solidFill>
                      <a:srgbClr val="3B4F89"/>
                    </a:solidFill>
                  </a:rPr>
                  <a:t>IT´(q)</a:t>
                </a:r>
                <a:r>
                  <a:rPr lang="en-US" dirty="0" smtClean="0">
                    <a:solidFill>
                      <a:srgbClr val="3B4F89"/>
                    </a:solidFill>
                  </a:rPr>
                  <a:t> </a:t>
                </a:r>
                <a:r>
                  <a:rPr lang="en-US" dirty="0">
                    <a:solidFill>
                      <a:srgbClr val="3B4F89"/>
                    </a:solidFill>
                  </a:rPr>
                  <a:t>= -</a:t>
                </a:r>
                <a:r>
                  <a:rPr lang="en-US" i="1" dirty="0">
                    <a:solidFill>
                      <a:srgbClr val="3B4F89"/>
                    </a:solidFill>
                  </a:rPr>
                  <a:t>q</a:t>
                </a:r>
                <a:r>
                  <a:rPr lang="en-US" dirty="0">
                    <a:solidFill>
                      <a:srgbClr val="3B4F89"/>
                    </a:solidFill>
                  </a:rPr>
                  <a:t>/5 + </a:t>
                </a:r>
                <a:r>
                  <a:rPr lang="en-US" dirty="0" smtClean="0">
                    <a:solidFill>
                      <a:srgbClr val="3B4F89"/>
                    </a:solidFill>
                  </a:rPr>
                  <a:t>10</a:t>
                </a:r>
                <a:endParaRPr lang="en-US" dirty="0">
                  <a:solidFill>
                    <a:srgbClr val="3B4F89"/>
                  </a:solidFill>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371600"/>
                <a:ext cx="8229600" cy="5202936"/>
              </a:xfrm>
              <a:blipFill>
                <a:blip r:embed="rId2"/>
                <a:stretch>
                  <a:fillRect t="-1171"/>
                </a:stretch>
              </a:blipFill>
            </p:spPr>
            <p:txBody>
              <a:bodyPr/>
              <a:lstStyle/>
              <a:p>
                <a:r>
                  <a:rPr lang="es-UY">
                    <a:noFill/>
                  </a:rPr>
                  <a:t> </a:t>
                </a:r>
              </a:p>
            </p:txBody>
          </p:sp>
        </mc:Fallback>
      </mc:AlternateContent>
    </p:spTree>
    <p:extLst>
      <p:ext uri="{BB962C8B-B14F-4D97-AF65-F5344CB8AC3E}">
        <p14:creationId xmlns:p14="http://schemas.microsoft.com/office/powerpoint/2010/main" val="209776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Maximización de Beneficios</a:t>
            </a:r>
            <a:endParaRPr lang="en-U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r>
                  <a:rPr lang="es-UY" dirty="0" smtClean="0"/>
                  <a:t>Si los </a:t>
                </a:r>
                <a:r>
                  <a:rPr lang="es-UY" dirty="0" err="1" smtClean="0"/>
                  <a:t>sandwiches</a:t>
                </a:r>
                <a:r>
                  <a:rPr lang="es-UY" dirty="0" smtClean="0"/>
                  <a:t> pueden ser producidos a un costo marginal constante de $4, entonces, la cafetería maximiza beneficios cuando:</a:t>
                </a:r>
              </a:p>
              <a:p>
                <a:pPr marL="109728" indent="0">
                  <a:buNone/>
                </a:pPr>
                <a:endParaRPr lang="es-UY" dirty="0" smtClean="0"/>
              </a:p>
              <a:p>
                <a:pPr algn="ctr">
                  <a:lnSpc>
                    <a:spcPct val="110000"/>
                  </a:lnSpc>
                  <a:buFontTx/>
                  <a:buNone/>
                </a:pPr>
                <a14:m>
                  <m:oMath xmlns:m="http://schemas.openxmlformats.org/officeDocument/2006/math">
                    <m:r>
                      <a:rPr lang="en-US" i="1" dirty="0" smtClean="0">
                        <a:solidFill>
                          <a:srgbClr val="3B4F89"/>
                        </a:solidFill>
                        <a:latin typeface="Cambria Math" panose="02040503050406030204" pitchFamily="18" charset="0"/>
                      </a:rPr>
                      <m:t>𝐼𝑀</m:t>
                    </m:r>
                    <m:r>
                      <a:rPr lang="en-US" i="1" dirty="0" smtClean="0">
                        <a:solidFill>
                          <a:srgbClr val="3B4F89"/>
                        </a:solidFill>
                        <a:latin typeface="Cambria Math" panose="02040503050406030204" pitchFamily="18" charset="0"/>
                      </a:rPr>
                      <m:t>(</m:t>
                    </m:r>
                    <m:r>
                      <a:rPr lang="en-US" i="1" dirty="0" smtClean="0">
                        <a:solidFill>
                          <a:srgbClr val="3B4F89"/>
                        </a:solidFill>
                        <a:latin typeface="Cambria Math" panose="02040503050406030204" pitchFamily="18" charset="0"/>
                      </a:rPr>
                      <m:t>𝑞</m:t>
                    </m:r>
                    <m:r>
                      <a:rPr lang="en-US" i="1" dirty="0" smtClean="0">
                        <a:solidFill>
                          <a:srgbClr val="3B4F89"/>
                        </a:solidFill>
                        <a:latin typeface="Cambria Math" panose="02040503050406030204" pitchFamily="18" charset="0"/>
                      </a:rPr>
                      <m:t>) = </m:t>
                    </m:r>
                    <m:r>
                      <a:rPr lang="en-US" i="1" dirty="0" smtClean="0">
                        <a:solidFill>
                          <a:srgbClr val="3B4F89"/>
                        </a:solidFill>
                        <a:latin typeface="Cambria Math" panose="02040503050406030204" pitchFamily="18" charset="0"/>
                      </a:rPr>
                      <m:t>𝐶𝑀</m:t>
                    </m:r>
                    <m:r>
                      <a:rPr lang="en-US" i="1" dirty="0" smtClean="0">
                        <a:solidFill>
                          <a:srgbClr val="3B4F89"/>
                        </a:solidFill>
                        <a:latin typeface="Cambria Math" panose="02040503050406030204" pitchFamily="18" charset="0"/>
                      </a:rPr>
                      <m:t>=</m:t>
                    </m:r>
                  </m:oMath>
                </a14:m>
                <a:r>
                  <a:rPr lang="en-US" dirty="0" smtClean="0">
                    <a:solidFill>
                      <a:srgbClr val="3B4F89"/>
                    </a:solidFill>
                  </a:rPr>
                  <a:t> $4</a:t>
                </a:r>
                <a:endParaRPr lang="en-US" dirty="0">
                  <a:solidFill>
                    <a:srgbClr val="3B4F89"/>
                  </a:solidFill>
                </a:endParaRPr>
              </a:p>
              <a:p>
                <a:pPr algn="ctr">
                  <a:lnSpc>
                    <a:spcPct val="110000"/>
                  </a:lnSpc>
                  <a:buFontTx/>
                  <a:buNone/>
                </a:pPr>
                <a14:m>
                  <m:oMathPara xmlns:m="http://schemas.openxmlformats.org/officeDocument/2006/math">
                    <m:oMathParaPr>
                      <m:jc m:val="centerGroup"/>
                    </m:oMathParaPr>
                    <m:oMath xmlns:m="http://schemas.openxmlformats.org/officeDocument/2006/math">
                      <m:r>
                        <a:rPr lang="en-US" i="1" dirty="0" smtClean="0">
                          <a:solidFill>
                            <a:srgbClr val="3B4F89"/>
                          </a:solidFill>
                          <a:latin typeface="Cambria Math" panose="02040503050406030204" pitchFamily="18" charset="0"/>
                        </a:rPr>
                        <m:t>−</m:t>
                      </m:r>
                      <m:r>
                        <a:rPr lang="en-US" i="1" dirty="0" smtClean="0">
                          <a:solidFill>
                            <a:srgbClr val="3B4F89"/>
                          </a:solidFill>
                          <a:latin typeface="Cambria Math" panose="02040503050406030204" pitchFamily="18" charset="0"/>
                        </a:rPr>
                        <m:t>𝑞</m:t>
                      </m:r>
                      <m:r>
                        <a:rPr lang="en-US" i="1" dirty="0" smtClean="0">
                          <a:solidFill>
                            <a:srgbClr val="3B4F89"/>
                          </a:solidFill>
                          <a:latin typeface="Cambria Math" panose="02040503050406030204" pitchFamily="18" charset="0"/>
                        </a:rPr>
                        <m:t>/5 + 10 = 4</m:t>
                      </m:r>
                    </m:oMath>
                  </m:oMathPara>
                </a14:m>
                <a:endParaRPr lang="en-US" dirty="0">
                  <a:solidFill>
                    <a:srgbClr val="3B4F89"/>
                  </a:solidFill>
                </a:endParaRPr>
              </a:p>
              <a:p>
                <a:pPr algn="ctr">
                  <a:lnSpc>
                    <a:spcPct val="110000"/>
                  </a:lnSpc>
                  <a:buNone/>
                </a:pPr>
                <a14:m>
                  <m:oMathPara xmlns:m="http://schemas.openxmlformats.org/officeDocument/2006/math">
                    <m:oMathParaPr>
                      <m:jc m:val="centerGroup"/>
                    </m:oMathParaPr>
                    <m:oMath xmlns:m="http://schemas.openxmlformats.org/officeDocument/2006/math">
                      <m:f>
                        <m:fPr>
                          <m:ctrlPr>
                            <a:rPr lang="en-US" i="1" dirty="0">
                              <a:solidFill>
                                <a:srgbClr val="3B4F89"/>
                              </a:solidFill>
                              <a:latin typeface="Cambria Math" panose="02040503050406030204" pitchFamily="18" charset="0"/>
                            </a:rPr>
                          </m:ctrlPr>
                        </m:fPr>
                        <m:num>
                          <m:r>
                            <a:rPr lang="en-US" i="1" dirty="0">
                              <a:solidFill>
                                <a:srgbClr val="3B4F89"/>
                              </a:solidFill>
                              <a:latin typeface="Cambria Math" panose="02040503050406030204" pitchFamily="18" charset="0"/>
                            </a:rPr>
                            <m:t>𝑞</m:t>
                          </m:r>
                        </m:num>
                        <m:den>
                          <m:r>
                            <a:rPr lang="en-US" i="1" dirty="0">
                              <a:solidFill>
                                <a:srgbClr val="3B4F89"/>
                              </a:solidFill>
                              <a:latin typeface="Cambria Math" panose="02040503050406030204" pitchFamily="18" charset="0"/>
                            </a:rPr>
                            <m:t>5</m:t>
                          </m:r>
                        </m:den>
                      </m:f>
                      <m:r>
                        <a:rPr lang="en-US" i="1" dirty="0">
                          <a:solidFill>
                            <a:srgbClr val="3B4F89"/>
                          </a:solidFill>
                          <a:latin typeface="Cambria Math" panose="02040503050406030204" pitchFamily="18" charset="0"/>
                        </a:rPr>
                        <m:t>=</m:t>
                      </m:r>
                      <m:r>
                        <a:rPr lang="es-ES" b="0" i="1" dirty="0" smtClean="0">
                          <a:solidFill>
                            <a:srgbClr val="3B4F89"/>
                          </a:solidFill>
                          <a:latin typeface="Cambria Math" panose="02040503050406030204" pitchFamily="18" charset="0"/>
                        </a:rPr>
                        <m:t>6</m:t>
                      </m:r>
                    </m:oMath>
                  </m:oMathPara>
                </a14:m>
                <a:endParaRPr lang="en-US" dirty="0">
                  <a:solidFill>
                    <a:srgbClr val="3B4F89"/>
                  </a:solidFill>
                </a:endParaRPr>
              </a:p>
              <a:p>
                <a:pPr algn="ctr">
                  <a:lnSpc>
                    <a:spcPct val="110000"/>
                  </a:lnSpc>
                  <a:buFontTx/>
                  <a:buNone/>
                </a:pPr>
                <a:r>
                  <a:rPr lang="en-US" i="1" dirty="0">
                    <a:solidFill>
                      <a:srgbClr val="3B4F89"/>
                    </a:solidFill>
                  </a:rPr>
                  <a:t>q</a:t>
                </a:r>
                <a:r>
                  <a:rPr lang="en-US" dirty="0">
                    <a:solidFill>
                      <a:srgbClr val="3B4F89"/>
                    </a:solidFill>
                  </a:rPr>
                  <a:t> = 30</a:t>
                </a:r>
                <a:endParaRPr lang="en-US" i="1" dirty="0">
                  <a:solidFill>
                    <a:srgbClr val="3B4F89"/>
                  </a:solidFill>
                </a:endParaRPr>
              </a:p>
              <a:p>
                <a:endParaRPr lang="en-US"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a:blip r:embed="rId2"/>
                <a:stretch>
                  <a:fillRect t="-1408"/>
                </a:stretch>
              </a:blipFill>
            </p:spPr>
            <p:txBody>
              <a:bodyPr/>
              <a:lstStyle/>
              <a:p>
                <a:r>
                  <a:rPr lang="es-UY">
                    <a:noFill/>
                  </a:rPr>
                  <a:t> </a:t>
                </a:r>
              </a:p>
            </p:txBody>
          </p:sp>
        </mc:Fallback>
      </mc:AlternateContent>
    </p:spTree>
    <p:extLst>
      <p:ext uri="{BB962C8B-B14F-4D97-AF65-F5344CB8AC3E}">
        <p14:creationId xmlns:p14="http://schemas.microsoft.com/office/powerpoint/2010/main" val="30804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9419" y="487866"/>
            <a:ext cx="8229600" cy="1066800"/>
          </a:xfrm>
        </p:spPr>
        <p:txBody>
          <a:bodyPr/>
          <a:lstStyle/>
          <a:p>
            <a:r>
              <a:rPr lang="es-UY" dirty="0"/>
              <a:t>Ingreso Marginal y Elasticidad</a:t>
            </a:r>
            <a:endParaRPr lang="en-U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228600" y="1752600"/>
                <a:ext cx="8763000" cy="4876800"/>
              </a:xfrm>
            </p:spPr>
            <p:txBody>
              <a:bodyPr>
                <a:normAutofit/>
              </a:bodyPr>
              <a:lstStyle/>
              <a:p>
                <a:r>
                  <a:rPr lang="es-UY" sz="2400" dirty="0" smtClean="0"/>
                  <a:t>Directamente relacionados</a:t>
                </a:r>
              </a:p>
              <a:p>
                <a:pPr marL="109728" indent="0">
                  <a:buNone/>
                </a:pPr>
                <a:endParaRPr lang="es-ES" dirty="0" smtClean="0"/>
              </a:p>
              <a:p>
                <a:pPr marL="109728" indent="0">
                  <a:buNone/>
                </a:pPr>
                <a:endParaRPr lang="es-ES" dirty="0"/>
              </a:p>
              <a:p>
                <a:pPr marL="109728" indent="0">
                  <a:buNone/>
                </a:pPr>
                <a:endParaRPr lang="es-ES" dirty="0" smtClean="0"/>
              </a:p>
              <a:p>
                <a:pPr marL="285750" indent="-285750">
                  <a:buFont typeface="Arial" pitchFamily="34" charset="0"/>
                  <a:buChar char="•"/>
                </a:pPr>
                <a:r>
                  <a:rPr lang="es-ES" sz="2400" dirty="0">
                    <a:solidFill>
                      <a:srgbClr val="470F3E"/>
                    </a:solidFill>
                  </a:rPr>
                  <a:t>Si la demanda es infinitamente elástica: </a:t>
                </a:r>
                <a:r>
                  <a:rPr lang="es-ES" sz="2400" dirty="0" err="1">
                    <a:solidFill>
                      <a:srgbClr val="470F3E"/>
                    </a:solidFill>
                  </a:rPr>
                  <a:t>e</a:t>
                </a:r>
                <a:r>
                  <a:rPr lang="es-ES" sz="2400" baseline="-25000" dirty="0" err="1">
                    <a:solidFill>
                      <a:srgbClr val="470F3E"/>
                    </a:solidFill>
                  </a:rPr>
                  <a:t>q,p</a:t>
                </a:r>
                <a:r>
                  <a:rPr lang="es-ES" sz="2400" dirty="0">
                    <a:solidFill>
                      <a:srgbClr val="470F3E"/>
                    </a:solidFill>
                  </a:rPr>
                  <a:t> = -</a:t>
                </a:r>
                <a:r>
                  <a:rPr lang="es-ES" sz="2400" dirty="0">
                    <a:solidFill>
                      <a:srgbClr val="470F3E"/>
                    </a:solidFill>
                    <a:sym typeface="Symbol" pitchFamily="18" charset="2"/>
                  </a:rPr>
                  <a:t></a:t>
                </a:r>
                <a14:m>
                  <m:oMath xmlns:m="http://schemas.openxmlformats.org/officeDocument/2006/math">
                    <m:r>
                      <a:rPr lang="es-UY" sz="2400">
                        <a:solidFill>
                          <a:srgbClr val="470F3E"/>
                        </a:solidFill>
                        <a:latin typeface="Cambria Math" panose="02040503050406030204" pitchFamily="18" charset="0"/>
                        <a:ea typeface="Cambria Math" panose="02040503050406030204" pitchFamily="18" charset="0"/>
                        <a:sym typeface="Symbol" pitchFamily="18" charset="2"/>
                      </a:rPr>
                      <m:t> </m:t>
                    </m:r>
                    <m:r>
                      <a:rPr lang="es-ES" sz="2400" i="1">
                        <a:solidFill>
                          <a:srgbClr val="470F3E"/>
                        </a:solidFill>
                        <a:latin typeface="Cambria Math" panose="02040503050406030204" pitchFamily="18" charset="0"/>
                        <a:ea typeface="Cambria Math" panose="02040503050406030204" pitchFamily="18" charset="0"/>
                        <a:sym typeface="Symbol" pitchFamily="18" charset="2"/>
                      </a:rPr>
                      <m:t>→</m:t>
                    </m:r>
                  </m:oMath>
                </a14:m>
                <a:r>
                  <a:rPr lang="es-ES" sz="2400" dirty="0">
                    <a:solidFill>
                      <a:srgbClr val="470F3E"/>
                    </a:solidFill>
                    <a:sym typeface="Symbol" pitchFamily="18" charset="2"/>
                  </a:rPr>
                  <a:t> </a:t>
                </a:r>
                <a14:m>
                  <m:oMath xmlns:m="http://schemas.openxmlformats.org/officeDocument/2006/math">
                    <m:r>
                      <a:rPr lang="es-ES" sz="2400" i="1">
                        <a:solidFill>
                          <a:srgbClr val="470F3E"/>
                        </a:solidFill>
                        <a:latin typeface="Cambria Math"/>
                      </a:rPr>
                      <m:t>𝐼𝑀</m:t>
                    </m:r>
                    <m:r>
                      <a:rPr lang="es-ES" sz="2400" i="1">
                        <a:solidFill>
                          <a:srgbClr val="470F3E"/>
                        </a:solidFill>
                        <a:latin typeface="Cambria Math"/>
                      </a:rPr>
                      <m:t>=</m:t>
                    </m:r>
                    <m:r>
                      <a:rPr lang="es-ES" sz="2400" i="1">
                        <a:solidFill>
                          <a:srgbClr val="470F3E"/>
                        </a:solidFill>
                        <a:latin typeface="Cambria Math"/>
                      </a:rPr>
                      <m:t>𝑝</m:t>
                    </m:r>
                  </m:oMath>
                </a14:m>
                <a:endParaRPr lang="es-ES" sz="2400" dirty="0">
                  <a:solidFill>
                    <a:srgbClr val="470F3E"/>
                  </a:solidFill>
                </a:endParaRPr>
              </a:p>
              <a:p>
                <a:pPr marL="285750" indent="-285750">
                  <a:buFont typeface="Arial" pitchFamily="34" charset="0"/>
                  <a:buChar char="•"/>
                </a:pPr>
                <a:r>
                  <a:rPr lang="es-ES" sz="2600" dirty="0" smtClean="0"/>
                  <a:t>Si </a:t>
                </a:r>
                <a:r>
                  <a:rPr lang="es-ES" sz="2600" dirty="0"/>
                  <a:t>la curva de demanda tiene pendiente </a:t>
                </a:r>
                <a:r>
                  <a:rPr lang="es-ES" sz="2600" dirty="0" smtClean="0"/>
                  <a:t>negativa </a:t>
                </a:r>
                <a14:m>
                  <m:oMath xmlns:m="http://schemas.openxmlformats.org/officeDocument/2006/math">
                    <m:d>
                      <m:dPr>
                        <m:ctrlPr>
                          <a:rPr lang="es-UY" sz="2600" b="0" i="1" smtClean="0">
                            <a:latin typeface="Cambria Math" panose="02040503050406030204" pitchFamily="18" charset="0"/>
                          </a:rPr>
                        </m:ctrlPr>
                      </m:dPr>
                      <m:e>
                        <m:f>
                          <m:fPr>
                            <m:ctrlPr>
                              <a:rPr lang="es-ES" sz="2600" i="1" smtClean="0">
                                <a:latin typeface="Cambria Math" panose="02040503050406030204" pitchFamily="18" charset="0"/>
                              </a:rPr>
                            </m:ctrlPr>
                          </m:fPr>
                          <m:num>
                            <m:r>
                              <a:rPr lang="es-UY" sz="2600" b="0" i="1" smtClean="0">
                                <a:latin typeface="Cambria Math" panose="02040503050406030204" pitchFamily="18" charset="0"/>
                              </a:rPr>
                              <m:t>𝑑𝑞</m:t>
                            </m:r>
                          </m:num>
                          <m:den>
                            <m:r>
                              <a:rPr lang="es-UY" sz="2600" b="0" i="1" smtClean="0">
                                <a:latin typeface="Cambria Math" panose="02040503050406030204" pitchFamily="18" charset="0"/>
                              </a:rPr>
                              <m:t>𝑑𝑝</m:t>
                            </m:r>
                          </m:den>
                        </m:f>
                        <m:r>
                          <a:rPr lang="es-UY" sz="2600" i="1">
                            <a:latin typeface="Cambria Math" panose="02040503050406030204" pitchFamily="18" charset="0"/>
                            <a:ea typeface="Cambria Math" panose="02040503050406030204" pitchFamily="18" charset="0"/>
                          </a:rPr>
                          <m:t>&lt;</m:t>
                        </m:r>
                        <m:r>
                          <a:rPr lang="es-UY" sz="2600" b="0" i="1" smtClean="0">
                            <a:latin typeface="Cambria Math" panose="02040503050406030204" pitchFamily="18" charset="0"/>
                            <a:ea typeface="Cambria Math" panose="02040503050406030204" pitchFamily="18" charset="0"/>
                          </a:rPr>
                          <m:t>0</m:t>
                        </m:r>
                      </m:e>
                    </m:d>
                    <m:r>
                      <a:rPr lang="es-ES" sz="2600" b="0" i="0" smtClean="0">
                        <a:latin typeface="Cambria Math" panose="02040503050406030204" pitchFamily="18" charset="0"/>
                        <a:ea typeface="Cambria Math" panose="02040503050406030204" pitchFamily="18" charset="0"/>
                      </a:rPr>
                      <m:t>: </m:t>
                    </m:r>
                    <m:r>
                      <a:rPr lang="es-ES" sz="2600" i="1" dirty="0" smtClean="0">
                        <a:solidFill>
                          <a:srgbClr val="470F3E"/>
                        </a:solidFill>
                        <a:latin typeface="Cambria Math" panose="02040503050406030204" pitchFamily="18" charset="0"/>
                      </a:rPr>
                      <m:t>𝑒</m:t>
                    </m:r>
                    <m:r>
                      <a:rPr lang="es-ES" sz="2600" i="1" baseline="-25000" dirty="0" err="1">
                        <a:solidFill>
                          <a:srgbClr val="470F3E"/>
                        </a:solidFill>
                        <a:latin typeface="Cambria Math" panose="02040503050406030204" pitchFamily="18" charset="0"/>
                      </a:rPr>
                      <m:t>𝑞</m:t>
                    </m:r>
                    <m:r>
                      <a:rPr lang="es-ES" sz="2600" i="1" baseline="-25000" dirty="0" err="1">
                        <a:solidFill>
                          <a:srgbClr val="470F3E"/>
                        </a:solidFill>
                        <a:latin typeface="Cambria Math" panose="02040503050406030204" pitchFamily="18" charset="0"/>
                      </a:rPr>
                      <m:t>,</m:t>
                    </m:r>
                    <m:r>
                      <a:rPr lang="es-ES" sz="2600" i="1" baseline="-25000" dirty="0" err="1">
                        <a:solidFill>
                          <a:srgbClr val="470F3E"/>
                        </a:solidFill>
                        <a:latin typeface="Cambria Math" panose="02040503050406030204" pitchFamily="18" charset="0"/>
                      </a:rPr>
                      <m:t>𝑝</m:t>
                    </m:r>
                    <m:r>
                      <a:rPr lang="es-ES" sz="2600" i="1" dirty="0">
                        <a:solidFill>
                          <a:srgbClr val="470F3E"/>
                        </a:solidFill>
                        <a:latin typeface="Cambria Math" panose="02040503050406030204" pitchFamily="18" charset="0"/>
                      </a:rPr>
                      <m:t> &lt; 0 </m:t>
                    </m:r>
                    <m:r>
                      <a:rPr lang="es-ES" sz="2600" i="1" dirty="0" smtClean="0">
                        <a:solidFill>
                          <a:srgbClr val="470F3E"/>
                        </a:solidFill>
                        <a:latin typeface="Cambria Math" panose="02040503050406030204" pitchFamily="18" charset="0"/>
                      </a:rPr>
                      <m:t>𝑒</m:t>
                    </m:r>
                    <m:r>
                      <a:rPr lang="es-ES" sz="2600" i="1" dirty="0" smtClean="0">
                        <a:solidFill>
                          <a:srgbClr val="470F3E"/>
                        </a:solidFill>
                        <a:latin typeface="Cambria Math" panose="02040503050406030204" pitchFamily="18" charset="0"/>
                      </a:rPr>
                      <m:t> </m:t>
                    </m:r>
                    <m:r>
                      <a:rPr lang="es-ES" sz="2600" i="1" dirty="0" smtClean="0">
                        <a:solidFill>
                          <a:srgbClr val="470F3E"/>
                        </a:solidFill>
                        <a:latin typeface="Cambria Math" panose="02040503050406030204" pitchFamily="18" charset="0"/>
                      </a:rPr>
                      <m:t>𝐼𝑀</m:t>
                    </m:r>
                    <m:r>
                      <a:rPr lang="es-ES" sz="2600" i="1" dirty="0" smtClean="0">
                        <a:solidFill>
                          <a:srgbClr val="470F3E"/>
                        </a:solidFill>
                        <a:latin typeface="Cambria Math" panose="02040503050406030204" pitchFamily="18" charset="0"/>
                      </a:rPr>
                      <m:t> &lt; </m:t>
                    </m:r>
                    <m:r>
                      <a:rPr lang="es-ES" sz="2600" i="1" dirty="0" smtClean="0">
                        <a:solidFill>
                          <a:srgbClr val="470F3E"/>
                        </a:solidFill>
                        <a:latin typeface="Cambria Math" panose="02040503050406030204" pitchFamily="18" charset="0"/>
                      </a:rPr>
                      <m:t>𝑝</m:t>
                    </m:r>
                  </m:oMath>
                </a14:m>
                <a:endParaRPr lang="es-ES" sz="2600" dirty="0" smtClean="0">
                  <a:solidFill>
                    <a:srgbClr val="470F3E"/>
                  </a:solidFill>
                </a:endParaRPr>
              </a:p>
              <a:p>
                <a:pPr marL="365760" lvl="1" indent="-256032">
                  <a:buClr>
                    <a:schemeClr val="accent3"/>
                  </a:buClr>
                  <a:buFont typeface="Georgia"/>
                  <a:buChar char="•"/>
                </a:pPr>
                <a:r>
                  <a:rPr lang="es-ES" dirty="0" smtClean="0">
                    <a:solidFill>
                      <a:srgbClr val="470F3E"/>
                    </a:solidFill>
                  </a:rPr>
                  <a:t>Si la demanda es elástica: </a:t>
                </a:r>
                <a:r>
                  <a:rPr lang="es-ES" sz="2800" dirty="0" err="1" smtClean="0">
                    <a:solidFill>
                      <a:srgbClr val="470F3E"/>
                    </a:solidFill>
                  </a:rPr>
                  <a:t>e</a:t>
                </a:r>
                <a:r>
                  <a:rPr lang="es-ES" sz="2800" baseline="-25000" dirty="0" err="1" smtClean="0">
                    <a:solidFill>
                      <a:srgbClr val="470F3E"/>
                    </a:solidFill>
                  </a:rPr>
                  <a:t>q,p</a:t>
                </a:r>
                <a:r>
                  <a:rPr lang="es-ES" sz="2800" dirty="0" smtClean="0">
                    <a:solidFill>
                      <a:srgbClr val="470F3E"/>
                    </a:solidFill>
                  </a:rPr>
                  <a:t> </a:t>
                </a:r>
                <a:r>
                  <a:rPr lang="es-ES" sz="2800" dirty="0">
                    <a:solidFill>
                      <a:srgbClr val="470F3E"/>
                    </a:solidFill>
                  </a:rPr>
                  <a:t>&lt; -</a:t>
                </a:r>
                <a:r>
                  <a:rPr lang="es-ES" sz="2800" dirty="0" smtClean="0">
                    <a:solidFill>
                      <a:srgbClr val="470F3E"/>
                    </a:solidFill>
                  </a:rPr>
                  <a:t>1 </a:t>
                </a:r>
                <a14:m>
                  <m:oMath xmlns:m="http://schemas.openxmlformats.org/officeDocument/2006/math">
                    <m:r>
                      <a:rPr lang="es-ES" sz="2800" i="1" smtClean="0">
                        <a:solidFill>
                          <a:srgbClr val="470F3E"/>
                        </a:solidFill>
                        <a:latin typeface="Cambria Math" panose="02040503050406030204" pitchFamily="18" charset="0"/>
                        <a:ea typeface="Cambria Math" panose="02040503050406030204" pitchFamily="18" charset="0"/>
                      </a:rPr>
                      <m:t>→</m:t>
                    </m:r>
                    <m:r>
                      <a:rPr lang="es-ES" sz="2800" i="1" dirty="0" smtClean="0">
                        <a:solidFill>
                          <a:srgbClr val="470F3E"/>
                        </a:solidFill>
                        <a:latin typeface="Cambria Math" panose="02040503050406030204" pitchFamily="18" charset="0"/>
                      </a:rPr>
                      <m:t>𝐼𝑀</m:t>
                    </m:r>
                    <m:r>
                      <a:rPr lang="es-ES" sz="2800" i="1" dirty="0" smtClean="0">
                        <a:solidFill>
                          <a:srgbClr val="470F3E"/>
                        </a:solidFill>
                        <a:latin typeface="Cambria Math" panose="02040503050406030204" pitchFamily="18" charset="0"/>
                        <a:ea typeface="Cambria Math" panose="02040503050406030204" pitchFamily="18" charset="0"/>
                      </a:rPr>
                      <m:t>&gt;</m:t>
                    </m:r>
                    <m:r>
                      <a:rPr lang="es-UY" sz="2800" b="0" i="1" dirty="0" smtClean="0">
                        <a:solidFill>
                          <a:srgbClr val="470F3E"/>
                        </a:solidFill>
                        <a:latin typeface="Cambria Math" panose="02040503050406030204" pitchFamily="18" charset="0"/>
                        <a:ea typeface="Cambria Math" panose="02040503050406030204" pitchFamily="18" charset="0"/>
                      </a:rPr>
                      <m:t>0</m:t>
                    </m:r>
                  </m:oMath>
                </a14:m>
                <a:endParaRPr lang="es-ES" dirty="0" smtClean="0">
                  <a:solidFill>
                    <a:srgbClr val="470F3E"/>
                  </a:solidFill>
                </a:endParaRPr>
              </a:p>
              <a:p>
                <a:pPr marL="365760" lvl="1" indent="-256032">
                  <a:buClr>
                    <a:schemeClr val="accent3"/>
                  </a:buClr>
                  <a:buFont typeface="Georgia"/>
                  <a:buChar char="•"/>
                </a:pPr>
                <a:r>
                  <a:rPr lang="es-ES" dirty="0" smtClean="0">
                    <a:solidFill>
                      <a:srgbClr val="470F3E"/>
                    </a:solidFill>
                  </a:rPr>
                  <a:t>Si la demanda es inelástica: </a:t>
                </a:r>
                <a:r>
                  <a:rPr lang="es-ES" sz="2400" dirty="0" err="1" smtClean="0">
                    <a:solidFill>
                      <a:srgbClr val="470F3E"/>
                    </a:solidFill>
                  </a:rPr>
                  <a:t>e</a:t>
                </a:r>
                <a:r>
                  <a:rPr lang="es-ES" sz="2400" baseline="-25000" dirty="0" err="1" smtClean="0">
                    <a:solidFill>
                      <a:srgbClr val="470F3E"/>
                    </a:solidFill>
                  </a:rPr>
                  <a:t>q,p</a:t>
                </a:r>
                <a:r>
                  <a:rPr lang="es-ES" sz="2400" dirty="0" smtClean="0">
                    <a:solidFill>
                      <a:srgbClr val="470F3E"/>
                    </a:solidFill>
                  </a:rPr>
                  <a:t> &gt; </a:t>
                </a:r>
                <a:r>
                  <a:rPr lang="es-ES" sz="2400" dirty="0">
                    <a:solidFill>
                      <a:srgbClr val="470F3E"/>
                    </a:solidFill>
                  </a:rPr>
                  <a:t>-</a:t>
                </a:r>
                <a:r>
                  <a:rPr lang="es-ES" sz="2400" dirty="0" smtClean="0">
                    <a:solidFill>
                      <a:srgbClr val="470F3E"/>
                    </a:solidFill>
                  </a:rPr>
                  <a:t>1 </a:t>
                </a:r>
                <a14:m>
                  <m:oMath xmlns:m="http://schemas.openxmlformats.org/officeDocument/2006/math">
                    <m:r>
                      <a:rPr lang="es-ES" sz="2400" i="1" smtClean="0">
                        <a:solidFill>
                          <a:srgbClr val="470F3E"/>
                        </a:solidFill>
                        <a:latin typeface="Cambria Math" panose="02040503050406030204" pitchFamily="18" charset="0"/>
                        <a:ea typeface="Cambria Math" panose="02040503050406030204" pitchFamily="18" charset="0"/>
                      </a:rPr>
                      <m:t>→</m:t>
                    </m:r>
                    <m:r>
                      <a:rPr lang="es-UY" sz="2400" b="0" i="1" smtClean="0">
                        <a:solidFill>
                          <a:srgbClr val="470F3E"/>
                        </a:solidFill>
                        <a:latin typeface="Cambria Math" panose="02040503050406030204" pitchFamily="18" charset="0"/>
                        <a:ea typeface="Cambria Math" panose="02040503050406030204" pitchFamily="18" charset="0"/>
                      </a:rPr>
                      <m:t>𝐼𝑀</m:t>
                    </m:r>
                    <m:r>
                      <a:rPr lang="es-UY" sz="2400" b="0" i="1" smtClean="0">
                        <a:solidFill>
                          <a:srgbClr val="470F3E"/>
                        </a:solidFill>
                        <a:latin typeface="Cambria Math" panose="02040503050406030204" pitchFamily="18" charset="0"/>
                        <a:ea typeface="Cambria Math" panose="02040503050406030204" pitchFamily="18" charset="0"/>
                      </a:rPr>
                      <m:t>&lt;0</m:t>
                    </m:r>
                  </m:oMath>
                </a14:m>
                <a:endParaRPr lang="es-ES"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228600" y="1752600"/>
                <a:ext cx="8763000" cy="4876800"/>
              </a:xfrm>
              <a:blipFill>
                <a:blip r:embed="rId3"/>
                <a:stretch>
                  <a:fillRect l="-1113" t="-1000"/>
                </a:stretch>
              </a:blipFill>
            </p:spPr>
            <p:txBody>
              <a:bodyPr/>
              <a:lstStyle/>
              <a:p>
                <a:r>
                  <a:rPr lang="es-UY">
                    <a:noFill/>
                  </a:rPr>
                  <a:t> </a:t>
                </a:r>
              </a:p>
            </p:txBody>
          </p:sp>
        </mc:Fallback>
      </mc:AlternateContent>
      <p:graphicFrame>
        <p:nvGraphicFramePr>
          <p:cNvPr id="4" name="3 Objeto"/>
          <p:cNvGraphicFramePr>
            <a:graphicFrameLocks noChangeAspect="1"/>
          </p:cNvGraphicFramePr>
          <p:nvPr>
            <p:extLst>
              <p:ext uri="{D42A27DB-BD31-4B8C-83A1-F6EECF244321}">
                <p14:modId xmlns:p14="http://schemas.microsoft.com/office/powerpoint/2010/main" val="3908700362"/>
              </p:ext>
            </p:extLst>
          </p:nvPr>
        </p:nvGraphicFramePr>
        <p:xfrm>
          <a:off x="1524000" y="2438400"/>
          <a:ext cx="5440363" cy="1001713"/>
        </p:xfrm>
        <a:graphic>
          <a:graphicData uri="http://schemas.openxmlformats.org/presentationml/2006/ole">
            <mc:AlternateContent xmlns:mc="http://schemas.openxmlformats.org/markup-compatibility/2006">
              <mc:Choice xmlns:v="urn:schemas-microsoft-com:vml" Requires="v">
                <p:oleObj spid="_x0000_s5231" name="Ecuación" r:id="rId4" imgW="2768400" imgH="507960" progId="Equation.3">
                  <p:embed/>
                </p:oleObj>
              </mc:Choice>
              <mc:Fallback>
                <p:oleObj name="Ecuación" r:id="rId4" imgW="2768400" imgH="507960" progId="Equation.3">
                  <p:embed/>
                  <p:pic>
                    <p:nvPicPr>
                      <p:cNvPr id="0" name="Object 4"/>
                      <p:cNvPicPr>
                        <a:picLocks noChangeAspect="1" noChangeArrowheads="1"/>
                      </p:cNvPicPr>
                      <p:nvPr/>
                    </p:nvPicPr>
                    <p:blipFill>
                      <a:blip r:embed="rId5"/>
                      <a:srcRect/>
                      <a:stretch>
                        <a:fillRect/>
                      </a:stretch>
                    </p:blipFill>
                    <p:spPr bwMode="auto">
                      <a:xfrm>
                        <a:off x="1524000" y="2438400"/>
                        <a:ext cx="5440363" cy="1001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val="1476156880"/>
              </p:ext>
            </p:extLst>
          </p:nvPr>
        </p:nvGraphicFramePr>
        <p:xfrm>
          <a:off x="7151795" y="2710656"/>
          <a:ext cx="826186" cy="457200"/>
        </p:xfrm>
        <a:graphic>
          <a:graphicData uri="http://schemas.openxmlformats.org/presentationml/2006/ole">
            <mc:AlternateContent xmlns:mc="http://schemas.openxmlformats.org/markup-compatibility/2006">
              <mc:Choice xmlns:v="urn:schemas-microsoft-com:vml" Requires="v">
                <p:oleObj spid="_x0000_s5232" name="Ecuación" r:id="rId6" imgW="1816560" imgH="546120" progId="Equation.3">
                  <p:embed/>
                </p:oleObj>
              </mc:Choice>
              <mc:Fallback>
                <p:oleObj name="Ecuación" r:id="rId6" imgW="1816560" imgH="546120" progId="Equation.3">
                  <p:embed/>
                  <p:pic>
                    <p:nvPicPr>
                      <p:cNvPr id="0" name="4 Objet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1795" y="2710656"/>
                        <a:ext cx="826186" cy="4572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5369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85800"/>
            <a:ext cx="8229600" cy="1066800"/>
          </a:xfrm>
        </p:spPr>
        <p:txBody>
          <a:bodyPr/>
          <a:lstStyle/>
          <a:p>
            <a:r>
              <a:rPr lang="es-UY" dirty="0"/>
              <a:t>Curva de ingreso marginal</a:t>
            </a:r>
            <a:endParaRPr lang="en-U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09800"/>
            <a:ext cx="5791200" cy="4260051"/>
          </a:xfrm>
        </p:spPr>
      </p:pic>
      <mc:AlternateContent xmlns:mc="http://schemas.openxmlformats.org/markup-compatibility/2006" xmlns:a14="http://schemas.microsoft.com/office/drawing/2010/main">
        <mc:Choice Requires="a14">
          <p:sp>
            <p:nvSpPr>
              <p:cNvPr id="6" name="5 CuadroTexto"/>
              <p:cNvSpPr txBox="1"/>
              <p:nvPr/>
            </p:nvSpPr>
            <p:spPr>
              <a:xfrm>
                <a:off x="3505200" y="2286000"/>
                <a:ext cx="5334000" cy="646331"/>
              </a:xfrm>
              <a:prstGeom prst="rect">
                <a:avLst/>
              </a:prstGeom>
              <a:noFill/>
            </p:spPr>
            <p:txBody>
              <a:bodyPr wrap="square" rtlCol="0">
                <a:spAutoFit/>
              </a:bodyPr>
              <a:lstStyle/>
              <a:p>
                <a:r>
                  <a:rPr lang="es-ES" dirty="0" smtClean="0"/>
                  <a:t>Entre 0 y </a:t>
                </a:r>
                <a:r>
                  <a:rPr lang="es-ES" dirty="0" smtClean="0">
                    <a:solidFill>
                      <a:srgbClr val="470F3E"/>
                    </a:solidFill>
                  </a:rPr>
                  <a:t>q</a:t>
                </a:r>
                <a:r>
                  <a:rPr lang="es-ES" baseline="-25000" dirty="0" smtClean="0">
                    <a:solidFill>
                      <a:srgbClr val="470F3E"/>
                    </a:solidFill>
                  </a:rPr>
                  <a:t>1</a:t>
                </a:r>
                <a:r>
                  <a:rPr lang="es-ES" dirty="0" smtClean="0"/>
                  <a:t>, </a:t>
                </a:r>
                <a:r>
                  <a:rPr lang="es-ES" dirty="0">
                    <a:solidFill>
                      <a:srgbClr val="470F3E"/>
                    </a:solidFill>
                  </a:rPr>
                  <a:t>IM &gt; 0 </a:t>
                </a:r>
                <a:r>
                  <a:rPr lang="es-ES" dirty="0" smtClean="0">
                    <a:solidFill>
                      <a:srgbClr val="470F3E"/>
                    </a:solidFill>
                  </a:rPr>
                  <a:t>(</a:t>
                </a:r>
                <a:r>
                  <a:rPr lang="es-ES" dirty="0" smtClean="0"/>
                  <a:t>los ingresos totales, p</a:t>
                </a:r>
                <a14:m>
                  <m:oMath xmlns:m="http://schemas.openxmlformats.org/officeDocument/2006/math">
                    <m:r>
                      <a:rPr lang="es-ES" i="1" dirty="0" smtClean="0">
                        <a:latin typeface="Cambria Math" panose="02040503050406030204" pitchFamily="18" charset="0"/>
                        <a:ea typeface="Cambria Math" panose="02040503050406030204" pitchFamily="18" charset="0"/>
                      </a:rPr>
                      <m:t>×</m:t>
                    </m:r>
                  </m:oMath>
                </a14:m>
                <a:r>
                  <a:rPr lang="es-ES" dirty="0" smtClean="0"/>
                  <a:t>q</a:t>
                </a:r>
                <a:r>
                  <a:rPr lang="es-ES" dirty="0"/>
                  <a:t>, </a:t>
                </a:r>
                <a:r>
                  <a:rPr lang="es-ES" dirty="0" smtClean="0"/>
                  <a:t>aumentan)</a:t>
                </a:r>
                <a:endParaRPr lang="es-ES" dirty="0">
                  <a:solidFill>
                    <a:srgbClr val="470F3E"/>
                  </a:solidFill>
                </a:endParaRPr>
              </a:p>
            </p:txBody>
          </p:sp>
        </mc:Choice>
        <mc:Fallback xmlns="">
          <p:sp>
            <p:nvSpPr>
              <p:cNvPr id="6" name="5 CuadroTexto"/>
              <p:cNvSpPr txBox="1">
                <a:spLocks noRot="1" noChangeAspect="1" noMove="1" noResize="1" noEditPoints="1" noAdjustHandles="1" noChangeArrowheads="1" noChangeShapeType="1" noTextEdit="1"/>
              </p:cNvSpPr>
              <p:nvPr/>
            </p:nvSpPr>
            <p:spPr>
              <a:xfrm>
                <a:off x="3505200" y="2286000"/>
                <a:ext cx="5334000" cy="646331"/>
              </a:xfrm>
              <a:prstGeom prst="rect">
                <a:avLst/>
              </a:prstGeom>
              <a:blipFill>
                <a:blip r:embed="rId3"/>
                <a:stretch>
                  <a:fillRect l="-914" t="-4717" b="-14151"/>
                </a:stretch>
              </a:blipFill>
            </p:spPr>
            <p:txBody>
              <a:bodyPr/>
              <a:lstStyle/>
              <a:p>
                <a:r>
                  <a:rPr lang="es-UY">
                    <a:noFill/>
                  </a:rPr>
                  <a:t> </a:t>
                </a:r>
              </a:p>
            </p:txBody>
          </p:sp>
        </mc:Fallback>
      </mc:AlternateContent>
      <p:sp>
        <p:nvSpPr>
          <p:cNvPr id="8" name="7 CuadroTexto"/>
          <p:cNvSpPr txBox="1"/>
          <p:nvPr/>
        </p:nvSpPr>
        <p:spPr>
          <a:xfrm>
            <a:off x="3733800" y="3276600"/>
            <a:ext cx="4800600" cy="646331"/>
          </a:xfrm>
          <a:prstGeom prst="rect">
            <a:avLst/>
          </a:prstGeom>
          <a:noFill/>
        </p:spPr>
        <p:txBody>
          <a:bodyPr wrap="square" rtlCol="0">
            <a:spAutoFit/>
          </a:bodyPr>
          <a:lstStyle/>
          <a:p>
            <a:r>
              <a:rPr lang="es-ES" dirty="0" smtClean="0"/>
              <a:t>Más allá de q</a:t>
            </a:r>
            <a:r>
              <a:rPr lang="es-ES" baseline="-25000" dirty="0" smtClean="0"/>
              <a:t>1</a:t>
            </a:r>
            <a:r>
              <a:rPr lang="es-ES" dirty="0" smtClean="0"/>
              <a:t>, precio cae proporcionalmente más que aumento de la producción, IM &lt; 0</a:t>
            </a:r>
            <a:endParaRPr lang="es-ES" dirty="0"/>
          </a:p>
        </p:txBody>
      </p:sp>
    </p:spTree>
    <p:extLst>
      <p:ext uri="{BB962C8B-B14F-4D97-AF65-F5344CB8AC3E}">
        <p14:creationId xmlns:p14="http://schemas.microsoft.com/office/powerpoint/2010/main" val="352612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573487"/>
            <a:ext cx="8686800" cy="1066800"/>
          </a:xfrm>
        </p:spPr>
        <p:txBody>
          <a:bodyPr>
            <a:normAutofit fontScale="90000"/>
          </a:bodyPr>
          <a:lstStyle/>
          <a:p>
            <a:r>
              <a:rPr lang="es-UY" dirty="0" smtClean="0"/>
              <a:t>La </a:t>
            </a:r>
            <a:r>
              <a:rPr lang="es-UY" dirty="0"/>
              <a:t>firma </a:t>
            </a:r>
            <a:r>
              <a:rPr lang="es-UY" dirty="0" smtClean="0"/>
              <a:t>opera donde </a:t>
            </a:r>
            <a:r>
              <a:rPr lang="es-UY" dirty="0"/>
              <a:t>la curva de la demanda es elástica</a:t>
            </a:r>
            <a:endParaRPr lang="en-U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52400" y="1752601"/>
                <a:ext cx="8686800" cy="4876800"/>
              </a:xfrm>
            </p:spPr>
            <p:txBody>
              <a:bodyPr>
                <a:normAutofit/>
              </a:bodyPr>
              <a:lstStyle/>
              <a:p>
                <a:r>
                  <a:rPr lang="es-UY" dirty="0" smtClean="0"/>
                  <a:t>Firma maximiza beneficios cuando</a:t>
                </a:r>
              </a:p>
              <a:p>
                <a:pPr marL="109728" indent="0">
                  <a:buNone/>
                </a:pPr>
                <a:endParaRPr lang="es-ES" b="0" i="1" dirty="0" smtClean="0">
                  <a:latin typeface="Cambria Math" panose="02040503050406030204" pitchFamily="18" charset="0"/>
                </a:endParaRPr>
              </a:p>
              <a:p>
                <a:pPr marL="109728" indent="0" algn="ctr">
                  <a:buNone/>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𝐼𝑀</m:t>
                      </m:r>
                      <m:r>
                        <a:rPr lang="es-ES" b="0" i="1" smtClean="0">
                          <a:latin typeface="Cambria Math" panose="02040503050406030204" pitchFamily="18" charset="0"/>
                        </a:rPr>
                        <m:t>(</m:t>
                      </m:r>
                      <m:r>
                        <a:rPr lang="es-ES" b="0" i="1" smtClean="0">
                          <a:latin typeface="Cambria Math" panose="02040503050406030204" pitchFamily="18" charset="0"/>
                        </a:rPr>
                        <m:t>𝑞</m:t>
                      </m:r>
                      <m:r>
                        <a:rPr lang="es-ES" b="0" i="1" smtClean="0">
                          <a:latin typeface="Cambria Math" panose="02040503050406030204" pitchFamily="18" charset="0"/>
                        </a:rPr>
                        <m:t>)=</m:t>
                      </m:r>
                      <m:r>
                        <a:rPr lang="es-ES" b="0" i="1" smtClean="0">
                          <a:latin typeface="Cambria Math" panose="02040503050406030204" pitchFamily="18" charset="0"/>
                        </a:rPr>
                        <m:t>𝐶𝑀</m:t>
                      </m:r>
                      <m:r>
                        <a:rPr lang="es-ES" b="0" i="1" smtClean="0">
                          <a:latin typeface="Cambria Math" panose="02040503050406030204" pitchFamily="18" charset="0"/>
                        </a:rPr>
                        <m:t>(</m:t>
                      </m:r>
                      <m:r>
                        <a:rPr lang="es-ES" b="0" i="1" smtClean="0">
                          <a:latin typeface="Cambria Math" panose="02040503050406030204" pitchFamily="18" charset="0"/>
                        </a:rPr>
                        <m:t>𝑞</m:t>
                      </m:r>
                      <m:r>
                        <a:rPr lang="es-ES" b="0" i="1" smtClean="0">
                          <a:latin typeface="Cambria Math" panose="02040503050406030204" pitchFamily="18" charset="0"/>
                        </a:rPr>
                        <m:t>)</m:t>
                      </m:r>
                    </m:oMath>
                  </m:oMathPara>
                </a14:m>
                <a:endParaRPr lang="es-UY" dirty="0"/>
              </a:p>
              <a:p>
                <a:endParaRPr lang="es-UY" dirty="0" smtClean="0"/>
              </a:p>
              <a:p>
                <a:endParaRPr lang="es-UY" dirty="0"/>
              </a:p>
              <a:p>
                <a:endParaRPr lang="es-ES" dirty="0" smtClean="0"/>
              </a:p>
              <a:p>
                <a14:m>
                  <m:oMath xmlns:m="http://schemas.openxmlformats.org/officeDocument/2006/math">
                    <m:r>
                      <a:rPr lang="es-UY" i="1" dirty="0">
                        <a:latin typeface="Cambria Math" panose="02040503050406030204" pitchFamily="18" charset="0"/>
                      </a:rPr>
                      <m:t>𝐶𝑀</m:t>
                    </m:r>
                    <m:r>
                      <a:rPr lang="es-UY" i="1" dirty="0">
                        <a:latin typeface="Cambria Math" panose="02040503050406030204" pitchFamily="18" charset="0"/>
                        <a:ea typeface="Cambria Math" panose="02040503050406030204" pitchFamily="18" charset="0"/>
                      </a:rPr>
                      <m:t>≥0</m:t>
                    </m:r>
                  </m:oMath>
                </a14:m>
                <a:r>
                  <a:rPr lang="en-US" dirty="0"/>
                  <a:t> </a:t>
                </a:r>
                <a14:m>
                  <m:oMath xmlns:m="http://schemas.openxmlformats.org/officeDocument/2006/math">
                    <m:r>
                      <a:rPr lang="es-ES" i="1" smtClean="0">
                        <a:latin typeface="Cambria Math" panose="02040503050406030204" pitchFamily="18" charset="0"/>
                        <a:ea typeface="Cambria Math" panose="02040503050406030204" pitchFamily="18" charset="0"/>
                      </a:rPr>
                      <m:t>↔</m:t>
                    </m:r>
                    <m:r>
                      <m:rPr>
                        <m:sty m:val="p"/>
                      </m:rPr>
                      <a:rPr lang="es-ES">
                        <a:latin typeface="Cambria Math" panose="02040503050406030204" pitchFamily="18" charset="0"/>
                      </a:rPr>
                      <m:t>p</m:t>
                    </m:r>
                    <m:d>
                      <m:dPr>
                        <m:ctrlPr>
                          <a:rPr lang="es-ES" i="1">
                            <a:latin typeface="Cambria Math" panose="02040503050406030204" pitchFamily="18" charset="0"/>
                          </a:rPr>
                        </m:ctrlPr>
                      </m:dPr>
                      <m:e>
                        <m:r>
                          <a:rPr lang="es-ES" i="1">
                            <a:latin typeface="Cambria Math" panose="02040503050406030204" pitchFamily="18" charset="0"/>
                          </a:rPr>
                          <m:t>1+</m:t>
                        </m:r>
                        <m:f>
                          <m:fPr>
                            <m:ctrlPr>
                              <a:rPr lang="es-ES" i="1">
                                <a:latin typeface="Cambria Math" panose="02040503050406030204" pitchFamily="18" charset="0"/>
                              </a:rPr>
                            </m:ctrlPr>
                          </m:fPr>
                          <m:num>
                            <m:r>
                              <a:rPr lang="es-ES" i="1">
                                <a:latin typeface="Cambria Math" panose="02040503050406030204" pitchFamily="18" charset="0"/>
                              </a:rPr>
                              <m:t>1</m:t>
                            </m:r>
                          </m:num>
                          <m:den>
                            <m:sSub>
                              <m:sSubPr>
                                <m:ctrlPr>
                                  <a:rPr lang="es-ES" i="1">
                                    <a:latin typeface="Cambria Math" panose="02040503050406030204" pitchFamily="18" charset="0"/>
                                  </a:rPr>
                                </m:ctrlPr>
                              </m:sSubPr>
                              <m:e>
                                <m:r>
                                  <a:rPr lang="es-ES" i="1">
                                    <a:latin typeface="Cambria Math" panose="02040503050406030204" pitchFamily="18" charset="0"/>
                                  </a:rPr>
                                  <m:t>𝑒</m:t>
                                </m:r>
                              </m:e>
                              <m:sub>
                                <m:r>
                                  <a:rPr lang="es-ES" i="1">
                                    <a:latin typeface="Cambria Math" panose="02040503050406030204" pitchFamily="18" charset="0"/>
                                  </a:rPr>
                                  <m:t>𝑞</m:t>
                                </m:r>
                                <m:r>
                                  <a:rPr lang="es-ES" i="1">
                                    <a:latin typeface="Cambria Math" panose="02040503050406030204" pitchFamily="18" charset="0"/>
                                  </a:rPr>
                                  <m:t>,</m:t>
                                </m:r>
                                <m:r>
                                  <a:rPr lang="es-ES" i="1">
                                    <a:latin typeface="Cambria Math" panose="02040503050406030204" pitchFamily="18" charset="0"/>
                                  </a:rPr>
                                  <m:t>𝑝</m:t>
                                </m:r>
                              </m:sub>
                            </m:sSub>
                          </m:den>
                        </m:f>
                      </m:e>
                    </m:d>
                    <m:r>
                      <a:rPr lang="es-ES" i="1">
                        <a:latin typeface="Cambria Math" panose="02040503050406030204" pitchFamily="18" charset="0"/>
                        <a:ea typeface="Cambria Math" panose="02040503050406030204" pitchFamily="18" charset="0"/>
                      </a:rPr>
                      <m:t>≥0↔</m:t>
                    </m:r>
                  </m:oMath>
                </a14:m>
                <a:r>
                  <a:rPr lang="en-US" dirty="0"/>
                  <a:t> </a:t>
                </a:r>
                <a:r>
                  <a:rPr lang="en-US" i="1" dirty="0" err="1"/>
                  <a:t>e</a:t>
                </a:r>
                <a:r>
                  <a:rPr lang="en-US" i="1" baseline="-25000" dirty="0" err="1"/>
                  <a:t>q</a:t>
                </a:r>
                <a:r>
                  <a:rPr lang="en-US" baseline="-25000" dirty="0" err="1"/>
                  <a:t>,</a:t>
                </a:r>
                <a:r>
                  <a:rPr lang="en-US" i="1" baseline="-25000" dirty="0" err="1"/>
                  <a:t>p</a:t>
                </a: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r>
                  <a:rPr lang="en-US" dirty="0" smtClean="0"/>
                  <a:t>1</a:t>
                </a:r>
                <a:endParaRPr lang="en-US"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52400" y="1752601"/>
                <a:ext cx="8686800" cy="4876800"/>
              </a:xfrm>
              <a:blipFill>
                <a:blip r:embed="rId3"/>
                <a:stretch>
                  <a:fillRect t="-1375"/>
                </a:stretch>
              </a:blipFill>
            </p:spPr>
            <p:txBody>
              <a:bodyPr/>
              <a:lstStyle/>
              <a:p>
                <a:r>
                  <a:rPr lang="es-UY">
                    <a:noFill/>
                  </a:rPr>
                  <a:t> </a:t>
                </a:r>
              </a:p>
            </p:txBody>
          </p:sp>
        </mc:Fallback>
      </mc:AlternateContent>
      <p:graphicFrame>
        <p:nvGraphicFramePr>
          <p:cNvPr id="5" name="4 Objeto"/>
          <p:cNvGraphicFramePr>
            <a:graphicFrameLocks noChangeAspect="1"/>
          </p:cNvGraphicFramePr>
          <p:nvPr>
            <p:extLst>
              <p:ext uri="{D42A27DB-BD31-4B8C-83A1-F6EECF244321}">
                <p14:modId xmlns:p14="http://schemas.microsoft.com/office/powerpoint/2010/main" val="124299436"/>
              </p:ext>
            </p:extLst>
          </p:nvPr>
        </p:nvGraphicFramePr>
        <p:xfrm>
          <a:off x="3187543" y="3276600"/>
          <a:ext cx="2535237" cy="1152525"/>
        </p:xfrm>
        <a:graphic>
          <a:graphicData uri="http://schemas.openxmlformats.org/presentationml/2006/ole">
            <mc:AlternateContent xmlns:mc="http://schemas.openxmlformats.org/markup-compatibility/2006">
              <mc:Choice xmlns:v="urn:schemas-microsoft-com:vml" Requires="v">
                <p:oleObj spid="_x0000_s29813" name="Ecuación" r:id="rId4" imgW="1117440" imgH="507960" progId="Equation.3">
                  <p:embed/>
                </p:oleObj>
              </mc:Choice>
              <mc:Fallback>
                <p:oleObj name="Ecuación" r:id="rId4" imgW="1117440" imgH="507960" progId="Equation.3">
                  <p:embed/>
                  <p:pic>
                    <p:nvPicPr>
                      <p:cNvPr id="5" name="4 Objeto"/>
                      <p:cNvPicPr>
                        <a:picLocks noChangeAspect="1" noChangeArrowheads="1"/>
                      </p:cNvPicPr>
                      <p:nvPr/>
                    </p:nvPicPr>
                    <p:blipFill>
                      <a:blip r:embed="rId5"/>
                      <a:srcRect/>
                      <a:stretch>
                        <a:fillRect/>
                      </a:stretch>
                    </p:blipFill>
                    <p:spPr bwMode="auto">
                      <a:xfrm>
                        <a:off x="3187543" y="3276600"/>
                        <a:ext cx="2535237"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12790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noChangeAspect="1"/>
          </p:cNvGraphicFramePr>
          <p:nvPr>
            <p:ph idx="1"/>
            <p:extLst>
              <p:ext uri="{D42A27DB-BD31-4B8C-83A1-F6EECF244321}">
                <p14:modId xmlns:p14="http://schemas.microsoft.com/office/powerpoint/2010/main" val="3849444026"/>
              </p:ext>
            </p:extLst>
          </p:nvPr>
        </p:nvGraphicFramePr>
        <p:xfrm>
          <a:off x="3294113" y="5022221"/>
          <a:ext cx="2072328" cy="873473"/>
        </p:xfrm>
        <a:graphic>
          <a:graphicData uri="http://schemas.openxmlformats.org/presentationml/2006/ole">
            <mc:AlternateContent xmlns:mc="http://schemas.openxmlformats.org/markup-compatibility/2006">
              <mc:Choice xmlns:v="urn:schemas-microsoft-com:vml" Requires="v">
                <p:oleObj spid="_x0000_s30835" name="Ecuación" r:id="rId3" imgW="1054080" imgH="444240" progId="Equation.3">
                  <p:embed/>
                </p:oleObj>
              </mc:Choice>
              <mc:Fallback>
                <p:oleObj name="Ecuación" r:id="rId3" imgW="1054080" imgH="444240" progId="Equation.3">
                  <p:embed/>
                  <p:pic>
                    <p:nvPicPr>
                      <p:cNvPr id="4" name="3 Marcador de contenido"/>
                      <p:cNvPicPr>
                        <a:picLocks noChangeAspect="1" noChangeArrowheads="1"/>
                      </p:cNvPicPr>
                      <p:nvPr/>
                    </p:nvPicPr>
                    <p:blipFill>
                      <a:blip r:embed="rId4"/>
                      <a:srcRect/>
                      <a:stretch>
                        <a:fillRect/>
                      </a:stretch>
                    </p:blipFill>
                    <p:spPr bwMode="auto">
                      <a:xfrm>
                        <a:off x="3294113" y="5022221"/>
                        <a:ext cx="2072328" cy="873473"/>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7" name="1 Título"/>
              <p:cNvSpPr txBox="1">
                <a:spLocks/>
              </p:cNvSpPr>
              <p:nvPr/>
            </p:nvSpPr>
            <p:spPr>
              <a:xfrm>
                <a:off x="304800" y="755166"/>
                <a:ext cx="8686800" cy="1066800"/>
              </a:xfrm>
              <a:prstGeom prst="rect">
                <a:avLst/>
              </a:prstGeom>
            </p:spPr>
            <p:txBody>
              <a:bodyPr vert="horz" anchor="ctr">
                <a:normAutofit fontScale="900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s-UY" dirty="0" smtClean="0"/>
                  <a:t>Brecha </a:t>
                </a:r>
                <a:r>
                  <a:rPr lang="es-UY" dirty="0"/>
                  <a:t>entre el p y CM </a:t>
                </a:r>
                <a:r>
                  <a:rPr lang="es-UY" dirty="0" smtClean="0"/>
                  <a:t>(</a:t>
                </a:r>
                <a:r>
                  <a:rPr lang="es-UY" i="1" dirty="0" smtClean="0"/>
                  <a:t>mercado </a:t>
                </a:r>
                <a:r>
                  <a:rPr lang="es-UY" i="1" dirty="0"/>
                  <a:t>no competitivo</a:t>
                </a:r>
                <a:r>
                  <a:rPr lang="es-UY" dirty="0"/>
                  <a:t>) disminuye </a:t>
                </a:r>
                <a:r>
                  <a:rPr lang="es-UY" dirty="0" smtClean="0"/>
                  <a:t>con </a:t>
                </a: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𝑒</m:t>
                        </m:r>
                      </m:e>
                      <m:sub>
                        <m:r>
                          <a:rPr lang="es-ES" i="1">
                            <a:latin typeface="Cambria Math" panose="02040503050406030204" pitchFamily="18" charset="0"/>
                          </a:rPr>
                          <m:t>𝑞</m:t>
                        </m:r>
                        <m:r>
                          <a:rPr lang="es-ES" i="1">
                            <a:latin typeface="Cambria Math" panose="02040503050406030204" pitchFamily="18" charset="0"/>
                          </a:rPr>
                          <m:t>,</m:t>
                        </m:r>
                        <m:r>
                          <a:rPr lang="es-ES" i="1">
                            <a:latin typeface="Cambria Math" panose="02040503050406030204" pitchFamily="18" charset="0"/>
                          </a:rPr>
                          <m:t>𝑝</m:t>
                        </m:r>
                      </m:sub>
                    </m:sSub>
                  </m:oMath>
                </a14:m>
                <a:endParaRPr lang="es-UY" dirty="0"/>
              </a:p>
            </p:txBody>
          </p:sp>
        </mc:Choice>
        <mc:Fallback xmlns="">
          <p:sp>
            <p:nvSpPr>
              <p:cNvPr id="7" name="1 Título"/>
              <p:cNvSpPr txBox="1">
                <a:spLocks noRot="1" noChangeAspect="1" noMove="1" noResize="1" noEditPoints="1" noAdjustHandles="1" noChangeArrowheads="1" noChangeShapeType="1" noTextEdit="1"/>
              </p:cNvSpPr>
              <p:nvPr/>
            </p:nvSpPr>
            <p:spPr>
              <a:xfrm>
                <a:off x="304800" y="755166"/>
                <a:ext cx="8686800" cy="1066800"/>
              </a:xfrm>
              <a:prstGeom prst="rect">
                <a:avLst/>
              </a:prstGeom>
              <a:blipFill>
                <a:blip r:embed="rId5"/>
                <a:stretch>
                  <a:fillRect t="-15429" b="-17143"/>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3065513" y="3991705"/>
                <a:ext cx="2300928" cy="697179"/>
              </a:xfrm>
              <a:prstGeom prst="rect">
                <a:avLst/>
              </a:prstGeom>
            </p:spPr>
            <p:txBody>
              <a:bodyPr wrap="square">
                <a:spAutoFit/>
              </a:bodyPr>
              <a:lstStyle/>
              <a:p>
                <a:pPr marL="109728" indent="0">
                  <a:buNone/>
                </a:pPr>
                <a14:m>
                  <m:oMathPara xmlns:m="http://schemas.openxmlformats.org/officeDocument/2006/math">
                    <m:oMathParaPr>
                      <m:jc m:val="centerGroup"/>
                    </m:oMathParaPr>
                    <m:oMath xmlns:m="http://schemas.openxmlformats.org/officeDocument/2006/math">
                      <m:f>
                        <m:fPr>
                          <m:ctrlPr>
                            <a:rPr lang="es-ES" i="1">
                              <a:latin typeface="Cambria Math" panose="02040503050406030204" pitchFamily="18" charset="0"/>
                            </a:rPr>
                          </m:ctrlPr>
                        </m:fPr>
                        <m:num>
                          <m:r>
                            <a:rPr lang="es-ES" i="1">
                              <a:latin typeface="Cambria Math" panose="02040503050406030204" pitchFamily="18" charset="0"/>
                            </a:rPr>
                            <m:t>𝐶𝑀</m:t>
                          </m:r>
                          <m:r>
                            <a:rPr lang="es-ES" i="1">
                              <a:latin typeface="Cambria Math" panose="02040503050406030204" pitchFamily="18" charset="0"/>
                            </a:rPr>
                            <m:t>(</m:t>
                          </m:r>
                          <m:r>
                            <a:rPr lang="es-ES" i="1">
                              <a:latin typeface="Cambria Math" panose="02040503050406030204" pitchFamily="18" charset="0"/>
                            </a:rPr>
                            <m:t>𝑞</m:t>
                          </m:r>
                          <m:r>
                            <a:rPr lang="es-ES" i="1">
                              <a:latin typeface="Cambria Math" panose="02040503050406030204" pitchFamily="18" charset="0"/>
                            </a:rPr>
                            <m:t>)</m:t>
                          </m:r>
                        </m:num>
                        <m:den>
                          <m:r>
                            <a:rPr lang="es-ES" i="1">
                              <a:latin typeface="Cambria Math" panose="02040503050406030204" pitchFamily="18" charset="0"/>
                            </a:rPr>
                            <m:t>𝑝</m:t>
                          </m:r>
                        </m:den>
                      </m:f>
                      <m:r>
                        <a:rPr lang="es-ES" i="1">
                          <a:latin typeface="Cambria Math" panose="02040503050406030204" pitchFamily="18" charset="0"/>
                        </a:rPr>
                        <m:t>−1=</m:t>
                      </m:r>
                      <m:f>
                        <m:fPr>
                          <m:ctrlPr>
                            <a:rPr lang="es-ES" i="1">
                              <a:latin typeface="Cambria Math" panose="02040503050406030204" pitchFamily="18" charset="0"/>
                            </a:rPr>
                          </m:ctrlPr>
                        </m:fPr>
                        <m:num>
                          <m:r>
                            <a:rPr lang="es-ES" i="1">
                              <a:latin typeface="Cambria Math" panose="02040503050406030204" pitchFamily="18" charset="0"/>
                            </a:rPr>
                            <m:t>1</m:t>
                          </m:r>
                        </m:num>
                        <m:den>
                          <m:sSub>
                            <m:sSubPr>
                              <m:ctrlPr>
                                <a:rPr lang="es-ES" i="1">
                                  <a:latin typeface="Cambria Math" panose="02040503050406030204" pitchFamily="18" charset="0"/>
                                </a:rPr>
                              </m:ctrlPr>
                            </m:sSubPr>
                            <m:e>
                              <m:r>
                                <a:rPr lang="es-ES" i="1">
                                  <a:latin typeface="Cambria Math" panose="02040503050406030204" pitchFamily="18" charset="0"/>
                                </a:rPr>
                                <m:t>𝑒</m:t>
                              </m:r>
                            </m:e>
                            <m:sub>
                              <m:r>
                                <a:rPr lang="es-ES" i="1">
                                  <a:latin typeface="Cambria Math" panose="02040503050406030204" pitchFamily="18" charset="0"/>
                                </a:rPr>
                                <m:t>𝑞</m:t>
                              </m:r>
                              <m:r>
                                <a:rPr lang="es-ES" i="1">
                                  <a:latin typeface="Cambria Math" panose="02040503050406030204" pitchFamily="18" charset="0"/>
                                </a:rPr>
                                <m:t>,</m:t>
                              </m:r>
                              <m:r>
                                <a:rPr lang="es-ES" i="1">
                                  <a:latin typeface="Cambria Math" panose="02040503050406030204" pitchFamily="18" charset="0"/>
                                </a:rPr>
                                <m:t>𝑝</m:t>
                              </m:r>
                            </m:sub>
                          </m:sSub>
                        </m:den>
                      </m:f>
                    </m:oMath>
                  </m:oMathPara>
                </a14:m>
                <a:endParaRPr lang="es-UY" dirty="0"/>
              </a:p>
            </p:txBody>
          </p:sp>
        </mc:Choice>
        <mc:Fallback xmlns="">
          <p:sp>
            <p:nvSpPr>
              <p:cNvPr id="5" name="Rectángulo 4"/>
              <p:cNvSpPr>
                <a:spLocks noRot="1" noChangeAspect="1" noMove="1" noResize="1" noEditPoints="1" noAdjustHandles="1" noChangeArrowheads="1" noChangeShapeType="1" noTextEdit="1"/>
              </p:cNvSpPr>
              <p:nvPr/>
            </p:nvSpPr>
            <p:spPr>
              <a:xfrm>
                <a:off x="3065513" y="3991705"/>
                <a:ext cx="2300928" cy="697179"/>
              </a:xfrm>
              <a:prstGeom prst="rect">
                <a:avLst/>
              </a:prstGeom>
              <a:blipFill>
                <a:blip r:embed="rId6"/>
                <a:stretch>
                  <a:fillRect/>
                </a:stretch>
              </a:blipFill>
            </p:spPr>
            <p:txBody>
              <a:bodyPr/>
              <a:lstStyle/>
              <a:p>
                <a:r>
                  <a:rPr lang="es-UY">
                    <a:noFill/>
                  </a:rPr>
                  <a:t> </a:t>
                </a:r>
              </a:p>
            </p:txBody>
          </p:sp>
        </mc:Fallback>
      </mc:AlternateContent>
      <p:graphicFrame>
        <p:nvGraphicFramePr>
          <p:cNvPr id="8" name="4 Objeto"/>
          <p:cNvGraphicFramePr>
            <a:graphicFrameLocks noChangeAspect="1"/>
          </p:cNvGraphicFramePr>
          <p:nvPr>
            <p:extLst>
              <p:ext uri="{D42A27DB-BD31-4B8C-83A1-F6EECF244321}">
                <p14:modId xmlns:p14="http://schemas.microsoft.com/office/powerpoint/2010/main" val="1296510091"/>
              </p:ext>
            </p:extLst>
          </p:nvPr>
        </p:nvGraphicFramePr>
        <p:xfrm>
          <a:off x="3065513" y="2514600"/>
          <a:ext cx="2266852" cy="1030516"/>
        </p:xfrm>
        <a:graphic>
          <a:graphicData uri="http://schemas.openxmlformats.org/presentationml/2006/ole">
            <mc:AlternateContent xmlns:mc="http://schemas.openxmlformats.org/markup-compatibility/2006">
              <mc:Choice xmlns:v="urn:schemas-microsoft-com:vml" Requires="v">
                <p:oleObj spid="_x0000_s30836" name="Ecuación" r:id="rId7" imgW="1117440" imgH="507960" progId="Equation.3">
                  <p:embed/>
                </p:oleObj>
              </mc:Choice>
              <mc:Fallback>
                <p:oleObj name="Ecuación" r:id="rId7" imgW="1117440" imgH="507960" progId="Equation.3">
                  <p:embed/>
                  <p:pic>
                    <p:nvPicPr>
                      <p:cNvPr id="5" name="4 Objeto"/>
                      <p:cNvPicPr>
                        <a:picLocks noChangeAspect="1" noChangeArrowheads="1"/>
                      </p:cNvPicPr>
                      <p:nvPr/>
                    </p:nvPicPr>
                    <p:blipFill>
                      <a:blip r:embed="rId8"/>
                      <a:srcRect/>
                      <a:stretch>
                        <a:fillRect/>
                      </a:stretch>
                    </p:blipFill>
                    <p:spPr bwMode="auto">
                      <a:xfrm>
                        <a:off x="3065513" y="2514600"/>
                        <a:ext cx="2266852" cy="103051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11585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457200"/>
            <a:ext cx="8229600" cy="1066800"/>
          </a:xfrm>
        </p:spPr>
        <p:txBody>
          <a:bodyPr>
            <a:normAutofit/>
          </a:bodyPr>
          <a:lstStyle/>
          <a:p>
            <a:r>
              <a:rPr lang="es-UY" dirty="0" smtClean="0"/>
              <a:t>El caso de la elasticidad constante</a:t>
            </a:r>
            <a:endParaRPr lang="en-U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524000"/>
                <a:ext cx="8229600" cy="5050536"/>
              </a:xfrm>
            </p:spPr>
            <p:txBody>
              <a:bodyPr/>
              <a:lstStyle/>
              <a:p>
                <a:r>
                  <a:rPr lang="es-UY" dirty="0" smtClean="0"/>
                  <a:t>Una función de demanda de la forma</a:t>
                </a:r>
              </a:p>
              <a:p>
                <a:endParaRPr lang="es-UY" dirty="0" smtClean="0"/>
              </a:p>
              <a:p>
                <a:pPr marL="109728" indent="0" algn="ctr">
                  <a:buNone/>
                </a:pPr>
                <a:r>
                  <a:rPr lang="en-US" i="1" dirty="0" smtClean="0">
                    <a:solidFill>
                      <a:srgbClr val="3B4F89"/>
                    </a:solidFill>
                  </a:rPr>
                  <a:t>q(p) </a:t>
                </a:r>
                <a:r>
                  <a:rPr lang="en-US" i="1" dirty="0">
                    <a:solidFill>
                      <a:srgbClr val="3B4F89"/>
                    </a:solidFill>
                  </a:rPr>
                  <a:t>= </a:t>
                </a:r>
                <a:r>
                  <a:rPr lang="en-US" i="1" dirty="0" err="1" smtClean="0">
                    <a:solidFill>
                      <a:srgbClr val="3B4F89"/>
                    </a:solidFill>
                  </a:rPr>
                  <a:t>ap</a:t>
                </a:r>
                <a:r>
                  <a:rPr lang="en-US" i="1" baseline="30000" dirty="0" err="1" smtClean="0">
                    <a:solidFill>
                      <a:srgbClr val="3B4F89"/>
                    </a:solidFill>
                  </a:rPr>
                  <a:t>b</a:t>
                </a:r>
                <a:endParaRPr lang="en-US" i="1" baseline="30000" dirty="0">
                  <a:solidFill>
                    <a:srgbClr val="3B4F89"/>
                  </a:solidFill>
                </a:endParaRPr>
              </a:p>
              <a:p>
                <a:pPr marL="109728" indent="0">
                  <a:buNone/>
                </a:pPr>
                <a:endParaRPr lang="en-US" i="1" baseline="30000" dirty="0" smtClean="0">
                  <a:solidFill>
                    <a:srgbClr val="3B4F89"/>
                  </a:solidFill>
                </a:endParaRPr>
              </a:p>
              <a:p>
                <a:r>
                  <a:rPr lang="es-UY" dirty="0" smtClean="0"/>
                  <a:t>tiene una elasticidad precio constante de la demanda igual a </a:t>
                </a:r>
                <a:r>
                  <a:rPr lang="es-UY" i="1" dirty="0" smtClean="0"/>
                  <a:t>b</a:t>
                </a:r>
              </a:p>
              <a:p>
                <a:r>
                  <a:rPr lang="es-ES" i="1" dirty="0" smtClean="0"/>
                  <a:t>Demostración:</a:t>
                </a:r>
              </a:p>
              <a:p>
                <a:pPr algn="ctr"/>
                <a14:m>
                  <m:oMath xmlns:m="http://schemas.openxmlformats.org/officeDocument/2006/math">
                    <m:sSub>
                      <m:sSubPr>
                        <m:ctrlPr>
                          <a:rPr lang="es-UY" i="1">
                            <a:latin typeface="Cambria Math" panose="02040503050406030204" pitchFamily="18" charset="0"/>
                          </a:rPr>
                        </m:ctrlPr>
                      </m:sSubPr>
                      <m:e>
                        <m:r>
                          <a:rPr lang="es-ES" i="1">
                            <a:latin typeface="Cambria Math" panose="02040503050406030204" pitchFamily="18" charset="0"/>
                          </a:rPr>
                          <m:t>𝑒</m:t>
                        </m:r>
                      </m:e>
                      <m:sub>
                        <m:r>
                          <a:rPr lang="es-ES" i="1">
                            <a:latin typeface="Cambria Math" panose="02040503050406030204" pitchFamily="18" charset="0"/>
                          </a:rPr>
                          <m:t>𝑞</m:t>
                        </m:r>
                        <m:r>
                          <a:rPr lang="es-ES" i="1">
                            <a:latin typeface="Cambria Math" panose="02040503050406030204" pitchFamily="18" charset="0"/>
                          </a:rPr>
                          <m:t>,</m:t>
                        </m:r>
                        <m:r>
                          <a:rPr lang="es-ES" i="1">
                            <a:latin typeface="Cambria Math" panose="02040503050406030204" pitchFamily="18" charset="0"/>
                          </a:rPr>
                          <m:t>𝑝</m:t>
                        </m:r>
                      </m:sub>
                    </m:sSub>
                    <m:r>
                      <a:rPr lang="es-ES" i="1">
                        <a:latin typeface="Cambria Math" panose="02040503050406030204" pitchFamily="18" charset="0"/>
                      </a:rPr>
                      <m:t>=</m:t>
                    </m:r>
                    <m:f>
                      <m:fPr>
                        <m:ctrlPr>
                          <a:rPr lang="es-ES" i="1">
                            <a:latin typeface="Cambria Math" panose="02040503050406030204" pitchFamily="18" charset="0"/>
                          </a:rPr>
                        </m:ctrlPr>
                      </m:fPr>
                      <m:num>
                        <m:f>
                          <m:fPr>
                            <m:ctrlPr>
                              <a:rPr lang="es-ES" i="1">
                                <a:latin typeface="Cambria Math" panose="02040503050406030204" pitchFamily="18" charset="0"/>
                              </a:rPr>
                            </m:ctrlPr>
                          </m:fPr>
                          <m:num>
                            <m:r>
                              <a:rPr lang="es-ES" i="1">
                                <a:latin typeface="Cambria Math" panose="02040503050406030204" pitchFamily="18" charset="0"/>
                              </a:rPr>
                              <m:t>𝑑𝑞</m:t>
                            </m:r>
                          </m:num>
                          <m:den>
                            <m:r>
                              <a:rPr lang="es-ES" i="1">
                                <a:latin typeface="Cambria Math" panose="02040503050406030204" pitchFamily="18" charset="0"/>
                              </a:rPr>
                              <m:t>𝑞</m:t>
                            </m:r>
                          </m:den>
                        </m:f>
                      </m:num>
                      <m:den>
                        <m:f>
                          <m:fPr>
                            <m:ctrlPr>
                              <a:rPr lang="es-ES" i="1">
                                <a:latin typeface="Cambria Math" panose="02040503050406030204" pitchFamily="18" charset="0"/>
                              </a:rPr>
                            </m:ctrlPr>
                          </m:fPr>
                          <m:num>
                            <m:r>
                              <a:rPr lang="es-ES" i="1">
                                <a:latin typeface="Cambria Math" panose="02040503050406030204" pitchFamily="18" charset="0"/>
                              </a:rPr>
                              <m:t>𝑑𝑝</m:t>
                            </m:r>
                          </m:num>
                          <m:den>
                            <m:r>
                              <a:rPr lang="es-ES" i="1">
                                <a:latin typeface="Cambria Math" panose="02040503050406030204" pitchFamily="18" charset="0"/>
                              </a:rPr>
                              <m:t>𝑝</m:t>
                            </m:r>
                          </m:den>
                        </m:f>
                      </m:den>
                    </m:f>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𝑑𝑞</m:t>
                        </m:r>
                      </m:num>
                      <m:den>
                        <m:r>
                          <a:rPr lang="es-ES" i="1">
                            <a:latin typeface="Cambria Math" panose="02040503050406030204" pitchFamily="18" charset="0"/>
                          </a:rPr>
                          <m:t>𝑑𝑝</m:t>
                        </m:r>
                      </m:den>
                    </m:f>
                    <m:f>
                      <m:fPr>
                        <m:ctrlPr>
                          <a:rPr lang="es-ES" i="1">
                            <a:latin typeface="Cambria Math" panose="02040503050406030204" pitchFamily="18" charset="0"/>
                          </a:rPr>
                        </m:ctrlPr>
                      </m:fPr>
                      <m:num>
                        <m:r>
                          <a:rPr lang="es-ES" i="1">
                            <a:latin typeface="Cambria Math" panose="02040503050406030204" pitchFamily="18" charset="0"/>
                          </a:rPr>
                          <m:t>𝑝</m:t>
                        </m:r>
                      </m:num>
                      <m:den>
                        <m:r>
                          <a:rPr lang="es-ES" i="1">
                            <a:latin typeface="Cambria Math" panose="02040503050406030204" pitchFamily="18" charset="0"/>
                          </a:rPr>
                          <m:t>𝑞</m:t>
                        </m:r>
                      </m:den>
                    </m:f>
                    <m:r>
                      <a:rPr lang="es-ES" b="0" i="1" smtClean="0">
                        <a:latin typeface="Cambria Math" panose="02040503050406030204" pitchFamily="18" charset="0"/>
                      </a:rPr>
                      <m:t>=</m:t>
                    </m:r>
                    <m:r>
                      <a:rPr lang="es-ES" b="0" i="1" smtClean="0">
                        <a:latin typeface="Cambria Math" panose="02040503050406030204" pitchFamily="18" charset="0"/>
                      </a:rPr>
                      <m:t>𝑞</m:t>
                    </m:r>
                    <m:r>
                      <a:rPr lang="es-ES" b="0" i="1" smtClean="0">
                        <a:latin typeface="Cambria Math" panose="02040503050406030204" pitchFamily="18" charset="0"/>
                      </a:rPr>
                      <m:t>´</m:t>
                    </m:r>
                    <m:d>
                      <m:dPr>
                        <m:ctrlPr>
                          <a:rPr lang="es-ES" b="0" i="1" smtClean="0">
                            <a:latin typeface="Cambria Math" panose="02040503050406030204" pitchFamily="18" charset="0"/>
                          </a:rPr>
                        </m:ctrlPr>
                      </m:dPr>
                      <m:e>
                        <m:r>
                          <a:rPr lang="es-ES" b="0" i="1" smtClean="0">
                            <a:latin typeface="Cambria Math" panose="02040503050406030204" pitchFamily="18" charset="0"/>
                          </a:rPr>
                          <m:t>𝑝</m:t>
                        </m:r>
                      </m:e>
                    </m:d>
                    <m:f>
                      <m:fPr>
                        <m:ctrlPr>
                          <a:rPr lang="es-ES" b="0" i="1" smtClean="0">
                            <a:latin typeface="Cambria Math" panose="02040503050406030204" pitchFamily="18" charset="0"/>
                          </a:rPr>
                        </m:ctrlPr>
                      </m:fPr>
                      <m:num>
                        <m:r>
                          <a:rPr lang="es-ES" b="0" i="1" smtClean="0">
                            <a:latin typeface="Cambria Math" panose="02040503050406030204" pitchFamily="18" charset="0"/>
                          </a:rPr>
                          <m:t>𝑝</m:t>
                        </m:r>
                      </m:num>
                      <m:den>
                        <m:r>
                          <a:rPr lang="es-ES" b="0" i="1" smtClean="0">
                            <a:latin typeface="Cambria Math" panose="02040503050406030204" pitchFamily="18" charset="0"/>
                          </a:rPr>
                          <m:t>𝑎</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𝑝</m:t>
                            </m:r>
                          </m:e>
                          <m:sup>
                            <m:r>
                              <a:rPr lang="es-ES" b="0" i="1" smtClean="0">
                                <a:latin typeface="Cambria Math" panose="02040503050406030204" pitchFamily="18" charset="0"/>
                              </a:rPr>
                              <m:t>𝑏</m:t>
                            </m:r>
                          </m:sup>
                        </m:sSup>
                      </m:den>
                    </m:f>
                    <m:r>
                      <a:rPr lang="es-ES" b="0" i="1" smtClean="0">
                        <a:latin typeface="Cambria Math" panose="02040503050406030204" pitchFamily="18" charset="0"/>
                      </a:rPr>
                      <m:t>=</m:t>
                    </m:r>
                    <m:r>
                      <a:rPr lang="es-ES" b="0" i="1" smtClean="0">
                        <a:latin typeface="Cambria Math" panose="02040503050406030204" pitchFamily="18" charset="0"/>
                      </a:rPr>
                      <m:t>𝑏𝑎</m:t>
                    </m:r>
                    <m:f>
                      <m:fPr>
                        <m:ctrlPr>
                          <a:rPr lang="es-ES" b="0" i="1" smtClean="0">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𝑝</m:t>
                            </m:r>
                          </m:e>
                          <m:sup>
                            <m:r>
                              <a:rPr lang="es-ES" i="1">
                                <a:latin typeface="Cambria Math" panose="02040503050406030204" pitchFamily="18" charset="0"/>
                              </a:rPr>
                              <m:t>𝑏</m:t>
                            </m:r>
                          </m:sup>
                        </m:sSup>
                      </m:num>
                      <m:den>
                        <m:r>
                          <a:rPr lang="es-ES" b="0" i="1" smtClean="0">
                            <a:latin typeface="Cambria Math" panose="02040503050406030204" pitchFamily="18" charset="0"/>
                          </a:rPr>
                          <m:t>𝑝</m:t>
                        </m:r>
                      </m:den>
                    </m:f>
                    <m:f>
                      <m:fPr>
                        <m:ctrlPr>
                          <a:rPr lang="es-ES" i="1">
                            <a:latin typeface="Cambria Math" panose="02040503050406030204" pitchFamily="18" charset="0"/>
                          </a:rPr>
                        </m:ctrlPr>
                      </m:fPr>
                      <m:num>
                        <m:r>
                          <a:rPr lang="es-ES" i="1">
                            <a:latin typeface="Cambria Math" panose="02040503050406030204" pitchFamily="18" charset="0"/>
                          </a:rPr>
                          <m:t>𝑝</m:t>
                        </m:r>
                      </m:num>
                      <m:den>
                        <m:r>
                          <a:rPr lang="es-ES" i="1">
                            <a:latin typeface="Cambria Math" panose="02040503050406030204" pitchFamily="18" charset="0"/>
                          </a:rPr>
                          <m:t>𝑎</m:t>
                        </m:r>
                        <m:sSup>
                          <m:sSupPr>
                            <m:ctrlPr>
                              <a:rPr lang="es-ES" i="1">
                                <a:latin typeface="Cambria Math" panose="02040503050406030204" pitchFamily="18" charset="0"/>
                              </a:rPr>
                            </m:ctrlPr>
                          </m:sSupPr>
                          <m:e>
                            <m:r>
                              <a:rPr lang="es-ES" i="1">
                                <a:latin typeface="Cambria Math" panose="02040503050406030204" pitchFamily="18" charset="0"/>
                              </a:rPr>
                              <m:t>𝑝</m:t>
                            </m:r>
                          </m:e>
                          <m:sup>
                            <m:r>
                              <a:rPr lang="es-ES" i="1">
                                <a:latin typeface="Cambria Math" panose="02040503050406030204" pitchFamily="18" charset="0"/>
                              </a:rPr>
                              <m:t>𝑏</m:t>
                            </m:r>
                          </m:sup>
                        </m:sSup>
                      </m:den>
                    </m:f>
                  </m:oMath>
                </a14:m>
                <a:r>
                  <a:rPr lang="es-UY" i="1" dirty="0" smtClean="0">
                    <a:latin typeface="Cambria Math" panose="02040503050406030204" pitchFamily="18" charset="0"/>
                  </a:rPr>
                  <a:t>=b</a:t>
                </a:r>
                <a:endParaRPr lang="es-UY" i="1" dirty="0">
                  <a:latin typeface="Cambria Math" panose="02040503050406030204" pitchFamily="18" charset="0"/>
                </a:endParaRPr>
              </a:p>
              <a:p>
                <a:pPr algn="ctr"/>
                <a:endParaRPr lang="es-UY" i="1" dirty="0" smtClean="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524000"/>
                <a:ext cx="8229600" cy="5050536"/>
              </a:xfrm>
              <a:blipFill>
                <a:blip r:embed="rId2"/>
                <a:stretch>
                  <a:fillRect t="-1206"/>
                </a:stretch>
              </a:blipFill>
            </p:spPr>
            <p:txBody>
              <a:bodyPr/>
              <a:lstStyle/>
              <a:p>
                <a:r>
                  <a:rPr lang="es-UY">
                    <a:noFill/>
                  </a:rPr>
                  <a:t> </a:t>
                </a:r>
              </a:p>
            </p:txBody>
          </p:sp>
        </mc:Fallback>
      </mc:AlternateContent>
    </p:spTree>
    <p:extLst>
      <p:ext uri="{BB962C8B-B14F-4D97-AF65-F5344CB8AC3E}">
        <p14:creationId xmlns:p14="http://schemas.microsoft.com/office/powerpoint/2010/main" val="1462806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85800"/>
            <a:ext cx="8229600" cy="1066800"/>
          </a:xfrm>
        </p:spPr>
        <p:txBody>
          <a:bodyPr>
            <a:normAutofit fontScale="90000"/>
          </a:bodyPr>
          <a:lstStyle/>
          <a:p>
            <a:r>
              <a:rPr lang="es-UY" dirty="0" smtClean="0"/>
              <a:t>Cuando la </a:t>
            </a:r>
            <a:r>
              <a:rPr lang="es-UY" dirty="0"/>
              <a:t>elasticidad </a:t>
            </a:r>
            <a:r>
              <a:rPr lang="es-UY" dirty="0" smtClean="0"/>
              <a:t>constante, </a:t>
            </a:r>
            <a:r>
              <a:rPr lang="es-UY" i="1" dirty="0" smtClean="0"/>
              <a:t>IM</a:t>
            </a:r>
            <a:r>
              <a:rPr lang="es-UY" dirty="0" smtClean="0"/>
              <a:t> proporcional al p</a:t>
            </a:r>
            <a:endParaRPr lang="en-U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828800"/>
                <a:ext cx="8229600" cy="4745736"/>
              </a:xfrm>
            </p:spPr>
            <p:txBody>
              <a:bodyPr>
                <a:normAutofit/>
              </a:bodyPr>
              <a:lstStyle/>
              <a:p>
                <a:r>
                  <a:rPr lang="es-UY" dirty="0" smtClean="0">
                    <a:solidFill>
                      <a:srgbClr val="3B4F89"/>
                    </a:solidFill>
                  </a:rPr>
                  <a:t>Inversa de la curva de demanda anterior</a:t>
                </a:r>
              </a:p>
              <a:p>
                <a:endParaRPr lang="en-US" i="1" dirty="0" smtClean="0">
                  <a:solidFill>
                    <a:srgbClr val="3B4F89"/>
                  </a:solidFill>
                </a:endParaRPr>
              </a:p>
              <a:p>
                <a:pPr marL="109728" indent="0" algn="ctr">
                  <a:buNone/>
                </a:pPr>
                <a:r>
                  <a:rPr lang="en-US" i="1" dirty="0" smtClean="0">
                    <a:solidFill>
                      <a:srgbClr val="3B4F89"/>
                    </a:solidFill>
                  </a:rPr>
                  <a:t>p </a:t>
                </a:r>
                <a:r>
                  <a:rPr lang="en-US" i="1" dirty="0">
                    <a:solidFill>
                      <a:srgbClr val="3B4F89"/>
                    </a:solidFill>
                  </a:rPr>
                  <a:t>= </a:t>
                </a:r>
                <a14:m>
                  <m:oMath xmlns:m="http://schemas.openxmlformats.org/officeDocument/2006/math">
                    <m:sSup>
                      <m:sSupPr>
                        <m:ctrlPr>
                          <a:rPr lang="en-US" i="1" dirty="0">
                            <a:solidFill>
                              <a:srgbClr val="3B4F89"/>
                            </a:solidFill>
                            <a:latin typeface="Cambria Math" panose="02040503050406030204" pitchFamily="18" charset="0"/>
                          </a:rPr>
                        </m:ctrlPr>
                      </m:sSupPr>
                      <m:e>
                        <m:d>
                          <m:dPr>
                            <m:ctrlPr>
                              <a:rPr lang="en-US" i="1" dirty="0">
                                <a:solidFill>
                                  <a:srgbClr val="3B4F89"/>
                                </a:solidFill>
                                <a:latin typeface="Cambria Math" panose="02040503050406030204" pitchFamily="18" charset="0"/>
                              </a:rPr>
                            </m:ctrlPr>
                          </m:dPr>
                          <m:e>
                            <m:f>
                              <m:fPr>
                                <m:ctrlPr>
                                  <a:rPr lang="en-US" i="1" dirty="0">
                                    <a:solidFill>
                                      <a:srgbClr val="3B4F89"/>
                                    </a:solidFill>
                                    <a:latin typeface="Cambria Math" panose="02040503050406030204" pitchFamily="18" charset="0"/>
                                  </a:rPr>
                                </m:ctrlPr>
                              </m:fPr>
                              <m:num>
                                <m:r>
                                  <a:rPr lang="es-UY" i="1" dirty="0">
                                    <a:solidFill>
                                      <a:srgbClr val="3B4F89"/>
                                    </a:solidFill>
                                    <a:latin typeface="Cambria Math" panose="02040503050406030204" pitchFamily="18" charset="0"/>
                                  </a:rPr>
                                  <m:t>𝑞</m:t>
                                </m:r>
                              </m:num>
                              <m:den>
                                <m:r>
                                  <a:rPr lang="es-UY" i="1" dirty="0">
                                    <a:solidFill>
                                      <a:srgbClr val="3B4F89"/>
                                    </a:solidFill>
                                    <a:latin typeface="Cambria Math" panose="02040503050406030204" pitchFamily="18" charset="0"/>
                                  </a:rPr>
                                  <m:t>𝑎</m:t>
                                </m:r>
                              </m:den>
                            </m:f>
                          </m:e>
                        </m:d>
                      </m:e>
                      <m:sup>
                        <m:r>
                          <m:rPr>
                            <m:nor/>
                          </m:rPr>
                          <a:rPr lang="en-US" baseline="30000" dirty="0">
                            <a:solidFill>
                              <a:srgbClr val="3B4F89"/>
                            </a:solidFill>
                          </a:rPr>
                          <m:t>1/</m:t>
                        </m:r>
                        <m:r>
                          <m:rPr>
                            <m:nor/>
                          </m:rPr>
                          <a:rPr lang="en-US" i="1" baseline="30000" dirty="0">
                            <a:solidFill>
                              <a:srgbClr val="3B4F89"/>
                            </a:solidFill>
                          </a:rPr>
                          <m:t>b</m:t>
                        </m:r>
                      </m:sup>
                    </m:sSup>
                  </m:oMath>
                </a14:m>
                <a:r>
                  <a:rPr lang="en-US" dirty="0">
                    <a:solidFill>
                      <a:srgbClr val="3B4F89"/>
                    </a:solidFill>
                  </a:rPr>
                  <a:t> =</a:t>
                </a:r>
                <a14:m>
                  <m:oMath xmlns:m="http://schemas.openxmlformats.org/officeDocument/2006/math">
                    <m:r>
                      <a:rPr lang="en-US" i="1" dirty="0">
                        <a:solidFill>
                          <a:srgbClr val="3B4F89"/>
                        </a:solidFill>
                        <a:latin typeface="Cambria Math" panose="02040503050406030204" pitchFamily="18" charset="0"/>
                      </a:rPr>
                      <m:t>𝑘</m:t>
                    </m:r>
                    <m:sSup>
                      <m:sSupPr>
                        <m:ctrlPr>
                          <a:rPr lang="en-US" i="1" dirty="0" smtClean="0">
                            <a:solidFill>
                              <a:srgbClr val="3B4F89"/>
                            </a:solidFill>
                            <a:latin typeface="Cambria Math" panose="02040503050406030204" pitchFamily="18" charset="0"/>
                          </a:rPr>
                        </m:ctrlPr>
                      </m:sSupPr>
                      <m:e>
                        <m:r>
                          <a:rPr lang="es-ES" b="0" i="1" dirty="0" smtClean="0">
                            <a:solidFill>
                              <a:srgbClr val="3B4F89"/>
                            </a:solidFill>
                            <a:latin typeface="Cambria Math" panose="02040503050406030204" pitchFamily="18" charset="0"/>
                          </a:rPr>
                          <m:t>𝑞</m:t>
                        </m:r>
                      </m:e>
                      <m:sup>
                        <m:f>
                          <m:fPr>
                            <m:ctrlPr>
                              <a:rPr lang="es-ES" b="0" i="1" dirty="0" smtClean="0">
                                <a:solidFill>
                                  <a:srgbClr val="3B4F89"/>
                                </a:solidFill>
                                <a:latin typeface="Cambria Math" panose="02040503050406030204" pitchFamily="18" charset="0"/>
                              </a:rPr>
                            </m:ctrlPr>
                          </m:fPr>
                          <m:num>
                            <m:r>
                              <a:rPr lang="es-ES" b="0" i="1" dirty="0" smtClean="0">
                                <a:solidFill>
                                  <a:srgbClr val="3B4F89"/>
                                </a:solidFill>
                                <a:latin typeface="Cambria Math" panose="02040503050406030204" pitchFamily="18" charset="0"/>
                              </a:rPr>
                              <m:t>1</m:t>
                            </m:r>
                          </m:num>
                          <m:den>
                            <m:r>
                              <a:rPr lang="es-ES" b="0" i="1" dirty="0" smtClean="0">
                                <a:solidFill>
                                  <a:srgbClr val="3B4F89"/>
                                </a:solidFill>
                                <a:latin typeface="Cambria Math" panose="02040503050406030204" pitchFamily="18" charset="0"/>
                              </a:rPr>
                              <m:t>𝑏</m:t>
                            </m:r>
                          </m:den>
                        </m:f>
                      </m:sup>
                    </m:sSup>
                  </m:oMath>
                </a14:m>
                <a:r>
                  <a:rPr lang="en-US" dirty="0" smtClean="0">
                    <a:solidFill>
                      <a:srgbClr val="3B4F89"/>
                    </a:solidFill>
                  </a:rPr>
                  <a:t>       donde </a:t>
                </a:r>
                <a:r>
                  <a:rPr lang="en-US" i="1" dirty="0">
                    <a:solidFill>
                      <a:srgbClr val="3B4F89"/>
                    </a:solidFill>
                  </a:rPr>
                  <a:t>k</a:t>
                </a:r>
                <a:r>
                  <a:rPr lang="en-US" dirty="0">
                    <a:solidFill>
                      <a:srgbClr val="3B4F89"/>
                    </a:solidFill>
                  </a:rPr>
                  <a:t> = (</a:t>
                </a:r>
                <a:r>
                  <a:rPr lang="en-US" dirty="0" smtClean="0">
                    <a:solidFill>
                      <a:srgbClr val="3B4F89"/>
                    </a:solidFill>
                  </a:rPr>
                  <a:t>1/</a:t>
                </a:r>
                <a:r>
                  <a:rPr lang="en-US" i="1" dirty="0" smtClean="0">
                    <a:solidFill>
                      <a:srgbClr val="3B4F89"/>
                    </a:solidFill>
                  </a:rPr>
                  <a:t>a</a:t>
                </a:r>
                <a:r>
                  <a:rPr lang="en-US" dirty="0" smtClean="0">
                    <a:solidFill>
                      <a:srgbClr val="3B4F89"/>
                    </a:solidFill>
                  </a:rPr>
                  <a:t>)</a:t>
                </a:r>
                <a:r>
                  <a:rPr lang="en-US" baseline="30000" dirty="0" smtClean="0">
                    <a:solidFill>
                      <a:srgbClr val="3B4F89"/>
                    </a:solidFill>
                  </a:rPr>
                  <a:t>1/</a:t>
                </a:r>
                <a:r>
                  <a:rPr lang="en-US" i="1" baseline="30000" dirty="0" smtClean="0">
                    <a:solidFill>
                      <a:srgbClr val="3B4F89"/>
                    </a:solidFill>
                  </a:rPr>
                  <a:t>b</a:t>
                </a:r>
                <a:endParaRPr lang="en-US" dirty="0">
                  <a:solidFill>
                    <a:srgbClr val="3B4F89"/>
                  </a:solidFill>
                </a:endParaRPr>
              </a:p>
              <a:p>
                <a:pPr marL="109728" indent="0" algn="ctr">
                  <a:buNone/>
                </a:pPr>
                <a:endParaRPr lang="es-UY" dirty="0" smtClean="0"/>
              </a:p>
              <a:p>
                <a:pPr marL="109728" indent="0" algn="ctr">
                  <a:buNone/>
                </a:pPr>
                <a:r>
                  <a:rPr lang="en-US" i="1" dirty="0" smtClean="0">
                    <a:solidFill>
                      <a:srgbClr val="3B4F89"/>
                    </a:solidFill>
                  </a:rPr>
                  <a:t>IT </a:t>
                </a:r>
                <a:r>
                  <a:rPr lang="en-US" i="1" dirty="0">
                    <a:solidFill>
                      <a:srgbClr val="3B4F89"/>
                    </a:solidFill>
                  </a:rPr>
                  <a:t>= </a:t>
                </a:r>
                <a:r>
                  <a:rPr lang="en-US" i="1" dirty="0" err="1">
                    <a:solidFill>
                      <a:srgbClr val="3B4F89"/>
                    </a:solidFill>
                  </a:rPr>
                  <a:t>pq</a:t>
                </a:r>
                <a:r>
                  <a:rPr lang="en-US" i="1" dirty="0">
                    <a:solidFill>
                      <a:srgbClr val="3B4F89"/>
                    </a:solidFill>
                  </a:rPr>
                  <a:t> = </a:t>
                </a:r>
                <a:r>
                  <a:rPr lang="en-US" i="1" dirty="0" smtClean="0">
                    <a:solidFill>
                      <a:srgbClr val="3B4F89"/>
                    </a:solidFill>
                  </a:rPr>
                  <a:t>k q</a:t>
                </a:r>
                <a:r>
                  <a:rPr lang="en-US" baseline="30000" dirty="0" smtClean="0">
                    <a:solidFill>
                      <a:srgbClr val="3B4F89"/>
                    </a:solidFill>
                  </a:rPr>
                  <a:t>1/</a:t>
                </a:r>
                <a:r>
                  <a:rPr lang="en-US" i="1" baseline="30000" dirty="0" smtClean="0">
                    <a:solidFill>
                      <a:srgbClr val="3B4F89"/>
                    </a:solidFill>
                  </a:rPr>
                  <a:t>b </a:t>
                </a:r>
                <a:r>
                  <a:rPr lang="en-US" i="1" dirty="0" smtClean="0">
                    <a:solidFill>
                      <a:srgbClr val="3B4F89"/>
                    </a:solidFill>
                  </a:rPr>
                  <a:t>q = </a:t>
                </a:r>
                <a14:m>
                  <m:oMath xmlns:m="http://schemas.openxmlformats.org/officeDocument/2006/math">
                    <m:sSup>
                      <m:sSupPr>
                        <m:ctrlPr>
                          <a:rPr lang="en-US" i="1" dirty="0" smtClean="0">
                            <a:solidFill>
                              <a:srgbClr val="3B4F89"/>
                            </a:solidFill>
                            <a:latin typeface="Cambria Math" panose="02040503050406030204" pitchFamily="18" charset="0"/>
                          </a:rPr>
                        </m:ctrlPr>
                      </m:sSupPr>
                      <m:e>
                        <m:r>
                          <a:rPr lang="es-UY" b="0" i="1" dirty="0" smtClean="0">
                            <a:solidFill>
                              <a:srgbClr val="3B4F89"/>
                            </a:solidFill>
                            <a:latin typeface="Cambria Math" panose="02040503050406030204" pitchFamily="18" charset="0"/>
                          </a:rPr>
                          <m:t>𝑘𝑞</m:t>
                        </m:r>
                      </m:e>
                      <m:sup>
                        <m:f>
                          <m:fPr>
                            <m:ctrlPr>
                              <a:rPr lang="en-US" i="1" dirty="0" smtClean="0">
                                <a:solidFill>
                                  <a:srgbClr val="3B4F89"/>
                                </a:solidFill>
                                <a:latin typeface="Cambria Math" panose="02040503050406030204" pitchFamily="18" charset="0"/>
                              </a:rPr>
                            </m:ctrlPr>
                          </m:fPr>
                          <m:num>
                            <m:r>
                              <a:rPr lang="es-UY" b="0" i="1" dirty="0" smtClean="0">
                                <a:solidFill>
                                  <a:srgbClr val="3B4F89"/>
                                </a:solidFill>
                                <a:latin typeface="Cambria Math" panose="02040503050406030204" pitchFamily="18" charset="0"/>
                              </a:rPr>
                              <m:t>1+</m:t>
                            </m:r>
                            <m:r>
                              <a:rPr lang="es-UY" b="0" i="1" dirty="0" smtClean="0">
                                <a:solidFill>
                                  <a:srgbClr val="3B4F89"/>
                                </a:solidFill>
                                <a:latin typeface="Cambria Math" panose="02040503050406030204" pitchFamily="18" charset="0"/>
                              </a:rPr>
                              <m:t>𝑏</m:t>
                            </m:r>
                          </m:num>
                          <m:den>
                            <m:r>
                              <a:rPr lang="es-UY" b="0" i="1" dirty="0" smtClean="0">
                                <a:solidFill>
                                  <a:srgbClr val="3B4F89"/>
                                </a:solidFill>
                                <a:latin typeface="Cambria Math" panose="02040503050406030204" pitchFamily="18" charset="0"/>
                              </a:rPr>
                              <m:t>𝑏</m:t>
                            </m:r>
                          </m:den>
                        </m:f>
                      </m:sup>
                    </m:sSup>
                  </m:oMath>
                </a14:m>
                <a:endParaRPr lang="en-US" i="1" baseline="30000" dirty="0" smtClean="0">
                  <a:solidFill>
                    <a:srgbClr val="3B4F89"/>
                  </a:solidFill>
                </a:endParaRPr>
              </a:p>
              <a:p>
                <a:pPr marL="109728" indent="0" algn="ctr">
                  <a:buNone/>
                </a:pPr>
                <a:endParaRPr lang="en-US" i="1" baseline="30000" dirty="0" smtClean="0">
                  <a:solidFill>
                    <a:srgbClr val="3B4F89"/>
                  </a:solidFill>
                </a:endParaRPr>
              </a:p>
              <a:p>
                <a:pPr marL="109728" indent="0" algn="ctr">
                  <a:buNone/>
                </a:pPr>
                <a:endParaRPr lang="en-US" i="1" baseline="30000" dirty="0" smtClean="0">
                  <a:solidFill>
                    <a:srgbClr val="3B4F89"/>
                  </a:solidFill>
                </a:endParaRPr>
              </a:p>
              <a:p>
                <a:pPr marL="109728" indent="0" algn="ctr">
                  <a:buNone/>
                </a:pPr>
                <a:r>
                  <a:rPr lang="en-US" i="1" dirty="0" smtClean="0">
                    <a:solidFill>
                      <a:srgbClr val="3B4F89"/>
                    </a:solidFill>
                  </a:rPr>
                  <a:t>IM </a:t>
                </a:r>
                <a:r>
                  <a:rPr lang="en-US" i="1" dirty="0">
                    <a:solidFill>
                      <a:srgbClr val="3B4F89"/>
                    </a:solidFill>
                  </a:rPr>
                  <a:t>= </a:t>
                </a:r>
                <a14:m>
                  <m:oMath xmlns:m="http://schemas.openxmlformats.org/officeDocument/2006/math">
                    <m:f>
                      <m:fPr>
                        <m:ctrlPr>
                          <a:rPr lang="en-US" i="1" dirty="0" smtClean="0">
                            <a:solidFill>
                              <a:srgbClr val="3B4F89"/>
                            </a:solidFill>
                            <a:latin typeface="Cambria Math" panose="02040503050406030204" pitchFamily="18" charset="0"/>
                          </a:rPr>
                        </m:ctrlPr>
                      </m:fPr>
                      <m:num>
                        <m:r>
                          <a:rPr lang="en-US" i="1" dirty="0">
                            <a:solidFill>
                              <a:srgbClr val="3B4F89"/>
                            </a:solidFill>
                            <a:latin typeface="Cambria Math" panose="02040503050406030204" pitchFamily="18" charset="0"/>
                          </a:rPr>
                          <m:t>(1+</m:t>
                        </m:r>
                        <m:r>
                          <a:rPr lang="en-US" i="1" dirty="0">
                            <a:solidFill>
                              <a:srgbClr val="3B4F89"/>
                            </a:solidFill>
                            <a:latin typeface="Cambria Math" panose="02040503050406030204" pitchFamily="18" charset="0"/>
                          </a:rPr>
                          <m:t>𝑏</m:t>
                        </m:r>
                        <m:r>
                          <a:rPr lang="en-US" i="1" dirty="0">
                            <a:solidFill>
                              <a:srgbClr val="3B4F89"/>
                            </a:solidFill>
                            <a:latin typeface="Cambria Math" panose="02040503050406030204" pitchFamily="18" charset="0"/>
                          </a:rPr>
                          <m:t>)</m:t>
                        </m:r>
                      </m:num>
                      <m:den>
                        <m:r>
                          <a:rPr lang="es-UY" b="0" i="1" dirty="0" smtClean="0">
                            <a:solidFill>
                              <a:srgbClr val="3B4F89"/>
                            </a:solidFill>
                            <a:latin typeface="Cambria Math" panose="02040503050406030204" pitchFamily="18" charset="0"/>
                          </a:rPr>
                          <m:t>𝑏</m:t>
                        </m:r>
                      </m:den>
                    </m:f>
                    <m:r>
                      <a:rPr lang="es-ES" b="0" i="1" dirty="0" smtClean="0">
                        <a:solidFill>
                          <a:srgbClr val="3B4F89"/>
                        </a:solidFill>
                        <a:latin typeface="Cambria Math" panose="02040503050406030204" pitchFamily="18" charset="0"/>
                      </a:rPr>
                      <m:t>𝑘</m:t>
                    </m:r>
                    <m:sSup>
                      <m:sSupPr>
                        <m:ctrlPr>
                          <a:rPr lang="es-ES" b="0" i="1" dirty="0" smtClean="0">
                            <a:solidFill>
                              <a:srgbClr val="3B4F89"/>
                            </a:solidFill>
                            <a:latin typeface="Cambria Math" panose="02040503050406030204" pitchFamily="18" charset="0"/>
                          </a:rPr>
                        </m:ctrlPr>
                      </m:sSupPr>
                      <m:e>
                        <m:r>
                          <a:rPr lang="es-ES" b="0" i="1" dirty="0" smtClean="0">
                            <a:solidFill>
                              <a:srgbClr val="3B4F89"/>
                            </a:solidFill>
                            <a:latin typeface="Cambria Math" panose="02040503050406030204" pitchFamily="18" charset="0"/>
                          </a:rPr>
                          <m:t>𝑞</m:t>
                        </m:r>
                      </m:e>
                      <m:sup>
                        <m:f>
                          <m:fPr>
                            <m:ctrlPr>
                              <a:rPr lang="es-ES" b="0" i="1" dirty="0" smtClean="0">
                                <a:solidFill>
                                  <a:srgbClr val="3B4F89"/>
                                </a:solidFill>
                                <a:latin typeface="Cambria Math" panose="02040503050406030204" pitchFamily="18" charset="0"/>
                              </a:rPr>
                            </m:ctrlPr>
                          </m:fPr>
                          <m:num>
                            <m:r>
                              <a:rPr lang="es-ES" b="0" i="1" dirty="0" smtClean="0">
                                <a:solidFill>
                                  <a:srgbClr val="3B4F89"/>
                                </a:solidFill>
                                <a:latin typeface="Cambria Math" panose="02040503050406030204" pitchFamily="18" charset="0"/>
                              </a:rPr>
                              <m:t>1</m:t>
                            </m:r>
                          </m:num>
                          <m:den>
                            <m:r>
                              <a:rPr lang="es-ES" b="0" i="1" dirty="0" smtClean="0">
                                <a:solidFill>
                                  <a:srgbClr val="3B4F89"/>
                                </a:solidFill>
                                <a:latin typeface="Cambria Math" panose="02040503050406030204" pitchFamily="18" charset="0"/>
                              </a:rPr>
                              <m:t>𝑏</m:t>
                            </m:r>
                          </m:den>
                        </m:f>
                      </m:sup>
                    </m:sSup>
                  </m:oMath>
                </a14:m>
                <a:r>
                  <a:rPr lang="en-US" i="1" dirty="0" smtClean="0">
                    <a:solidFill>
                      <a:srgbClr val="3B4F89"/>
                    </a:solidFill>
                  </a:rPr>
                  <a:t> </a:t>
                </a:r>
                <a:r>
                  <a:rPr lang="en-US" i="1" dirty="0">
                    <a:solidFill>
                      <a:srgbClr val="3B4F89"/>
                    </a:solidFill>
                  </a:rPr>
                  <a:t>= </a:t>
                </a:r>
                <a14:m>
                  <m:oMath xmlns:m="http://schemas.openxmlformats.org/officeDocument/2006/math">
                    <m:f>
                      <m:fPr>
                        <m:ctrlPr>
                          <a:rPr lang="en-US" i="1" dirty="0">
                            <a:solidFill>
                              <a:srgbClr val="3B4F89"/>
                            </a:solidFill>
                            <a:latin typeface="Cambria Math" panose="02040503050406030204" pitchFamily="18" charset="0"/>
                          </a:rPr>
                        </m:ctrlPr>
                      </m:fPr>
                      <m:num>
                        <m:r>
                          <a:rPr lang="en-US" i="1" dirty="0">
                            <a:solidFill>
                              <a:srgbClr val="3B4F89"/>
                            </a:solidFill>
                            <a:latin typeface="Cambria Math" panose="02040503050406030204" pitchFamily="18" charset="0"/>
                          </a:rPr>
                          <m:t>(1+</m:t>
                        </m:r>
                        <m:r>
                          <a:rPr lang="en-US" i="1" dirty="0">
                            <a:solidFill>
                              <a:srgbClr val="3B4F89"/>
                            </a:solidFill>
                            <a:latin typeface="Cambria Math" panose="02040503050406030204" pitchFamily="18" charset="0"/>
                          </a:rPr>
                          <m:t>𝑏</m:t>
                        </m:r>
                        <m:r>
                          <a:rPr lang="en-US" i="1" dirty="0">
                            <a:solidFill>
                              <a:srgbClr val="3B4F89"/>
                            </a:solidFill>
                            <a:latin typeface="Cambria Math" panose="02040503050406030204" pitchFamily="18" charset="0"/>
                          </a:rPr>
                          <m:t>)</m:t>
                        </m:r>
                      </m:num>
                      <m:den>
                        <m:r>
                          <a:rPr lang="es-UY" i="1" dirty="0">
                            <a:solidFill>
                              <a:srgbClr val="3B4F89"/>
                            </a:solidFill>
                            <a:latin typeface="Cambria Math" panose="02040503050406030204" pitchFamily="18" charset="0"/>
                          </a:rPr>
                          <m:t>𝑏</m:t>
                        </m:r>
                      </m:den>
                    </m:f>
                    <m:r>
                      <a:rPr lang="es-ES" b="0" i="1" dirty="0" smtClean="0">
                        <a:solidFill>
                          <a:srgbClr val="3B4F89"/>
                        </a:solidFill>
                        <a:latin typeface="Cambria Math" panose="02040503050406030204" pitchFamily="18" charset="0"/>
                      </a:rPr>
                      <m:t>𝑝</m:t>
                    </m:r>
                  </m:oMath>
                </a14:m>
                <a:endParaRPr lang="en-US" dirty="0"/>
              </a:p>
              <a:p>
                <a:pPr marL="109728" indent="0">
                  <a:buNone/>
                </a:pPr>
                <a:endParaRPr lang="en-US"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828800"/>
                <a:ext cx="8229600" cy="4745736"/>
              </a:xfrm>
              <a:blipFill>
                <a:blip r:embed="rId2"/>
                <a:stretch>
                  <a:fillRect t="-1284"/>
                </a:stretch>
              </a:blipFill>
            </p:spPr>
            <p:txBody>
              <a:bodyPr/>
              <a:lstStyle/>
              <a:p>
                <a:r>
                  <a:rPr lang="es-UY">
                    <a:noFill/>
                  </a:rPr>
                  <a:t> </a:t>
                </a:r>
              </a:p>
            </p:txBody>
          </p:sp>
        </mc:Fallback>
      </mc:AlternateContent>
    </p:spTree>
    <p:extLst>
      <p:ext uri="{BB962C8B-B14F-4D97-AF65-F5344CB8AC3E}">
        <p14:creationId xmlns:p14="http://schemas.microsoft.com/office/powerpoint/2010/main" val="3811218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Y" dirty="0" smtClean="0"/>
              <a:t>Curva de oferta a corto plazo</a:t>
            </a:r>
            <a:endParaRPr lang="es-UY" dirty="0"/>
          </a:p>
        </p:txBody>
      </p:sp>
      <p:sp>
        <p:nvSpPr>
          <p:cNvPr id="3" name="Marcador de texto 2"/>
          <p:cNvSpPr>
            <a:spLocks noGrp="1"/>
          </p:cNvSpPr>
          <p:nvPr>
            <p:ph type="body" idx="1"/>
          </p:nvPr>
        </p:nvSpPr>
        <p:spPr/>
        <p:txBody>
          <a:bodyPr/>
          <a:lstStyle/>
          <a:p>
            <a:r>
              <a:rPr lang="es-UY" dirty="0" smtClean="0"/>
              <a:t>Análisis gráfico</a:t>
            </a:r>
            <a:endParaRPr lang="es-UY" dirty="0"/>
          </a:p>
        </p:txBody>
      </p:sp>
    </p:spTree>
    <p:extLst>
      <p:ext uri="{BB962C8B-B14F-4D97-AF65-F5344CB8AC3E}">
        <p14:creationId xmlns:p14="http://schemas.microsoft.com/office/powerpoint/2010/main" val="3252109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2000"/>
            <a:ext cx="8229600" cy="1066800"/>
          </a:xfrm>
        </p:spPr>
        <p:txBody>
          <a:bodyPr>
            <a:normAutofit/>
          </a:bodyPr>
          <a:lstStyle/>
          <a:p>
            <a:pPr algn="ctr"/>
            <a:r>
              <a:rPr lang="es-UY" dirty="0" smtClean="0"/>
              <a:t>Naturaleza de las empresas		</a:t>
            </a:r>
            <a:endParaRPr lang="en-US" dirty="0"/>
          </a:p>
        </p:txBody>
      </p:sp>
      <p:sp>
        <p:nvSpPr>
          <p:cNvPr id="3" name="2 Marcador de contenido"/>
          <p:cNvSpPr>
            <a:spLocks noGrp="1"/>
          </p:cNvSpPr>
          <p:nvPr>
            <p:ph idx="1"/>
          </p:nvPr>
        </p:nvSpPr>
        <p:spPr/>
        <p:txBody>
          <a:bodyPr>
            <a:normAutofit/>
          </a:bodyPr>
          <a:lstStyle/>
          <a:p>
            <a:r>
              <a:rPr lang="es-UY" dirty="0" smtClean="0">
                <a:latin typeface="Arial Unicode MS" pitchFamily="34" charset="-128"/>
                <a:ea typeface="Arial Unicode MS" pitchFamily="34" charset="-128"/>
                <a:cs typeface="Arial Unicode MS" pitchFamily="34" charset="-128"/>
              </a:rPr>
              <a:t>Empresa = asociación de individuos que se han organizado con el fin de transformar factores de producción en bienes y servicios. </a:t>
            </a:r>
          </a:p>
          <a:p>
            <a:r>
              <a:rPr lang="es-UY" dirty="0" smtClean="0">
                <a:latin typeface="Arial Unicode MS" pitchFamily="34" charset="-128"/>
                <a:ea typeface="Arial Unicode MS" pitchFamily="34" charset="-128"/>
                <a:cs typeface="Arial Unicode MS" pitchFamily="34" charset="-128"/>
              </a:rPr>
              <a:t>Los distintos individuos aportarán diferentes tipos de factores. </a:t>
            </a:r>
          </a:p>
          <a:p>
            <a:r>
              <a:rPr lang="es-UY" dirty="0" smtClean="0">
                <a:solidFill>
                  <a:schemeClr val="tx1"/>
                </a:solidFill>
                <a:latin typeface="Arial Unicode MS" pitchFamily="34" charset="-128"/>
                <a:ea typeface="Arial Unicode MS" pitchFamily="34" charset="-128"/>
                <a:cs typeface="Arial Unicode MS" pitchFamily="34" charset="-128"/>
              </a:rPr>
              <a:t>La naturaleza contractual entre los proveedores de los factores puede ser muy compleja. </a:t>
            </a:r>
            <a:endParaRPr lang="en-US" dirty="0">
              <a:solidFill>
                <a:schemeClr val="tx1"/>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008301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609600"/>
            <a:ext cx="9144000" cy="1143000"/>
          </a:xfrm>
        </p:spPr>
        <p:txBody>
          <a:bodyPr>
            <a:normAutofit fontScale="90000"/>
          </a:bodyPr>
          <a:lstStyle/>
          <a:p>
            <a:pPr algn="ctr"/>
            <a:r>
              <a:rPr lang="es-UY" dirty="0" smtClean="0"/>
              <a:t>Curva de oferta de CP para una </a:t>
            </a:r>
            <a:r>
              <a:rPr lang="es-UY" b="1" i="1" u="sng" dirty="0" smtClean="0">
                <a:solidFill>
                  <a:srgbClr val="FF0000"/>
                </a:solidFill>
              </a:rPr>
              <a:t>empresa tomadora de precios</a:t>
            </a:r>
            <a:endParaRPr lang="en-US" b="1" i="1" u="sng" dirty="0">
              <a:solidFill>
                <a:srgbClr val="FF0000"/>
              </a:solidFill>
            </a:endParaRP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731532"/>
            <a:ext cx="6242954" cy="3988554"/>
          </a:xfrm>
        </p:spPr>
      </p:pic>
      <mc:AlternateContent xmlns:mc="http://schemas.openxmlformats.org/markup-compatibility/2006" xmlns:a14="http://schemas.microsoft.com/office/drawing/2010/main">
        <mc:Choice Requires="a14">
          <p:sp>
            <p:nvSpPr>
              <p:cNvPr id="5" name="4 CuadroTexto"/>
              <p:cNvSpPr txBox="1"/>
              <p:nvPr/>
            </p:nvSpPr>
            <p:spPr>
              <a:xfrm>
                <a:off x="381000" y="2057400"/>
                <a:ext cx="8610600" cy="369332"/>
              </a:xfrm>
              <a:prstGeom prst="rect">
                <a:avLst/>
              </a:prstGeom>
              <a:noFill/>
            </p:spPr>
            <p:txBody>
              <a:bodyPr wrap="square" rtlCol="0">
                <a:spAutoFit/>
              </a:bodyPr>
              <a:lstStyle/>
              <a:p>
                <a:r>
                  <a:rPr lang="es-UY" dirty="0" smtClean="0"/>
                  <a:t>Curva de costos totales </a:t>
                </a:r>
                <a14:m>
                  <m:oMath xmlns:m="http://schemas.openxmlformats.org/officeDocument/2006/math">
                    <m:r>
                      <a:rPr lang="es-ES" b="0" i="1" smtClean="0">
                        <a:latin typeface="Cambria Math" panose="02040503050406030204" pitchFamily="18" charset="0"/>
                      </a:rPr>
                      <m:t>𝐶𝑇</m:t>
                    </m:r>
                    <m:d>
                      <m:dPr>
                        <m:ctrlPr>
                          <a:rPr lang="es-ES" b="0" i="1" smtClean="0">
                            <a:latin typeface="Cambria Math" panose="02040503050406030204" pitchFamily="18" charset="0"/>
                          </a:rPr>
                        </m:ctrlPr>
                      </m:dPr>
                      <m:e>
                        <m:r>
                          <a:rPr lang="es-ES" b="0" i="1" smtClean="0">
                            <a:latin typeface="Cambria Math" panose="02040503050406030204" pitchFamily="18" charset="0"/>
                          </a:rPr>
                          <m:t>𝑞</m:t>
                        </m:r>
                      </m:e>
                    </m:d>
                    <m:r>
                      <a:rPr lang="es-ES" b="0" i="1" smtClean="0">
                        <a:latin typeface="Cambria Math" panose="02040503050406030204" pitchFamily="18" charset="0"/>
                      </a:rPr>
                      <m:t>=</m:t>
                    </m:r>
                    <m:r>
                      <a:rPr lang="es-ES" b="0" i="1" smtClean="0">
                        <a:latin typeface="Cambria Math" panose="02040503050406030204" pitchFamily="18" charset="0"/>
                      </a:rPr>
                      <m:t>𝑎</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𝑞</m:t>
                        </m:r>
                      </m:e>
                      <m:sup>
                        <m:r>
                          <a:rPr lang="es-ES" b="0" i="1" smtClean="0">
                            <a:latin typeface="Cambria Math" panose="02040503050406030204" pitchFamily="18" charset="0"/>
                          </a:rPr>
                          <m:t>3</m:t>
                        </m:r>
                      </m:sup>
                    </m:sSup>
                    <m:r>
                      <a:rPr lang="es-ES" b="0" i="1" smtClean="0">
                        <a:latin typeface="Cambria Math" panose="02040503050406030204" pitchFamily="18" charset="0"/>
                      </a:rPr>
                      <m:t>−</m:t>
                    </m:r>
                    <m:r>
                      <a:rPr lang="es-ES" b="0" i="1" smtClean="0">
                        <a:latin typeface="Cambria Math" panose="02040503050406030204" pitchFamily="18" charset="0"/>
                      </a:rPr>
                      <m:t>𝑏</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𝑞</m:t>
                        </m:r>
                      </m:e>
                      <m:sup>
                        <m:r>
                          <a:rPr lang="es-ES" b="0" i="1" smtClean="0">
                            <a:latin typeface="Cambria Math" panose="02040503050406030204" pitchFamily="18" charset="0"/>
                          </a:rPr>
                          <m:t>2</m:t>
                        </m:r>
                      </m:sup>
                    </m:sSup>
                    <m:r>
                      <a:rPr lang="es-ES" b="0" i="1" smtClean="0">
                        <a:latin typeface="Cambria Math" panose="02040503050406030204" pitchFamily="18" charset="0"/>
                      </a:rPr>
                      <m:t>+</m:t>
                    </m:r>
                    <m:r>
                      <a:rPr lang="es-ES" b="0" i="1" smtClean="0">
                        <a:latin typeface="Cambria Math" panose="02040503050406030204" pitchFamily="18" charset="0"/>
                      </a:rPr>
                      <m:t>𝑐𝑞</m:t>
                    </m:r>
                    <m:r>
                      <a:rPr lang="es-ES" b="0" i="1" smtClean="0">
                        <a:latin typeface="Cambria Math" panose="02040503050406030204" pitchFamily="18" charset="0"/>
                      </a:rPr>
                      <m:t>+420</m:t>
                    </m:r>
                  </m:oMath>
                </a14:m>
                <a:endParaRPr lang="es-ES" b="0" dirty="0" smtClean="0"/>
              </a:p>
            </p:txBody>
          </p:sp>
        </mc:Choice>
        <mc:Fallback xmlns="">
          <p:sp>
            <p:nvSpPr>
              <p:cNvPr id="5" name="4 CuadroTexto"/>
              <p:cNvSpPr txBox="1">
                <a:spLocks noRot="1" noChangeAspect="1" noMove="1" noResize="1" noEditPoints="1" noAdjustHandles="1" noChangeArrowheads="1" noChangeShapeType="1" noTextEdit="1"/>
              </p:cNvSpPr>
              <p:nvPr/>
            </p:nvSpPr>
            <p:spPr>
              <a:xfrm>
                <a:off x="381000" y="2057400"/>
                <a:ext cx="8610600" cy="369332"/>
              </a:xfrm>
              <a:prstGeom prst="rect">
                <a:avLst/>
              </a:prstGeom>
              <a:blipFill>
                <a:blip r:embed="rId3"/>
                <a:stretch>
                  <a:fillRect l="-637" t="-10000" b="-2500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6096000" y="2971800"/>
                <a:ext cx="2362200" cy="1221745"/>
              </a:xfrm>
              <a:prstGeom prst="rect">
                <a:avLst/>
              </a:prstGeom>
            </p:spPr>
            <p:txBody>
              <a:bodyPr wrap="square">
                <a:spAutoFit/>
              </a:bodyPr>
              <a:lstStyle/>
              <a:p>
                <a:pPr algn="ctr"/>
                <a14:m>
                  <m:oMath xmlns:m="http://schemas.openxmlformats.org/officeDocument/2006/math">
                    <m:sSup>
                      <m:sSupPr>
                        <m:ctrlPr>
                          <a:rPr lang="es-UY" i="1" smtClean="0">
                            <a:latin typeface="Cambria Math" panose="02040503050406030204" pitchFamily="18" charset="0"/>
                          </a:rPr>
                        </m:ctrlPr>
                      </m:sSupPr>
                      <m:e>
                        <m:r>
                          <a:rPr lang="es-ES" b="0" i="1" smtClean="0">
                            <a:latin typeface="Cambria Math" panose="02040503050406030204" pitchFamily="18" charset="0"/>
                          </a:rPr>
                          <m:t>𝑞</m:t>
                        </m:r>
                      </m:e>
                      <m:sup>
                        <m:r>
                          <a:rPr lang="es-ES" b="0" i="1" smtClean="0">
                            <a:latin typeface="Cambria Math" panose="02040503050406030204" pitchFamily="18" charset="0"/>
                          </a:rPr>
                          <m:t>∗</m:t>
                        </m:r>
                      </m:sup>
                    </m:sSup>
                  </m:oMath>
                </a14:m>
                <a:r>
                  <a:rPr lang="es-ES" b="0" dirty="0" smtClean="0"/>
                  <a:t> es la q que </a:t>
                </a:r>
                <a:r>
                  <a:rPr lang="es-ES" b="0" dirty="0" err="1" smtClean="0"/>
                  <a:t>max</a:t>
                </a:r>
                <a:r>
                  <a:rPr lang="es-ES" b="0" dirty="0" smtClean="0"/>
                  <a:t> beneficios:</a:t>
                </a:r>
              </a:p>
              <a:p>
                <a:endParaRPr lang="es-ES" b="0" dirty="0" smtClean="0"/>
              </a:p>
              <a:p>
                <a:pPr algn="ctr"/>
                <a14:m>
                  <m:oMath xmlns:m="http://schemas.openxmlformats.org/officeDocument/2006/math">
                    <m:r>
                      <a:rPr lang="es-ES" b="0" i="1" smtClean="0">
                        <a:latin typeface="Cambria Math" panose="02040503050406030204" pitchFamily="18" charset="0"/>
                      </a:rPr>
                      <m:t>𝑝</m:t>
                    </m:r>
                    <m:r>
                      <a:rPr lang="es-ES" b="0" i="1" smtClean="0">
                        <a:latin typeface="Cambria Math" panose="02040503050406030204" pitchFamily="18" charset="0"/>
                      </a:rPr>
                      <m:t>=</m:t>
                    </m:r>
                    <m:r>
                      <a:rPr lang="es-ES" b="0" i="1" smtClean="0">
                        <a:latin typeface="Cambria Math" panose="02040503050406030204" pitchFamily="18" charset="0"/>
                      </a:rPr>
                      <m:t>𝐼𝑀</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𝐶𝑀</m:t>
                        </m:r>
                      </m:e>
                      <m:sub>
                        <m:r>
                          <a:rPr lang="es-ES" b="0" i="1" smtClean="0">
                            <a:latin typeface="Cambria Math" panose="02040503050406030204" pitchFamily="18" charset="0"/>
                          </a:rPr>
                          <m:t>𝑐𝑝</m:t>
                        </m:r>
                      </m:sub>
                    </m:sSub>
                    <m:r>
                      <a:rPr lang="es-ES" b="0" i="1" smtClean="0">
                        <a:latin typeface="Cambria Math" panose="02040503050406030204" pitchFamily="18" charset="0"/>
                      </a:rPr>
                      <m:t>(</m:t>
                    </m:r>
                    <m:sSup>
                      <m:sSupPr>
                        <m:ctrlPr>
                          <a:rPr lang="es-UY" i="1">
                            <a:latin typeface="Cambria Math" panose="02040503050406030204" pitchFamily="18" charset="0"/>
                          </a:rPr>
                        </m:ctrlPr>
                      </m:sSupPr>
                      <m:e>
                        <m:r>
                          <a:rPr lang="es-ES" i="1">
                            <a:latin typeface="Cambria Math" panose="02040503050406030204" pitchFamily="18" charset="0"/>
                          </a:rPr>
                          <m:t>𝑞</m:t>
                        </m:r>
                      </m:e>
                      <m:sup>
                        <m:r>
                          <a:rPr lang="es-ES" i="1">
                            <a:latin typeface="Cambria Math" panose="02040503050406030204" pitchFamily="18" charset="0"/>
                          </a:rPr>
                          <m:t>∗</m:t>
                        </m:r>
                      </m:sup>
                    </m:sSup>
                  </m:oMath>
                </a14:m>
                <a:r>
                  <a:rPr lang="es-ES" b="0" dirty="0" smtClean="0"/>
                  <a:t>)</a:t>
                </a:r>
              </a:p>
            </p:txBody>
          </p:sp>
        </mc:Choice>
        <mc:Fallback xmlns="">
          <p:sp>
            <p:nvSpPr>
              <p:cNvPr id="3" name="Rectángulo 2"/>
              <p:cNvSpPr>
                <a:spLocks noRot="1" noChangeAspect="1" noMove="1" noResize="1" noEditPoints="1" noAdjustHandles="1" noChangeArrowheads="1" noChangeShapeType="1" noTextEdit="1"/>
              </p:cNvSpPr>
              <p:nvPr/>
            </p:nvSpPr>
            <p:spPr>
              <a:xfrm>
                <a:off x="6096000" y="2971800"/>
                <a:ext cx="2362200" cy="1221745"/>
              </a:xfrm>
              <a:prstGeom prst="rect">
                <a:avLst/>
              </a:prstGeom>
              <a:blipFill>
                <a:blip r:embed="rId4"/>
                <a:stretch>
                  <a:fillRect t="-3000" b="-5000"/>
                </a:stretch>
              </a:blipFill>
            </p:spPr>
            <p:txBody>
              <a:bodyPr/>
              <a:lstStyle/>
              <a:p>
                <a:r>
                  <a:rPr lang="es-UY">
                    <a:noFill/>
                  </a:rPr>
                  <a:t> </a:t>
                </a:r>
              </a:p>
            </p:txBody>
          </p:sp>
        </mc:Fallback>
      </mc:AlternateContent>
    </p:spTree>
    <p:extLst>
      <p:ext uri="{BB962C8B-B14F-4D97-AF65-F5344CB8AC3E}">
        <p14:creationId xmlns:p14="http://schemas.microsoft.com/office/powerpoint/2010/main" val="1397884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2000"/>
            <a:ext cx="8229600" cy="1066800"/>
          </a:xfrm>
        </p:spPr>
        <p:txBody>
          <a:bodyPr>
            <a:normAutofit fontScale="90000"/>
          </a:bodyPr>
          <a:lstStyle/>
          <a:p>
            <a:r>
              <a:rPr lang="es-UY" dirty="0"/>
              <a:t>Curva de oferta de CP para una empresa tomadora de precios</a:t>
            </a:r>
            <a:endParaRPr lang="en-U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09815"/>
            <a:ext cx="7620000" cy="4822785"/>
          </a:xfrm>
        </p:spPr>
      </p:pic>
      <mc:AlternateContent xmlns:mc="http://schemas.openxmlformats.org/markup-compatibility/2006" xmlns:a14="http://schemas.microsoft.com/office/drawing/2010/main">
        <mc:Choice Requires="a14">
          <p:sp>
            <p:nvSpPr>
              <p:cNvPr id="6" name="5 CuadroTexto"/>
              <p:cNvSpPr txBox="1"/>
              <p:nvPr/>
            </p:nvSpPr>
            <p:spPr>
              <a:xfrm>
                <a:off x="5943600" y="4724400"/>
                <a:ext cx="2971800" cy="923330"/>
              </a:xfrm>
              <a:prstGeom prst="rect">
                <a:avLst/>
              </a:prstGeom>
              <a:noFill/>
            </p:spPr>
            <p:txBody>
              <a:bodyPr wrap="square" rtlCol="0">
                <a:spAutoFit/>
              </a:bodyPr>
              <a:lstStyle/>
              <a:p>
                <a:r>
                  <a:rPr lang="es-UY" dirty="0" smtClean="0"/>
                  <a:t>Dado </a:t>
                </a:r>
                <a:r>
                  <a:rPr lang="en-US" dirty="0">
                    <a:solidFill>
                      <a:srgbClr val="470F3E"/>
                    </a:solidFill>
                  </a:rPr>
                  <a:t>p &gt; </a:t>
                </a:r>
                <a:r>
                  <a:rPr lang="en-US" dirty="0" err="1" smtClean="0">
                    <a:solidFill>
                      <a:srgbClr val="470F3E"/>
                    </a:solidFill>
                  </a:rPr>
                  <a:t>CMeCP</a:t>
                </a:r>
                <a:r>
                  <a:rPr lang="en-US" dirty="0" smtClean="0">
                    <a:solidFill>
                      <a:srgbClr val="470F3E"/>
                    </a:solidFill>
                  </a:rPr>
                  <a:t>,</a:t>
                </a:r>
              </a:p>
              <a:p>
                <a:pPr algn="ctr"/>
                <a:endParaRPr lang="en-US" i="1" dirty="0" smtClean="0">
                  <a:solidFill>
                    <a:srgbClr val="470F3E"/>
                  </a:solidFill>
                  <a:latin typeface="Cambria Math" panose="02040503050406030204" pitchFamily="18" charset="0"/>
                </a:endParaRPr>
              </a:p>
              <a:p>
                <a:pPr algn="ctr"/>
                <a14:m>
                  <m:oMath xmlns:m="http://schemas.openxmlformats.org/officeDocument/2006/math">
                    <m:r>
                      <a:rPr lang="en-US" i="1" dirty="0" smtClean="0">
                        <a:solidFill>
                          <a:srgbClr val="470F3E"/>
                        </a:solidFill>
                        <a:latin typeface="Cambria Math" panose="02040503050406030204" pitchFamily="18" charset="0"/>
                      </a:rPr>
                      <m:t>𝐵𝑒𝑛𝑒𝑓𝑖𝑐𝑖𝑜</m:t>
                    </m:r>
                    <m:r>
                      <a:rPr lang="es-ES" b="0" i="1" dirty="0" smtClean="0">
                        <a:solidFill>
                          <a:srgbClr val="470F3E"/>
                        </a:solidFill>
                        <a:latin typeface="Cambria Math" panose="02040503050406030204" pitchFamily="18" charset="0"/>
                      </a:rPr>
                      <m:t>&gt;0</m:t>
                    </m:r>
                  </m:oMath>
                </a14:m>
                <a:r>
                  <a:rPr lang="en-US" dirty="0" smtClean="0">
                    <a:solidFill>
                      <a:srgbClr val="470F3E"/>
                    </a:solidFill>
                  </a:rPr>
                  <a:t> </a:t>
                </a:r>
                <a:r>
                  <a:rPr lang="es-UY" dirty="0" smtClean="0"/>
                  <a:t> </a:t>
                </a:r>
                <a:endParaRPr lang="en-US" dirty="0"/>
              </a:p>
            </p:txBody>
          </p:sp>
        </mc:Choice>
        <mc:Fallback xmlns="">
          <p:sp>
            <p:nvSpPr>
              <p:cNvPr id="6" name="5 CuadroTexto"/>
              <p:cNvSpPr txBox="1">
                <a:spLocks noRot="1" noChangeAspect="1" noMove="1" noResize="1" noEditPoints="1" noAdjustHandles="1" noChangeArrowheads="1" noChangeShapeType="1" noTextEdit="1"/>
              </p:cNvSpPr>
              <p:nvPr/>
            </p:nvSpPr>
            <p:spPr>
              <a:xfrm>
                <a:off x="5943600" y="4724400"/>
                <a:ext cx="2971800" cy="923330"/>
              </a:xfrm>
              <a:prstGeom prst="rect">
                <a:avLst/>
              </a:prstGeom>
              <a:blipFill>
                <a:blip r:embed="rId3"/>
                <a:stretch>
                  <a:fillRect l="-1639" t="-3311" b="-5298"/>
                </a:stretch>
              </a:blipFill>
            </p:spPr>
            <p:txBody>
              <a:bodyPr/>
              <a:lstStyle/>
              <a:p>
                <a:r>
                  <a:rPr lang="es-UY">
                    <a:noFill/>
                  </a:rPr>
                  <a:t> </a:t>
                </a:r>
              </a:p>
            </p:txBody>
          </p:sp>
        </mc:Fallback>
      </mc:AlternateContent>
    </p:spTree>
    <p:extLst>
      <p:ext uri="{BB962C8B-B14F-4D97-AF65-F5344CB8AC3E}">
        <p14:creationId xmlns:p14="http://schemas.microsoft.com/office/powerpoint/2010/main" val="2250320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685800"/>
            <a:ext cx="8229600" cy="1066800"/>
          </a:xfrm>
        </p:spPr>
        <p:txBody>
          <a:bodyPr>
            <a:normAutofit fontScale="90000"/>
          </a:bodyPr>
          <a:lstStyle/>
          <a:p>
            <a:r>
              <a:rPr lang="es-UY" dirty="0"/>
              <a:t>Curva de oferta de CP para una empresa tomadora de precios</a:t>
            </a:r>
            <a:endParaRPr lang="en-U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65895"/>
            <a:ext cx="7924800" cy="5092106"/>
          </a:xfrm>
        </p:spPr>
      </p:pic>
      <p:sp>
        <p:nvSpPr>
          <p:cNvPr id="6" name="5 CuadroTexto"/>
          <p:cNvSpPr txBox="1"/>
          <p:nvPr/>
        </p:nvSpPr>
        <p:spPr>
          <a:xfrm>
            <a:off x="6096000" y="4248329"/>
            <a:ext cx="3048000" cy="1200329"/>
          </a:xfrm>
          <a:prstGeom prst="rect">
            <a:avLst/>
          </a:prstGeom>
          <a:noFill/>
        </p:spPr>
        <p:txBody>
          <a:bodyPr wrap="square" rtlCol="0">
            <a:spAutoFit/>
          </a:bodyPr>
          <a:lstStyle/>
          <a:p>
            <a:r>
              <a:rPr lang="es-UY" dirty="0" smtClean="0"/>
              <a:t>Si el precio asciende a </a:t>
            </a:r>
            <a:r>
              <a:rPr lang="en-US" dirty="0">
                <a:solidFill>
                  <a:srgbClr val="470F3E"/>
                </a:solidFill>
              </a:rPr>
              <a:t>p</a:t>
            </a:r>
            <a:r>
              <a:rPr lang="en-US" dirty="0" smtClean="0">
                <a:solidFill>
                  <a:srgbClr val="470F3E"/>
                </a:solidFill>
              </a:rPr>
              <a:t>**, la firma produce </a:t>
            </a:r>
            <a:r>
              <a:rPr lang="en-US" dirty="0">
                <a:solidFill>
                  <a:srgbClr val="470F3E"/>
                </a:solidFill>
              </a:rPr>
              <a:t>q**</a:t>
            </a:r>
          </a:p>
          <a:p>
            <a:r>
              <a:rPr lang="en-US" dirty="0">
                <a:solidFill>
                  <a:srgbClr val="470F3E"/>
                </a:solidFill>
              </a:rPr>
              <a:t>y</a:t>
            </a:r>
            <a:r>
              <a:rPr lang="en-US" dirty="0" smtClean="0">
                <a:solidFill>
                  <a:srgbClr val="470F3E"/>
                </a:solidFill>
              </a:rPr>
              <a:t> </a:t>
            </a:r>
            <a:r>
              <a:rPr lang="en-US" dirty="0">
                <a:solidFill>
                  <a:srgbClr val="470F3E"/>
                </a:solidFill>
                <a:sym typeface="Symbol" pitchFamily="18" charset="2"/>
              </a:rPr>
              <a:t> &gt; 0</a:t>
            </a:r>
          </a:p>
          <a:p>
            <a:endParaRPr lang="en-US" dirty="0"/>
          </a:p>
        </p:txBody>
      </p:sp>
    </p:spTree>
    <p:extLst>
      <p:ext uri="{BB962C8B-B14F-4D97-AF65-F5344CB8AC3E}">
        <p14:creationId xmlns:p14="http://schemas.microsoft.com/office/powerpoint/2010/main" val="1421324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0850" y="685800"/>
            <a:ext cx="8229600" cy="1066800"/>
          </a:xfrm>
        </p:spPr>
        <p:txBody>
          <a:bodyPr>
            <a:normAutofit fontScale="90000"/>
          </a:bodyPr>
          <a:lstStyle/>
          <a:p>
            <a:r>
              <a:rPr lang="es-UY" dirty="0"/>
              <a:t>Curva de oferta de CP para una empresa tomadora de precios</a:t>
            </a:r>
            <a:endParaRPr lang="en-U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936944"/>
            <a:ext cx="7419258" cy="4767269"/>
          </a:xfrm>
        </p:spPr>
      </p:pic>
      <p:sp>
        <p:nvSpPr>
          <p:cNvPr id="6" name="5 Rectángulo"/>
          <p:cNvSpPr/>
          <p:nvPr/>
        </p:nvSpPr>
        <p:spPr>
          <a:xfrm>
            <a:off x="5805128" y="4495800"/>
            <a:ext cx="2819400" cy="1200329"/>
          </a:xfrm>
          <a:prstGeom prst="rect">
            <a:avLst/>
          </a:prstGeom>
        </p:spPr>
        <p:txBody>
          <a:bodyPr wrap="square">
            <a:spAutoFit/>
          </a:bodyPr>
          <a:lstStyle/>
          <a:p>
            <a:pPr algn="ctr"/>
            <a:r>
              <a:rPr lang="en-US" dirty="0" smtClean="0">
                <a:solidFill>
                  <a:srgbClr val="470F3E"/>
                </a:solidFill>
              </a:rPr>
              <a:t>Si el </a:t>
            </a:r>
            <a:r>
              <a:rPr lang="en-US" dirty="0" err="1" smtClean="0">
                <a:solidFill>
                  <a:srgbClr val="470F3E"/>
                </a:solidFill>
              </a:rPr>
              <a:t>precio</a:t>
            </a:r>
            <a:r>
              <a:rPr lang="en-US" dirty="0" smtClean="0">
                <a:solidFill>
                  <a:srgbClr val="470F3E"/>
                </a:solidFill>
              </a:rPr>
              <a:t> </a:t>
            </a:r>
            <a:r>
              <a:rPr lang="en-US" dirty="0" err="1" smtClean="0">
                <a:solidFill>
                  <a:srgbClr val="470F3E"/>
                </a:solidFill>
              </a:rPr>
              <a:t>cae</a:t>
            </a:r>
            <a:r>
              <a:rPr lang="en-US" dirty="0" smtClean="0">
                <a:solidFill>
                  <a:srgbClr val="470F3E"/>
                </a:solidFill>
              </a:rPr>
              <a:t> a p</a:t>
            </a:r>
            <a:r>
              <a:rPr lang="en-US" dirty="0">
                <a:solidFill>
                  <a:srgbClr val="470F3E"/>
                </a:solidFill>
              </a:rPr>
              <a:t>***, </a:t>
            </a:r>
            <a:endParaRPr lang="en-US" dirty="0" smtClean="0">
              <a:solidFill>
                <a:srgbClr val="470F3E"/>
              </a:solidFill>
            </a:endParaRPr>
          </a:p>
          <a:p>
            <a:pPr algn="ctr"/>
            <a:r>
              <a:rPr lang="en-US" dirty="0" smtClean="0">
                <a:solidFill>
                  <a:srgbClr val="470F3E"/>
                </a:solidFill>
              </a:rPr>
              <a:t>la firma </a:t>
            </a:r>
            <a:r>
              <a:rPr lang="en-US" dirty="0" err="1" smtClean="0">
                <a:solidFill>
                  <a:srgbClr val="470F3E"/>
                </a:solidFill>
              </a:rPr>
              <a:t>producirá</a:t>
            </a:r>
            <a:r>
              <a:rPr lang="en-US" dirty="0" smtClean="0">
                <a:solidFill>
                  <a:srgbClr val="470F3E"/>
                </a:solidFill>
              </a:rPr>
              <a:t> </a:t>
            </a:r>
            <a:r>
              <a:rPr lang="en-US" dirty="0">
                <a:solidFill>
                  <a:srgbClr val="470F3E"/>
                </a:solidFill>
              </a:rPr>
              <a:t>q</a:t>
            </a:r>
            <a:r>
              <a:rPr lang="en-US" dirty="0" smtClean="0">
                <a:solidFill>
                  <a:srgbClr val="470F3E"/>
                </a:solidFill>
              </a:rPr>
              <a:t>***</a:t>
            </a:r>
          </a:p>
          <a:p>
            <a:endParaRPr lang="en-US" dirty="0">
              <a:solidFill>
                <a:srgbClr val="470F3E"/>
              </a:solidFill>
              <a:sym typeface="Symbol" pitchFamily="18" charset="2"/>
            </a:endParaRPr>
          </a:p>
          <a:p>
            <a:pPr algn="ctr"/>
            <a:r>
              <a:rPr lang="en-US" dirty="0">
                <a:solidFill>
                  <a:srgbClr val="470F3E"/>
                </a:solidFill>
                <a:sym typeface="Symbol" pitchFamily="18" charset="2"/>
              </a:rPr>
              <a:t> </a:t>
            </a:r>
            <a:r>
              <a:rPr lang="en-US" dirty="0" smtClean="0">
                <a:solidFill>
                  <a:srgbClr val="470F3E"/>
                </a:solidFill>
                <a:sym typeface="Symbol" pitchFamily="18" charset="2"/>
              </a:rPr>
              <a:t>&lt; </a:t>
            </a:r>
            <a:r>
              <a:rPr lang="en-US" dirty="0">
                <a:solidFill>
                  <a:srgbClr val="470F3E"/>
                </a:solidFill>
                <a:sym typeface="Symbol" pitchFamily="18" charset="2"/>
              </a:rPr>
              <a:t>0</a:t>
            </a:r>
          </a:p>
        </p:txBody>
      </p:sp>
    </p:spTree>
    <p:extLst>
      <p:ext uri="{BB962C8B-B14F-4D97-AF65-F5344CB8AC3E}">
        <p14:creationId xmlns:p14="http://schemas.microsoft.com/office/powerpoint/2010/main" val="3305806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685800"/>
            <a:ext cx="8991600" cy="1066800"/>
          </a:xfrm>
        </p:spPr>
        <p:txBody>
          <a:bodyPr>
            <a:normAutofit fontScale="90000"/>
          </a:bodyPr>
          <a:lstStyle/>
          <a:p>
            <a:pPr algn="ctr"/>
            <a:r>
              <a:rPr lang="es-UY" dirty="0"/>
              <a:t>Curva de oferta de CP para una empresa tomadora de precios</a:t>
            </a:r>
            <a:endParaRPr lang="en-U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936944"/>
            <a:ext cx="5638800" cy="4767269"/>
          </a:xfrm>
        </p:spPr>
      </p:pic>
      <p:sp>
        <p:nvSpPr>
          <p:cNvPr id="3" name="CuadroTexto 2"/>
          <p:cNvSpPr txBox="1"/>
          <p:nvPr/>
        </p:nvSpPr>
        <p:spPr>
          <a:xfrm>
            <a:off x="5791200" y="2209800"/>
            <a:ext cx="2971800" cy="3970318"/>
          </a:xfrm>
          <a:prstGeom prst="rect">
            <a:avLst/>
          </a:prstGeom>
          <a:noFill/>
        </p:spPr>
        <p:txBody>
          <a:bodyPr wrap="square" rtlCol="0">
            <a:spAutoFit/>
          </a:bodyPr>
          <a:lstStyle/>
          <a:p>
            <a:r>
              <a:rPr lang="es-UY" dirty="0" smtClean="0"/>
              <a:t>¿Qué pasa si el precio cae por debajo del mínimo de SAVC?</a:t>
            </a:r>
          </a:p>
          <a:p>
            <a:endParaRPr lang="es-UY" dirty="0"/>
          </a:p>
          <a:p>
            <a:r>
              <a:rPr lang="es-UY" dirty="0" smtClean="0"/>
              <a:t>La empresa no producirá (q=0)</a:t>
            </a:r>
          </a:p>
          <a:p>
            <a:endParaRPr lang="es-UY" dirty="0"/>
          </a:p>
          <a:p>
            <a:r>
              <a:rPr lang="es-UY" dirty="0" smtClean="0"/>
              <a:t>¿Por qué?</a:t>
            </a:r>
          </a:p>
          <a:p>
            <a:endParaRPr lang="es-UY" dirty="0"/>
          </a:p>
          <a:p>
            <a:r>
              <a:rPr lang="es-UY" dirty="0" smtClean="0"/>
              <a:t>El precio no cubre los costos variables medios.</a:t>
            </a:r>
          </a:p>
          <a:p>
            <a:endParaRPr lang="es-UY" dirty="0"/>
          </a:p>
          <a:p>
            <a:r>
              <a:rPr lang="es-UY" dirty="0" smtClean="0"/>
              <a:t>Si produce pierde más que los CF.</a:t>
            </a:r>
            <a:endParaRPr lang="en-US" dirty="0"/>
          </a:p>
        </p:txBody>
      </p:sp>
    </p:spTree>
    <p:extLst>
      <p:ext uri="{BB962C8B-B14F-4D97-AF65-F5344CB8AC3E}">
        <p14:creationId xmlns:p14="http://schemas.microsoft.com/office/powerpoint/2010/main" val="257432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685800"/>
            <a:ext cx="8229600" cy="1066800"/>
          </a:xfrm>
        </p:spPr>
        <p:txBody>
          <a:bodyPr>
            <a:normAutofit fontScale="90000"/>
          </a:bodyPr>
          <a:lstStyle/>
          <a:p>
            <a:r>
              <a:rPr lang="es-UY" dirty="0"/>
              <a:t>Curva de oferta de CP para una empresa tomadora de precios</a:t>
            </a:r>
            <a:endParaRPr lang="en-US" dirty="0"/>
          </a:p>
        </p:txBody>
      </p:sp>
      <p:sp>
        <p:nvSpPr>
          <p:cNvPr id="3" name="2 Marcador de contenido"/>
          <p:cNvSpPr>
            <a:spLocks noGrp="1"/>
          </p:cNvSpPr>
          <p:nvPr>
            <p:ph idx="1"/>
          </p:nvPr>
        </p:nvSpPr>
        <p:spPr>
          <a:xfrm>
            <a:off x="457200" y="2286000"/>
            <a:ext cx="8229600" cy="4288536"/>
          </a:xfrm>
        </p:spPr>
        <p:txBody>
          <a:bodyPr/>
          <a:lstStyle/>
          <a:p>
            <a:r>
              <a:rPr lang="es-UY" b="1" dirty="0" smtClean="0">
                <a:solidFill>
                  <a:schemeClr val="tx1"/>
                </a:solidFill>
              </a:rPr>
              <a:t>En el corto </a:t>
            </a:r>
            <a:r>
              <a:rPr lang="es-UY" b="1" dirty="0"/>
              <a:t>plazo, </a:t>
            </a:r>
            <a:r>
              <a:rPr lang="es-UY" b="1" dirty="0" smtClean="0"/>
              <a:t>las </a:t>
            </a:r>
            <a:r>
              <a:rPr lang="es-UY" b="1" dirty="0"/>
              <a:t>firmas </a:t>
            </a:r>
            <a:r>
              <a:rPr lang="es-UY" b="1" dirty="0" smtClean="0"/>
              <a:t>operarán </a:t>
            </a:r>
            <a:r>
              <a:rPr lang="es-UY" b="1" dirty="0" smtClean="0">
                <a:solidFill>
                  <a:schemeClr val="tx1"/>
                </a:solidFill>
              </a:rPr>
              <a:t>si ingresos cubren costos variables </a:t>
            </a:r>
          </a:p>
          <a:p>
            <a:r>
              <a:rPr lang="es-UY" b="1" dirty="0" smtClean="0">
                <a:solidFill>
                  <a:schemeClr val="tx1"/>
                </a:solidFill>
              </a:rPr>
              <a:t>La firma no producirá si </a:t>
            </a:r>
            <a:r>
              <a:rPr lang="en-US" b="1" i="1" dirty="0">
                <a:solidFill>
                  <a:schemeClr val="tx1"/>
                </a:solidFill>
              </a:rPr>
              <a:t>p</a:t>
            </a:r>
            <a:r>
              <a:rPr lang="en-US" b="1" dirty="0">
                <a:solidFill>
                  <a:schemeClr val="tx1"/>
                </a:solidFill>
              </a:rPr>
              <a:t> &lt; </a:t>
            </a:r>
            <a:r>
              <a:rPr lang="en-US" b="1" i="1" dirty="0" err="1" smtClean="0">
                <a:solidFill>
                  <a:schemeClr val="tx1"/>
                </a:solidFill>
              </a:rPr>
              <a:t>CMeV</a:t>
            </a:r>
            <a:endParaRPr lang="en-US" b="1" dirty="0">
              <a:solidFill>
                <a:schemeClr val="tx1"/>
              </a:solidFill>
            </a:endParaRPr>
          </a:p>
          <a:p>
            <a:pPr lvl="2"/>
            <a:endParaRPr lang="en-US" dirty="0"/>
          </a:p>
        </p:txBody>
      </p:sp>
    </p:spTree>
    <p:extLst>
      <p:ext uri="{BB962C8B-B14F-4D97-AF65-F5344CB8AC3E}">
        <p14:creationId xmlns:p14="http://schemas.microsoft.com/office/powerpoint/2010/main" val="2557644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685800"/>
            <a:ext cx="8229600" cy="1066800"/>
          </a:xfrm>
        </p:spPr>
        <p:txBody>
          <a:bodyPr>
            <a:normAutofit fontScale="90000"/>
          </a:bodyPr>
          <a:lstStyle/>
          <a:p>
            <a:r>
              <a:rPr lang="es-UY" dirty="0"/>
              <a:t>Curva de oferta de CP para una empresa tomadora de precios</a:t>
            </a:r>
            <a:endParaRPr lang="en-US" dirty="0"/>
          </a:p>
        </p:txBody>
      </p:sp>
      <p:sp>
        <p:nvSpPr>
          <p:cNvPr id="3" name="2 Marcador de contenido"/>
          <p:cNvSpPr>
            <a:spLocks noGrp="1"/>
          </p:cNvSpPr>
          <p:nvPr>
            <p:ph idx="1"/>
          </p:nvPr>
        </p:nvSpPr>
        <p:spPr>
          <a:xfrm>
            <a:off x="457200" y="1905000"/>
            <a:ext cx="8229600" cy="4669536"/>
          </a:xfrm>
        </p:spPr>
        <p:txBody>
          <a:bodyPr>
            <a:normAutofit/>
          </a:bodyPr>
          <a:lstStyle/>
          <a:p>
            <a:r>
              <a:rPr lang="es-UY" b="1" i="1" dirty="0" smtClean="0"/>
              <a:t>La curva de oferta a corto plazo es el segmento de los costos marginales a corto plazo de la empresa con pendiente positiva, que está por encima del punto del costo variable promedio mínimo. </a:t>
            </a:r>
          </a:p>
          <a:p>
            <a:endParaRPr lang="es-UY" dirty="0"/>
          </a:p>
          <a:p>
            <a:r>
              <a:rPr lang="es-UY" dirty="0" smtClean="0"/>
              <a:t>En el caso de precios por debajo de este nivel, la decisión de la empresa que maximiza las ganancias consiste en cerrar sus puertas y no producir. </a:t>
            </a:r>
            <a:endParaRPr lang="en-US" dirty="0"/>
          </a:p>
        </p:txBody>
      </p:sp>
    </p:spTree>
    <p:extLst>
      <p:ext uri="{BB962C8B-B14F-4D97-AF65-F5344CB8AC3E}">
        <p14:creationId xmlns:p14="http://schemas.microsoft.com/office/powerpoint/2010/main" val="1703031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533400"/>
            <a:ext cx="8610600" cy="1066800"/>
          </a:xfrm>
        </p:spPr>
        <p:txBody>
          <a:bodyPr>
            <a:normAutofit fontScale="90000"/>
          </a:bodyPr>
          <a:lstStyle/>
          <a:p>
            <a:r>
              <a:rPr lang="es-UY" dirty="0"/>
              <a:t>Curva de oferta de CP para una empresa tomadora de precios</a:t>
            </a:r>
            <a:endParaRPr lang="en-U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1712678"/>
            <a:ext cx="8382000" cy="4886803"/>
          </a:xfrm>
        </p:spPr>
      </p:pic>
    </p:spTree>
    <p:extLst>
      <p:ext uri="{BB962C8B-B14F-4D97-AF65-F5344CB8AC3E}">
        <p14:creationId xmlns:p14="http://schemas.microsoft.com/office/powerpoint/2010/main" val="24706170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Y" dirty="0" smtClean="0"/>
              <a:t>Curva de oferta a corto plazo</a:t>
            </a:r>
            <a:endParaRPr lang="es-UY" dirty="0"/>
          </a:p>
        </p:txBody>
      </p:sp>
      <p:sp>
        <p:nvSpPr>
          <p:cNvPr id="3" name="Marcador de texto 2"/>
          <p:cNvSpPr>
            <a:spLocks noGrp="1"/>
          </p:cNvSpPr>
          <p:nvPr>
            <p:ph type="body" idx="1"/>
          </p:nvPr>
        </p:nvSpPr>
        <p:spPr/>
        <p:txBody>
          <a:bodyPr/>
          <a:lstStyle/>
          <a:p>
            <a:r>
              <a:rPr lang="es-UY" dirty="0" smtClean="0"/>
              <a:t>Análisis matemático</a:t>
            </a:r>
            <a:endParaRPr lang="es-UY" dirty="0"/>
          </a:p>
        </p:txBody>
      </p:sp>
    </p:spTree>
    <p:extLst>
      <p:ext uri="{BB962C8B-B14F-4D97-AF65-F5344CB8AC3E}">
        <p14:creationId xmlns:p14="http://schemas.microsoft.com/office/powerpoint/2010/main" val="10948591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685800"/>
            <a:ext cx="8229600" cy="914400"/>
          </a:xfrm>
        </p:spPr>
        <p:txBody>
          <a:bodyPr>
            <a:normAutofit fontScale="90000"/>
          </a:bodyPr>
          <a:lstStyle/>
          <a:p>
            <a:pPr algn="ctr"/>
            <a:r>
              <a:rPr lang="es-UY" b="1" dirty="0" smtClean="0"/>
              <a:t>Oferta a corto plazo usando función de costos</a:t>
            </a:r>
            <a:endParaRPr lang="en-US" b="1"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0" y="1752600"/>
                <a:ext cx="9144000" cy="5105400"/>
              </a:xfrm>
            </p:spPr>
            <p:txBody>
              <a:bodyPr/>
              <a:lstStyle/>
              <a:p>
                <a:pPr>
                  <a:spcAft>
                    <a:spcPts val="600"/>
                  </a:spcAft>
                </a:pPr>
                <a:r>
                  <a:rPr lang="es-UY" sz="2400" dirty="0" smtClean="0"/>
                  <a:t>Suponemos la siguiente curva de costos totales a corto plazo (¿sale de una </a:t>
                </a:r>
                <a:r>
                  <a:rPr lang="es-UY" sz="2400" dirty="0" err="1" smtClean="0"/>
                  <a:t>Cobb</a:t>
                </a:r>
                <a:r>
                  <a:rPr lang="es-UY" sz="2400" dirty="0" smtClean="0"/>
                  <a:t>-Douglas?):</a:t>
                </a:r>
              </a:p>
              <a:p>
                <a:pPr marL="109728" indent="0" algn="ctr">
                  <a:spcAft>
                    <a:spcPts val="600"/>
                  </a:spcAft>
                  <a:buNone/>
                </a:pPr>
                <a:r>
                  <a:rPr lang="en-US" sz="2400" i="1" dirty="0" smtClean="0">
                    <a:solidFill>
                      <a:srgbClr val="3B4F89"/>
                    </a:solidFill>
                  </a:rPr>
                  <a:t>CTC</a:t>
                </a:r>
                <a:r>
                  <a:rPr lang="en-US" sz="2400" dirty="0" smtClean="0">
                    <a:solidFill>
                      <a:srgbClr val="3B4F89"/>
                    </a:solidFill>
                  </a:rPr>
                  <a:t>(</a:t>
                </a:r>
                <a:r>
                  <a:rPr lang="en-US" sz="2400" i="1" dirty="0" smtClean="0">
                    <a:solidFill>
                      <a:srgbClr val="3B4F89"/>
                    </a:solidFill>
                  </a:rPr>
                  <a:t>v</a:t>
                </a:r>
                <a:r>
                  <a:rPr lang="en-US" sz="2400" dirty="0" smtClean="0">
                    <a:solidFill>
                      <a:srgbClr val="3B4F89"/>
                    </a:solidFill>
                  </a:rPr>
                  <a:t>, </a:t>
                </a:r>
                <a:r>
                  <a:rPr lang="en-US" sz="2400" i="1" dirty="0" smtClean="0">
                    <a:solidFill>
                      <a:srgbClr val="3B4F89"/>
                    </a:solidFill>
                  </a:rPr>
                  <a:t>w</a:t>
                </a:r>
                <a:r>
                  <a:rPr lang="en-US" sz="2400" dirty="0" smtClean="0">
                    <a:solidFill>
                      <a:srgbClr val="3B4F89"/>
                    </a:solidFill>
                  </a:rPr>
                  <a:t>, </a:t>
                </a:r>
                <a:r>
                  <a:rPr lang="en-US" sz="2400" i="1" dirty="0" smtClean="0">
                    <a:solidFill>
                      <a:srgbClr val="3B4F89"/>
                    </a:solidFill>
                  </a:rPr>
                  <a:t>q</a:t>
                </a:r>
                <a:r>
                  <a:rPr lang="en-US" sz="2400" dirty="0" smtClean="0">
                    <a:solidFill>
                      <a:srgbClr val="3B4F89"/>
                    </a:solidFill>
                  </a:rPr>
                  <a:t>, </a:t>
                </a:r>
                <a:r>
                  <a:rPr lang="en-US" sz="2400" i="1" dirty="0" smtClean="0">
                    <a:solidFill>
                      <a:srgbClr val="3B4F89"/>
                    </a:solidFill>
                  </a:rPr>
                  <a:t>k</a:t>
                </a:r>
                <a:r>
                  <a:rPr lang="en-US" sz="2400" dirty="0">
                    <a:solidFill>
                      <a:srgbClr val="3B4F89"/>
                    </a:solidFill>
                  </a:rPr>
                  <a:t>) = </a:t>
                </a:r>
                <a:r>
                  <a:rPr lang="en-US" sz="2400" i="1" dirty="0">
                    <a:solidFill>
                      <a:srgbClr val="3B4F89"/>
                    </a:solidFill>
                  </a:rPr>
                  <a:t>vk</a:t>
                </a:r>
                <a:r>
                  <a:rPr lang="en-US" sz="2400" baseline="-25000" dirty="0">
                    <a:solidFill>
                      <a:srgbClr val="3B4F89"/>
                    </a:solidFill>
                  </a:rPr>
                  <a:t>1</a:t>
                </a:r>
                <a:r>
                  <a:rPr lang="en-US" sz="2400" dirty="0">
                    <a:solidFill>
                      <a:srgbClr val="3B4F89"/>
                    </a:solidFill>
                  </a:rPr>
                  <a:t> + </a:t>
                </a:r>
                <a:r>
                  <a:rPr lang="en-US" sz="2400" i="1" dirty="0">
                    <a:solidFill>
                      <a:srgbClr val="3B4F89"/>
                    </a:solidFill>
                  </a:rPr>
                  <a:t>wq</a:t>
                </a:r>
                <a:r>
                  <a:rPr lang="en-US" sz="2400" baseline="30000" dirty="0">
                    <a:solidFill>
                      <a:srgbClr val="3B4F89"/>
                    </a:solidFill>
                  </a:rPr>
                  <a:t>1/</a:t>
                </a:r>
                <a:r>
                  <a:rPr lang="en-US" sz="2400" baseline="30000" dirty="0">
                    <a:solidFill>
                      <a:srgbClr val="3B4F89"/>
                    </a:solidFill>
                    <a:sym typeface="Symbol" pitchFamily="18" charset="2"/>
                  </a:rPr>
                  <a:t></a:t>
                </a:r>
                <a:r>
                  <a:rPr lang="en-US" sz="2400" i="1" dirty="0">
                    <a:solidFill>
                      <a:srgbClr val="3B4F89"/>
                    </a:solidFill>
                    <a:sym typeface="Symbol" pitchFamily="18" charset="2"/>
                  </a:rPr>
                  <a:t>k</a:t>
                </a:r>
                <a:r>
                  <a:rPr lang="en-US" sz="2400" baseline="-25000" dirty="0">
                    <a:solidFill>
                      <a:srgbClr val="3B4F89"/>
                    </a:solidFill>
                    <a:sym typeface="Symbol" pitchFamily="18" charset="2"/>
                  </a:rPr>
                  <a:t>1</a:t>
                </a:r>
                <a:r>
                  <a:rPr lang="en-US" sz="2400" baseline="30000" dirty="0">
                    <a:solidFill>
                      <a:srgbClr val="3B4F89"/>
                    </a:solidFill>
                    <a:sym typeface="Symbol" pitchFamily="18" charset="2"/>
                  </a:rPr>
                  <a:t>-/</a:t>
                </a:r>
                <a:r>
                  <a:rPr lang="en-US" sz="2400" baseline="30000" dirty="0" smtClean="0">
                    <a:solidFill>
                      <a:srgbClr val="3B4F89"/>
                    </a:solidFill>
                    <a:sym typeface="Symbol" pitchFamily="18" charset="2"/>
                  </a:rPr>
                  <a:t></a:t>
                </a:r>
              </a:p>
              <a:p>
                <a:pPr>
                  <a:spcAft>
                    <a:spcPts val="600"/>
                  </a:spcAft>
                </a:pPr>
                <a:r>
                  <a:rPr lang="es-ES" sz="2400" dirty="0" smtClean="0"/>
                  <a:t>Donde </a:t>
                </a:r>
                <a:r>
                  <a:rPr lang="es-ES" sz="2400" i="1" dirty="0" smtClean="0"/>
                  <a:t>k</a:t>
                </a:r>
                <a:r>
                  <a:rPr lang="es-ES" sz="2400" baseline="-25000" dirty="0" smtClean="0"/>
                  <a:t>1 </a:t>
                </a:r>
                <a:r>
                  <a:rPr lang="es-ES" sz="2400" dirty="0" smtClean="0"/>
                  <a:t>: nivel constante del capital a corto plazo. </a:t>
                </a:r>
                <a:endParaRPr lang="en-US" sz="2400" dirty="0"/>
              </a:p>
              <a:p>
                <a:pPr marL="109728" indent="0">
                  <a:buNone/>
                </a:pPr>
                <a:endParaRPr lang="es-UY" sz="2400" dirty="0" smtClean="0"/>
              </a:p>
              <a:p>
                <a:pPr>
                  <a:spcBef>
                    <a:spcPts val="600"/>
                  </a:spcBef>
                </a:pPr>
                <a:endParaRPr lang="es-UY" sz="2400" dirty="0" smtClean="0"/>
              </a:p>
              <a:p>
                <a:pPr>
                  <a:spcBef>
                    <a:spcPts val="600"/>
                  </a:spcBef>
                </a:pPr>
                <a:endParaRPr lang="es-UY" sz="2400" dirty="0" smtClean="0"/>
              </a:p>
              <a:p>
                <a:pPr>
                  <a:spcBef>
                    <a:spcPts val="600"/>
                  </a:spcBef>
                </a:pPr>
                <a:r>
                  <a:rPr lang="es-UY" sz="2400" dirty="0" smtClean="0"/>
                  <a:t>Nótese que </a:t>
                </a:r>
                <a14:m>
                  <m:oMath xmlns:m="http://schemas.openxmlformats.org/officeDocument/2006/math">
                    <m:sSub>
                      <m:sSubPr>
                        <m:ctrlPr>
                          <a:rPr lang="es-UY" sz="2400" i="1" dirty="0" smtClean="0">
                            <a:latin typeface="Cambria Math" panose="02040503050406030204" pitchFamily="18" charset="0"/>
                          </a:rPr>
                        </m:ctrlPr>
                      </m:sSubPr>
                      <m:e>
                        <m:r>
                          <a:rPr lang="es-ES" sz="2400" b="0" i="1" dirty="0" smtClean="0">
                            <a:latin typeface="Cambria Math" panose="02040503050406030204" pitchFamily="18" charset="0"/>
                          </a:rPr>
                          <m:t>𝐶𝑀</m:t>
                        </m:r>
                      </m:e>
                      <m:sub>
                        <m:r>
                          <a:rPr lang="es-ES" sz="2400" b="0" i="1" dirty="0" smtClean="0">
                            <a:latin typeface="Cambria Math" panose="02040503050406030204" pitchFamily="18" charset="0"/>
                          </a:rPr>
                          <m:t>𝑐𝑝</m:t>
                        </m:r>
                      </m:sub>
                    </m:sSub>
                  </m:oMath>
                </a14:m>
                <a:r>
                  <a:rPr lang="es-UY" sz="2400" dirty="0" smtClean="0"/>
                  <a:t> es creciente en q para todos los valores de q.</a:t>
                </a:r>
                <a:endParaRPr lang="en-US"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0" y="1752600"/>
                <a:ext cx="9144000" cy="5105400"/>
              </a:xfrm>
              <a:blipFill>
                <a:blip r:embed="rId3"/>
                <a:stretch>
                  <a:fillRect t="-956"/>
                </a:stretch>
              </a:blipFill>
            </p:spPr>
            <p:txBody>
              <a:bodyPr/>
              <a:lstStyle/>
              <a:p>
                <a:r>
                  <a:rPr lang="en-US">
                    <a:noFill/>
                  </a:rPr>
                  <a:t> </a:t>
                </a:r>
              </a:p>
            </p:txBody>
          </p:sp>
        </mc:Fallback>
      </mc:AlternateContent>
      <p:graphicFrame>
        <p:nvGraphicFramePr>
          <p:cNvPr id="4" name="3 Objeto"/>
          <p:cNvGraphicFramePr>
            <a:graphicFrameLocks noChangeAspect="1"/>
          </p:cNvGraphicFramePr>
          <p:nvPr>
            <p:extLst>
              <p:ext uri="{D42A27DB-BD31-4B8C-83A1-F6EECF244321}">
                <p14:modId xmlns:p14="http://schemas.microsoft.com/office/powerpoint/2010/main" val="1006002994"/>
              </p:ext>
            </p:extLst>
          </p:nvPr>
        </p:nvGraphicFramePr>
        <p:xfrm>
          <a:off x="1854200" y="3962400"/>
          <a:ext cx="5588000" cy="855663"/>
        </p:xfrm>
        <a:graphic>
          <a:graphicData uri="http://schemas.openxmlformats.org/presentationml/2006/ole">
            <mc:AlternateContent xmlns:mc="http://schemas.openxmlformats.org/markup-compatibility/2006">
              <mc:Choice xmlns:v="urn:schemas-microsoft-com:vml" Requires="v">
                <p:oleObj spid="_x0000_s31808" name="Ecuación" r:id="rId4" imgW="2793960" imgH="419040" progId="Equation.3">
                  <p:embed/>
                </p:oleObj>
              </mc:Choice>
              <mc:Fallback>
                <p:oleObj name="Ecuación" r:id="rId4" imgW="2793960" imgH="419040" progId="Equation.3">
                  <p:embed/>
                  <p:pic>
                    <p:nvPicPr>
                      <p:cNvPr id="4" name="3 Objeto"/>
                      <p:cNvPicPr>
                        <a:picLocks noChangeAspect="1" noChangeArrowheads="1"/>
                      </p:cNvPicPr>
                      <p:nvPr/>
                    </p:nvPicPr>
                    <p:blipFill>
                      <a:blip r:embed="rId5"/>
                      <a:srcRect/>
                      <a:stretch>
                        <a:fillRect/>
                      </a:stretch>
                    </p:blipFill>
                    <p:spPr bwMode="auto">
                      <a:xfrm>
                        <a:off x="1854200" y="3962400"/>
                        <a:ext cx="5588000"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40758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2000"/>
            <a:ext cx="8229600" cy="1066800"/>
          </a:xfrm>
        </p:spPr>
        <p:txBody>
          <a:bodyPr>
            <a:normAutofit/>
          </a:bodyPr>
          <a:lstStyle/>
          <a:p>
            <a:r>
              <a:rPr lang="es-UY" dirty="0" smtClean="0"/>
              <a:t>Supuestos	</a:t>
            </a:r>
            <a:endParaRPr lang="en-US" dirty="0"/>
          </a:p>
        </p:txBody>
      </p:sp>
      <p:sp>
        <p:nvSpPr>
          <p:cNvPr id="3" name="2 Marcador de contenido"/>
          <p:cNvSpPr>
            <a:spLocks noGrp="1"/>
          </p:cNvSpPr>
          <p:nvPr>
            <p:ph idx="1"/>
          </p:nvPr>
        </p:nvSpPr>
        <p:spPr>
          <a:xfrm>
            <a:off x="457200" y="2133600"/>
            <a:ext cx="8229600" cy="4440936"/>
          </a:xfrm>
        </p:spPr>
        <p:txBody>
          <a:bodyPr>
            <a:normAutofit/>
          </a:bodyPr>
          <a:lstStyle/>
          <a:p>
            <a:r>
              <a:rPr lang="es-UY" dirty="0"/>
              <a:t>Relaciones contractuales dentro de las empresas </a:t>
            </a:r>
            <a:r>
              <a:rPr lang="es-UY" dirty="0" smtClean="0"/>
              <a:t>regidas por </a:t>
            </a:r>
            <a:r>
              <a:rPr lang="es-UY" b="1" dirty="0" smtClean="0"/>
              <a:t>contratos completos</a:t>
            </a:r>
          </a:p>
          <a:p>
            <a:r>
              <a:rPr lang="es-UY" dirty="0"/>
              <a:t>La empresa es una unidad</a:t>
            </a:r>
          </a:p>
          <a:p>
            <a:pPr lvl="1"/>
            <a:r>
              <a:rPr lang="es-UY" dirty="0">
                <a:solidFill>
                  <a:schemeClr val="tx1"/>
                </a:solidFill>
              </a:rPr>
              <a:t>Las decisiones son tomadas por un solo director dictatorial, quien racionalmente persigue una sola meta: </a:t>
            </a:r>
          </a:p>
          <a:p>
            <a:pPr lvl="2"/>
            <a:r>
              <a:rPr lang="es-UY" b="1" i="1" dirty="0" smtClean="0">
                <a:solidFill>
                  <a:schemeClr val="tx1"/>
                </a:solidFill>
              </a:rPr>
              <a:t>maximizar </a:t>
            </a:r>
            <a:r>
              <a:rPr lang="es-UY" b="1" i="1" dirty="0">
                <a:solidFill>
                  <a:schemeClr val="tx1"/>
                </a:solidFill>
              </a:rPr>
              <a:t>las ganancias</a:t>
            </a:r>
            <a:endParaRPr lang="en-US" b="1" i="1" dirty="0">
              <a:solidFill>
                <a:schemeClr val="tx1"/>
              </a:solidFill>
            </a:endParaRPr>
          </a:p>
          <a:p>
            <a:endParaRPr lang="es-UY" sz="2600" b="1" dirty="0">
              <a:solidFill>
                <a:schemeClr val="tx1"/>
              </a:solidFill>
            </a:endParaRPr>
          </a:p>
        </p:txBody>
      </p:sp>
    </p:spTree>
    <p:extLst>
      <p:ext uri="{BB962C8B-B14F-4D97-AF65-F5344CB8AC3E}">
        <p14:creationId xmlns:p14="http://schemas.microsoft.com/office/powerpoint/2010/main" val="38581553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600200"/>
                <a:ext cx="8229600" cy="4974336"/>
              </a:xfrm>
            </p:spPr>
            <p:txBody>
              <a:bodyPr/>
              <a:lstStyle/>
              <a:p>
                <a:r>
                  <a:rPr lang="es-UY" dirty="0" smtClean="0"/>
                  <a:t>La empresa maximizará ganancias cuando:</a:t>
                </a:r>
              </a:p>
              <a:p>
                <a:endParaRPr lang="es-UY" dirty="0" smtClean="0"/>
              </a:p>
              <a:p>
                <a:pPr marL="109728" indent="0" algn="ctr">
                  <a:buNone/>
                </a:pPr>
                <a14:m>
                  <m:oMathPara xmlns:m="http://schemas.openxmlformats.org/officeDocument/2006/math">
                    <m:oMathParaPr>
                      <m:jc m:val="centerGroup"/>
                    </m:oMathParaPr>
                    <m:oMath xmlns:m="http://schemas.openxmlformats.org/officeDocument/2006/math">
                      <m:f>
                        <m:fPr>
                          <m:ctrlPr>
                            <a:rPr lang="es-UY" i="1" smtClean="0">
                              <a:latin typeface="Cambria Math" panose="02040503050406030204" pitchFamily="18" charset="0"/>
                            </a:rPr>
                          </m:ctrlPr>
                        </m:fPr>
                        <m:num>
                          <m:r>
                            <a:rPr lang="es-UY" i="1" smtClean="0">
                              <a:latin typeface="Cambria Math"/>
                            </a:rPr>
                            <m:t>𝜕</m:t>
                          </m:r>
                          <m:d>
                            <m:dPr>
                              <m:ctrlPr>
                                <a:rPr lang="es-UY" i="1" smtClean="0">
                                  <a:latin typeface="Cambria Math" panose="02040503050406030204" pitchFamily="18" charset="0"/>
                                </a:rPr>
                              </m:ctrlPr>
                            </m:dPr>
                            <m:e>
                              <m:r>
                                <a:rPr lang="es-ES" b="0" i="1" smtClean="0">
                                  <a:latin typeface="Cambria Math"/>
                                </a:rPr>
                                <m:t>𝑝𝑞</m:t>
                              </m:r>
                              <m:r>
                                <a:rPr lang="es-ES" b="0" i="1" smtClean="0">
                                  <a:latin typeface="Cambria Math"/>
                                </a:rPr>
                                <m:t>−</m:t>
                              </m:r>
                              <m:r>
                                <a:rPr lang="es-ES" b="0" i="1" smtClean="0">
                                  <a:latin typeface="Cambria Math"/>
                                </a:rPr>
                                <m:t>𝐶𝑇𝐶𝑃</m:t>
                              </m:r>
                              <m:r>
                                <a:rPr lang="es-ES" b="0" i="1" smtClean="0">
                                  <a:latin typeface="Cambria Math"/>
                                </a:rPr>
                                <m:t>(</m:t>
                              </m:r>
                              <m:r>
                                <a:rPr lang="es-ES" b="0" i="1" smtClean="0">
                                  <a:latin typeface="Cambria Math"/>
                                </a:rPr>
                                <m:t>𝑞</m:t>
                              </m:r>
                              <m:r>
                                <a:rPr lang="es-ES" b="0" i="1" smtClean="0">
                                  <a:latin typeface="Cambria Math"/>
                                </a:rPr>
                                <m:t>)</m:t>
                              </m:r>
                            </m:e>
                          </m:d>
                        </m:num>
                        <m:den>
                          <m:r>
                            <a:rPr lang="es-UY" i="1" smtClean="0">
                              <a:latin typeface="Cambria Math"/>
                            </a:rPr>
                            <m:t>𝜕</m:t>
                          </m:r>
                          <m:r>
                            <a:rPr lang="es-ES" b="0" i="1" smtClean="0">
                              <a:latin typeface="Cambria Math"/>
                            </a:rPr>
                            <m:t>𝑞</m:t>
                          </m:r>
                        </m:den>
                      </m:f>
                      <m:r>
                        <a:rPr lang="es-ES" b="0" i="1" smtClean="0">
                          <a:latin typeface="Cambria Math"/>
                        </a:rPr>
                        <m:t>=</m:t>
                      </m:r>
                      <m:r>
                        <a:rPr lang="es-ES" b="0" i="1" smtClean="0">
                          <a:latin typeface="Cambria Math"/>
                        </a:rPr>
                        <m:t>𝑝</m:t>
                      </m:r>
                      <m:r>
                        <a:rPr lang="es-ES" b="0" i="1" smtClean="0">
                          <a:latin typeface="Cambria Math"/>
                        </a:rPr>
                        <m:t>−</m:t>
                      </m:r>
                      <m:r>
                        <a:rPr lang="es-ES" b="0" i="1" smtClean="0">
                          <a:latin typeface="Cambria Math"/>
                        </a:rPr>
                        <m:t>𝐶𝑀𝐶𝑃</m:t>
                      </m:r>
                      <m:d>
                        <m:dPr>
                          <m:ctrlPr>
                            <a:rPr lang="es-ES" b="0" i="1" smtClean="0">
                              <a:latin typeface="Cambria Math" panose="02040503050406030204" pitchFamily="18" charset="0"/>
                            </a:rPr>
                          </m:ctrlPr>
                        </m:dPr>
                        <m:e>
                          <m:r>
                            <a:rPr lang="es-ES" b="0" i="1" smtClean="0">
                              <a:latin typeface="Cambria Math"/>
                            </a:rPr>
                            <m:t>𝑞</m:t>
                          </m:r>
                        </m:e>
                      </m:d>
                      <m:r>
                        <a:rPr lang="es-ES" b="0" i="1" smtClean="0">
                          <a:latin typeface="Cambria Math"/>
                        </a:rPr>
                        <m:t>=0</m:t>
                      </m:r>
                    </m:oMath>
                  </m:oMathPara>
                </a14:m>
                <a:endParaRPr lang="es-ES" b="0" dirty="0" smtClean="0"/>
              </a:p>
              <a:p>
                <a:pPr marL="109728" indent="0" algn="ctr">
                  <a:buNone/>
                </a:pPr>
                <a14:m>
                  <m:oMathPara xmlns:m="http://schemas.openxmlformats.org/officeDocument/2006/math">
                    <m:oMathParaPr>
                      <m:jc m:val="centerGroup"/>
                    </m:oMathParaPr>
                    <m:oMath xmlns:m="http://schemas.openxmlformats.org/officeDocument/2006/math">
                      <m:r>
                        <a:rPr lang="es-ES" b="0" i="1" smtClean="0">
                          <a:latin typeface="Cambria Math"/>
                        </a:rPr>
                        <m:t>𝑝</m:t>
                      </m:r>
                      <m:r>
                        <a:rPr lang="es-ES" b="0" i="1" smtClean="0">
                          <a:latin typeface="Cambria Math"/>
                        </a:rPr>
                        <m:t>=</m:t>
                      </m:r>
                      <m:r>
                        <a:rPr lang="es-ES" b="0" i="1" smtClean="0">
                          <a:latin typeface="Cambria Math"/>
                        </a:rPr>
                        <m:t>𝐶𝑀𝐶𝑃</m:t>
                      </m:r>
                      <m:r>
                        <a:rPr lang="es-ES" b="0" i="1" smtClean="0">
                          <a:latin typeface="Cambria Math"/>
                        </a:rPr>
                        <m:t>(</m:t>
                      </m:r>
                      <m:r>
                        <a:rPr lang="es-ES" b="0" i="1" smtClean="0">
                          <a:latin typeface="Cambria Math"/>
                        </a:rPr>
                        <m:t>𝑞</m:t>
                      </m:r>
                      <m:r>
                        <a:rPr lang="es-ES" b="0" i="1" smtClean="0">
                          <a:latin typeface="Cambria Math"/>
                        </a:rPr>
                        <m:t>)</m:t>
                      </m:r>
                    </m:oMath>
                  </m:oMathPara>
                </a14:m>
                <a:endParaRPr lang="es-UY" dirty="0" smtClean="0"/>
              </a:p>
              <a:p>
                <a:endParaRPr lang="es-UY" dirty="0"/>
              </a:p>
              <a:p>
                <a:endParaRPr lang="es-UY" dirty="0" smtClean="0"/>
              </a:p>
              <a:p>
                <a:r>
                  <a:rPr lang="es-UY" dirty="0" smtClean="0"/>
                  <a:t>Entonces la cantidad ofrecida será:</a:t>
                </a:r>
              </a:p>
              <a:p>
                <a:endParaRPr lang="en-US"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600200"/>
                <a:ext cx="8229600" cy="4974336"/>
              </a:xfrm>
              <a:blipFill>
                <a:blip r:embed="rId3"/>
                <a:stretch>
                  <a:fillRect t="-1348"/>
                </a:stretch>
              </a:blipFill>
            </p:spPr>
            <p:txBody>
              <a:bodyPr/>
              <a:lstStyle/>
              <a:p>
                <a:r>
                  <a:rPr lang="es-UY">
                    <a:noFill/>
                  </a:rPr>
                  <a:t> </a:t>
                </a:r>
              </a:p>
            </p:txBody>
          </p:sp>
        </mc:Fallback>
      </mc:AlternateContent>
      <p:graphicFrame>
        <p:nvGraphicFramePr>
          <p:cNvPr id="4" name="3 Objeto"/>
          <p:cNvGraphicFramePr>
            <a:graphicFrameLocks noChangeAspect="1"/>
          </p:cNvGraphicFramePr>
          <p:nvPr>
            <p:extLst>
              <p:ext uri="{D42A27DB-BD31-4B8C-83A1-F6EECF244321}">
                <p14:modId xmlns:p14="http://schemas.microsoft.com/office/powerpoint/2010/main" val="115746945"/>
              </p:ext>
            </p:extLst>
          </p:nvPr>
        </p:nvGraphicFramePr>
        <p:xfrm>
          <a:off x="2590800" y="3991226"/>
          <a:ext cx="3565525" cy="854075"/>
        </p:xfrm>
        <a:graphic>
          <a:graphicData uri="http://schemas.openxmlformats.org/presentationml/2006/ole">
            <mc:AlternateContent xmlns:mc="http://schemas.openxmlformats.org/markup-compatibility/2006">
              <mc:Choice xmlns:v="urn:schemas-microsoft-com:vml" Requires="v">
                <p:oleObj spid="_x0000_s32894" name="Ecuación" r:id="rId4" imgW="1777680" imgH="419040" progId="Equation.3">
                  <p:embed/>
                </p:oleObj>
              </mc:Choice>
              <mc:Fallback>
                <p:oleObj name="Ecuación" r:id="rId4" imgW="1777680" imgH="419040" progId="Equation.3">
                  <p:embed/>
                  <p:pic>
                    <p:nvPicPr>
                      <p:cNvPr id="4" name="3 Objeto"/>
                      <p:cNvPicPr>
                        <a:picLocks noChangeAspect="1" noChangeArrowheads="1"/>
                      </p:cNvPicPr>
                      <p:nvPr/>
                    </p:nvPicPr>
                    <p:blipFill>
                      <a:blip r:embed="rId5"/>
                      <a:srcRect/>
                      <a:stretch>
                        <a:fillRect/>
                      </a:stretch>
                    </p:blipFill>
                    <p:spPr bwMode="auto">
                      <a:xfrm>
                        <a:off x="2590800" y="3991226"/>
                        <a:ext cx="3565525"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val="3806106321"/>
              </p:ext>
            </p:extLst>
          </p:nvPr>
        </p:nvGraphicFramePr>
        <p:xfrm>
          <a:off x="2778125" y="5587111"/>
          <a:ext cx="3587750" cy="987425"/>
        </p:xfrm>
        <a:graphic>
          <a:graphicData uri="http://schemas.openxmlformats.org/presentationml/2006/ole">
            <mc:AlternateContent xmlns:mc="http://schemas.openxmlformats.org/markup-compatibility/2006">
              <mc:Choice xmlns:v="urn:schemas-microsoft-com:vml" Requires="v">
                <p:oleObj spid="_x0000_s32895" name="Equation" r:id="rId6" imgW="1790788" imgH="485880" progId="Equation.3">
                  <p:embed/>
                </p:oleObj>
              </mc:Choice>
              <mc:Fallback>
                <p:oleObj name="Equation" r:id="rId6" imgW="1790788" imgH="485880" progId="Equation.3">
                  <p:embed/>
                  <p:pic>
                    <p:nvPicPr>
                      <p:cNvPr id="5" name="4 Objet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8125" y="5587111"/>
                        <a:ext cx="3587750" cy="98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1 Título"/>
          <p:cNvSpPr txBox="1">
            <a:spLocks/>
          </p:cNvSpPr>
          <p:nvPr/>
        </p:nvSpPr>
        <p:spPr>
          <a:xfrm>
            <a:off x="533400" y="685800"/>
            <a:ext cx="8229600" cy="914400"/>
          </a:xfrm>
          <a:prstGeom prst="rect">
            <a:avLst/>
          </a:prstGeom>
        </p:spPr>
        <p:txBody>
          <a:bodyPr vert="horz" anchor="ctr">
            <a:normAutofit fontScale="825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s-UY" b="1" smtClean="0"/>
              <a:t>Oferta a corto plazo usando función de costos</a:t>
            </a:r>
            <a:endParaRPr lang="en-US" b="1" dirty="0"/>
          </a:p>
        </p:txBody>
      </p:sp>
    </p:spTree>
    <p:extLst>
      <p:ext uri="{BB962C8B-B14F-4D97-AF65-F5344CB8AC3E}">
        <p14:creationId xmlns:p14="http://schemas.microsoft.com/office/powerpoint/2010/main" val="174389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22249"/>
            <a:ext cx="9067800" cy="1066800"/>
          </a:xfrm>
        </p:spPr>
        <p:txBody>
          <a:bodyPr>
            <a:normAutofit fontScale="90000"/>
          </a:bodyPr>
          <a:lstStyle/>
          <a:p>
            <a:r>
              <a:rPr lang="es-UY" dirty="0"/>
              <a:t>Oferta a corto </a:t>
            </a:r>
            <a:r>
              <a:rPr lang="es-UY" dirty="0" smtClean="0"/>
              <a:t>plazo usando función de costos</a:t>
            </a:r>
            <a:endParaRPr lang="en-US" dirty="0"/>
          </a:p>
        </p:txBody>
      </p:sp>
      <p:sp>
        <p:nvSpPr>
          <p:cNvPr id="3" name="2 Marcador de contenido"/>
          <p:cNvSpPr>
            <a:spLocks noGrp="1"/>
          </p:cNvSpPr>
          <p:nvPr>
            <p:ph idx="1"/>
          </p:nvPr>
        </p:nvSpPr>
        <p:spPr>
          <a:xfrm>
            <a:off x="152400" y="1600200"/>
            <a:ext cx="8534400" cy="4974336"/>
          </a:xfrm>
        </p:spPr>
        <p:txBody>
          <a:bodyPr>
            <a:normAutofit lnSpcReduction="10000"/>
          </a:bodyPr>
          <a:lstStyle/>
          <a:p>
            <a:r>
              <a:rPr lang="en-US" sz="2400" dirty="0" smtClean="0"/>
              <a:t>No </a:t>
            </a:r>
            <a:r>
              <a:rPr lang="en-US" sz="2400" dirty="0" err="1" smtClean="0"/>
              <a:t>terminaron</a:t>
            </a:r>
            <a:r>
              <a:rPr lang="en-US" sz="2400" dirty="0" smtClean="0"/>
              <a:t>.</a:t>
            </a:r>
          </a:p>
          <a:p>
            <a:r>
              <a:rPr lang="en-US" sz="2400" dirty="0" smtClean="0"/>
              <a:t>Deben </a:t>
            </a:r>
            <a:r>
              <a:rPr lang="en-US" sz="2400" dirty="0" err="1" smtClean="0"/>
              <a:t>preguntarse</a:t>
            </a:r>
            <a:r>
              <a:rPr lang="en-US" sz="2400" dirty="0" smtClean="0"/>
              <a:t>: ¿</a:t>
            </a:r>
            <a:r>
              <a:rPr lang="es-UY" sz="2400" dirty="0" smtClean="0"/>
              <a:t>Hay algún precio lo suficientemente bajo para el cual sería más rentable producir q=0 que seguir la regla p=CMCP?</a:t>
            </a:r>
          </a:p>
          <a:p>
            <a:endParaRPr lang="es-UY" sz="2400" dirty="0" smtClean="0"/>
          </a:p>
          <a:p>
            <a:pPr marL="109728" indent="0" algn="ctr">
              <a:buNone/>
            </a:pPr>
            <a:r>
              <a:rPr lang="en-US" sz="2400" i="1" dirty="0" smtClean="0">
                <a:solidFill>
                  <a:srgbClr val="3B4F89"/>
                </a:solidFill>
                <a:sym typeface="Symbol" pitchFamily="18" charset="2"/>
              </a:rPr>
              <a:t>CVCP</a:t>
            </a:r>
            <a:r>
              <a:rPr lang="en-US" sz="2400" dirty="0" smtClean="0">
                <a:solidFill>
                  <a:srgbClr val="3B4F89"/>
                </a:solidFill>
                <a:sym typeface="Symbol" pitchFamily="18" charset="2"/>
              </a:rPr>
              <a:t> </a:t>
            </a:r>
            <a:r>
              <a:rPr lang="en-US" sz="2400" dirty="0">
                <a:solidFill>
                  <a:srgbClr val="3B4F89"/>
                </a:solidFill>
                <a:sym typeface="Symbol" pitchFamily="18" charset="2"/>
              </a:rPr>
              <a:t>= </a:t>
            </a:r>
            <a:r>
              <a:rPr lang="en-US" sz="2400" i="1" dirty="0">
                <a:solidFill>
                  <a:srgbClr val="3B4F89"/>
                </a:solidFill>
                <a:sym typeface="Symbol" pitchFamily="18" charset="2"/>
              </a:rPr>
              <a:t>wq</a:t>
            </a:r>
            <a:r>
              <a:rPr lang="en-US" sz="2400" baseline="30000" dirty="0">
                <a:solidFill>
                  <a:srgbClr val="3B4F89"/>
                </a:solidFill>
                <a:sym typeface="Symbol" pitchFamily="18" charset="2"/>
              </a:rPr>
              <a:t>1/</a:t>
            </a:r>
            <a:r>
              <a:rPr lang="en-US" sz="2400" i="1" dirty="0">
                <a:solidFill>
                  <a:srgbClr val="3B4F89"/>
                </a:solidFill>
                <a:sym typeface="Symbol" pitchFamily="18" charset="2"/>
              </a:rPr>
              <a:t>k</a:t>
            </a:r>
            <a:r>
              <a:rPr lang="en-US" sz="2400" baseline="-25000" dirty="0">
                <a:solidFill>
                  <a:srgbClr val="3B4F89"/>
                </a:solidFill>
                <a:sym typeface="Symbol" pitchFamily="18" charset="2"/>
              </a:rPr>
              <a:t>1</a:t>
            </a:r>
            <a:r>
              <a:rPr lang="en-US" sz="2400" baseline="30000" dirty="0">
                <a:solidFill>
                  <a:srgbClr val="3B4F89"/>
                </a:solidFill>
                <a:sym typeface="Symbol" pitchFamily="18" charset="2"/>
              </a:rPr>
              <a:t>-/</a:t>
            </a:r>
            <a:r>
              <a:rPr lang="en-US" sz="2400" baseline="30000" dirty="0" smtClean="0">
                <a:solidFill>
                  <a:srgbClr val="3B4F89"/>
                </a:solidFill>
                <a:sym typeface="Symbol" pitchFamily="18" charset="2"/>
              </a:rPr>
              <a:t></a:t>
            </a:r>
          </a:p>
          <a:p>
            <a:pPr marL="109728" indent="0" algn="ctr">
              <a:buNone/>
            </a:pPr>
            <a:endParaRPr lang="es-UY" sz="2400" dirty="0" smtClean="0">
              <a:sym typeface="Symbol" pitchFamily="18" charset="2"/>
            </a:endParaRPr>
          </a:p>
          <a:p>
            <a:pPr marL="109728" indent="0" algn="ctr">
              <a:buNone/>
            </a:pPr>
            <a:r>
              <a:rPr lang="en-US" sz="2400" i="1" dirty="0" err="1" smtClean="0">
                <a:solidFill>
                  <a:srgbClr val="3B4F89"/>
                </a:solidFill>
                <a:sym typeface="Symbol" pitchFamily="18" charset="2"/>
              </a:rPr>
              <a:t>CVMeCP</a:t>
            </a:r>
            <a:r>
              <a:rPr lang="en-US" sz="2400" dirty="0" smtClean="0">
                <a:solidFill>
                  <a:srgbClr val="3B4F89"/>
                </a:solidFill>
                <a:sym typeface="Symbol" pitchFamily="18" charset="2"/>
              </a:rPr>
              <a:t> </a:t>
            </a:r>
            <a:r>
              <a:rPr lang="en-US" sz="2400" dirty="0">
                <a:solidFill>
                  <a:srgbClr val="3B4F89"/>
                </a:solidFill>
                <a:sym typeface="Symbol" pitchFamily="18" charset="2"/>
              </a:rPr>
              <a:t>= </a:t>
            </a:r>
            <a:r>
              <a:rPr lang="en-US" sz="2400" i="1" dirty="0" smtClean="0">
                <a:solidFill>
                  <a:srgbClr val="3B4F89"/>
                </a:solidFill>
                <a:sym typeface="Symbol" pitchFamily="18" charset="2"/>
              </a:rPr>
              <a:t>CVCP</a:t>
            </a:r>
            <a:r>
              <a:rPr lang="en-US" sz="2400" dirty="0" smtClean="0">
                <a:solidFill>
                  <a:srgbClr val="3B4F89"/>
                </a:solidFill>
                <a:sym typeface="Symbol" pitchFamily="18" charset="2"/>
              </a:rPr>
              <a:t>/</a:t>
            </a:r>
            <a:r>
              <a:rPr lang="en-US" sz="2400" i="1" dirty="0" smtClean="0">
                <a:solidFill>
                  <a:srgbClr val="3B4F89"/>
                </a:solidFill>
                <a:sym typeface="Symbol" pitchFamily="18" charset="2"/>
              </a:rPr>
              <a:t>q</a:t>
            </a:r>
            <a:r>
              <a:rPr lang="en-US" sz="2400" dirty="0" smtClean="0">
                <a:solidFill>
                  <a:srgbClr val="3B4F89"/>
                </a:solidFill>
                <a:sym typeface="Symbol" pitchFamily="18" charset="2"/>
              </a:rPr>
              <a:t> </a:t>
            </a:r>
            <a:r>
              <a:rPr lang="en-US" sz="2400" dirty="0">
                <a:solidFill>
                  <a:srgbClr val="3B4F89"/>
                </a:solidFill>
                <a:sym typeface="Symbol" pitchFamily="18" charset="2"/>
              </a:rPr>
              <a:t>= </a:t>
            </a:r>
            <a:r>
              <a:rPr lang="en-US" sz="2400" i="1" dirty="0" err="1">
                <a:solidFill>
                  <a:srgbClr val="3B4F89"/>
                </a:solidFill>
                <a:sym typeface="Symbol" pitchFamily="18" charset="2"/>
              </a:rPr>
              <a:t>wq</a:t>
            </a:r>
            <a:r>
              <a:rPr lang="en-US" sz="2400" baseline="30000" dirty="0">
                <a:solidFill>
                  <a:srgbClr val="3B4F89"/>
                </a:solidFill>
                <a:sym typeface="Symbol" pitchFamily="18" charset="2"/>
              </a:rPr>
              <a:t>(1-)/</a:t>
            </a:r>
            <a:r>
              <a:rPr lang="en-US" sz="2400" i="1" dirty="0">
                <a:solidFill>
                  <a:srgbClr val="3B4F89"/>
                </a:solidFill>
                <a:sym typeface="Symbol" pitchFamily="18" charset="2"/>
              </a:rPr>
              <a:t>k</a:t>
            </a:r>
            <a:r>
              <a:rPr lang="en-US" sz="2400" baseline="-25000" dirty="0">
                <a:solidFill>
                  <a:srgbClr val="3B4F89"/>
                </a:solidFill>
                <a:sym typeface="Symbol" pitchFamily="18" charset="2"/>
              </a:rPr>
              <a:t>1</a:t>
            </a:r>
            <a:r>
              <a:rPr lang="en-US" sz="2400" baseline="30000" dirty="0">
                <a:solidFill>
                  <a:srgbClr val="3B4F89"/>
                </a:solidFill>
                <a:sym typeface="Symbol" pitchFamily="18" charset="2"/>
              </a:rPr>
              <a:t>-/</a:t>
            </a:r>
            <a:r>
              <a:rPr lang="en-US" sz="2400" baseline="30000" dirty="0" smtClean="0">
                <a:solidFill>
                  <a:srgbClr val="3B4F89"/>
                </a:solidFill>
                <a:sym typeface="Symbol" pitchFamily="18" charset="2"/>
              </a:rPr>
              <a:t></a:t>
            </a:r>
          </a:p>
          <a:p>
            <a:pPr marL="109728" indent="0">
              <a:spcBef>
                <a:spcPts val="600"/>
              </a:spcBef>
              <a:spcAft>
                <a:spcPts val="600"/>
              </a:spcAft>
              <a:buNone/>
            </a:pPr>
            <a:endParaRPr lang="en-US" sz="2400" dirty="0" smtClean="0">
              <a:sym typeface="Symbol" pitchFamily="18" charset="2"/>
            </a:endParaRPr>
          </a:p>
          <a:p>
            <a:pPr marL="109728" indent="0">
              <a:spcBef>
                <a:spcPts val="600"/>
              </a:spcBef>
              <a:spcAft>
                <a:spcPts val="600"/>
              </a:spcAft>
              <a:buNone/>
            </a:pPr>
            <a:endParaRPr lang="en-US" sz="2400" dirty="0" smtClean="0">
              <a:sym typeface="Symbol" pitchFamily="18" charset="2"/>
            </a:endParaRPr>
          </a:p>
          <a:p>
            <a:pPr>
              <a:spcBef>
                <a:spcPts val="600"/>
              </a:spcBef>
              <a:spcAft>
                <a:spcPts val="600"/>
              </a:spcAft>
            </a:pPr>
            <a:r>
              <a:rPr lang="en-US" sz="2400" dirty="0" err="1" smtClean="0">
                <a:sym typeface="Symbol" pitchFamily="18" charset="2"/>
              </a:rPr>
              <a:t>CVMeCP</a:t>
            </a:r>
            <a:r>
              <a:rPr lang="en-US" sz="2400" dirty="0" smtClean="0">
                <a:sym typeface="Symbol" pitchFamily="18" charset="2"/>
              </a:rPr>
              <a:t> </a:t>
            </a:r>
            <a:r>
              <a:rPr lang="en-US" sz="2400" dirty="0">
                <a:sym typeface="Symbol" pitchFamily="18" charset="2"/>
              </a:rPr>
              <a:t>&lt; </a:t>
            </a:r>
            <a:r>
              <a:rPr lang="en-US" sz="2400" dirty="0" smtClean="0">
                <a:sym typeface="Symbol" pitchFamily="18" charset="2"/>
              </a:rPr>
              <a:t>CMCP para </a:t>
            </a:r>
            <a:r>
              <a:rPr lang="en-US" sz="2400" dirty="0" err="1" smtClean="0">
                <a:sym typeface="Symbol" pitchFamily="18" charset="2"/>
              </a:rPr>
              <a:t>todo</a:t>
            </a:r>
            <a:r>
              <a:rPr lang="en-US" sz="2400" dirty="0" smtClean="0">
                <a:sym typeface="Symbol" pitchFamily="18" charset="2"/>
              </a:rPr>
              <a:t> q </a:t>
            </a:r>
            <a:r>
              <a:rPr lang="en-US" sz="2400" dirty="0" err="1" smtClean="0">
                <a:sym typeface="Symbol" pitchFamily="18" charset="2"/>
              </a:rPr>
              <a:t>siempre</a:t>
            </a:r>
            <a:r>
              <a:rPr lang="en-US" sz="2400" dirty="0" smtClean="0">
                <a:sym typeface="Symbol" pitchFamily="18" charset="2"/>
              </a:rPr>
              <a:t> y </a:t>
            </a:r>
            <a:r>
              <a:rPr lang="en-US" sz="2400" dirty="0" err="1" smtClean="0">
                <a:sym typeface="Symbol" pitchFamily="18" charset="2"/>
              </a:rPr>
              <a:t>cuando</a:t>
            </a:r>
            <a:r>
              <a:rPr lang="en-US" sz="2400" dirty="0" smtClean="0">
                <a:sym typeface="Symbol" pitchFamily="18" charset="2"/>
              </a:rPr>
              <a:t> </a:t>
            </a:r>
            <a:r>
              <a:rPr lang="en-US" sz="2400" dirty="0">
                <a:sym typeface="Symbol" pitchFamily="18" charset="2"/>
              </a:rPr>
              <a:t> &lt; </a:t>
            </a:r>
            <a:r>
              <a:rPr lang="en-US" sz="2400" dirty="0" smtClean="0">
                <a:sym typeface="Symbol" pitchFamily="18" charset="2"/>
              </a:rPr>
              <a:t>1</a:t>
            </a:r>
          </a:p>
          <a:p>
            <a:pPr>
              <a:spcBef>
                <a:spcPts val="600"/>
              </a:spcBef>
              <a:spcAft>
                <a:spcPts val="600"/>
              </a:spcAft>
            </a:pPr>
            <a:r>
              <a:rPr lang="es-UY" sz="2400" dirty="0" smtClean="0">
                <a:sym typeface="Symbol" pitchFamily="18" charset="2"/>
              </a:rPr>
              <a:t>Respuesta: no en este caso. </a:t>
            </a:r>
            <a:endParaRPr lang="en-US" sz="2400" dirty="0">
              <a:sym typeface="Symbol" pitchFamily="18" charset="2"/>
            </a:endParaRPr>
          </a:p>
          <a:p>
            <a:pPr marL="109728" indent="0">
              <a:buNone/>
            </a:pPr>
            <a:endParaRPr lang="en-US" dirty="0">
              <a:solidFill>
                <a:srgbClr val="3B4F89"/>
              </a:solidFill>
              <a:sym typeface="Symbol" pitchFamily="18" charset="2"/>
            </a:endParaRPr>
          </a:p>
          <a:p>
            <a:pPr marL="109728" indent="0">
              <a:buNone/>
            </a:pPr>
            <a:endParaRPr lang="en-US" dirty="0">
              <a:sym typeface="Symbol" pitchFamily="18" charset="2"/>
            </a:endParaRPr>
          </a:p>
          <a:p>
            <a:endParaRPr lang="es-UY" dirty="0" smtClean="0"/>
          </a:p>
          <a:p>
            <a:endParaRPr lang="en-US" dirty="0"/>
          </a:p>
        </p:txBody>
      </p:sp>
      <p:graphicFrame>
        <p:nvGraphicFramePr>
          <p:cNvPr id="5" name="3 Objeto"/>
          <p:cNvGraphicFramePr>
            <a:graphicFrameLocks noChangeAspect="1"/>
          </p:cNvGraphicFramePr>
          <p:nvPr>
            <p:extLst>
              <p:ext uri="{D42A27DB-BD31-4B8C-83A1-F6EECF244321}">
                <p14:modId xmlns:p14="http://schemas.microsoft.com/office/powerpoint/2010/main" val="2303003223"/>
              </p:ext>
            </p:extLst>
          </p:nvPr>
        </p:nvGraphicFramePr>
        <p:xfrm>
          <a:off x="1739900" y="4572000"/>
          <a:ext cx="5588000" cy="855663"/>
        </p:xfrm>
        <a:graphic>
          <a:graphicData uri="http://schemas.openxmlformats.org/presentationml/2006/ole">
            <mc:AlternateContent xmlns:mc="http://schemas.openxmlformats.org/markup-compatibility/2006">
              <mc:Choice xmlns:v="urn:schemas-microsoft-com:vml" Requires="v">
                <p:oleObj spid="_x0000_s33856" name="Ecuación" r:id="rId3" imgW="2793960" imgH="419040" progId="Equation.3">
                  <p:embed/>
                </p:oleObj>
              </mc:Choice>
              <mc:Fallback>
                <p:oleObj name="Ecuación" r:id="rId3" imgW="2793960" imgH="419040" progId="Equation.3">
                  <p:embed/>
                  <p:pic>
                    <p:nvPicPr>
                      <p:cNvPr id="4" name="3 Objeto"/>
                      <p:cNvPicPr>
                        <a:picLocks noChangeAspect="1" noChangeArrowheads="1"/>
                      </p:cNvPicPr>
                      <p:nvPr/>
                    </p:nvPicPr>
                    <p:blipFill>
                      <a:blip r:embed="rId4"/>
                      <a:srcRect/>
                      <a:stretch>
                        <a:fillRect/>
                      </a:stretch>
                    </p:blipFill>
                    <p:spPr bwMode="auto">
                      <a:xfrm>
                        <a:off x="1739900" y="4572000"/>
                        <a:ext cx="5588000"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8621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1928" y="609600"/>
            <a:ext cx="8991600" cy="1066800"/>
          </a:xfrm>
        </p:spPr>
        <p:txBody>
          <a:bodyPr>
            <a:normAutofit fontScale="90000"/>
          </a:bodyPr>
          <a:lstStyle/>
          <a:p>
            <a:pPr algn="ctr"/>
            <a:r>
              <a:rPr lang="es-UY" dirty="0" smtClean="0"/>
              <a:t>La maximización de beneficios y la demanda de factores</a:t>
            </a:r>
            <a:endParaRPr lang="en-US" dirty="0"/>
          </a:p>
        </p:txBody>
      </p:sp>
      <p:sp>
        <p:nvSpPr>
          <p:cNvPr id="3" name="2 Marcador de contenido"/>
          <p:cNvSpPr>
            <a:spLocks noGrp="1"/>
          </p:cNvSpPr>
          <p:nvPr>
            <p:ph idx="1"/>
          </p:nvPr>
        </p:nvSpPr>
        <p:spPr>
          <a:xfrm>
            <a:off x="152400" y="1752600"/>
            <a:ext cx="8534400" cy="4821936"/>
          </a:xfrm>
        </p:spPr>
        <p:txBody>
          <a:bodyPr>
            <a:normAutofit fontScale="92500" lnSpcReduction="20000"/>
          </a:bodyPr>
          <a:lstStyle/>
          <a:p>
            <a:r>
              <a:rPr lang="es-ES" b="1" dirty="0" smtClean="0">
                <a:solidFill>
                  <a:srgbClr val="3B4F89"/>
                </a:solidFill>
                <a:sym typeface="Symbol" pitchFamily="18" charset="2"/>
              </a:rPr>
              <a:t>El problema que resuelve el empresario: </a:t>
            </a:r>
            <a:r>
              <a:rPr lang="es-ES" dirty="0" smtClean="0">
                <a:solidFill>
                  <a:srgbClr val="3B4F89"/>
                </a:solidFill>
                <a:sym typeface="Symbol" pitchFamily="18" charset="2"/>
              </a:rPr>
              <a:t>elige k y l para maximizar</a:t>
            </a:r>
          </a:p>
          <a:p>
            <a:pPr marL="411480" lvl="1" indent="0" algn="ctr">
              <a:buNone/>
            </a:pPr>
            <a:endParaRPr lang="es-ES" sz="2400" dirty="0" smtClean="0">
              <a:solidFill>
                <a:srgbClr val="3B4F89"/>
              </a:solidFill>
              <a:sym typeface="Symbol" pitchFamily="18" charset="2"/>
            </a:endParaRPr>
          </a:p>
          <a:p>
            <a:pPr marL="411480" lvl="1" indent="0" algn="ctr">
              <a:buNone/>
            </a:pPr>
            <a:r>
              <a:rPr lang="es-ES" sz="2400" dirty="0" smtClean="0">
                <a:solidFill>
                  <a:srgbClr val="3B4F89"/>
                </a:solidFill>
                <a:sym typeface="Symbol" pitchFamily="18" charset="2"/>
              </a:rPr>
              <a:t>(</a:t>
            </a:r>
            <a:r>
              <a:rPr lang="es-ES" sz="2400" i="1" dirty="0" err="1" smtClean="0">
                <a:solidFill>
                  <a:srgbClr val="3B4F89"/>
                </a:solidFill>
                <a:sym typeface="Symbol" pitchFamily="18" charset="2"/>
              </a:rPr>
              <a:t>k</a:t>
            </a:r>
            <a:r>
              <a:rPr lang="es-ES" sz="2400" dirty="0" err="1" smtClean="0">
                <a:solidFill>
                  <a:srgbClr val="3B4F89"/>
                </a:solidFill>
                <a:sym typeface="Symbol" pitchFamily="18" charset="2"/>
              </a:rPr>
              <a:t>,</a:t>
            </a:r>
            <a:r>
              <a:rPr lang="es-ES" sz="2400" i="1" dirty="0" err="1" smtClean="0">
                <a:solidFill>
                  <a:srgbClr val="3B4F89"/>
                </a:solidFill>
                <a:latin typeface="Times New Roman" pitchFamily="18" charset="0"/>
                <a:sym typeface="Symbol" pitchFamily="18" charset="2"/>
              </a:rPr>
              <a:t>l</a:t>
            </a:r>
            <a:r>
              <a:rPr lang="es-ES" sz="2400" dirty="0" smtClean="0">
                <a:solidFill>
                  <a:srgbClr val="3B4F89"/>
                </a:solidFill>
                <a:sym typeface="Symbol" pitchFamily="18" charset="2"/>
              </a:rPr>
              <a:t>) = </a:t>
            </a:r>
            <a:r>
              <a:rPr lang="es-ES" sz="2400" i="1" dirty="0" err="1" smtClean="0">
                <a:solidFill>
                  <a:srgbClr val="3B4F89"/>
                </a:solidFill>
                <a:sym typeface="Symbol" pitchFamily="18" charset="2"/>
              </a:rPr>
              <a:t>pf</a:t>
            </a:r>
            <a:r>
              <a:rPr lang="es-ES" sz="2400" dirty="0" smtClean="0">
                <a:solidFill>
                  <a:srgbClr val="3B4F89"/>
                </a:solidFill>
                <a:sym typeface="Symbol" pitchFamily="18" charset="2"/>
              </a:rPr>
              <a:t>(</a:t>
            </a:r>
            <a:r>
              <a:rPr lang="es-ES" sz="2400" i="1" dirty="0" err="1" smtClean="0">
                <a:solidFill>
                  <a:srgbClr val="3B4F89"/>
                </a:solidFill>
                <a:sym typeface="Symbol" pitchFamily="18" charset="2"/>
              </a:rPr>
              <a:t>k</a:t>
            </a:r>
            <a:r>
              <a:rPr lang="es-ES" sz="2400" dirty="0" err="1" smtClean="0">
                <a:solidFill>
                  <a:srgbClr val="3B4F89"/>
                </a:solidFill>
                <a:sym typeface="Symbol" pitchFamily="18" charset="2"/>
              </a:rPr>
              <a:t>,</a:t>
            </a:r>
            <a:r>
              <a:rPr lang="es-ES" sz="2400" i="1" dirty="0" err="1" smtClean="0">
                <a:solidFill>
                  <a:srgbClr val="3B4F89"/>
                </a:solidFill>
                <a:latin typeface="Times New Roman" pitchFamily="18" charset="0"/>
                <a:sym typeface="Symbol" pitchFamily="18" charset="2"/>
              </a:rPr>
              <a:t>l</a:t>
            </a:r>
            <a:r>
              <a:rPr lang="es-ES" sz="2400" dirty="0" smtClean="0">
                <a:solidFill>
                  <a:srgbClr val="3B4F89"/>
                </a:solidFill>
                <a:sym typeface="Symbol" pitchFamily="18" charset="2"/>
              </a:rPr>
              <a:t>) – (</a:t>
            </a:r>
            <a:r>
              <a:rPr lang="es-ES" sz="2400" i="1" dirty="0" err="1" smtClean="0">
                <a:solidFill>
                  <a:srgbClr val="3B4F89"/>
                </a:solidFill>
                <a:sym typeface="Symbol" pitchFamily="18" charset="2"/>
              </a:rPr>
              <a:t>vk</a:t>
            </a:r>
            <a:r>
              <a:rPr lang="es-ES" sz="2400" dirty="0" smtClean="0">
                <a:solidFill>
                  <a:srgbClr val="3B4F89"/>
                </a:solidFill>
                <a:sym typeface="Symbol" pitchFamily="18" charset="2"/>
              </a:rPr>
              <a:t> + </a:t>
            </a:r>
            <a:r>
              <a:rPr lang="es-ES" sz="2400" i="1" dirty="0" err="1" smtClean="0">
                <a:solidFill>
                  <a:srgbClr val="3B4F89"/>
                </a:solidFill>
                <a:sym typeface="Symbol" pitchFamily="18" charset="2"/>
              </a:rPr>
              <a:t>w</a:t>
            </a:r>
            <a:r>
              <a:rPr lang="es-ES" sz="2400" i="1" dirty="0" err="1" smtClean="0">
                <a:solidFill>
                  <a:srgbClr val="3B4F89"/>
                </a:solidFill>
                <a:latin typeface="Times New Roman" pitchFamily="18" charset="0"/>
                <a:sym typeface="Symbol" pitchFamily="18" charset="2"/>
              </a:rPr>
              <a:t>l</a:t>
            </a:r>
            <a:r>
              <a:rPr lang="es-ES" sz="2400" dirty="0" smtClean="0">
                <a:solidFill>
                  <a:srgbClr val="3B4F89"/>
                </a:solidFill>
                <a:sym typeface="Symbol" pitchFamily="18" charset="2"/>
              </a:rPr>
              <a:t>)</a:t>
            </a:r>
          </a:p>
          <a:p>
            <a:pPr marL="109728" indent="0">
              <a:buNone/>
            </a:pPr>
            <a:endParaRPr lang="es-ES" sz="2400" dirty="0" smtClean="0"/>
          </a:p>
          <a:p>
            <a:r>
              <a:rPr lang="es-UY" sz="2400" dirty="0" smtClean="0"/>
              <a:t>Las condiciones de primer orden para obtener un máximo son:</a:t>
            </a:r>
          </a:p>
          <a:p>
            <a:pPr algn="ctr">
              <a:buFontTx/>
              <a:buNone/>
            </a:pPr>
            <a:endParaRPr lang="en-US" sz="2400" dirty="0" smtClean="0">
              <a:solidFill>
                <a:srgbClr val="3B4F89"/>
              </a:solidFill>
              <a:sym typeface="Symbol" pitchFamily="18" charset="2"/>
            </a:endParaRPr>
          </a:p>
          <a:p>
            <a:pPr algn="ctr">
              <a:buFontTx/>
              <a:buNone/>
            </a:pPr>
            <a:r>
              <a:rPr lang="en-US" sz="2400" dirty="0" smtClean="0">
                <a:solidFill>
                  <a:srgbClr val="3B4F89"/>
                </a:solidFill>
                <a:sym typeface="Symbol" pitchFamily="18" charset="2"/>
              </a:rPr>
              <a:t></a:t>
            </a:r>
            <a:r>
              <a:rPr lang="en-US" sz="2400" dirty="0">
                <a:solidFill>
                  <a:srgbClr val="3B4F89"/>
                </a:solidFill>
                <a:sym typeface="Symbol" pitchFamily="18" charset="2"/>
              </a:rPr>
              <a:t>/</a:t>
            </a:r>
            <a:r>
              <a:rPr lang="en-US" sz="2400" i="1" dirty="0">
                <a:solidFill>
                  <a:srgbClr val="3B4F89"/>
                </a:solidFill>
                <a:sym typeface="Symbol" pitchFamily="18" charset="2"/>
              </a:rPr>
              <a:t>k</a:t>
            </a:r>
            <a:r>
              <a:rPr lang="en-US" sz="2400" dirty="0">
                <a:solidFill>
                  <a:srgbClr val="3B4F89"/>
                </a:solidFill>
                <a:sym typeface="Symbol" pitchFamily="18" charset="2"/>
              </a:rPr>
              <a:t> = </a:t>
            </a:r>
            <a:r>
              <a:rPr lang="en-US" sz="2400" i="1" dirty="0">
                <a:solidFill>
                  <a:srgbClr val="3B4F89"/>
                </a:solidFill>
                <a:sym typeface="Symbol" pitchFamily="18" charset="2"/>
              </a:rPr>
              <a:t>p</a:t>
            </a:r>
            <a:r>
              <a:rPr lang="en-US" sz="2400" dirty="0">
                <a:solidFill>
                  <a:srgbClr val="3B4F89"/>
                </a:solidFill>
                <a:sym typeface="Symbol" pitchFamily="18" charset="2"/>
              </a:rPr>
              <a:t>[</a:t>
            </a:r>
            <a:r>
              <a:rPr lang="en-US" sz="2400" i="1" dirty="0">
                <a:solidFill>
                  <a:srgbClr val="3B4F89"/>
                </a:solidFill>
                <a:sym typeface="Symbol" pitchFamily="18" charset="2"/>
              </a:rPr>
              <a:t>f</a:t>
            </a:r>
            <a:r>
              <a:rPr lang="en-US" sz="2400" dirty="0">
                <a:solidFill>
                  <a:srgbClr val="3B4F89"/>
                </a:solidFill>
                <a:sym typeface="Symbol" pitchFamily="18" charset="2"/>
              </a:rPr>
              <a:t>/</a:t>
            </a:r>
            <a:r>
              <a:rPr lang="en-US" sz="2400" i="1" dirty="0">
                <a:solidFill>
                  <a:srgbClr val="3B4F89"/>
                </a:solidFill>
                <a:sym typeface="Symbol" pitchFamily="18" charset="2"/>
              </a:rPr>
              <a:t>k</a:t>
            </a:r>
            <a:r>
              <a:rPr lang="en-US" sz="2400" dirty="0">
                <a:solidFill>
                  <a:srgbClr val="3B4F89"/>
                </a:solidFill>
                <a:sym typeface="Symbol" pitchFamily="18" charset="2"/>
              </a:rPr>
              <a:t>] – </a:t>
            </a:r>
            <a:r>
              <a:rPr lang="en-US" sz="2400" i="1" dirty="0">
                <a:solidFill>
                  <a:srgbClr val="3B4F89"/>
                </a:solidFill>
                <a:sym typeface="Symbol" pitchFamily="18" charset="2"/>
              </a:rPr>
              <a:t>v </a:t>
            </a:r>
            <a:r>
              <a:rPr lang="en-US" sz="2400" dirty="0">
                <a:solidFill>
                  <a:srgbClr val="3B4F89"/>
                </a:solidFill>
                <a:sym typeface="Symbol" pitchFamily="18" charset="2"/>
              </a:rPr>
              <a:t>= 0</a:t>
            </a:r>
          </a:p>
          <a:p>
            <a:pPr algn="ctr">
              <a:buFontTx/>
              <a:buNone/>
            </a:pPr>
            <a:r>
              <a:rPr lang="en-US" sz="2400" dirty="0">
                <a:solidFill>
                  <a:srgbClr val="3B4F89"/>
                </a:solidFill>
                <a:sym typeface="Symbol" pitchFamily="18" charset="2"/>
              </a:rPr>
              <a:t>/</a:t>
            </a:r>
            <a:r>
              <a:rPr lang="en-US" sz="2400" i="1" dirty="0">
                <a:solidFill>
                  <a:srgbClr val="3B4F89"/>
                </a:solidFill>
                <a:sym typeface="Symbol" pitchFamily="18" charset="2"/>
              </a:rPr>
              <a:t>l</a:t>
            </a:r>
            <a:r>
              <a:rPr lang="en-US" sz="2400" dirty="0">
                <a:solidFill>
                  <a:srgbClr val="3B4F89"/>
                </a:solidFill>
                <a:sym typeface="Symbol" pitchFamily="18" charset="2"/>
              </a:rPr>
              <a:t> = </a:t>
            </a:r>
            <a:r>
              <a:rPr lang="en-US" sz="2400" i="1" dirty="0">
                <a:solidFill>
                  <a:srgbClr val="3B4F89"/>
                </a:solidFill>
                <a:sym typeface="Symbol" pitchFamily="18" charset="2"/>
              </a:rPr>
              <a:t>p</a:t>
            </a:r>
            <a:r>
              <a:rPr lang="en-US" sz="2400" dirty="0">
                <a:solidFill>
                  <a:srgbClr val="3B4F89"/>
                </a:solidFill>
                <a:sym typeface="Symbol" pitchFamily="18" charset="2"/>
              </a:rPr>
              <a:t>[</a:t>
            </a:r>
            <a:r>
              <a:rPr lang="en-US" sz="2400" i="1" dirty="0">
                <a:solidFill>
                  <a:srgbClr val="3B4F89"/>
                </a:solidFill>
                <a:sym typeface="Symbol" pitchFamily="18" charset="2"/>
              </a:rPr>
              <a:t>f</a:t>
            </a:r>
            <a:r>
              <a:rPr lang="en-US" sz="2400" dirty="0">
                <a:solidFill>
                  <a:srgbClr val="3B4F89"/>
                </a:solidFill>
                <a:sym typeface="Symbol" pitchFamily="18" charset="2"/>
              </a:rPr>
              <a:t>/</a:t>
            </a:r>
            <a:r>
              <a:rPr lang="en-US" sz="2400" i="1" dirty="0">
                <a:solidFill>
                  <a:srgbClr val="3B4F89"/>
                </a:solidFill>
                <a:latin typeface="Times New Roman" pitchFamily="18" charset="0"/>
                <a:sym typeface="Symbol" pitchFamily="18" charset="2"/>
              </a:rPr>
              <a:t>l</a:t>
            </a:r>
            <a:r>
              <a:rPr lang="en-US" sz="2400" dirty="0">
                <a:solidFill>
                  <a:srgbClr val="3B4F89"/>
                </a:solidFill>
                <a:sym typeface="Symbol" pitchFamily="18" charset="2"/>
              </a:rPr>
              <a:t>] – </a:t>
            </a:r>
            <a:r>
              <a:rPr lang="en-US" sz="2400" i="1" dirty="0">
                <a:solidFill>
                  <a:srgbClr val="3B4F89"/>
                </a:solidFill>
                <a:sym typeface="Symbol" pitchFamily="18" charset="2"/>
              </a:rPr>
              <a:t>w </a:t>
            </a:r>
            <a:r>
              <a:rPr lang="en-US" sz="2400" dirty="0">
                <a:solidFill>
                  <a:srgbClr val="3B4F89"/>
                </a:solidFill>
                <a:sym typeface="Symbol" pitchFamily="18" charset="2"/>
              </a:rPr>
              <a:t>= </a:t>
            </a:r>
            <a:r>
              <a:rPr lang="en-US" sz="2400" dirty="0" smtClean="0">
                <a:solidFill>
                  <a:srgbClr val="3B4F89"/>
                </a:solidFill>
                <a:sym typeface="Symbol" pitchFamily="18" charset="2"/>
              </a:rPr>
              <a:t>0</a:t>
            </a:r>
          </a:p>
          <a:p>
            <a:pPr algn="ctr">
              <a:buFontTx/>
              <a:buNone/>
            </a:pPr>
            <a:endParaRPr lang="en-US" sz="2400" dirty="0">
              <a:solidFill>
                <a:srgbClr val="3B4F89"/>
              </a:solidFill>
              <a:sym typeface="Symbol" pitchFamily="18" charset="2"/>
            </a:endParaRPr>
          </a:p>
          <a:p>
            <a:r>
              <a:rPr lang="es-UY" sz="2600" dirty="0" smtClean="0"/>
              <a:t>Una empresa </a:t>
            </a:r>
            <a:r>
              <a:rPr lang="es-UY" sz="2600" dirty="0" err="1" smtClean="0"/>
              <a:t>maximizadora</a:t>
            </a:r>
            <a:r>
              <a:rPr lang="es-UY" sz="2600" dirty="0" smtClean="0"/>
              <a:t> contrata un factor hasta el punto en el cual </a:t>
            </a:r>
            <a:r>
              <a:rPr lang="es-UY" sz="2600" b="1" dirty="0" smtClean="0"/>
              <a:t>su contribución marginal a los ingresos (el valor de la productividad marginal) es igual a su precio</a:t>
            </a:r>
            <a:r>
              <a:rPr lang="es-UY" sz="2600" dirty="0" smtClean="0"/>
              <a:t> </a:t>
            </a:r>
            <a:endParaRPr lang="en-US" sz="2600" dirty="0"/>
          </a:p>
        </p:txBody>
      </p:sp>
    </p:spTree>
    <p:extLst>
      <p:ext uri="{BB962C8B-B14F-4D97-AF65-F5344CB8AC3E}">
        <p14:creationId xmlns:p14="http://schemas.microsoft.com/office/powerpoint/2010/main" val="14244704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762000"/>
            <a:ext cx="8229600" cy="1066800"/>
          </a:xfrm>
        </p:spPr>
        <p:txBody>
          <a:bodyPr>
            <a:normAutofit fontScale="90000"/>
          </a:bodyPr>
          <a:lstStyle/>
          <a:p>
            <a:pPr algn="ctr"/>
            <a:r>
              <a:rPr lang="es-UY" dirty="0"/>
              <a:t>La maximización de beneficios y la demanda de factores</a:t>
            </a:r>
            <a:endParaRPr lang="en-U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981200"/>
                <a:ext cx="8229600" cy="4593336"/>
              </a:xfrm>
            </p:spPr>
            <p:txBody>
              <a:bodyPr>
                <a:normAutofit fontScale="85000" lnSpcReduction="10000"/>
              </a:bodyPr>
              <a:lstStyle/>
              <a:p>
                <a:r>
                  <a:rPr lang="es-UY" dirty="0" smtClean="0"/>
                  <a:t>Estas condiciones de primer orden para maximizar beneficios también implican minimización de costos.</a:t>
                </a:r>
              </a:p>
              <a:p>
                <a:r>
                  <a:rPr lang="es-UY" dirty="0" smtClean="0"/>
                  <a:t>Para verlo, notar que las condiciones</a:t>
                </a:r>
              </a:p>
              <a:p>
                <a:endParaRPr lang="es-UY" dirty="0" smtClean="0"/>
              </a:p>
              <a:p>
                <a:pPr algn="ctr">
                  <a:buFontTx/>
                  <a:buNone/>
                </a:pPr>
                <a:r>
                  <a:rPr lang="en-US" dirty="0">
                    <a:solidFill>
                      <a:srgbClr val="3B4F89"/>
                    </a:solidFill>
                    <a:sym typeface="Symbol" pitchFamily="18" charset="2"/>
                  </a:rPr>
                  <a:t>/</a:t>
                </a:r>
                <a:r>
                  <a:rPr lang="en-US" i="1" dirty="0">
                    <a:solidFill>
                      <a:srgbClr val="3B4F89"/>
                    </a:solidFill>
                    <a:sym typeface="Symbol" pitchFamily="18" charset="2"/>
                  </a:rPr>
                  <a:t>k</a:t>
                </a:r>
                <a:r>
                  <a:rPr lang="en-US" dirty="0">
                    <a:solidFill>
                      <a:srgbClr val="3B4F89"/>
                    </a:solidFill>
                    <a:sym typeface="Symbol" pitchFamily="18" charset="2"/>
                  </a:rPr>
                  <a:t> = </a:t>
                </a:r>
                <a:r>
                  <a:rPr lang="en-US" i="1" dirty="0">
                    <a:solidFill>
                      <a:srgbClr val="3B4F89"/>
                    </a:solidFill>
                    <a:sym typeface="Symbol" pitchFamily="18" charset="2"/>
                  </a:rPr>
                  <a:t>p</a:t>
                </a:r>
                <a:r>
                  <a:rPr lang="en-US" dirty="0">
                    <a:solidFill>
                      <a:srgbClr val="3B4F89"/>
                    </a:solidFill>
                    <a:sym typeface="Symbol" pitchFamily="18" charset="2"/>
                  </a:rPr>
                  <a:t>[</a:t>
                </a:r>
                <a:r>
                  <a:rPr lang="en-US" i="1" dirty="0">
                    <a:solidFill>
                      <a:srgbClr val="3B4F89"/>
                    </a:solidFill>
                    <a:sym typeface="Symbol" pitchFamily="18" charset="2"/>
                  </a:rPr>
                  <a:t>f</a:t>
                </a:r>
                <a:r>
                  <a:rPr lang="en-US" dirty="0">
                    <a:solidFill>
                      <a:srgbClr val="3B4F89"/>
                    </a:solidFill>
                    <a:sym typeface="Symbol" pitchFamily="18" charset="2"/>
                  </a:rPr>
                  <a:t>/</a:t>
                </a:r>
                <a:r>
                  <a:rPr lang="en-US" i="1" dirty="0">
                    <a:solidFill>
                      <a:srgbClr val="3B4F89"/>
                    </a:solidFill>
                    <a:sym typeface="Symbol" pitchFamily="18" charset="2"/>
                  </a:rPr>
                  <a:t>k</a:t>
                </a:r>
                <a:r>
                  <a:rPr lang="en-US" dirty="0">
                    <a:solidFill>
                      <a:srgbClr val="3B4F89"/>
                    </a:solidFill>
                    <a:sym typeface="Symbol" pitchFamily="18" charset="2"/>
                  </a:rPr>
                  <a:t>] – </a:t>
                </a:r>
                <a:r>
                  <a:rPr lang="en-US" i="1" dirty="0">
                    <a:solidFill>
                      <a:srgbClr val="3B4F89"/>
                    </a:solidFill>
                    <a:sym typeface="Symbol" pitchFamily="18" charset="2"/>
                  </a:rPr>
                  <a:t>v </a:t>
                </a:r>
                <a:r>
                  <a:rPr lang="en-US" dirty="0">
                    <a:solidFill>
                      <a:srgbClr val="3B4F89"/>
                    </a:solidFill>
                    <a:sym typeface="Symbol" pitchFamily="18" charset="2"/>
                  </a:rPr>
                  <a:t>= 0</a:t>
                </a:r>
              </a:p>
              <a:p>
                <a:pPr algn="ctr">
                  <a:buFontTx/>
                  <a:buNone/>
                </a:pPr>
                <a:r>
                  <a:rPr lang="en-US" dirty="0">
                    <a:solidFill>
                      <a:srgbClr val="3B4F89"/>
                    </a:solidFill>
                    <a:sym typeface="Symbol" pitchFamily="18" charset="2"/>
                  </a:rPr>
                  <a:t>/</a:t>
                </a:r>
                <a:r>
                  <a:rPr lang="en-US" i="1" dirty="0">
                    <a:solidFill>
                      <a:srgbClr val="3B4F89"/>
                    </a:solidFill>
                    <a:sym typeface="Symbol" pitchFamily="18" charset="2"/>
                  </a:rPr>
                  <a:t>l</a:t>
                </a:r>
                <a:r>
                  <a:rPr lang="en-US" dirty="0">
                    <a:solidFill>
                      <a:srgbClr val="3B4F89"/>
                    </a:solidFill>
                    <a:sym typeface="Symbol" pitchFamily="18" charset="2"/>
                  </a:rPr>
                  <a:t> = </a:t>
                </a:r>
                <a:r>
                  <a:rPr lang="en-US" i="1" dirty="0">
                    <a:solidFill>
                      <a:srgbClr val="3B4F89"/>
                    </a:solidFill>
                    <a:sym typeface="Symbol" pitchFamily="18" charset="2"/>
                  </a:rPr>
                  <a:t>p</a:t>
                </a:r>
                <a:r>
                  <a:rPr lang="en-US" dirty="0">
                    <a:solidFill>
                      <a:srgbClr val="3B4F89"/>
                    </a:solidFill>
                    <a:sym typeface="Symbol" pitchFamily="18" charset="2"/>
                  </a:rPr>
                  <a:t>[</a:t>
                </a:r>
                <a:r>
                  <a:rPr lang="en-US" i="1" dirty="0">
                    <a:solidFill>
                      <a:srgbClr val="3B4F89"/>
                    </a:solidFill>
                    <a:sym typeface="Symbol" pitchFamily="18" charset="2"/>
                  </a:rPr>
                  <a:t>f</a:t>
                </a:r>
                <a:r>
                  <a:rPr lang="en-US" dirty="0">
                    <a:solidFill>
                      <a:srgbClr val="3B4F89"/>
                    </a:solidFill>
                    <a:sym typeface="Symbol" pitchFamily="18" charset="2"/>
                  </a:rPr>
                  <a:t>/</a:t>
                </a:r>
                <a:r>
                  <a:rPr lang="en-US" i="1" dirty="0">
                    <a:solidFill>
                      <a:srgbClr val="3B4F89"/>
                    </a:solidFill>
                    <a:latin typeface="Times New Roman" pitchFamily="18" charset="0"/>
                    <a:sym typeface="Symbol" pitchFamily="18" charset="2"/>
                  </a:rPr>
                  <a:t>l</a:t>
                </a:r>
                <a:r>
                  <a:rPr lang="en-US" dirty="0">
                    <a:solidFill>
                      <a:srgbClr val="3B4F89"/>
                    </a:solidFill>
                    <a:sym typeface="Symbol" pitchFamily="18" charset="2"/>
                  </a:rPr>
                  <a:t>] – </a:t>
                </a:r>
                <a:r>
                  <a:rPr lang="en-US" i="1" dirty="0">
                    <a:solidFill>
                      <a:srgbClr val="3B4F89"/>
                    </a:solidFill>
                    <a:sym typeface="Symbol" pitchFamily="18" charset="2"/>
                  </a:rPr>
                  <a:t>w </a:t>
                </a:r>
                <a:r>
                  <a:rPr lang="en-US" dirty="0">
                    <a:solidFill>
                      <a:srgbClr val="3B4F89"/>
                    </a:solidFill>
                    <a:sym typeface="Symbol" pitchFamily="18" charset="2"/>
                  </a:rPr>
                  <a:t>= 0</a:t>
                </a:r>
              </a:p>
              <a:p>
                <a:pPr>
                  <a:buFontTx/>
                  <a:buNone/>
                </a:pPr>
                <a:r>
                  <a:rPr lang="es-UY" dirty="0" smtClean="0"/>
                  <a:t>implican:</a:t>
                </a:r>
              </a:p>
              <a:p>
                <a:pPr algn="ctr">
                  <a:buFontTx/>
                  <a:buNone/>
                </a:pPr>
                <a14:m>
                  <m:oMathPara xmlns:m="http://schemas.openxmlformats.org/officeDocument/2006/math">
                    <m:oMathParaPr>
                      <m:jc m:val="centerGroup"/>
                    </m:oMathParaPr>
                    <m:oMath xmlns:m="http://schemas.openxmlformats.org/officeDocument/2006/math">
                      <m:f>
                        <m:fPr>
                          <m:ctrlPr>
                            <a:rPr lang="en-US" i="1" dirty="0" smtClean="0">
                              <a:solidFill>
                                <a:srgbClr val="3B4F89"/>
                              </a:solidFill>
                              <a:latin typeface="Cambria Math" panose="02040503050406030204" pitchFamily="18" charset="0"/>
                              <a:sym typeface="Symbol" pitchFamily="18" charset="2"/>
                            </a:rPr>
                          </m:ctrlPr>
                        </m:fPr>
                        <m:num>
                          <m:r>
                            <a:rPr lang="en-US" i="1" dirty="0">
                              <a:solidFill>
                                <a:srgbClr val="3B4F89"/>
                              </a:solidFill>
                              <a:latin typeface="Cambria Math"/>
                              <a:sym typeface="Symbol" pitchFamily="18" charset="2"/>
                            </a:rPr>
                            <m:t></m:t>
                          </m:r>
                          <m:r>
                            <a:rPr lang="en-US" i="1" dirty="0">
                              <a:solidFill>
                                <a:srgbClr val="3B4F89"/>
                              </a:solidFill>
                              <a:latin typeface="Cambria Math"/>
                              <a:sym typeface="Symbol" pitchFamily="18" charset="2"/>
                            </a:rPr>
                            <m:t>𝑓</m:t>
                          </m:r>
                          <m:r>
                            <a:rPr lang="en-US" i="1" dirty="0">
                              <a:solidFill>
                                <a:srgbClr val="3B4F89"/>
                              </a:solidFill>
                              <a:latin typeface="Cambria Math"/>
                              <a:sym typeface="Symbol" pitchFamily="18" charset="2"/>
                            </a:rPr>
                            <m:t>/</m:t>
                          </m:r>
                          <m:r>
                            <a:rPr lang="en-US" i="1" dirty="0">
                              <a:solidFill>
                                <a:srgbClr val="3B4F89"/>
                              </a:solidFill>
                              <a:latin typeface="Cambria Math"/>
                              <a:sym typeface="Symbol" pitchFamily="18" charset="2"/>
                            </a:rPr>
                            <m:t>𝑘</m:t>
                          </m:r>
                        </m:num>
                        <m:den>
                          <m:r>
                            <m:rPr>
                              <m:nor/>
                            </m:rPr>
                            <a:rPr lang="en-US" dirty="0">
                              <a:solidFill>
                                <a:srgbClr val="3B4F89"/>
                              </a:solidFill>
                              <a:sym typeface="Symbol" pitchFamily="18" charset="2"/>
                            </a:rPr>
                            <m:t></m:t>
                          </m:r>
                          <m:r>
                            <m:rPr>
                              <m:nor/>
                            </m:rPr>
                            <a:rPr lang="en-US" i="1" dirty="0">
                              <a:solidFill>
                                <a:srgbClr val="3B4F89"/>
                              </a:solidFill>
                              <a:sym typeface="Symbol" pitchFamily="18" charset="2"/>
                            </a:rPr>
                            <m:t>f</m:t>
                          </m:r>
                          <m:r>
                            <m:rPr>
                              <m:nor/>
                            </m:rPr>
                            <a:rPr lang="en-US" dirty="0">
                              <a:solidFill>
                                <a:srgbClr val="3B4F89"/>
                              </a:solidFill>
                              <a:sym typeface="Symbol" pitchFamily="18" charset="2"/>
                            </a:rPr>
                            <m:t>/</m:t>
                          </m:r>
                          <m:r>
                            <m:rPr>
                              <m:nor/>
                            </m:rPr>
                            <a:rPr lang="en-US" i="1" dirty="0">
                              <a:solidFill>
                                <a:srgbClr val="3B4F89"/>
                              </a:solidFill>
                              <a:latin typeface="Times New Roman" pitchFamily="18" charset="0"/>
                              <a:sym typeface="Symbol" pitchFamily="18" charset="2"/>
                            </a:rPr>
                            <m:t>l</m:t>
                          </m:r>
                        </m:den>
                      </m:f>
                      <m:r>
                        <a:rPr lang="en-US" i="1" dirty="0" smtClean="0">
                          <a:solidFill>
                            <a:srgbClr val="3B4F89"/>
                          </a:solidFill>
                          <a:latin typeface="Cambria Math"/>
                          <a:sym typeface="Symbol" pitchFamily="18" charset="2"/>
                        </a:rPr>
                        <m:t>=</m:t>
                      </m:r>
                      <m:f>
                        <m:fPr>
                          <m:ctrlPr>
                            <a:rPr lang="en-US" i="1" dirty="0" smtClean="0">
                              <a:solidFill>
                                <a:srgbClr val="3B4F89"/>
                              </a:solidFill>
                              <a:latin typeface="Cambria Math" panose="02040503050406030204" pitchFamily="18" charset="0"/>
                              <a:sym typeface="Symbol" pitchFamily="18" charset="2"/>
                            </a:rPr>
                          </m:ctrlPr>
                        </m:fPr>
                        <m:num>
                          <m:r>
                            <a:rPr lang="es-ES" b="0" i="1" dirty="0" smtClean="0">
                              <a:solidFill>
                                <a:srgbClr val="3B4F89"/>
                              </a:solidFill>
                              <a:latin typeface="Cambria Math"/>
                              <a:sym typeface="Symbol" pitchFamily="18" charset="2"/>
                            </a:rPr>
                            <m:t>𝑣</m:t>
                          </m:r>
                        </m:num>
                        <m:den>
                          <m:r>
                            <a:rPr lang="es-ES" b="0" i="1" dirty="0" smtClean="0">
                              <a:solidFill>
                                <a:srgbClr val="3B4F89"/>
                              </a:solidFill>
                              <a:latin typeface="Cambria Math"/>
                              <a:sym typeface="Symbol" pitchFamily="18" charset="2"/>
                            </a:rPr>
                            <m:t>𝑤</m:t>
                          </m:r>
                        </m:den>
                      </m:f>
                    </m:oMath>
                  </m:oMathPara>
                </a14:m>
                <a:endParaRPr lang="en-US" dirty="0">
                  <a:solidFill>
                    <a:srgbClr val="3B4F89"/>
                  </a:solidFill>
                  <a:sym typeface="Symbol" pitchFamily="18" charset="2"/>
                </a:endParaRPr>
              </a:p>
              <a:p>
                <a:endParaRPr lang="es-UY" dirty="0" smtClean="0"/>
              </a:p>
              <a:p>
                <a:r>
                  <a:rPr lang="en-US" i="1" dirty="0" smtClean="0">
                    <a:solidFill>
                      <a:schemeClr val="tx1"/>
                    </a:solidFill>
                  </a:rPr>
                  <a:t>TMST </a:t>
                </a:r>
                <a:r>
                  <a:rPr lang="en-US" dirty="0" smtClean="0">
                    <a:solidFill>
                      <a:schemeClr val="tx1"/>
                    </a:solidFill>
                  </a:rPr>
                  <a:t>= </a:t>
                </a:r>
                <a:r>
                  <a:rPr lang="en-US" i="1" dirty="0" smtClean="0">
                    <a:solidFill>
                      <a:schemeClr val="tx1"/>
                    </a:solidFill>
                  </a:rPr>
                  <a:t>w</a:t>
                </a:r>
                <a:r>
                  <a:rPr lang="en-US" dirty="0" smtClean="0">
                    <a:solidFill>
                      <a:schemeClr val="tx1"/>
                    </a:solidFill>
                  </a:rPr>
                  <a:t>/</a:t>
                </a:r>
                <a:r>
                  <a:rPr lang="en-US" i="1" dirty="0" smtClean="0">
                    <a:solidFill>
                      <a:schemeClr val="tx1"/>
                    </a:solidFill>
                  </a:rPr>
                  <a:t>v =&gt; </a:t>
                </a:r>
                <a:r>
                  <a:rPr lang="es-ES" i="1" dirty="0" smtClean="0">
                    <a:solidFill>
                      <a:schemeClr val="tx1"/>
                    </a:solidFill>
                  </a:rPr>
                  <a:t>condición de minimización de costos</a:t>
                </a:r>
                <a:endParaRPr lang="es-ES" dirty="0" smtClean="0">
                  <a:solidFill>
                    <a:schemeClr val="tx1"/>
                  </a:solidFill>
                </a:endParaRPr>
              </a:p>
              <a:p>
                <a:pPr lvl="1"/>
                <a:endParaRPr lang="en-US"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981200"/>
                <a:ext cx="8229600" cy="4593336"/>
              </a:xfrm>
              <a:blipFill rotWithShape="0">
                <a:blip r:embed="rId2"/>
                <a:stretch>
                  <a:fillRect t="-1857"/>
                </a:stretch>
              </a:blipFill>
            </p:spPr>
            <p:txBody>
              <a:bodyPr/>
              <a:lstStyle/>
              <a:p>
                <a:r>
                  <a:rPr lang="es-UY">
                    <a:noFill/>
                  </a:rPr>
                  <a:t> </a:t>
                </a:r>
              </a:p>
            </p:txBody>
          </p:sp>
        </mc:Fallback>
      </mc:AlternateContent>
    </p:spTree>
    <p:extLst>
      <p:ext uri="{BB962C8B-B14F-4D97-AF65-F5344CB8AC3E}">
        <p14:creationId xmlns:p14="http://schemas.microsoft.com/office/powerpoint/2010/main" val="8360778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3400"/>
            <a:ext cx="8229600" cy="1066800"/>
          </a:xfrm>
        </p:spPr>
        <p:txBody>
          <a:bodyPr>
            <a:normAutofit fontScale="90000"/>
          </a:bodyPr>
          <a:lstStyle/>
          <a:p>
            <a:pPr algn="ctr"/>
            <a:r>
              <a:rPr lang="es-UY" dirty="0"/>
              <a:t>La maximización de beneficios y la demanda de factores</a:t>
            </a:r>
            <a:endParaRPr lang="en-U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0" y="1752600"/>
                <a:ext cx="9067800" cy="4821936"/>
              </a:xfrm>
            </p:spPr>
            <p:txBody>
              <a:bodyPr>
                <a:normAutofit fontScale="92500" lnSpcReduction="10000"/>
              </a:bodyPr>
              <a:lstStyle/>
              <a:p>
                <a:pPr marL="365760" lvl="1" indent="-256032">
                  <a:buClr>
                    <a:schemeClr val="accent3"/>
                  </a:buClr>
                  <a:buFont typeface="Georgia"/>
                  <a:buChar char="•"/>
                </a:pPr>
                <a:r>
                  <a:rPr lang="es-ES" dirty="0" smtClean="0">
                    <a:solidFill>
                      <a:schemeClr val="tx1"/>
                    </a:solidFill>
                    <a:sym typeface="Symbol" pitchFamily="18" charset="2"/>
                  </a:rPr>
                  <a:t>Para</a:t>
                </a:r>
                <a:r>
                  <a:rPr lang="es-UY" dirty="0" smtClean="0">
                    <a:solidFill>
                      <a:schemeClr val="tx1"/>
                    </a:solidFill>
                  </a:rPr>
                  <a:t> que las CPO identifiquen a un k y l que maximicen </a:t>
                </a:r>
                <a:r>
                  <a:rPr lang="es-ES" sz="2800" dirty="0">
                    <a:solidFill>
                      <a:srgbClr val="3B4F89"/>
                    </a:solidFill>
                    <a:sym typeface="Symbol" pitchFamily="18" charset="2"/>
                  </a:rPr>
                  <a:t>(</a:t>
                </a:r>
                <a:r>
                  <a:rPr lang="es-ES" sz="2800" i="1" dirty="0" err="1">
                    <a:solidFill>
                      <a:srgbClr val="3B4F89"/>
                    </a:solidFill>
                    <a:sym typeface="Symbol" pitchFamily="18" charset="2"/>
                  </a:rPr>
                  <a:t>k</a:t>
                </a:r>
                <a:r>
                  <a:rPr lang="es-ES" sz="2800" dirty="0" err="1">
                    <a:solidFill>
                      <a:srgbClr val="3B4F89"/>
                    </a:solidFill>
                    <a:sym typeface="Symbol" pitchFamily="18" charset="2"/>
                  </a:rPr>
                  <a:t>,</a:t>
                </a:r>
                <a:r>
                  <a:rPr lang="es-ES" sz="2800" i="1" dirty="0" err="1">
                    <a:solidFill>
                      <a:srgbClr val="3B4F89"/>
                    </a:solidFill>
                    <a:latin typeface="Times New Roman" pitchFamily="18" charset="0"/>
                    <a:sym typeface="Symbol" pitchFamily="18" charset="2"/>
                  </a:rPr>
                  <a:t>l</a:t>
                </a:r>
                <a:r>
                  <a:rPr lang="es-ES" sz="2800" dirty="0">
                    <a:solidFill>
                      <a:srgbClr val="3B4F89"/>
                    </a:solidFill>
                    <a:sym typeface="Symbol" pitchFamily="18" charset="2"/>
                  </a:rPr>
                  <a:t>) = </a:t>
                </a:r>
                <a:r>
                  <a:rPr lang="es-ES" sz="2800" i="1" dirty="0" err="1">
                    <a:solidFill>
                      <a:srgbClr val="3B4F89"/>
                    </a:solidFill>
                    <a:sym typeface="Symbol" pitchFamily="18" charset="2"/>
                  </a:rPr>
                  <a:t>pf</a:t>
                </a:r>
                <a:r>
                  <a:rPr lang="es-ES" sz="2800" dirty="0">
                    <a:solidFill>
                      <a:srgbClr val="3B4F89"/>
                    </a:solidFill>
                    <a:sym typeface="Symbol" pitchFamily="18" charset="2"/>
                  </a:rPr>
                  <a:t>(</a:t>
                </a:r>
                <a:r>
                  <a:rPr lang="es-ES" sz="2800" i="1" dirty="0" err="1">
                    <a:solidFill>
                      <a:srgbClr val="3B4F89"/>
                    </a:solidFill>
                    <a:sym typeface="Symbol" pitchFamily="18" charset="2"/>
                  </a:rPr>
                  <a:t>k</a:t>
                </a:r>
                <a:r>
                  <a:rPr lang="es-ES" sz="2800" dirty="0" err="1">
                    <a:solidFill>
                      <a:srgbClr val="3B4F89"/>
                    </a:solidFill>
                    <a:sym typeface="Symbol" pitchFamily="18" charset="2"/>
                  </a:rPr>
                  <a:t>,</a:t>
                </a:r>
                <a:r>
                  <a:rPr lang="es-ES" sz="2800" i="1" dirty="0" err="1">
                    <a:solidFill>
                      <a:srgbClr val="3B4F89"/>
                    </a:solidFill>
                    <a:latin typeface="Times New Roman" pitchFamily="18" charset="0"/>
                    <a:sym typeface="Symbol" pitchFamily="18" charset="2"/>
                  </a:rPr>
                  <a:t>l</a:t>
                </a:r>
                <a:r>
                  <a:rPr lang="es-ES" sz="2800" dirty="0">
                    <a:solidFill>
                      <a:srgbClr val="3B4F89"/>
                    </a:solidFill>
                    <a:sym typeface="Symbol" pitchFamily="18" charset="2"/>
                  </a:rPr>
                  <a:t>) – (</a:t>
                </a:r>
                <a:r>
                  <a:rPr lang="es-ES" sz="2800" i="1" dirty="0" err="1">
                    <a:solidFill>
                      <a:srgbClr val="3B4F89"/>
                    </a:solidFill>
                    <a:sym typeface="Symbol" pitchFamily="18" charset="2"/>
                  </a:rPr>
                  <a:t>vk</a:t>
                </a:r>
                <a:r>
                  <a:rPr lang="es-ES" sz="2800" dirty="0">
                    <a:solidFill>
                      <a:srgbClr val="3B4F89"/>
                    </a:solidFill>
                    <a:sym typeface="Symbol" pitchFamily="18" charset="2"/>
                  </a:rPr>
                  <a:t> + </a:t>
                </a:r>
                <a:r>
                  <a:rPr lang="es-ES" sz="2800" i="1" dirty="0" err="1">
                    <a:solidFill>
                      <a:srgbClr val="3B4F89"/>
                    </a:solidFill>
                    <a:sym typeface="Symbol" pitchFamily="18" charset="2"/>
                  </a:rPr>
                  <a:t>w</a:t>
                </a:r>
                <a:r>
                  <a:rPr lang="es-ES" sz="2800" i="1" dirty="0" err="1">
                    <a:solidFill>
                      <a:srgbClr val="3B4F89"/>
                    </a:solidFill>
                    <a:latin typeface="Times New Roman" pitchFamily="18" charset="0"/>
                    <a:sym typeface="Symbol" pitchFamily="18" charset="2"/>
                  </a:rPr>
                  <a:t>l</a:t>
                </a:r>
                <a:r>
                  <a:rPr lang="es-ES" sz="2800" dirty="0" smtClean="0">
                    <a:solidFill>
                      <a:srgbClr val="3B4F89"/>
                    </a:solidFill>
                    <a:sym typeface="Symbol" pitchFamily="18" charset="2"/>
                  </a:rPr>
                  <a:t>)</a:t>
                </a:r>
                <a:r>
                  <a:rPr lang="es-UY" dirty="0" smtClean="0">
                    <a:solidFill>
                      <a:schemeClr val="tx1"/>
                    </a:solidFill>
                  </a:rPr>
                  <a:t>: </a:t>
                </a:r>
                <a:endParaRPr lang="es-UY" dirty="0">
                  <a:solidFill>
                    <a:schemeClr val="tx1"/>
                  </a:solidFill>
                </a:endParaRPr>
              </a:p>
              <a:p>
                <a:pPr marL="624078" indent="-514350" algn="ctr">
                  <a:lnSpc>
                    <a:spcPct val="110000"/>
                  </a:lnSpc>
                  <a:buFont typeface="+mj-lt"/>
                  <a:buAutoNum type="arabicPeriod"/>
                </a:pPr>
                <a:r>
                  <a:rPr lang="en-US" dirty="0" smtClean="0">
                    <a:solidFill>
                      <a:srgbClr val="3B4F89"/>
                    </a:solidFill>
                    <a:sym typeface="Symbol" pitchFamily="18" charset="2"/>
                  </a:rPr>
                  <a:t></a:t>
                </a:r>
                <a:r>
                  <a:rPr lang="en-US" i="1" baseline="-25000" dirty="0" err="1">
                    <a:solidFill>
                      <a:srgbClr val="3B4F89"/>
                    </a:solidFill>
                    <a:sym typeface="Symbol" pitchFamily="18" charset="2"/>
                  </a:rPr>
                  <a:t>kk</a:t>
                </a:r>
                <a:r>
                  <a:rPr lang="en-US" i="1" dirty="0">
                    <a:solidFill>
                      <a:srgbClr val="3B4F89"/>
                    </a:solidFill>
                    <a:sym typeface="Symbol" pitchFamily="18" charset="2"/>
                  </a:rPr>
                  <a:t> = </a:t>
                </a:r>
                <a:r>
                  <a:rPr lang="en-US" i="1" dirty="0" smtClean="0">
                    <a:solidFill>
                      <a:srgbClr val="3B4F89"/>
                    </a:solidFill>
                    <a:sym typeface="Symbol" pitchFamily="18" charset="2"/>
                  </a:rPr>
                  <a:t>p</a:t>
                </a:r>
                <a14:m>
                  <m:oMath xmlns:m="http://schemas.openxmlformats.org/officeDocument/2006/math">
                    <m:r>
                      <a:rPr lang="en-US" i="1" smtClean="0">
                        <a:solidFill>
                          <a:srgbClr val="3B4F89"/>
                        </a:solidFill>
                        <a:latin typeface="Cambria Math"/>
                        <a:ea typeface="Cambria Math"/>
                        <a:sym typeface="Symbol" pitchFamily="18" charset="2"/>
                      </a:rPr>
                      <m:t>×</m:t>
                    </m:r>
                  </m:oMath>
                </a14:m>
                <a:r>
                  <a:rPr lang="en-US" i="1" dirty="0" err="1" smtClean="0">
                    <a:solidFill>
                      <a:srgbClr val="3B4F89"/>
                    </a:solidFill>
                    <a:sym typeface="Symbol" pitchFamily="18" charset="2"/>
                  </a:rPr>
                  <a:t>f</a:t>
                </a:r>
                <a:r>
                  <a:rPr lang="en-US" i="1" baseline="-25000" dirty="0" err="1" smtClean="0">
                    <a:solidFill>
                      <a:srgbClr val="3B4F89"/>
                    </a:solidFill>
                    <a:sym typeface="Symbol" pitchFamily="18" charset="2"/>
                  </a:rPr>
                  <a:t>kk</a:t>
                </a:r>
                <a:r>
                  <a:rPr lang="en-US" dirty="0" smtClean="0">
                    <a:solidFill>
                      <a:srgbClr val="3B4F89"/>
                    </a:solidFill>
                    <a:sym typeface="Symbol" pitchFamily="18" charset="2"/>
                  </a:rPr>
                  <a:t> </a:t>
                </a:r>
                <a:r>
                  <a:rPr lang="en-US" dirty="0">
                    <a:solidFill>
                      <a:srgbClr val="3B4F89"/>
                    </a:solidFill>
                    <a:sym typeface="Symbol" pitchFamily="18" charset="2"/>
                  </a:rPr>
                  <a:t>&lt; 0</a:t>
                </a:r>
              </a:p>
              <a:p>
                <a:pPr marL="624078" indent="-514350" algn="ctr">
                  <a:lnSpc>
                    <a:spcPct val="110000"/>
                  </a:lnSpc>
                  <a:buFont typeface="+mj-lt"/>
                  <a:buAutoNum type="arabicPeriod"/>
                </a:pPr>
                <a:r>
                  <a:rPr lang="en-US" dirty="0">
                    <a:solidFill>
                      <a:srgbClr val="3B4F89"/>
                    </a:solidFill>
                    <a:sym typeface="Symbol" pitchFamily="18" charset="2"/>
                  </a:rPr>
                  <a:t></a:t>
                </a:r>
                <a:r>
                  <a:rPr lang="en-US" i="1" baseline="-25000" dirty="0" err="1">
                    <a:solidFill>
                      <a:srgbClr val="3B4F89"/>
                    </a:solidFill>
                    <a:latin typeface="Times New Roman" pitchFamily="18" charset="0"/>
                    <a:sym typeface="Symbol" pitchFamily="18" charset="2"/>
                  </a:rPr>
                  <a:t>ll</a:t>
                </a:r>
                <a:r>
                  <a:rPr lang="en-US" dirty="0">
                    <a:solidFill>
                      <a:srgbClr val="3B4F89"/>
                    </a:solidFill>
                    <a:sym typeface="Symbol" pitchFamily="18" charset="2"/>
                  </a:rPr>
                  <a:t> = </a:t>
                </a:r>
                <a:r>
                  <a:rPr lang="en-US" i="1" dirty="0">
                    <a:solidFill>
                      <a:srgbClr val="3B4F89"/>
                    </a:solidFill>
                    <a:sym typeface="Symbol" pitchFamily="18" charset="2"/>
                  </a:rPr>
                  <a:t>p</a:t>
                </a:r>
                <a14:m>
                  <m:oMath xmlns:m="http://schemas.openxmlformats.org/officeDocument/2006/math">
                    <m:r>
                      <a:rPr lang="en-US" i="1">
                        <a:solidFill>
                          <a:srgbClr val="3B4F89"/>
                        </a:solidFill>
                        <a:latin typeface="Cambria Math"/>
                        <a:ea typeface="Cambria Math"/>
                        <a:sym typeface="Symbol" pitchFamily="18" charset="2"/>
                      </a:rPr>
                      <m:t>×</m:t>
                    </m:r>
                  </m:oMath>
                </a14:m>
                <a:r>
                  <a:rPr lang="en-US" i="1" dirty="0" err="1">
                    <a:solidFill>
                      <a:srgbClr val="3B4F89"/>
                    </a:solidFill>
                    <a:sym typeface="Symbol" pitchFamily="18" charset="2"/>
                  </a:rPr>
                  <a:t>f</a:t>
                </a:r>
                <a:r>
                  <a:rPr lang="en-US" i="1" baseline="-25000" dirty="0" err="1">
                    <a:solidFill>
                      <a:srgbClr val="3B4F89"/>
                    </a:solidFill>
                    <a:latin typeface="Times New Roman" pitchFamily="18" charset="0"/>
                    <a:sym typeface="Symbol" pitchFamily="18" charset="2"/>
                  </a:rPr>
                  <a:t>ll</a:t>
                </a:r>
                <a:r>
                  <a:rPr lang="en-US" dirty="0">
                    <a:solidFill>
                      <a:srgbClr val="3B4F89"/>
                    </a:solidFill>
                    <a:sym typeface="Symbol" pitchFamily="18" charset="2"/>
                  </a:rPr>
                  <a:t> &lt; </a:t>
                </a:r>
                <a:r>
                  <a:rPr lang="en-US" dirty="0" smtClean="0">
                    <a:solidFill>
                      <a:srgbClr val="3B4F89"/>
                    </a:solidFill>
                    <a:sym typeface="Symbol" pitchFamily="18" charset="2"/>
                  </a:rPr>
                  <a:t>0</a:t>
                </a:r>
              </a:p>
              <a:p>
                <a:pPr marL="624078" indent="-514350" algn="ctr">
                  <a:lnSpc>
                    <a:spcPct val="110000"/>
                  </a:lnSpc>
                  <a:buFont typeface="+mj-lt"/>
                  <a:buAutoNum type="arabicPeriod"/>
                </a:pPr>
                <a:r>
                  <a:rPr lang="en-US" dirty="0" smtClean="0">
                    <a:solidFill>
                      <a:srgbClr val="3B4F89"/>
                    </a:solidFill>
                    <a:sym typeface="Symbol" pitchFamily="18" charset="2"/>
                  </a:rPr>
                  <a:t></a:t>
                </a:r>
                <a:r>
                  <a:rPr lang="en-US" i="1" baseline="-25000" dirty="0" err="1">
                    <a:solidFill>
                      <a:srgbClr val="3B4F89"/>
                    </a:solidFill>
                    <a:sym typeface="Symbol" pitchFamily="18" charset="2"/>
                  </a:rPr>
                  <a:t>kk</a:t>
                </a:r>
                <a:r>
                  <a:rPr lang="en-US" i="1" baseline="-25000" dirty="0">
                    <a:solidFill>
                      <a:srgbClr val="3B4F89"/>
                    </a:solidFill>
                    <a:sym typeface="Symbol" pitchFamily="18" charset="2"/>
                  </a:rPr>
                  <a:t> </a:t>
                </a:r>
                <a:r>
                  <a:rPr lang="en-US" dirty="0">
                    <a:solidFill>
                      <a:srgbClr val="3B4F89"/>
                    </a:solidFill>
                    <a:sym typeface="Symbol" pitchFamily="18" charset="2"/>
                  </a:rPr>
                  <a:t></a:t>
                </a:r>
                <a:r>
                  <a:rPr lang="en-US" i="1" baseline="-25000" dirty="0" err="1">
                    <a:solidFill>
                      <a:srgbClr val="3B4F89"/>
                    </a:solidFill>
                    <a:latin typeface="Times New Roman" pitchFamily="18" charset="0"/>
                    <a:sym typeface="Symbol" pitchFamily="18" charset="2"/>
                  </a:rPr>
                  <a:t>ll</a:t>
                </a:r>
                <a:r>
                  <a:rPr lang="en-US" dirty="0">
                    <a:solidFill>
                      <a:srgbClr val="3B4F89"/>
                    </a:solidFill>
                    <a:sym typeface="Symbol" pitchFamily="18" charset="2"/>
                  </a:rPr>
                  <a:t> - </a:t>
                </a:r>
                <a:r>
                  <a:rPr lang="en-US" i="1" baseline="-25000" dirty="0">
                    <a:solidFill>
                      <a:srgbClr val="3B4F89"/>
                    </a:solidFill>
                    <a:sym typeface="Symbol" pitchFamily="18" charset="2"/>
                  </a:rPr>
                  <a:t>k</a:t>
                </a:r>
                <a:r>
                  <a:rPr lang="en-US" i="1" baseline="-25000" dirty="0">
                    <a:solidFill>
                      <a:srgbClr val="3B4F89"/>
                    </a:solidFill>
                    <a:latin typeface="Times New Roman" pitchFamily="18" charset="0"/>
                    <a:sym typeface="Symbol" pitchFamily="18" charset="2"/>
                  </a:rPr>
                  <a:t>l</a:t>
                </a:r>
                <a:r>
                  <a:rPr lang="en-US" baseline="30000" dirty="0">
                    <a:solidFill>
                      <a:srgbClr val="3B4F89"/>
                    </a:solidFill>
                    <a:sym typeface="Symbol" pitchFamily="18" charset="2"/>
                  </a:rPr>
                  <a:t>2</a:t>
                </a:r>
                <a:r>
                  <a:rPr lang="en-US" dirty="0">
                    <a:solidFill>
                      <a:srgbClr val="3B4F89"/>
                    </a:solidFill>
                    <a:sym typeface="Symbol" pitchFamily="18" charset="2"/>
                  </a:rPr>
                  <a:t> = </a:t>
                </a:r>
                <a:r>
                  <a:rPr lang="en-US" i="1" dirty="0" err="1">
                    <a:solidFill>
                      <a:srgbClr val="3B4F89"/>
                    </a:solidFill>
                    <a:sym typeface="Symbol" pitchFamily="18" charset="2"/>
                  </a:rPr>
                  <a:t>f</a:t>
                </a:r>
                <a:r>
                  <a:rPr lang="en-US" i="1" baseline="-25000" dirty="0" err="1">
                    <a:solidFill>
                      <a:srgbClr val="3B4F89"/>
                    </a:solidFill>
                    <a:sym typeface="Symbol" pitchFamily="18" charset="2"/>
                  </a:rPr>
                  <a:t>kk</a:t>
                </a:r>
                <a:r>
                  <a:rPr lang="en-US" i="1" dirty="0" err="1">
                    <a:solidFill>
                      <a:srgbClr val="3B4F89"/>
                    </a:solidFill>
                    <a:sym typeface="Symbol" pitchFamily="18" charset="2"/>
                  </a:rPr>
                  <a:t>f</a:t>
                </a:r>
                <a:r>
                  <a:rPr lang="en-US" i="1" baseline="-25000" dirty="0" err="1">
                    <a:solidFill>
                      <a:srgbClr val="3B4F89"/>
                    </a:solidFill>
                    <a:latin typeface="Times New Roman" pitchFamily="18" charset="0"/>
                    <a:sym typeface="Symbol" pitchFamily="18" charset="2"/>
                  </a:rPr>
                  <a:t>ll</a:t>
                </a:r>
                <a:r>
                  <a:rPr lang="en-US" i="1" dirty="0">
                    <a:solidFill>
                      <a:srgbClr val="3B4F89"/>
                    </a:solidFill>
                    <a:sym typeface="Symbol" pitchFamily="18" charset="2"/>
                  </a:rPr>
                  <a:t> – f</a:t>
                </a:r>
                <a:r>
                  <a:rPr lang="en-US" i="1" baseline="-25000" dirty="0">
                    <a:solidFill>
                      <a:srgbClr val="3B4F89"/>
                    </a:solidFill>
                    <a:sym typeface="Symbol" pitchFamily="18" charset="2"/>
                  </a:rPr>
                  <a:t>k</a:t>
                </a:r>
                <a:r>
                  <a:rPr lang="en-US" i="1" baseline="-25000" dirty="0">
                    <a:solidFill>
                      <a:srgbClr val="3B4F89"/>
                    </a:solidFill>
                    <a:latin typeface="Times New Roman" pitchFamily="18" charset="0"/>
                    <a:sym typeface="Symbol" pitchFamily="18" charset="2"/>
                  </a:rPr>
                  <a:t>l</a:t>
                </a:r>
                <a:r>
                  <a:rPr lang="en-US" baseline="30000" dirty="0">
                    <a:solidFill>
                      <a:srgbClr val="3B4F89"/>
                    </a:solidFill>
                    <a:sym typeface="Symbol" pitchFamily="18" charset="2"/>
                  </a:rPr>
                  <a:t>2</a:t>
                </a:r>
                <a:r>
                  <a:rPr lang="en-US" dirty="0">
                    <a:solidFill>
                      <a:srgbClr val="3B4F89"/>
                    </a:solidFill>
                    <a:sym typeface="Symbol" pitchFamily="18" charset="2"/>
                  </a:rPr>
                  <a:t> &gt; </a:t>
                </a:r>
                <a:r>
                  <a:rPr lang="en-US" dirty="0" smtClean="0">
                    <a:solidFill>
                      <a:srgbClr val="3B4F89"/>
                    </a:solidFill>
                    <a:sym typeface="Symbol" pitchFamily="18" charset="2"/>
                  </a:rPr>
                  <a:t>0</a:t>
                </a:r>
              </a:p>
              <a:p>
                <a:pPr marL="109728" indent="0">
                  <a:lnSpc>
                    <a:spcPct val="110000"/>
                  </a:lnSpc>
                  <a:buNone/>
                </a:pPr>
                <a:endParaRPr lang="es-ES" dirty="0" smtClean="0">
                  <a:sym typeface="Symbol" pitchFamily="18" charset="2"/>
                </a:endParaRPr>
              </a:p>
              <a:p>
                <a:pPr>
                  <a:lnSpc>
                    <a:spcPct val="110000"/>
                  </a:lnSpc>
                </a:pPr>
                <a:r>
                  <a:rPr lang="es-ES" sz="2600" dirty="0" smtClean="0">
                    <a:sym typeface="Symbol" pitchFamily="18" charset="2"/>
                  </a:rPr>
                  <a:t>1 y 2: las </a:t>
                </a:r>
                <a:r>
                  <a:rPr lang="es-ES" sz="2600" dirty="0">
                    <a:sym typeface="Symbol" pitchFamily="18" charset="2"/>
                  </a:rPr>
                  <a:t>productividades marginales </a:t>
                </a:r>
                <a:r>
                  <a:rPr lang="es-ES" sz="2600" dirty="0" smtClean="0">
                    <a:sym typeface="Symbol" pitchFamily="18" charset="2"/>
                  </a:rPr>
                  <a:t>deben ser decrecientes</a:t>
                </a:r>
              </a:p>
              <a:p>
                <a:pPr>
                  <a:lnSpc>
                    <a:spcPct val="110000"/>
                  </a:lnSpc>
                </a:pPr>
                <a:r>
                  <a:rPr lang="es-ES" sz="2600" dirty="0" smtClean="0">
                    <a:sym typeface="Symbol" pitchFamily="18" charset="2"/>
                  </a:rPr>
                  <a:t>3: las</a:t>
                </a:r>
                <a:r>
                  <a:rPr lang="es-UY" sz="2600" dirty="0" smtClean="0"/>
                  <a:t> </a:t>
                </a:r>
                <a:r>
                  <a:rPr lang="es-UY" sz="2600" dirty="0"/>
                  <a:t>productividades marginales deben ser lo suficientemente decrecientes, como para compensar los aumentos en la productividad marginales cruzadas.</a:t>
                </a:r>
              </a:p>
              <a:p>
                <a:pPr>
                  <a:lnSpc>
                    <a:spcPct val="110000"/>
                  </a:lnSpc>
                </a:pPr>
                <a:r>
                  <a:rPr lang="es-UY" sz="2600" dirty="0"/>
                  <a:t>De esta manera</a:t>
                </a:r>
                <a:r>
                  <a:rPr lang="es-UY" sz="2600" dirty="0" smtClean="0"/>
                  <a:t>, CM </a:t>
                </a:r>
                <a:r>
                  <a:rPr lang="es-UY" sz="2600" dirty="0"/>
                  <a:t>aumentan </a:t>
                </a:r>
                <a:r>
                  <a:rPr lang="es-UY" sz="2600" dirty="0" smtClean="0"/>
                  <a:t>en q</a:t>
                </a:r>
                <a:endParaRPr lang="en-US" sz="26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0" y="1752600"/>
                <a:ext cx="9067800" cy="4821936"/>
              </a:xfrm>
              <a:blipFill>
                <a:blip r:embed="rId2"/>
                <a:stretch>
                  <a:fillRect t="-2149" r="-874"/>
                </a:stretch>
              </a:blipFill>
            </p:spPr>
            <p:txBody>
              <a:bodyPr/>
              <a:lstStyle/>
              <a:p>
                <a:r>
                  <a:rPr lang="en-US">
                    <a:noFill/>
                  </a:rPr>
                  <a:t> </a:t>
                </a:r>
              </a:p>
            </p:txBody>
          </p:sp>
        </mc:Fallback>
      </mc:AlternateContent>
    </p:spTree>
    <p:extLst>
      <p:ext uri="{BB962C8B-B14F-4D97-AF65-F5344CB8AC3E}">
        <p14:creationId xmlns:p14="http://schemas.microsoft.com/office/powerpoint/2010/main" val="429327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685800"/>
            <a:ext cx="8229600" cy="914400"/>
          </a:xfrm>
        </p:spPr>
        <p:txBody>
          <a:bodyPr/>
          <a:lstStyle/>
          <a:p>
            <a:r>
              <a:rPr lang="es-UY" dirty="0" smtClean="0"/>
              <a:t>Funciones de demanda de factores</a:t>
            </a:r>
            <a:endParaRPr lang="en-US" dirty="0"/>
          </a:p>
        </p:txBody>
      </p:sp>
      <p:sp>
        <p:nvSpPr>
          <p:cNvPr id="3" name="2 Marcador de contenido"/>
          <p:cNvSpPr>
            <a:spLocks noGrp="1"/>
          </p:cNvSpPr>
          <p:nvPr>
            <p:ph idx="1"/>
          </p:nvPr>
        </p:nvSpPr>
        <p:spPr>
          <a:xfrm>
            <a:off x="457200" y="1600200"/>
            <a:ext cx="8229600" cy="4974336"/>
          </a:xfrm>
        </p:spPr>
        <p:txBody>
          <a:bodyPr>
            <a:normAutofit/>
          </a:bodyPr>
          <a:lstStyle/>
          <a:p>
            <a:r>
              <a:rPr lang="es-UY" sz="2600" dirty="0" smtClean="0"/>
              <a:t>Las soluciones al problema de maximización produce las funciones de demanda de factores:</a:t>
            </a:r>
          </a:p>
          <a:p>
            <a:endParaRPr lang="es-UY" sz="2600" dirty="0" smtClean="0"/>
          </a:p>
          <a:p>
            <a:pPr algn="ctr">
              <a:buFontTx/>
              <a:buNone/>
            </a:pPr>
            <a:r>
              <a:rPr lang="en-US" sz="2600" i="1" dirty="0" smtClean="0">
                <a:solidFill>
                  <a:srgbClr val="3B4F89"/>
                </a:solidFill>
                <a:sym typeface="Symbol" pitchFamily="18" charset="2"/>
              </a:rPr>
              <a:t>k</a:t>
            </a:r>
            <a:r>
              <a:rPr lang="en-US" sz="2600" dirty="0" smtClean="0">
                <a:solidFill>
                  <a:srgbClr val="3B4F89"/>
                </a:solidFill>
                <a:sym typeface="Symbol" pitchFamily="18" charset="2"/>
              </a:rPr>
              <a:t>*= </a:t>
            </a:r>
            <a:r>
              <a:rPr lang="en-US" sz="2600" i="1" dirty="0">
                <a:solidFill>
                  <a:srgbClr val="3B4F89"/>
                </a:solidFill>
                <a:sym typeface="Symbol" pitchFamily="18" charset="2"/>
              </a:rPr>
              <a:t>k</a:t>
            </a:r>
            <a:r>
              <a:rPr lang="en-US" sz="2600" dirty="0">
                <a:solidFill>
                  <a:srgbClr val="3B4F89"/>
                </a:solidFill>
                <a:sym typeface="Symbol" pitchFamily="18" charset="2"/>
              </a:rPr>
              <a:t>(</a:t>
            </a:r>
            <a:r>
              <a:rPr lang="en-US" sz="2600" i="1" dirty="0" err="1">
                <a:solidFill>
                  <a:srgbClr val="3B4F89"/>
                </a:solidFill>
                <a:sym typeface="Symbol" pitchFamily="18" charset="2"/>
              </a:rPr>
              <a:t>p</a:t>
            </a:r>
            <a:r>
              <a:rPr lang="en-US" sz="2600" dirty="0" err="1">
                <a:solidFill>
                  <a:srgbClr val="3B4F89"/>
                </a:solidFill>
                <a:sym typeface="Symbol" pitchFamily="18" charset="2"/>
              </a:rPr>
              <a:t>,</a:t>
            </a:r>
            <a:r>
              <a:rPr lang="en-US" sz="2600" i="1" dirty="0" err="1">
                <a:solidFill>
                  <a:srgbClr val="3B4F89"/>
                </a:solidFill>
                <a:sym typeface="Symbol" pitchFamily="18" charset="2"/>
              </a:rPr>
              <a:t>v</a:t>
            </a:r>
            <a:r>
              <a:rPr lang="en-US" sz="2600" dirty="0" err="1">
                <a:solidFill>
                  <a:srgbClr val="3B4F89"/>
                </a:solidFill>
                <a:sym typeface="Symbol" pitchFamily="18" charset="2"/>
              </a:rPr>
              <a:t>,</a:t>
            </a:r>
            <a:r>
              <a:rPr lang="en-US" sz="2600" i="1" dirty="0" err="1">
                <a:solidFill>
                  <a:srgbClr val="3B4F89"/>
                </a:solidFill>
                <a:sym typeface="Symbol" pitchFamily="18" charset="2"/>
              </a:rPr>
              <a:t>w</a:t>
            </a:r>
            <a:r>
              <a:rPr lang="en-US" sz="2600" dirty="0">
                <a:solidFill>
                  <a:srgbClr val="3B4F89"/>
                </a:solidFill>
                <a:sym typeface="Symbol" pitchFamily="18" charset="2"/>
              </a:rPr>
              <a:t>)= </a:t>
            </a:r>
            <a:r>
              <a:rPr lang="en-US" sz="2600" dirty="0" err="1">
                <a:solidFill>
                  <a:srgbClr val="3B4F89"/>
                </a:solidFill>
                <a:sym typeface="Symbol" pitchFamily="18" charset="2"/>
              </a:rPr>
              <a:t>Demanda</a:t>
            </a:r>
            <a:r>
              <a:rPr lang="en-US" sz="2600" dirty="0">
                <a:solidFill>
                  <a:srgbClr val="3B4F89"/>
                </a:solidFill>
                <a:sym typeface="Symbol" pitchFamily="18" charset="2"/>
              </a:rPr>
              <a:t> de Capital </a:t>
            </a:r>
          </a:p>
          <a:p>
            <a:pPr algn="ctr">
              <a:buFontTx/>
              <a:buNone/>
            </a:pPr>
            <a:r>
              <a:rPr lang="en-US" sz="2600" i="1" dirty="0" smtClean="0">
                <a:solidFill>
                  <a:srgbClr val="3B4F89"/>
                </a:solidFill>
                <a:sym typeface="Symbol" pitchFamily="18" charset="2"/>
              </a:rPr>
              <a:t>l</a:t>
            </a:r>
            <a:r>
              <a:rPr lang="en-US" sz="2600" dirty="0">
                <a:solidFill>
                  <a:srgbClr val="3B4F89"/>
                </a:solidFill>
                <a:sym typeface="Symbol" pitchFamily="18" charset="2"/>
              </a:rPr>
              <a:t>*= </a:t>
            </a:r>
            <a:r>
              <a:rPr lang="en-US" sz="2600" i="1" dirty="0" smtClean="0">
                <a:solidFill>
                  <a:srgbClr val="3B4F89"/>
                </a:solidFill>
                <a:latin typeface="Times New Roman" pitchFamily="18" charset="0"/>
                <a:sym typeface="Symbol" pitchFamily="18" charset="2"/>
              </a:rPr>
              <a:t>l</a:t>
            </a:r>
            <a:r>
              <a:rPr lang="en-US" sz="2600" dirty="0" smtClean="0">
                <a:solidFill>
                  <a:srgbClr val="3B4F89"/>
                </a:solidFill>
                <a:sym typeface="Symbol" pitchFamily="18" charset="2"/>
              </a:rPr>
              <a:t>(</a:t>
            </a:r>
            <a:r>
              <a:rPr lang="en-US" sz="2600" i="1" dirty="0" err="1" smtClean="0">
                <a:solidFill>
                  <a:srgbClr val="3B4F89"/>
                </a:solidFill>
                <a:sym typeface="Symbol" pitchFamily="18" charset="2"/>
              </a:rPr>
              <a:t>p</a:t>
            </a:r>
            <a:r>
              <a:rPr lang="en-US" sz="2600" dirty="0" err="1" smtClean="0">
                <a:solidFill>
                  <a:srgbClr val="3B4F89"/>
                </a:solidFill>
                <a:sym typeface="Symbol" pitchFamily="18" charset="2"/>
              </a:rPr>
              <a:t>,</a:t>
            </a:r>
            <a:r>
              <a:rPr lang="en-US" sz="2600" i="1" dirty="0" err="1" smtClean="0">
                <a:solidFill>
                  <a:srgbClr val="3B4F89"/>
                </a:solidFill>
                <a:sym typeface="Symbol" pitchFamily="18" charset="2"/>
              </a:rPr>
              <a:t>v</a:t>
            </a:r>
            <a:r>
              <a:rPr lang="en-US" sz="2600" dirty="0" err="1" smtClean="0">
                <a:solidFill>
                  <a:srgbClr val="3B4F89"/>
                </a:solidFill>
                <a:sym typeface="Symbol" pitchFamily="18" charset="2"/>
              </a:rPr>
              <a:t>,</a:t>
            </a:r>
            <a:r>
              <a:rPr lang="en-US" sz="2600" i="1" dirty="0" err="1" smtClean="0">
                <a:solidFill>
                  <a:srgbClr val="3B4F89"/>
                </a:solidFill>
                <a:sym typeface="Symbol" pitchFamily="18" charset="2"/>
              </a:rPr>
              <a:t>w</a:t>
            </a:r>
            <a:r>
              <a:rPr lang="en-US" sz="2600" dirty="0">
                <a:solidFill>
                  <a:srgbClr val="3B4F89"/>
                </a:solidFill>
                <a:sym typeface="Symbol" pitchFamily="18" charset="2"/>
              </a:rPr>
              <a:t>) </a:t>
            </a:r>
            <a:r>
              <a:rPr lang="en-US" sz="2600" dirty="0" smtClean="0">
                <a:solidFill>
                  <a:srgbClr val="3B4F89"/>
                </a:solidFill>
                <a:sym typeface="Symbol" pitchFamily="18" charset="2"/>
              </a:rPr>
              <a:t>= </a:t>
            </a:r>
            <a:r>
              <a:rPr lang="en-US" sz="2600" dirty="0" err="1" smtClean="0">
                <a:solidFill>
                  <a:srgbClr val="3B4F89"/>
                </a:solidFill>
                <a:sym typeface="Symbol" pitchFamily="18" charset="2"/>
              </a:rPr>
              <a:t>Demanda</a:t>
            </a:r>
            <a:r>
              <a:rPr lang="en-US" sz="2600" dirty="0" smtClean="0">
                <a:solidFill>
                  <a:srgbClr val="3B4F89"/>
                </a:solidFill>
                <a:sym typeface="Symbol" pitchFamily="18" charset="2"/>
              </a:rPr>
              <a:t> de </a:t>
            </a:r>
            <a:r>
              <a:rPr lang="en-US" sz="2600" dirty="0" err="1" smtClean="0">
                <a:solidFill>
                  <a:srgbClr val="3B4F89"/>
                </a:solidFill>
                <a:sym typeface="Symbol" pitchFamily="18" charset="2"/>
              </a:rPr>
              <a:t>Trabajo</a:t>
            </a:r>
            <a:endParaRPr lang="en-US" sz="2600" dirty="0" smtClean="0">
              <a:solidFill>
                <a:srgbClr val="3B4F89"/>
              </a:solidFill>
              <a:sym typeface="Symbol" pitchFamily="18" charset="2"/>
            </a:endParaRPr>
          </a:p>
          <a:p>
            <a:pPr algn="ctr">
              <a:buFontTx/>
              <a:buNone/>
            </a:pPr>
            <a:endParaRPr lang="en-US" sz="2600" dirty="0">
              <a:solidFill>
                <a:srgbClr val="3B4F89"/>
              </a:solidFill>
              <a:sym typeface="Symbol" pitchFamily="18" charset="2"/>
            </a:endParaRPr>
          </a:p>
          <a:p>
            <a:r>
              <a:rPr lang="es-UY" sz="2600" dirty="0" smtClean="0"/>
              <a:t>Éstas son distintas a las demandas condicionadas a un nivel de q. </a:t>
            </a:r>
          </a:p>
        </p:txBody>
      </p:sp>
    </p:spTree>
    <p:extLst>
      <p:ext uri="{BB962C8B-B14F-4D97-AF65-F5344CB8AC3E}">
        <p14:creationId xmlns:p14="http://schemas.microsoft.com/office/powerpoint/2010/main" val="5605910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685800"/>
            <a:ext cx="8229600" cy="762000"/>
          </a:xfrm>
        </p:spPr>
        <p:txBody>
          <a:bodyPr>
            <a:normAutofit fontScale="90000"/>
          </a:bodyPr>
          <a:lstStyle/>
          <a:p>
            <a:pPr algn="ctr"/>
            <a:r>
              <a:rPr lang="es-UY" dirty="0" smtClean="0"/>
              <a:t>La función de oferta usando las demandas de factores</a:t>
            </a:r>
            <a:endParaRPr lang="en-U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600200"/>
                <a:ext cx="8229600" cy="4974336"/>
              </a:xfrm>
            </p:spPr>
            <p:txBody>
              <a:bodyPr>
                <a:normAutofit/>
              </a:bodyPr>
              <a:lstStyle/>
              <a:p>
                <a:r>
                  <a:rPr lang="es-UY" sz="2600" dirty="0" smtClean="0"/>
                  <a:t>Otra forma de hallar la función de oferta (aparte de igualar P=CM), es </a:t>
                </a:r>
              </a:p>
              <a:p>
                <a:endParaRPr lang="es-UY" sz="2600" dirty="0" smtClean="0"/>
              </a:p>
              <a:p>
                <a:pPr algn="ctr">
                  <a:buFontTx/>
                  <a:buNone/>
                </a:pPr>
                <a14:m>
                  <m:oMathPara xmlns:m="http://schemas.openxmlformats.org/officeDocument/2006/math">
                    <m:oMathParaPr>
                      <m:jc m:val="centerGroup"/>
                    </m:oMathParaPr>
                    <m:oMath xmlns:m="http://schemas.openxmlformats.org/officeDocument/2006/math">
                      <m:r>
                        <a:rPr lang="es-ES" sz="2600" b="0" i="1" dirty="0" smtClean="0">
                          <a:solidFill>
                            <a:srgbClr val="3B4F89"/>
                          </a:solidFill>
                          <a:latin typeface="Cambria Math"/>
                          <a:sym typeface="Symbol" pitchFamily="18" charset="2"/>
                        </a:rPr>
                        <m:t>𝑞</m:t>
                      </m:r>
                      <m:r>
                        <a:rPr lang="es-ES" sz="2600" b="0" i="1" dirty="0" smtClean="0">
                          <a:solidFill>
                            <a:srgbClr val="3B4F89"/>
                          </a:solidFill>
                          <a:latin typeface="Cambria Math"/>
                          <a:sym typeface="Symbol" pitchFamily="18" charset="2"/>
                        </a:rPr>
                        <m:t>=</m:t>
                      </m:r>
                      <m:r>
                        <a:rPr lang="es-ES" sz="2600" b="0" i="1" dirty="0" smtClean="0">
                          <a:solidFill>
                            <a:srgbClr val="3B4F89"/>
                          </a:solidFill>
                          <a:latin typeface="Cambria Math"/>
                          <a:sym typeface="Symbol" pitchFamily="18" charset="2"/>
                        </a:rPr>
                        <m:t>𝑓</m:t>
                      </m:r>
                      <m:d>
                        <m:dPr>
                          <m:ctrlPr>
                            <a:rPr lang="es-ES" sz="2600" b="0" i="1" dirty="0" smtClean="0">
                              <a:solidFill>
                                <a:srgbClr val="3B4F89"/>
                              </a:solidFill>
                              <a:latin typeface="Cambria Math" panose="02040503050406030204" pitchFamily="18" charset="0"/>
                              <a:sym typeface="Symbol" pitchFamily="18" charset="2"/>
                            </a:rPr>
                          </m:ctrlPr>
                        </m:dPr>
                        <m:e>
                          <m:sSup>
                            <m:sSupPr>
                              <m:ctrlPr>
                                <a:rPr lang="es-ES" sz="2600" b="0" i="1" dirty="0" smtClean="0">
                                  <a:solidFill>
                                    <a:srgbClr val="3B4F89"/>
                                  </a:solidFill>
                                  <a:latin typeface="Cambria Math" panose="02040503050406030204" pitchFamily="18" charset="0"/>
                                  <a:sym typeface="Symbol" pitchFamily="18" charset="2"/>
                                </a:rPr>
                              </m:ctrlPr>
                            </m:sSupPr>
                            <m:e>
                              <m:r>
                                <a:rPr lang="es-ES" sz="2600" b="0" i="1" dirty="0" smtClean="0">
                                  <a:solidFill>
                                    <a:srgbClr val="3B4F89"/>
                                  </a:solidFill>
                                  <a:latin typeface="Cambria Math"/>
                                  <a:sym typeface="Symbol" pitchFamily="18" charset="2"/>
                                </a:rPr>
                                <m:t>𝑘</m:t>
                              </m:r>
                            </m:e>
                            <m:sup>
                              <m:r>
                                <a:rPr lang="es-ES" sz="2600" b="0" i="1" dirty="0" smtClean="0">
                                  <a:solidFill>
                                    <a:srgbClr val="3B4F89"/>
                                  </a:solidFill>
                                  <a:latin typeface="Cambria Math"/>
                                  <a:sym typeface="Symbol" pitchFamily="18" charset="2"/>
                                </a:rPr>
                                <m:t>∗</m:t>
                              </m:r>
                            </m:sup>
                          </m:sSup>
                          <m:r>
                            <a:rPr lang="es-ES" sz="2600" b="0" i="1" dirty="0" smtClean="0">
                              <a:solidFill>
                                <a:srgbClr val="3B4F89"/>
                              </a:solidFill>
                              <a:latin typeface="Cambria Math"/>
                              <a:sym typeface="Symbol" pitchFamily="18" charset="2"/>
                            </a:rPr>
                            <m:t>,</m:t>
                          </m:r>
                          <m:sSup>
                            <m:sSupPr>
                              <m:ctrlPr>
                                <a:rPr lang="es-ES" sz="2600" b="0" i="1" dirty="0" smtClean="0">
                                  <a:solidFill>
                                    <a:srgbClr val="3B4F89"/>
                                  </a:solidFill>
                                  <a:latin typeface="Cambria Math" panose="02040503050406030204" pitchFamily="18" charset="0"/>
                                  <a:sym typeface="Symbol" pitchFamily="18" charset="2"/>
                                </a:rPr>
                              </m:ctrlPr>
                            </m:sSupPr>
                            <m:e>
                              <m:r>
                                <a:rPr lang="es-ES" sz="2600" i="1" dirty="0">
                                  <a:solidFill>
                                    <a:srgbClr val="3B4F89"/>
                                  </a:solidFill>
                                  <a:latin typeface="Cambria Math"/>
                                  <a:sym typeface="Symbol" pitchFamily="18" charset="2"/>
                                </a:rPr>
                                <m:t>𝑙</m:t>
                              </m:r>
                            </m:e>
                            <m:sup>
                              <m:r>
                                <a:rPr lang="es-ES" sz="2600" b="0" i="1" dirty="0" smtClean="0">
                                  <a:solidFill>
                                    <a:srgbClr val="3B4F89"/>
                                  </a:solidFill>
                                  <a:latin typeface="Cambria Math"/>
                                  <a:sym typeface="Symbol" pitchFamily="18" charset="2"/>
                                </a:rPr>
                                <m:t>∗</m:t>
                              </m:r>
                            </m:sup>
                          </m:sSup>
                        </m:e>
                      </m:d>
                      <m:r>
                        <a:rPr lang="es-ES" sz="2600" b="0" i="1" dirty="0" smtClean="0">
                          <a:solidFill>
                            <a:srgbClr val="3B4F89"/>
                          </a:solidFill>
                          <a:latin typeface="Cambria Math"/>
                          <a:sym typeface="Symbol" pitchFamily="18" charset="2"/>
                        </a:rPr>
                        <m:t>=</m:t>
                      </m:r>
                      <m:r>
                        <a:rPr lang="es-ES" sz="2600" b="0" i="1" dirty="0" smtClean="0">
                          <a:solidFill>
                            <a:srgbClr val="3B4F89"/>
                          </a:solidFill>
                          <a:latin typeface="Cambria Math"/>
                          <a:sym typeface="Symbol" pitchFamily="18" charset="2"/>
                        </a:rPr>
                        <m:t>𝑓</m:t>
                      </m:r>
                      <m:d>
                        <m:dPr>
                          <m:ctrlPr>
                            <a:rPr lang="es-ES" sz="2600" b="0" i="1" dirty="0" smtClean="0">
                              <a:solidFill>
                                <a:srgbClr val="3B4F89"/>
                              </a:solidFill>
                              <a:latin typeface="Cambria Math" panose="02040503050406030204" pitchFamily="18" charset="0"/>
                              <a:sym typeface="Symbol" pitchFamily="18" charset="2"/>
                            </a:rPr>
                          </m:ctrlPr>
                        </m:dPr>
                        <m:e>
                          <m:r>
                            <a:rPr lang="en-US" sz="2600" i="1" dirty="0" smtClean="0">
                              <a:solidFill>
                                <a:srgbClr val="3B4F89"/>
                              </a:solidFill>
                              <a:latin typeface="Cambria Math"/>
                              <a:sym typeface="Symbol" pitchFamily="18" charset="2"/>
                            </a:rPr>
                            <m:t>𝑘</m:t>
                          </m:r>
                          <m:d>
                            <m:dPr>
                              <m:ctrlPr>
                                <a:rPr lang="en-US" sz="2600" i="1" dirty="0" smtClean="0">
                                  <a:solidFill>
                                    <a:srgbClr val="3B4F89"/>
                                  </a:solidFill>
                                  <a:latin typeface="Cambria Math" panose="02040503050406030204" pitchFamily="18" charset="0"/>
                                  <a:sym typeface="Symbol" pitchFamily="18" charset="2"/>
                                </a:rPr>
                              </m:ctrlPr>
                            </m:dPr>
                            <m:e>
                              <m:r>
                                <a:rPr lang="en-US" sz="2600" i="1" dirty="0" err="1" smtClean="0">
                                  <a:solidFill>
                                    <a:srgbClr val="3B4F89"/>
                                  </a:solidFill>
                                  <a:latin typeface="Cambria Math"/>
                                  <a:sym typeface="Symbol" pitchFamily="18" charset="2"/>
                                </a:rPr>
                                <m:t>𝑝</m:t>
                              </m:r>
                              <m:r>
                                <a:rPr lang="en-US" sz="2600" i="1" dirty="0" err="1" smtClean="0">
                                  <a:solidFill>
                                    <a:srgbClr val="3B4F89"/>
                                  </a:solidFill>
                                  <a:latin typeface="Cambria Math"/>
                                  <a:sym typeface="Symbol" pitchFamily="18" charset="2"/>
                                </a:rPr>
                                <m:t>,</m:t>
                              </m:r>
                              <m:r>
                                <a:rPr lang="en-US" sz="2600" i="1" dirty="0" err="1" smtClean="0">
                                  <a:solidFill>
                                    <a:srgbClr val="3B4F89"/>
                                  </a:solidFill>
                                  <a:latin typeface="Cambria Math"/>
                                  <a:sym typeface="Symbol" pitchFamily="18" charset="2"/>
                                </a:rPr>
                                <m:t>𝑣</m:t>
                              </m:r>
                              <m:r>
                                <a:rPr lang="en-US" sz="2600" i="1" dirty="0" err="1" smtClean="0">
                                  <a:solidFill>
                                    <a:srgbClr val="3B4F89"/>
                                  </a:solidFill>
                                  <a:latin typeface="Cambria Math"/>
                                  <a:sym typeface="Symbol" pitchFamily="18" charset="2"/>
                                </a:rPr>
                                <m:t>,</m:t>
                              </m:r>
                              <m:r>
                                <a:rPr lang="en-US" sz="2600" i="1" dirty="0" err="1" smtClean="0">
                                  <a:solidFill>
                                    <a:srgbClr val="3B4F89"/>
                                  </a:solidFill>
                                  <a:latin typeface="Cambria Math"/>
                                  <a:sym typeface="Symbol" pitchFamily="18" charset="2"/>
                                </a:rPr>
                                <m:t>𝑤</m:t>
                              </m:r>
                            </m:e>
                          </m:d>
                          <m:r>
                            <a:rPr lang="en-US" sz="2600" i="1" dirty="0" smtClean="0">
                              <a:solidFill>
                                <a:srgbClr val="3B4F89"/>
                              </a:solidFill>
                              <a:latin typeface="Cambria Math"/>
                              <a:sym typeface="Symbol" pitchFamily="18" charset="2"/>
                            </a:rPr>
                            <m:t>, </m:t>
                          </m:r>
                          <m:r>
                            <a:rPr lang="en-US" sz="2600" i="1" dirty="0" smtClean="0">
                              <a:solidFill>
                                <a:srgbClr val="3B4F89"/>
                              </a:solidFill>
                              <a:latin typeface="Cambria Math"/>
                              <a:sym typeface="Symbol" pitchFamily="18" charset="2"/>
                            </a:rPr>
                            <m:t>𝑙</m:t>
                          </m:r>
                          <m:d>
                            <m:dPr>
                              <m:ctrlPr>
                                <a:rPr lang="en-US" sz="2600" i="1" dirty="0">
                                  <a:solidFill>
                                    <a:srgbClr val="3B4F89"/>
                                  </a:solidFill>
                                  <a:latin typeface="Cambria Math" panose="02040503050406030204" pitchFamily="18" charset="0"/>
                                  <a:sym typeface="Symbol" pitchFamily="18" charset="2"/>
                                </a:rPr>
                              </m:ctrlPr>
                            </m:dPr>
                            <m:e>
                              <m:r>
                                <a:rPr lang="en-US" sz="2600" i="1" dirty="0" err="1">
                                  <a:solidFill>
                                    <a:srgbClr val="3B4F89"/>
                                  </a:solidFill>
                                  <a:latin typeface="Cambria Math"/>
                                  <a:sym typeface="Symbol" pitchFamily="18" charset="2"/>
                                </a:rPr>
                                <m:t>𝑝</m:t>
                              </m:r>
                              <m:r>
                                <a:rPr lang="en-US" sz="2600" i="1" dirty="0" err="1">
                                  <a:solidFill>
                                    <a:srgbClr val="3B4F89"/>
                                  </a:solidFill>
                                  <a:latin typeface="Cambria Math"/>
                                  <a:sym typeface="Symbol" pitchFamily="18" charset="2"/>
                                </a:rPr>
                                <m:t>,</m:t>
                              </m:r>
                              <m:r>
                                <a:rPr lang="en-US" sz="2600" i="1" dirty="0" err="1">
                                  <a:solidFill>
                                    <a:srgbClr val="3B4F89"/>
                                  </a:solidFill>
                                  <a:latin typeface="Cambria Math"/>
                                  <a:sym typeface="Symbol" pitchFamily="18" charset="2"/>
                                </a:rPr>
                                <m:t>𝑣</m:t>
                              </m:r>
                              <m:r>
                                <a:rPr lang="en-US" sz="2600" i="1" dirty="0" err="1">
                                  <a:solidFill>
                                    <a:srgbClr val="3B4F89"/>
                                  </a:solidFill>
                                  <a:latin typeface="Cambria Math"/>
                                  <a:sym typeface="Symbol" pitchFamily="18" charset="2"/>
                                </a:rPr>
                                <m:t>,</m:t>
                              </m:r>
                              <m:r>
                                <a:rPr lang="en-US" sz="2600" i="1" dirty="0" err="1">
                                  <a:solidFill>
                                    <a:srgbClr val="3B4F89"/>
                                  </a:solidFill>
                                  <a:latin typeface="Cambria Math"/>
                                  <a:sym typeface="Symbol" pitchFamily="18" charset="2"/>
                                </a:rPr>
                                <m:t>𝑤</m:t>
                              </m:r>
                            </m:e>
                          </m:d>
                        </m:e>
                      </m:d>
                      <m:r>
                        <a:rPr lang="es-ES" sz="2600" b="0" i="1" dirty="0" smtClean="0">
                          <a:solidFill>
                            <a:srgbClr val="3B4F89"/>
                          </a:solidFill>
                          <a:latin typeface="Cambria Math"/>
                          <a:sym typeface="Symbol" pitchFamily="18" charset="2"/>
                        </a:rPr>
                        <m:t>=</m:t>
                      </m:r>
                      <m:sSup>
                        <m:sSupPr>
                          <m:ctrlPr>
                            <a:rPr lang="es-ES" sz="2600" b="0" i="1" dirty="0" smtClean="0">
                              <a:solidFill>
                                <a:srgbClr val="3B4F89"/>
                              </a:solidFill>
                              <a:latin typeface="Cambria Math" panose="02040503050406030204" pitchFamily="18" charset="0"/>
                              <a:sym typeface="Symbol" pitchFamily="18" charset="2"/>
                            </a:rPr>
                          </m:ctrlPr>
                        </m:sSupPr>
                        <m:e>
                          <m:r>
                            <a:rPr lang="es-ES" sz="2600" b="0" i="1" dirty="0" smtClean="0">
                              <a:solidFill>
                                <a:srgbClr val="3B4F89"/>
                              </a:solidFill>
                              <a:latin typeface="Cambria Math"/>
                              <a:sym typeface="Symbol" pitchFamily="18" charset="2"/>
                            </a:rPr>
                            <m:t>𝑞</m:t>
                          </m:r>
                        </m:e>
                        <m:sup>
                          <m:r>
                            <a:rPr lang="es-ES" sz="2600" b="0" i="1" dirty="0" smtClean="0">
                              <a:solidFill>
                                <a:srgbClr val="3B4F89"/>
                              </a:solidFill>
                              <a:latin typeface="Cambria Math"/>
                              <a:sym typeface="Symbol" pitchFamily="18" charset="2"/>
                            </a:rPr>
                            <m:t>∗</m:t>
                          </m:r>
                        </m:sup>
                      </m:sSup>
                      <m:d>
                        <m:dPr>
                          <m:ctrlPr>
                            <a:rPr lang="en-US" sz="2600" i="1" dirty="0">
                              <a:solidFill>
                                <a:srgbClr val="3B4F89"/>
                              </a:solidFill>
                              <a:latin typeface="Cambria Math" panose="02040503050406030204" pitchFamily="18" charset="0"/>
                              <a:sym typeface="Symbol" pitchFamily="18" charset="2"/>
                            </a:rPr>
                          </m:ctrlPr>
                        </m:dPr>
                        <m:e>
                          <m:r>
                            <a:rPr lang="en-US" sz="2600" i="1" dirty="0" err="1">
                              <a:solidFill>
                                <a:srgbClr val="3B4F89"/>
                              </a:solidFill>
                              <a:latin typeface="Cambria Math"/>
                              <a:sym typeface="Symbol" pitchFamily="18" charset="2"/>
                            </a:rPr>
                            <m:t>𝑝</m:t>
                          </m:r>
                          <m:r>
                            <a:rPr lang="en-US" sz="2600" i="1" dirty="0" err="1">
                              <a:solidFill>
                                <a:srgbClr val="3B4F89"/>
                              </a:solidFill>
                              <a:latin typeface="Cambria Math"/>
                              <a:sym typeface="Symbol" pitchFamily="18" charset="2"/>
                            </a:rPr>
                            <m:t>,</m:t>
                          </m:r>
                          <m:r>
                            <a:rPr lang="en-US" sz="2600" i="1" dirty="0" err="1">
                              <a:solidFill>
                                <a:srgbClr val="3B4F89"/>
                              </a:solidFill>
                              <a:latin typeface="Cambria Math"/>
                              <a:sym typeface="Symbol" pitchFamily="18" charset="2"/>
                            </a:rPr>
                            <m:t>𝑣</m:t>
                          </m:r>
                          <m:r>
                            <a:rPr lang="en-US" sz="2600" i="1" dirty="0" err="1">
                              <a:solidFill>
                                <a:srgbClr val="3B4F89"/>
                              </a:solidFill>
                              <a:latin typeface="Cambria Math"/>
                              <a:sym typeface="Symbol" pitchFamily="18" charset="2"/>
                            </a:rPr>
                            <m:t>,</m:t>
                          </m:r>
                          <m:r>
                            <a:rPr lang="en-US" sz="2600" i="1" dirty="0" err="1">
                              <a:solidFill>
                                <a:srgbClr val="3B4F89"/>
                              </a:solidFill>
                              <a:latin typeface="Cambria Math"/>
                              <a:sym typeface="Symbol" pitchFamily="18" charset="2"/>
                            </a:rPr>
                            <m:t>𝑤</m:t>
                          </m:r>
                        </m:e>
                      </m:d>
                    </m:oMath>
                  </m:oMathPara>
                </a14:m>
                <a:endParaRPr lang="en-US" sz="2600" dirty="0" smtClean="0">
                  <a:solidFill>
                    <a:srgbClr val="3B4F89"/>
                  </a:solidFill>
                  <a:sym typeface="Symbol" pitchFamily="18" charset="2"/>
                </a:endParaRPr>
              </a:p>
              <a:p>
                <a:pPr algn="ctr">
                  <a:buFontTx/>
                  <a:buNone/>
                </a:pPr>
                <a:endParaRPr lang="en-US" sz="2600" dirty="0">
                  <a:solidFill>
                    <a:srgbClr val="3B4F89"/>
                  </a:solidFill>
                  <a:sym typeface="Symbol" pitchFamily="18" charset="2"/>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600200"/>
                <a:ext cx="8229600" cy="4974336"/>
              </a:xfrm>
              <a:blipFill rotWithShape="1">
                <a:blip r:embed="rId2"/>
                <a:stretch>
                  <a:fillRect t="-1103"/>
                </a:stretch>
              </a:blipFill>
            </p:spPr>
            <p:txBody>
              <a:bodyPr/>
              <a:lstStyle/>
              <a:p>
                <a:r>
                  <a:rPr lang="es-ES">
                    <a:noFill/>
                  </a:rPr>
                  <a:t> </a:t>
                </a:r>
              </a:p>
            </p:txBody>
          </p:sp>
        </mc:Fallback>
      </mc:AlternateContent>
    </p:spTree>
    <p:extLst>
      <p:ext uri="{BB962C8B-B14F-4D97-AF65-F5344CB8AC3E}">
        <p14:creationId xmlns:p14="http://schemas.microsoft.com/office/powerpoint/2010/main" val="1527009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685800"/>
            <a:ext cx="8229600" cy="533400"/>
          </a:xfrm>
        </p:spPr>
        <p:txBody>
          <a:bodyPr>
            <a:normAutofit fontScale="90000"/>
          </a:bodyPr>
          <a:lstStyle/>
          <a:p>
            <a:pPr algn="ctr"/>
            <a:r>
              <a:rPr lang="es-UY" dirty="0" smtClean="0"/>
              <a:t>Cálculo de una función de oferta</a:t>
            </a:r>
            <a:endParaRPr lang="en-U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371600"/>
                <a:ext cx="8229600" cy="5202936"/>
              </a:xfrm>
            </p:spPr>
            <p:txBody>
              <a:bodyPr>
                <a:normAutofit/>
              </a:bodyPr>
              <a:lstStyle/>
              <a:p>
                <a:pPr algn="ctr">
                  <a:buFontTx/>
                  <a:buNone/>
                </a:pPr>
                <a:r>
                  <a:rPr lang="es-ES" sz="2600" b="1" dirty="0" smtClean="0">
                    <a:solidFill>
                      <a:srgbClr val="3B4F89"/>
                    </a:solidFill>
                    <a:sym typeface="Symbol" pitchFamily="18" charset="2"/>
                  </a:rPr>
                  <a:t>Ejemplo 13.4: </a:t>
                </a:r>
                <a:r>
                  <a:rPr lang="es-ES" sz="2600" b="1" dirty="0" err="1">
                    <a:solidFill>
                      <a:srgbClr val="3B4F89"/>
                    </a:solidFill>
                    <a:sym typeface="Symbol" pitchFamily="18" charset="2"/>
                  </a:rPr>
                  <a:t>Nicholson</a:t>
                </a:r>
                <a:r>
                  <a:rPr lang="es-ES" sz="2600" b="1" dirty="0">
                    <a:solidFill>
                      <a:srgbClr val="3B4F89"/>
                    </a:solidFill>
                    <a:sym typeface="Symbol" pitchFamily="18" charset="2"/>
                  </a:rPr>
                  <a:t> 8a </a:t>
                </a:r>
                <a:r>
                  <a:rPr lang="es-ES" sz="2600" b="1" dirty="0" smtClean="0">
                    <a:solidFill>
                      <a:srgbClr val="3B4F89"/>
                    </a:solidFill>
                    <a:sym typeface="Symbol" pitchFamily="18" charset="2"/>
                  </a:rPr>
                  <a:t>edición</a:t>
                </a:r>
              </a:p>
              <a:p>
                <a:pPr algn="ctr">
                  <a:buFontTx/>
                  <a:buNone/>
                </a:pPr>
                <a:endParaRPr lang="es-ES" sz="2600" b="1" dirty="0" smtClean="0">
                  <a:solidFill>
                    <a:srgbClr val="3B4F89"/>
                  </a:solidFill>
                  <a:sym typeface="Symbol" pitchFamily="18" charset="2"/>
                </a:endParaRPr>
              </a:p>
              <a:p>
                <a:pPr algn="just"/>
                <a:r>
                  <a:rPr lang="es-ES" sz="2600" dirty="0">
                    <a:solidFill>
                      <a:srgbClr val="3B4F89"/>
                    </a:solidFill>
                    <a:sym typeface="Symbol" pitchFamily="18" charset="2"/>
                  </a:rPr>
                  <a:t> Suponemos que la función de producción de un carro de chorizos es la siguiente</a:t>
                </a:r>
                <a:r>
                  <a:rPr lang="es-ES" sz="2600" dirty="0" smtClean="0">
                    <a:solidFill>
                      <a:srgbClr val="3B4F89"/>
                    </a:solidFill>
                    <a:sym typeface="Symbol" pitchFamily="18" charset="2"/>
                  </a:rPr>
                  <a:t>:</a:t>
                </a:r>
              </a:p>
              <a:p>
                <a:pPr marL="109728" indent="0" algn="just">
                  <a:buNone/>
                </a:pPr>
                <a:endParaRPr lang="es-ES" sz="2600" dirty="0" smtClean="0">
                  <a:solidFill>
                    <a:srgbClr val="3B4F89"/>
                  </a:solidFill>
                  <a:sym typeface="Symbol" pitchFamily="18" charset="2"/>
                </a:endParaRPr>
              </a:p>
              <a:p>
                <a:pPr marL="109728" indent="0" algn="just">
                  <a:buNone/>
                </a:pPr>
                <a14:m>
                  <m:oMathPara xmlns:m="http://schemas.openxmlformats.org/officeDocument/2006/math">
                    <m:oMathParaPr>
                      <m:jc m:val="centerGroup"/>
                    </m:oMathParaPr>
                    <m:oMath xmlns:m="http://schemas.openxmlformats.org/officeDocument/2006/math">
                      <m:r>
                        <a:rPr lang="es-ES" sz="2600" i="1" dirty="0" smtClean="0">
                          <a:solidFill>
                            <a:srgbClr val="3B4F89"/>
                          </a:solidFill>
                          <a:latin typeface="Cambria Math"/>
                          <a:sym typeface="Symbol" pitchFamily="18" charset="2"/>
                        </a:rPr>
                        <m:t>𝑞</m:t>
                      </m:r>
                      <m:r>
                        <a:rPr lang="es-ES" sz="2600" i="1" dirty="0" smtClean="0">
                          <a:solidFill>
                            <a:srgbClr val="3B4F89"/>
                          </a:solidFill>
                          <a:latin typeface="Cambria Math"/>
                          <a:sym typeface="Symbol" pitchFamily="18" charset="2"/>
                        </a:rPr>
                        <m:t>=10</m:t>
                      </m:r>
                      <m:sSup>
                        <m:sSupPr>
                          <m:ctrlPr>
                            <a:rPr lang="es-ES" sz="2600" i="1" dirty="0" smtClean="0">
                              <a:solidFill>
                                <a:srgbClr val="3B4F89"/>
                              </a:solidFill>
                              <a:latin typeface="Cambria Math" panose="02040503050406030204" pitchFamily="18" charset="0"/>
                              <a:sym typeface="Symbol" pitchFamily="18" charset="2"/>
                            </a:rPr>
                          </m:ctrlPr>
                        </m:sSupPr>
                        <m:e>
                          <m:r>
                            <a:rPr lang="es-ES" sz="2600" i="1" dirty="0" smtClean="0">
                              <a:solidFill>
                                <a:srgbClr val="3B4F89"/>
                              </a:solidFill>
                              <a:latin typeface="Cambria Math"/>
                              <a:sym typeface="Symbol" pitchFamily="18" charset="2"/>
                            </a:rPr>
                            <m:t>𝐾</m:t>
                          </m:r>
                        </m:e>
                        <m:sup>
                          <m:r>
                            <a:rPr lang="es-ES" sz="2600" b="0" i="1" dirty="0" smtClean="0">
                              <a:solidFill>
                                <a:srgbClr val="3B4F89"/>
                              </a:solidFill>
                              <a:latin typeface="Cambria Math"/>
                              <a:sym typeface="Symbol" pitchFamily="18" charset="2"/>
                            </a:rPr>
                            <m:t>0,25</m:t>
                          </m:r>
                        </m:sup>
                      </m:sSup>
                      <m:sSup>
                        <m:sSupPr>
                          <m:ctrlPr>
                            <a:rPr lang="es-ES" sz="2600" i="1" dirty="0">
                              <a:solidFill>
                                <a:srgbClr val="3B4F89"/>
                              </a:solidFill>
                              <a:latin typeface="Cambria Math" panose="02040503050406030204" pitchFamily="18" charset="0"/>
                              <a:sym typeface="Symbol" pitchFamily="18" charset="2"/>
                            </a:rPr>
                          </m:ctrlPr>
                        </m:sSupPr>
                        <m:e>
                          <m:r>
                            <a:rPr lang="es-ES" sz="2600" i="1" dirty="0">
                              <a:solidFill>
                                <a:srgbClr val="3B4F89"/>
                              </a:solidFill>
                              <a:latin typeface="Cambria Math"/>
                              <a:sym typeface="Symbol" pitchFamily="18" charset="2"/>
                            </a:rPr>
                            <m:t>𝐿</m:t>
                          </m:r>
                        </m:e>
                        <m:sup>
                          <m:r>
                            <a:rPr lang="es-ES" sz="2600" b="0" i="1" dirty="0" smtClean="0">
                              <a:solidFill>
                                <a:srgbClr val="3B4F89"/>
                              </a:solidFill>
                              <a:latin typeface="Cambria Math"/>
                              <a:sym typeface="Symbol" pitchFamily="18" charset="2"/>
                            </a:rPr>
                            <m:t>0,25</m:t>
                          </m:r>
                        </m:sup>
                      </m:sSup>
                      <m:sSup>
                        <m:sSupPr>
                          <m:ctrlPr>
                            <a:rPr lang="es-ES" sz="2600" i="1" dirty="0">
                              <a:solidFill>
                                <a:srgbClr val="3B4F89"/>
                              </a:solidFill>
                              <a:latin typeface="Cambria Math" panose="02040503050406030204" pitchFamily="18" charset="0"/>
                              <a:sym typeface="Symbol" pitchFamily="18" charset="2"/>
                            </a:rPr>
                          </m:ctrlPr>
                        </m:sSupPr>
                        <m:e>
                          <m:r>
                            <a:rPr lang="es-ES" sz="2600" i="1" dirty="0">
                              <a:solidFill>
                                <a:srgbClr val="3B4F89"/>
                              </a:solidFill>
                              <a:latin typeface="Cambria Math"/>
                              <a:sym typeface="Symbol" pitchFamily="18" charset="2"/>
                            </a:rPr>
                            <m:t>𝑇</m:t>
                          </m:r>
                        </m:e>
                        <m:sup>
                          <m:r>
                            <a:rPr lang="es-ES" sz="2600" b="0" i="1" dirty="0" smtClean="0">
                              <a:solidFill>
                                <a:srgbClr val="3B4F89"/>
                              </a:solidFill>
                              <a:latin typeface="Cambria Math"/>
                              <a:sym typeface="Symbol" pitchFamily="18" charset="2"/>
                            </a:rPr>
                            <m:t>0,5</m:t>
                          </m:r>
                        </m:sup>
                      </m:sSup>
                    </m:oMath>
                  </m:oMathPara>
                </a14:m>
                <a:endParaRPr lang="es-ES" sz="2600" dirty="0" smtClean="0">
                  <a:solidFill>
                    <a:srgbClr val="3B4F89"/>
                  </a:solidFill>
                  <a:sym typeface="Symbol" pitchFamily="18" charset="2"/>
                </a:endParaRPr>
              </a:p>
              <a:p>
                <a:pPr marL="109728" indent="0" algn="just">
                  <a:buNone/>
                </a:pPr>
                <a:endParaRPr lang="es-ES" sz="2600" dirty="0" smtClean="0">
                  <a:solidFill>
                    <a:srgbClr val="3B4F89"/>
                  </a:solidFill>
                  <a:sym typeface="Symbol" pitchFamily="18" charset="2"/>
                </a:endParaRPr>
              </a:p>
              <a:p>
                <a:r>
                  <a:rPr lang="es-ES" sz="2600" dirty="0" smtClean="0">
                    <a:solidFill>
                      <a:srgbClr val="3B4F89"/>
                    </a:solidFill>
                    <a:sym typeface="Symbol" pitchFamily="18" charset="2"/>
                  </a:rPr>
                  <a:t>Donde </a:t>
                </a:r>
                <a:r>
                  <a:rPr lang="es-ES" sz="2600" dirty="0">
                    <a:solidFill>
                      <a:srgbClr val="3B4F89"/>
                    </a:solidFill>
                    <a:sym typeface="Symbol" pitchFamily="18" charset="2"/>
                  </a:rPr>
                  <a:t>k es el carrito y además de éste y trabajo se necesita un pedazo de tierra T. </a:t>
                </a:r>
                <a:endParaRPr lang="es-ES" sz="2600" dirty="0" smtClean="0">
                  <a:solidFill>
                    <a:srgbClr val="3B4F89"/>
                  </a:solidFill>
                  <a:sym typeface="Symbol" pitchFamily="18" charset="2"/>
                </a:endParaRPr>
              </a:p>
              <a:p>
                <a:r>
                  <a:rPr lang="es-ES" sz="2600" dirty="0" smtClean="0">
                    <a:solidFill>
                      <a:srgbClr val="3B4F89"/>
                    </a:solidFill>
                    <a:sym typeface="Symbol" pitchFamily="18" charset="2"/>
                  </a:rPr>
                  <a:t>Supuesto</a:t>
                </a:r>
                <a:r>
                  <a:rPr lang="es-ES" sz="2600" dirty="0">
                    <a:solidFill>
                      <a:srgbClr val="3B4F89"/>
                    </a:solidFill>
                    <a:sym typeface="Symbol" pitchFamily="18" charset="2"/>
                  </a:rPr>
                  <a:t>: T=16 metros </a:t>
                </a:r>
                <a:r>
                  <a:rPr lang="es-ES" sz="2600" dirty="0" smtClean="0">
                    <a:solidFill>
                      <a:srgbClr val="3B4F89"/>
                    </a:solidFill>
                    <a:sym typeface="Symbol" pitchFamily="18" charset="2"/>
                  </a:rPr>
                  <a:t>cuadrados;</a:t>
                </a:r>
                <a:r>
                  <a:rPr lang="es-ES" sz="2600" dirty="0">
                    <a:solidFill>
                      <a:srgbClr val="3B4F89"/>
                    </a:solidFill>
                    <a:sym typeface="Symbol" pitchFamily="18" charset="2"/>
                  </a:rPr>
                  <a:t> </a:t>
                </a:r>
                <a:endParaRPr lang="es-ES" sz="2600" dirty="0" smtClean="0">
                  <a:solidFill>
                    <a:srgbClr val="3B4F89"/>
                  </a:solidFill>
                  <a:sym typeface="Symbol" pitchFamily="18" charset="2"/>
                </a:endParaRPr>
              </a:p>
              <a:p>
                <a:endParaRPr lang="es-ES" sz="2600" dirty="0" smtClean="0">
                  <a:solidFill>
                    <a:srgbClr val="3B4F89"/>
                  </a:solidFill>
                  <a:sym typeface="Symbol" pitchFamily="18" charset="2"/>
                </a:endParaRPr>
              </a:p>
              <a:p>
                <a:pPr marL="109728" indent="0" algn="ctr">
                  <a:buNone/>
                </a:pPr>
                <a14:m>
                  <m:oMathPara xmlns:m="http://schemas.openxmlformats.org/officeDocument/2006/math">
                    <m:oMathParaPr>
                      <m:jc m:val="centerGroup"/>
                    </m:oMathParaPr>
                    <m:oMath xmlns:m="http://schemas.openxmlformats.org/officeDocument/2006/math">
                      <m:r>
                        <a:rPr lang="es-ES" sz="2600" i="1" dirty="0">
                          <a:solidFill>
                            <a:srgbClr val="3B4F89"/>
                          </a:solidFill>
                          <a:latin typeface="Cambria Math"/>
                          <a:sym typeface="Symbol" pitchFamily="18" charset="2"/>
                        </a:rPr>
                        <m:t>𝑞</m:t>
                      </m:r>
                      <m:r>
                        <a:rPr lang="es-ES" sz="2600" i="1" dirty="0">
                          <a:solidFill>
                            <a:srgbClr val="3B4F89"/>
                          </a:solidFill>
                          <a:latin typeface="Cambria Math"/>
                          <a:sym typeface="Symbol" pitchFamily="18" charset="2"/>
                        </a:rPr>
                        <m:t>=40</m:t>
                      </m:r>
                      <m:sSup>
                        <m:sSupPr>
                          <m:ctrlPr>
                            <a:rPr lang="es-ES" sz="2600" i="1" dirty="0">
                              <a:solidFill>
                                <a:srgbClr val="3B4F89"/>
                              </a:solidFill>
                              <a:latin typeface="Cambria Math" panose="02040503050406030204" pitchFamily="18" charset="0"/>
                              <a:sym typeface="Symbol" pitchFamily="18" charset="2"/>
                            </a:rPr>
                          </m:ctrlPr>
                        </m:sSupPr>
                        <m:e>
                          <m:r>
                            <a:rPr lang="es-ES" sz="2600" i="1" dirty="0">
                              <a:solidFill>
                                <a:srgbClr val="3B4F89"/>
                              </a:solidFill>
                              <a:latin typeface="Cambria Math"/>
                              <a:sym typeface="Symbol" pitchFamily="18" charset="2"/>
                            </a:rPr>
                            <m:t>𝐾</m:t>
                          </m:r>
                        </m:e>
                        <m:sup>
                          <m:r>
                            <a:rPr lang="es-ES" sz="2600" i="1" dirty="0">
                              <a:solidFill>
                                <a:srgbClr val="3B4F89"/>
                              </a:solidFill>
                              <a:latin typeface="Cambria Math"/>
                              <a:sym typeface="Symbol" pitchFamily="18" charset="2"/>
                            </a:rPr>
                            <m:t>0,25</m:t>
                          </m:r>
                        </m:sup>
                      </m:sSup>
                      <m:sSup>
                        <m:sSupPr>
                          <m:ctrlPr>
                            <a:rPr lang="es-ES" sz="2600" i="1" dirty="0">
                              <a:solidFill>
                                <a:srgbClr val="3B4F89"/>
                              </a:solidFill>
                              <a:latin typeface="Cambria Math" panose="02040503050406030204" pitchFamily="18" charset="0"/>
                              <a:sym typeface="Symbol" pitchFamily="18" charset="2"/>
                            </a:rPr>
                          </m:ctrlPr>
                        </m:sSupPr>
                        <m:e>
                          <m:r>
                            <a:rPr lang="es-ES" sz="2600" i="1" dirty="0">
                              <a:solidFill>
                                <a:srgbClr val="3B4F89"/>
                              </a:solidFill>
                              <a:latin typeface="Cambria Math"/>
                              <a:sym typeface="Symbol" pitchFamily="18" charset="2"/>
                            </a:rPr>
                            <m:t>𝐿</m:t>
                          </m:r>
                        </m:e>
                        <m:sup>
                          <m:r>
                            <a:rPr lang="es-ES" sz="2600" i="1" dirty="0">
                              <a:solidFill>
                                <a:srgbClr val="3B4F89"/>
                              </a:solidFill>
                              <a:latin typeface="Cambria Math"/>
                              <a:sym typeface="Symbol" pitchFamily="18" charset="2"/>
                            </a:rPr>
                            <m:t>0,25</m:t>
                          </m:r>
                        </m:sup>
                      </m:sSup>
                    </m:oMath>
                  </m:oMathPara>
                </a14:m>
                <a:endParaRPr lang="en-US" sz="2600" dirty="0">
                  <a:solidFill>
                    <a:srgbClr val="3B4F89"/>
                  </a:solidFill>
                  <a:sym typeface="Symbol" pitchFamily="18" charset="2"/>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371600"/>
                <a:ext cx="8229600" cy="5202936"/>
              </a:xfrm>
              <a:blipFill rotWithShape="0">
                <a:blip r:embed="rId2"/>
                <a:stretch>
                  <a:fillRect t="-1054" r="-1333"/>
                </a:stretch>
              </a:blipFill>
            </p:spPr>
            <p:txBody>
              <a:bodyPr/>
              <a:lstStyle/>
              <a:p>
                <a:r>
                  <a:rPr lang="es-UY">
                    <a:noFill/>
                  </a:rPr>
                  <a:t> </a:t>
                </a:r>
              </a:p>
            </p:txBody>
          </p:sp>
        </mc:Fallback>
      </mc:AlternateContent>
    </p:spTree>
    <p:extLst>
      <p:ext uri="{BB962C8B-B14F-4D97-AF65-F5344CB8AC3E}">
        <p14:creationId xmlns:p14="http://schemas.microsoft.com/office/powerpoint/2010/main" val="28236647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685800"/>
            <a:ext cx="8229600" cy="533400"/>
          </a:xfrm>
        </p:spPr>
        <p:txBody>
          <a:bodyPr>
            <a:normAutofit fontScale="90000"/>
          </a:bodyPr>
          <a:lstStyle/>
          <a:p>
            <a:pPr algn="ctr"/>
            <a:r>
              <a:rPr lang="es-UY" dirty="0" smtClean="0"/>
              <a:t>Cálculo de una función de oferta</a:t>
            </a:r>
            <a:endParaRPr lang="en-U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371600"/>
                <a:ext cx="8229600" cy="5202936"/>
              </a:xfrm>
            </p:spPr>
            <p:txBody>
              <a:bodyPr>
                <a:normAutofit/>
              </a:bodyPr>
              <a:lstStyle/>
              <a:p>
                <a:pPr algn="ctr">
                  <a:buFontTx/>
                  <a:buNone/>
                </a:pPr>
                <a:r>
                  <a:rPr lang="es-ES" sz="2600" b="1" dirty="0" smtClean="0">
                    <a:solidFill>
                      <a:srgbClr val="3B4F89"/>
                    </a:solidFill>
                    <a:sym typeface="Symbol" pitchFamily="18" charset="2"/>
                  </a:rPr>
                  <a:t>Ejemplo 13.4: </a:t>
                </a:r>
                <a:r>
                  <a:rPr lang="es-ES" sz="2600" b="1" dirty="0" err="1">
                    <a:solidFill>
                      <a:srgbClr val="3B4F89"/>
                    </a:solidFill>
                    <a:sym typeface="Symbol" pitchFamily="18" charset="2"/>
                  </a:rPr>
                  <a:t>Nicholson</a:t>
                </a:r>
                <a:r>
                  <a:rPr lang="es-ES" sz="2600" b="1" dirty="0">
                    <a:solidFill>
                      <a:srgbClr val="3B4F89"/>
                    </a:solidFill>
                    <a:sym typeface="Symbol" pitchFamily="18" charset="2"/>
                  </a:rPr>
                  <a:t> 8a </a:t>
                </a:r>
                <a:r>
                  <a:rPr lang="es-ES" sz="2600" b="1" dirty="0" smtClean="0">
                    <a:solidFill>
                      <a:srgbClr val="3B4F89"/>
                    </a:solidFill>
                    <a:sym typeface="Symbol" pitchFamily="18" charset="2"/>
                  </a:rPr>
                  <a:t>edición</a:t>
                </a:r>
              </a:p>
              <a:p>
                <a:pPr algn="ctr">
                  <a:buFontTx/>
                  <a:buNone/>
                </a:pPr>
                <a:endParaRPr lang="es-ES" sz="2600" b="1" dirty="0" smtClean="0">
                  <a:solidFill>
                    <a:srgbClr val="3B4F89"/>
                  </a:solidFill>
                  <a:sym typeface="Symbol" pitchFamily="18" charset="2"/>
                </a:endParaRPr>
              </a:p>
              <a:p>
                <a:pPr algn="just"/>
                <a:r>
                  <a:rPr lang="es-ES" sz="2600" dirty="0" smtClean="0">
                    <a:solidFill>
                      <a:srgbClr val="3B4F89"/>
                    </a:solidFill>
                    <a:sym typeface="Symbol" pitchFamily="18" charset="2"/>
                  </a:rPr>
                  <a:t> Maximizo beneficios en k y l:</a:t>
                </a:r>
              </a:p>
              <a:p>
                <a:pPr marL="109728" indent="0" algn="just">
                  <a:buNone/>
                </a:pPr>
                <a:endParaRPr lang="es-ES" sz="2600" dirty="0" smtClean="0">
                  <a:solidFill>
                    <a:srgbClr val="3B4F89"/>
                  </a:solidFill>
                  <a:sym typeface="Symbol" pitchFamily="18" charset="2"/>
                </a:endParaRPr>
              </a:p>
              <a:p>
                <a:pPr marL="109728" indent="0">
                  <a:buNone/>
                </a:pPr>
                <a14:m>
                  <m:oMathPara xmlns:m="http://schemas.openxmlformats.org/officeDocument/2006/math">
                    <m:oMathParaPr>
                      <m:jc m:val="centerGroup"/>
                    </m:oMathParaPr>
                    <m:oMath xmlns:m="http://schemas.openxmlformats.org/officeDocument/2006/math">
                      <m:r>
                        <a:rPr lang="es-ES" sz="2600" i="1" dirty="0" smtClean="0">
                          <a:solidFill>
                            <a:srgbClr val="3B4F89"/>
                          </a:solidFill>
                          <a:latin typeface="Cambria Math"/>
                          <a:sym typeface="Symbol" pitchFamily="18" charset="2"/>
                        </a:rPr>
                        <m:t>𝜋</m:t>
                      </m:r>
                      <m:r>
                        <a:rPr lang="es-ES" sz="2600" i="1" dirty="0" smtClean="0">
                          <a:solidFill>
                            <a:srgbClr val="3B4F89"/>
                          </a:solidFill>
                          <a:latin typeface="Cambria Math"/>
                          <a:sym typeface="Symbol" pitchFamily="18" charset="2"/>
                        </a:rPr>
                        <m:t>=</m:t>
                      </m:r>
                      <m:r>
                        <a:rPr lang="es-ES" sz="2600" i="1" dirty="0" smtClean="0">
                          <a:solidFill>
                            <a:srgbClr val="3B4F89"/>
                          </a:solidFill>
                          <a:latin typeface="Cambria Math"/>
                          <a:sym typeface="Symbol" pitchFamily="18" charset="2"/>
                        </a:rPr>
                        <m:t>𝑝</m:t>
                      </m:r>
                      <m:r>
                        <a:rPr lang="es-ES" sz="2600" i="1" dirty="0">
                          <a:solidFill>
                            <a:srgbClr val="3B4F89"/>
                          </a:solidFill>
                          <a:latin typeface="Cambria Math"/>
                          <a:sym typeface="Symbol" pitchFamily="18" charset="2"/>
                        </a:rPr>
                        <m:t>×</m:t>
                      </m:r>
                      <m:d>
                        <m:dPr>
                          <m:begChr m:val="["/>
                          <m:endChr m:val="]"/>
                          <m:ctrlPr>
                            <a:rPr lang="es-ES" sz="2600" i="1" dirty="0">
                              <a:solidFill>
                                <a:srgbClr val="3B4F89"/>
                              </a:solidFill>
                              <a:latin typeface="Cambria Math" panose="02040503050406030204" pitchFamily="18" charset="0"/>
                              <a:sym typeface="Symbol" pitchFamily="18" charset="2"/>
                            </a:rPr>
                          </m:ctrlPr>
                        </m:dPr>
                        <m:e>
                          <m:r>
                            <a:rPr lang="es-ES" sz="2600" i="1" dirty="0">
                              <a:solidFill>
                                <a:srgbClr val="3B4F89"/>
                              </a:solidFill>
                              <a:latin typeface="Cambria Math"/>
                              <a:sym typeface="Symbol" pitchFamily="18" charset="2"/>
                            </a:rPr>
                            <m:t>40</m:t>
                          </m:r>
                          <m:sSup>
                            <m:sSupPr>
                              <m:ctrlPr>
                                <a:rPr lang="es-ES" sz="2600" i="1" dirty="0">
                                  <a:solidFill>
                                    <a:srgbClr val="3B4F89"/>
                                  </a:solidFill>
                                  <a:latin typeface="Cambria Math" panose="02040503050406030204" pitchFamily="18" charset="0"/>
                                  <a:sym typeface="Symbol" pitchFamily="18" charset="2"/>
                                </a:rPr>
                              </m:ctrlPr>
                            </m:sSupPr>
                            <m:e>
                              <m:r>
                                <a:rPr lang="es-ES" sz="2600" i="1" dirty="0">
                                  <a:solidFill>
                                    <a:srgbClr val="3B4F89"/>
                                  </a:solidFill>
                                  <a:latin typeface="Cambria Math"/>
                                  <a:sym typeface="Symbol" pitchFamily="18" charset="2"/>
                                </a:rPr>
                                <m:t>𝐾</m:t>
                              </m:r>
                            </m:e>
                            <m:sup>
                              <m:r>
                                <a:rPr lang="es-ES" sz="2600" i="1" dirty="0">
                                  <a:solidFill>
                                    <a:srgbClr val="3B4F89"/>
                                  </a:solidFill>
                                  <a:latin typeface="Cambria Math"/>
                                  <a:sym typeface="Symbol" pitchFamily="18" charset="2"/>
                                </a:rPr>
                                <m:t>0,25</m:t>
                              </m:r>
                            </m:sup>
                          </m:sSup>
                          <m:sSup>
                            <m:sSupPr>
                              <m:ctrlPr>
                                <a:rPr lang="es-ES" sz="2600" i="1" dirty="0">
                                  <a:solidFill>
                                    <a:srgbClr val="3B4F89"/>
                                  </a:solidFill>
                                  <a:latin typeface="Cambria Math" panose="02040503050406030204" pitchFamily="18" charset="0"/>
                                  <a:sym typeface="Symbol" pitchFamily="18" charset="2"/>
                                </a:rPr>
                              </m:ctrlPr>
                            </m:sSupPr>
                            <m:e>
                              <m:r>
                                <a:rPr lang="es-ES" sz="2600" i="1" dirty="0">
                                  <a:solidFill>
                                    <a:srgbClr val="3B4F89"/>
                                  </a:solidFill>
                                  <a:latin typeface="Cambria Math"/>
                                  <a:sym typeface="Symbol" pitchFamily="18" charset="2"/>
                                </a:rPr>
                                <m:t>𝐿</m:t>
                              </m:r>
                            </m:e>
                            <m:sup>
                              <m:r>
                                <a:rPr lang="es-ES" sz="2600" i="1" dirty="0">
                                  <a:solidFill>
                                    <a:srgbClr val="3B4F89"/>
                                  </a:solidFill>
                                  <a:latin typeface="Cambria Math"/>
                                  <a:sym typeface="Symbol" pitchFamily="18" charset="2"/>
                                </a:rPr>
                                <m:t>0,25</m:t>
                              </m:r>
                            </m:sup>
                          </m:sSup>
                        </m:e>
                      </m:d>
                      <m:r>
                        <a:rPr lang="es-ES" sz="2600" i="1" dirty="0">
                          <a:solidFill>
                            <a:srgbClr val="3B4F89"/>
                          </a:solidFill>
                          <a:latin typeface="Cambria Math"/>
                          <a:sym typeface="Symbol" pitchFamily="18" charset="2"/>
                        </a:rPr>
                        <m:t>−</m:t>
                      </m:r>
                      <m:r>
                        <a:rPr lang="es-ES" sz="2600" i="1" dirty="0" err="1">
                          <a:solidFill>
                            <a:srgbClr val="3B4F89"/>
                          </a:solidFill>
                          <a:latin typeface="Cambria Math"/>
                          <a:sym typeface="Symbol" pitchFamily="18" charset="2"/>
                        </a:rPr>
                        <m:t>𝑣𝐾</m:t>
                      </m:r>
                      <m:r>
                        <a:rPr lang="es-ES" sz="2600" i="1" dirty="0">
                          <a:solidFill>
                            <a:srgbClr val="3B4F89"/>
                          </a:solidFill>
                          <a:latin typeface="Cambria Math"/>
                          <a:sym typeface="Symbol" pitchFamily="18" charset="2"/>
                        </a:rPr>
                        <m:t>−</m:t>
                      </m:r>
                      <m:r>
                        <a:rPr lang="es-ES" sz="2600" i="1" dirty="0" err="1">
                          <a:solidFill>
                            <a:srgbClr val="3B4F89"/>
                          </a:solidFill>
                          <a:latin typeface="Cambria Math"/>
                          <a:sym typeface="Symbol" pitchFamily="18" charset="2"/>
                        </a:rPr>
                        <m:t>𝑤𝐿</m:t>
                      </m:r>
                      <m:r>
                        <a:rPr lang="es-ES" sz="2600" i="1" dirty="0">
                          <a:solidFill>
                            <a:srgbClr val="3B4F89"/>
                          </a:solidFill>
                          <a:latin typeface="Cambria Math"/>
                          <a:sym typeface="Symbol" pitchFamily="18" charset="2"/>
                        </a:rPr>
                        <m:t>−</m:t>
                      </m:r>
                      <m:r>
                        <a:rPr lang="es-ES" sz="2600" i="1" dirty="0">
                          <a:solidFill>
                            <a:srgbClr val="3B4F89"/>
                          </a:solidFill>
                          <a:latin typeface="Cambria Math"/>
                          <a:sym typeface="Symbol" pitchFamily="18" charset="2"/>
                        </a:rPr>
                        <m:t>𝑅</m:t>
                      </m:r>
                      <m:r>
                        <a:rPr lang="es-ES" sz="2600" i="1" dirty="0">
                          <a:solidFill>
                            <a:srgbClr val="3B4F89"/>
                          </a:solidFill>
                          <a:latin typeface="Cambria Math"/>
                          <a:sym typeface="Symbol" pitchFamily="18" charset="2"/>
                        </a:rPr>
                        <m:t> </m:t>
                      </m:r>
                    </m:oMath>
                  </m:oMathPara>
                </a14:m>
                <a:endParaRPr lang="es-ES" sz="2600" dirty="0" smtClean="0">
                  <a:solidFill>
                    <a:srgbClr val="3B4F89"/>
                  </a:solidFill>
                  <a:sym typeface="Symbol" pitchFamily="18" charset="2"/>
                </a:endParaRPr>
              </a:p>
              <a:p>
                <a:pPr marL="109728" indent="0">
                  <a:buNone/>
                </a:pPr>
                <a:endParaRPr lang="es-ES" sz="2600" dirty="0" smtClean="0">
                  <a:solidFill>
                    <a:srgbClr val="3B4F89"/>
                  </a:solidFill>
                  <a:sym typeface="Symbol" pitchFamily="18" charset="2"/>
                </a:endParaRPr>
              </a:p>
              <a:p>
                <a:r>
                  <a:rPr lang="es-ES" sz="2600" dirty="0" smtClean="0">
                    <a:solidFill>
                      <a:srgbClr val="3B4F89"/>
                    </a:solidFill>
                    <a:sym typeface="Symbol" pitchFamily="18" charset="2"/>
                  </a:rPr>
                  <a:t>R</a:t>
                </a:r>
                <a:r>
                  <a:rPr lang="es-ES" sz="2600" dirty="0">
                    <a:solidFill>
                      <a:srgbClr val="3B4F89"/>
                    </a:solidFill>
                    <a:sym typeface="Symbol" pitchFamily="18" charset="2"/>
                  </a:rPr>
                  <a:t>: precio de alquiler de la tierra.    </a:t>
                </a:r>
                <a:endParaRPr lang="es-ES" sz="2600" dirty="0" smtClean="0">
                  <a:solidFill>
                    <a:srgbClr val="3B4F89"/>
                  </a:solidFill>
                  <a:sym typeface="Symbol" pitchFamily="18" charset="2"/>
                </a:endParaRPr>
              </a:p>
              <a:p>
                <a:r>
                  <a:rPr lang="es-ES" sz="2600" dirty="0" smtClean="0">
                    <a:solidFill>
                      <a:srgbClr val="3B4F89"/>
                    </a:solidFill>
                    <a:sym typeface="Symbol" pitchFamily="18" charset="2"/>
                  </a:rPr>
                  <a:t>Hallo </a:t>
                </a:r>
                <a:r>
                  <a:rPr lang="es-ES" sz="2600" dirty="0">
                    <a:solidFill>
                      <a:srgbClr val="3B4F89"/>
                    </a:solidFill>
                    <a:sym typeface="Symbol" pitchFamily="18" charset="2"/>
                  </a:rPr>
                  <a:t>las condiciones de primer </a:t>
                </a:r>
                <a:r>
                  <a:rPr lang="es-ES" sz="2600" dirty="0" smtClean="0">
                    <a:solidFill>
                      <a:srgbClr val="3B4F89"/>
                    </a:solidFill>
                    <a:sym typeface="Symbol" pitchFamily="18" charset="2"/>
                  </a:rPr>
                  <a:t>orden…</a:t>
                </a:r>
              </a:p>
              <a:p>
                <a:r>
                  <a:rPr lang="es-ES" sz="2600" dirty="0">
                    <a:solidFill>
                      <a:srgbClr val="3B4F89"/>
                    </a:solidFill>
                    <a:sym typeface="Symbol" pitchFamily="18" charset="2"/>
                  </a:rPr>
                  <a:t>Dividiendo la primera CPO entre la segunda obtengo la expresión (conocida para una </a:t>
                </a:r>
                <a:r>
                  <a:rPr lang="es-ES" sz="2600" dirty="0" err="1">
                    <a:solidFill>
                      <a:srgbClr val="3B4F89"/>
                    </a:solidFill>
                    <a:sym typeface="Symbol" pitchFamily="18" charset="2"/>
                  </a:rPr>
                  <a:t>Cobb</a:t>
                </a:r>
                <a:r>
                  <a:rPr lang="es-ES" sz="2600" dirty="0">
                    <a:solidFill>
                      <a:srgbClr val="3B4F89"/>
                    </a:solidFill>
                    <a:sym typeface="Symbol" pitchFamily="18" charset="2"/>
                  </a:rPr>
                  <a:t> - Douglas):	</a:t>
                </a:r>
                <a:endParaRPr lang="es-ES" sz="2600" i="1" dirty="0" smtClean="0">
                  <a:solidFill>
                    <a:srgbClr val="3B4F89"/>
                  </a:solidFill>
                  <a:latin typeface="Cambria Math"/>
                  <a:sym typeface="Symbol" pitchFamily="18" charset="2"/>
                </a:endParaRPr>
              </a:p>
              <a:p>
                <a:pPr marL="109728" indent="0" algn="ctr">
                  <a:buNone/>
                </a:pPr>
                <a14:m>
                  <m:oMathPara xmlns:m="http://schemas.openxmlformats.org/officeDocument/2006/math">
                    <m:oMathParaPr>
                      <m:jc m:val="centerGroup"/>
                    </m:oMathParaPr>
                    <m:oMath xmlns:m="http://schemas.openxmlformats.org/officeDocument/2006/math">
                      <m:r>
                        <a:rPr lang="es-ES" sz="2600" i="1" dirty="0" smtClean="0">
                          <a:solidFill>
                            <a:srgbClr val="3B4F89"/>
                          </a:solidFill>
                          <a:latin typeface="Cambria Math"/>
                          <a:sym typeface="Symbol" pitchFamily="18" charset="2"/>
                        </a:rPr>
                        <m:t>(</m:t>
                      </m:r>
                      <m:r>
                        <a:rPr lang="es-ES" sz="2600" i="1" dirty="0" smtClean="0">
                          <a:solidFill>
                            <a:srgbClr val="3B4F89"/>
                          </a:solidFill>
                          <a:latin typeface="Cambria Math"/>
                          <a:sym typeface="Symbol" pitchFamily="18" charset="2"/>
                        </a:rPr>
                        <m:t>𝐿</m:t>
                      </m:r>
                      <m:r>
                        <a:rPr lang="es-ES" sz="2600" i="1" dirty="0" smtClean="0">
                          <a:solidFill>
                            <a:srgbClr val="3B4F89"/>
                          </a:solidFill>
                          <a:latin typeface="Cambria Math"/>
                          <a:sym typeface="Symbol" pitchFamily="18" charset="2"/>
                        </a:rPr>
                        <m:t>/</m:t>
                      </m:r>
                      <m:r>
                        <a:rPr lang="es-ES" sz="2600" i="1" dirty="0" smtClean="0">
                          <a:solidFill>
                            <a:srgbClr val="3B4F89"/>
                          </a:solidFill>
                          <a:latin typeface="Cambria Math"/>
                          <a:sym typeface="Symbol" pitchFamily="18" charset="2"/>
                        </a:rPr>
                        <m:t>𝐾</m:t>
                      </m:r>
                      <m:r>
                        <a:rPr lang="es-ES" sz="2600" i="1" dirty="0" smtClean="0">
                          <a:solidFill>
                            <a:srgbClr val="3B4F89"/>
                          </a:solidFill>
                          <a:latin typeface="Cambria Math"/>
                          <a:sym typeface="Symbol" pitchFamily="18" charset="2"/>
                        </a:rPr>
                        <m:t>)=(</m:t>
                      </m:r>
                      <m:r>
                        <a:rPr lang="es-ES" sz="2600" i="1" dirty="0" smtClean="0">
                          <a:solidFill>
                            <a:srgbClr val="3B4F89"/>
                          </a:solidFill>
                          <a:latin typeface="Cambria Math"/>
                          <a:sym typeface="Symbol" pitchFamily="18" charset="2"/>
                        </a:rPr>
                        <m:t>𝑣</m:t>
                      </m:r>
                      <m:r>
                        <a:rPr lang="es-ES" sz="2600" i="1" dirty="0" smtClean="0">
                          <a:solidFill>
                            <a:srgbClr val="3B4F89"/>
                          </a:solidFill>
                          <a:latin typeface="Cambria Math"/>
                          <a:sym typeface="Symbol" pitchFamily="18" charset="2"/>
                        </a:rPr>
                        <m:t>/</m:t>
                      </m:r>
                      <m:r>
                        <a:rPr lang="es-ES" sz="2600" i="1" dirty="0" smtClean="0">
                          <a:solidFill>
                            <a:srgbClr val="3B4F89"/>
                          </a:solidFill>
                          <a:latin typeface="Cambria Math"/>
                          <a:sym typeface="Symbol" pitchFamily="18" charset="2"/>
                        </a:rPr>
                        <m:t>𝑤</m:t>
                      </m:r>
                      <m:r>
                        <a:rPr lang="es-ES" sz="2600" i="1" dirty="0" smtClean="0">
                          <a:solidFill>
                            <a:srgbClr val="3B4F89"/>
                          </a:solidFill>
                          <a:latin typeface="Cambria Math"/>
                          <a:sym typeface="Symbol" pitchFamily="18" charset="2"/>
                        </a:rPr>
                        <m:t>)</m:t>
                      </m:r>
                    </m:oMath>
                  </m:oMathPara>
                </a14:m>
                <a:endParaRPr lang="es-ES" sz="2600" dirty="0" smtClean="0">
                  <a:solidFill>
                    <a:srgbClr val="3B4F89"/>
                  </a:solidFill>
                  <a:sym typeface="Symbol" pitchFamily="18" charset="2"/>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371600"/>
                <a:ext cx="8229600" cy="5202936"/>
              </a:xfrm>
              <a:blipFill rotWithShape="0">
                <a:blip r:embed="rId2"/>
                <a:stretch>
                  <a:fillRect t="-1054"/>
                </a:stretch>
              </a:blipFill>
            </p:spPr>
            <p:txBody>
              <a:bodyPr/>
              <a:lstStyle/>
              <a:p>
                <a:r>
                  <a:rPr lang="es-UY">
                    <a:noFill/>
                  </a:rPr>
                  <a:t> </a:t>
                </a:r>
              </a:p>
            </p:txBody>
          </p:sp>
        </mc:Fallback>
      </mc:AlternateContent>
    </p:spTree>
    <p:extLst>
      <p:ext uri="{BB962C8B-B14F-4D97-AF65-F5344CB8AC3E}">
        <p14:creationId xmlns:p14="http://schemas.microsoft.com/office/powerpoint/2010/main" val="4012656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685800"/>
            <a:ext cx="8229600" cy="533400"/>
          </a:xfrm>
        </p:spPr>
        <p:txBody>
          <a:bodyPr>
            <a:normAutofit fontScale="90000"/>
          </a:bodyPr>
          <a:lstStyle/>
          <a:p>
            <a:pPr algn="ctr"/>
            <a:r>
              <a:rPr lang="es-UY" dirty="0" smtClean="0"/>
              <a:t>Cálculo de una función de oferta</a:t>
            </a:r>
            <a:endParaRPr lang="en-U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371600"/>
                <a:ext cx="8229600" cy="5202936"/>
              </a:xfrm>
            </p:spPr>
            <p:txBody>
              <a:bodyPr>
                <a:normAutofit fontScale="92500" lnSpcReduction="20000"/>
              </a:bodyPr>
              <a:lstStyle/>
              <a:p>
                <a:pPr algn="ctr">
                  <a:buFontTx/>
                  <a:buNone/>
                </a:pPr>
                <a:r>
                  <a:rPr lang="es-ES" sz="2600" b="1" dirty="0" smtClean="0">
                    <a:solidFill>
                      <a:srgbClr val="3B4F89"/>
                    </a:solidFill>
                    <a:sym typeface="Symbol" pitchFamily="18" charset="2"/>
                  </a:rPr>
                  <a:t>Ejemplo 13.4: </a:t>
                </a:r>
                <a:r>
                  <a:rPr lang="es-ES" sz="2600" b="1" dirty="0" err="1">
                    <a:solidFill>
                      <a:srgbClr val="3B4F89"/>
                    </a:solidFill>
                    <a:sym typeface="Symbol" pitchFamily="18" charset="2"/>
                  </a:rPr>
                  <a:t>Nicholson</a:t>
                </a:r>
                <a:r>
                  <a:rPr lang="es-ES" sz="2600" b="1" dirty="0">
                    <a:solidFill>
                      <a:srgbClr val="3B4F89"/>
                    </a:solidFill>
                    <a:sym typeface="Symbol" pitchFamily="18" charset="2"/>
                  </a:rPr>
                  <a:t> 8a </a:t>
                </a:r>
                <a:r>
                  <a:rPr lang="es-ES" sz="2600" b="1" dirty="0" smtClean="0">
                    <a:solidFill>
                      <a:srgbClr val="3B4F89"/>
                    </a:solidFill>
                    <a:sym typeface="Symbol" pitchFamily="18" charset="2"/>
                  </a:rPr>
                  <a:t>edición</a:t>
                </a:r>
              </a:p>
              <a:p>
                <a:pPr algn="ctr">
                  <a:buFontTx/>
                  <a:buNone/>
                </a:pPr>
                <a:endParaRPr lang="es-ES" sz="2600" b="1" dirty="0" smtClean="0">
                  <a:solidFill>
                    <a:srgbClr val="3B4F89"/>
                  </a:solidFill>
                  <a:sym typeface="Symbol" pitchFamily="18" charset="2"/>
                </a:endParaRPr>
              </a:p>
              <a:p>
                <a:pPr algn="just"/>
                <a:r>
                  <a:rPr lang="es-ES" sz="2600" dirty="0">
                    <a:solidFill>
                      <a:srgbClr val="3B4F89"/>
                    </a:solidFill>
                    <a:sym typeface="Symbol" pitchFamily="18" charset="2"/>
                  </a:rPr>
                  <a:t> Despejando L y sustituyendo en cualquiera de las CPO, obtengo la función de demanda de </a:t>
                </a:r>
                <a:r>
                  <a:rPr lang="es-ES" sz="2600" dirty="0" smtClean="0">
                    <a:solidFill>
                      <a:srgbClr val="3B4F89"/>
                    </a:solidFill>
                    <a:sym typeface="Symbol" pitchFamily="18" charset="2"/>
                  </a:rPr>
                  <a:t>K:</a:t>
                </a:r>
              </a:p>
              <a:p>
                <a:pPr marL="109728" indent="0" algn="just">
                  <a:buNone/>
                </a:pPr>
                <a14:m>
                  <m:oMathPara xmlns:m="http://schemas.openxmlformats.org/officeDocument/2006/math">
                    <m:oMathParaPr>
                      <m:jc m:val="center"/>
                    </m:oMathParaPr>
                    <m:oMath xmlns:m="http://schemas.openxmlformats.org/officeDocument/2006/math">
                      <m:sSup>
                        <m:sSupPr>
                          <m:ctrlPr>
                            <a:rPr lang="es-ES" sz="2600" i="1" dirty="0" smtClean="0">
                              <a:solidFill>
                                <a:srgbClr val="3B4F89"/>
                              </a:solidFill>
                              <a:latin typeface="Cambria Math" panose="02040503050406030204" pitchFamily="18" charset="0"/>
                              <a:sym typeface="Symbol" pitchFamily="18" charset="2"/>
                            </a:rPr>
                          </m:ctrlPr>
                        </m:sSupPr>
                        <m:e>
                          <m:r>
                            <a:rPr lang="es-ES" sz="2600" b="0" i="1" dirty="0" smtClean="0">
                              <a:solidFill>
                                <a:srgbClr val="3B4F89"/>
                              </a:solidFill>
                              <a:latin typeface="Cambria Math"/>
                              <a:sym typeface="Symbol" pitchFamily="18" charset="2"/>
                            </a:rPr>
                            <m:t>𝑘</m:t>
                          </m:r>
                        </m:e>
                        <m:sup>
                          <m:r>
                            <a:rPr lang="es-ES" sz="2600" b="0" i="1" dirty="0" smtClean="0">
                              <a:solidFill>
                                <a:srgbClr val="3B4F89"/>
                              </a:solidFill>
                              <a:latin typeface="Cambria Math"/>
                              <a:sym typeface="Symbol" pitchFamily="18" charset="2"/>
                            </a:rPr>
                            <m:t>∗</m:t>
                          </m:r>
                        </m:sup>
                      </m:sSup>
                      <m:r>
                        <a:rPr lang="es-ES" sz="2600" i="1" dirty="0">
                          <a:solidFill>
                            <a:srgbClr val="3B4F89"/>
                          </a:solidFill>
                          <a:latin typeface="Cambria Math"/>
                          <a:sym typeface="Symbol" pitchFamily="18" charset="2"/>
                        </a:rPr>
                        <m:t>(</m:t>
                      </m:r>
                      <m:r>
                        <a:rPr lang="es-ES" sz="2600" i="1" dirty="0">
                          <a:solidFill>
                            <a:srgbClr val="3B4F89"/>
                          </a:solidFill>
                          <a:latin typeface="Cambria Math"/>
                          <a:sym typeface="Symbol" pitchFamily="18" charset="2"/>
                        </a:rPr>
                        <m:t>𝑝</m:t>
                      </m:r>
                      <m:r>
                        <a:rPr lang="es-ES" sz="2600" i="1" dirty="0">
                          <a:solidFill>
                            <a:srgbClr val="3B4F89"/>
                          </a:solidFill>
                          <a:latin typeface="Cambria Math"/>
                          <a:sym typeface="Symbol" pitchFamily="18" charset="2"/>
                        </a:rPr>
                        <m:t>,</m:t>
                      </m:r>
                      <m:r>
                        <a:rPr lang="es-ES" sz="2600" i="1" dirty="0">
                          <a:solidFill>
                            <a:srgbClr val="3B4F89"/>
                          </a:solidFill>
                          <a:latin typeface="Cambria Math"/>
                          <a:sym typeface="Symbol" pitchFamily="18" charset="2"/>
                        </a:rPr>
                        <m:t>𝑤</m:t>
                      </m:r>
                      <m:r>
                        <a:rPr lang="es-ES" sz="2600" i="1" dirty="0">
                          <a:solidFill>
                            <a:srgbClr val="3B4F89"/>
                          </a:solidFill>
                          <a:latin typeface="Cambria Math"/>
                          <a:sym typeface="Symbol" pitchFamily="18" charset="2"/>
                        </a:rPr>
                        <m:t>,</m:t>
                      </m:r>
                      <m:r>
                        <a:rPr lang="es-ES" sz="2600" i="1" dirty="0">
                          <a:solidFill>
                            <a:srgbClr val="3B4F89"/>
                          </a:solidFill>
                          <a:latin typeface="Cambria Math"/>
                          <a:sym typeface="Symbol" pitchFamily="18" charset="2"/>
                        </a:rPr>
                        <m:t>𝑣</m:t>
                      </m:r>
                      <m:r>
                        <a:rPr lang="es-ES" sz="2600" i="1" dirty="0">
                          <a:solidFill>
                            <a:srgbClr val="3B4F89"/>
                          </a:solidFill>
                          <a:latin typeface="Cambria Math"/>
                          <a:sym typeface="Symbol" pitchFamily="18" charset="2"/>
                        </a:rPr>
                        <m:t>)=</m:t>
                      </m:r>
                      <m:f>
                        <m:fPr>
                          <m:ctrlPr>
                            <a:rPr lang="es-ES" sz="2600" i="1" dirty="0" smtClean="0">
                              <a:solidFill>
                                <a:srgbClr val="3B4F89"/>
                              </a:solidFill>
                              <a:latin typeface="Cambria Math" panose="02040503050406030204" pitchFamily="18" charset="0"/>
                              <a:sym typeface="Symbol" pitchFamily="18" charset="2"/>
                            </a:rPr>
                          </m:ctrlPr>
                        </m:fPr>
                        <m:num>
                          <m:r>
                            <a:rPr lang="es-ES" sz="2600" i="1" dirty="0">
                              <a:solidFill>
                                <a:srgbClr val="3B4F89"/>
                              </a:solidFill>
                              <a:latin typeface="Cambria Math"/>
                              <a:sym typeface="Symbol" pitchFamily="18" charset="2"/>
                            </a:rPr>
                            <m:t>160</m:t>
                          </m:r>
                          <m:r>
                            <a:rPr lang="es-ES" sz="2600" i="1" dirty="0">
                              <a:solidFill>
                                <a:srgbClr val="3B4F89"/>
                              </a:solidFill>
                              <a:latin typeface="Cambria Math"/>
                              <a:sym typeface="Symbol" pitchFamily="18" charset="2"/>
                            </a:rPr>
                            <m:t>𝑝</m:t>
                          </m:r>
                          <m:r>
                            <a:rPr lang="es-ES" sz="2600" i="1" dirty="0">
                              <a:solidFill>
                                <a:srgbClr val="3B4F89"/>
                              </a:solidFill>
                              <a:latin typeface="Cambria Math"/>
                              <a:sym typeface="Symbol" pitchFamily="18" charset="2"/>
                            </a:rPr>
                            <m:t>²</m:t>
                          </m:r>
                        </m:num>
                        <m:den>
                          <m:sSup>
                            <m:sSupPr>
                              <m:ctrlPr>
                                <a:rPr lang="es-ES" sz="2600" i="1" dirty="0">
                                  <a:solidFill>
                                    <a:srgbClr val="3B4F89"/>
                                  </a:solidFill>
                                  <a:latin typeface="Cambria Math" panose="02040503050406030204" pitchFamily="18" charset="0"/>
                                  <a:sym typeface="Symbol" pitchFamily="18" charset="2"/>
                                </a:rPr>
                              </m:ctrlPr>
                            </m:sSupPr>
                            <m:e>
                              <m:r>
                                <a:rPr lang="es-ES" sz="2600" b="0" i="1" dirty="0" smtClean="0">
                                  <a:solidFill>
                                    <a:srgbClr val="3B4F89"/>
                                  </a:solidFill>
                                  <a:latin typeface="Cambria Math"/>
                                  <a:sym typeface="Symbol" pitchFamily="18" charset="2"/>
                                </a:rPr>
                                <m:t>𝑣</m:t>
                              </m:r>
                            </m:e>
                            <m:sup>
                              <m:r>
                                <a:rPr lang="es-ES" sz="2600" i="1" dirty="0">
                                  <a:solidFill>
                                    <a:srgbClr val="3B4F89"/>
                                  </a:solidFill>
                                  <a:latin typeface="Cambria Math"/>
                                  <a:sym typeface="Symbol" pitchFamily="18" charset="2"/>
                                </a:rPr>
                                <m:t>3/2</m:t>
                              </m:r>
                            </m:sup>
                          </m:sSup>
                          <m:sSup>
                            <m:sSupPr>
                              <m:ctrlPr>
                                <a:rPr lang="es-ES" sz="2600" i="1" dirty="0">
                                  <a:solidFill>
                                    <a:srgbClr val="3B4F89"/>
                                  </a:solidFill>
                                  <a:latin typeface="Cambria Math" panose="02040503050406030204" pitchFamily="18" charset="0"/>
                                  <a:sym typeface="Symbol" pitchFamily="18" charset="2"/>
                                </a:rPr>
                              </m:ctrlPr>
                            </m:sSupPr>
                            <m:e>
                              <m:r>
                                <a:rPr lang="es-ES" sz="2600" i="1" dirty="0">
                                  <a:solidFill>
                                    <a:srgbClr val="3B4F89"/>
                                  </a:solidFill>
                                  <a:latin typeface="Cambria Math"/>
                                  <a:sym typeface="Symbol" pitchFamily="18" charset="2"/>
                                </a:rPr>
                                <m:t>𝑤</m:t>
                              </m:r>
                            </m:e>
                            <m:sup>
                              <m:r>
                                <a:rPr lang="es-ES" sz="2600" i="1" dirty="0">
                                  <a:solidFill>
                                    <a:srgbClr val="3B4F89"/>
                                  </a:solidFill>
                                  <a:latin typeface="Cambria Math"/>
                                  <a:sym typeface="Symbol" pitchFamily="18" charset="2"/>
                                </a:rPr>
                                <m:t>1/2</m:t>
                              </m:r>
                            </m:sup>
                          </m:sSup>
                        </m:den>
                      </m:f>
                    </m:oMath>
                  </m:oMathPara>
                </a14:m>
                <a:endParaRPr lang="es-ES" sz="2600" dirty="0" smtClean="0">
                  <a:solidFill>
                    <a:srgbClr val="3B4F89"/>
                  </a:solidFill>
                  <a:sym typeface="Symbol" pitchFamily="18" charset="2"/>
                </a:endParaRPr>
              </a:p>
              <a:p>
                <a:pPr algn="just"/>
                <a:r>
                  <a:rPr lang="es-ES" sz="2600" dirty="0" smtClean="0">
                    <a:solidFill>
                      <a:srgbClr val="3B4F89"/>
                    </a:solidFill>
                    <a:sym typeface="Symbol" pitchFamily="18" charset="2"/>
                  </a:rPr>
                  <a:t>Sustituyendo </a:t>
                </a:r>
                <a:r>
                  <a:rPr lang="es-ES" sz="2600" dirty="0">
                    <a:solidFill>
                      <a:srgbClr val="3B4F89"/>
                    </a:solidFill>
                    <a:sym typeface="Symbol" pitchFamily="18" charset="2"/>
                  </a:rPr>
                  <a:t>esto en </a:t>
                </a:r>
                <a14:m>
                  <m:oMath xmlns:m="http://schemas.openxmlformats.org/officeDocument/2006/math">
                    <m:r>
                      <a:rPr lang="es-ES" sz="2600" i="1" dirty="0" smtClean="0">
                        <a:solidFill>
                          <a:srgbClr val="3B4F89"/>
                        </a:solidFill>
                        <a:latin typeface="Cambria Math"/>
                        <a:sym typeface="Symbol" pitchFamily="18" charset="2"/>
                      </a:rPr>
                      <m:t>𝐿</m:t>
                    </m:r>
                    <m:r>
                      <a:rPr lang="es-ES" sz="2600" i="1" dirty="0" smtClean="0">
                        <a:solidFill>
                          <a:srgbClr val="3B4F89"/>
                        </a:solidFill>
                        <a:latin typeface="Cambria Math"/>
                        <a:sym typeface="Symbol" pitchFamily="18" charset="2"/>
                      </a:rPr>
                      <m:t>=</m:t>
                    </m:r>
                    <m:r>
                      <a:rPr lang="es-ES" sz="2600" i="1" dirty="0" smtClean="0">
                        <a:solidFill>
                          <a:srgbClr val="3B4F89"/>
                        </a:solidFill>
                        <a:latin typeface="Cambria Math"/>
                        <a:sym typeface="Symbol" pitchFamily="18" charset="2"/>
                      </a:rPr>
                      <m:t>𝑣</m:t>
                    </m:r>
                    <m:r>
                      <a:rPr lang="es-ES" sz="2600" i="1" dirty="0" smtClean="0">
                        <a:solidFill>
                          <a:srgbClr val="3B4F89"/>
                        </a:solidFill>
                        <a:latin typeface="Cambria Math"/>
                        <a:sym typeface="Symbol" pitchFamily="18" charset="2"/>
                      </a:rPr>
                      <m:t>/</m:t>
                    </m:r>
                    <m:r>
                      <a:rPr lang="es-ES" sz="2600" i="1" dirty="0" err="1">
                        <a:solidFill>
                          <a:srgbClr val="3B4F89"/>
                        </a:solidFill>
                        <a:latin typeface="Cambria Math"/>
                        <a:sym typeface="Symbol" pitchFamily="18" charset="2"/>
                      </a:rPr>
                      <m:t>𝑘</m:t>
                    </m:r>
                    <m:r>
                      <a:rPr lang="es-ES" sz="2600" i="1" dirty="0" err="1">
                        <a:solidFill>
                          <a:srgbClr val="3B4F89"/>
                        </a:solidFill>
                        <a:latin typeface="Cambria Math"/>
                        <a:sym typeface="Symbol" pitchFamily="18" charset="2"/>
                      </a:rPr>
                      <m:t>×</m:t>
                    </m:r>
                    <m:r>
                      <a:rPr lang="es-ES" sz="2600" i="1" dirty="0" err="1">
                        <a:solidFill>
                          <a:srgbClr val="3B4F89"/>
                        </a:solidFill>
                        <a:latin typeface="Cambria Math"/>
                        <a:sym typeface="Symbol" pitchFamily="18" charset="2"/>
                      </a:rPr>
                      <m:t>𝐾</m:t>
                    </m:r>
                  </m:oMath>
                </a14:m>
                <a:r>
                  <a:rPr lang="es-ES" sz="2600" dirty="0">
                    <a:solidFill>
                      <a:srgbClr val="3B4F89"/>
                    </a:solidFill>
                    <a:sym typeface="Symbol" pitchFamily="18" charset="2"/>
                  </a:rPr>
                  <a:t> obtenemos la función de demanda de </a:t>
                </a:r>
                <a:r>
                  <a:rPr lang="es-ES" sz="2600" dirty="0" smtClean="0">
                    <a:solidFill>
                      <a:srgbClr val="3B4F89"/>
                    </a:solidFill>
                    <a:sym typeface="Symbol" pitchFamily="18" charset="2"/>
                  </a:rPr>
                  <a:t>L:</a:t>
                </a:r>
              </a:p>
              <a:p>
                <a:pPr marL="109728" indent="0" algn="ctr">
                  <a:buNone/>
                </a:pPr>
                <a14:m>
                  <m:oMathPara xmlns:m="http://schemas.openxmlformats.org/officeDocument/2006/math">
                    <m:oMathParaPr>
                      <m:jc m:val="centerGroup"/>
                    </m:oMathParaPr>
                    <m:oMath xmlns:m="http://schemas.openxmlformats.org/officeDocument/2006/math">
                      <m:sSup>
                        <m:sSupPr>
                          <m:ctrlPr>
                            <a:rPr lang="es-ES" sz="2600" i="1" dirty="0">
                              <a:solidFill>
                                <a:srgbClr val="3B4F89"/>
                              </a:solidFill>
                              <a:latin typeface="Cambria Math" panose="02040503050406030204" pitchFamily="18" charset="0"/>
                              <a:sym typeface="Symbol" pitchFamily="18" charset="2"/>
                            </a:rPr>
                          </m:ctrlPr>
                        </m:sSupPr>
                        <m:e>
                          <m:r>
                            <a:rPr lang="es-ES" sz="2600" b="0" i="1" dirty="0" smtClean="0">
                              <a:solidFill>
                                <a:srgbClr val="3B4F89"/>
                              </a:solidFill>
                              <a:latin typeface="Cambria Math"/>
                              <a:sym typeface="Symbol" pitchFamily="18" charset="2"/>
                            </a:rPr>
                            <m:t>𝑙</m:t>
                          </m:r>
                        </m:e>
                        <m:sup>
                          <m:r>
                            <a:rPr lang="es-ES" sz="2600" i="1" dirty="0">
                              <a:solidFill>
                                <a:srgbClr val="3B4F89"/>
                              </a:solidFill>
                              <a:latin typeface="Cambria Math"/>
                              <a:sym typeface="Symbol" pitchFamily="18" charset="2"/>
                            </a:rPr>
                            <m:t>∗</m:t>
                          </m:r>
                        </m:sup>
                      </m:sSup>
                      <m:r>
                        <a:rPr lang="es-ES" sz="2600" i="1" dirty="0">
                          <a:solidFill>
                            <a:srgbClr val="3B4F89"/>
                          </a:solidFill>
                          <a:latin typeface="Cambria Math"/>
                          <a:sym typeface="Symbol" pitchFamily="18" charset="2"/>
                        </a:rPr>
                        <m:t>(</m:t>
                      </m:r>
                      <m:r>
                        <a:rPr lang="es-ES" sz="2600" i="1" dirty="0">
                          <a:solidFill>
                            <a:srgbClr val="3B4F89"/>
                          </a:solidFill>
                          <a:latin typeface="Cambria Math"/>
                          <a:sym typeface="Symbol" pitchFamily="18" charset="2"/>
                        </a:rPr>
                        <m:t>𝑝</m:t>
                      </m:r>
                      <m:r>
                        <a:rPr lang="es-ES" sz="2600" i="1" dirty="0">
                          <a:solidFill>
                            <a:srgbClr val="3B4F89"/>
                          </a:solidFill>
                          <a:latin typeface="Cambria Math"/>
                          <a:sym typeface="Symbol" pitchFamily="18" charset="2"/>
                        </a:rPr>
                        <m:t>,</m:t>
                      </m:r>
                      <m:r>
                        <a:rPr lang="es-ES" sz="2600" i="1" dirty="0">
                          <a:solidFill>
                            <a:srgbClr val="3B4F89"/>
                          </a:solidFill>
                          <a:latin typeface="Cambria Math"/>
                          <a:sym typeface="Symbol" pitchFamily="18" charset="2"/>
                        </a:rPr>
                        <m:t>𝑤</m:t>
                      </m:r>
                      <m:r>
                        <a:rPr lang="es-ES" sz="2600" i="1" dirty="0">
                          <a:solidFill>
                            <a:srgbClr val="3B4F89"/>
                          </a:solidFill>
                          <a:latin typeface="Cambria Math"/>
                          <a:sym typeface="Symbol" pitchFamily="18" charset="2"/>
                        </a:rPr>
                        <m:t>,</m:t>
                      </m:r>
                      <m:r>
                        <a:rPr lang="es-ES" sz="2600" i="1" dirty="0">
                          <a:solidFill>
                            <a:srgbClr val="3B4F89"/>
                          </a:solidFill>
                          <a:latin typeface="Cambria Math"/>
                          <a:sym typeface="Symbol" pitchFamily="18" charset="2"/>
                        </a:rPr>
                        <m:t>𝑣</m:t>
                      </m:r>
                      <m:r>
                        <a:rPr lang="es-ES" sz="2600" i="1" dirty="0">
                          <a:solidFill>
                            <a:srgbClr val="3B4F89"/>
                          </a:solidFill>
                          <a:latin typeface="Cambria Math"/>
                          <a:sym typeface="Symbol" pitchFamily="18" charset="2"/>
                        </a:rPr>
                        <m:t>)=</m:t>
                      </m:r>
                      <m:f>
                        <m:fPr>
                          <m:ctrlPr>
                            <a:rPr lang="es-ES" sz="2600" i="1" dirty="0">
                              <a:solidFill>
                                <a:srgbClr val="3B4F89"/>
                              </a:solidFill>
                              <a:latin typeface="Cambria Math" panose="02040503050406030204" pitchFamily="18" charset="0"/>
                              <a:sym typeface="Symbol" pitchFamily="18" charset="2"/>
                            </a:rPr>
                          </m:ctrlPr>
                        </m:fPr>
                        <m:num>
                          <m:r>
                            <a:rPr lang="es-ES" sz="2600" b="0" i="1" dirty="0" smtClean="0">
                              <a:solidFill>
                                <a:srgbClr val="3B4F89"/>
                              </a:solidFill>
                              <a:latin typeface="Cambria Math"/>
                              <a:sym typeface="Symbol" pitchFamily="18" charset="2"/>
                            </a:rPr>
                            <m:t>100</m:t>
                          </m:r>
                          <m:r>
                            <a:rPr lang="es-ES" sz="2600" i="1" dirty="0">
                              <a:solidFill>
                                <a:srgbClr val="3B4F89"/>
                              </a:solidFill>
                              <a:latin typeface="Cambria Math"/>
                              <a:sym typeface="Symbol" pitchFamily="18" charset="2"/>
                            </a:rPr>
                            <m:t>𝑝</m:t>
                          </m:r>
                          <m:r>
                            <a:rPr lang="es-ES" sz="2600" i="1" dirty="0">
                              <a:solidFill>
                                <a:srgbClr val="3B4F89"/>
                              </a:solidFill>
                              <a:latin typeface="Cambria Math"/>
                              <a:sym typeface="Symbol" pitchFamily="18" charset="2"/>
                            </a:rPr>
                            <m:t>²</m:t>
                          </m:r>
                        </m:num>
                        <m:den>
                          <m:sSup>
                            <m:sSupPr>
                              <m:ctrlPr>
                                <a:rPr lang="es-ES" sz="2600" i="1" dirty="0">
                                  <a:solidFill>
                                    <a:srgbClr val="3B4F89"/>
                                  </a:solidFill>
                                  <a:latin typeface="Cambria Math" panose="02040503050406030204" pitchFamily="18" charset="0"/>
                                  <a:sym typeface="Symbol" pitchFamily="18" charset="2"/>
                                </a:rPr>
                              </m:ctrlPr>
                            </m:sSupPr>
                            <m:e>
                              <m:r>
                                <a:rPr lang="es-ES" sz="2600" b="0" i="1" dirty="0" smtClean="0">
                                  <a:solidFill>
                                    <a:srgbClr val="3B4F89"/>
                                  </a:solidFill>
                                  <a:latin typeface="Cambria Math"/>
                                  <a:sym typeface="Symbol" pitchFamily="18" charset="2"/>
                                </a:rPr>
                                <m:t>𝑣</m:t>
                              </m:r>
                            </m:e>
                            <m:sup>
                              <m:r>
                                <a:rPr lang="es-ES" sz="2600" b="0" i="1" dirty="0" smtClean="0">
                                  <a:solidFill>
                                    <a:srgbClr val="3B4F89"/>
                                  </a:solidFill>
                                  <a:latin typeface="Cambria Math"/>
                                  <a:sym typeface="Symbol" pitchFamily="18" charset="2"/>
                                </a:rPr>
                                <m:t>1</m:t>
                              </m:r>
                              <m:r>
                                <a:rPr lang="es-ES" sz="2600" i="1" dirty="0">
                                  <a:solidFill>
                                    <a:srgbClr val="3B4F89"/>
                                  </a:solidFill>
                                  <a:latin typeface="Cambria Math"/>
                                  <a:sym typeface="Symbol" pitchFamily="18" charset="2"/>
                                </a:rPr>
                                <m:t>/2</m:t>
                              </m:r>
                            </m:sup>
                          </m:sSup>
                          <m:sSup>
                            <m:sSupPr>
                              <m:ctrlPr>
                                <a:rPr lang="es-ES" sz="2600" i="1" dirty="0">
                                  <a:solidFill>
                                    <a:srgbClr val="3B4F89"/>
                                  </a:solidFill>
                                  <a:latin typeface="Cambria Math" panose="02040503050406030204" pitchFamily="18" charset="0"/>
                                  <a:sym typeface="Symbol" pitchFamily="18" charset="2"/>
                                </a:rPr>
                              </m:ctrlPr>
                            </m:sSupPr>
                            <m:e>
                              <m:r>
                                <a:rPr lang="es-ES" sz="2600" i="1" dirty="0">
                                  <a:solidFill>
                                    <a:srgbClr val="3B4F89"/>
                                  </a:solidFill>
                                  <a:latin typeface="Cambria Math"/>
                                  <a:sym typeface="Symbol" pitchFamily="18" charset="2"/>
                                </a:rPr>
                                <m:t>𝑤</m:t>
                              </m:r>
                            </m:e>
                            <m:sup>
                              <m:r>
                                <a:rPr lang="es-ES" sz="2600" b="0" i="1" dirty="0" smtClean="0">
                                  <a:solidFill>
                                    <a:srgbClr val="3B4F89"/>
                                  </a:solidFill>
                                  <a:latin typeface="Cambria Math"/>
                                  <a:sym typeface="Symbol" pitchFamily="18" charset="2"/>
                                </a:rPr>
                                <m:t>3</m:t>
                              </m:r>
                              <m:r>
                                <a:rPr lang="es-ES" sz="2600" i="1" dirty="0">
                                  <a:solidFill>
                                    <a:srgbClr val="3B4F89"/>
                                  </a:solidFill>
                                  <a:latin typeface="Cambria Math"/>
                                  <a:sym typeface="Symbol" pitchFamily="18" charset="2"/>
                                </a:rPr>
                                <m:t>/2</m:t>
                              </m:r>
                            </m:sup>
                          </m:sSup>
                        </m:den>
                      </m:f>
                      <m:r>
                        <a:rPr lang="es-ES" sz="2600" i="1" dirty="0">
                          <a:solidFill>
                            <a:srgbClr val="3B4F89"/>
                          </a:solidFill>
                          <a:latin typeface="Cambria Math"/>
                          <a:sym typeface="Symbol" pitchFamily="18" charset="2"/>
                        </a:rPr>
                        <m:t> </m:t>
                      </m:r>
                    </m:oMath>
                  </m:oMathPara>
                </a14:m>
                <a:endParaRPr lang="es-ES" sz="2600" dirty="0" smtClean="0">
                  <a:solidFill>
                    <a:srgbClr val="3B4F89"/>
                  </a:solidFill>
                  <a:sym typeface="Symbol" pitchFamily="18" charset="2"/>
                </a:endParaRPr>
              </a:p>
              <a:p>
                <a:pPr algn="just"/>
                <a:r>
                  <a:rPr lang="es-ES" sz="2600" dirty="0" smtClean="0">
                    <a:solidFill>
                      <a:srgbClr val="3B4F89"/>
                    </a:solidFill>
                    <a:sym typeface="Symbol" pitchFamily="18" charset="2"/>
                  </a:rPr>
                  <a:t>Por </a:t>
                </a:r>
                <a:r>
                  <a:rPr lang="es-ES" sz="2600" dirty="0">
                    <a:solidFill>
                      <a:srgbClr val="3B4F89"/>
                    </a:solidFill>
                    <a:sym typeface="Symbol" pitchFamily="18" charset="2"/>
                  </a:rPr>
                  <a:t>último, introduciendo </a:t>
                </a:r>
                <a:r>
                  <a:rPr lang="es-ES" sz="2600" dirty="0" smtClean="0">
                    <a:solidFill>
                      <a:srgbClr val="3B4F89"/>
                    </a:solidFill>
                    <a:sym typeface="Symbol" pitchFamily="18" charset="2"/>
                  </a:rPr>
                  <a:t>k* y l* </a:t>
                </a:r>
                <a:r>
                  <a:rPr lang="es-ES" sz="2600" dirty="0">
                    <a:solidFill>
                      <a:srgbClr val="3B4F89"/>
                    </a:solidFill>
                    <a:sym typeface="Symbol" pitchFamily="18" charset="2"/>
                  </a:rPr>
                  <a:t>en la función de producción a corto plazo obtenemos </a:t>
                </a:r>
                <a:r>
                  <a:rPr lang="es-ES" sz="2600" b="1" i="1" dirty="0">
                    <a:solidFill>
                      <a:srgbClr val="3B4F89"/>
                    </a:solidFill>
                    <a:sym typeface="Symbol" pitchFamily="18" charset="2"/>
                  </a:rPr>
                  <a:t>la función de oferta a corto </a:t>
                </a:r>
                <a:r>
                  <a:rPr lang="es-ES" sz="2600" b="1" i="1" dirty="0" smtClean="0">
                    <a:solidFill>
                      <a:srgbClr val="3B4F89"/>
                    </a:solidFill>
                    <a:sym typeface="Symbol" pitchFamily="18" charset="2"/>
                  </a:rPr>
                  <a:t>plazo</a:t>
                </a:r>
                <a:r>
                  <a:rPr lang="es-ES" sz="2600" dirty="0" smtClean="0">
                    <a:solidFill>
                      <a:srgbClr val="3B4F89"/>
                    </a:solidFill>
                    <a:sym typeface="Symbol" pitchFamily="18" charset="2"/>
                  </a:rPr>
                  <a:t>:</a:t>
                </a:r>
              </a:p>
              <a:p>
                <a:pPr marL="109728" indent="0" algn="ctr">
                  <a:buNone/>
                </a:pPr>
                <a14:m>
                  <m:oMathPara xmlns:m="http://schemas.openxmlformats.org/officeDocument/2006/math">
                    <m:oMathParaPr>
                      <m:jc m:val="centerGroup"/>
                    </m:oMathParaPr>
                    <m:oMath xmlns:m="http://schemas.openxmlformats.org/officeDocument/2006/math">
                      <m:r>
                        <a:rPr lang="es-ES" sz="2600" b="0" i="1" dirty="0" smtClean="0">
                          <a:solidFill>
                            <a:srgbClr val="3B4F89"/>
                          </a:solidFill>
                          <a:latin typeface="Cambria Math"/>
                          <a:sym typeface="Symbol" pitchFamily="18" charset="2"/>
                        </a:rPr>
                        <m:t>𝑞</m:t>
                      </m:r>
                      <m:r>
                        <a:rPr lang="es-ES" sz="2600" i="1" dirty="0">
                          <a:solidFill>
                            <a:srgbClr val="3B4F89"/>
                          </a:solidFill>
                          <a:latin typeface="Cambria Math"/>
                          <a:sym typeface="Symbol" pitchFamily="18" charset="2"/>
                        </a:rPr>
                        <m:t>(</m:t>
                      </m:r>
                      <m:r>
                        <a:rPr lang="es-ES" sz="2600" i="1" dirty="0">
                          <a:solidFill>
                            <a:srgbClr val="3B4F89"/>
                          </a:solidFill>
                          <a:latin typeface="Cambria Math"/>
                          <a:sym typeface="Symbol" pitchFamily="18" charset="2"/>
                        </a:rPr>
                        <m:t>𝑝</m:t>
                      </m:r>
                      <m:r>
                        <a:rPr lang="es-ES" sz="2600" i="1" dirty="0">
                          <a:solidFill>
                            <a:srgbClr val="3B4F89"/>
                          </a:solidFill>
                          <a:latin typeface="Cambria Math"/>
                          <a:sym typeface="Symbol" pitchFamily="18" charset="2"/>
                        </a:rPr>
                        <m:t>,</m:t>
                      </m:r>
                      <m:r>
                        <a:rPr lang="es-ES" sz="2600" i="1" dirty="0">
                          <a:solidFill>
                            <a:srgbClr val="3B4F89"/>
                          </a:solidFill>
                          <a:latin typeface="Cambria Math"/>
                          <a:sym typeface="Symbol" pitchFamily="18" charset="2"/>
                        </a:rPr>
                        <m:t>𝑤</m:t>
                      </m:r>
                      <m:r>
                        <a:rPr lang="es-ES" sz="2600" i="1" dirty="0">
                          <a:solidFill>
                            <a:srgbClr val="3B4F89"/>
                          </a:solidFill>
                          <a:latin typeface="Cambria Math"/>
                          <a:sym typeface="Symbol" pitchFamily="18" charset="2"/>
                        </a:rPr>
                        <m:t>,</m:t>
                      </m:r>
                      <m:r>
                        <a:rPr lang="es-ES" sz="2600" i="1" dirty="0">
                          <a:solidFill>
                            <a:srgbClr val="3B4F89"/>
                          </a:solidFill>
                          <a:latin typeface="Cambria Math"/>
                          <a:sym typeface="Symbol" pitchFamily="18" charset="2"/>
                        </a:rPr>
                        <m:t>𝑣</m:t>
                      </m:r>
                      <m:r>
                        <a:rPr lang="es-ES" sz="2600" i="1" dirty="0">
                          <a:solidFill>
                            <a:srgbClr val="3B4F89"/>
                          </a:solidFill>
                          <a:latin typeface="Cambria Math"/>
                          <a:sym typeface="Symbol" pitchFamily="18" charset="2"/>
                        </a:rPr>
                        <m:t>)=</m:t>
                      </m:r>
                      <m:f>
                        <m:fPr>
                          <m:ctrlPr>
                            <a:rPr lang="es-ES" sz="2600" i="1" dirty="0">
                              <a:solidFill>
                                <a:srgbClr val="3B4F89"/>
                              </a:solidFill>
                              <a:latin typeface="Cambria Math" panose="02040503050406030204" pitchFamily="18" charset="0"/>
                              <a:sym typeface="Symbol" pitchFamily="18" charset="2"/>
                            </a:rPr>
                          </m:ctrlPr>
                        </m:fPr>
                        <m:num>
                          <m:r>
                            <a:rPr lang="es-ES" sz="2600" b="0" i="1" dirty="0" smtClean="0">
                              <a:solidFill>
                                <a:srgbClr val="3B4F89"/>
                              </a:solidFill>
                              <a:latin typeface="Cambria Math"/>
                              <a:sym typeface="Symbol" pitchFamily="18" charset="2"/>
                            </a:rPr>
                            <m:t>4</m:t>
                          </m:r>
                          <m:r>
                            <a:rPr lang="es-ES" sz="2600" i="1" dirty="0">
                              <a:solidFill>
                                <a:srgbClr val="3B4F89"/>
                              </a:solidFill>
                              <a:latin typeface="Cambria Math"/>
                              <a:sym typeface="Symbol" pitchFamily="18" charset="2"/>
                            </a:rPr>
                            <m:t>00</m:t>
                          </m:r>
                          <m:r>
                            <a:rPr lang="es-ES" sz="2600" i="1" dirty="0">
                              <a:solidFill>
                                <a:srgbClr val="3B4F89"/>
                              </a:solidFill>
                              <a:latin typeface="Cambria Math"/>
                              <a:sym typeface="Symbol" pitchFamily="18" charset="2"/>
                            </a:rPr>
                            <m:t>𝑝</m:t>
                          </m:r>
                        </m:num>
                        <m:den>
                          <m:sSup>
                            <m:sSupPr>
                              <m:ctrlPr>
                                <a:rPr lang="es-ES" sz="2600" i="1" dirty="0">
                                  <a:solidFill>
                                    <a:srgbClr val="3B4F89"/>
                                  </a:solidFill>
                                  <a:latin typeface="Cambria Math" panose="02040503050406030204" pitchFamily="18" charset="0"/>
                                  <a:sym typeface="Symbol" pitchFamily="18" charset="2"/>
                                </a:rPr>
                              </m:ctrlPr>
                            </m:sSupPr>
                            <m:e>
                              <m:r>
                                <a:rPr lang="es-ES" sz="2600" b="0" i="1" dirty="0" smtClean="0">
                                  <a:solidFill>
                                    <a:srgbClr val="3B4F89"/>
                                  </a:solidFill>
                                  <a:latin typeface="Cambria Math"/>
                                  <a:sym typeface="Symbol" pitchFamily="18" charset="2"/>
                                </a:rPr>
                                <m:t>𝑣</m:t>
                              </m:r>
                            </m:e>
                            <m:sup>
                              <m:r>
                                <a:rPr lang="es-ES" sz="2600" i="1" dirty="0">
                                  <a:solidFill>
                                    <a:srgbClr val="3B4F89"/>
                                  </a:solidFill>
                                  <a:latin typeface="Cambria Math"/>
                                  <a:sym typeface="Symbol" pitchFamily="18" charset="2"/>
                                </a:rPr>
                                <m:t>1/2</m:t>
                              </m:r>
                            </m:sup>
                          </m:sSup>
                          <m:sSup>
                            <m:sSupPr>
                              <m:ctrlPr>
                                <a:rPr lang="es-ES" sz="2600" i="1" dirty="0">
                                  <a:solidFill>
                                    <a:srgbClr val="3B4F89"/>
                                  </a:solidFill>
                                  <a:latin typeface="Cambria Math" panose="02040503050406030204" pitchFamily="18" charset="0"/>
                                  <a:sym typeface="Symbol" pitchFamily="18" charset="2"/>
                                </a:rPr>
                              </m:ctrlPr>
                            </m:sSupPr>
                            <m:e>
                              <m:r>
                                <a:rPr lang="es-ES" sz="2600" b="0" i="1" dirty="0" smtClean="0">
                                  <a:solidFill>
                                    <a:srgbClr val="3B4F89"/>
                                  </a:solidFill>
                                  <a:latin typeface="Cambria Math"/>
                                  <a:sym typeface="Symbol" pitchFamily="18" charset="2"/>
                                </a:rPr>
                                <m:t>𝑤</m:t>
                              </m:r>
                            </m:e>
                            <m:sup>
                              <m:r>
                                <a:rPr lang="es-ES" sz="2600" b="0" i="1" dirty="0" smtClean="0">
                                  <a:solidFill>
                                    <a:srgbClr val="3B4F89"/>
                                  </a:solidFill>
                                  <a:latin typeface="Cambria Math"/>
                                  <a:sym typeface="Symbol" pitchFamily="18" charset="2"/>
                                </a:rPr>
                                <m:t>1</m:t>
                              </m:r>
                              <m:r>
                                <a:rPr lang="es-ES" sz="2600" i="1" dirty="0">
                                  <a:solidFill>
                                    <a:srgbClr val="3B4F89"/>
                                  </a:solidFill>
                                  <a:latin typeface="Cambria Math"/>
                                  <a:sym typeface="Symbol" pitchFamily="18" charset="2"/>
                                </a:rPr>
                                <m:t>/2</m:t>
                              </m:r>
                            </m:sup>
                          </m:sSup>
                        </m:den>
                      </m:f>
                      <m:r>
                        <a:rPr lang="es-ES" sz="2600" i="1" dirty="0">
                          <a:solidFill>
                            <a:srgbClr val="3B4F89"/>
                          </a:solidFill>
                          <a:latin typeface="Cambria Math"/>
                          <a:sym typeface="Symbol" pitchFamily="18" charset="2"/>
                        </a:rPr>
                        <m:t> </m:t>
                      </m:r>
                    </m:oMath>
                  </m:oMathPara>
                </a14:m>
                <a:endParaRPr lang="es-ES" sz="2600" dirty="0" smtClean="0">
                  <a:solidFill>
                    <a:srgbClr val="3B4F89"/>
                  </a:solidFill>
                  <a:sym typeface="Symbol" pitchFamily="18" charset="2"/>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371600"/>
                <a:ext cx="8229600" cy="5202936"/>
              </a:xfrm>
              <a:blipFill rotWithShape="0">
                <a:blip r:embed="rId2"/>
                <a:stretch>
                  <a:fillRect t="-2342" r="-1111"/>
                </a:stretch>
              </a:blipFill>
            </p:spPr>
            <p:txBody>
              <a:bodyPr/>
              <a:lstStyle/>
              <a:p>
                <a:r>
                  <a:rPr lang="es-UY">
                    <a:noFill/>
                  </a:rPr>
                  <a:t> </a:t>
                </a:r>
              </a:p>
            </p:txBody>
          </p:sp>
        </mc:Fallback>
      </mc:AlternateContent>
    </p:spTree>
    <p:extLst>
      <p:ext uri="{BB962C8B-B14F-4D97-AF65-F5344CB8AC3E}">
        <p14:creationId xmlns:p14="http://schemas.microsoft.com/office/powerpoint/2010/main" val="7397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UY" dirty="0" smtClean="0"/>
              <a:t>Maximización de las Ganancias</a:t>
            </a:r>
            <a:endParaRPr lang="en-US" dirty="0"/>
          </a:p>
        </p:txBody>
      </p:sp>
      <p:sp>
        <p:nvSpPr>
          <p:cNvPr id="3" name="2 Marcador de contenido"/>
          <p:cNvSpPr>
            <a:spLocks noGrp="1"/>
          </p:cNvSpPr>
          <p:nvPr>
            <p:ph idx="1"/>
          </p:nvPr>
        </p:nvSpPr>
        <p:spPr/>
        <p:txBody>
          <a:bodyPr/>
          <a:lstStyle/>
          <a:p>
            <a:r>
              <a:rPr lang="es-UY" dirty="0" smtClean="0"/>
              <a:t>Definición:</a:t>
            </a:r>
          </a:p>
          <a:p>
            <a:pPr marL="109728" indent="0">
              <a:buNone/>
            </a:pPr>
            <a:endParaRPr lang="es-UY" dirty="0" smtClean="0"/>
          </a:p>
          <a:p>
            <a:pPr marL="109728" indent="0">
              <a:buNone/>
            </a:pPr>
            <a:r>
              <a:rPr lang="es-UY" i="1" dirty="0" smtClean="0"/>
              <a:t>Elige la cantidad de factores de producción / la cantidad que va a producir, dada la tecnología, con el </a:t>
            </a:r>
            <a:r>
              <a:rPr lang="es-UY" b="1" i="1" dirty="0" smtClean="0"/>
              <a:t>único fin</a:t>
            </a:r>
            <a:r>
              <a:rPr lang="es-UY" i="1" dirty="0" smtClean="0"/>
              <a:t> de obtener la máxima posible</a:t>
            </a:r>
            <a:r>
              <a:rPr lang="es-UY" i="1" dirty="0" smtClean="0">
                <a:solidFill>
                  <a:schemeClr val="tx1"/>
                </a:solidFill>
              </a:rPr>
              <a:t> diferencia entre sus ingresos totales y sus costos totales</a:t>
            </a:r>
            <a:endParaRPr lang="en-US" i="1" dirty="0">
              <a:solidFill>
                <a:schemeClr val="tx1"/>
              </a:solidFill>
            </a:endParaRPr>
          </a:p>
        </p:txBody>
      </p:sp>
    </p:spTree>
    <p:extLst>
      <p:ext uri="{BB962C8B-B14F-4D97-AF65-F5344CB8AC3E}">
        <p14:creationId xmlns:p14="http://schemas.microsoft.com/office/powerpoint/2010/main" val="19425499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685800"/>
            <a:ext cx="8229600" cy="533400"/>
          </a:xfrm>
        </p:spPr>
        <p:txBody>
          <a:bodyPr>
            <a:normAutofit fontScale="90000"/>
          </a:bodyPr>
          <a:lstStyle/>
          <a:p>
            <a:pPr algn="ctr"/>
            <a:r>
              <a:rPr lang="es-UY" dirty="0" smtClean="0"/>
              <a:t>Cálculo de una función de oferta</a:t>
            </a:r>
            <a:endParaRPr lang="en-U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371600"/>
                <a:ext cx="8229600" cy="5202936"/>
              </a:xfrm>
            </p:spPr>
            <p:txBody>
              <a:bodyPr>
                <a:normAutofit/>
              </a:bodyPr>
              <a:lstStyle/>
              <a:p>
                <a:pPr algn="ctr">
                  <a:buFontTx/>
                  <a:buNone/>
                </a:pPr>
                <a:r>
                  <a:rPr lang="es-ES" sz="2600" b="1" dirty="0" smtClean="0">
                    <a:solidFill>
                      <a:srgbClr val="3B4F89"/>
                    </a:solidFill>
                    <a:sym typeface="Symbol" pitchFamily="18" charset="2"/>
                  </a:rPr>
                  <a:t>Ejemplo 13.4: </a:t>
                </a:r>
                <a:r>
                  <a:rPr lang="es-ES" sz="2600" b="1" dirty="0" err="1">
                    <a:solidFill>
                      <a:srgbClr val="3B4F89"/>
                    </a:solidFill>
                    <a:sym typeface="Symbol" pitchFamily="18" charset="2"/>
                  </a:rPr>
                  <a:t>Nicholson</a:t>
                </a:r>
                <a:r>
                  <a:rPr lang="es-ES" sz="2600" b="1" dirty="0">
                    <a:solidFill>
                      <a:srgbClr val="3B4F89"/>
                    </a:solidFill>
                    <a:sym typeface="Symbol" pitchFamily="18" charset="2"/>
                  </a:rPr>
                  <a:t> 8a </a:t>
                </a:r>
                <a:r>
                  <a:rPr lang="es-ES" sz="2600" b="1" dirty="0" smtClean="0">
                    <a:solidFill>
                      <a:srgbClr val="3B4F89"/>
                    </a:solidFill>
                    <a:sym typeface="Symbol" pitchFamily="18" charset="2"/>
                  </a:rPr>
                  <a:t>edición</a:t>
                </a:r>
              </a:p>
              <a:p>
                <a:pPr algn="ctr">
                  <a:buFontTx/>
                  <a:buNone/>
                </a:pPr>
                <a:endParaRPr lang="es-ES" sz="2600" b="1" dirty="0" smtClean="0">
                  <a:solidFill>
                    <a:srgbClr val="3B4F89"/>
                  </a:solidFill>
                  <a:sym typeface="Symbol" pitchFamily="18" charset="2"/>
                </a:endParaRPr>
              </a:p>
              <a:p>
                <a:r>
                  <a:rPr lang="es-ES" sz="2600" b="0" dirty="0" smtClean="0">
                    <a:solidFill>
                      <a:srgbClr val="3B4F89"/>
                    </a:solidFill>
                    <a:sym typeface="Symbol" pitchFamily="18" charset="2"/>
                  </a:rPr>
                  <a:t>Si w=v=4,</a:t>
                </a:r>
              </a:p>
              <a:p>
                <a:pPr algn="ctr"/>
                <a14:m>
                  <m:oMath xmlns:m="http://schemas.openxmlformats.org/officeDocument/2006/math">
                    <m:r>
                      <a:rPr lang="es-ES" sz="2600" b="0" i="1" dirty="0" smtClean="0">
                        <a:solidFill>
                          <a:srgbClr val="3B4F89"/>
                        </a:solidFill>
                        <a:latin typeface="Cambria Math"/>
                        <a:sym typeface="Symbol" pitchFamily="18" charset="2"/>
                      </a:rPr>
                      <m:t>𝑞</m:t>
                    </m:r>
                    <m:d>
                      <m:dPr>
                        <m:ctrlPr>
                          <a:rPr lang="es-ES" sz="2600" b="0" i="1" dirty="0">
                            <a:solidFill>
                              <a:srgbClr val="3B4F89"/>
                            </a:solidFill>
                            <a:latin typeface="Cambria Math" panose="02040503050406030204" pitchFamily="18" charset="0"/>
                            <a:sym typeface="Symbol" pitchFamily="18" charset="2"/>
                          </a:rPr>
                        </m:ctrlPr>
                      </m:dPr>
                      <m:e>
                        <m:r>
                          <a:rPr lang="es-ES" sz="2600" i="1" dirty="0">
                            <a:solidFill>
                              <a:srgbClr val="3B4F89"/>
                            </a:solidFill>
                            <a:latin typeface="Cambria Math"/>
                            <a:sym typeface="Symbol" pitchFamily="18" charset="2"/>
                          </a:rPr>
                          <m:t>𝑝</m:t>
                        </m:r>
                      </m:e>
                    </m:d>
                    <m:r>
                      <a:rPr lang="es-ES" sz="2600" i="1" dirty="0">
                        <a:solidFill>
                          <a:srgbClr val="3B4F89"/>
                        </a:solidFill>
                        <a:latin typeface="Cambria Math"/>
                        <a:sym typeface="Symbol" pitchFamily="18" charset="2"/>
                      </a:rPr>
                      <m:t>=</m:t>
                    </m:r>
                    <m:f>
                      <m:fPr>
                        <m:ctrlPr>
                          <a:rPr lang="es-ES" sz="2600" i="1" dirty="0">
                            <a:solidFill>
                              <a:srgbClr val="3B4F89"/>
                            </a:solidFill>
                            <a:latin typeface="Cambria Math" panose="02040503050406030204" pitchFamily="18" charset="0"/>
                            <a:sym typeface="Symbol" pitchFamily="18" charset="2"/>
                          </a:rPr>
                        </m:ctrlPr>
                      </m:fPr>
                      <m:num>
                        <m:r>
                          <a:rPr lang="es-ES" sz="2600" b="0" i="1" dirty="0" smtClean="0">
                            <a:solidFill>
                              <a:srgbClr val="3B4F89"/>
                            </a:solidFill>
                            <a:latin typeface="Cambria Math"/>
                            <a:sym typeface="Symbol" pitchFamily="18" charset="2"/>
                          </a:rPr>
                          <m:t>4</m:t>
                        </m:r>
                        <m:r>
                          <a:rPr lang="es-ES" sz="2600" i="1" dirty="0">
                            <a:solidFill>
                              <a:srgbClr val="3B4F89"/>
                            </a:solidFill>
                            <a:latin typeface="Cambria Math"/>
                            <a:sym typeface="Symbol" pitchFamily="18" charset="2"/>
                          </a:rPr>
                          <m:t>00</m:t>
                        </m:r>
                        <m:r>
                          <a:rPr lang="es-ES" sz="2600" i="1" dirty="0">
                            <a:solidFill>
                              <a:srgbClr val="3B4F89"/>
                            </a:solidFill>
                            <a:latin typeface="Cambria Math"/>
                            <a:sym typeface="Symbol" pitchFamily="18" charset="2"/>
                          </a:rPr>
                          <m:t>𝑝</m:t>
                        </m:r>
                      </m:num>
                      <m:den>
                        <m:sSup>
                          <m:sSupPr>
                            <m:ctrlPr>
                              <a:rPr lang="es-ES" sz="2600" i="1" dirty="0">
                                <a:solidFill>
                                  <a:srgbClr val="3B4F89"/>
                                </a:solidFill>
                                <a:latin typeface="Cambria Math" panose="02040503050406030204" pitchFamily="18" charset="0"/>
                                <a:sym typeface="Symbol" pitchFamily="18" charset="2"/>
                              </a:rPr>
                            </m:ctrlPr>
                          </m:sSupPr>
                          <m:e>
                            <m:r>
                              <a:rPr lang="es-ES" sz="2600" b="0" i="1" dirty="0" smtClean="0">
                                <a:solidFill>
                                  <a:srgbClr val="3B4F89"/>
                                </a:solidFill>
                                <a:latin typeface="Cambria Math"/>
                                <a:sym typeface="Symbol" pitchFamily="18" charset="2"/>
                              </a:rPr>
                              <m:t>4</m:t>
                            </m:r>
                          </m:e>
                          <m:sup>
                            <m:f>
                              <m:fPr>
                                <m:ctrlPr>
                                  <a:rPr lang="es-ES" sz="2600" i="1" dirty="0">
                                    <a:solidFill>
                                      <a:srgbClr val="3B4F89"/>
                                    </a:solidFill>
                                    <a:latin typeface="Cambria Math" panose="02040503050406030204" pitchFamily="18" charset="0"/>
                                    <a:sym typeface="Symbol" pitchFamily="18" charset="2"/>
                                  </a:rPr>
                                </m:ctrlPr>
                              </m:fPr>
                              <m:num>
                                <m:r>
                                  <a:rPr lang="es-ES" sz="2600" i="1" dirty="0">
                                    <a:solidFill>
                                      <a:srgbClr val="3B4F89"/>
                                    </a:solidFill>
                                    <a:latin typeface="Cambria Math"/>
                                    <a:sym typeface="Symbol" pitchFamily="18" charset="2"/>
                                  </a:rPr>
                                  <m:t>1</m:t>
                                </m:r>
                              </m:num>
                              <m:den>
                                <m:r>
                                  <a:rPr lang="es-ES" sz="2600" i="1" dirty="0">
                                    <a:solidFill>
                                      <a:srgbClr val="3B4F89"/>
                                    </a:solidFill>
                                    <a:latin typeface="Cambria Math"/>
                                    <a:sym typeface="Symbol" pitchFamily="18" charset="2"/>
                                  </a:rPr>
                                  <m:t>2</m:t>
                                </m:r>
                              </m:den>
                            </m:f>
                          </m:sup>
                        </m:sSup>
                        <m:sSup>
                          <m:sSupPr>
                            <m:ctrlPr>
                              <a:rPr lang="es-ES" sz="2600" i="1" dirty="0">
                                <a:solidFill>
                                  <a:srgbClr val="3B4F89"/>
                                </a:solidFill>
                                <a:latin typeface="Cambria Math" panose="02040503050406030204" pitchFamily="18" charset="0"/>
                                <a:sym typeface="Symbol" pitchFamily="18" charset="2"/>
                              </a:rPr>
                            </m:ctrlPr>
                          </m:sSupPr>
                          <m:e>
                            <m:r>
                              <a:rPr lang="es-ES" sz="2600" b="0" i="1" dirty="0" smtClean="0">
                                <a:solidFill>
                                  <a:srgbClr val="3B4F89"/>
                                </a:solidFill>
                                <a:latin typeface="Cambria Math"/>
                                <a:sym typeface="Symbol" pitchFamily="18" charset="2"/>
                              </a:rPr>
                              <m:t>4</m:t>
                            </m:r>
                          </m:e>
                          <m:sup>
                            <m:f>
                              <m:fPr>
                                <m:ctrlPr>
                                  <a:rPr lang="es-ES" sz="2600" b="0" i="1" dirty="0">
                                    <a:solidFill>
                                      <a:srgbClr val="3B4F89"/>
                                    </a:solidFill>
                                    <a:latin typeface="Cambria Math" panose="02040503050406030204" pitchFamily="18" charset="0"/>
                                    <a:sym typeface="Symbol" pitchFamily="18" charset="2"/>
                                  </a:rPr>
                                </m:ctrlPr>
                              </m:fPr>
                              <m:num>
                                <m:r>
                                  <a:rPr lang="es-ES" sz="2600" b="0" i="1" dirty="0" smtClean="0">
                                    <a:solidFill>
                                      <a:srgbClr val="3B4F89"/>
                                    </a:solidFill>
                                    <a:latin typeface="Cambria Math"/>
                                    <a:sym typeface="Symbol" pitchFamily="18" charset="2"/>
                                  </a:rPr>
                                  <m:t>1</m:t>
                                </m:r>
                              </m:num>
                              <m:den>
                                <m:r>
                                  <a:rPr lang="es-ES" sz="2600" i="1" dirty="0">
                                    <a:solidFill>
                                      <a:srgbClr val="3B4F89"/>
                                    </a:solidFill>
                                    <a:latin typeface="Cambria Math"/>
                                    <a:sym typeface="Symbol" pitchFamily="18" charset="2"/>
                                  </a:rPr>
                                  <m:t>2</m:t>
                                </m:r>
                              </m:den>
                            </m:f>
                          </m:sup>
                        </m:sSup>
                      </m:den>
                    </m:f>
                    <m:r>
                      <a:rPr lang="es-ES" sz="2600" b="0" i="1" dirty="0" smtClean="0">
                        <a:solidFill>
                          <a:srgbClr val="3B4F89"/>
                        </a:solidFill>
                        <a:latin typeface="Cambria Math"/>
                        <a:sym typeface="Symbol" pitchFamily="18" charset="2"/>
                      </a:rPr>
                      <m:t>=100</m:t>
                    </m:r>
                    <m:r>
                      <a:rPr lang="es-ES" sz="2600" b="0" i="1" dirty="0" smtClean="0">
                        <a:solidFill>
                          <a:srgbClr val="3B4F89"/>
                        </a:solidFill>
                        <a:latin typeface="Cambria Math"/>
                        <a:sym typeface="Symbol" pitchFamily="18" charset="2"/>
                      </a:rPr>
                      <m:t>𝑝</m:t>
                    </m:r>
                    <m:r>
                      <a:rPr lang="es-ES" sz="2600" i="1" dirty="0">
                        <a:solidFill>
                          <a:srgbClr val="3B4F89"/>
                        </a:solidFill>
                        <a:latin typeface="Cambria Math"/>
                        <a:sym typeface="Symbol" pitchFamily="18" charset="2"/>
                      </a:rPr>
                      <m:t> </m:t>
                    </m:r>
                  </m:oMath>
                </a14:m>
                <a:endParaRPr lang="es-ES" sz="2600" dirty="0" smtClean="0">
                  <a:solidFill>
                    <a:srgbClr val="3B4F89"/>
                  </a:solidFill>
                  <a:sym typeface="Symbol" pitchFamily="18" charset="2"/>
                </a:endParaRPr>
              </a:p>
              <a:p>
                <a:pPr algn="ctr"/>
                <a:endParaRPr lang="es-ES" sz="2600" dirty="0" smtClean="0">
                  <a:solidFill>
                    <a:srgbClr val="3B4F89"/>
                  </a:solidFill>
                  <a:sym typeface="Symbol" pitchFamily="18" charset="2"/>
                </a:endParaRPr>
              </a:p>
              <a:p>
                <a:r>
                  <a:rPr lang="es-ES" sz="2600" dirty="0" smtClean="0">
                    <a:solidFill>
                      <a:srgbClr val="3B4F89"/>
                    </a:solidFill>
                    <a:sym typeface="Symbol" pitchFamily="18" charset="2"/>
                  </a:rPr>
                  <a:t>Si p=1,</a:t>
                </a:r>
              </a:p>
              <a:p>
                <a:pPr algn="ctr"/>
                <a:r>
                  <a:rPr lang="es-ES" sz="2600" dirty="0" smtClean="0">
                    <a:solidFill>
                      <a:srgbClr val="3B4F89"/>
                    </a:solidFill>
                    <a:sym typeface="Symbol" pitchFamily="18" charset="2"/>
                  </a:rPr>
                  <a:t>q  </a:t>
                </a:r>
                <a:r>
                  <a:rPr lang="es-ES" sz="2600" dirty="0">
                    <a:solidFill>
                      <a:srgbClr val="3B4F89"/>
                    </a:solidFill>
                    <a:sym typeface="Symbol" pitchFamily="18" charset="2"/>
                  </a:rPr>
                  <a:t>= </a:t>
                </a:r>
                <a:r>
                  <a:rPr lang="es-ES" sz="2600" dirty="0" smtClean="0">
                    <a:solidFill>
                      <a:srgbClr val="3B4F89"/>
                    </a:solidFill>
                    <a:sym typeface="Symbol" pitchFamily="18" charset="2"/>
                  </a:rPr>
                  <a:t>…. , K  =…. </a:t>
                </a:r>
                <a:r>
                  <a:rPr lang="es-ES" sz="2600" dirty="0">
                    <a:solidFill>
                      <a:srgbClr val="3B4F89"/>
                    </a:solidFill>
                    <a:sym typeface="Symbol" pitchFamily="18" charset="2"/>
                  </a:rPr>
                  <a:t>	</a:t>
                </a:r>
                <a:r>
                  <a:rPr lang="es-ES" sz="2600" dirty="0" smtClean="0">
                    <a:solidFill>
                      <a:srgbClr val="3B4F89"/>
                    </a:solidFill>
                    <a:sym typeface="Symbol" pitchFamily="18" charset="2"/>
                  </a:rPr>
                  <a:t>, L  =…. </a:t>
                </a:r>
              </a:p>
              <a:p>
                <a:pPr algn="ctr"/>
                <a:r>
                  <a:rPr lang="es-ES" sz="2600" dirty="0" smtClean="0">
                    <a:solidFill>
                      <a:srgbClr val="3B4F89"/>
                    </a:solidFill>
                    <a:sym typeface="Symbol" pitchFamily="18" charset="2"/>
                  </a:rPr>
                  <a:t>IT  =…. </a:t>
                </a:r>
                <a14:m>
                  <m:oMath xmlns:m="http://schemas.openxmlformats.org/officeDocument/2006/math">
                    <m:r>
                      <a:rPr lang="es-ES" sz="2600" i="1" dirty="0">
                        <a:solidFill>
                          <a:srgbClr val="3B4F89"/>
                        </a:solidFill>
                        <a:latin typeface="Cambria Math"/>
                        <a:sym typeface="Symbol" pitchFamily="18" charset="2"/>
                      </a:rPr>
                      <m:t>𝐶𝑉𝐶</m:t>
                    </m:r>
                    <m:r>
                      <a:rPr lang="es-ES" sz="2600" i="1" dirty="0">
                        <a:solidFill>
                          <a:srgbClr val="3B4F89"/>
                        </a:solidFill>
                        <a:latin typeface="Cambria Math"/>
                        <a:sym typeface="Symbol" pitchFamily="18" charset="2"/>
                      </a:rPr>
                      <m:t>=</m:t>
                    </m:r>
                    <m:r>
                      <a:rPr lang="es-ES" sz="2600" b="0" i="0" dirty="0" smtClean="0">
                        <a:solidFill>
                          <a:srgbClr val="3B4F89"/>
                        </a:solidFill>
                        <a:latin typeface="Cambria Math"/>
                        <a:sym typeface="Symbol" pitchFamily="18" charset="2"/>
                      </a:rPr>
                      <m:t>…</m:t>
                    </m:r>
                  </m:oMath>
                </a14:m>
                <a:endParaRPr lang="es-ES" sz="2600" dirty="0" smtClean="0">
                  <a:solidFill>
                    <a:srgbClr val="3B4F89"/>
                  </a:solidFill>
                  <a:sym typeface="Symbol" pitchFamily="18" charset="2"/>
                </a:endParaRPr>
              </a:p>
              <a:p>
                <a:pPr algn="ctr"/>
                <a:r>
                  <a:rPr lang="es-ES" sz="2600" dirty="0" smtClean="0">
                    <a:solidFill>
                      <a:srgbClr val="3B4F89"/>
                    </a:solidFill>
                    <a:sym typeface="Symbol" pitchFamily="18" charset="2"/>
                  </a:rPr>
                  <a:t>IT  </a:t>
                </a:r>
                <a:r>
                  <a:rPr lang="es-ES" sz="2600" dirty="0">
                    <a:solidFill>
                      <a:srgbClr val="3B4F89"/>
                    </a:solidFill>
                    <a:sym typeface="Symbol" pitchFamily="18" charset="2"/>
                  </a:rPr>
                  <a:t>&gt; CVC: produce   </a:t>
                </a:r>
                <a:endParaRPr lang="es-ES" sz="2600" dirty="0" smtClean="0">
                  <a:solidFill>
                    <a:srgbClr val="3B4F89"/>
                  </a:solidFill>
                  <a:sym typeface="Symbol" pitchFamily="18" charset="2"/>
                </a:endParaRPr>
              </a:p>
              <a:p>
                <a:pPr marL="109728" indent="0" algn="ctr">
                  <a:buNone/>
                </a:pPr>
                <a:r>
                  <a:rPr lang="es-ES" sz="2600" dirty="0" smtClean="0">
                    <a:solidFill>
                      <a:srgbClr val="3B4F89"/>
                    </a:solidFill>
                    <a:sym typeface="Symbol" pitchFamily="18" charset="2"/>
                  </a:rPr>
                  <a:t> </a:t>
                </a:r>
              </a:p>
              <a:p>
                <a:r>
                  <a:rPr lang="es-ES" sz="2600" dirty="0" smtClean="0">
                    <a:solidFill>
                      <a:srgbClr val="3B4F89"/>
                    </a:solidFill>
                    <a:sym typeface="Symbol" pitchFamily="18" charset="2"/>
                  </a:rPr>
                  <a:t>Un </a:t>
                </a:r>
                <a:r>
                  <a:rPr lang="es-ES" sz="2600" dirty="0">
                    <a:solidFill>
                      <a:srgbClr val="3B4F89"/>
                    </a:solidFill>
                    <a:sym typeface="Symbol" pitchFamily="18" charset="2"/>
                  </a:rPr>
                  <a:t>desplazamiento de la </a:t>
                </a:r>
                <a:r>
                  <a:rPr lang="es-ES" sz="2600" dirty="0" smtClean="0">
                    <a:solidFill>
                      <a:srgbClr val="3B4F89"/>
                    </a:solidFill>
                    <a:sym typeface="Symbol" pitchFamily="18" charset="2"/>
                  </a:rPr>
                  <a:t>oferta=&gt; </a:t>
                </a:r>
                <a:r>
                  <a:rPr lang="es-ES" sz="2600" dirty="0">
                    <a:solidFill>
                      <a:srgbClr val="3B4F89"/>
                    </a:solidFill>
                    <a:sym typeface="Symbol" pitchFamily="18" charset="2"/>
                  </a:rPr>
                  <a:t>w=9</a:t>
                </a:r>
                <a:endParaRPr lang="es-ES" sz="2600" dirty="0" smtClean="0">
                  <a:solidFill>
                    <a:srgbClr val="3B4F89"/>
                  </a:solidFill>
                  <a:sym typeface="Symbol" pitchFamily="18" charset="2"/>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371600"/>
                <a:ext cx="8229600" cy="5202936"/>
              </a:xfrm>
              <a:blipFill rotWithShape="0">
                <a:blip r:embed="rId2"/>
                <a:stretch>
                  <a:fillRect t="-1054" b="-1522"/>
                </a:stretch>
              </a:blipFill>
            </p:spPr>
            <p:txBody>
              <a:bodyPr/>
              <a:lstStyle/>
              <a:p>
                <a:r>
                  <a:rPr lang="es-UY">
                    <a:noFill/>
                  </a:rPr>
                  <a:t> </a:t>
                </a:r>
              </a:p>
            </p:txBody>
          </p:sp>
        </mc:Fallback>
      </mc:AlternateContent>
    </p:spTree>
    <p:extLst>
      <p:ext uri="{BB962C8B-B14F-4D97-AF65-F5344CB8AC3E}">
        <p14:creationId xmlns:p14="http://schemas.microsoft.com/office/powerpoint/2010/main" val="28843487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8118" y="685800"/>
            <a:ext cx="8229600" cy="990600"/>
          </a:xfrm>
        </p:spPr>
        <p:txBody>
          <a:bodyPr>
            <a:normAutofit fontScale="90000"/>
          </a:bodyPr>
          <a:lstStyle/>
          <a:p>
            <a:pPr algn="ctr"/>
            <a:r>
              <a:rPr lang="es-UY" dirty="0" smtClean="0"/>
              <a:t>Función </a:t>
            </a:r>
            <a:r>
              <a:rPr lang="es-UY" dirty="0"/>
              <a:t>de </a:t>
            </a:r>
            <a:r>
              <a:rPr lang="es-UY" dirty="0" smtClean="0"/>
              <a:t>ganancias (máximas) de la empresa</a:t>
            </a:r>
            <a:endParaRPr lang="en-US" dirty="0"/>
          </a:p>
        </p:txBody>
      </p:sp>
      <p:sp>
        <p:nvSpPr>
          <p:cNvPr id="3" name="2 Marcador de contenido"/>
          <p:cNvSpPr>
            <a:spLocks noGrp="1"/>
          </p:cNvSpPr>
          <p:nvPr>
            <p:ph idx="1"/>
          </p:nvPr>
        </p:nvSpPr>
        <p:spPr>
          <a:xfrm>
            <a:off x="457200" y="1752600"/>
            <a:ext cx="8229600" cy="4821936"/>
          </a:xfrm>
        </p:spPr>
        <p:txBody>
          <a:bodyPr/>
          <a:lstStyle/>
          <a:p>
            <a:r>
              <a:rPr lang="es-UY" dirty="0" smtClean="0"/>
              <a:t>Nos dice nivel de ganancias (máximas) de la empresa para cada nivel de precios (de su producto e insumos):</a:t>
            </a:r>
          </a:p>
          <a:p>
            <a:pPr marL="109728" indent="0">
              <a:buNone/>
            </a:pPr>
            <a:endParaRPr lang="en-US" dirty="0"/>
          </a:p>
        </p:txBody>
      </p:sp>
      <p:graphicFrame>
        <p:nvGraphicFramePr>
          <p:cNvPr id="5" name="4 Objeto"/>
          <p:cNvGraphicFramePr>
            <a:graphicFrameLocks noChangeAspect="1"/>
          </p:cNvGraphicFramePr>
          <p:nvPr>
            <p:extLst>
              <p:ext uri="{D42A27DB-BD31-4B8C-83A1-F6EECF244321}">
                <p14:modId xmlns:p14="http://schemas.microsoft.com/office/powerpoint/2010/main" val="3924146357"/>
              </p:ext>
            </p:extLst>
          </p:nvPr>
        </p:nvGraphicFramePr>
        <p:xfrm>
          <a:off x="498475" y="4151313"/>
          <a:ext cx="8297863" cy="1414462"/>
        </p:xfrm>
        <a:graphic>
          <a:graphicData uri="http://schemas.openxmlformats.org/presentationml/2006/ole">
            <mc:AlternateContent xmlns:mc="http://schemas.openxmlformats.org/markup-compatibility/2006">
              <mc:Choice xmlns:v="urn:schemas-microsoft-com:vml" Requires="v">
                <p:oleObj spid="_x0000_s25698" name="Ecuación" r:id="rId3" imgW="3340080" imgH="558720" progId="Equation.3">
                  <p:embed/>
                </p:oleObj>
              </mc:Choice>
              <mc:Fallback>
                <p:oleObj name="Ecuación" r:id="rId3" imgW="3340080" imgH="558720" progId="Equation.3">
                  <p:embed/>
                  <p:pic>
                    <p:nvPicPr>
                      <p:cNvPr id="0" name=""/>
                      <p:cNvPicPr>
                        <a:picLocks noChangeAspect="1" noChangeArrowheads="1"/>
                      </p:cNvPicPr>
                      <p:nvPr/>
                    </p:nvPicPr>
                    <p:blipFill>
                      <a:blip r:embed="rId4"/>
                      <a:srcRect/>
                      <a:stretch>
                        <a:fillRect/>
                      </a:stretch>
                    </p:blipFill>
                    <p:spPr bwMode="auto">
                      <a:xfrm>
                        <a:off x="498475" y="4151313"/>
                        <a:ext cx="8297863" cy="141446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72131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UY" dirty="0"/>
              <a:t>Excedente del productor </a:t>
            </a:r>
            <a:r>
              <a:rPr lang="es-UY" i="1" u="sng" dirty="0"/>
              <a:t>a corto plazo</a:t>
            </a:r>
            <a:endParaRPr lang="en-US" i="1" u="sng" dirty="0"/>
          </a:p>
        </p:txBody>
      </p:sp>
      <p:sp>
        <p:nvSpPr>
          <p:cNvPr id="3" name="2 Marcador de contenido"/>
          <p:cNvSpPr>
            <a:spLocks noGrp="1"/>
          </p:cNvSpPr>
          <p:nvPr>
            <p:ph idx="1"/>
          </p:nvPr>
        </p:nvSpPr>
        <p:spPr/>
        <p:txBody>
          <a:bodyPr/>
          <a:lstStyle/>
          <a:p>
            <a:r>
              <a:rPr lang="es-UY" dirty="0"/>
              <a:t>Definición</a:t>
            </a:r>
            <a:r>
              <a:rPr lang="es-UY" dirty="0" smtClean="0"/>
              <a:t>:</a:t>
            </a:r>
          </a:p>
          <a:p>
            <a:endParaRPr lang="es-UY" dirty="0"/>
          </a:p>
          <a:p>
            <a:pPr marL="109728" indent="0" algn="just">
              <a:buNone/>
            </a:pPr>
            <a:r>
              <a:rPr lang="es-UY" b="1" i="1" dirty="0" smtClean="0"/>
              <a:t>Ganancias que </a:t>
            </a:r>
            <a:r>
              <a:rPr lang="es-UY" b="1" i="1" dirty="0"/>
              <a:t>obtienen los </a:t>
            </a:r>
            <a:r>
              <a:rPr lang="es-UY" b="1" i="1" dirty="0" smtClean="0"/>
              <a:t>productores (cuando producen una determinada cantidad q</a:t>
            </a:r>
            <a:r>
              <a:rPr lang="es-UY" b="1" dirty="0" smtClean="0"/>
              <a:t> </a:t>
            </a:r>
            <a:r>
              <a:rPr lang="es-UY" b="1" i="1" dirty="0" smtClean="0"/>
              <a:t>y la venden a un precio p) </a:t>
            </a:r>
            <a:r>
              <a:rPr lang="es-UY" b="1" i="1" u="sng" dirty="0" smtClean="0"/>
              <a:t>por </a:t>
            </a:r>
            <a:r>
              <a:rPr lang="es-UY" b="1" i="1" u="sng" dirty="0"/>
              <a:t>encima </a:t>
            </a:r>
            <a:r>
              <a:rPr lang="es-UY" b="1" i="1" u="sng" dirty="0" smtClean="0"/>
              <a:t>de las que </a:t>
            </a:r>
            <a:r>
              <a:rPr lang="es-UY" b="1" i="1" u="sng" dirty="0"/>
              <a:t>obtendrían si no </a:t>
            </a:r>
            <a:r>
              <a:rPr lang="es-UY" b="1" i="1" u="sng" dirty="0" smtClean="0"/>
              <a:t>produjeran</a:t>
            </a:r>
            <a:r>
              <a:rPr lang="es-UY" b="1" i="1" dirty="0" smtClean="0"/>
              <a:t>.</a:t>
            </a:r>
            <a:endParaRPr lang="es-UY" b="1" i="1" dirty="0"/>
          </a:p>
        </p:txBody>
      </p:sp>
    </p:spTree>
    <p:extLst>
      <p:ext uri="{BB962C8B-B14F-4D97-AF65-F5344CB8AC3E}">
        <p14:creationId xmlns:p14="http://schemas.microsoft.com/office/powerpoint/2010/main" val="11060477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533400"/>
            <a:ext cx="8229600" cy="990600"/>
          </a:xfrm>
        </p:spPr>
        <p:txBody>
          <a:bodyPr>
            <a:normAutofit fontScale="90000"/>
          </a:bodyPr>
          <a:lstStyle/>
          <a:p>
            <a:r>
              <a:rPr lang="es-UY" dirty="0"/>
              <a:t>Excedente del productor </a:t>
            </a:r>
            <a:r>
              <a:rPr lang="es-UY" u="sng" dirty="0"/>
              <a:t>a corto plazo</a:t>
            </a:r>
            <a:endParaRPr lang="en-US" u="sng"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447800"/>
                <a:ext cx="8229600" cy="5126736"/>
              </a:xfrm>
            </p:spPr>
            <p:txBody>
              <a:bodyPr>
                <a:normAutofit/>
              </a:bodyPr>
              <a:lstStyle/>
              <a:p>
                <a:r>
                  <a:rPr lang="es-ES" dirty="0" smtClean="0"/>
                  <a:t>Los beneficios de la empresa si produce q son:</a:t>
                </a:r>
              </a:p>
              <a:p>
                <a:pPr marL="109728" indent="0">
                  <a:buNone/>
                </a:pPr>
                <a:endParaRPr lang="es-ES" dirty="0" smtClean="0"/>
              </a:p>
              <a:p>
                <a:pPr marL="109728" indent="0" algn="ctr">
                  <a:buNone/>
                </a:pPr>
                <a:r>
                  <a:rPr lang="es-ES" b="1" i="1" dirty="0"/>
                  <a:t>	</a:t>
                </a:r>
                <a14:m>
                  <m:oMath xmlns:m="http://schemas.openxmlformats.org/officeDocument/2006/math">
                    <m:sSup>
                      <m:sSupPr>
                        <m:ctrlPr>
                          <a:rPr lang="es-ES" b="1" i="1" dirty="0" smtClean="0">
                            <a:latin typeface="Cambria Math" panose="02040503050406030204" pitchFamily="18" charset="0"/>
                          </a:rPr>
                        </m:ctrlPr>
                      </m:sSupPr>
                      <m:e>
                        <m:r>
                          <a:rPr lang="es-ES" b="1" i="1" dirty="0" smtClean="0">
                            <a:latin typeface="Cambria Math"/>
                          </a:rPr>
                          <m:t>𝝅</m:t>
                        </m:r>
                      </m:e>
                      <m:sup>
                        <m:r>
                          <a:rPr lang="es-ES" b="1" i="1" dirty="0" smtClean="0">
                            <a:latin typeface="Cambria Math"/>
                          </a:rPr>
                          <m:t>∗</m:t>
                        </m:r>
                      </m:sup>
                    </m:sSup>
                    <m:d>
                      <m:dPr>
                        <m:ctrlPr>
                          <a:rPr lang="es-ES" b="1" i="1" dirty="0">
                            <a:latin typeface="Cambria Math" panose="02040503050406030204" pitchFamily="18" charset="0"/>
                          </a:rPr>
                        </m:ctrlPr>
                      </m:dPr>
                      <m:e>
                        <m:r>
                          <a:rPr lang="es-ES" b="1" i="1" dirty="0">
                            <a:latin typeface="Cambria Math"/>
                          </a:rPr>
                          <m:t>𝒒</m:t>
                        </m:r>
                      </m:e>
                    </m:d>
                    <m:r>
                      <a:rPr lang="es-ES" b="1" i="1" dirty="0" smtClean="0">
                        <a:latin typeface="Cambria Math"/>
                      </a:rPr>
                      <m:t>=</m:t>
                    </m:r>
                    <m:r>
                      <a:rPr lang="es-ES" b="1" i="1" dirty="0" err="1">
                        <a:latin typeface="Cambria Math"/>
                      </a:rPr>
                      <m:t>𝒑</m:t>
                    </m:r>
                    <m:r>
                      <a:rPr lang="es-ES" b="1" i="1" dirty="0" smtClean="0">
                        <a:latin typeface="Cambria Math"/>
                        <a:ea typeface="Cambria Math"/>
                      </a:rPr>
                      <m:t>×</m:t>
                    </m:r>
                    <m:sSup>
                      <m:sSupPr>
                        <m:ctrlPr>
                          <a:rPr lang="es-ES" b="1" i="1" dirty="0">
                            <a:latin typeface="Cambria Math" panose="02040503050406030204" pitchFamily="18" charset="0"/>
                          </a:rPr>
                        </m:ctrlPr>
                      </m:sSupPr>
                      <m:e>
                        <m:r>
                          <a:rPr lang="es-ES" b="1" i="1" dirty="0" err="1">
                            <a:latin typeface="Cambria Math"/>
                          </a:rPr>
                          <m:t>𝒒</m:t>
                        </m:r>
                      </m:e>
                      <m:sup>
                        <m:r>
                          <a:rPr lang="es-ES" b="1" i="1" dirty="0" smtClean="0">
                            <a:latin typeface="Cambria Math"/>
                          </a:rPr>
                          <m:t>∗</m:t>
                        </m:r>
                      </m:sup>
                    </m:sSup>
                    <m:r>
                      <a:rPr lang="es-ES" b="1" i="1" dirty="0">
                        <a:latin typeface="Cambria Math"/>
                      </a:rPr>
                      <m:t>−</m:t>
                    </m:r>
                    <m:r>
                      <a:rPr lang="es-ES" b="1" i="1" dirty="0">
                        <a:latin typeface="Cambria Math"/>
                      </a:rPr>
                      <m:t>𝑪𝑽</m:t>
                    </m:r>
                    <m:d>
                      <m:dPr>
                        <m:ctrlPr>
                          <a:rPr lang="es-ES" b="1" i="1" dirty="0">
                            <a:latin typeface="Cambria Math" panose="02040503050406030204" pitchFamily="18" charset="0"/>
                          </a:rPr>
                        </m:ctrlPr>
                      </m:dPr>
                      <m:e>
                        <m:sSup>
                          <m:sSupPr>
                            <m:ctrlPr>
                              <a:rPr lang="es-ES" b="1" i="1" dirty="0">
                                <a:latin typeface="Cambria Math" panose="02040503050406030204" pitchFamily="18" charset="0"/>
                              </a:rPr>
                            </m:ctrlPr>
                          </m:sSupPr>
                          <m:e>
                            <m:r>
                              <a:rPr lang="es-ES" b="1" i="1" dirty="0">
                                <a:latin typeface="Cambria Math"/>
                              </a:rPr>
                              <m:t>𝒒</m:t>
                            </m:r>
                          </m:e>
                          <m:sup>
                            <m:r>
                              <a:rPr lang="es-ES" b="1" i="1" dirty="0" smtClean="0">
                                <a:latin typeface="Cambria Math"/>
                              </a:rPr>
                              <m:t>∗</m:t>
                            </m:r>
                          </m:sup>
                        </m:sSup>
                      </m:e>
                    </m:d>
                    <m:r>
                      <a:rPr lang="es-ES" b="1" i="1" dirty="0">
                        <a:latin typeface="Cambria Math"/>
                      </a:rPr>
                      <m:t>−</m:t>
                    </m:r>
                    <m:r>
                      <a:rPr lang="es-ES" b="1" i="1" dirty="0" err="1">
                        <a:latin typeface="Cambria Math"/>
                      </a:rPr>
                      <m:t>𝑪𝑭</m:t>
                    </m:r>
                  </m:oMath>
                </a14:m>
                <a:endParaRPr lang="es-ES" b="1" i="1" dirty="0" smtClean="0"/>
              </a:p>
              <a:p>
                <a:pPr marL="109728" indent="0" algn="ctr">
                  <a:buNone/>
                </a:pPr>
                <a:endParaRPr lang="es-ES" b="1" i="1" dirty="0" smtClean="0"/>
              </a:p>
              <a:p>
                <a:r>
                  <a:rPr lang="es-ES" i="1" dirty="0" smtClean="0"/>
                  <a:t>Lo </a:t>
                </a:r>
                <a:r>
                  <a:rPr lang="es-ES" i="1" dirty="0"/>
                  <a:t>que gana si no produce </a:t>
                </a:r>
                <a:r>
                  <a:rPr lang="es-ES" i="1" dirty="0" smtClean="0"/>
                  <a:t>es </a:t>
                </a:r>
                <a14:m>
                  <m:oMath xmlns:m="http://schemas.openxmlformats.org/officeDocument/2006/math">
                    <m:r>
                      <a:rPr lang="es-ES" b="0" i="1" dirty="0" smtClean="0">
                        <a:latin typeface="Cambria Math"/>
                      </a:rPr>
                      <m:t>−</m:t>
                    </m:r>
                    <m:r>
                      <a:rPr lang="es-ES" b="0" i="1" dirty="0" smtClean="0">
                        <a:latin typeface="Cambria Math"/>
                      </a:rPr>
                      <m:t>𝐶𝐹</m:t>
                    </m:r>
                  </m:oMath>
                </a14:m>
                <a:endParaRPr lang="es-ES" i="1" dirty="0" smtClean="0"/>
              </a:p>
              <a:p>
                <a:r>
                  <a:rPr lang="es-ES" i="1" dirty="0"/>
                  <a:t>Por lo </a:t>
                </a:r>
                <a:r>
                  <a:rPr lang="es-ES" i="1" dirty="0" smtClean="0"/>
                  <a:t>tanto, </a:t>
                </a:r>
                <a:r>
                  <a:rPr lang="es-ES" i="1" dirty="0"/>
                  <a:t>la diferencia </a:t>
                </a:r>
                <a:r>
                  <a:rPr lang="es-ES" i="1" dirty="0" smtClean="0"/>
                  <a:t>es</a:t>
                </a:r>
              </a:p>
              <a:p>
                <a:pPr marL="109728" indent="0">
                  <a:buNone/>
                </a:pPr>
                <a:endParaRPr lang="es-ES" b="1" i="0" dirty="0" smtClean="0">
                  <a:latin typeface="+mj-lt"/>
                </a:endParaRPr>
              </a:p>
              <a:p>
                <a:pPr marL="109728" indent="0" algn="ctr">
                  <a:buNone/>
                </a:pPr>
                <a14:m>
                  <m:oMathPara xmlns:m="http://schemas.openxmlformats.org/officeDocument/2006/math">
                    <m:oMathParaPr>
                      <m:jc m:val="center"/>
                    </m:oMathParaPr>
                    <m:oMath xmlns:m="http://schemas.openxmlformats.org/officeDocument/2006/math">
                      <m:sSup>
                        <m:sSupPr>
                          <m:ctrlPr>
                            <a:rPr lang="es-ES" b="1" i="1" dirty="0">
                              <a:latin typeface="Cambria Math" panose="02040503050406030204" pitchFamily="18" charset="0"/>
                            </a:rPr>
                          </m:ctrlPr>
                        </m:sSupPr>
                        <m:e>
                          <m:sSub>
                            <m:sSubPr>
                              <m:ctrlPr>
                                <a:rPr lang="es-ES" b="1" i="1" dirty="0" smtClean="0">
                                  <a:latin typeface="Cambria Math" panose="02040503050406030204" pitchFamily="18" charset="0"/>
                                </a:rPr>
                              </m:ctrlPr>
                            </m:sSubPr>
                            <m:e>
                              <m:r>
                                <a:rPr lang="es-ES" b="1" i="1" dirty="0" smtClean="0">
                                  <a:latin typeface="Cambria Math" panose="02040503050406030204" pitchFamily="18" charset="0"/>
                                </a:rPr>
                                <m:t>𝑬𝑷</m:t>
                              </m:r>
                            </m:e>
                            <m:sub>
                              <m:r>
                                <a:rPr lang="es-ES" b="1" i="1" dirty="0" smtClean="0">
                                  <a:latin typeface="Cambria Math" panose="02040503050406030204" pitchFamily="18" charset="0"/>
                                </a:rPr>
                                <m:t>𝑪𝑷</m:t>
                              </m:r>
                            </m:sub>
                          </m:sSub>
                          <m:r>
                            <a:rPr lang="es-ES" b="1" i="1" dirty="0" smtClean="0">
                              <a:latin typeface="Cambria Math" panose="02040503050406030204" pitchFamily="18" charset="0"/>
                            </a:rPr>
                            <m:t>=</m:t>
                          </m:r>
                          <m:r>
                            <a:rPr lang="es-ES" b="1" i="1" dirty="0">
                              <a:latin typeface="Cambria Math"/>
                            </a:rPr>
                            <m:t>𝝅</m:t>
                          </m:r>
                        </m:e>
                        <m:sup>
                          <m:r>
                            <a:rPr lang="es-ES" b="1" i="1" dirty="0">
                              <a:latin typeface="Cambria Math"/>
                            </a:rPr>
                            <m:t>∗</m:t>
                          </m:r>
                        </m:sup>
                      </m:sSup>
                      <m:d>
                        <m:dPr>
                          <m:ctrlPr>
                            <a:rPr lang="es-ES" b="1" i="1" dirty="0">
                              <a:latin typeface="Cambria Math" panose="02040503050406030204" pitchFamily="18" charset="0"/>
                            </a:rPr>
                          </m:ctrlPr>
                        </m:dPr>
                        <m:e>
                          <m:r>
                            <a:rPr lang="es-ES" b="1" i="1" dirty="0">
                              <a:latin typeface="Cambria Math"/>
                            </a:rPr>
                            <m:t>𝒒</m:t>
                          </m:r>
                        </m:e>
                      </m:d>
                      <m:r>
                        <a:rPr lang="es-ES" b="1" i="1" dirty="0">
                          <a:latin typeface="Cambria Math"/>
                        </a:rPr>
                        <m:t>−</m:t>
                      </m:r>
                      <m:d>
                        <m:dPr>
                          <m:ctrlPr>
                            <a:rPr lang="es-ES" b="1" i="1" dirty="0">
                              <a:latin typeface="Cambria Math" panose="02040503050406030204" pitchFamily="18" charset="0"/>
                            </a:rPr>
                          </m:ctrlPr>
                        </m:dPr>
                        <m:e>
                          <m:r>
                            <a:rPr lang="es-ES" b="1" i="1" dirty="0">
                              <a:latin typeface="Cambria Math"/>
                            </a:rPr>
                            <m:t>−</m:t>
                          </m:r>
                          <m:r>
                            <a:rPr lang="es-ES" b="1" i="1" dirty="0">
                              <a:latin typeface="Cambria Math"/>
                            </a:rPr>
                            <m:t>𝑪𝑭</m:t>
                          </m:r>
                        </m:e>
                      </m:d>
                      <m:r>
                        <a:rPr lang="es-ES" b="1" i="1" dirty="0" smtClean="0">
                          <a:latin typeface="Cambria Math"/>
                        </a:rPr>
                        <m:t>=</m:t>
                      </m:r>
                      <m:sSup>
                        <m:sSupPr>
                          <m:ctrlPr>
                            <a:rPr lang="es-ES" b="1" i="1" dirty="0">
                              <a:latin typeface="Cambria Math" panose="02040503050406030204" pitchFamily="18" charset="0"/>
                            </a:rPr>
                          </m:ctrlPr>
                        </m:sSupPr>
                        <m:e>
                          <m:r>
                            <a:rPr lang="es-ES" b="1" i="1" dirty="0">
                              <a:latin typeface="Cambria Math"/>
                            </a:rPr>
                            <m:t>𝝅</m:t>
                          </m:r>
                        </m:e>
                        <m:sup>
                          <m:r>
                            <a:rPr lang="es-ES" b="1" i="1" dirty="0">
                              <a:latin typeface="Cambria Math"/>
                            </a:rPr>
                            <m:t>∗</m:t>
                          </m:r>
                        </m:sup>
                      </m:sSup>
                      <m:d>
                        <m:dPr>
                          <m:ctrlPr>
                            <a:rPr lang="es-ES" b="1" i="1" dirty="0">
                              <a:latin typeface="Cambria Math" panose="02040503050406030204" pitchFamily="18" charset="0"/>
                            </a:rPr>
                          </m:ctrlPr>
                        </m:dPr>
                        <m:e>
                          <m:r>
                            <a:rPr lang="es-ES" b="1" i="1" dirty="0">
                              <a:latin typeface="Cambria Math"/>
                            </a:rPr>
                            <m:t>𝒒</m:t>
                          </m:r>
                        </m:e>
                      </m:d>
                      <m:r>
                        <a:rPr lang="es-ES" b="1" i="1" dirty="0" smtClean="0">
                          <a:latin typeface="Cambria Math"/>
                        </a:rPr>
                        <m:t>+</m:t>
                      </m:r>
                      <m:r>
                        <a:rPr lang="es-ES" b="1" i="1" dirty="0">
                          <a:latin typeface="Cambria Math"/>
                        </a:rPr>
                        <m:t>𝑪𝑭</m:t>
                      </m:r>
                      <m:r>
                        <a:rPr lang="es-ES" b="1" i="1" dirty="0" smtClean="0">
                          <a:latin typeface="Cambria Math"/>
                        </a:rPr>
                        <m:t>=</m:t>
                      </m:r>
                    </m:oMath>
                  </m:oMathPara>
                </a14:m>
                <a:endParaRPr lang="es-ES" b="1" i="1" dirty="0" smtClean="0">
                  <a:latin typeface="Cambria Math"/>
                </a:endParaRPr>
              </a:p>
              <a:p>
                <a:pPr marL="109728" indent="0" algn="ctr">
                  <a:buNone/>
                </a:pPr>
                <a:endParaRPr lang="es-ES" b="1" i="1" dirty="0" smtClean="0">
                  <a:latin typeface="Cambria Math"/>
                </a:endParaRPr>
              </a:p>
              <a:p>
                <a:pPr marL="109728" indent="0" algn="ctr">
                  <a:buNone/>
                </a:pPr>
                <a14:m>
                  <m:oMathPara xmlns:m="http://schemas.openxmlformats.org/officeDocument/2006/math">
                    <m:oMathParaPr>
                      <m:jc m:val="center"/>
                    </m:oMathParaPr>
                    <m:oMath xmlns:m="http://schemas.openxmlformats.org/officeDocument/2006/math">
                      <m:sSub>
                        <m:sSubPr>
                          <m:ctrlPr>
                            <a:rPr lang="es-ES" b="1" i="1" dirty="0">
                              <a:latin typeface="Cambria Math" panose="02040503050406030204" pitchFamily="18" charset="0"/>
                            </a:rPr>
                          </m:ctrlPr>
                        </m:sSubPr>
                        <m:e>
                          <m:r>
                            <a:rPr lang="es-ES" b="1" i="1" dirty="0">
                              <a:latin typeface="Cambria Math" panose="02040503050406030204" pitchFamily="18" charset="0"/>
                            </a:rPr>
                            <m:t>𝑬𝑷</m:t>
                          </m:r>
                        </m:e>
                        <m:sub>
                          <m:r>
                            <a:rPr lang="es-ES" b="1" i="1" dirty="0">
                              <a:latin typeface="Cambria Math" panose="02040503050406030204" pitchFamily="18" charset="0"/>
                            </a:rPr>
                            <m:t>𝑪𝑷</m:t>
                          </m:r>
                        </m:sub>
                      </m:sSub>
                      <m:r>
                        <a:rPr lang="es-ES" b="1" i="1" dirty="0" smtClean="0">
                          <a:latin typeface="Cambria Math"/>
                        </a:rPr>
                        <m:t>=</m:t>
                      </m:r>
                      <m:r>
                        <a:rPr lang="es-ES" b="1" i="1" dirty="0" smtClean="0">
                          <a:latin typeface="Cambria Math"/>
                        </a:rPr>
                        <m:t>𝒑</m:t>
                      </m:r>
                      <m:r>
                        <a:rPr lang="es-ES" b="1" i="1" dirty="0">
                          <a:latin typeface="Cambria Math"/>
                          <a:ea typeface="Cambria Math"/>
                        </a:rPr>
                        <m:t>×</m:t>
                      </m:r>
                      <m:sSup>
                        <m:sSupPr>
                          <m:ctrlPr>
                            <a:rPr lang="es-ES" b="1" i="1" dirty="0">
                              <a:latin typeface="Cambria Math" panose="02040503050406030204" pitchFamily="18" charset="0"/>
                            </a:rPr>
                          </m:ctrlPr>
                        </m:sSupPr>
                        <m:e>
                          <m:r>
                            <a:rPr lang="es-ES" b="1" i="1" dirty="0" err="1">
                              <a:latin typeface="Cambria Math"/>
                            </a:rPr>
                            <m:t>𝒒</m:t>
                          </m:r>
                        </m:e>
                        <m:sup>
                          <m:r>
                            <a:rPr lang="es-ES" b="1" i="1" dirty="0">
                              <a:latin typeface="Cambria Math"/>
                            </a:rPr>
                            <m:t>∗</m:t>
                          </m:r>
                        </m:sup>
                      </m:sSup>
                      <m:r>
                        <a:rPr lang="es-ES" b="1" i="1" dirty="0" smtClean="0">
                          <a:latin typeface="Cambria Math"/>
                        </a:rPr>
                        <m:t>−</m:t>
                      </m:r>
                      <m:r>
                        <a:rPr lang="es-ES" b="1" i="1" dirty="0" smtClean="0">
                          <a:latin typeface="Cambria Math"/>
                        </a:rPr>
                        <m:t>𝑪𝑽</m:t>
                      </m:r>
                      <m:r>
                        <a:rPr lang="es-ES" b="1" i="1" dirty="0" smtClean="0">
                          <a:latin typeface="Cambria Math"/>
                        </a:rPr>
                        <m:t> (</m:t>
                      </m:r>
                      <m:sSup>
                        <m:sSupPr>
                          <m:ctrlPr>
                            <a:rPr lang="es-ES" b="1" i="1" dirty="0">
                              <a:latin typeface="Cambria Math" panose="02040503050406030204" pitchFamily="18" charset="0"/>
                            </a:rPr>
                          </m:ctrlPr>
                        </m:sSupPr>
                        <m:e>
                          <m:r>
                            <a:rPr lang="es-ES" b="1" i="1" dirty="0" err="1">
                              <a:latin typeface="Cambria Math"/>
                            </a:rPr>
                            <m:t>𝒒</m:t>
                          </m:r>
                        </m:e>
                        <m:sup>
                          <m:r>
                            <a:rPr lang="es-ES" b="1" i="1" dirty="0">
                              <a:latin typeface="Cambria Math"/>
                            </a:rPr>
                            <m:t>∗</m:t>
                          </m:r>
                        </m:sup>
                      </m:sSup>
                      <m:r>
                        <a:rPr lang="es-ES" b="1" i="1" dirty="0" smtClean="0">
                          <a:latin typeface="Cambria Math"/>
                        </a:rPr>
                        <m:t>)</m:t>
                      </m:r>
                    </m:oMath>
                  </m:oMathPara>
                </a14:m>
                <a:endParaRPr lang="es-UY" b="1" i="1"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447800"/>
                <a:ext cx="8229600" cy="5126736"/>
              </a:xfrm>
              <a:blipFill>
                <a:blip r:embed="rId2"/>
                <a:stretch>
                  <a:fillRect t="-1308"/>
                </a:stretch>
              </a:blipFill>
            </p:spPr>
            <p:txBody>
              <a:bodyPr/>
              <a:lstStyle/>
              <a:p>
                <a:r>
                  <a:rPr lang="es-UY">
                    <a:noFill/>
                  </a:rPr>
                  <a:t> </a:t>
                </a:r>
              </a:p>
            </p:txBody>
          </p:sp>
        </mc:Fallback>
      </mc:AlternateContent>
    </p:spTree>
    <p:extLst>
      <p:ext uri="{BB962C8B-B14F-4D97-AF65-F5344CB8AC3E}">
        <p14:creationId xmlns:p14="http://schemas.microsoft.com/office/powerpoint/2010/main" val="256291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533400"/>
            <a:ext cx="8229600" cy="762000"/>
          </a:xfrm>
        </p:spPr>
        <p:txBody>
          <a:bodyPr>
            <a:normAutofit fontScale="90000"/>
          </a:bodyPr>
          <a:lstStyle/>
          <a:p>
            <a:r>
              <a:rPr lang="es-UY" dirty="0"/>
              <a:t>Excedente del productor a corto plazo</a:t>
            </a:r>
            <a:endParaRPr lang="en-U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52400" y="1295400"/>
                <a:ext cx="8915400" cy="5410200"/>
              </a:xfrm>
            </p:spPr>
            <p:txBody>
              <a:bodyPr>
                <a:normAutofit/>
              </a:bodyPr>
              <a:lstStyle/>
              <a:p>
                <a:r>
                  <a:rPr lang="es-ES" dirty="0" smtClean="0"/>
                  <a:t>Se puede demostrar que el EP = </a:t>
                </a:r>
                <a14:m>
                  <m:oMath xmlns:m="http://schemas.openxmlformats.org/officeDocument/2006/math">
                    <m:sSup>
                      <m:sSupPr>
                        <m:ctrlPr>
                          <a:rPr lang="es-ES" b="1" i="1" dirty="0">
                            <a:latin typeface="Cambria Math" panose="02040503050406030204" pitchFamily="18" charset="0"/>
                          </a:rPr>
                        </m:ctrlPr>
                      </m:sSupPr>
                      <m:e>
                        <m:r>
                          <a:rPr lang="es-ES" b="1" i="1" dirty="0">
                            <a:latin typeface="Cambria Math"/>
                          </a:rPr>
                          <m:t>𝝅</m:t>
                        </m:r>
                      </m:e>
                      <m:sup>
                        <m:r>
                          <a:rPr lang="es-ES" b="1" i="1" dirty="0">
                            <a:latin typeface="Cambria Math"/>
                          </a:rPr>
                          <m:t>∗</m:t>
                        </m:r>
                      </m:sup>
                    </m:sSup>
                    <m:d>
                      <m:dPr>
                        <m:ctrlPr>
                          <a:rPr lang="es-ES" b="1" i="1" dirty="0">
                            <a:latin typeface="Cambria Math" panose="02040503050406030204" pitchFamily="18" charset="0"/>
                          </a:rPr>
                        </m:ctrlPr>
                      </m:dPr>
                      <m:e>
                        <m:r>
                          <a:rPr lang="es-ES" b="1" i="1" dirty="0">
                            <a:latin typeface="Cambria Math"/>
                          </a:rPr>
                          <m:t>𝒒</m:t>
                        </m:r>
                      </m:e>
                    </m:d>
                    <m:r>
                      <a:rPr lang="es-ES" b="1" i="1" dirty="0">
                        <a:latin typeface="Cambria Math"/>
                      </a:rPr>
                      <m:t>+</m:t>
                    </m:r>
                    <m:r>
                      <a:rPr lang="es-ES" b="1" i="1" dirty="0">
                        <a:latin typeface="Cambria Math"/>
                      </a:rPr>
                      <m:t>𝑪𝑭</m:t>
                    </m:r>
                  </m:oMath>
                </a14:m>
                <a:r>
                  <a:rPr lang="es-ES" dirty="0"/>
                  <a:t> es el área debajo de </a:t>
                </a:r>
                <a:r>
                  <a:rPr lang="es-ES" i="1" dirty="0"/>
                  <a:t>p</a:t>
                </a:r>
                <a:r>
                  <a:rPr lang="es-ES" dirty="0"/>
                  <a:t> y por encima de </a:t>
                </a:r>
                <a:r>
                  <a:rPr lang="es-ES" dirty="0" smtClean="0"/>
                  <a:t>la curva CM:</a:t>
                </a:r>
              </a:p>
              <a:p>
                <a:pPr marL="109728" indent="0">
                  <a:buNone/>
                </a:pPr>
                <a14:m>
                  <m:oMathPara xmlns:m="http://schemas.openxmlformats.org/officeDocument/2006/math">
                    <m:oMathParaPr>
                      <m:jc m:val="centerGroup"/>
                    </m:oMathParaPr>
                    <m:oMath xmlns:m="http://schemas.openxmlformats.org/officeDocument/2006/math">
                      <m:sSub>
                        <m:sSubPr>
                          <m:ctrlPr>
                            <a:rPr lang="es-ES" b="1" i="1" dirty="0">
                              <a:latin typeface="Cambria Math" panose="02040503050406030204" pitchFamily="18" charset="0"/>
                            </a:rPr>
                          </m:ctrlPr>
                        </m:sSubPr>
                        <m:e>
                          <m:r>
                            <a:rPr lang="es-ES" b="1" i="1" dirty="0">
                              <a:latin typeface="Cambria Math" panose="02040503050406030204" pitchFamily="18" charset="0"/>
                            </a:rPr>
                            <m:t>𝑬𝑷</m:t>
                          </m:r>
                        </m:e>
                        <m:sub>
                          <m:r>
                            <a:rPr lang="es-ES" b="1" i="1" dirty="0">
                              <a:latin typeface="Cambria Math" panose="02040503050406030204" pitchFamily="18" charset="0"/>
                            </a:rPr>
                            <m:t>𝑪𝑷</m:t>
                          </m:r>
                        </m:sub>
                      </m:sSub>
                      <m:r>
                        <a:rPr lang="es-ES" b="1" i="1" dirty="0" smtClean="0">
                          <a:latin typeface="Cambria Math"/>
                        </a:rPr>
                        <m:t>= </m:t>
                      </m:r>
                      <m:nary>
                        <m:naryPr>
                          <m:ctrlPr>
                            <a:rPr lang="es-ES" b="1" i="1" dirty="0" smtClean="0">
                              <a:latin typeface="Cambria Math" panose="02040503050406030204" pitchFamily="18" charset="0"/>
                            </a:rPr>
                          </m:ctrlPr>
                        </m:naryPr>
                        <m:sub>
                          <m:r>
                            <m:rPr>
                              <m:brk m:alnAt="23"/>
                            </m:rPr>
                            <a:rPr lang="es-ES" b="1" i="1" dirty="0" smtClean="0">
                              <a:latin typeface="Cambria Math"/>
                            </a:rPr>
                            <m:t>𝟎</m:t>
                          </m:r>
                        </m:sub>
                        <m:sup>
                          <m:sSup>
                            <m:sSupPr>
                              <m:ctrlPr>
                                <a:rPr lang="es-ES" b="1" i="1" dirty="0">
                                  <a:latin typeface="Cambria Math" panose="02040503050406030204" pitchFamily="18" charset="0"/>
                                </a:rPr>
                              </m:ctrlPr>
                            </m:sSupPr>
                            <m:e>
                              <m:r>
                                <a:rPr lang="es-ES" b="1" i="1" dirty="0" err="1">
                                  <a:latin typeface="Cambria Math"/>
                                </a:rPr>
                                <m:t>𝒒</m:t>
                              </m:r>
                            </m:e>
                            <m:sup>
                              <m:r>
                                <a:rPr lang="es-ES" b="1" i="1" dirty="0">
                                  <a:latin typeface="Cambria Math"/>
                                </a:rPr>
                                <m:t>∗</m:t>
                              </m:r>
                            </m:sup>
                          </m:sSup>
                        </m:sup>
                        <m:e>
                          <m:r>
                            <a:rPr lang="es-ES" b="1" i="1" dirty="0">
                              <a:latin typeface="Cambria Math"/>
                            </a:rPr>
                            <m:t>[</m:t>
                          </m:r>
                          <m:r>
                            <a:rPr lang="es-ES" b="1" i="1" dirty="0" smtClean="0">
                              <a:latin typeface="Cambria Math"/>
                            </a:rPr>
                            <m:t>𝒑</m:t>
                          </m:r>
                          <m:r>
                            <a:rPr lang="es-ES" b="1" i="1" dirty="0">
                              <a:latin typeface="Cambria Math"/>
                            </a:rPr>
                            <m:t>−</m:t>
                          </m:r>
                          <m:r>
                            <a:rPr lang="es-ES" b="1" i="1" dirty="0" err="1">
                              <a:latin typeface="Cambria Math"/>
                            </a:rPr>
                            <m:t>𝑪𝑴𝒈</m:t>
                          </m:r>
                          <m:r>
                            <a:rPr lang="es-ES" b="1" i="1" dirty="0">
                              <a:latin typeface="Cambria Math"/>
                            </a:rPr>
                            <m:t>(</m:t>
                          </m:r>
                          <m:sSup>
                            <m:sSupPr>
                              <m:ctrlPr>
                                <a:rPr lang="es-ES" b="1" i="1" dirty="0">
                                  <a:latin typeface="Cambria Math" panose="02040503050406030204" pitchFamily="18" charset="0"/>
                                </a:rPr>
                              </m:ctrlPr>
                            </m:sSupPr>
                            <m:e>
                              <m:r>
                                <a:rPr lang="es-ES" b="1" i="1" dirty="0" err="1">
                                  <a:latin typeface="Cambria Math"/>
                                </a:rPr>
                                <m:t>𝒒</m:t>
                              </m:r>
                            </m:e>
                            <m:sup>
                              <m:r>
                                <a:rPr lang="es-ES" b="1" i="1" dirty="0">
                                  <a:latin typeface="Cambria Math"/>
                                </a:rPr>
                                <m:t>∗</m:t>
                              </m:r>
                            </m:sup>
                          </m:sSup>
                          <m:r>
                            <a:rPr lang="es-ES" b="1" i="1" dirty="0">
                              <a:latin typeface="Cambria Math"/>
                            </a:rPr>
                            <m:t>)]</m:t>
                          </m:r>
                          <m:r>
                            <a:rPr lang="es-ES" b="1" i="1" dirty="0" err="1">
                              <a:latin typeface="Cambria Math"/>
                            </a:rPr>
                            <m:t>𝒅𝒒</m:t>
                          </m:r>
                        </m:e>
                      </m:nary>
                    </m:oMath>
                  </m:oMathPara>
                </a14:m>
                <a:endParaRPr lang="es-ES" b="1" i="1" dirty="0" smtClean="0">
                  <a:latin typeface="Cambria Math"/>
                </a:endParaRPr>
              </a:p>
              <a:p>
                <a:pPr marL="109728" indent="0">
                  <a:buNone/>
                </a:pPr>
                <a:endParaRPr lang="es-ES" b="1" i="1" dirty="0" smtClean="0">
                  <a:latin typeface="Cambria Math"/>
                </a:endParaRPr>
              </a:p>
              <a:p>
                <a:pPr marL="109728" indent="0">
                  <a:buNone/>
                </a:pPr>
                <a14:m>
                  <m:oMathPara xmlns:m="http://schemas.openxmlformats.org/officeDocument/2006/math">
                    <m:oMathParaPr>
                      <m:jc m:val="center"/>
                    </m:oMathParaPr>
                    <m:oMath xmlns:m="http://schemas.openxmlformats.org/officeDocument/2006/math">
                      <m:sSub>
                        <m:sSubPr>
                          <m:ctrlPr>
                            <a:rPr lang="es-ES" b="1" i="1" dirty="0">
                              <a:latin typeface="Cambria Math" panose="02040503050406030204" pitchFamily="18" charset="0"/>
                            </a:rPr>
                          </m:ctrlPr>
                        </m:sSubPr>
                        <m:e>
                          <m:r>
                            <a:rPr lang="es-ES" b="1" i="1" dirty="0">
                              <a:latin typeface="Cambria Math" panose="02040503050406030204" pitchFamily="18" charset="0"/>
                            </a:rPr>
                            <m:t>𝑬𝑷</m:t>
                          </m:r>
                        </m:e>
                        <m:sub>
                          <m:r>
                            <a:rPr lang="es-ES" b="1" i="1" dirty="0">
                              <a:latin typeface="Cambria Math" panose="02040503050406030204" pitchFamily="18" charset="0"/>
                            </a:rPr>
                            <m:t>𝑪𝑷</m:t>
                          </m:r>
                        </m:sub>
                      </m:sSub>
                      <m:r>
                        <a:rPr lang="es-ES" b="1" i="1" dirty="0" smtClean="0">
                          <a:latin typeface="Cambria Math"/>
                        </a:rPr>
                        <m:t>=</m:t>
                      </m:r>
                      <m:d>
                        <m:dPr>
                          <m:begChr m:val="["/>
                          <m:endChr m:val="]"/>
                          <m:ctrlPr>
                            <a:rPr lang="es-ES" b="1" i="1" dirty="0">
                              <a:latin typeface="Cambria Math" panose="02040503050406030204" pitchFamily="18" charset="0"/>
                            </a:rPr>
                          </m:ctrlPr>
                        </m:dPr>
                        <m:e>
                          <m:r>
                            <a:rPr lang="es-ES" b="1" i="1" dirty="0" err="1">
                              <a:latin typeface="Cambria Math"/>
                            </a:rPr>
                            <m:t>𝒑</m:t>
                          </m:r>
                          <m:sSup>
                            <m:sSupPr>
                              <m:ctrlPr>
                                <a:rPr lang="es-ES" b="1" i="1" dirty="0">
                                  <a:latin typeface="Cambria Math" panose="02040503050406030204" pitchFamily="18" charset="0"/>
                                </a:rPr>
                              </m:ctrlPr>
                            </m:sSupPr>
                            <m:e>
                              <m:r>
                                <a:rPr lang="es-ES" b="1" i="1" dirty="0" smtClean="0">
                                  <a:latin typeface="Cambria Math"/>
                                  <a:ea typeface="Cambria Math"/>
                                </a:rPr>
                                <m:t>×</m:t>
                              </m:r>
                              <m:r>
                                <a:rPr lang="es-ES" b="1" i="1" dirty="0" err="1">
                                  <a:latin typeface="Cambria Math"/>
                                </a:rPr>
                                <m:t>𝒒</m:t>
                              </m:r>
                            </m:e>
                            <m:sup>
                              <m:r>
                                <a:rPr lang="es-ES" b="1" i="1" dirty="0">
                                  <a:latin typeface="Cambria Math"/>
                                </a:rPr>
                                <m:t>∗</m:t>
                              </m:r>
                            </m:sup>
                          </m:sSup>
                          <m:r>
                            <a:rPr lang="es-ES" b="1" i="1" dirty="0">
                              <a:latin typeface="Cambria Math"/>
                            </a:rPr>
                            <m:t>−</m:t>
                          </m:r>
                          <m:r>
                            <a:rPr lang="es-ES" b="1" i="1" dirty="0">
                              <a:latin typeface="Cambria Math"/>
                            </a:rPr>
                            <m:t>𝑪𝑻</m:t>
                          </m:r>
                          <m:d>
                            <m:dPr>
                              <m:ctrlPr>
                                <a:rPr lang="es-ES" b="1" i="1" dirty="0">
                                  <a:latin typeface="Cambria Math" panose="02040503050406030204" pitchFamily="18" charset="0"/>
                                </a:rPr>
                              </m:ctrlPr>
                            </m:dPr>
                            <m:e>
                              <m:sSup>
                                <m:sSupPr>
                                  <m:ctrlPr>
                                    <a:rPr lang="es-ES" b="1" i="1" dirty="0">
                                      <a:latin typeface="Cambria Math" panose="02040503050406030204" pitchFamily="18" charset="0"/>
                                    </a:rPr>
                                  </m:ctrlPr>
                                </m:sSupPr>
                                <m:e>
                                  <m:r>
                                    <a:rPr lang="es-ES" b="1" i="1" dirty="0" err="1">
                                      <a:latin typeface="Cambria Math"/>
                                    </a:rPr>
                                    <m:t>𝒒</m:t>
                                  </m:r>
                                </m:e>
                                <m:sup>
                                  <m:r>
                                    <a:rPr lang="es-ES" b="1" i="1" dirty="0">
                                      <a:latin typeface="Cambria Math"/>
                                    </a:rPr>
                                    <m:t>∗</m:t>
                                  </m:r>
                                </m:sup>
                              </m:sSup>
                            </m:e>
                          </m:d>
                        </m:e>
                      </m:d>
                      <m:r>
                        <a:rPr lang="es-ES" b="1" i="1" dirty="0">
                          <a:latin typeface="Cambria Math"/>
                        </a:rPr>
                        <m:t>−</m:t>
                      </m:r>
                      <m:d>
                        <m:dPr>
                          <m:begChr m:val="["/>
                          <m:endChr m:val="]"/>
                          <m:ctrlPr>
                            <a:rPr lang="es-ES" b="1" i="1" dirty="0">
                              <a:latin typeface="Cambria Math" panose="02040503050406030204" pitchFamily="18" charset="0"/>
                            </a:rPr>
                          </m:ctrlPr>
                        </m:dPr>
                        <m:e>
                          <m:r>
                            <a:rPr lang="es-ES" b="1" i="1" dirty="0">
                              <a:latin typeface="Cambria Math"/>
                            </a:rPr>
                            <m:t>𝒑</m:t>
                          </m:r>
                          <m:r>
                            <a:rPr lang="es-ES" b="1" i="1" dirty="0">
                              <a:latin typeface="Cambria Math"/>
                            </a:rPr>
                            <m:t>∗</m:t>
                          </m:r>
                          <m:r>
                            <a:rPr lang="es-ES" b="1" i="1" dirty="0">
                              <a:latin typeface="Cambria Math"/>
                            </a:rPr>
                            <m:t>𝟎</m:t>
                          </m:r>
                          <m:r>
                            <a:rPr lang="es-ES" b="1" i="1" dirty="0">
                              <a:latin typeface="Cambria Math"/>
                            </a:rPr>
                            <m:t>−</m:t>
                          </m:r>
                          <m:r>
                            <a:rPr lang="es-ES" b="1" i="1" dirty="0">
                              <a:latin typeface="Cambria Math"/>
                            </a:rPr>
                            <m:t>𝑪𝑻</m:t>
                          </m:r>
                          <m:d>
                            <m:dPr>
                              <m:ctrlPr>
                                <a:rPr lang="es-ES" b="1" i="1" dirty="0">
                                  <a:latin typeface="Cambria Math" panose="02040503050406030204" pitchFamily="18" charset="0"/>
                                </a:rPr>
                              </m:ctrlPr>
                            </m:dPr>
                            <m:e>
                              <m:r>
                                <a:rPr lang="es-ES" b="1" i="1" dirty="0">
                                  <a:latin typeface="Cambria Math"/>
                                </a:rPr>
                                <m:t>𝟎</m:t>
                              </m:r>
                            </m:e>
                          </m:d>
                        </m:e>
                      </m:d>
                      <m:r>
                        <a:rPr lang="es-ES" b="1" i="1" dirty="0" smtClean="0">
                          <a:latin typeface="Cambria Math"/>
                        </a:rPr>
                        <m:t>	</m:t>
                      </m:r>
                    </m:oMath>
                  </m:oMathPara>
                </a14:m>
                <a:endParaRPr lang="es-ES" b="1" i="1" dirty="0" smtClean="0">
                  <a:latin typeface="Cambria Math"/>
                </a:endParaRPr>
              </a:p>
              <a:p>
                <a:pPr marL="109728" indent="0">
                  <a:buNone/>
                </a:pPr>
                <a:endParaRPr lang="es-ES" b="1" i="1" dirty="0" smtClean="0">
                  <a:latin typeface="Cambria Math"/>
                </a:endParaRPr>
              </a:p>
              <a:p>
                <a:pPr marL="109728" indent="0">
                  <a:buNone/>
                </a:pPr>
                <a14:m>
                  <m:oMathPara xmlns:m="http://schemas.openxmlformats.org/officeDocument/2006/math">
                    <m:oMathParaPr>
                      <m:jc m:val="center"/>
                    </m:oMathParaPr>
                    <m:oMath xmlns:m="http://schemas.openxmlformats.org/officeDocument/2006/math">
                      <m:sSub>
                        <m:sSubPr>
                          <m:ctrlPr>
                            <a:rPr lang="es-ES" b="1" i="1" dirty="0">
                              <a:latin typeface="Cambria Math" panose="02040503050406030204" pitchFamily="18" charset="0"/>
                            </a:rPr>
                          </m:ctrlPr>
                        </m:sSubPr>
                        <m:e>
                          <m:r>
                            <a:rPr lang="es-ES" b="1" i="1" dirty="0">
                              <a:latin typeface="Cambria Math" panose="02040503050406030204" pitchFamily="18" charset="0"/>
                            </a:rPr>
                            <m:t>𝑬𝑷</m:t>
                          </m:r>
                        </m:e>
                        <m:sub>
                          <m:r>
                            <a:rPr lang="es-ES" b="1" i="1" dirty="0">
                              <a:latin typeface="Cambria Math" panose="02040503050406030204" pitchFamily="18" charset="0"/>
                            </a:rPr>
                            <m:t>𝑪𝑷</m:t>
                          </m:r>
                        </m:sub>
                      </m:sSub>
                      <m:r>
                        <a:rPr lang="es-ES" b="1" i="1" dirty="0">
                          <a:latin typeface="Cambria Math"/>
                        </a:rPr>
                        <m:t>= </m:t>
                      </m:r>
                      <m:r>
                        <a:rPr lang="es-ES" b="1" i="1" dirty="0" err="1">
                          <a:latin typeface="Cambria Math"/>
                        </a:rPr>
                        <m:t>𝒑</m:t>
                      </m:r>
                      <m:sSup>
                        <m:sSupPr>
                          <m:ctrlPr>
                            <a:rPr lang="es-ES" b="1" i="1" dirty="0">
                              <a:latin typeface="Cambria Math" panose="02040503050406030204" pitchFamily="18" charset="0"/>
                            </a:rPr>
                          </m:ctrlPr>
                        </m:sSupPr>
                        <m:e>
                          <m:r>
                            <a:rPr lang="es-ES" b="1" i="1" dirty="0">
                              <a:latin typeface="Cambria Math"/>
                              <a:ea typeface="Cambria Math"/>
                            </a:rPr>
                            <m:t>×</m:t>
                          </m:r>
                          <m:r>
                            <a:rPr lang="es-ES" b="1" i="1" dirty="0" err="1">
                              <a:latin typeface="Cambria Math"/>
                            </a:rPr>
                            <m:t>𝒒</m:t>
                          </m:r>
                        </m:e>
                        <m:sup>
                          <m:r>
                            <a:rPr lang="es-ES" b="1" i="1" dirty="0">
                              <a:latin typeface="Cambria Math"/>
                            </a:rPr>
                            <m:t>∗</m:t>
                          </m:r>
                        </m:sup>
                      </m:sSup>
                      <m:r>
                        <a:rPr lang="es-ES" b="1" i="1" dirty="0">
                          <a:latin typeface="Cambria Math"/>
                        </a:rPr>
                        <m:t>−</m:t>
                      </m:r>
                      <m:r>
                        <a:rPr lang="es-ES" b="1" i="1" dirty="0">
                          <a:latin typeface="Cambria Math"/>
                        </a:rPr>
                        <m:t>𝑪𝑻</m:t>
                      </m:r>
                      <m:d>
                        <m:dPr>
                          <m:ctrlPr>
                            <a:rPr lang="es-ES" b="1" i="1" dirty="0">
                              <a:latin typeface="Cambria Math" panose="02040503050406030204" pitchFamily="18" charset="0"/>
                            </a:rPr>
                          </m:ctrlPr>
                        </m:dPr>
                        <m:e>
                          <m:sSup>
                            <m:sSupPr>
                              <m:ctrlPr>
                                <a:rPr lang="es-ES" b="1" i="1" dirty="0">
                                  <a:latin typeface="Cambria Math" panose="02040503050406030204" pitchFamily="18" charset="0"/>
                                </a:rPr>
                              </m:ctrlPr>
                            </m:sSupPr>
                            <m:e>
                              <m:r>
                                <a:rPr lang="es-ES" b="1" i="1" dirty="0" err="1">
                                  <a:latin typeface="Cambria Math"/>
                                </a:rPr>
                                <m:t>𝒒</m:t>
                              </m:r>
                            </m:e>
                            <m:sup>
                              <m:r>
                                <a:rPr lang="es-ES" b="1" i="1" dirty="0">
                                  <a:latin typeface="Cambria Math"/>
                                </a:rPr>
                                <m:t>∗</m:t>
                              </m:r>
                            </m:sup>
                          </m:sSup>
                        </m:e>
                      </m:d>
                      <m:r>
                        <a:rPr lang="es-ES" b="1" i="1" dirty="0">
                          <a:latin typeface="Cambria Math"/>
                        </a:rPr>
                        <m:t>+</m:t>
                      </m:r>
                      <m:r>
                        <a:rPr lang="es-ES" b="1" i="1" dirty="0">
                          <a:latin typeface="Cambria Math"/>
                        </a:rPr>
                        <m:t>𝑪𝑻</m:t>
                      </m:r>
                      <m:d>
                        <m:dPr>
                          <m:ctrlPr>
                            <a:rPr lang="es-ES" b="1" i="1" dirty="0">
                              <a:latin typeface="Cambria Math" panose="02040503050406030204" pitchFamily="18" charset="0"/>
                            </a:rPr>
                          </m:ctrlPr>
                        </m:dPr>
                        <m:e>
                          <m:r>
                            <a:rPr lang="es-ES" b="1" i="1" dirty="0">
                              <a:latin typeface="Cambria Math"/>
                            </a:rPr>
                            <m:t>𝟎</m:t>
                          </m:r>
                        </m:e>
                      </m:d>
                    </m:oMath>
                  </m:oMathPara>
                </a14:m>
                <a:endParaRPr lang="es-ES" b="1" i="1" dirty="0" smtClean="0">
                  <a:latin typeface="Cambria Math"/>
                </a:endParaRPr>
              </a:p>
              <a:p>
                <a:pPr marL="109728" indent="0">
                  <a:buNone/>
                </a:pPr>
                <a:endParaRPr lang="es-ES" b="1" i="1" dirty="0" smtClean="0">
                  <a:latin typeface="Cambria Math"/>
                </a:endParaRPr>
              </a:p>
              <a:p>
                <a:pPr marL="109728" indent="0">
                  <a:buNone/>
                </a:pPr>
                <a14:m>
                  <m:oMathPara xmlns:m="http://schemas.openxmlformats.org/officeDocument/2006/math">
                    <m:oMathParaPr>
                      <m:jc m:val="center"/>
                    </m:oMathParaPr>
                    <m:oMath xmlns:m="http://schemas.openxmlformats.org/officeDocument/2006/math">
                      <m:sSub>
                        <m:sSubPr>
                          <m:ctrlPr>
                            <a:rPr lang="es-ES" b="1" i="1" dirty="0">
                              <a:latin typeface="Cambria Math" panose="02040503050406030204" pitchFamily="18" charset="0"/>
                            </a:rPr>
                          </m:ctrlPr>
                        </m:sSubPr>
                        <m:e>
                          <m:r>
                            <a:rPr lang="es-ES" b="1" i="1" dirty="0">
                              <a:latin typeface="Cambria Math" panose="02040503050406030204" pitchFamily="18" charset="0"/>
                            </a:rPr>
                            <m:t>𝑬𝑷</m:t>
                          </m:r>
                        </m:e>
                        <m:sub>
                          <m:r>
                            <a:rPr lang="es-ES" b="1" i="1" dirty="0">
                              <a:latin typeface="Cambria Math" panose="02040503050406030204" pitchFamily="18" charset="0"/>
                            </a:rPr>
                            <m:t>𝑪𝑷</m:t>
                          </m:r>
                        </m:sub>
                      </m:sSub>
                      <m:r>
                        <a:rPr lang="es-ES" b="1" i="1" dirty="0">
                          <a:latin typeface="Cambria Math"/>
                        </a:rPr>
                        <m:t>=</m:t>
                      </m:r>
                      <m:sSup>
                        <m:sSupPr>
                          <m:ctrlPr>
                            <a:rPr lang="es-ES" b="1" i="1" dirty="0">
                              <a:latin typeface="Cambria Math" panose="02040503050406030204" pitchFamily="18" charset="0"/>
                            </a:rPr>
                          </m:ctrlPr>
                        </m:sSupPr>
                        <m:e>
                          <m:r>
                            <a:rPr lang="es-ES" b="1" i="1" dirty="0">
                              <a:latin typeface="Cambria Math"/>
                            </a:rPr>
                            <m:t>𝝅</m:t>
                          </m:r>
                        </m:e>
                        <m:sup>
                          <m:r>
                            <a:rPr lang="es-ES" b="1" i="1" dirty="0">
                              <a:latin typeface="Cambria Math"/>
                            </a:rPr>
                            <m:t>∗</m:t>
                          </m:r>
                        </m:sup>
                      </m:sSup>
                      <m:d>
                        <m:dPr>
                          <m:ctrlPr>
                            <a:rPr lang="es-ES" b="1" i="1" dirty="0">
                              <a:latin typeface="Cambria Math" panose="02040503050406030204" pitchFamily="18" charset="0"/>
                            </a:rPr>
                          </m:ctrlPr>
                        </m:dPr>
                        <m:e>
                          <m:r>
                            <a:rPr lang="es-ES" b="1" i="1" dirty="0">
                              <a:latin typeface="Cambria Math"/>
                            </a:rPr>
                            <m:t>𝒒</m:t>
                          </m:r>
                        </m:e>
                      </m:d>
                      <m:r>
                        <a:rPr lang="es-ES" b="1" i="1" dirty="0" smtClean="0">
                          <a:latin typeface="Cambria Math"/>
                        </a:rPr>
                        <m:t>+</m:t>
                      </m:r>
                      <m:r>
                        <a:rPr lang="es-ES" b="1" i="1" dirty="0">
                          <a:latin typeface="Cambria Math"/>
                        </a:rPr>
                        <m:t>𝑪𝑭</m:t>
                      </m:r>
                    </m:oMath>
                  </m:oMathPara>
                </a14:m>
                <a:endParaRPr lang="es-UY" b="1" i="1"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52400" y="1295400"/>
                <a:ext cx="8915400" cy="5410200"/>
              </a:xfrm>
              <a:blipFill>
                <a:blip r:embed="rId2"/>
                <a:stretch>
                  <a:fillRect t="-1240"/>
                </a:stretch>
              </a:blipFill>
            </p:spPr>
            <p:txBody>
              <a:bodyPr/>
              <a:lstStyle/>
              <a:p>
                <a:r>
                  <a:rPr lang="es-UY">
                    <a:noFill/>
                  </a:rPr>
                  <a:t> </a:t>
                </a:r>
              </a:p>
            </p:txBody>
          </p:sp>
        </mc:Fallback>
      </mc:AlternateContent>
    </p:spTree>
    <p:extLst>
      <p:ext uri="{BB962C8B-B14F-4D97-AF65-F5344CB8AC3E}">
        <p14:creationId xmlns:p14="http://schemas.microsoft.com/office/powerpoint/2010/main" val="300036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UY" dirty="0"/>
              <a:t>Excedente del productor a corto plazo</a:t>
            </a:r>
            <a:endParaRPr lang="en-U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57" y="2820787"/>
            <a:ext cx="6283079" cy="4037213"/>
          </a:xfrm>
        </p:spPr>
      </p:pic>
      <p:sp>
        <p:nvSpPr>
          <p:cNvPr id="5" name="4 CuadroTexto"/>
          <p:cNvSpPr txBox="1"/>
          <p:nvPr/>
        </p:nvSpPr>
        <p:spPr>
          <a:xfrm>
            <a:off x="4876800" y="3124200"/>
            <a:ext cx="3276600" cy="646331"/>
          </a:xfrm>
          <a:prstGeom prst="rect">
            <a:avLst/>
          </a:prstGeom>
          <a:noFill/>
        </p:spPr>
        <p:txBody>
          <a:bodyPr wrap="square" rtlCol="0">
            <a:spAutoFit/>
          </a:bodyPr>
          <a:lstStyle/>
          <a:p>
            <a:r>
              <a:rPr lang="es-UY" dirty="0" smtClean="0"/>
              <a:t>Suponemos que el precio de cierre de la empresa es </a:t>
            </a:r>
            <a:r>
              <a:rPr lang="en-US" dirty="0" smtClean="0">
                <a:solidFill>
                  <a:srgbClr val="470F3E"/>
                </a:solidFill>
              </a:rPr>
              <a:t>p</a:t>
            </a:r>
            <a:r>
              <a:rPr lang="en-US" baseline="-25000" dirty="0" smtClean="0">
                <a:solidFill>
                  <a:srgbClr val="470F3E"/>
                </a:solidFill>
              </a:rPr>
              <a:t>0</a:t>
            </a:r>
            <a:endParaRPr lang="en-US" dirty="0">
              <a:solidFill>
                <a:srgbClr val="470F3E"/>
              </a:solidFill>
            </a:endParaRPr>
          </a:p>
        </p:txBody>
      </p:sp>
    </p:spTree>
    <p:extLst>
      <p:ext uri="{BB962C8B-B14F-4D97-AF65-F5344CB8AC3E}">
        <p14:creationId xmlns:p14="http://schemas.microsoft.com/office/powerpoint/2010/main" val="25231347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UY" dirty="0"/>
              <a:t>Excedente del productor a corto plazo</a:t>
            </a:r>
            <a:endParaRPr lang="en-U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2708049"/>
            <a:ext cx="6858000" cy="4131416"/>
          </a:xfrm>
        </p:spPr>
      </p:pic>
      <p:sp>
        <p:nvSpPr>
          <p:cNvPr id="6" name="5 CuadroTexto"/>
          <p:cNvSpPr txBox="1"/>
          <p:nvPr/>
        </p:nvSpPr>
        <p:spPr>
          <a:xfrm>
            <a:off x="5562600" y="3276600"/>
            <a:ext cx="3048000" cy="923330"/>
          </a:xfrm>
          <a:prstGeom prst="rect">
            <a:avLst/>
          </a:prstGeom>
          <a:noFill/>
        </p:spPr>
        <p:txBody>
          <a:bodyPr wrap="square" rtlCol="0">
            <a:spAutoFit/>
          </a:bodyPr>
          <a:lstStyle/>
          <a:p>
            <a:r>
              <a:rPr lang="es-UY" dirty="0" smtClean="0"/>
              <a:t>El excedente del productor para el precio de mercado </a:t>
            </a:r>
            <a:r>
              <a:rPr lang="en-US" dirty="0" smtClean="0">
                <a:solidFill>
                  <a:srgbClr val="470F3E"/>
                </a:solidFill>
              </a:rPr>
              <a:t>p</a:t>
            </a:r>
            <a:r>
              <a:rPr lang="en-US" baseline="-25000" dirty="0" smtClean="0">
                <a:solidFill>
                  <a:srgbClr val="470F3E"/>
                </a:solidFill>
              </a:rPr>
              <a:t>1 </a:t>
            </a:r>
          </a:p>
          <a:p>
            <a:r>
              <a:rPr lang="en-US" dirty="0" err="1"/>
              <a:t>e</a:t>
            </a:r>
            <a:r>
              <a:rPr lang="en-US" dirty="0" err="1" smtClean="0"/>
              <a:t>s</a:t>
            </a:r>
            <a:r>
              <a:rPr lang="en-US" dirty="0" smtClean="0"/>
              <a:t> </a:t>
            </a:r>
            <a:r>
              <a:rPr lang="en-US" dirty="0"/>
              <a:t>el </a:t>
            </a:r>
            <a:r>
              <a:rPr lang="en-US" dirty="0" err="1"/>
              <a:t>área</a:t>
            </a:r>
            <a:r>
              <a:rPr lang="en-US" dirty="0"/>
              <a:t> </a:t>
            </a:r>
            <a:r>
              <a:rPr lang="es-UY" dirty="0"/>
              <a:t> sombreada</a:t>
            </a:r>
            <a:endParaRPr lang="en-US" dirty="0"/>
          </a:p>
        </p:txBody>
      </p:sp>
    </p:spTree>
    <p:extLst>
      <p:ext uri="{BB962C8B-B14F-4D97-AF65-F5344CB8AC3E}">
        <p14:creationId xmlns:p14="http://schemas.microsoft.com/office/powerpoint/2010/main" val="7067671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723107"/>
            <a:ext cx="9144000" cy="1066800"/>
          </a:xfrm>
        </p:spPr>
        <p:txBody>
          <a:bodyPr>
            <a:normAutofit fontScale="90000"/>
          </a:bodyPr>
          <a:lstStyle/>
          <a:p>
            <a:pPr algn="ctr"/>
            <a:r>
              <a:rPr lang="es-UY" b="1" dirty="0" smtClean="0"/>
              <a:t>Cambios en el Excedente del productor a corto plazo</a:t>
            </a:r>
            <a:endParaRPr lang="en-US" b="1" dirty="0"/>
          </a:p>
        </p:txBody>
      </p:sp>
      <p:sp>
        <p:nvSpPr>
          <p:cNvPr id="3" name="2 Marcador de contenido"/>
          <p:cNvSpPr>
            <a:spLocks noGrp="1"/>
          </p:cNvSpPr>
          <p:nvPr>
            <p:ph idx="1"/>
          </p:nvPr>
        </p:nvSpPr>
        <p:spPr>
          <a:xfrm>
            <a:off x="152400" y="1752600"/>
            <a:ext cx="8763000" cy="4821936"/>
          </a:xfrm>
        </p:spPr>
        <p:txBody>
          <a:bodyPr>
            <a:normAutofit/>
          </a:bodyPr>
          <a:lstStyle/>
          <a:p>
            <a:r>
              <a:rPr lang="es-UY" dirty="0" smtClean="0"/>
              <a:t>Recordemos </a:t>
            </a:r>
            <a:r>
              <a:rPr lang="es-UY" dirty="0" smtClean="0"/>
              <a:t>la función de beneficios (máximos) de una empresa perfectamente competitiva es:</a:t>
            </a:r>
          </a:p>
          <a:p>
            <a:endParaRPr lang="es-UY" dirty="0"/>
          </a:p>
          <a:p>
            <a:endParaRPr lang="es-UY" dirty="0" smtClean="0"/>
          </a:p>
          <a:p>
            <a:r>
              <a:rPr lang="es-UY" dirty="0" smtClean="0"/>
              <a:t>Aplicando el teorema del envolvente:</a:t>
            </a:r>
          </a:p>
          <a:p>
            <a:endParaRPr lang="es-UY" dirty="0"/>
          </a:p>
          <a:p>
            <a:endParaRPr lang="es-UY" dirty="0" smtClean="0"/>
          </a:p>
          <a:p>
            <a:r>
              <a:rPr lang="es-UY" dirty="0" smtClean="0"/>
              <a:t>Por ende…</a:t>
            </a:r>
          </a:p>
          <a:p>
            <a:pPr marL="109728" indent="0">
              <a:buNone/>
            </a:pPr>
            <a:endParaRPr lang="es-UY" dirty="0" smtClean="0"/>
          </a:p>
        </p:txBody>
      </p:sp>
      <p:graphicFrame>
        <p:nvGraphicFramePr>
          <p:cNvPr id="5" name="4 Objeto"/>
          <p:cNvGraphicFramePr>
            <a:graphicFrameLocks noChangeAspect="1"/>
          </p:cNvGraphicFramePr>
          <p:nvPr>
            <p:extLst>
              <p:ext uri="{D42A27DB-BD31-4B8C-83A1-F6EECF244321}">
                <p14:modId xmlns:p14="http://schemas.microsoft.com/office/powerpoint/2010/main" val="1397481781"/>
              </p:ext>
            </p:extLst>
          </p:nvPr>
        </p:nvGraphicFramePr>
        <p:xfrm>
          <a:off x="2546350" y="4311447"/>
          <a:ext cx="3975100" cy="711200"/>
        </p:xfrm>
        <a:graphic>
          <a:graphicData uri="http://schemas.openxmlformats.org/presentationml/2006/ole">
            <mc:AlternateContent xmlns:mc="http://schemas.openxmlformats.org/markup-compatibility/2006">
              <mc:Choice xmlns:v="urn:schemas-microsoft-com:vml" Requires="v">
                <p:oleObj spid="_x0000_s23852" name="Ecuación" r:id="rId3" imgW="2425680" imgH="419040" progId="Equation.3">
                  <p:embed/>
                </p:oleObj>
              </mc:Choice>
              <mc:Fallback>
                <p:oleObj name="Ecuación" r:id="rId3" imgW="2425680" imgH="419040" progId="Equation.3">
                  <p:embed/>
                  <p:pic>
                    <p:nvPicPr>
                      <p:cNvPr id="0" name="3 Objeto"/>
                      <p:cNvPicPr>
                        <a:picLocks noChangeAspect="1" noChangeArrowheads="1"/>
                      </p:cNvPicPr>
                      <p:nvPr/>
                    </p:nvPicPr>
                    <p:blipFill>
                      <a:blip r:embed="rId4"/>
                      <a:srcRect/>
                      <a:stretch>
                        <a:fillRect/>
                      </a:stretch>
                    </p:blipFill>
                    <p:spPr bwMode="auto">
                      <a:xfrm>
                        <a:off x="2546350" y="4311447"/>
                        <a:ext cx="3975100"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3004732604"/>
              </p:ext>
            </p:extLst>
          </p:nvPr>
        </p:nvGraphicFramePr>
        <p:xfrm>
          <a:off x="838200" y="2973253"/>
          <a:ext cx="7653867" cy="542400"/>
        </p:xfrm>
        <a:graphic>
          <a:graphicData uri="http://schemas.openxmlformats.org/presentationml/2006/ole">
            <mc:AlternateContent xmlns:mc="http://schemas.openxmlformats.org/markup-compatibility/2006">
              <mc:Choice xmlns:v="urn:schemas-microsoft-com:vml" Requires="v">
                <p:oleObj spid="_x0000_s23853" name="Ecuación" r:id="rId5" imgW="3225600" imgH="228600" progId="Equation.3">
                  <p:embed/>
                </p:oleObj>
              </mc:Choice>
              <mc:Fallback>
                <p:oleObj name="Ecuación" r:id="rId5" imgW="3225600" imgH="228600" progId="Equation.3">
                  <p:embed/>
                  <p:pic>
                    <p:nvPicPr>
                      <p:cNvPr id="0" name=""/>
                      <p:cNvPicPr/>
                      <p:nvPr/>
                    </p:nvPicPr>
                    <p:blipFill>
                      <a:blip r:embed="rId6"/>
                      <a:stretch>
                        <a:fillRect/>
                      </a:stretch>
                    </p:blipFill>
                    <p:spPr>
                      <a:xfrm>
                        <a:off x="838200" y="2973253"/>
                        <a:ext cx="7653867" cy="542400"/>
                      </a:xfrm>
                      <a:prstGeom prst="rect">
                        <a:avLst/>
                      </a:prstGeom>
                    </p:spPr>
                  </p:pic>
                </p:oleObj>
              </mc:Fallback>
            </mc:AlternateContent>
          </a:graphicData>
        </a:graphic>
      </p:graphicFrame>
      <p:graphicFrame>
        <p:nvGraphicFramePr>
          <p:cNvPr id="7" name="3 Objeto"/>
          <p:cNvGraphicFramePr>
            <a:graphicFrameLocks noChangeAspect="1"/>
          </p:cNvGraphicFramePr>
          <p:nvPr>
            <p:extLst>
              <p:ext uri="{D42A27DB-BD31-4B8C-83A1-F6EECF244321}">
                <p14:modId xmlns:p14="http://schemas.microsoft.com/office/powerpoint/2010/main" val="3049077010"/>
              </p:ext>
            </p:extLst>
          </p:nvPr>
        </p:nvGraphicFramePr>
        <p:xfrm>
          <a:off x="1143000" y="5818441"/>
          <a:ext cx="7488238" cy="892175"/>
        </p:xfrm>
        <a:graphic>
          <a:graphicData uri="http://schemas.openxmlformats.org/presentationml/2006/ole">
            <mc:AlternateContent xmlns:mc="http://schemas.openxmlformats.org/markup-compatibility/2006">
              <mc:Choice xmlns:v="urn:schemas-microsoft-com:vml" Requires="v">
                <p:oleObj spid="_x0000_s23854" name="Ecuación" r:id="rId7" imgW="3009600" imgH="355320" progId="Equation.3">
                  <p:embed/>
                </p:oleObj>
              </mc:Choice>
              <mc:Fallback>
                <p:oleObj name="Ecuación" r:id="rId7" imgW="3009600" imgH="355320" progId="Equation.3">
                  <p:embed/>
                  <p:pic>
                    <p:nvPicPr>
                      <p:cNvPr id="4" name="3 Objeto"/>
                      <p:cNvPicPr>
                        <a:picLocks noChangeAspect="1" noChangeArrowheads="1"/>
                      </p:cNvPicPr>
                      <p:nvPr/>
                    </p:nvPicPr>
                    <p:blipFill>
                      <a:blip r:embed="rId8"/>
                      <a:srcRect/>
                      <a:stretch>
                        <a:fillRect/>
                      </a:stretch>
                    </p:blipFill>
                    <p:spPr bwMode="auto">
                      <a:xfrm>
                        <a:off x="1143000" y="5818441"/>
                        <a:ext cx="7488238" cy="8921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83653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UY" dirty="0" smtClean="0"/>
              <a:t>Cambios en el Excedente </a:t>
            </a:r>
            <a:r>
              <a:rPr lang="es-UY" dirty="0"/>
              <a:t>del productor a corto plazo</a:t>
            </a:r>
            <a:endParaRPr lang="en-U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32" y="2870214"/>
            <a:ext cx="6256302" cy="3961013"/>
          </a:xfrm>
        </p:spPr>
      </p:pic>
      <p:sp>
        <p:nvSpPr>
          <p:cNvPr id="5" name="4 CuadroTexto"/>
          <p:cNvSpPr txBox="1"/>
          <p:nvPr/>
        </p:nvSpPr>
        <p:spPr>
          <a:xfrm>
            <a:off x="4495800" y="3810000"/>
            <a:ext cx="4557658" cy="646331"/>
          </a:xfrm>
          <a:prstGeom prst="rect">
            <a:avLst/>
          </a:prstGeom>
          <a:noFill/>
        </p:spPr>
        <p:txBody>
          <a:bodyPr wrap="none" rtlCol="0">
            <a:spAutoFit/>
          </a:bodyPr>
          <a:lstStyle/>
          <a:p>
            <a:r>
              <a:rPr lang="es-UY" dirty="0" smtClean="0"/>
              <a:t>El incremento de las ganancias </a:t>
            </a:r>
          </a:p>
          <a:p>
            <a:r>
              <a:rPr lang="es-UY" dirty="0" smtClean="0"/>
              <a:t>estará  determinado por el área sombreada</a:t>
            </a:r>
            <a:endParaRPr lang="en-US" dirty="0"/>
          </a:p>
        </p:txBody>
      </p:sp>
    </p:spTree>
    <p:extLst>
      <p:ext uri="{BB962C8B-B14F-4D97-AF65-F5344CB8AC3E}">
        <p14:creationId xmlns:p14="http://schemas.microsoft.com/office/powerpoint/2010/main" val="10631806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38200"/>
            <a:ext cx="8229600" cy="685800"/>
          </a:xfrm>
        </p:spPr>
        <p:txBody>
          <a:bodyPr>
            <a:normAutofit fontScale="90000"/>
          </a:bodyPr>
          <a:lstStyle/>
          <a:p>
            <a:r>
              <a:rPr lang="es-ES" dirty="0" smtClean="0"/>
              <a:t>Excedente del Productor </a:t>
            </a:r>
            <a:r>
              <a:rPr lang="es-ES" u="sng" dirty="0" smtClean="0"/>
              <a:t>a largo plazo</a:t>
            </a:r>
            <a:endParaRPr lang="es-UY" u="sng" dirty="0"/>
          </a:p>
        </p:txBody>
      </p:sp>
      <p:sp>
        <p:nvSpPr>
          <p:cNvPr id="3" name="Marcador de contenido 2"/>
          <p:cNvSpPr>
            <a:spLocks noGrp="1"/>
          </p:cNvSpPr>
          <p:nvPr>
            <p:ph idx="1"/>
          </p:nvPr>
        </p:nvSpPr>
        <p:spPr>
          <a:xfrm>
            <a:off x="457200" y="1676400"/>
            <a:ext cx="8229600" cy="4898136"/>
          </a:xfrm>
        </p:spPr>
        <p:txBody>
          <a:bodyPr/>
          <a:lstStyle/>
          <a:p>
            <a:r>
              <a:rPr lang="es-ES" dirty="0" smtClean="0"/>
              <a:t>Es = 0 por definición en competencia perfecta</a:t>
            </a:r>
            <a:endParaRPr lang="es-UY" dirty="0"/>
          </a:p>
        </p:txBody>
      </p:sp>
    </p:spTree>
    <p:extLst>
      <p:ext uri="{BB962C8B-B14F-4D97-AF65-F5344CB8AC3E}">
        <p14:creationId xmlns:p14="http://schemas.microsoft.com/office/powerpoint/2010/main" val="3566594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2000"/>
            <a:ext cx="8229600" cy="1066800"/>
          </a:xfrm>
        </p:spPr>
        <p:txBody>
          <a:bodyPr>
            <a:normAutofit fontScale="90000"/>
          </a:bodyPr>
          <a:lstStyle/>
          <a:p>
            <a:pPr algn="ctr"/>
            <a:r>
              <a:rPr lang="es-UY" dirty="0" smtClean="0"/>
              <a:t>Modelo de Elección de la producción</a:t>
            </a:r>
            <a:endParaRPr lang="en-US" dirty="0"/>
          </a:p>
        </p:txBody>
      </p:sp>
      <p:sp>
        <p:nvSpPr>
          <p:cNvPr id="3" name="2 Marcador de contenido"/>
          <p:cNvSpPr>
            <a:spLocks noGrp="1"/>
          </p:cNvSpPr>
          <p:nvPr>
            <p:ph idx="1"/>
          </p:nvPr>
        </p:nvSpPr>
        <p:spPr>
          <a:xfrm>
            <a:off x="457200" y="1752600"/>
            <a:ext cx="8229600" cy="4821936"/>
          </a:xfrm>
        </p:spPr>
        <p:txBody>
          <a:bodyPr/>
          <a:lstStyle/>
          <a:p>
            <a:r>
              <a:rPr lang="es-ES" dirty="0" smtClean="0"/>
              <a:t>La empresa elige q para maximizar</a:t>
            </a:r>
            <a:r>
              <a:rPr lang="es-UY" dirty="0" smtClean="0"/>
              <a:t> beneficios </a:t>
            </a:r>
            <a:r>
              <a:rPr lang="en-US" dirty="0" smtClean="0">
                <a:cs typeface="Arial" charset="0"/>
                <a:sym typeface="Symbol" pitchFamily="18" charset="2"/>
              </a:rPr>
              <a:t>():</a:t>
            </a:r>
          </a:p>
          <a:p>
            <a:endParaRPr lang="en-US" dirty="0" smtClean="0">
              <a:cs typeface="Arial" charset="0"/>
              <a:sym typeface="Symbol" pitchFamily="18" charset="2"/>
            </a:endParaRPr>
          </a:p>
          <a:p>
            <a:pPr marL="109728" indent="0" algn="ctr">
              <a:buNone/>
            </a:pPr>
            <a:r>
              <a:rPr lang="en-US" dirty="0">
                <a:solidFill>
                  <a:srgbClr val="3B4F89"/>
                </a:solidFill>
                <a:cs typeface="Arial" charset="0"/>
                <a:sym typeface="Symbol" pitchFamily="18" charset="2"/>
              </a:rPr>
              <a:t>(</a:t>
            </a:r>
            <a:r>
              <a:rPr lang="en-US" i="1" dirty="0">
                <a:solidFill>
                  <a:srgbClr val="3B4F89"/>
                </a:solidFill>
                <a:cs typeface="Arial" charset="0"/>
                <a:sym typeface="Symbol" pitchFamily="18" charset="2"/>
              </a:rPr>
              <a:t>q</a:t>
            </a:r>
            <a:r>
              <a:rPr lang="en-US" dirty="0">
                <a:solidFill>
                  <a:srgbClr val="3B4F89"/>
                </a:solidFill>
                <a:cs typeface="Arial" charset="0"/>
                <a:sym typeface="Symbol" pitchFamily="18" charset="2"/>
              </a:rPr>
              <a:t>) = </a:t>
            </a:r>
            <a:r>
              <a:rPr lang="en-US" i="1" dirty="0" smtClean="0">
                <a:solidFill>
                  <a:srgbClr val="3B4F89"/>
                </a:solidFill>
                <a:cs typeface="Arial" charset="0"/>
                <a:sym typeface="Symbol" pitchFamily="18" charset="2"/>
              </a:rPr>
              <a:t>IT</a:t>
            </a:r>
            <a:r>
              <a:rPr lang="en-US" dirty="0" smtClean="0">
                <a:solidFill>
                  <a:srgbClr val="3B4F89"/>
                </a:solidFill>
                <a:cs typeface="Arial" charset="0"/>
                <a:sym typeface="Symbol" pitchFamily="18" charset="2"/>
              </a:rPr>
              <a:t>(</a:t>
            </a:r>
            <a:r>
              <a:rPr lang="en-US" i="1" dirty="0" smtClean="0">
                <a:solidFill>
                  <a:srgbClr val="3B4F89"/>
                </a:solidFill>
                <a:cs typeface="Arial" charset="0"/>
                <a:sym typeface="Symbol" pitchFamily="18" charset="2"/>
              </a:rPr>
              <a:t>q</a:t>
            </a:r>
            <a:r>
              <a:rPr lang="en-US" dirty="0">
                <a:solidFill>
                  <a:srgbClr val="3B4F89"/>
                </a:solidFill>
                <a:cs typeface="Arial" charset="0"/>
                <a:sym typeface="Symbol" pitchFamily="18" charset="2"/>
              </a:rPr>
              <a:t>) – </a:t>
            </a:r>
            <a:r>
              <a:rPr lang="en-US" i="1" dirty="0" smtClean="0">
                <a:solidFill>
                  <a:srgbClr val="3B4F89"/>
                </a:solidFill>
                <a:cs typeface="Arial" charset="0"/>
                <a:sym typeface="Symbol" pitchFamily="18" charset="2"/>
              </a:rPr>
              <a:t>CT</a:t>
            </a:r>
            <a:r>
              <a:rPr lang="en-US" dirty="0" smtClean="0">
                <a:solidFill>
                  <a:srgbClr val="3B4F89"/>
                </a:solidFill>
                <a:cs typeface="Arial" charset="0"/>
                <a:sym typeface="Symbol" pitchFamily="18" charset="2"/>
              </a:rPr>
              <a:t>(</a:t>
            </a:r>
            <a:r>
              <a:rPr lang="en-US" i="1" dirty="0" smtClean="0">
                <a:solidFill>
                  <a:srgbClr val="3B4F89"/>
                </a:solidFill>
                <a:cs typeface="Arial" charset="0"/>
                <a:sym typeface="Symbol" pitchFamily="18" charset="2"/>
              </a:rPr>
              <a:t>q</a:t>
            </a:r>
            <a:r>
              <a:rPr lang="en-US" dirty="0">
                <a:solidFill>
                  <a:srgbClr val="3B4F89"/>
                </a:solidFill>
                <a:cs typeface="Arial" charset="0"/>
                <a:sym typeface="Symbol" pitchFamily="18" charset="2"/>
              </a:rPr>
              <a:t>) = </a:t>
            </a:r>
            <a:r>
              <a:rPr lang="en-US" i="1" dirty="0">
                <a:solidFill>
                  <a:srgbClr val="3B4F89"/>
                </a:solidFill>
              </a:rPr>
              <a:t>p</a:t>
            </a:r>
            <a:r>
              <a:rPr lang="en-US" dirty="0">
                <a:solidFill>
                  <a:srgbClr val="3B4F89"/>
                </a:solidFill>
              </a:rPr>
              <a:t>(</a:t>
            </a:r>
            <a:r>
              <a:rPr lang="en-US" i="1" dirty="0">
                <a:solidFill>
                  <a:srgbClr val="3B4F89"/>
                </a:solidFill>
              </a:rPr>
              <a:t>q</a:t>
            </a:r>
            <a:r>
              <a:rPr lang="en-US" dirty="0">
                <a:solidFill>
                  <a:srgbClr val="3B4F89"/>
                </a:solidFill>
              </a:rPr>
              <a:t>)</a:t>
            </a:r>
            <a:r>
              <a:rPr lang="en-US" dirty="0">
                <a:solidFill>
                  <a:srgbClr val="3B4F89"/>
                </a:solidFill>
                <a:cs typeface="Arial" charset="0"/>
                <a:sym typeface="Symbol" pitchFamily="18" charset="2"/>
              </a:rPr>
              <a:t></a:t>
            </a:r>
            <a:r>
              <a:rPr lang="en-US" i="1" dirty="0">
                <a:solidFill>
                  <a:srgbClr val="3B4F89"/>
                </a:solidFill>
                <a:cs typeface="Arial" charset="0"/>
                <a:sym typeface="Symbol" pitchFamily="18" charset="2"/>
              </a:rPr>
              <a:t>q</a:t>
            </a:r>
            <a:r>
              <a:rPr lang="en-US" dirty="0">
                <a:solidFill>
                  <a:srgbClr val="3B4F89"/>
                </a:solidFill>
                <a:cs typeface="Arial" charset="0"/>
                <a:sym typeface="Symbol" pitchFamily="18" charset="2"/>
              </a:rPr>
              <a:t> –</a:t>
            </a:r>
            <a:r>
              <a:rPr lang="en-US" i="1" dirty="0" smtClean="0">
                <a:solidFill>
                  <a:srgbClr val="3B4F89"/>
                </a:solidFill>
                <a:cs typeface="Arial" charset="0"/>
                <a:sym typeface="Symbol" pitchFamily="18" charset="2"/>
              </a:rPr>
              <a:t>CT</a:t>
            </a:r>
            <a:r>
              <a:rPr lang="en-US" dirty="0" smtClean="0">
                <a:solidFill>
                  <a:srgbClr val="3B4F89"/>
                </a:solidFill>
                <a:cs typeface="Arial" charset="0"/>
                <a:sym typeface="Symbol" pitchFamily="18" charset="2"/>
              </a:rPr>
              <a:t>(</a:t>
            </a:r>
            <a:r>
              <a:rPr lang="en-US" i="1" dirty="0" smtClean="0">
                <a:solidFill>
                  <a:srgbClr val="3B4F89"/>
                </a:solidFill>
                <a:cs typeface="Arial" charset="0"/>
                <a:sym typeface="Symbol" pitchFamily="18" charset="2"/>
              </a:rPr>
              <a:t>q</a:t>
            </a:r>
            <a:r>
              <a:rPr lang="en-US" dirty="0">
                <a:solidFill>
                  <a:srgbClr val="3B4F89"/>
                </a:solidFill>
                <a:cs typeface="Arial" charset="0"/>
                <a:sym typeface="Symbol" pitchFamily="18" charset="2"/>
              </a:rPr>
              <a:t>)</a:t>
            </a:r>
            <a:endParaRPr lang="en-US" dirty="0">
              <a:solidFill>
                <a:srgbClr val="5858D4"/>
              </a:solidFill>
              <a:cs typeface="Arial" charset="0"/>
              <a:sym typeface="Symbol" pitchFamily="18" charset="2"/>
            </a:endParaRPr>
          </a:p>
          <a:p>
            <a:pPr marL="109728" indent="0">
              <a:buNone/>
            </a:pPr>
            <a:endParaRPr lang="en-US" dirty="0"/>
          </a:p>
        </p:txBody>
      </p:sp>
    </p:spTree>
    <p:extLst>
      <p:ext uri="{BB962C8B-B14F-4D97-AF65-F5344CB8AC3E}">
        <p14:creationId xmlns:p14="http://schemas.microsoft.com/office/powerpoint/2010/main" val="23202798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109728" indent="0" algn="ctr">
              <a:buNone/>
            </a:pPr>
            <a:r>
              <a:rPr lang="es-ES" dirty="0" smtClean="0"/>
              <a:t>FIN</a:t>
            </a:r>
            <a:endParaRPr lang="es-ES" dirty="0"/>
          </a:p>
        </p:txBody>
      </p:sp>
    </p:spTree>
    <p:extLst>
      <p:ext uri="{BB962C8B-B14F-4D97-AF65-F5344CB8AC3E}">
        <p14:creationId xmlns:p14="http://schemas.microsoft.com/office/powerpoint/2010/main" val="5812185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Importante recordar:</a:t>
            </a:r>
            <a:endParaRPr lang="en-US" dirty="0"/>
          </a:p>
        </p:txBody>
      </p:sp>
      <p:sp>
        <p:nvSpPr>
          <p:cNvPr id="3" name="2 Marcador de contenido"/>
          <p:cNvSpPr>
            <a:spLocks noGrp="1"/>
          </p:cNvSpPr>
          <p:nvPr>
            <p:ph idx="1"/>
          </p:nvPr>
        </p:nvSpPr>
        <p:spPr/>
        <p:txBody>
          <a:bodyPr/>
          <a:lstStyle/>
          <a:p>
            <a:r>
              <a:rPr lang="es-UY" dirty="0" smtClean="0"/>
              <a:t>Para maximizar ganancias, la empresa debe elegir producir en nivel de q, tal que el ingreso marginal sea igual al costo marginal </a:t>
            </a:r>
            <a:endParaRPr lang="en-US" dirty="0"/>
          </a:p>
        </p:txBody>
      </p:sp>
    </p:spTree>
    <p:extLst>
      <p:ext uri="{BB962C8B-B14F-4D97-AF65-F5344CB8AC3E}">
        <p14:creationId xmlns:p14="http://schemas.microsoft.com/office/powerpoint/2010/main" val="9255613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a:t>Importante recordar:</a:t>
            </a:r>
            <a:endParaRPr lang="en-US" dirty="0"/>
          </a:p>
        </p:txBody>
      </p:sp>
      <p:sp>
        <p:nvSpPr>
          <p:cNvPr id="3" name="2 Marcador de contenido"/>
          <p:cNvSpPr>
            <a:spLocks noGrp="1"/>
          </p:cNvSpPr>
          <p:nvPr>
            <p:ph idx="1"/>
          </p:nvPr>
        </p:nvSpPr>
        <p:spPr/>
        <p:txBody>
          <a:bodyPr/>
          <a:lstStyle/>
          <a:p>
            <a:r>
              <a:rPr lang="es-UY" dirty="0" smtClean="0"/>
              <a:t>Si la empresa es tomadora de precios, las decisiones de producción no afectan el precio.</a:t>
            </a:r>
          </a:p>
          <a:p>
            <a:pPr marL="109728" indent="0">
              <a:buNone/>
            </a:pPr>
            <a:r>
              <a:rPr lang="es-UY" dirty="0"/>
              <a:t>	</a:t>
            </a:r>
            <a:r>
              <a:rPr lang="es-UY" dirty="0" err="1" smtClean="0"/>
              <a:t>IMg</a:t>
            </a:r>
            <a:r>
              <a:rPr lang="es-UY" dirty="0" smtClean="0"/>
              <a:t> =  P</a:t>
            </a:r>
          </a:p>
          <a:p>
            <a:endParaRPr lang="es-UY" dirty="0"/>
          </a:p>
          <a:p>
            <a:r>
              <a:rPr lang="es-UY" dirty="0" smtClean="0"/>
              <a:t>Si la firma se enfrenta a una curva de demanda con pendiente negativa, ésta solo podrá vender más a un precio más bajo. </a:t>
            </a:r>
          </a:p>
          <a:p>
            <a:pPr lvl="1"/>
            <a:r>
              <a:rPr lang="es-UY" dirty="0" err="1" smtClean="0">
                <a:solidFill>
                  <a:schemeClr val="tx1"/>
                </a:solidFill>
              </a:rPr>
              <a:t>IMg</a:t>
            </a:r>
            <a:r>
              <a:rPr lang="es-UY" dirty="0" smtClean="0">
                <a:solidFill>
                  <a:schemeClr val="tx1"/>
                </a:solidFill>
              </a:rPr>
              <a:t> </a:t>
            </a:r>
            <a:r>
              <a:rPr lang="en-US" dirty="0" smtClean="0">
                <a:solidFill>
                  <a:schemeClr val="tx1"/>
                </a:solidFill>
              </a:rPr>
              <a:t>&lt;</a:t>
            </a:r>
            <a:r>
              <a:rPr lang="es-UY" dirty="0" smtClean="0">
                <a:solidFill>
                  <a:schemeClr val="tx1"/>
                </a:solidFill>
              </a:rPr>
              <a:t> P</a:t>
            </a:r>
            <a:endParaRPr lang="en-US" dirty="0">
              <a:solidFill>
                <a:schemeClr val="tx1"/>
              </a:solidFill>
            </a:endParaRPr>
          </a:p>
        </p:txBody>
      </p:sp>
    </p:spTree>
    <p:extLst>
      <p:ext uri="{BB962C8B-B14F-4D97-AF65-F5344CB8AC3E}">
        <p14:creationId xmlns:p14="http://schemas.microsoft.com/office/powerpoint/2010/main" val="21151940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a:t>Importante recordar:</a:t>
            </a:r>
            <a:endParaRPr lang="en-US" dirty="0"/>
          </a:p>
        </p:txBody>
      </p:sp>
      <p:sp>
        <p:nvSpPr>
          <p:cNvPr id="3" name="2 Marcador de contenido"/>
          <p:cNvSpPr>
            <a:spLocks noGrp="1"/>
          </p:cNvSpPr>
          <p:nvPr>
            <p:ph idx="1"/>
          </p:nvPr>
        </p:nvSpPr>
        <p:spPr/>
        <p:txBody>
          <a:bodyPr/>
          <a:lstStyle/>
          <a:p>
            <a:r>
              <a:rPr lang="en-US" dirty="0" err="1" smtClean="0">
                <a:sym typeface="Symbol" pitchFamily="18" charset="2"/>
              </a:rPr>
              <a:t>IMg</a:t>
            </a:r>
            <a:r>
              <a:rPr lang="en-US" dirty="0" smtClean="0">
                <a:sym typeface="Symbol" pitchFamily="18" charset="2"/>
              </a:rPr>
              <a:t> y </a:t>
            </a:r>
            <a:r>
              <a:rPr lang="en-US" dirty="0" err="1" smtClean="0">
                <a:sym typeface="Symbol" pitchFamily="18" charset="2"/>
              </a:rPr>
              <a:t>elasticidad</a:t>
            </a:r>
            <a:r>
              <a:rPr lang="en-US" dirty="0" smtClean="0">
                <a:sym typeface="Symbol" pitchFamily="18" charset="2"/>
              </a:rPr>
              <a:t> </a:t>
            </a:r>
            <a:r>
              <a:rPr lang="en-US" dirty="0" err="1" smtClean="0">
                <a:sym typeface="Symbol" pitchFamily="18" charset="2"/>
              </a:rPr>
              <a:t>precio</a:t>
            </a:r>
            <a:r>
              <a:rPr lang="en-US" dirty="0" smtClean="0">
                <a:sym typeface="Symbol" pitchFamily="18" charset="2"/>
              </a:rPr>
              <a:t> de la </a:t>
            </a:r>
            <a:r>
              <a:rPr lang="en-US" dirty="0" err="1" smtClean="0">
                <a:sym typeface="Symbol" pitchFamily="18" charset="2"/>
              </a:rPr>
              <a:t>demanda</a:t>
            </a:r>
            <a:r>
              <a:rPr lang="en-US" dirty="0" smtClean="0">
                <a:sym typeface="Symbol" pitchFamily="18" charset="2"/>
              </a:rPr>
              <a:t> </a:t>
            </a:r>
            <a:r>
              <a:rPr lang="en-US" dirty="0" err="1" smtClean="0">
                <a:sym typeface="Symbol" pitchFamily="18" charset="2"/>
              </a:rPr>
              <a:t>están</a:t>
            </a:r>
            <a:r>
              <a:rPr lang="en-US" dirty="0" smtClean="0">
                <a:sym typeface="Symbol" pitchFamily="18" charset="2"/>
              </a:rPr>
              <a:t> </a:t>
            </a:r>
            <a:r>
              <a:rPr lang="en-US" dirty="0" err="1" smtClean="0">
                <a:sym typeface="Symbol" pitchFamily="18" charset="2"/>
              </a:rPr>
              <a:t>relacionado</a:t>
            </a:r>
            <a:r>
              <a:rPr lang="en-US" dirty="0" smtClean="0">
                <a:sym typeface="Symbol" pitchFamily="18" charset="2"/>
              </a:rPr>
              <a:t> </a:t>
            </a:r>
            <a:r>
              <a:rPr lang="en-US" dirty="0" err="1" smtClean="0">
                <a:sym typeface="Symbol" pitchFamily="18" charset="2"/>
              </a:rPr>
              <a:t>mediante</a:t>
            </a:r>
            <a:r>
              <a:rPr lang="en-US" dirty="0" smtClean="0">
                <a:sym typeface="Symbol" pitchFamily="18" charset="2"/>
              </a:rPr>
              <a:t> la </a:t>
            </a:r>
            <a:r>
              <a:rPr lang="en-US" dirty="0" err="1" smtClean="0">
                <a:sym typeface="Symbol" pitchFamily="18" charset="2"/>
              </a:rPr>
              <a:t>siguiente</a:t>
            </a:r>
            <a:r>
              <a:rPr lang="en-US" dirty="0" smtClean="0">
                <a:sym typeface="Symbol" pitchFamily="18" charset="2"/>
              </a:rPr>
              <a:t> </a:t>
            </a:r>
            <a:r>
              <a:rPr lang="en-US" dirty="0" err="1" smtClean="0">
                <a:sym typeface="Symbol" pitchFamily="18" charset="2"/>
              </a:rPr>
              <a:t>fórmula</a:t>
            </a:r>
            <a:r>
              <a:rPr lang="en-US" dirty="0" smtClean="0">
                <a:sym typeface="Symbol" pitchFamily="18" charset="2"/>
              </a:rPr>
              <a:t>:</a:t>
            </a:r>
          </a:p>
          <a:p>
            <a:endParaRPr lang="es-UY" dirty="0">
              <a:sym typeface="Symbol" pitchFamily="18" charset="2"/>
            </a:endParaRPr>
          </a:p>
          <a:p>
            <a:endParaRPr lang="en-US" dirty="0"/>
          </a:p>
        </p:txBody>
      </p:sp>
      <p:graphicFrame>
        <p:nvGraphicFramePr>
          <p:cNvPr id="4" name="3 Objeto"/>
          <p:cNvGraphicFramePr>
            <a:graphicFrameLocks noChangeAspect="1"/>
          </p:cNvGraphicFramePr>
          <p:nvPr>
            <p:extLst>
              <p:ext uri="{D42A27DB-BD31-4B8C-83A1-F6EECF244321}">
                <p14:modId xmlns:p14="http://schemas.microsoft.com/office/powerpoint/2010/main" val="1467875421"/>
              </p:ext>
            </p:extLst>
          </p:nvPr>
        </p:nvGraphicFramePr>
        <p:xfrm>
          <a:off x="3198813" y="3567113"/>
          <a:ext cx="2362200" cy="1135062"/>
        </p:xfrm>
        <a:graphic>
          <a:graphicData uri="http://schemas.openxmlformats.org/presentationml/2006/ole">
            <mc:AlternateContent xmlns:mc="http://schemas.openxmlformats.org/markup-compatibility/2006">
              <mc:Choice xmlns:v="urn:schemas-microsoft-com:vml" Requires="v">
                <p:oleObj spid="_x0000_s19665" name="Ecuación" r:id="rId3" imgW="1079280" imgH="507960" progId="Equation.3">
                  <p:embed/>
                </p:oleObj>
              </mc:Choice>
              <mc:Fallback>
                <p:oleObj name="Ecuación" r:id="rId3" imgW="1079280" imgH="507960" progId="Equation.3">
                  <p:embed/>
                  <p:pic>
                    <p:nvPicPr>
                      <p:cNvPr id="0" name="Object 4"/>
                      <p:cNvPicPr>
                        <a:picLocks noChangeAspect="1" noChangeArrowheads="1"/>
                      </p:cNvPicPr>
                      <p:nvPr/>
                    </p:nvPicPr>
                    <p:blipFill>
                      <a:blip r:embed="rId4"/>
                      <a:srcRect/>
                      <a:stretch>
                        <a:fillRect/>
                      </a:stretch>
                    </p:blipFill>
                    <p:spPr bwMode="auto">
                      <a:xfrm>
                        <a:off x="3198813" y="3567113"/>
                        <a:ext cx="2362200"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1208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a:t>Importante recordar:</a:t>
            </a:r>
            <a:endParaRPr lang="en-US" dirty="0"/>
          </a:p>
        </p:txBody>
      </p:sp>
      <p:sp>
        <p:nvSpPr>
          <p:cNvPr id="3" name="2 Marcador de contenido"/>
          <p:cNvSpPr>
            <a:spLocks noGrp="1"/>
          </p:cNvSpPr>
          <p:nvPr>
            <p:ph idx="1"/>
          </p:nvPr>
        </p:nvSpPr>
        <p:spPr/>
        <p:txBody>
          <a:bodyPr>
            <a:normAutofit/>
          </a:bodyPr>
          <a:lstStyle/>
          <a:p>
            <a:r>
              <a:rPr lang="es-UY" dirty="0" smtClean="0">
                <a:sym typeface="Symbol" pitchFamily="18" charset="2"/>
              </a:rPr>
              <a:t>La curva de oferta para una empresa tomadora de precios y </a:t>
            </a:r>
            <a:r>
              <a:rPr lang="es-UY" dirty="0" err="1" smtClean="0">
                <a:sym typeface="Symbol" pitchFamily="18" charset="2"/>
              </a:rPr>
              <a:t>maximizadora</a:t>
            </a:r>
            <a:r>
              <a:rPr lang="es-UY" dirty="0" smtClean="0">
                <a:sym typeface="Symbol" pitchFamily="18" charset="2"/>
              </a:rPr>
              <a:t> de beneficios, está </a:t>
            </a:r>
            <a:r>
              <a:rPr lang="es-UY" dirty="0" err="1" smtClean="0">
                <a:sym typeface="Symbol" pitchFamily="18" charset="2"/>
              </a:rPr>
              <a:t>determianda</a:t>
            </a:r>
            <a:r>
              <a:rPr lang="es-UY" dirty="0" smtClean="0">
                <a:sym typeface="Symbol" pitchFamily="18" charset="2"/>
              </a:rPr>
              <a:t> por la parte de su curva de costos marginales con pendiente positiva, que queda por encima del punto mínimo de la curva del costo promedio variable (</a:t>
            </a:r>
            <a:r>
              <a:rPr lang="es-UY" dirty="0" err="1" smtClean="0">
                <a:sym typeface="Symbol" pitchFamily="18" charset="2"/>
              </a:rPr>
              <a:t>CVMe</a:t>
            </a:r>
            <a:r>
              <a:rPr lang="es-UY" dirty="0" smtClean="0">
                <a:sym typeface="Symbol" pitchFamily="18" charset="2"/>
              </a:rPr>
              <a:t>)</a:t>
            </a:r>
            <a:endParaRPr lang="en-US" dirty="0" smtClean="0">
              <a:sym typeface="Symbol" pitchFamily="18" charset="2"/>
            </a:endParaRPr>
          </a:p>
          <a:p>
            <a:pPr lvl="1"/>
            <a:r>
              <a:rPr lang="en-US" dirty="0" smtClean="0">
                <a:solidFill>
                  <a:schemeClr val="tx1"/>
                </a:solidFill>
                <a:sym typeface="Symbol" pitchFamily="18" charset="2"/>
              </a:rPr>
              <a:t>Si el </a:t>
            </a:r>
            <a:r>
              <a:rPr lang="en-US" dirty="0" err="1" smtClean="0">
                <a:solidFill>
                  <a:schemeClr val="tx1"/>
                </a:solidFill>
                <a:sym typeface="Symbol" pitchFamily="18" charset="2"/>
              </a:rPr>
              <a:t>precio</a:t>
            </a:r>
            <a:r>
              <a:rPr lang="en-US" dirty="0" smtClean="0">
                <a:solidFill>
                  <a:schemeClr val="tx1"/>
                </a:solidFill>
                <a:sym typeface="Symbol" pitchFamily="18" charset="2"/>
              </a:rPr>
              <a:t> </a:t>
            </a:r>
            <a:r>
              <a:rPr lang="en-US" dirty="0" err="1" smtClean="0">
                <a:solidFill>
                  <a:schemeClr val="tx1"/>
                </a:solidFill>
                <a:sym typeface="Symbol" pitchFamily="18" charset="2"/>
              </a:rPr>
              <a:t>cae</a:t>
            </a:r>
            <a:r>
              <a:rPr lang="en-US" dirty="0" smtClean="0">
                <a:solidFill>
                  <a:schemeClr val="tx1"/>
                </a:solidFill>
                <a:sym typeface="Symbol" pitchFamily="18" charset="2"/>
              </a:rPr>
              <a:t> </a:t>
            </a:r>
            <a:r>
              <a:rPr lang="en-US" dirty="0" err="1" smtClean="0">
                <a:solidFill>
                  <a:schemeClr val="tx1"/>
                </a:solidFill>
                <a:sym typeface="Symbol" pitchFamily="18" charset="2"/>
              </a:rPr>
              <a:t>debajo</a:t>
            </a:r>
            <a:r>
              <a:rPr lang="en-US" dirty="0" smtClean="0">
                <a:solidFill>
                  <a:schemeClr val="tx1"/>
                </a:solidFill>
                <a:sym typeface="Symbol" pitchFamily="18" charset="2"/>
              </a:rPr>
              <a:t> del </a:t>
            </a:r>
            <a:r>
              <a:rPr lang="en-US" dirty="0" err="1" smtClean="0">
                <a:solidFill>
                  <a:schemeClr val="tx1"/>
                </a:solidFill>
                <a:sym typeface="Symbol" pitchFamily="18" charset="2"/>
              </a:rPr>
              <a:t>punto</a:t>
            </a:r>
            <a:r>
              <a:rPr lang="en-US" dirty="0" smtClean="0">
                <a:solidFill>
                  <a:schemeClr val="tx1"/>
                </a:solidFill>
                <a:sym typeface="Symbol" pitchFamily="18" charset="2"/>
              </a:rPr>
              <a:t> </a:t>
            </a:r>
            <a:r>
              <a:rPr lang="en-US" dirty="0" err="1" smtClean="0">
                <a:solidFill>
                  <a:schemeClr val="tx1"/>
                </a:solidFill>
                <a:sym typeface="Symbol" pitchFamily="18" charset="2"/>
              </a:rPr>
              <a:t>mínimo</a:t>
            </a:r>
            <a:r>
              <a:rPr lang="en-US" dirty="0" smtClean="0">
                <a:solidFill>
                  <a:schemeClr val="tx1"/>
                </a:solidFill>
                <a:sym typeface="Symbol" pitchFamily="18" charset="2"/>
              </a:rPr>
              <a:t> de la </a:t>
            </a:r>
            <a:r>
              <a:rPr lang="en-US" dirty="0" err="1" smtClean="0">
                <a:solidFill>
                  <a:schemeClr val="tx1"/>
                </a:solidFill>
                <a:sym typeface="Symbol" pitchFamily="18" charset="2"/>
              </a:rPr>
              <a:t>curva</a:t>
            </a:r>
            <a:r>
              <a:rPr lang="en-US" dirty="0" smtClean="0">
                <a:solidFill>
                  <a:schemeClr val="tx1"/>
                </a:solidFill>
                <a:sym typeface="Symbol" pitchFamily="18" charset="2"/>
              </a:rPr>
              <a:t> del </a:t>
            </a:r>
            <a:r>
              <a:rPr lang="en-US" dirty="0" err="1" smtClean="0">
                <a:solidFill>
                  <a:schemeClr val="tx1"/>
                </a:solidFill>
                <a:sym typeface="Symbol" pitchFamily="18" charset="2"/>
              </a:rPr>
              <a:t>costo</a:t>
            </a:r>
            <a:r>
              <a:rPr lang="en-US" dirty="0" smtClean="0">
                <a:solidFill>
                  <a:schemeClr val="tx1"/>
                </a:solidFill>
                <a:sym typeface="Symbol" pitchFamily="18" charset="2"/>
              </a:rPr>
              <a:t> </a:t>
            </a:r>
            <a:r>
              <a:rPr lang="en-US" dirty="0" err="1" smtClean="0">
                <a:solidFill>
                  <a:schemeClr val="tx1"/>
                </a:solidFill>
                <a:sym typeface="Symbol" pitchFamily="18" charset="2"/>
              </a:rPr>
              <a:t>promedio</a:t>
            </a:r>
            <a:r>
              <a:rPr lang="en-US" dirty="0" smtClean="0">
                <a:solidFill>
                  <a:schemeClr val="tx1"/>
                </a:solidFill>
                <a:sym typeface="Symbol" pitchFamily="18" charset="2"/>
              </a:rPr>
              <a:t> variable, la </a:t>
            </a:r>
            <a:r>
              <a:rPr lang="en-US" dirty="0" err="1" smtClean="0">
                <a:solidFill>
                  <a:schemeClr val="tx1"/>
                </a:solidFill>
                <a:sym typeface="Symbol" pitchFamily="18" charset="2"/>
              </a:rPr>
              <a:t>elección</a:t>
            </a:r>
            <a:r>
              <a:rPr lang="en-US" dirty="0" smtClean="0">
                <a:solidFill>
                  <a:schemeClr val="tx1"/>
                </a:solidFill>
                <a:sym typeface="Symbol" pitchFamily="18" charset="2"/>
              </a:rPr>
              <a:t> </a:t>
            </a:r>
            <a:r>
              <a:rPr lang="en-US" dirty="0" err="1" smtClean="0">
                <a:solidFill>
                  <a:schemeClr val="tx1"/>
                </a:solidFill>
                <a:sym typeface="Symbol" pitchFamily="18" charset="2"/>
              </a:rPr>
              <a:t>óptima</a:t>
            </a:r>
            <a:r>
              <a:rPr lang="en-US" dirty="0" smtClean="0">
                <a:solidFill>
                  <a:schemeClr val="tx1"/>
                </a:solidFill>
                <a:sym typeface="Symbol" pitchFamily="18" charset="2"/>
              </a:rPr>
              <a:t> de la </a:t>
            </a:r>
            <a:r>
              <a:rPr lang="en-US" dirty="0" err="1" smtClean="0">
                <a:solidFill>
                  <a:schemeClr val="tx1"/>
                </a:solidFill>
                <a:sym typeface="Symbol" pitchFamily="18" charset="2"/>
              </a:rPr>
              <a:t>empresa</a:t>
            </a:r>
            <a:r>
              <a:rPr lang="en-US" dirty="0" smtClean="0">
                <a:solidFill>
                  <a:schemeClr val="tx1"/>
                </a:solidFill>
                <a:sym typeface="Symbol" pitchFamily="18" charset="2"/>
              </a:rPr>
              <a:t> </a:t>
            </a:r>
            <a:r>
              <a:rPr lang="en-US" dirty="0" err="1" smtClean="0">
                <a:solidFill>
                  <a:schemeClr val="tx1"/>
                </a:solidFill>
                <a:sym typeface="Symbol" pitchFamily="18" charset="2"/>
              </a:rPr>
              <a:t>será</a:t>
            </a:r>
            <a:r>
              <a:rPr lang="en-US" dirty="0" smtClean="0">
                <a:solidFill>
                  <a:schemeClr val="tx1"/>
                </a:solidFill>
                <a:sym typeface="Symbol" pitchFamily="18" charset="2"/>
              </a:rPr>
              <a:t> </a:t>
            </a:r>
            <a:r>
              <a:rPr lang="en-US" dirty="0" err="1" smtClean="0">
                <a:solidFill>
                  <a:schemeClr val="tx1"/>
                </a:solidFill>
                <a:sym typeface="Symbol" pitchFamily="18" charset="2"/>
              </a:rPr>
              <a:t>cerrar</a:t>
            </a:r>
            <a:r>
              <a:rPr lang="en-US" dirty="0" smtClean="0">
                <a:solidFill>
                  <a:schemeClr val="tx1"/>
                </a:solidFill>
                <a:sym typeface="Symbol" pitchFamily="18" charset="2"/>
              </a:rPr>
              <a:t> </a:t>
            </a:r>
            <a:r>
              <a:rPr lang="en-US" dirty="0" err="1" smtClean="0">
                <a:solidFill>
                  <a:schemeClr val="tx1"/>
                </a:solidFill>
                <a:sym typeface="Symbol" pitchFamily="18" charset="2"/>
              </a:rPr>
              <a:t>sus</a:t>
            </a:r>
            <a:r>
              <a:rPr lang="en-US" dirty="0" smtClean="0">
                <a:solidFill>
                  <a:schemeClr val="tx1"/>
                </a:solidFill>
                <a:sym typeface="Symbol" pitchFamily="18" charset="2"/>
              </a:rPr>
              <a:t> </a:t>
            </a:r>
            <a:r>
              <a:rPr lang="en-US" dirty="0" err="1" smtClean="0">
                <a:solidFill>
                  <a:schemeClr val="tx1"/>
                </a:solidFill>
                <a:sym typeface="Symbol" pitchFamily="18" charset="2"/>
              </a:rPr>
              <a:t>puertas</a:t>
            </a:r>
            <a:r>
              <a:rPr lang="en-US" dirty="0" smtClean="0">
                <a:solidFill>
                  <a:schemeClr val="tx1"/>
                </a:solidFill>
                <a:sym typeface="Symbol" pitchFamily="18" charset="2"/>
              </a:rPr>
              <a:t> y no </a:t>
            </a:r>
            <a:r>
              <a:rPr lang="en-US" dirty="0" err="1" smtClean="0">
                <a:solidFill>
                  <a:schemeClr val="tx1"/>
                </a:solidFill>
                <a:sym typeface="Symbol" pitchFamily="18" charset="2"/>
              </a:rPr>
              <a:t>producir</a:t>
            </a:r>
            <a:endParaRPr lang="en-US" dirty="0">
              <a:solidFill>
                <a:schemeClr val="tx1"/>
              </a:solidFill>
            </a:endParaRPr>
          </a:p>
        </p:txBody>
      </p:sp>
    </p:spTree>
    <p:extLst>
      <p:ext uri="{BB962C8B-B14F-4D97-AF65-F5344CB8AC3E}">
        <p14:creationId xmlns:p14="http://schemas.microsoft.com/office/powerpoint/2010/main" val="7247353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14400"/>
            <a:ext cx="8229600" cy="1066800"/>
          </a:xfrm>
        </p:spPr>
        <p:txBody>
          <a:bodyPr/>
          <a:lstStyle/>
          <a:p>
            <a:r>
              <a:rPr lang="es-UY" dirty="0"/>
              <a:t>Importante </a:t>
            </a:r>
            <a:r>
              <a:rPr lang="es-UY" dirty="0" smtClean="0"/>
              <a:t>recordar</a:t>
            </a:r>
            <a:endParaRPr lang="en-US" dirty="0"/>
          </a:p>
        </p:txBody>
      </p:sp>
      <p:sp>
        <p:nvSpPr>
          <p:cNvPr id="3" name="2 Marcador de contenido"/>
          <p:cNvSpPr>
            <a:spLocks noGrp="1"/>
          </p:cNvSpPr>
          <p:nvPr>
            <p:ph idx="1"/>
          </p:nvPr>
        </p:nvSpPr>
        <p:spPr>
          <a:xfrm>
            <a:off x="457200" y="2057400"/>
            <a:ext cx="8229600" cy="4648200"/>
          </a:xfrm>
        </p:spPr>
        <p:txBody>
          <a:bodyPr>
            <a:normAutofit/>
          </a:bodyPr>
          <a:lstStyle/>
          <a:p>
            <a:r>
              <a:rPr lang="es-UY" dirty="0" smtClean="0"/>
              <a:t>Podemos calcular las reacciones de la empresa ante los diversos cambios de precios que afronta si empleamos su función de ganancias.</a:t>
            </a:r>
          </a:p>
          <a:p>
            <a:endParaRPr lang="es-UY" dirty="0" smtClean="0"/>
          </a:p>
          <a:p>
            <a:pPr lvl="1"/>
            <a:r>
              <a:rPr lang="es-UY" dirty="0" smtClean="0">
                <a:solidFill>
                  <a:schemeClr val="tx1"/>
                </a:solidFill>
              </a:rPr>
              <a:t>Muestra las ganancias máximas que puede obtener la empresa dado el precio de su producto, los precios de sus factores y su tecnología para la producción. </a:t>
            </a:r>
          </a:p>
          <a:p>
            <a:pPr lvl="1"/>
            <a:endParaRPr lang="es-UY" dirty="0" smtClean="0">
              <a:solidFill>
                <a:schemeClr val="tx1"/>
              </a:solidFill>
            </a:endParaRPr>
          </a:p>
        </p:txBody>
      </p:sp>
    </p:spTree>
    <p:extLst>
      <p:ext uri="{BB962C8B-B14F-4D97-AF65-F5344CB8AC3E}">
        <p14:creationId xmlns:p14="http://schemas.microsoft.com/office/powerpoint/2010/main" val="13222685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a:t>Importante recordar</a:t>
            </a:r>
            <a:endParaRPr lang="en-US" dirty="0"/>
          </a:p>
        </p:txBody>
      </p:sp>
      <p:sp>
        <p:nvSpPr>
          <p:cNvPr id="3" name="2 Marcador de contenido"/>
          <p:cNvSpPr>
            <a:spLocks noGrp="1"/>
          </p:cNvSpPr>
          <p:nvPr>
            <p:ph idx="1"/>
          </p:nvPr>
        </p:nvSpPr>
        <p:spPr/>
        <p:txBody>
          <a:bodyPr/>
          <a:lstStyle/>
          <a:p>
            <a:r>
              <a:rPr lang="en-US" dirty="0" smtClean="0">
                <a:sym typeface="Symbol" pitchFamily="18" charset="2"/>
              </a:rPr>
              <a:t>La </a:t>
            </a:r>
            <a:r>
              <a:rPr lang="en-US" dirty="0" err="1" smtClean="0">
                <a:sym typeface="Symbol" pitchFamily="18" charset="2"/>
              </a:rPr>
              <a:t>función</a:t>
            </a:r>
            <a:r>
              <a:rPr lang="en-US" dirty="0" smtClean="0">
                <a:sym typeface="Symbol" pitchFamily="18" charset="2"/>
              </a:rPr>
              <a:t> de </a:t>
            </a:r>
            <a:r>
              <a:rPr lang="en-US" dirty="0" err="1" smtClean="0">
                <a:sym typeface="Symbol" pitchFamily="18" charset="2"/>
              </a:rPr>
              <a:t>ganancias</a:t>
            </a:r>
            <a:r>
              <a:rPr lang="en-US" dirty="0" smtClean="0">
                <a:sym typeface="Symbol" pitchFamily="18" charset="2"/>
              </a:rPr>
              <a:t> da </a:t>
            </a:r>
            <a:r>
              <a:rPr lang="en-US" dirty="0" err="1" smtClean="0">
                <a:sym typeface="Symbol" pitchFamily="18" charset="2"/>
              </a:rPr>
              <a:t>por</a:t>
            </a:r>
            <a:r>
              <a:rPr lang="en-US" dirty="0" smtClean="0">
                <a:sym typeface="Symbol" pitchFamily="18" charset="2"/>
              </a:rPr>
              <a:t> </a:t>
            </a:r>
            <a:r>
              <a:rPr lang="en-US" dirty="0" err="1" smtClean="0">
                <a:sym typeface="Symbol" pitchFamily="18" charset="2"/>
              </a:rPr>
              <a:t>resultado</a:t>
            </a:r>
            <a:r>
              <a:rPr lang="en-US" dirty="0" smtClean="0">
                <a:sym typeface="Symbol" pitchFamily="18" charset="2"/>
              </a:rPr>
              <a:t> </a:t>
            </a:r>
            <a:r>
              <a:rPr lang="en-US" dirty="0" err="1" smtClean="0">
                <a:sym typeface="Symbol" pitchFamily="18" charset="2"/>
              </a:rPr>
              <a:t>una</a:t>
            </a:r>
            <a:r>
              <a:rPr lang="en-US" dirty="0" smtClean="0">
                <a:sym typeface="Symbol" pitchFamily="18" charset="2"/>
              </a:rPr>
              <a:t> </a:t>
            </a:r>
            <a:r>
              <a:rPr lang="en-US" dirty="0" err="1" smtClean="0">
                <a:sym typeface="Symbol" pitchFamily="18" charset="2"/>
              </a:rPr>
              <a:t>envolvente</a:t>
            </a:r>
            <a:r>
              <a:rPr lang="en-US" dirty="0" smtClean="0">
                <a:sym typeface="Symbol" pitchFamily="18" charset="2"/>
              </a:rPr>
              <a:t> </a:t>
            </a:r>
            <a:r>
              <a:rPr lang="en-US" dirty="0" err="1" smtClean="0">
                <a:sym typeface="Symbol" pitchFamily="18" charset="2"/>
              </a:rPr>
              <a:t>especialmente</a:t>
            </a:r>
            <a:r>
              <a:rPr lang="en-US" dirty="0" smtClean="0">
                <a:sym typeface="Symbol" pitchFamily="18" charset="2"/>
              </a:rPr>
              <a:t> </a:t>
            </a:r>
            <a:r>
              <a:rPr lang="en-US" dirty="0" err="1" smtClean="0">
                <a:sym typeface="Symbol" pitchFamily="18" charset="2"/>
              </a:rPr>
              <a:t>útil</a:t>
            </a:r>
            <a:r>
              <a:rPr lang="en-US" dirty="0" smtClean="0">
                <a:sym typeface="Symbol" pitchFamily="18" charset="2"/>
              </a:rPr>
              <a:t>.</a:t>
            </a:r>
          </a:p>
          <a:p>
            <a:endParaRPr lang="es-UY" dirty="0">
              <a:sym typeface="Symbol" pitchFamily="18" charset="2"/>
            </a:endParaRPr>
          </a:p>
          <a:p>
            <a:pPr marL="832104" lvl="2" indent="-457200">
              <a:buClr>
                <a:schemeClr val="accent3"/>
              </a:buClr>
            </a:pPr>
            <a:r>
              <a:rPr lang="es-UY" dirty="0" smtClean="0">
                <a:solidFill>
                  <a:schemeClr val="tx1"/>
                </a:solidFill>
              </a:rPr>
              <a:t>La </a:t>
            </a:r>
            <a:r>
              <a:rPr lang="es-UY" dirty="0">
                <a:solidFill>
                  <a:schemeClr val="tx1"/>
                </a:solidFill>
              </a:rPr>
              <a:t>diferenciación con respecto a los precios de mercado da por resultado una función de oferta, mientras que la diferenciación con respecto al precio de un factor da por resultado la función de demanda (negativa) de ese factor. </a:t>
            </a:r>
            <a:endParaRPr lang="en-US" dirty="0">
              <a:solidFill>
                <a:schemeClr val="tx1"/>
              </a:solidFill>
            </a:endParaRPr>
          </a:p>
          <a:p>
            <a:endParaRPr lang="en-US" dirty="0" smtClean="0">
              <a:sym typeface="Symbol" pitchFamily="18" charset="2"/>
            </a:endParaRPr>
          </a:p>
          <a:p>
            <a:endParaRPr lang="en-US" dirty="0"/>
          </a:p>
        </p:txBody>
      </p:sp>
    </p:spTree>
    <p:extLst>
      <p:ext uri="{BB962C8B-B14F-4D97-AF65-F5344CB8AC3E}">
        <p14:creationId xmlns:p14="http://schemas.microsoft.com/office/powerpoint/2010/main" val="15822657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a:t>Importante recordar</a:t>
            </a:r>
            <a:endParaRPr lang="en-US" dirty="0"/>
          </a:p>
        </p:txBody>
      </p:sp>
      <p:sp>
        <p:nvSpPr>
          <p:cNvPr id="3" name="2 Marcador de contenido"/>
          <p:cNvSpPr>
            <a:spLocks noGrp="1"/>
          </p:cNvSpPr>
          <p:nvPr>
            <p:ph idx="1"/>
          </p:nvPr>
        </p:nvSpPr>
        <p:spPr/>
        <p:txBody>
          <a:bodyPr>
            <a:normAutofit lnSpcReduction="10000"/>
          </a:bodyPr>
          <a:lstStyle/>
          <a:p>
            <a:r>
              <a:rPr lang="es-UY" dirty="0" smtClean="0"/>
              <a:t>Las variaciones en el precio de mercado a corto plazo dan por resultado cambios de la rentabilidad de la empresa a corto plazo</a:t>
            </a:r>
          </a:p>
          <a:p>
            <a:endParaRPr lang="es-UY" dirty="0" smtClean="0"/>
          </a:p>
          <a:p>
            <a:pPr lvl="1"/>
            <a:r>
              <a:rPr lang="es-UY" dirty="0" smtClean="0">
                <a:solidFill>
                  <a:schemeClr val="tx1"/>
                </a:solidFill>
              </a:rPr>
              <a:t> podemos medirlos gráficamente con los cambios de la cuantía del excedente del productor</a:t>
            </a:r>
          </a:p>
          <a:p>
            <a:pPr lvl="1"/>
            <a:endParaRPr lang="es-UY" dirty="0">
              <a:solidFill>
                <a:schemeClr val="tx1"/>
              </a:solidFill>
            </a:endParaRPr>
          </a:p>
          <a:p>
            <a:pPr lvl="1"/>
            <a:r>
              <a:rPr lang="es-UY" dirty="0" smtClean="0">
                <a:solidFill>
                  <a:schemeClr val="tx1"/>
                </a:solidFill>
              </a:rPr>
              <a:t>También podemos utilizar la función de ganancias para calcular las variaciones del excedente del productor</a:t>
            </a:r>
            <a:endParaRPr lang="en-US" dirty="0">
              <a:solidFill>
                <a:schemeClr val="tx1"/>
              </a:solidFill>
            </a:endParaRPr>
          </a:p>
        </p:txBody>
      </p:sp>
    </p:spTree>
    <p:extLst>
      <p:ext uri="{BB962C8B-B14F-4D97-AF65-F5344CB8AC3E}">
        <p14:creationId xmlns:p14="http://schemas.microsoft.com/office/powerpoint/2010/main" val="25035292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a:t>Importante recordar</a:t>
            </a:r>
            <a:endParaRPr lang="en-US" dirty="0"/>
          </a:p>
        </p:txBody>
      </p:sp>
      <p:sp>
        <p:nvSpPr>
          <p:cNvPr id="3" name="2 Marcador de contenido"/>
          <p:cNvSpPr>
            <a:spLocks noGrp="1"/>
          </p:cNvSpPr>
          <p:nvPr>
            <p:ph idx="1"/>
          </p:nvPr>
        </p:nvSpPr>
        <p:spPr/>
        <p:txBody>
          <a:bodyPr>
            <a:normAutofit lnSpcReduction="10000"/>
          </a:bodyPr>
          <a:lstStyle/>
          <a:p>
            <a:r>
              <a:rPr lang="es-UY" dirty="0" smtClean="0"/>
              <a:t>La maximización de las ganancias nos ofrece una teoría de la demanda coyuntural factorial. La empresa contratará un factor cualquiera hasta el punto en el cual el ingreso marginal del producto sea igual a su precio de mercado por unidad.</a:t>
            </a:r>
          </a:p>
          <a:p>
            <a:endParaRPr lang="es-UY" dirty="0"/>
          </a:p>
          <a:p>
            <a:r>
              <a:rPr lang="es-UY" dirty="0" smtClean="0"/>
              <a:t>Los aumentos en el precio de un factor provocarán el efecto sustitución y el efecto producción, los cuales llevarán a la empresa a disminuir la cantidad que contrata de ese factor. </a:t>
            </a:r>
            <a:endParaRPr lang="en-US" dirty="0"/>
          </a:p>
        </p:txBody>
      </p:sp>
    </p:spTree>
    <p:extLst>
      <p:ext uri="{BB962C8B-B14F-4D97-AF65-F5344CB8AC3E}">
        <p14:creationId xmlns:p14="http://schemas.microsoft.com/office/powerpoint/2010/main" val="319956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457200"/>
            <a:ext cx="8229600" cy="1066800"/>
          </a:xfrm>
        </p:spPr>
        <p:txBody>
          <a:bodyPr/>
          <a:lstStyle/>
          <a:p>
            <a:r>
              <a:rPr lang="es-UY" dirty="0" smtClean="0"/>
              <a:t>El caso de un solo factor</a:t>
            </a:r>
            <a:endParaRPr lang="en-US" dirty="0"/>
          </a:p>
        </p:txBody>
      </p:sp>
      <p:sp>
        <p:nvSpPr>
          <p:cNvPr id="3" name="2 Marcador de contenido"/>
          <p:cNvSpPr>
            <a:spLocks noGrp="1"/>
          </p:cNvSpPr>
          <p:nvPr>
            <p:ph idx="1"/>
          </p:nvPr>
        </p:nvSpPr>
        <p:spPr>
          <a:xfrm>
            <a:off x="457200" y="1447800"/>
            <a:ext cx="8229600" cy="5126736"/>
          </a:xfrm>
        </p:spPr>
        <p:txBody>
          <a:bodyPr/>
          <a:lstStyle/>
          <a:p>
            <a:r>
              <a:rPr lang="es-UY" dirty="0" smtClean="0"/>
              <a:t>Esperamos </a:t>
            </a:r>
            <a:r>
              <a:rPr lang="en-US" dirty="0">
                <a:sym typeface="Symbol" pitchFamily="18" charset="2"/>
              </a:rPr>
              <a:t></a:t>
            </a:r>
            <a:r>
              <a:rPr lang="en-US" i="1" dirty="0">
                <a:latin typeface="Times New Roman" pitchFamily="18" charset="0"/>
                <a:sym typeface="Symbol" pitchFamily="18" charset="2"/>
              </a:rPr>
              <a:t>l</a:t>
            </a:r>
            <a:r>
              <a:rPr lang="en-US" dirty="0">
                <a:sym typeface="Symbol" pitchFamily="18" charset="2"/>
              </a:rPr>
              <a:t>/</a:t>
            </a:r>
            <a:r>
              <a:rPr lang="en-US" i="1" dirty="0">
                <a:sym typeface="Symbol" pitchFamily="18" charset="2"/>
              </a:rPr>
              <a:t>w</a:t>
            </a:r>
            <a:r>
              <a:rPr lang="en-US" dirty="0">
                <a:sym typeface="Symbol" pitchFamily="18" charset="2"/>
              </a:rPr>
              <a:t>  0</a:t>
            </a:r>
          </a:p>
          <a:p>
            <a:pPr lvl="1"/>
            <a:r>
              <a:rPr lang="es-UY" dirty="0" smtClean="0">
                <a:solidFill>
                  <a:schemeClr val="tx1"/>
                </a:solidFill>
              </a:rPr>
              <a:t>Productividad marginal del trabajo decreciente</a:t>
            </a:r>
            <a:endParaRPr lang="en-US" dirty="0" smtClean="0">
              <a:solidFill>
                <a:schemeClr val="tx1"/>
              </a:solidFill>
            </a:endParaRPr>
          </a:p>
          <a:p>
            <a:pPr lvl="1"/>
            <a:endParaRPr lang="es-UY" dirty="0">
              <a:solidFill>
                <a:schemeClr val="tx1"/>
              </a:solidFill>
            </a:endParaRPr>
          </a:p>
          <a:p>
            <a:pPr marL="411480" lvl="1" indent="0">
              <a:buNone/>
            </a:pPr>
            <a:r>
              <a:rPr lang="es-UY" dirty="0" smtClean="0">
                <a:solidFill>
                  <a:schemeClr val="tx1"/>
                </a:solidFill>
              </a:rPr>
              <a:t>La condición de primer orden era:</a:t>
            </a:r>
          </a:p>
          <a:p>
            <a:pPr marL="411480" lvl="1" indent="0" algn="ctr">
              <a:buNone/>
            </a:pPr>
            <a:r>
              <a:rPr lang="en-US" sz="2400" dirty="0">
                <a:solidFill>
                  <a:srgbClr val="3B4F89"/>
                </a:solidFill>
                <a:sym typeface="Symbol" pitchFamily="18" charset="2"/>
              </a:rPr>
              <a:t>/</a:t>
            </a:r>
            <a:r>
              <a:rPr lang="en-US" sz="2400" i="1" dirty="0">
                <a:solidFill>
                  <a:srgbClr val="3B4F89"/>
                </a:solidFill>
                <a:latin typeface="Times New Roman" pitchFamily="18" charset="0"/>
                <a:sym typeface="Symbol" pitchFamily="18" charset="2"/>
              </a:rPr>
              <a:t>l</a:t>
            </a:r>
            <a:r>
              <a:rPr lang="en-US" sz="2400" dirty="0">
                <a:solidFill>
                  <a:srgbClr val="3B4F89"/>
                </a:solidFill>
                <a:sym typeface="Symbol" pitchFamily="18" charset="2"/>
              </a:rPr>
              <a:t> = </a:t>
            </a:r>
            <a:r>
              <a:rPr lang="en-US" sz="2400" i="1" dirty="0">
                <a:solidFill>
                  <a:srgbClr val="3B4F89"/>
                </a:solidFill>
                <a:sym typeface="Symbol" pitchFamily="18" charset="2"/>
              </a:rPr>
              <a:t>p</a:t>
            </a:r>
            <a:r>
              <a:rPr lang="en-US" sz="2400" dirty="0">
                <a:solidFill>
                  <a:srgbClr val="3B4F89"/>
                </a:solidFill>
                <a:sym typeface="Symbol" pitchFamily="18" charset="2"/>
              </a:rPr>
              <a:t>[</a:t>
            </a:r>
            <a:r>
              <a:rPr lang="en-US" sz="2400" i="1" dirty="0">
                <a:solidFill>
                  <a:srgbClr val="3B4F89"/>
                </a:solidFill>
                <a:sym typeface="Symbol" pitchFamily="18" charset="2"/>
              </a:rPr>
              <a:t>f</a:t>
            </a:r>
            <a:r>
              <a:rPr lang="en-US" sz="2400" dirty="0">
                <a:solidFill>
                  <a:srgbClr val="3B4F89"/>
                </a:solidFill>
                <a:sym typeface="Symbol" pitchFamily="18" charset="2"/>
              </a:rPr>
              <a:t>/</a:t>
            </a:r>
            <a:r>
              <a:rPr lang="en-US" sz="2400" i="1" dirty="0">
                <a:solidFill>
                  <a:srgbClr val="3B4F89"/>
                </a:solidFill>
                <a:latin typeface="Times New Roman" pitchFamily="18" charset="0"/>
                <a:sym typeface="Symbol" pitchFamily="18" charset="2"/>
              </a:rPr>
              <a:t>l</a:t>
            </a:r>
            <a:r>
              <a:rPr lang="en-US" sz="2400" dirty="0">
                <a:solidFill>
                  <a:srgbClr val="3B4F89"/>
                </a:solidFill>
                <a:sym typeface="Symbol" pitchFamily="18" charset="2"/>
              </a:rPr>
              <a:t>] – </a:t>
            </a:r>
            <a:r>
              <a:rPr lang="en-US" sz="2400" i="1" dirty="0">
                <a:solidFill>
                  <a:srgbClr val="3B4F89"/>
                </a:solidFill>
                <a:sym typeface="Symbol" pitchFamily="18" charset="2"/>
              </a:rPr>
              <a:t>w </a:t>
            </a:r>
            <a:r>
              <a:rPr lang="en-US" sz="2400" dirty="0">
                <a:solidFill>
                  <a:srgbClr val="3B4F89"/>
                </a:solidFill>
                <a:sym typeface="Symbol" pitchFamily="18" charset="2"/>
              </a:rPr>
              <a:t>= </a:t>
            </a:r>
            <a:r>
              <a:rPr lang="en-US" sz="2400" dirty="0" smtClean="0">
                <a:solidFill>
                  <a:srgbClr val="3B4F89"/>
                </a:solidFill>
                <a:sym typeface="Symbol" pitchFamily="18" charset="2"/>
              </a:rPr>
              <a:t>0</a:t>
            </a:r>
          </a:p>
          <a:p>
            <a:pPr marL="411480" lvl="1" indent="0">
              <a:buNone/>
            </a:pPr>
            <a:r>
              <a:rPr lang="es-UY" dirty="0" smtClean="0">
                <a:solidFill>
                  <a:schemeClr val="tx1"/>
                </a:solidFill>
              </a:rPr>
              <a:t>Haciendo el diferencial total e igualando a cero obtenemos:</a:t>
            </a:r>
          </a:p>
          <a:p>
            <a:pPr marL="411480" lvl="1" indent="0">
              <a:buNone/>
            </a:pPr>
            <a:endParaRPr lang="es-UY" dirty="0">
              <a:solidFill>
                <a:schemeClr val="tx1"/>
              </a:solidFill>
            </a:endParaRPr>
          </a:p>
          <a:p>
            <a:pPr marL="411480" lvl="1" indent="0">
              <a:buNone/>
            </a:pPr>
            <a:endParaRPr lang="es-UY" dirty="0" smtClean="0">
              <a:solidFill>
                <a:schemeClr val="tx1"/>
              </a:solidFill>
            </a:endParaRPr>
          </a:p>
          <a:p>
            <a:pPr marL="411480" lvl="1" indent="0">
              <a:buNone/>
            </a:pPr>
            <a:endParaRPr lang="es-UY" dirty="0" smtClean="0">
              <a:solidFill>
                <a:schemeClr val="tx1"/>
              </a:solidFill>
            </a:endParaRPr>
          </a:p>
        </p:txBody>
      </p:sp>
      <p:graphicFrame>
        <p:nvGraphicFramePr>
          <p:cNvPr id="5" name="4 Objeto"/>
          <p:cNvGraphicFramePr>
            <a:graphicFrameLocks noChangeAspect="1"/>
          </p:cNvGraphicFramePr>
          <p:nvPr>
            <p:extLst>
              <p:ext uri="{D42A27DB-BD31-4B8C-83A1-F6EECF244321}">
                <p14:modId xmlns:p14="http://schemas.microsoft.com/office/powerpoint/2010/main" val="3830563927"/>
              </p:ext>
            </p:extLst>
          </p:nvPr>
        </p:nvGraphicFramePr>
        <p:xfrm>
          <a:off x="3657600" y="4267200"/>
          <a:ext cx="3379788" cy="1920875"/>
        </p:xfrm>
        <a:graphic>
          <a:graphicData uri="http://schemas.openxmlformats.org/presentationml/2006/ole">
            <mc:AlternateContent xmlns:mc="http://schemas.openxmlformats.org/markup-compatibility/2006">
              <mc:Choice xmlns:v="urn:schemas-microsoft-com:vml" Requires="v">
                <p:oleObj spid="_x0000_s21662" name="Ecuación" r:id="rId3" imgW="1473120" imgH="812520" progId="Equation.3">
                  <p:embed/>
                </p:oleObj>
              </mc:Choice>
              <mc:Fallback>
                <p:oleObj name="Ecuación" r:id="rId3" imgW="1473120" imgH="812520" progId="Equation.3">
                  <p:embed/>
                  <p:pic>
                    <p:nvPicPr>
                      <p:cNvPr id="0" name=""/>
                      <p:cNvPicPr>
                        <a:picLocks noChangeAspect="1" noChangeArrowheads="1"/>
                      </p:cNvPicPr>
                      <p:nvPr/>
                    </p:nvPicPr>
                    <p:blipFill>
                      <a:blip r:embed="rId4"/>
                      <a:srcRect/>
                      <a:stretch>
                        <a:fillRect/>
                      </a:stretch>
                    </p:blipFill>
                    <p:spPr bwMode="auto">
                      <a:xfrm>
                        <a:off x="3657600" y="4267200"/>
                        <a:ext cx="3379788" cy="192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1257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UY" dirty="0" smtClean="0"/>
              <a:t>Modelo de Elección </a:t>
            </a:r>
            <a:r>
              <a:rPr lang="es-UY" dirty="0"/>
              <a:t>de la producción</a:t>
            </a:r>
            <a:endParaRPr lang="en-US" dirty="0"/>
          </a:p>
        </p:txBody>
      </p:sp>
      <p:sp>
        <p:nvSpPr>
          <p:cNvPr id="3" name="2 Marcador de contenido"/>
          <p:cNvSpPr>
            <a:spLocks noGrp="1"/>
          </p:cNvSpPr>
          <p:nvPr>
            <p:ph idx="1"/>
          </p:nvPr>
        </p:nvSpPr>
        <p:spPr/>
        <p:txBody>
          <a:bodyPr/>
          <a:lstStyle/>
          <a:p>
            <a:r>
              <a:rPr lang="es-ES" dirty="0" smtClean="0"/>
              <a:t>La condición necesaria para elegir el valor de </a:t>
            </a:r>
            <a:r>
              <a:rPr lang="es-ES" i="1" dirty="0" smtClean="0"/>
              <a:t>q</a:t>
            </a:r>
            <a:r>
              <a:rPr lang="es-ES" dirty="0" smtClean="0"/>
              <a:t> que maximiza las ganancias:</a:t>
            </a:r>
            <a:endParaRPr lang="es-ES" dirty="0"/>
          </a:p>
        </p:txBody>
      </p:sp>
      <p:graphicFrame>
        <p:nvGraphicFramePr>
          <p:cNvPr id="5" name="4 Objeto"/>
          <p:cNvGraphicFramePr>
            <a:graphicFrameLocks noChangeAspect="1"/>
          </p:cNvGraphicFramePr>
          <p:nvPr>
            <p:extLst>
              <p:ext uri="{D42A27DB-BD31-4B8C-83A1-F6EECF244321}">
                <p14:modId xmlns:p14="http://schemas.microsoft.com/office/powerpoint/2010/main" val="1364217861"/>
              </p:ext>
            </p:extLst>
          </p:nvPr>
        </p:nvGraphicFramePr>
        <p:xfrm>
          <a:off x="2667000" y="3581400"/>
          <a:ext cx="3632200" cy="838200"/>
        </p:xfrm>
        <a:graphic>
          <a:graphicData uri="http://schemas.openxmlformats.org/presentationml/2006/ole">
            <mc:AlternateContent xmlns:mc="http://schemas.openxmlformats.org/markup-compatibility/2006">
              <mc:Choice xmlns:v="urn:schemas-microsoft-com:vml" Requires="v">
                <p:oleObj spid="_x0000_s1602" name="Ecuación" r:id="rId3" imgW="1815840" imgH="419040" progId="Equation.3">
                  <p:embed/>
                </p:oleObj>
              </mc:Choice>
              <mc:Fallback>
                <p:oleObj name="Ecuación" r:id="rId3" imgW="1815840" imgH="419040" progId="Equation.3">
                  <p:embed/>
                  <p:pic>
                    <p:nvPicPr>
                      <p:cNvPr id="0" name="Object 4"/>
                      <p:cNvPicPr>
                        <a:picLocks noChangeAspect="1" noChangeArrowheads="1"/>
                      </p:cNvPicPr>
                      <p:nvPr/>
                    </p:nvPicPr>
                    <p:blipFill>
                      <a:blip r:embed="rId4"/>
                      <a:srcRect/>
                      <a:stretch>
                        <a:fillRect/>
                      </a:stretch>
                    </p:blipFill>
                    <p:spPr bwMode="auto">
                      <a:xfrm>
                        <a:off x="2667000" y="3581400"/>
                        <a:ext cx="3632200" cy="838200"/>
                      </a:xfrm>
                      <a:prstGeom prst="rect">
                        <a:avLst/>
                      </a:prstGeom>
                      <a:noFill/>
                      <a:ln>
                        <a:noFill/>
                      </a:ln>
                      <a:effectLst/>
                      <a:extLst/>
                    </p:spPr>
                  </p:pic>
                </p:oleObj>
              </mc:Fallback>
            </mc:AlternateContent>
          </a:graphicData>
        </a:graphic>
      </p:graphicFrame>
      <p:graphicFrame>
        <p:nvGraphicFramePr>
          <p:cNvPr id="7" name="3 Objeto"/>
          <p:cNvGraphicFramePr>
            <a:graphicFrameLocks noChangeAspect="1"/>
          </p:cNvGraphicFramePr>
          <p:nvPr>
            <p:extLst>
              <p:ext uri="{D42A27DB-BD31-4B8C-83A1-F6EECF244321}">
                <p14:modId xmlns:p14="http://schemas.microsoft.com/office/powerpoint/2010/main" val="1196992819"/>
              </p:ext>
            </p:extLst>
          </p:nvPr>
        </p:nvGraphicFramePr>
        <p:xfrm>
          <a:off x="2895600" y="4925572"/>
          <a:ext cx="3024187" cy="833438"/>
        </p:xfrm>
        <a:graphic>
          <a:graphicData uri="http://schemas.openxmlformats.org/presentationml/2006/ole">
            <mc:AlternateContent xmlns:mc="http://schemas.openxmlformats.org/markup-compatibility/2006">
              <mc:Choice xmlns:v="urn:schemas-microsoft-com:vml" Requires="v">
                <p:oleObj spid="_x0000_s1603" name="Ecuación" r:id="rId5" imgW="1523880" imgH="419040" progId="Equation.3">
                  <p:embed/>
                </p:oleObj>
              </mc:Choice>
              <mc:Fallback>
                <p:oleObj name="Ecuación" r:id="rId5" imgW="1523880" imgH="419040" progId="Equation.3">
                  <p:embed/>
                  <p:pic>
                    <p:nvPicPr>
                      <p:cNvPr id="4" name="3 Objeto"/>
                      <p:cNvPicPr>
                        <a:picLocks noChangeAspect="1" noChangeArrowheads="1"/>
                      </p:cNvPicPr>
                      <p:nvPr/>
                    </p:nvPicPr>
                    <p:blipFill>
                      <a:blip r:embed="rId6"/>
                      <a:srcRect/>
                      <a:stretch>
                        <a:fillRect/>
                      </a:stretch>
                    </p:blipFill>
                    <p:spPr bwMode="auto">
                      <a:xfrm>
                        <a:off x="2895600" y="4925572"/>
                        <a:ext cx="3024187" cy="833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566317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a:t>El caso de un solo factor</a:t>
            </a:r>
            <a:endParaRPr lang="en-US" dirty="0"/>
          </a:p>
        </p:txBody>
      </p:sp>
      <p:sp>
        <p:nvSpPr>
          <p:cNvPr id="3" name="2 Marcador de contenido"/>
          <p:cNvSpPr>
            <a:spLocks noGrp="1"/>
          </p:cNvSpPr>
          <p:nvPr>
            <p:ph idx="1"/>
          </p:nvPr>
        </p:nvSpPr>
        <p:spPr/>
        <p:txBody>
          <a:bodyPr>
            <a:normAutofit fontScale="85000" lnSpcReduction="20000"/>
          </a:bodyPr>
          <a:lstStyle/>
          <a:p>
            <a:r>
              <a:rPr lang="es-UY" dirty="0" smtClean="0"/>
              <a:t>Esto se reduce a</a:t>
            </a:r>
          </a:p>
          <a:p>
            <a:endParaRPr lang="es-UY" dirty="0"/>
          </a:p>
          <a:p>
            <a:endParaRPr lang="es-UY" dirty="0" smtClean="0"/>
          </a:p>
          <a:p>
            <a:r>
              <a:rPr lang="es-UY" dirty="0" smtClean="0"/>
              <a:t>Continuando obtenemos,</a:t>
            </a:r>
          </a:p>
          <a:p>
            <a:endParaRPr lang="es-UY" dirty="0" smtClean="0"/>
          </a:p>
          <a:p>
            <a:endParaRPr lang="es-UY" dirty="0" smtClean="0"/>
          </a:p>
          <a:p>
            <a:endParaRPr lang="es-UY" dirty="0"/>
          </a:p>
          <a:p>
            <a:pPr>
              <a:spcBef>
                <a:spcPts val="1200"/>
              </a:spcBef>
              <a:spcAft>
                <a:spcPts val="1200"/>
              </a:spcAft>
            </a:pPr>
            <a:r>
              <a:rPr lang="en-US" dirty="0" smtClean="0">
                <a:solidFill>
                  <a:srgbClr val="470F3E"/>
                </a:solidFill>
              </a:rPr>
              <a:t>Dado </a:t>
            </a:r>
            <a:r>
              <a:rPr lang="en-US" dirty="0" err="1" smtClean="0">
                <a:solidFill>
                  <a:srgbClr val="470F3E"/>
                </a:solidFill>
              </a:rPr>
              <a:t>que</a:t>
            </a:r>
            <a:r>
              <a:rPr lang="en-US" dirty="0" smtClean="0">
                <a:solidFill>
                  <a:srgbClr val="470F3E"/>
                </a:solidFill>
              </a:rPr>
              <a:t>  </a:t>
            </a:r>
            <a:r>
              <a:rPr lang="en-US" dirty="0" err="1">
                <a:solidFill>
                  <a:srgbClr val="470F3E"/>
                </a:solidFill>
              </a:rPr>
              <a:t>f</a:t>
            </a:r>
            <a:r>
              <a:rPr lang="en-US" baseline="-25000" dirty="0" err="1">
                <a:solidFill>
                  <a:srgbClr val="470F3E"/>
                </a:solidFill>
                <a:latin typeface="Times New Roman" pitchFamily="18" charset="0"/>
              </a:rPr>
              <a:t>ll</a:t>
            </a:r>
            <a:r>
              <a:rPr lang="en-US" dirty="0">
                <a:solidFill>
                  <a:srgbClr val="470F3E"/>
                </a:solidFill>
              </a:rPr>
              <a:t> </a:t>
            </a:r>
            <a:r>
              <a:rPr lang="en-US" dirty="0">
                <a:solidFill>
                  <a:srgbClr val="470F3E"/>
                </a:solidFill>
                <a:sym typeface="Symbol" pitchFamily="18" charset="2"/>
              </a:rPr>
              <a:t></a:t>
            </a:r>
            <a:r>
              <a:rPr lang="en-US" dirty="0">
                <a:solidFill>
                  <a:srgbClr val="470F3E"/>
                </a:solidFill>
              </a:rPr>
              <a:t> 0, </a:t>
            </a:r>
            <a:r>
              <a:rPr lang="en-US" dirty="0">
                <a:solidFill>
                  <a:srgbClr val="470F3E"/>
                </a:solidFill>
                <a:sym typeface="Symbol" pitchFamily="18" charset="2"/>
              </a:rPr>
              <a:t></a:t>
            </a:r>
            <a:r>
              <a:rPr lang="en-US" dirty="0">
                <a:solidFill>
                  <a:srgbClr val="470F3E"/>
                </a:solidFill>
                <a:latin typeface="Times New Roman" pitchFamily="18" charset="0"/>
                <a:sym typeface="Symbol" pitchFamily="18" charset="2"/>
              </a:rPr>
              <a:t>l</a:t>
            </a:r>
            <a:r>
              <a:rPr lang="en-US" dirty="0">
                <a:solidFill>
                  <a:srgbClr val="470F3E"/>
                </a:solidFill>
                <a:sym typeface="Symbol" pitchFamily="18" charset="2"/>
              </a:rPr>
              <a:t>/w  </a:t>
            </a:r>
            <a:r>
              <a:rPr lang="en-US" dirty="0" smtClean="0">
                <a:solidFill>
                  <a:srgbClr val="470F3E"/>
                </a:solidFill>
                <a:sym typeface="Symbol" pitchFamily="18" charset="2"/>
              </a:rPr>
              <a:t>0</a:t>
            </a:r>
          </a:p>
          <a:p>
            <a:pPr>
              <a:spcBef>
                <a:spcPts val="1200"/>
              </a:spcBef>
              <a:spcAft>
                <a:spcPts val="1200"/>
              </a:spcAft>
            </a:pPr>
            <a:r>
              <a:rPr lang="es-UY" dirty="0" smtClean="0">
                <a:solidFill>
                  <a:srgbClr val="470F3E"/>
                </a:solidFill>
                <a:sym typeface="Symbol" pitchFamily="18" charset="2"/>
              </a:rPr>
              <a:t>Hemos demostrado que, cuando menos en el caso de un factor, un aumento del salario, </a:t>
            </a:r>
            <a:r>
              <a:rPr lang="es-UY" dirty="0" err="1" smtClean="0">
                <a:solidFill>
                  <a:srgbClr val="470F3E"/>
                </a:solidFill>
                <a:sym typeface="Symbol" pitchFamily="18" charset="2"/>
              </a:rPr>
              <a:t>ceteris</a:t>
            </a:r>
            <a:r>
              <a:rPr lang="es-UY" dirty="0" smtClean="0">
                <a:solidFill>
                  <a:srgbClr val="470F3E"/>
                </a:solidFill>
                <a:sym typeface="Symbol" pitchFamily="18" charset="2"/>
              </a:rPr>
              <a:t> </a:t>
            </a:r>
            <a:r>
              <a:rPr lang="es-UY" dirty="0" err="1" smtClean="0">
                <a:solidFill>
                  <a:srgbClr val="470F3E"/>
                </a:solidFill>
                <a:sym typeface="Symbol" pitchFamily="18" charset="2"/>
              </a:rPr>
              <a:t>paribus</a:t>
            </a:r>
            <a:r>
              <a:rPr lang="es-UY" dirty="0" smtClean="0">
                <a:solidFill>
                  <a:srgbClr val="470F3E"/>
                </a:solidFill>
                <a:sym typeface="Symbol" pitchFamily="18" charset="2"/>
              </a:rPr>
              <a:t>, provocará que la empresa contrate menos trabajo. </a:t>
            </a:r>
            <a:endParaRPr lang="en-US" dirty="0">
              <a:solidFill>
                <a:srgbClr val="470F3E"/>
              </a:solidFill>
              <a:sym typeface="Symbol" pitchFamily="18" charset="2"/>
            </a:endParaRPr>
          </a:p>
          <a:p>
            <a:endParaRPr lang="es-UY" dirty="0" smtClean="0"/>
          </a:p>
          <a:p>
            <a:endParaRPr lang="en-US" dirty="0"/>
          </a:p>
        </p:txBody>
      </p:sp>
      <p:graphicFrame>
        <p:nvGraphicFramePr>
          <p:cNvPr id="4" name="3 Objeto"/>
          <p:cNvGraphicFramePr>
            <a:graphicFrameLocks noChangeAspect="1"/>
          </p:cNvGraphicFramePr>
          <p:nvPr>
            <p:extLst>
              <p:ext uri="{D42A27DB-BD31-4B8C-83A1-F6EECF244321}">
                <p14:modId xmlns:p14="http://schemas.microsoft.com/office/powerpoint/2010/main" val="2738908622"/>
              </p:ext>
            </p:extLst>
          </p:nvPr>
        </p:nvGraphicFramePr>
        <p:xfrm>
          <a:off x="3810000" y="2286000"/>
          <a:ext cx="1938338" cy="900113"/>
        </p:xfrm>
        <a:graphic>
          <a:graphicData uri="http://schemas.openxmlformats.org/presentationml/2006/ole">
            <mc:AlternateContent xmlns:mc="http://schemas.openxmlformats.org/markup-compatibility/2006">
              <mc:Choice xmlns:v="urn:schemas-microsoft-com:vml" Requires="v">
                <p:oleObj spid="_x0000_s22842" name="Equation" r:id="rId3" imgW="838166" imgH="380876" progId="Equation.3">
                  <p:embed/>
                </p:oleObj>
              </mc:Choice>
              <mc:Fallback>
                <p:oleObj name="Equation" r:id="rId3" imgW="838166" imgH="38087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286000"/>
                        <a:ext cx="1938338" cy="900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val="511554553"/>
              </p:ext>
            </p:extLst>
          </p:nvPr>
        </p:nvGraphicFramePr>
        <p:xfrm>
          <a:off x="4495800" y="3581400"/>
          <a:ext cx="1706563" cy="987425"/>
        </p:xfrm>
        <a:graphic>
          <a:graphicData uri="http://schemas.openxmlformats.org/presentationml/2006/ole">
            <mc:AlternateContent xmlns:mc="http://schemas.openxmlformats.org/markup-compatibility/2006">
              <mc:Choice xmlns:v="urn:schemas-microsoft-com:vml" Requires="v">
                <p:oleObj spid="_x0000_s22843" name="Equation" r:id="rId5" imgW="742877" imgH="419207" progId="Equation.3">
                  <p:embed/>
                </p:oleObj>
              </mc:Choice>
              <mc:Fallback>
                <p:oleObj name="Equation" r:id="rId5" imgW="742877" imgH="41920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581400"/>
                        <a:ext cx="1706563" cy="98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450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a:t>El caso de dos factores</a:t>
            </a:r>
            <a:endParaRPr lang="en-US" dirty="0"/>
          </a:p>
        </p:txBody>
      </p:sp>
      <p:sp>
        <p:nvSpPr>
          <p:cNvPr id="3" name="2 Marcador de contenido"/>
          <p:cNvSpPr>
            <a:spLocks noGrp="1"/>
          </p:cNvSpPr>
          <p:nvPr>
            <p:ph idx="1"/>
          </p:nvPr>
        </p:nvSpPr>
        <p:spPr/>
        <p:txBody>
          <a:bodyPr>
            <a:normAutofit fontScale="92500" lnSpcReduction="10000"/>
          </a:bodyPr>
          <a:lstStyle/>
          <a:p>
            <a:r>
              <a:rPr lang="es-UY" dirty="0" smtClean="0"/>
              <a:t>Cuando el precio del trabajo disminuye, ocurren dos efectos:</a:t>
            </a:r>
          </a:p>
          <a:p>
            <a:endParaRPr lang="es-UY" dirty="0" smtClean="0"/>
          </a:p>
          <a:p>
            <a:pPr lvl="1"/>
            <a:r>
              <a:rPr lang="es-UY" dirty="0" smtClean="0">
                <a:solidFill>
                  <a:schemeClr val="tx1"/>
                </a:solidFill>
              </a:rPr>
              <a:t>Efecto sustitución:</a:t>
            </a:r>
          </a:p>
          <a:p>
            <a:pPr marL="411480" lvl="1" indent="0">
              <a:buNone/>
            </a:pPr>
            <a:r>
              <a:rPr lang="es-UY" dirty="0" smtClean="0">
                <a:solidFill>
                  <a:schemeClr val="tx1"/>
                </a:solidFill>
              </a:rPr>
              <a:t>si mantenemos </a:t>
            </a:r>
            <a:r>
              <a:rPr lang="es-UY" i="1" dirty="0" smtClean="0">
                <a:solidFill>
                  <a:schemeClr val="tx1"/>
                </a:solidFill>
              </a:rPr>
              <a:t>q</a:t>
            </a:r>
            <a:r>
              <a:rPr lang="es-UY" dirty="0" smtClean="0">
                <a:solidFill>
                  <a:schemeClr val="tx1"/>
                </a:solidFill>
              </a:rPr>
              <a:t> constante, habrá una tendencia a sustituir </a:t>
            </a:r>
            <a:r>
              <a:rPr lang="es-UY" i="1" dirty="0" smtClean="0">
                <a:solidFill>
                  <a:schemeClr val="tx1"/>
                </a:solidFill>
              </a:rPr>
              <a:t>l</a:t>
            </a:r>
            <a:r>
              <a:rPr lang="es-UY" dirty="0" smtClean="0">
                <a:solidFill>
                  <a:schemeClr val="tx1"/>
                </a:solidFill>
              </a:rPr>
              <a:t> por </a:t>
            </a:r>
            <a:r>
              <a:rPr lang="es-UY" i="1" dirty="0" smtClean="0">
                <a:solidFill>
                  <a:schemeClr val="tx1"/>
                </a:solidFill>
              </a:rPr>
              <a:t>k </a:t>
            </a:r>
            <a:r>
              <a:rPr lang="es-UY" dirty="0" smtClean="0">
                <a:solidFill>
                  <a:schemeClr val="tx1"/>
                </a:solidFill>
              </a:rPr>
              <a:t>en el proceso de producción. </a:t>
            </a:r>
          </a:p>
          <a:p>
            <a:pPr marL="411480" lvl="1" indent="0">
              <a:buNone/>
            </a:pPr>
            <a:r>
              <a:rPr lang="es-UY" dirty="0" smtClean="0">
                <a:solidFill>
                  <a:schemeClr val="tx1"/>
                </a:solidFill>
              </a:rPr>
              <a:t>	</a:t>
            </a:r>
          </a:p>
          <a:p>
            <a:pPr lvl="1"/>
            <a:r>
              <a:rPr lang="es-UY" dirty="0" smtClean="0">
                <a:solidFill>
                  <a:schemeClr val="tx1"/>
                </a:solidFill>
              </a:rPr>
              <a:t>Efecto producción:</a:t>
            </a:r>
          </a:p>
          <a:p>
            <a:pPr lvl="2"/>
            <a:r>
              <a:rPr lang="es-UY" dirty="0" smtClean="0">
                <a:solidFill>
                  <a:schemeClr val="tx1"/>
                </a:solidFill>
              </a:rPr>
              <a:t>El cambio en </a:t>
            </a:r>
            <a:r>
              <a:rPr lang="es-UY" i="1" dirty="0" smtClean="0">
                <a:solidFill>
                  <a:schemeClr val="tx1"/>
                </a:solidFill>
              </a:rPr>
              <a:t>w </a:t>
            </a:r>
            <a:r>
              <a:rPr lang="es-UY" dirty="0" smtClean="0">
                <a:solidFill>
                  <a:schemeClr val="tx1"/>
                </a:solidFill>
              </a:rPr>
              <a:t>desplazará la senda de expansión de la empresa</a:t>
            </a:r>
          </a:p>
          <a:p>
            <a:pPr lvl="2"/>
            <a:r>
              <a:rPr lang="es-UY" dirty="0" smtClean="0">
                <a:solidFill>
                  <a:schemeClr val="tx1"/>
                </a:solidFill>
              </a:rPr>
              <a:t>Las curvas de costos se desplazan y se elige un nivel de producción distinto.</a:t>
            </a:r>
            <a:endParaRPr lang="es-UY" dirty="0">
              <a:solidFill>
                <a:schemeClr val="tx1"/>
              </a:solidFill>
            </a:endParaRPr>
          </a:p>
        </p:txBody>
      </p:sp>
    </p:spTree>
    <p:extLst>
      <p:ext uri="{BB962C8B-B14F-4D97-AF65-F5344CB8AC3E}">
        <p14:creationId xmlns:p14="http://schemas.microsoft.com/office/powerpoint/2010/main" val="18056802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Efecto sustitución</a:t>
            </a:r>
            <a:endParaRPr lang="en-U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07" y="2971800"/>
            <a:ext cx="6048058" cy="3886200"/>
          </a:xfrm>
        </p:spPr>
      </p:pic>
      <p:sp>
        <p:nvSpPr>
          <p:cNvPr id="5" name="4 CuadroTexto"/>
          <p:cNvSpPr txBox="1"/>
          <p:nvPr/>
        </p:nvSpPr>
        <p:spPr>
          <a:xfrm>
            <a:off x="3200400" y="2328881"/>
            <a:ext cx="5257800" cy="646331"/>
          </a:xfrm>
          <a:prstGeom prst="rect">
            <a:avLst/>
          </a:prstGeom>
          <a:noFill/>
        </p:spPr>
        <p:txBody>
          <a:bodyPr wrap="square" rtlCol="0">
            <a:spAutoFit/>
          </a:bodyPr>
          <a:lstStyle/>
          <a:p>
            <a:r>
              <a:rPr lang="es-UY" dirty="0" smtClean="0"/>
              <a:t>Si </a:t>
            </a:r>
            <a:r>
              <a:rPr lang="es-UY" dirty="0"/>
              <a:t>mantenemos </a:t>
            </a:r>
            <a:r>
              <a:rPr lang="es-UY" i="1" dirty="0"/>
              <a:t>q</a:t>
            </a:r>
            <a:r>
              <a:rPr lang="es-UY" dirty="0"/>
              <a:t> constante, habrá una tendencia a sustituir </a:t>
            </a:r>
            <a:r>
              <a:rPr lang="es-UY" i="1" dirty="0"/>
              <a:t>l</a:t>
            </a:r>
            <a:r>
              <a:rPr lang="es-UY" dirty="0"/>
              <a:t> por </a:t>
            </a:r>
            <a:r>
              <a:rPr lang="es-UY" i="1" dirty="0"/>
              <a:t>k </a:t>
            </a:r>
            <a:r>
              <a:rPr lang="es-UY" dirty="0"/>
              <a:t>en el proceso de producción</a:t>
            </a:r>
            <a:endParaRPr lang="en-US" dirty="0"/>
          </a:p>
        </p:txBody>
      </p:sp>
      <p:sp>
        <p:nvSpPr>
          <p:cNvPr id="6" name="5 CuadroTexto"/>
          <p:cNvSpPr txBox="1"/>
          <p:nvPr/>
        </p:nvSpPr>
        <p:spPr>
          <a:xfrm>
            <a:off x="4267200" y="3962400"/>
            <a:ext cx="4724400" cy="923330"/>
          </a:xfrm>
          <a:prstGeom prst="rect">
            <a:avLst/>
          </a:prstGeom>
          <a:noFill/>
        </p:spPr>
        <p:txBody>
          <a:bodyPr wrap="square" rtlCol="0">
            <a:spAutoFit/>
          </a:bodyPr>
          <a:lstStyle/>
          <a:p>
            <a:r>
              <a:rPr lang="es-UY" dirty="0" smtClean="0"/>
              <a:t>Dado que las </a:t>
            </a:r>
            <a:r>
              <a:rPr lang="es-UY" dirty="0" err="1" smtClean="0"/>
              <a:t>isocuantas</a:t>
            </a:r>
            <a:r>
              <a:rPr lang="es-UY" dirty="0" smtClean="0"/>
              <a:t> exhiben una TMST decreciente, el efecto sustitución será siempre negativo</a:t>
            </a:r>
            <a:endParaRPr lang="en-US" dirty="0"/>
          </a:p>
        </p:txBody>
      </p:sp>
    </p:spTree>
    <p:extLst>
      <p:ext uri="{BB962C8B-B14F-4D97-AF65-F5344CB8AC3E}">
        <p14:creationId xmlns:p14="http://schemas.microsoft.com/office/powerpoint/2010/main" val="11604843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Efecto producción</a:t>
            </a:r>
            <a:endParaRPr lang="en-U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09" y="2741427"/>
            <a:ext cx="6353487" cy="4082454"/>
          </a:xfrm>
        </p:spPr>
      </p:pic>
      <p:sp>
        <p:nvSpPr>
          <p:cNvPr id="5" name="4 CuadroTexto"/>
          <p:cNvSpPr txBox="1"/>
          <p:nvPr/>
        </p:nvSpPr>
        <p:spPr>
          <a:xfrm>
            <a:off x="4038600" y="3429000"/>
            <a:ext cx="4648200" cy="646331"/>
          </a:xfrm>
          <a:prstGeom prst="rect">
            <a:avLst/>
          </a:prstGeom>
          <a:noFill/>
        </p:spPr>
        <p:txBody>
          <a:bodyPr wrap="square" rtlCol="0">
            <a:spAutoFit/>
          </a:bodyPr>
          <a:lstStyle/>
          <a:p>
            <a:r>
              <a:rPr lang="es-UY" dirty="0" smtClean="0"/>
              <a:t>La caída de w provoca que el </a:t>
            </a:r>
            <a:r>
              <a:rPr lang="es-UY" dirty="0" err="1" smtClean="0"/>
              <a:t>CMg</a:t>
            </a:r>
            <a:r>
              <a:rPr lang="es-UY" dirty="0" smtClean="0"/>
              <a:t> se desplace hacia la derecha hasta </a:t>
            </a:r>
            <a:r>
              <a:rPr lang="es-UY" dirty="0" err="1" smtClean="0"/>
              <a:t>CMg</a:t>
            </a:r>
            <a:r>
              <a:rPr lang="es-UY" dirty="0" smtClean="0"/>
              <a:t>´</a:t>
            </a:r>
            <a:endParaRPr lang="en-US" dirty="0"/>
          </a:p>
        </p:txBody>
      </p:sp>
      <p:sp>
        <p:nvSpPr>
          <p:cNvPr id="6" name="5 CuadroTexto"/>
          <p:cNvSpPr txBox="1"/>
          <p:nvPr/>
        </p:nvSpPr>
        <p:spPr>
          <a:xfrm>
            <a:off x="4953000" y="4648200"/>
            <a:ext cx="3331361" cy="369332"/>
          </a:xfrm>
          <a:prstGeom prst="rect">
            <a:avLst/>
          </a:prstGeom>
          <a:noFill/>
        </p:spPr>
        <p:txBody>
          <a:bodyPr wrap="none" rtlCol="0">
            <a:spAutoFit/>
          </a:bodyPr>
          <a:lstStyle/>
          <a:p>
            <a:r>
              <a:rPr lang="es-UY" dirty="0" smtClean="0"/>
              <a:t>La empresa elegirá un q mayor</a:t>
            </a:r>
            <a:endParaRPr lang="en-US" dirty="0"/>
          </a:p>
        </p:txBody>
      </p:sp>
    </p:spTree>
    <p:extLst>
      <p:ext uri="{BB962C8B-B14F-4D97-AF65-F5344CB8AC3E}">
        <p14:creationId xmlns:p14="http://schemas.microsoft.com/office/powerpoint/2010/main" val="5216247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a:t>Efecto producción</a:t>
            </a:r>
            <a:endParaRPr lang="en-U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084227"/>
            <a:ext cx="5910577" cy="3773773"/>
          </a:xfrm>
        </p:spPr>
      </p:pic>
      <p:sp>
        <p:nvSpPr>
          <p:cNvPr id="5" name="4 CuadroTexto"/>
          <p:cNvSpPr txBox="1"/>
          <p:nvPr/>
        </p:nvSpPr>
        <p:spPr>
          <a:xfrm>
            <a:off x="3200400" y="2819400"/>
            <a:ext cx="3243196" cy="369332"/>
          </a:xfrm>
          <a:prstGeom prst="rect">
            <a:avLst/>
          </a:prstGeom>
          <a:noFill/>
        </p:spPr>
        <p:txBody>
          <a:bodyPr wrap="none" rtlCol="0">
            <a:spAutoFit/>
          </a:bodyPr>
          <a:lstStyle/>
          <a:p>
            <a:r>
              <a:rPr lang="es-UY" dirty="0" smtClean="0"/>
              <a:t>La producción aumentará a </a:t>
            </a:r>
            <a:r>
              <a:rPr lang="en-US" dirty="0" smtClean="0"/>
              <a:t>q</a:t>
            </a:r>
            <a:r>
              <a:rPr lang="en-US" baseline="-25000" dirty="0" smtClean="0"/>
              <a:t>1</a:t>
            </a:r>
            <a:endParaRPr lang="en-US" dirty="0"/>
          </a:p>
        </p:txBody>
      </p:sp>
      <p:sp>
        <p:nvSpPr>
          <p:cNvPr id="6" name="5 CuadroTexto"/>
          <p:cNvSpPr txBox="1"/>
          <p:nvPr/>
        </p:nvSpPr>
        <p:spPr>
          <a:xfrm>
            <a:off x="4495801" y="3581400"/>
            <a:ext cx="4267200" cy="646331"/>
          </a:xfrm>
          <a:prstGeom prst="rect">
            <a:avLst/>
          </a:prstGeom>
          <a:noFill/>
        </p:spPr>
        <p:txBody>
          <a:bodyPr wrap="square" rtlCol="0">
            <a:spAutoFit/>
          </a:bodyPr>
          <a:lstStyle/>
          <a:p>
            <a:r>
              <a:rPr lang="es-UY" dirty="0" smtClean="0"/>
              <a:t>Entonces el efecto producción significa una relación negativa entre </a:t>
            </a:r>
            <a:r>
              <a:rPr lang="es-UY" i="1" dirty="0" smtClean="0"/>
              <a:t>w</a:t>
            </a:r>
            <a:r>
              <a:rPr lang="es-UY" dirty="0" smtClean="0"/>
              <a:t> y </a:t>
            </a:r>
            <a:r>
              <a:rPr lang="es-UY" i="1" dirty="0" smtClean="0"/>
              <a:t>l</a:t>
            </a:r>
            <a:endParaRPr lang="en-US" i="1" dirty="0"/>
          </a:p>
        </p:txBody>
      </p:sp>
    </p:spTree>
    <p:extLst>
      <p:ext uri="{BB962C8B-B14F-4D97-AF65-F5344CB8AC3E}">
        <p14:creationId xmlns:p14="http://schemas.microsoft.com/office/powerpoint/2010/main" val="21709452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Efectos cruzados en los precios</a:t>
            </a:r>
            <a:endParaRPr lang="en-US" dirty="0"/>
          </a:p>
        </p:txBody>
      </p:sp>
      <p:sp>
        <p:nvSpPr>
          <p:cNvPr id="3" name="2 Marcador de contenido"/>
          <p:cNvSpPr>
            <a:spLocks noGrp="1"/>
          </p:cNvSpPr>
          <p:nvPr>
            <p:ph idx="1"/>
          </p:nvPr>
        </p:nvSpPr>
        <p:spPr/>
        <p:txBody>
          <a:bodyPr/>
          <a:lstStyle/>
          <a:p>
            <a:r>
              <a:rPr lang="es-UY" dirty="0" smtClean="0"/>
              <a:t>No se puede hacer una afirmación contundente sobre la respuesta  de la utilización del capital ante una variación del salario</a:t>
            </a:r>
          </a:p>
          <a:p>
            <a:endParaRPr lang="es-UY" dirty="0" smtClean="0"/>
          </a:p>
          <a:p>
            <a:pPr lvl="1"/>
            <a:r>
              <a:rPr lang="es-UY" dirty="0" smtClean="0">
                <a:solidFill>
                  <a:schemeClr val="tx1"/>
                </a:solidFill>
              </a:rPr>
              <a:t>Una caída del salario hará que la empresa sustituya el capital</a:t>
            </a:r>
          </a:p>
          <a:p>
            <a:pPr lvl="1"/>
            <a:endParaRPr lang="es-UY" dirty="0" smtClean="0">
              <a:solidFill>
                <a:schemeClr val="tx1"/>
              </a:solidFill>
            </a:endParaRPr>
          </a:p>
          <a:p>
            <a:pPr lvl="1"/>
            <a:r>
              <a:rPr lang="es-UY" dirty="0" smtClean="0">
                <a:solidFill>
                  <a:schemeClr val="tx1"/>
                </a:solidFill>
              </a:rPr>
              <a:t>El efecto producción provocará que se demande más capital  para poder producir más.  </a:t>
            </a:r>
            <a:endParaRPr lang="en-US" dirty="0">
              <a:solidFill>
                <a:schemeClr val="tx1"/>
              </a:solidFill>
            </a:endParaRPr>
          </a:p>
        </p:txBody>
      </p:sp>
    </p:spTree>
    <p:extLst>
      <p:ext uri="{BB962C8B-B14F-4D97-AF65-F5344CB8AC3E}">
        <p14:creationId xmlns:p14="http://schemas.microsoft.com/office/powerpoint/2010/main" val="28430998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Efecto sustitución y producción</a:t>
            </a:r>
            <a:endParaRPr lang="en-US" dirty="0"/>
          </a:p>
        </p:txBody>
      </p:sp>
      <p:sp>
        <p:nvSpPr>
          <p:cNvPr id="3" name="2 Marcador de contenido"/>
          <p:cNvSpPr>
            <a:spLocks noGrp="1"/>
          </p:cNvSpPr>
          <p:nvPr>
            <p:ph idx="1"/>
          </p:nvPr>
        </p:nvSpPr>
        <p:spPr/>
        <p:txBody>
          <a:bodyPr/>
          <a:lstStyle/>
          <a:p>
            <a:r>
              <a:rPr lang="es-UY" dirty="0" smtClean="0"/>
              <a:t>Recordemos que tenemos dos conceptos de demanda para un factor cualquiera </a:t>
            </a:r>
          </a:p>
          <a:p>
            <a:pPr lvl="1"/>
            <a:r>
              <a:rPr lang="es-UY" dirty="0" smtClean="0">
                <a:solidFill>
                  <a:schemeClr val="tx1"/>
                </a:solidFill>
              </a:rPr>
              <a:t>La demanda condicionada de trabajo, </a:t>
            </a:r>
            <a:r>
              <a:rPr lang="en-US" i="1" dirty="0" err="1">
                <a:solidFill>
                  <a:schemeClr val="tx1"/>
                </a:solidFill>
                <a:latin typeface="Times New Roman" pitchFamily="18" charset="0"/>
              </a:rPr>
              <a:t>l</a:t>
            </a:r>
            <a:r>
              <a:rPr lang="en-US" i="1" baseline="30000" dirty="0" err="1">
                <a:solidFill>
                  <a:schemeClr val="tx1"/>
                </a:solidFill>
              </a:rPr>
              <a:t>c</a:t>
            </a:r>
            <a:r>
              <a:rPr lang="en-US" dirty="0">
                <a:solidFill>
                  <a:schemeClr val="tx1"/>
                </a:solidFill>
              </a:rPr>
              <a:t>(</a:t>
            </a:r>
            <a:r>
              <a:rPr lang="en-US" i="1" dirty="0" err="1">
                <a:solidFill>
                  <a:schemeClr val="tx1"/>
                </a:solidFill>
              </a:rPr>
              <a:t>v</a:t>
            </a:r>
            <a:r>
              <a:rPr lang="en-US" dirty="0" err="1">
                <a:solidFill>
                  <a:schemeClr val="tx1"/>
                </a:solidFill>
              </a:rPr>
              <a:t>,</a:t>
            </a:r>
            <a:r>
              <a:rPr lang="en-US" i="1" dirty="0" err="1">
                <a:solidFill>
                  <a:schemeClr val="tx1"/>
                </a:solidFill>
              </a:rPr>
              <a:t>w</a:t>
            </a:r>
            <a:r>
              <a:rPr lang="en-US" dirty="0" err="1">
                <a:solidFill>
                  <a:schemeClr val="tx1"/>
                </a:solidFill>
              </a:rPr>
              <a:t>,</a:t>
            </a:r>
            <a:r>
              <a:rPr lang="en-US" i="1" dirty="0" err="1">
                <a:solidFill>
                  <a:schemeClr val="tx1"/>
                </a:solidFill>
              </a:rPr>
              <a:t>q</a:t>
            </a:r>
            <a:r>
              <a:rPr lang="en-US" dirty="0" smtClean="0">
                <a:solidFill>
                  <a:schemeClr val="tx1"/>
                </a:solidFill>
              </a:rPr>
              <a:t>)</a:t>
            </a:r>
          </a:p>
          <a:p>
            <a:pPr lvl="1"/>
            <a:r>
              <a:rPr lang="es-UY" dirty="0" smtClean="0">
                <a:solidFill>
                  <a:schemeClr val="tx1"/>
                </a:solidFill>
              </a:rPr>
              <a:t>La demanda sin condiciones, </a:t>
            </a:r>
            <a:r>
              <a:rPr lang="en-US" i="1" dirty="0">
                <a:solidFill>
                  <a:schemeClr val="tx1"/>
                </a:solidFill>
                <a:latin typeface="Times New Roman" pitchFamily="18" charset="0"/>
              </a:rPr>
              <a:t>l</a:t>
            </a:r>
            <a:r>
              <a:rPr lang="en-US" dirty="0">
                <a:solidFill>
                  <a:schemeClr val="tx1"/>
                </a:solidFill>
              </a:rPr>
              <a:t>(</a:t>
            </a:r>
            <a:r>
              <a:rPr lang="en-US" i="1" dirty="0" err="1">
                <a:solidFill>
                  <a:schemeClr val="tx1"/>
                </a:solidFill>
              </a:rPr>
              <a:t>p</a:t>
            </a:r>
            <a:r>
              <a:rPr lang="en-US" dirty="0" err="1">
                <a:solidFill>
                  <a:schemeClr val="tx1"/>
                </a:solidFill>
              </a:rPr>
              <a:t>,</a:t>
            </a:r>
            <a:r>
              <a:rPr lang="en-US" i="1" dirty="0" err="1">
                <a:solidFill>
                  <a:schemeClr val="tx1"/>
                </a:solidFill>
              </a:rPr>
              <a:t>v</a:t>
            </a:r>
            <a:r>
              <a:rPr lang="en-US" dirty="0" err="1">
                <a:solidFill>
                  <a:schemeClr val="tx1"/>
                </a:solidFill>
              </a:rPr>
              <a:t>,</a:t>
            </a:r>
            <a:r>
              <a:rPr lang="en-US" i="1" dirty="0" err="1">
                <a:solidFill>
                  <a:schemeClr val="tx1"/>
                </a:solidFill>
              </a:rPr>
              <a:t>w</a:t>
            </a:r>
            <a:r>
              <a:rPr lang="en-US" dirty="0" smtClean="0">
                <a:solidFill>
                  <a:schemeClr val="tx1"/>
                </a:solidFill>
              </a:rPr>
              <a:t>)</a:t>
            </a:r>
          </a:p>
          <a:p>
            <a:pPr lvl="1"/>
            <a:endParaRPr lang="es-UY" dirty="0">
              <a:solidFill>
                <a:schemeClr val="tx1"/>
              </a:solidFill>
            </a:endParaRPr>
          </a:p>
          <a:p>
            <a:pPr marL="411480" lvl="1" indent="0">
              <a:buNone/>
            </a:pPr>
            <a:r>
              <a:rPr lang="es-UY" dirty="0" smtClean="0">
                <a:solidFill>
                  <a:schemeClr val="tx1"/>
                </a:solidFill>
              </a:rPr>
              <a:t>En la elección del factor trabajo que maximiza ganancias, estos dos conceptos coinciden</a:t>
            </a:r>
          </a:p>
          <a:p>
            <a:pPr marL="411480" lvl="1" indent="0" algn="ctr">
              <a:buNone/>
            </a:pPr>
            <a:r>
              <a:rPr lang="en-US" sz="2400" i="1" dirty="0" err="1">
                <a:solidFill>
                  <a:schemeClr val="tx1"/>
                </a:solidFill>
                <a:latin typeface="Times New Roman" pitchFamily="18" charset="0"/>
              </a:rPr>
              <a:t>l</a:t>
            </a:r>
            <a:r>
              <a:rPr lang="en-US" sz="2400" i="1" baseline="30000" dirty="0" err="1">
                <a:solidFill>
                  <a:schemeClr val="tx1"/>
                </a:solidFill>
              </a:rPr>
              <a:t>c</a:t>
            </a:r>
            <a:r>
              <a:rPr lang="en-US" sz="2400" dirty="0">
                <a:solidFill>
                  <a:schemeClr val="tx1"/>
                </a:solidFill>
              </a:rPr>
              <a:t>(</a:t>
            </a:r>
            <a:r>
              <a:rPr lang="en-US" sz="2400" i="1" dirty="0" err="1">
                <a:solidFill>
                  <a:schemeClr val="tx1"/>
                </a:solidFill>
              </a:rPr>
              <a:t>v</a:t>
            </a:r>
            <a:r>
              <a:rPr lang="en-US" sz="2400" dirty="0" err="1">
                <a:solidFill>
                  <a:schemeClr val="tx1"/>
                </a:solidFill>
              </a:rPr>
              <a:t>,</a:t>
            </a:r>
            <a:r>
              <a:rPr lang="en-US" sz="2400" i="1" dirty="0" err="1">
                <a:solidFill>
                  <a:schemeClr val="tx1"/>
                </a:solidFill>
              </a:rPr>
              <a:t>w</a:t>
            </a:r>
            <a:r>
              <a:rPr lang="en-US" sz="2400" dirty="0" err="1">
                <a:solidFill>
                  <a:schemeClr val="tx1"/>
                </a:solidFill>
              </a:rPr>
              <a:t>,</a:t>
            </a:r>
            <a:r>
              <a:rPr lang="en-US" sz="2400" i="1" dirty="0" err="1">
                <a:solidFill>
                  <a:schemeClr val="tx1"/>
                </a:solidFill>
              </a:rPr>
              <a:t>q</a:t>
            </a:r>
            <a:r>
              <a:rPr lang="en-US" sz="2400" dirty="0">
                <a:solidFill>
                  <a:schemeClr val="tx1"/>
                </a:solidFill>
              </a:rPr>
              <a:t>) = </a:t>
            </a:r>
            <a:r>
              <a:rPr lang="en-US" sz="2400" i="1" dirty="0">
                <a:solidFill>
                  <a:schemeClr val="tx1"/>
                </a:solidFill>
                <a:latin typeface="Times New Roman" pitchFamily="18" charset="0"/>
              </a:rPr>
              <a:t>l</a:t>
            </a:r>
            <a:r>
              <a:rPr lang="en-US" sz="2400" dirty="0">
                <a:solidFill>
                  <a:schemeClr val="tx1"/>
                </a:solidFill>
              </a:rPr>
              <a:t>(</a:t>
            </a:r>
            <a:r>
              <a:rPr lang="en-US" sz="2400" i="1" dirty="0" err="1">
                <a:solidFill>
                  <a:schemeClr val="tx1"/>
                </a:solidFill>
              </a:rPr>
              <a:t>p</a:t>
            </a:r>
            <a:r>
              <a:rPr lang="en-US" sz="2400" dirty="0" err="1">
                <a:solidFill>
                  <a:schemeClr val="tx1"/>
                </a:solidFill>
              </a:rPr>
              <a:t>,</a:t>
            </a:r>
            <a:r>
              <a:rPr lang="en-US" sz="2400" i="1" dirty="0" err="1">
                <a:solidFill>
                  <a:schemeClr val="tx1"/>
                </a:solidFill>
              </a:rPr>
              <a:t>v</a:t>
            </a:r>
            <a:r>
              <a:rPr lang="en-US" sz="2400" dirty="0" err="1">
                <a:solidFill>
                  <a:schemeClr val="tx1"/>
                </a:solidFill>
              </a:rPr>
              <a:t>,</a:t>
            </a:r>
            <a:r>
              <a:rPr lang="en-US" sz="2400" i="1" dirty="0" err="1">
                <a:solidFill>
                  <a:schemeClr val="tx1"/>
                </a:solidFill>
              </a:rPr>
              <a:t>w</a:t>
            </a:r>
            <a:r>
              <a:rPr lang="en-US" sz="2400" dirty="0">
                <a:solidFill>
                  <a:schemeClr val="tx1"/>
                </a:solidFill>
              </a:rPr>
              <a:t>)</a:t>
            </a:r>
          </a:p>
          <a:p>
            <a:pPr marL="411480" lvl="1" indent="0">
              <a:buNone/>
            </a:pPr>
            <a:endParaRPr lang="en-US" dirty="0" smtClean="0"/>
          </a:p>
        </p:txBody>
      </p:sp>
    </p:spTree>
    <p:extLst>
      <p:ext uri="{BB962C8B-B14F-4D97-AF65-F5344CB8AC3E}">
        <p14:creationId xmlns:p14="http://schemas.microsoft.com/office/powerpoint/2010/main" val="14784172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a:t>Efecto sustitución y producción</a:t>
            </a:r>
            <a:endParaRPr lang="en-US" dirty="0"/>
          </a:p>
        </p:txBody>
      </p:sp>
      <p:sp>
        <p:nvSpPr>
          <p:cNvPr id="3" name="2 Marcador de contenido"/>
          <p:cNvSpPr>
            <a:spLocks noGrp="1"/>
          </p:cNvSpPr>
          <p:nvPr>
            <p:ph idx="1"/>
          </p:nvPr>
        </p:nvSpPr>
        <p:spPr/>
        <p:txBody>
          <a:bodyPr/>
          <a:lstStyle/>
          <a:p>
            <a:r>
              <a:rPr lang="es-UY" dirty="0" smtClean="0"/>
              <a:t>Diferenciando con respecto a w, </a:t>
            </a:r>
          </a:p>
          <a:p>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124200"/>
            <a:ext cx="7328280" cy="3376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71583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1889" y="762000"/>
            <a:ext cx="8229600" cy="1066800"/>
          </a:xfrm>
        </p:spPr>
        <p:txBody>
          <a:bodyPr>
            <a:normAutofit fontScale="90000"/>
          </a:bodyPr>
          <a:lstStyle/>
          <a:p>
            <a:pPr algn="ctr"/>
            <a:r>
              <a:rPr lang="es-UY" dirty="0" smtClean="0"/>
              <a:t>Propiedades de la función de ganancias</a:t>
            </a:r>
            <a:endParaRPr lang="en-US" dirty="0"/>
          </a:p>
        </p:txBody>
      </p:sp>
      <p:sp>
        <p:nvSpPr>
          <p:cNvPr id="3" name="2 Marcador de contenido"/>
          <p:cNvSpPr>
            <a:spLocks noGrp="1"/>
          </p:cNvSpPr>
          <p:nvPr>
            <p:ph idx="1"/>
          </p:nvPr>
        </p:nvSpPr>
        <p:spPr/>
        <p:txBody>
          <a:bodyPr/>
          <a:lstStyle/>
          <a:p>
            <a:r>
              <a:rPr lang="es-UY" dirty="0" smtClean="0"/>
              <a:t>Homogeneidad: </a:t>
            </a:r>
            <a:r>
              <a:rPr lang="es-UY" dirty="0" smtClean="0">
                <a:solidFill>
                  <a:schemeClr val="tx1"/>
                </a:solidFill>
              </a:rPr>
              <a:t>La función de ganancias es </a:t>
            </a:r>
            <a:r>
              <a:rPr lang="es-UY" b="1" dirty="0" smtClean="0">
                <a:solidFill>
                  <a:schemeClr val="tx1"/>
                </a:solidFill>
              </a:rPr>
              <a:t>homogénea de grado uno </a:t>
            </a:r>
            <a:r>
              <a:rPr lang="es-UY" dirty="0" smtClean="0">
                <a:solidFill>
                  <a:schemeClr val="tx1"/>
                </a:solidFill>
              </a:rPr>
              <a:t>para todos los precios</a:t>
            </a:r>
            <a:r>
              <a:rPr lang="es-UY" dirty="0">
                <a:solidFill>
                  <a:schemeClr val="tx1"/>
                </a:solidFill>
              </a:rPr>
              <a:t> </a:t>
            </a:r>
            <a:r>
              <a:rPr lang="es-UY" dirty="0" smtClean="0">
                <a:solidFill>
                  <a:schemeClr val="tx1"/>
                </a:solidFill>
              </a:rPr>
              <a:t>(</a:t>
            </a:r>
            <a:r>
              <a:rPr lang="es-UY" i="1" dirty="0" smtClean="0">
                <a:solidFill>
                  <a:schemeClr val="tx1"/>
                </a:solidFill>
              </a:rPr>
              <a:t>p, w, v</a:t>
            </a:r>
            <a:r>
              <a:rPr lang="es-UY" dirty="0" smtClean="0">
                <a:solidFill>
                  <a:schemeClr val="tx1"/>
                </a:solidFill>
              </a:rPr>
              <a:t>) </a:t>
            </a:r>
          </a:p>
          <a:p>
            <a:r>
              <a:rPr lang="es-UY" dirty="0"/>
              <a:t>Las funciones de ganancias </a:t>
            </a:r>
            <a:r>
              <a:rPr lang="es-UY" b="1" dirty="0"/>
              <a:t>no son decrecientes </a:t>
            </a:r>
            <a:r>
              <a:rPr lang="es-UY" b="1" dirty="0" smtClean="0"/>
              <a:t>en </a:t>
            </a:r>
            <a:r>
              <a:rPr lang="es-UY" b="1" dirty="0"/>
              <a:t>el precio del </a:t>
            </a:r>
            <a:r>
              <a:rPr lang="es-UY" b="1" dirty="0" smtClean="0"/>
              <a:t>producto </a:t>
            </a:r>
            <a:r>
              <a:rPr lang="es-UY" b="1" i="1" dirty="0" smtClean="0"/>
              <a:t>p</a:t>
            </a:r>
          </a:p>
          <a:p>
            <a:r>
              <a:rPr lang="es-UY" dirty="0" smtClean="0"/>
              <a:t>Las funciones de ganancias </a:t>
            </a:r>
            <a:r>
              <a:rPr lang="es-UY" b="1" dirty="0" smtClean="0"/>
              <a:t>no son crecientes en los precios de los factores </a:t>
            </a:r>
            <a:r>
              <a:rPr lang="es-UY" b="1" i="1" dirty="0" smtClean="0"/>
              <a:t>v</a:t>
            </a:r>
            <a:r>
              <a:rPr lang="es-UY" b="1" dirty="0" smtClean="0"/>
              <a:t> y </a:t>
            </a:r>
            <a:r>
              <a:rPr lang="es-UY" b="1" i="1" dirty="0" smtClean="0"/>
              <a:t>w</a:t>
            </a:r>
          </a:p>
          <a:p>
            <a:endParaRPr lang="es-UY" dirty="0"/>
          </a:p>
          <a:p>
            <a:endParaRPr lang="en-US" dirty="0">
              <a:solidFill>
                <a:schemeClr val="tx1"/>
              </a:solidFill>
            </a:endParaRPr>
          </a:p>
        </p:txBody>
      </p:sp>
    </p:spTree>
    <p:extLst>
      <p:ext uri="{BB962C8B-B14F-4D97-AF65-F5344CB8AC3E}">
        <p14:creationId xmlns:p14="http://schemas.microsoft.com/office/powerpoint/2010/main" val="38906739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 y="685800"/>
            <a:ext cx="8915400" cy="685800"/>
          </a:xfrm>
        </p:spPr>
        <p:txBody>
          <a:bodyPr>
            <a:normAutofit fontScale="90000"/>
          </a:bodyPr>
          <a:lstStyle/>
          <a:p>
            <a:pPr algn="ctr"/>
            <a:r>
              <a:rPr lang="es-UY" dirty="0"/>
              <a:t>Propiedades de la función de ganancias</a:t>
            </a:r>
            <a:endParaRPr lang="en-US" dirty="0"/>
          </a:p>
        </p:txBody>
      </p:sp>
      <p:sp>
        <p:nvSpPr>
          <p:cNvPr id="3" name="2 Marcador de contenido"/>
          <p:cNvSpPr>
            <a:spLocks noGrp="1"/>
          </p:cNvSpPr>
          <p:nvPr>
            <p:ph idx="1"/>
          </p:nvPr>
        </p:nvSpPr>
        <p:spPr>
          <a:xfrm>
            <a:off x="152400" y="1447800"/>
            <a:ext cx="8839200" cy="5126736"/>
          </a:xfrm>
        </p:spPr>
        <p:txBody>
          <a:bodyPr/>
          <a:lstStyle/>
          <a:p>
            <a:r>
              <a:rPr lang="es-UY" dirty="0" smtClean="0"/>
              <a:t>Las funciones de ganancias son convexas para los precios del producto:</a:t>
            </a:r>
          </a:p>
          <a:p>
            <a:pPr lvl="1"/>
            <a:r>
              <a:rPr lang="es-UY" dirty="0" smtClean="0">
                <a:solidFill>
                  <a:schemeClr val="tx1"/>
                </a:solidFill>
              </a:rPr>
              <a:t>El promedio de las ganancias que puede obtener la empresa con dos precios distintos serán, cuando menos, tan altas como las que puede obtener con el promedio de los dos precios. </a:t>
            </a:r>
          </a:p>
          <a:p>
            <a:pPr lvl="1"/>
            <a:endParaRPr lang="es-UY" dirty="0">
              <a:solidFill>
                <a:schemeClr val="tx1"/>
              </a:solidFill>
            </a:endParaRPr>
          </a:p>
          <a:p>
            <a:pPr lvl="1"/>
            <a:endParaRPr lang="en-US" dirty="0">
              <a:solidFill>
                <a:schemeClr val="tx1"/>
              </a:solidFill>
            </a:endParaRPr>
          </a:p>
        </p:txBody>
      </p:sp>
      <p:graphicFrame>
        <p:nvGraphicFramePr>
          <p:cNvPr id="4" name="3 Objeto"/>
          <p:cNvGraphicFramePr>
            <a:graphicFrameLocks noChangeAspect="1"/>
          </p:cNvGraphicFramePr>
          <p:nvPr>
            <p:extLst/>
          </p:nvPr>
        </p:nvGraphicFramePr>
        <p:xfrm>
          <a:off x="1600200" y="4495800"/>
          <a:ext cx="5862638" cy="931863"/>
        </p:xfrm>
        <a:graphic>
          <a:graphicData uri="http://schemas.openxmlformats.org/presentationml/2006/ole">
            <mc:AlternateContent xmlns:mc="http://schemas.openxmlformats.org/markup-compatibility/2006">
              <mc:Choice xmlns:v="urn:schemas-microsoft-com:vml" Requires="v">
                <p:oleObj spid="_x0000_s26722" name="Equation" r:id="rId3" imgW="2705077" imgH="419207" progId="Equation.3">
                  <p:embed/>
                </p:oleObj>
              </mc:Choice>
              <mc:Fallback>
                <p:oleObj name="Equation" r:id="rId3" imgW="2705077" imgH="41920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495800"/>
                        <a:ext cx="5862638" cy="931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6222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3400"/>
            <a:ext cx="8229600" cy="1066800"/>
          </a:xfrm>
        </p:spPr>
        <p:txBody>
          <a:bodyPr/>
          <a:lstStyle/>
          <a:p>
            <a:r>
              <a:rPr lang="es-UY" dirty="0" smtClean="0"/>
              <a:t>Condiciones de Segundo Orden</a:t>
            </a:r>
            <a:endParaRPr lang="en-US" dirty="0"/>
          </a:p>
        </p:txBody>
      </p:sp>
      <p:sp>
        <p:nvSpPr>
          <p:cNvPr id="3" name="2 Marcador de contenido"/>
          <p:cNvSpPr>
            <a:spLocks noGrp="1"/>
          </p:cNvSpPr>
          <p:nvPr>
            <p:ph idx="1"/>
          </p:nvPr>
        </p:nvSpPr>
        <p:spPr>
          <a:xfrm>
            <a:off x="457200" y="1524000"/>
            <a:ext cx="8229600" cy="5050536"/>
          </a:xfrm>
        </p:spPr>
        <p:txBody>
          <a:bodyPr/>
          <a:lstStyle/>
          <a:p>
            <a:r>
              <a:rPr lang="es-ES" i="1" dirty="0" smtClean="0"/>
              <a:t>IM</a:t>
            </a:r>
            <a:r>
              <a:rPr lang="es-ES" dirty="0" smtClean="0"/>
              <a:t> = </a:t>
            </a:r>
            <a:r>
              <a:rPr lang="es-ES" i="1" dirty="0" smtClean="0"/>
              <a:t>CM</a:t>
            </a:r>
            <a:r>
              <a:rPr lang="es-ES" dirty="0" smtClean="0"/>
              <a:t>  es sólo una condición necesaria</a:t>
            </a:r>
          </a:p>
          <a:p>
            <a:r>
              <a:rPr lang="es-ES" dirty="0" smtClean="0"/>
              <a:t>Para que sea suficiente, también es necesario que: </a:t>
            </a:r>
          </a:p>
          <a:p>
            <a:pPr marL="109728" indent="0">
              <a:buNone/>
            </a:pPr>
            <a:endParaRPr lang="es-ES" dirty="0"/>
          </a:p>
        </p:txBody>
      </p:sp>
      <p:graphicFrame>
        <p:nvGraphicFramePr>
          <p:cNvPr id="4" name="3 Objeto"/>
          <p:cNvGraphicFramePr>
            <a:graphicFrameLocks noChangeAspect="1"/>
          </p:cNvGraphicFramePr>
          <p:nvPr>
            <p:extLst>
              <p:ext uri="{D42A27DB-BD31-4B8C-83A1-F6EECF244321}">
                <p14:modId xmlns:p14="http://schemas.microsoft.com/office/powerpoint/2010/main" val="1017020521"/>
              </p:ext>
            </p:extLst>
          </p:nvPr>
        </p:nvGraphicFramePr>
        <p:xfrm>
          <a:off x="2819400" y="3124200"/>
          <a:ext cx="3505200" cy="1095375"/>
        </p:xfrm>
        <a:graphic>
          <a:graphicData uri="http://schemas.openxmlformats.org/presentationml/2006/ole">
            <mc:AlternateContent xmlns:mc="http://schemas.openxmlformats.org/markup-compatibility/2006">
              <mc:Choice xmlns:v="urn:schemas-microsoft-com:vml" Requires="v">
                <p:oleObj spid="_x0000_s3360" name="Ecuación" r:id="rId3" imgW="1625400" imgH="507960" progId="Equation.3">
                  <p:embed/>
                </p:oleObj>
              </mc:Choice>
              <mc:Fallback>
                <p:oleObj name="Ecuación" r:id="rId3" imgW="1625400" imgH="50796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124200"/>
                        <a:ext cx="3505200" cy="109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4 CuadroTexto"/>
          <p:cNvSpPr txBox="1"/>
          <p:nvPr/>
        </p:nvSpPr>
        <p:spPr>
          <a:xfrm>
            <a:off x="627797" y="4495800"/>
            <a:ext cx="7924800" cy="954107"/>
          </a:xfrm>
          <a:prstGeom prst="rect">
            <a:avLst/>
          </a:prstGeom>
          <a:noFill/>
        </p:spPr>
        <p:txBody>
          <a:bodyPr wrap="square" rtlCol="0">
            <a:spAutoFit/>
          </a:bodyPr>
          <a:lstStyle/>
          <a:p>
            <a:r>
              <a:rPr lang="es-UY" sz="2800" dirty="0" smtClean="0"/>
              <a:t>Es decir, que la ganancia marginal debe ser decreciente en el nivel óptimo de </a:t>
            </a:r>
            <a:r>
              <a:rPr lang="es-UY" sz="2800" i="1" dirty="0" smtClean="0"/>
              <a:t>q. </a:t>
            </a:r>
            <a:endParaRPr lang="en-US" sz="2800" i="1" dirty="0"/>
          </a:p>
        </p:txBody>
      </p:sp>
    </p:spTree>
    <p:extLst>
      <p:ext uri="{BB962C8B-B14F-4D97-AF65-F5344CB8AC3E}">
        <p14:creationId xmlns:p14="http://schemas.microsoft.com/office/powerpoint/2010/main" val="29084060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33400"/>
            <a:ext cx="9067800" cy="838200"/>
          </a:xfrm>
        </p:spPr>
        <p:txBody>
          <a:bodyPr>
            <a:normAutofit/>
          </a:bodyPr>
          <a:lstStyle/>
          <a:p>
            <a:pPr algn="ctr"/>
            <a:r>
              <a:rPr lang="es-UY" dirty="0" smtClean="0"/>
              <a:t>Resultados de la envolvente</a:t>
            </a:r>
            <a:endParaRPr lang="en-US" dirty="0"/>
          </a:p>
        </p:txBody>
      </p:sp>
      <p:sp>
        <p:nvSpPr>
          <p:cNvPr id="3" name="2 Marcador de contenido"/>
          <p:cNvSpPr>
            <a:spLocks noGrp="1"/>
          </p:cNvSpPr>
          <p:nvPr>
            <p:ph idx="1"/>
          </p:nvPr>
        </p:nvSpPr>
        <p:spPr>
          <a:xfrm>
            <a:off x="76200" y="1371600"/>
            <a:ext cx="9067800" cy="5087112"/>
          </a:xfrm>
        </p:spPr>
        <p:txBody>
          <a:bodyPr/>
          <a:lstStyle/>
          <a:p>
            <a:r>
              <a:rPr lang="es-UY" dirty="0" smtClean="0"/>
              <a:t>Podemos aplicar el teorema de la envolvente para ver la respuesta de las ganancias ante variaciones en los precios de los factores y la producción. </a:t>
            </a:r>
          </a:p>
          <a:p>
            <a:endParaRPr lang="en-US" dirty="0"/>
          </a:p>
        </p:txBody>
      </p:sp>
      <p:graphicFrame>
        <p:nvGraphicFramePr>
          <p:cNvPr id="4" name="3 Objeto"/>
          <p:cNvGraphicFramePr>
            <a:graphicFrameLocks noChangeAspect="1"/>
          </p:cNvGraphicFramePr>
          <p:nvPr>
            <p:extLst/>
          </p:nvPr>
        </p:nvGraphicFramePr>
        <p:xfrm>
          <a:off x="2819400" y="3124200"/>
          <a:ext cx="3205163" cy="904875"/>
        </p:xfrm>
        <a:graphic>
          <a:graphicData uri="http://schemas.openxmlformats.org/presentationml/2006/ole">
            <mc:AlternateContent xmlns:mc="http://schemas.openxmlformats.org/markup-compatibility/2006">
              <mc:Choice xmlns:v="urn:schemas-microsoft-com:vml" Requires="v">
                <p:oleObj spid="_x0000_s27938" name="Equation" r:id="rId3" imgW="1476307" imgH="409489" progId="Equation.3">
                  <p:embed/>
                </p:oleObj>
              </mc:Choice>
              <mc:Fallback>
                <p:oleObj name="Equation" r:id="rId3" imgW="1476307" imgH="40948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124200"/>
                        <a:ext cx="3205163"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4 Objeto"/>
          <p:cNvGraphicFramePr>
            <a:graphicFrameLocks noChangeAspect="1"/>
          </p:cNvGraphicFramePr>
          <p:nvPr>
            <p:extLst/>
          </p:nvPr>
        </p:nvGraphicFramePr>
        <p:xfrm>
          <a:off x="2743200" y="4114800"/>
          <a:ext cx="3397250" cy="849313"/>
        </p:xfrm>
        <a:graphic>
          <a:graphicData uri="http://schemas.openxmlformats.org/presentationml/2006/ole">
            <mc:AlternateContent xmlns:mc="http://schemas.openxmlformats.org/markup-compatibility/2006">
              <mc:Choice xmlns:v="urn:schemas-microsoft-com:vml" Requires="v">
                <p:oleObj spid="_x0000_s27939" name="Equation" r:id="rId5" imgW="1562148" imgH="380876" progId="Equation.3">
                  <p:embed/>
                </p:oleObj>
              </mc:Choice>
              <mc:Fallback>
                <p:oleObj name="Equation" r:id="rId5" imgW="1562148" imgH="38087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4114800"/>
                        <a:ext cx="3397250" cy="84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5 Objeto"/>
          <p:cNvGraphicFramePr>
            <a:graphicFrameLocks noChangeAspect="1"/>
          </p:cNvGraphicFramePr>
          <p:nvPr>
            <p:extLst/>
          </p:nvPr>
        </p:nvGraphicFramePr>
        <p:xfrm>
          <a:off x="2819400" y="5105400"/>
          <a:ext cx="3314700" cy="849313"/>
        </p:xfrm>
        <a:graphic>
          <a:graphicData uri="http://schemas.openxmlformats.org/presentationml/2006/ole">
            <mc:AlternateContent xmlns:mc="http://schemas.openxmlformats.org/markup-compatibility/2006">
              <mc:Choice xmlns:v="urn:schemas-microsoft-com:vml" Requires="v">
                <p:oleObj spid="_x0000_s27940" name="Equation" r:id="rId7" imgW="1524086" imgH="380876" progId="Equation.3">
                  <p:embed/>
                </p:oleObj>
              </mc:Choice>
              <mc:Fallback>
                <p:oleObj name="Equation" r:id="rId7" imgW="1524086" imgH="38087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5105400"/>
                        <a:ext cx="3314700" cy="84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7275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Maximización de Beneficios</a:t>
            </a:r>
            <a:endParaRPr lang="en-U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2286000"/>
            <a:ext cx="6091588" cy="4161237"/>
          </a:xfrm>
        </p:spPr>
      </p:pic>
      <p:sp>
        <p:nvSpPr>
          <p:cNvPr id="6" name="5 CuadroTexto"/>
          <p:cNvSpPr txBox="1"/>
          <p:nvPr/>
        </p:nvSpPr>
        <p:spPr>
          <a:xfrm>
            <a:off x="3200400" y="2133600"/>
            <a:ext cx="5715000" cy="646331"/>
          </a:xfrm>
          <a:prstGeom prst="rect">
            <a:avLst/>
          </a:prstGeom>
          <a:noFill/>
        </p:spPr>
        <p:txBody>
          <a:bodyPr wrap="square" rtlCol="0">
            <a:spAutoFit/>
          </a:bodyPr>
          <a:lstStyle/>
          <a:p>
            <a:r>
              <a:rPr lang="es-UY" dirty="0" smtClean="0"/>
              <a:t>Si los costos tienen esta forma, IM = CM</a:t>
            </a:r>
            <a:r>
              <a:rPr lang="es-UY" dirty="0"/>
              <a:t> </a:t>
            </a:r>
            <a:r>
              <a:rPr lang="es-UY" dirty="0" smtClean="0"/>
              <a:t>en dos puntos.</a:t>
            </a:r>
            <a:endParaRPr lang="en-US" dirty="0"/>
          </a:p>
        </p:txBody>
      </p:sp>
      <p:sp>
        <p:nvSpPr>
          <p:cNvPr id="7" name="6 CuadroTexto"/>
          <p:cNvSpPr txBox="1"/>
          <p:nvPr/>
        </p:nvSpPr>
        <p:spPr>
          <a:xfrm>
            <a:off x="5410200" y="3962400"/>
            <a:ext cx="3505200" cy="923330"/>
          </a:xfrm>
          <a:prstGeom prst="rect">
            <a:avLst/>
          </a:prstGeom>
          <a:noFill/>
        </p:spPr>
        <p:txBody>
          <a:bodyPr wrap="square" rtlCol="0">
            <a:spAutoFit/>
          </a:bodyPr>
          <a:lstStyle/>
          <a:p>
            <a:r>
              <a:rPr lang="es-UY" dirty="0" smtClean="0"/>
              <a:t>La condición de segundo orden previene que confundamos q</a:t>
            </a:r>
            <a:r>
              <a:rPr lang="es-UY" baseline="-25000" dirty="0" smtClean="0"/>
              <a:t>0 </a:t>
            </a:r>
            <a:r>
              <a:rPr lang="es-UY" dirty="0" smtClean="0"/>
              <a:t>con q</a:t>
            </a:r>
            <a:r>
              <a:rPr lang="en-US" dirty="0" smtClean="0"/>
              <a:t>*</a:t>
            </a:r>
            <a:endParaRPr lang="en-US" baseline="-25000" dirty="0"/>
          </a:p>
        </p:txBody>
      </p:sp>
    </p:spTree>
    <p:extLst>
      <p:ext uri="{BB962C8B-B14F-4D97-AF65-F5344CB8AC3E}">
        <p14:creationId xmlns:p14="http://schemas.microsoft.com/office/powerpoint/2010/main" val="3421515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4049" y="609600"/>
            <a:ext cx="8229600" cy="1066800"/>
          </a:xfrm>
        </p:spPr>
        <p:txBody>
          <a:bodyPr/>
          <a:lstStyle/>
          <a:p>
            <a:r>
              <a:rPr lang="en-US" dirty="0" err="1" smtClean="0"/>
              <a:t>Ingreso</a:t>
            </a:r>
            <a:r>
              <a:rPr lang="en-US" dirty="0" smtClean="0"/>
              <a:t> Marginal</a:t>
            </a:r>
            <a:endParaRPr lang="en-U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a:bodyPr>
              <a:lstStyle/>
              <a:p>
                <a:r>
                  <a:rPr lang="es-ES" dirty="0" smtClean="0"/>
                  <a:t>Si nivel de </a:t>
                </a:r>
                <a:r>
                  <a:rPr lang="es-ES" i="1" dirty="0" smtClean="0"/>
                  <a:t>q </a:t>
                </a:r>
                <a:r>
                  <a:rPr lang="es-ES" dirty="0" smtClean="0"/>
                  <a:t>de la empresa no afecta p, </a:t>
                </a:r>
              </a:p>
              <a:p>
                <a:pPr marL="109728" indent="0">
                  <a:buNone/>
                </a:pPr>
                <a:endParaRPr lang="es-ES" dirty="0" smtClean="0"/>
              </a:p>
              <a:p>
                <a:pPr marL="109728" indent="0">
                  <a:buNone/>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𝐼𝑀</m:t>
                      </m:r>
                      <m:r>
                        <a:rPr lang="es-ES" i="1" dirty="0" smtClean="0">
                          <a:latin typeface="Cambria Math" panose="02040503050406030204" pitchFamily="18" charset="0"/>
                        </a:rPr>
                        <m:t> = </m:t>
                      </m:r>
                      <m:r>
                        <a:rPr lang="es-ES" i="1" dirty="0" smtClean="0">
                          <a:latin typeface="Cambria Math" panose="02040503050406030204" pitchFamily="18" charset="0"/>
                        </a:rPr>
                        <m:t>𝑝</m:t>
                      </m:r>
                      <m:r>
                        <a:rPr lang="es-ES" i="1" dirty="0" smtClean="0">
                          <a:latin typeface="Cambria Math" panose="02040503050406030204" pitchFamily="18" charset="0"/>
                        </a:rPr>
                        <m:t> </m:t>
                      </m:r>
                    </m:oMath>
                  </m:oMathPara>
                </a14:m>
                <a:endParaRPr lang="es-ES" dirty="0" smtClean="0"/>
              </a:p>
              <a:p>
                <a:pPr marL="109728" indent="0">
                  <a:buNone/>
                </a:pPr>
                <a:endParaRPr lang="es-ES" dirty="0" smtClean="0"/>
              </a:p>
              <a:p>
                <a:r>
                  <a:rPr lang="es-UY" dirty="0"/>
                  <a:t>Si la firma se enfrenta a una curva de demanda de pendiente </a:t>
                </a:r>
                <a:r>
                  <a:rPr lang="es-UY" dirty="0" smtClean="0"/>
                  <a:t>negativa, </a:t>
                </a:r>
                <a:r>
                  <a:rPr lang="es-UY" dirty="0"/>
                  <a:t>el ingreso marginal va a ser una función de la </a:t>
                </a:r>
                <a:r>
                  <a:rPr lang="es-UY" dirty="0" smtClean="0"/>
                  <a:t>producción</a:t>
                </a:r>
              </a:p>
              <a:p>
                <a:pPr marL="109728" indent="0">
                  <a:buNone/>
                </a:pPr>
                <a:endParaRPr lang="es-UY" dirty="0" smtClean="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a:blip r:embed="rId3"/>
                <a:stretch>
                  <a:fillRect t="-1408"/>
                </a:stretch>
              </a:blipFill>
            </p:spPr>
            <p:txBody>
              <a:bodyPr/>
              <a:lstStyle/>
              <a:p>
                <a:r>
                  <a:rPr lang="es-UY">
                    <a:noFill/>
                  </a:rPr>
                  <a:t> </a:t>
                </a:r>
              </a:p>
            </p:txBody>
          </p:sp>
        </mc:Fallback>
      </mc:AlternateContent>
      <p:graphicFrame>
        <p:nvGraphicFramePr>
          <p:cNvPr id="5" name="3 Objeto"/>
          <p:cNvGraphicFramePr>
            <a:graphicFrameLocks noChangeAspect="1"/>
          </p:cNvGraphicFramePr>
          <p:nvPr>
            <p:extLst>
              <p:ext uri="{D42A27DB-BD31-4B8C-83A1-F6EECF244321}">
                <p14:modId xmlns:p14="http://schemas.microsoft.com/office/powerpoint/2010/main" val="2651756779"/>
              </p:ext>
            </p:extLst>
          </p:nvPr>
        </p:nvGraphicFramePr>
        <p:xfrm>
          <a:off x="785517" y="5677598"/>
          <a:ext cx="7586663" cy="896938"/>
        </p:xfrm>
        <a:graphic>
          <a:graphicData uri="http://schemas.openxmlformats.org/presentationml/2006/ole">
            <mc:AlternateContent xmlns:mc="http://schemas.openxmlformats.org/markup-compatibility/2006">
              <mc:Choice xmlns:v="urn:schemas-microsoft-com:vml" Requires="v">
                <p:oleObj spid="_x0000_s4381" name="Ecuación" r:id="rId4" imgW="3543120" imgH="419040" progId="Equation.3">
                  <p:embed/>
                </p:oleObj>
              </mc:Choice>
              <mc:Fallback>
                <p:oleObj name="Ecuación" r:id="rId4" imgW="3543120" imgH="419040" progId="Equation.3">
                  <p:embed/>
                  <p:pic>
                    <p:nvPicPr>
                      <p:cNvPr id="5" name="3 Objeto"/>
                      <p:cNvPicPr>
                        <a:picLocks noChangeAspect="1" noChangeArrowheads="1"/>
                      </p:cNvPicPr>
                      <p:nvPr/>
                    </p:nvPicPr>
                    <p:blipFill>
                      <a:blip r:embed="rId5"/>
                      <a:srcRect/>
                      <a:stretch>
                        <a:fillRect/>
                      </a:stretch>
                    </p:blipFill>
                    <p:spPr bwMode="auto">
                      <a:xfrm>
                        <a:off x="785517" y="5677598"/>
                        <a:ext cx="7586663" cy="896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193882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1669</TotalTime>
  <Words>2524</Words>
  <Application>Microsoft Office PowerPoint</Application>
  <PresentationFormat>Presentación en pantalla (4:3)</PresentationFormat>
  <Paragraphs>379</Paragraphs>
  <Slides>70</Slides>
  <Notes>1</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2</vt:i4>
      </vt:variant>
      <vt:variant>
        <vt:lpstr>Títulos de diapositiva</vt:lpstr>
      </vt:variant>
      <vt:variant>
        <vt:i4>70</vt:i4>
      </vt:variant>
    </vt:vector>
  </HeadingPairs>
  <TitlesOfParts>
    <vt:vector size="82" baseType="lpstr">
      <vt:lpstr>Arial</vt:lpstr>
      <vt:lpstr>Arial Unicode MS</vt:lpstr>
      <vt:lpstr>Calibri</vt:lpstr>
      <vt:lpstr>Cambria Math</vt:lpstr>
      <vt:lpstr>Georgia</vt:lpstr>
      <vt:lpstr>Symbol</vt:lpstr>
      <vt:lpstr>Times New Roman</vt:lpstr>
      <vt:lpstr>Trebuchet MS</vt:lpstr>
      <vt:lpstr>Wingdings 2</vt:lpstr>
      <vt:lpstr>Urbano</vt:lpstr>
      <vt:lpstr>Ecuación</vt:lpstr>
      <vt:lpstr>Equation</vt:lpstr>
      <vt:lpstr>Capítulo 9</vt:lpstr>
      <vt:lpstr>Naturaleza de las empresas  </vt:lpstr>
      <vt:lpstr>Supuestos </vt:lpstr>
      <vt:lpstr>Maximización de las Ganancias</vt:lpstr>
      <vt:lpstr>Modelo de Elección de la producción</vt:lpstr>
      <vt:lpstr>Modelo de Elección de la producción</vt:lpstr>
      <vt:lpstr>Condiciones de Segundo Orden</vt:lpstr>
      <vt:lpstr>Maximización de Beneficios</vt:lpstr>
      <vt:lpstr>Ingreso Marginal</vt:lpstr>
      <vt:lpstr>Ingreso Marginal</vt:lpstr>
      <vt:lpstr>Ingreso Marginal</vt:lpstr>
      <vt:lpstr>Maximización de Beneficios</vt:lpstr>
      <vt:lpstr>Ingreso Marginal y Elasticidad</vt:lpstr>
      <vt:lpstr>Curva de ingreso marginal</vt:lpstr>
      <vt:lpstr>La firma opera donde la curva de la demanda es elástica</vt:lpstr>
      <vt:lpstr>Presentación de PowerPoint</vt:lpstr>
      <vt:lpstr>El caso de la elasticidad constante</vt:lpstr>
      <vt:lpstr>Cuando la elasticidad constante, IM proporcional al p</vt:lpstr>
      <vt:lpstr>Curva de oferta a corto plazo</vt:lpstr>
      <vt:lpstr>Curva de oferta de CP para una empresa tomadora de precios</vt:lpstr>
      <vt:lpstr>Curva de oferta de CP para una empresa tomadora de precios</vt:lpstr>
      <vt:lpstr>Curva de oferta de CP para una empresa tomadora de precios</vt:lpstr>
      <vt:lpstr>Curva de oferta de CP para una empresa tomadora de precios</vt:lpstr>
      <vt:lpstr>Curva de oferta de CP para una empresa tomadora de precios</vt:lpstr>
      <vt:lpstr>Curva de oferta de CP para una empresa tomadora de precios</vt:lpstr>
      <vt:lpstr>Curva de oferta de CP para una empresa tomadora de precios</vt:lpstr>
      <vt:lpstr>Curva de oferta de CP para una empresa tomadora de precios</vt:lpstr>
      <vt:lpstr>Curva de oferta a corto plazo</vt:lpstr>
      <vt:lpstr>Oferta a corto plazo usando función de costos</vt:lpstr>
      <vt:lpstr>Presentación de PowerPoint</vt:lpstr>
      <vt:lpstr>Oferta a corto plazo usando función de costos</vt:lpstr>
      <vt:lpstr>La maximización de beneficios y la demanda de factores</vt:lpstr>
      <vt:lpstr>La maximización de beneficios y la demanda de factores</vt:lpstr>
      <vt:lpstr>La maximización de beneficios y la demanda de factores</vt:lpstr>
      <vt:lpstr>Funciones de demanda de factores</vt:lpstr>
      <vt:lpstr>La función de oferta usando las demandas de factores</vt:lpstr>
      <vt:lpstr>Cálculo de una función de oferta</vt:lpstr>
      <vt:lpstr>Cálculo de una función de oferta</vt:lpstr>
      <vt:lpstr>Cálculo de una función de oferta</vt:lpstr>
      <vt:lpstr>Cálculo de una función de oferta</vt:lpstr>
      <vt:lpstr>Función de ganancias (máximas) de la empresa</vt:lpstr>
      <vt:lpstr>Excedente del productor a corto plazo</vt:lpstr>
      <vt:lpstr>Excedente del productor a corto plazo</vt:lpstr>
      <vt:lpstr>Excedente del productor a corto plazo</vt:lpstr>
      <vt:lpstr>Excedente del productor a corto plazo</vt:lpstr>
      <vt:lpstr>Excedente del productor a corto plazo</vt:lpstr>
      <vt:lpstr>Cambios en el Excedente del productor a corto plazo</vt:lpstr>
      <vt:lpstr>Cambios en el Excedente del productor a corto plazo</vt:lpstr>
      <vt:lpstr>Excedente del Productor a largo plazo</vt:lpstr>
      <vt:lpstr>Presentación de PowerPoint</vt:lpstr>
      <vt:lpstr>Importante recordar:</vt:lpstr>
      <vt:lpstr>Importante recordar:</vt:lpstr>
      <vt:lpstr>Importante recordar:</vt:lpstr>
      <vt:lpstr>Importante recordar:</vt:lpstr>
      <vt:lpstr>Importante recordar</vt:lpstr>
      <vt:lpstr>Importante recordar</vt:lpstr>
      <vt:lpstr>Importante recordar</vt:lpstr>
      <vt:lpstr>Importante recordar</vt:lpstr>
      <vt:lpstr>El caso de un solo factor</vt:lpstr>
      <vt:lpstr>El caso de un solo factor</vt:lpstr>
      <vt:lpstr>El caso de dos factores</vt:lpstr>
      <vt:lpstr>Efecto sustitución</vt:lpstr>
      <vt:lpstr>Efecto producción</vt:lpstr>
      <vt:lpstr>Efecto producción</vt:lpstr>
      <vt:lpstr>Efectos cruzados en los precios</vt:lpstr>
      <vt:lpstr>Efecto sustitución y producción</vt:lpstr>
      <vt:lpstr>Efecto sustitución y producción</vt:lpstr>
      <vt:lpstr>Propiedades de la función de ganancias</vt:lpstr>
      <vt:lpstr>Propiedades de la función de ganancias</vt:lpstr>
      <vt:lpstr>Resultados de la envolvente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Capítulo 9</dc:title>
  <dc:creator>Mariela</dc:creator>
  <cp:lastModifiedBy>CAFFERA Marcelo</cp:lastModifiedBy>
  <cp:revision>289</cp:revision>
  <dcterms:created xsi:type="dcterms:W3CDTF">2013-04-27T18:28:22Z</dcterms:created>
  <dcterms:modified xsi:type="dcterms:W3CDTF">2019-06-12T18:03:02Z</dcterms:modified>
</cp:coreProperties>
</file>