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257" r:id="rId2"/>
    <p:sldId id="541" r:id="rId3"/>
    <p:sldId id="543" r:id="rId4"/>
    <p:sldId id="544" r:id="rId5"/>
    <p:sldId id="650" r:id="rId6"/>
    <p:sldId id="546" r:id="rId7"/>
    <p:sldId id="547" r:id="rId8"/>
    <p:sldId id="646" r:id="rId9"/>
    <p:sldId id="648" r:id="rId10"/>
    <p:sldId id="647" r:id="rId11"/>
    <p:sldId id="600" r:id="rId12"/>
    <p:sldId id="552" r:id="rId13"/>
    <p:sldId id="553" r:id="rId14"/>
    <p:sldId id="556" r:id="rId15"/>
    <p:sldId id="626" r:id="rId16"/>
    <p:sldId id="627" r:id="rId17"/>
    <p:sldId id="564" r:id="rId18"/>
    <p:sldId id="630" r:id="rId19"/>
    <p:sldId id="565" r:id="rId20"/>
    <p:sldId id="566" r:id="rId21"/>
    <p:sldId id="568" r:id="rId22"/>
    <p:sldId id="649" r:id="rId23"/>
    <p:sldId id="569" r:id="rId24"/>
    <p:sldId id="570" r:id="rId25"/>
    <p:sldId id="571" r:id="rId26"/>
    <p:sldId id="631" r:id="rId27"/>
    <p:sldId id="572" r:id="rId28"/>
    <p:sldId id="635" r:id="rId29"/>
    <p:sldId id="637" r:id="rId30"/>
    <p:sldId id="638" r:id="rId31"/>
    <p:sldId id="639" r:id="rId32"/>
    <p:sldId id="640" r:id="rId33"/>
    <p:sldId id="641" r:id="rId34"/>
    <p:sldId id="642" r:id="rId35"/>
    <p:sldId id="643" r:id="rId36"/>
    <p:sldId id="644" r:id="rId37"/>
    <p:sldId id="645" r:id="rId38"/>
    <p:sldId id="634" r:id="rId39"/>
    <p:sldId id="604" r:id="rId40"/>
    <p:sldId id="605" r:id="rId41"/>
    <p:sldId id="606" r:id="rId42"/>
    <p:sldId id="607" r:id="rId43"/>
    <p:sldId id="608" r:id="rId44"/>
    <p:sldId id="609" r:id="rId45"/>
    <p:sldId id="610" r:id="rId46"/>
    <p:sldId id="582" r:id="rId47"/>
    <p:sldId id="615" r:id="rId48"/>
    <p:sldId id="616" r:id="rId4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rgbClr val="007572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rgbClr val="007572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rgbClr val="007572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rgbClr val="007572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rgbClr val="00757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rgbClr val="00757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rgbClr val="00757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rgbClr val="00757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rgbClr val="007572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ffera, Marcelo" initials="C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64D8"/>
    <a:srgbClr val="007572"/>
    <a:srgbClr val="B3FFD9"/>
    <a:srgbClr val="99FFCC"/>
    <a:srgbClr val="DC00DC"/>
    <a:srgbClr val="3B4F89"/>
    <a:srgbClr val="470F3E"/>
    <a:srgbClr val="F3B8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11" autoAdjust="0"/>
    <p:restoredTop sz="94660" autoAdjust="0"/>
  </p:normalViewPr>
  <p:slideViewPr>
    <p:cSldViewPr>
      <p:cViewPr varScale="1">
        <p:scale>
          <a:sx n="91" d="100"/>
          <a:sy n="91" d="100"/>
        </p:scale>
        <p:origin x="160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1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image" Target="../media/image16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image" Target="../media/image18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image" Target="../media/image2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7572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 i="0"/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946775" y="0"/>
            <a:ext cx="9112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i="0"/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69363"/>
            <a:ext cx="6746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200" i="0"/>
            </a:lvl1pPr>
          </a:lstStyle>
          <a:p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488113" y="8869363"/>
            <a:ext cx="369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200" i="0"/>
            </a:lvl1pPr>
          </a:lstStyle>
          <a:p>
            <a:fld id="{B777936B-AE42-48EE-BBF8-092FD0F2D8A3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6378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7572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 i="0"/>
            </a:lvl1pPr>
          </a:lstStyle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946775" y="0"/>
            <a:ext cx="9112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i="0"/>
            </a:lvl1pPr>
          </a:lstStyle>
          <a:p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2646363" cy="1227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69363"/>
            <a:ext cx="6746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200" i="0"/>
            </a:lvl1pPr>
          </a:lstStyle>
          <a:p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488113" y="8869363"/>
            <a:ext cx="369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200" i="0"/>
            </a:lvl1pPr>
          </a:lstStyle>
          <a:p>
            <a:fld id="{A3BA8820-1F5A-44B8-8468-9B0CC9648CE6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752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4C2C61-DC72-44EB-ACC3-0F0AB7B2817A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082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5FB7B0-E11F-47D5-8471-16FD9C3D736C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702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943100" cy="5257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676900" cy="52578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620742-7271-4885-BCBB-5A5577FCA958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899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1DAC81-9634-4B9F-9B72-E08A4563066B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916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6A14D-2282-45DC-AECF-520E0DBE6DB4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119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48A435-2E28-4E77-BC03-5F4DC4B01964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179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8BD856-830D-4C28-9AC7-9DAF3BC83497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979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ED400B-5F51-44FF-8489-D4D83860C8C4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11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3087DF-695C-459B-B20B-FBED23D71245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278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2A15EB-557E-40EB-823C-D21E26DB75A8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2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A34275-8726-43AF-A289-CE1749DC6396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506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382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622C388B-7685-4CCE-BF8A-5EF66D496712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bldLvl="5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470F3E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470F3E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470F3E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470F3E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70F3E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70F3E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70F3E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70F3E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70F3E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2.e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4.e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e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6.e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9.e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8.emf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e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1.e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20.emf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3.emf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1A360-A902-42DA-9206-316B6AD4712F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/>
          <a:lstStyle/>
          <a:p>
            <a:r>
              <a:rPr lang="es-ES" dirty="0" smtClean="0"/>
              <a:t>Capítulo 8</a:t>
            </a:r>
            <a:endParaRPr lang="es-E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/>
          <a:p>
            <a:r>
              <a:rPr lang="en-US" dirty="0" smtClean="0"/>
              <a:t>FUNCIONES DE COSTOS</a:t>
            </a:r>
            <a:endParaRPr lang="en-US" dirty="0"/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0" y="6324600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000" i="0" dirty="0">
                <a:solidFill>
                  <a:srgbClr val="470F3E"/>
                </a:solidFill>
              </a:rPr>
              <a:t>Copyright ©2005 by South-western, a division of Thomson learning.  All rights reserved.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C6306-C8E5-4DCB-AB93-EE4CC812E59C}" type="slidenum">
              <a:rPr lang="en-US"/>
              <a:pPr/>
              <a:t>10</a:t>
            </a:fld>
            <a:endParaRPr lang="en-US"/>
          </a:p>
        </p:txBody>
      </p:sp>
      <p:sp>
        <p:nvSpPr>
          <p:cNvPr id="6277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763000" cy="685800"/>
          </a:xfrm>
        </p:spPr>
        <p:txBody>
          <a:bodyPr>
            <a:normAutofit/>
          </a:bodyPr>
          <a:lstStyle/>
          <a:p>
            <a:r>
              <a:rPr lang="es-ES" sz="3000" dirty="0" smtClean="0"/>
              <a:t>Elección de insumos que minimiza los costos</a:t>
            </a:r>
            <a:endParaRPr lang="es-ES" sz="3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0" y="685800"/>
                <a:ext cx="9144000" cy="6172200"/>
              </a:xfrm>
            </p:spPr>
            <p:txBody>
              <a:bodyPr/>
              <a:lstStyle/>
              <a:p>
                <a:endParaRPr lang="es-ES" sz="2800" dirty="0" smtClean="0"/>
              </a:p>
              <a:p>
                <a:r>
                  <a:rPr lang="es-ES" sz="2800" dirty="0" smtClean="0"/>
                  <a:t>Reescribiendo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UY" sz="2800" i="1">
                            <a:latin typeface="Cambria Math" panose="02040503050406030204" pitchFamily="18" charset="0"/>
                          </a:rPr>
                          <m:t>𝑤</m:t>
                        </m:r>
                      </m:num>
                      <m:den>
                        <m:r>
                          <a:rPr lang="es-UY" sz="2800" i="1">
                            <a:latin typeface="Cambria Math" panose="02040503050406030204" pitchFamily="18" charset="0"/>
                          </a:rPr>
                          <m:t>𝑣</m:t>
                        </m:r>
                      </m:den>
                    </m:f>
                    <m:r>
                      <a:rPr lang="es-UY" sz="2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UY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s-UY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UY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s-UY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𝑓</m:t>
                            </m:r>
                          </m:num>
                          <m:den>
                            <m:r>
                              <a:rPr lang="es-UY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s-UY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𝑙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es-UY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UY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s-UY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𝑓</m:t>
                            </m:r>
                          </m:num>
                          <m:den>
                            <m:r>
                              <a:rPr lang="es-UY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s-UY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den>
                        </m:f>
                      </m:den>
                    </m:f>
                  </m:oMath>
                </a14:m>
                <a:r>
                  <a:rPr lang="es-ES" sz="2800" dirty="0" smtClean="0"/>
                  <a:t>, obtenemos:</a:t>
                </a:r>
              </a:p>
              <a:p>
                <a:endParaRPr lang="es-ES" sz="28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ES" sz="2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s-UY" sz="2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r>
                            <a:rPr lang="es-UY" sz="2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  <m:r>
                        <a:rPr lang="es-UY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s-UY" sz="2800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sub>
                          </m:sSub>
                        </m:num>
                        <m:den>
                          <m:r>
                            <a:rPr lang="es-UY" sz="28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s-ES" sz="2800" dirty="0" smtClean="0"/>
              </a:p>
              <a:p>
                <a:endParaRPr lang="es-ES" sz="2800" dirty="0" smtClean="0"/>
              </a:p>
              <a:p>
                <a:r>
                  <a:rPr lang="es-ES" sz="2800" dirty="0" smtClean="0"/>
                  <a:t>Para que los costos se minimicen, la productividad marginal de cada dólar gastado debe ser la misma para todos los insumos. </a:t>
                </a:r>
              </a:p>
            </p:txBody>
          </p:sp>
        </mc:Choice>
        <mc:Fallback xmlns="">
          <p:sp>
            <p:nvSpPr>
              <p:cNvPr id="6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685800"/>
                <a:ext cx="9144000" cy="6172200"/>
              </a:xfrm>
              <a:blipFill>
                <a:blip r:embed="rId2"/>
                <a:stretch>
                  <a:fillRect l="-1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037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5AB2-9B24-42F7-A23E-9F948EEDE4FC}" type="slidenum">
              <a:rPr lang="en-US"/>
              <a:pPr/>
              <a:t>11</a:t>
            </a:fld>
            <a:endParaRPr lang="en-US"/>
          </a:p>
        </p:txBody>
      </p:sp>
      <p:sp>
        <p:nvSpPr>
          <p:cNvPr id="68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229600" cy="1066800"/>
          </a:xfrm>
        </p:spPr>
        <p:txBody>
          <a:bodyPr/>
          <a:lstStyle/>
          <a:p>
            <a:r>
              <a:rPr lang="es-ES" dirty="0" smtClean="0"/>
              <a:t>La inversa de esta ecuación es de interés también:</a:t>
            </a:r>
          </a:p>
          <a:p>
            <a:endParaRPr lang="es-ES" dirty="0"/>
          </a:p>
        </p:txBody>
      </p:sp>
      <p:graphicFrame>
        <p:nvGraphicFramePr>
          <p:cNvPr id="68198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10936"/>
              </p:ext>
            </p:extLst>
          </p:nvPr>
        </p:nvGraphicFramePr>
        <p:xfrm>
          <a:off x="3657600" y="2209800"/>
          <a:ext cx="1700213" cy="99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2138" name="Equation" r:id="rId3" imgW="736560" imgH="431640" progId="Equation.3">
                  <p:embed/>
                </p:oleObj>
              </mc:Choice>
              <mc:Fallback>
                <p:oleObj name="Equation" r:id="rId3" imgW="73656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209800"/>
                        <a:ext cx="1700213" cy="992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681989" name="Rectangle 5"/>
              <p:cNvSpPr>
                <a:spLocks noChangeArrowheads="1"/>
              </p:cNvSpPr>
              <p:nvPr/>
            </p:nvSpPr>
            <p:spPr bwMode="auto">
              <a:xfrm>
                <a:off x="304800" y="3505200"/>
                <a:ext cx="8229600" cy="2743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20000"/>
                  </a:spcBef>
                  <a:buFontTx/>
                  <a:buChar char="•"/>
                </a:pPr>
                <a:r>
                  <a:rPr lang="es-ES" sz="3200" i="0" dirty="0" smtClean="0">
                    <a:solidFill>
                      <a:srgbClr val="470F3E"/>
                    </a:solidFill>
                  </a:rPr>
                  <a:t>El multiplicador de </a:t>
                </a:r>
                <a:r>
                  <a:rPr lang="es-ES" sz="3200" i="0" dirty="0" err="1" smtClean="0">
                    <a:solidFill>
                      <a:srgbClr val="470F3E"/>
                    </a:solidFill>
                  </a:rPr>
                  <a:t>Lagrange</a:t>
                </a:r>
                <a:r>
                  <a:rPr lang="es-ES" sz="3200" i="0" dirty="0" smtClean="0">
                    <a:solidFill>
                      <a:srgbClr val="470F3E"/>
                    </a:solidFill>
                  </a:rPr>
                  <a:t> muestra el aumento en los costos unitarios en que se incurriría si se quisiera producir “un poco” más. </a:t>
                </a:r>
              </a:p>
              <a:p>
                <a:pPr algn="ctr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3200" i="1" smtClean="0">
                              <a:solidFill>
                                <a:srgbClr val="470F3E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sz="3200" b="0" i="1" smtClean="0">
                              <a:solidFill>
                                <a:srgbClr val="470F3E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num>
                        <m:den>
                          <m:sSub>
                            <m:sSubPr>
                              <m:ctrlPr>
                                <a:rPr lang="es-ES" sz="3200" i="1" smtClean="0">
                                  <a:solidFill>
                                    <a:srgbClr val="470F3E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sz="3200" b="0" i="1" smtClean="0">
                                  <a:solidFill>
                                    <a:srgbClr val="470F3E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s-UY" sz="3200" b="0" i="1" smtClean="0">
                                  <a:solidFill>
                                    <a:srgbClr val="470F3E"/>
                                  </a:solidFill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sub>
                          </m:sSub>
                        </m:den>
                      </m:f>
                      <m:r>
                        <a:rPr lang="es-UY" sz="3200" b="0" i="1" smtClean="0">
                          <a:solidFill>
                            <a:srgbClr val="470F3E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sz="3200" b="0" i="1" smtClean="0">
                              <a:solidFill>
                                <a:srgbClr val="470F3E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sz="3200" b="0" i="1" smtClean="0">
                              <a:solidFill>
                                <a:srgbClr val="470F3E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num>
                        <m:den>
                          <m:r>
                            <a:rPr lang="es-UY" sz="3200" b="0" i="1" smtClean="0">
                              <a:solidFill>
                                <a:srgbClr val="470F3E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sz="3200" b="0" i="1" smtClean="0">
                              <a:solidFill>
                                <a:srgbClr val="470F3E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s-UY" sz="3200" b="0" i="1" smtClean="0">
                              <a:solidFill>
                                <a:srgbClr val="470F3E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/</m:t>
                          </m:r>
                          <m:r>
                            <a:rPr lang="es-UY" sz="3200" b="0" i="1" smtClean="0">
                              <a:solidFill>
                                <a:srgbClr val="470F3E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sz="3200" b="0" i="1" smtClean="0">
                              <a:solidFill>
                                <a:srgbClr val="470F3E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</m:den>
                      </m:f>
                      <m:r>
                        <a:rPr lang="es-UY" sz="3200" b="0" i="1" smtClean="0">
                          <a:solidFill>
                            <a:srgbClr val="470F3E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sz="3200" b="0" i="1" smtClean="0">
                              <a:solidFill>
                                <a:srgbClr val="470F3E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sz="3200" b="0" i="1" smtClean="0">
                              <a:solidFill>
                                <a:srgbClr val="470F3E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sz="3200" b="0" i="1" smtClean="0">
                              <a:solidFill>
                                <a:srgbClr val="470F3E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es-UY" sz="3200" b="0" i="1" smtClean="0">
                              <a:solidFill>
                                <a:srgbClr val="470F3E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sz="3200" b="0" i="1" smtClean="0">
                              <a:solidFill>
                                <a:srgbClr val="470F3E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den>
                      </m:f>
                      <m:r>
                        <a:rPr lang="es-UY" sz="3200" b="0" i="1" smtClean="0">
                          <a:solidFill>
                            <a:srgbClr val="470F3E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s-UY" sz="3200" b="0" i="1" smtClean="0">
                          <a:solidFill>
                            <a:srgbClr val="470F3E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sz="3200" b="0" i="1" smtClean="0">
                              <a:solidFill>
                                <a:srgbClr val="470F3E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sz="3200" b="0" i="1" smtClean="0">
                              <a:solidFill>
                                <a:srgbClr val="470F3E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sz="3200" b="0" i="1" smtClean="0">
                              <a:solidFill>
                                <a:srgbClr val="470F3E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  <m:r>
                            <a:rPr lang="es-UY" sz="3200" b="0" i="1" smtClean="0">
                              <a:solidFill>
                                <a:srgbClr val="470F3E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  <m:r>
                            <a:rPr lang="es-UY" sz="3200">
                              <a:solidFill>
                                <a:srgbClr val="470F3E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num>
                        <m:den>
                          <m:r>
                            <a:rPr lang="es-UY" sz="3200" b="0" i="1" smtClean="0">
                              <a:solidFill>
                                <a:srgbClr val="470F3E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sz="3200" b="0" i="1" smtClean="0">
                              <a:solidFill>
                                <a:srgbClr val="470F3E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</m:oMath>
                  </m:oMathPara>
                </a14:m>
                <a:endParaRPr lang="es-ES" sz="3200" i="0" dirty="0">
                  <a:solidFill>
                    <a:srgbClr val="470F3E"/>
                  </a:solidFill>
                </a:endParaRPr>
              </a:p>
            </p:txBody>
          </p:sp>
        </mc:Choice>
        <mc:Fallback>
          <p:sp>
            <p:nvSpPr>
              <p:cNvPr id="681989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800" y="3505200"/>
                <a:ext cx="8229600" cy="2743200"/>
              </a:xfrm>
              <a:prstGeom prst="rect">
                <a:avLst/>
              </a:prstGeom>
              <a:blipFill>
                <a:blip r:embed="rId5"/>
                <a:stretch>
                  <a:fillRect l="-1704" t="-2889" r="-1926" b="-10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763000" cy="685800"/>
          </a:xfrm>
        </p:spPr>
        <p:txBody>
          <a:bodyPr>
            <a:normAutofit/>
          </a:bodyPr>
          <a:lstStyle/>
          <a:p>
            <a:r>
              <a:rPr lang="es-ES" sz="3000" dirty="0" smtClean="0"/>
              <a:t>Elección de insumos que minimiza los costos</a:t>
            </a:r>
            <a:endParaRPr lang="es-ES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8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8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1989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8AEE5-912D-4C00-AD53-11C4BDEABF54}" type="slidenum">
              <a:rPr lang="en-US"/>
              <a:pPr/>
              <a:t>12</a:t>
            </a:fld>
            <a:endParaRPr lang="en-US"/>
          </a:p>
        </p:txBody>
      </p:sp>
      <p:grpSp>
        <p:nvGrpSpPr>
          <p:cNvPr id="630811" name="Group 27"/>
          <p:cNvGrpSpPr>
            <a:grpSpLocks/>
          </p:cNvGrpSpPr>
          <p:nvPr/>
        </p:nvGrpSpPr>
        <p:grpSpPr bwMode="auto">
          <a:xfrm>
            <a:off x="152400" y="1063368"/>
            <a:ext cx="8839200" cy="4673857"/>
            <a:chOff x="96" y="540"/>
            <a:chExt cx="5568" cy="3074"/>
          </a:xfrm>
        </p:grpSpPr>
        <p:sp>
          <p:nvSpPr>
            <p:cNvPr id="630794" name="Freeform 10"/>
            <p:cNvSpPr>
              <a:spLocks/>
            </p:cNvSpPr>
            <p:nvPr/>
          </p:nvSpPr>
          <p:spPr bwMode="auto">
            <a:xfrm>
              <a:off x="1200" y="2256"/>
              <a:ext cx="1488" cy="1248"/>
            </a:xfrm>
            <a:custGeom>
              <a:avLst/>
              <a:gdLst>
                <a:gd name="T0" fmla="*/ 0 w 1488"/>
                <a:gd name="T1" fmla="*/ 0 h 1248"/>
                <a:gd name="T2" fmla="*/ 432 w 1488"/>
                <a:gd name="T3" fmla="*/ 960 h 1248"/>
                <a:gd name="T4" fmla="*/ 1488 w 1488"/>
                <a:gd name="T5" fmla="*/ 1248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88" h="1248">
                  <a:moveTo>
                    <a:pt x="0" y="0"/>
                  </a:moveTo>
                  <a:cubicBezTo>
                    <a:pt x="92" y="376"/>
                    <a:pt x="184" y="752"/>
                    <a:pt x="432" y="960"/>
                  </a:cubicBezTo>
                  <a:cubicBezTo>
                    <a:pt x="680" y="1168"/>
                    <a:pt x="1084" y="1208"/>
                    <a:pt x="1488" y="1248"/>
                  </a:cubicBezTo>
                </a:path>
              </a:pathLst>
            </a:custGeom>
            <a:noFill/>
            <a:ln w="28575" cap="flat" cmpd="sng">
              <a:solidFill>
                <a:srgbClr val="3B4F8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630795" name="Text Box 11"/>
            <p:cNvSpPr txBox="1">
              <a:spLocks noChangeArrowheads="1"/>
            </p:cNvSpPr>
            <p:nvPr/>
          </p:nvSpPr>
          <p:spPr bwMode="auto">
            <a:xfrm>
              <a:off x="2688" y="3414"/>
              <a:ext cx="624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1400">
                  <a:solidFill>
                    <a:srgbClr val="3B4F89"/>
                  </a:solidFill>
                </a:rPr>
                <a:t>q</a:t>
              </a:r>
              <a:r>
                <a:rPr lang="en-US" sz="1400" baseline="-25000">
                  <a:solidFill>
                    <a:srgbClr val="3B4F89"/>
                  </a:solidFill>
                </a:rPr>
                <a:t>0</a:t>
              </a:r>
              <a:endParaRPr lang="en-US" sz="1400" i="0">
                <a:solidFill>
                  <a:srgbClr val="3B4F89"/>
                </a:solidFill>
              </a:endParaRPr>
            </a:p>
          </p:txBody>
        </p:sp>
        <p:sp>
          <p:nvSpPr>
            <p:cNvPr id="630810" name="Text Box 26"/>
            <p:cNvSpPr txBox="1">
              <a:spLocks noChangeArrowheads="1"/>
            </p:cNvSpPr>
            <p:nvPr/>
          </p:nvSpPr>
          <p:spPr bwMode="auto">
            <a:xfrm>
              <a:off x="96" y="540"/>
              <a:ext cx="5568" cy="6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r>
                <a:rPr lang="es-ES" sz="2800" i="0" dirty="0" smtClean="0">
                  <a:solidFill>
                    <a:srgbClr val="470F3E"/>
                  </a:solidFill>
                </a:rPr>
                <a:t>Dado </a:t>
              </a:r>
              <a:r>
                <a:rPr lang="es-ES" sz="2800" dirty="0" smtClean="0">
                  <a:solidFill>
                    <a:srgbClr val="470F3E"/>
                  </a:solidFill>
                </a:rPr>
                <a:t>q</a:t>
              </a:r>
              <a:r>
                <a:rPr lang="es-ES" sz="2800" i="0" baseline="-25000" dirty="0" smtClean="0">
                  <a:solidFill>
                    <a:srgbClr val="470F3E"/>
                  </a:solidFill>
                </a:rPr>
                <a:t>0</a:t>
              </a:r>
              <a:r>
                <a:rPr lang="es-ES" sz="2800" i="0" dirty="0" smtClean="0">
                  <a:solidFill>
                    <a:srgbClr val="470F3E"/>
                  </a:solidFill>
                </a:rPr>
                <a:t>, queremos hallar el punto de menores costos sobre la </a:t>
              </a:r>
              <a:r>
                <a:rPr lang="es-ES" sz="2800" i="0" dirty="0" err="1" smtClean="0">
                  <a:solidFill>
                    <a:srgbClr val="470F3E"/>
                  </a:solidFill>
                </a:rPr>
                <a:t>iso</a:t>
              </a:r>
              <a:r>
                <a:rPr lang="es-ES" sz="2800" i="0" dirty="0" smtClean="0">
                  <a:solidFill>
                    <a:srgbClr val="470F3E"/>
                  </a:solidFill>
                </a:rPr>
                <a:t>-cuanta</a:t>
              </a:r>
              <a:endParaRPr lang="es-ES" sz="2800" i="0" dirty="0">
                <a:solidFill>
                  <a:srgbClr val="470F3E"/>
                </a:solidFill>
              </a:endParaRPr>
            </a:p>
          </p:txBody>
        </p:sp>
      </p:grpSp>
      <p:grpSp>
        <p:nvGrpSpPr>
          <p:cNvPr id="630815" name="Group 31"/>
          <p:cNvGrpSpPr>
            <a:grpSpLocks/>
          </p:cNvGrpSpPr>
          <p:nvPr/>
        </p:nvGrpSpPr>
        <p:grpSpPr bwMode="auto">
          <a:xfrm>
            <a:off x="1600200" y="3444875"/>
            <a:ext cx="1447800" cy="2803525"/>
            <a:chOff x="1008" y="2170"/>
            <a:chExt cx="912" cy="1766"/>
          </a:xfrm>
        </p:grpSpPr>
        <p:sp>
          <p:nvSpPr>
            <p:cNvPr id="630798" name="Line 14"/>
            <p:cNvSpPr>
              <a:spLocks noChangeShapeType="1"/>
            </p:cNvSpPr>
            <p:nvPr/>
          </p:nvSpPr>
          <p:spPr bwMode="auto">
            <a:xfrm>
              <a:off x="1008" y="3072"/>
              <a:ext cx="912" cy="864"/>
            </a:xfrm>
            <a:prstGeom prst="line">
              <a:avLst/>
            </a:prstGeom>
            <a:noFill/>
            <a:ln w="28575">
              <a:solidFill>
                <a:srgbClr val="470F3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630800" name="Text Box 16"/>
            <p:cNvSpPr txBox="1">
              <a:spLocks noChangeArrowheads="1"/>
            </p:cNvSpPr>
            <p:nvPr/>
          </p:nvSpPr>
          <p:spPr bwMode="auto">
            <a:xfrm>
              <a:off x="1537" y="2170"/>
              <a:ext cx="23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>
                  <a:solidFill>
                    <a:srgbClr val="470F3E"/>
                  </a:solidFill>
                </a:rPr>
                <a:t>C</a:t>
              </a:r>
              <a:r>
                <a:rPr lang="en-US" sz="1400" i="0" baseline="-25000">
                  <a:solidFill>
                    <a:srgbClr val="470F3E"/>
                  </a:solidFill>
                </a:rPr>
                <a:t>1</a:t>
              </a:r>
              <a:endParaRPr lang="en-US" sz="1400">
                <a:solidFill>
                  <a:srgbClr val="470F3E"/>
                </a:solidFill>
              </a:endParaRPr>
            </a:p>
          </p:txBody>
        </p:sp>
        <p:sp>
          <p:nvSpPr>
            <p:cNvPr id="630801" name="Line 17"/>
            <p:cNvSpPr>
              <a:spLocks noChangeShapeType="1"/>
            </p:cNvSpPr>
            <p:nvPr/>
          </p:nvSpPr>
          <p:spPr bwMode="auto">
            <a:xfrm flipH="1">
              <a:off x="1104" y="2352"/>
              <a:ext cx="432" cy="720"/>
            </a:xfrm>
            <a:prstGeom prst="line">
              <a:avLst/>
            </a:prstGeom>
            <a:noFill/>
            <a:ln w="19050">
              <a:solidFill>
                <a:srgbClr val="470F3E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</p:grpSp>
      <p:grpSp>
        <p:nvGrpSpPr>
          <p:cNvPr id="630816" name="Group 32"/>
          <p:cNvGrpSpPr>
            <a:grpSpLocks/>
          </p:cNvGrpSpPr>
          <p:nvPr/>
        </p:nvGrpSpPr>
        <p:grpSpPr bwMode="auto">
          <a:xfrm>
            <a:off x="1600200" y="4191000"/>
            <a:ext cx="2133600" cy="2057400"/>
            <a:chOff x="1008" y="2640"/>
            <a:chExt cx="1344" cy="1296"/>
          </a:xfrm>
        </p:grpSpPr>
        <p:sp>
          <p:nvSpPr>
            <p:cNvPr id="630797" name="Line 13"/>
            <p:cNvSpPr>
              <a:spLocks noChangeShapeType="1"/>
            </p:cNvSpPr>
            <p:nvPr/>
          </p:nvSpPr>
          <p:spPr bwMode="auto">
            <a:xfrm>
              <a:off x="1008" y="2640"/>
              <a:ext cx="1344" cy="1296"/>
            </a:xfrm>
            <a:prstGeom prst="line">
              <a:avLst/>
            </a:prstGeom>
            <a:noFill/>
            <a:ln w="28575">
              <a:solidFill>
                <a:srgbClr val="470F3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630802" name="Text Box 18"/>
            <p:cNvSpPr txBox="1">
              <a:spLocks noChangeArrowheads="1"/>
            </p:cNvSpPr>
            <p:nvPr/>
          </p:nvSpPr>
          <p:spPr bwMode="auto">
            <a:xfrm>
              <a:off x="2113" y="2794"/>
              <a:ext cx="23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>
                  <a:solidFill>
                    <a:srgbClr val="470F3E"/>
                  </a:solidFill>
                </a:rPr>
                <a:t>C</a:t>
              </a:r>
              <a:r>
                <a:rPr lang="en-US" sz="1400" i="0" baseline="-25000">
                  <a:solidFill>
                    <a:srgbClr val="470F3E"/>
                  </a:solidFill>
                </a:rPr>
                <a:t>2</a:t>
              </a:r>
              <a:endParaRPr lang="en-US" sz="1400">
                <a:solidFill>
                  <a:srgbClr val="470F3E"/>
                </a:solidFill>
              </a:endParaRPr>
            </a:p>
          </p:txBody>
        </p:sp>
        <p:sp>
          <p:nvSpPr>
            <p:cNvPr id="630803" name="Line 19"/>
            <p:cNvSpPr>
              <a:spLocks noChangeShapeType="1"/>
            </p:cNvSpPr>
            <p:nvPr/>
          </p:nvSpPr>
          <p:spPr bwMode="auto">
            <a:xfrm flipH="1">
              <a:off x="2112" y="2976"/>
              <a:ext cx="96" cy="672"/>
            </a:xfrm>
            <a:prstGeom prst="line">
              <a:avLst/>
            </a:prstGeom>
            <a:noFill/>
            <a:ln w="19050">
              <a:solidFill>
                <a:srgbClr val="470F3E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</p:grpSp>
      <p:grpSp>
        <p:nvGrpSpPr>
          <p:cNvPr id="630817" name="Group 33"/>
          <p:cNvGrpSpPr>
            <a:grpSpLocks/>
          </p:cNvGrpSpPr>
          <p:nvPr/>
        </p:nvGrpSpPr>
        <p:grpSpPr bwMode="auto">
          <a:xfrm>
            <a:off x="1600200" y="3505200"/>
            <a:ext cx="2819400" cy="2743200"/>
            <a:chOff x="1008" y="2208"/>
            <a:chExt cx="1776" cy="1728"/>
          </a:xfrm>
        </p:grpSpPr>
        <p:sp>
          <p:nvSpPr>
            <p:cNvPr id="630796" name="Line 12"/>
            <p:cNvSpPr>
              <a:spLocks noChangeShapeType="1"/>
            </p:cNvSpPr>
            <p:nvPr/>
          </p:nvSpPr>
          <p:spPr bwMode="auto">
            <a:xfrm>
              <a:off x="1008" y="2208"/>
              <a:ext cx="1776" cy="1728"/>
            </a:xfrm>
            <a:prstGeom prst="line">
              <a:avLst/>
            </a:prstGeom>
            <a:noFill/>
            <a:ln w="28575">
              <a:solidFill>
                <a:srgbClr val="470F3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630804" name="Text Box 20"/>
            <p:cNvSpPr txBox="1">
              <a:spLocks noChangeArrowheads="1"/>
            </p:cNvSpPr>
            <p:nvPr/>
          </p:nvSpPr>
          <p:spPr bwMode="auto">
            <a:xfrm>
              <a:off x="2065" y="2410"/>
              <a:ext cx="23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>
                  <a:solidFill>
                    <a:srgbClr val="470F3E"/>
                  </a:solidFill>
                </a:rPr>
                <a:t>C</a:t>
              </a:r>
              <a:r>
                <a:rPr lang="en-US" sz="1400" i="0" baseline="-25000">
                  <a:solidFill>
                    <a:srgbClr val="470F3E"/>
                  </a:solidFill>
                </a:rPr>
                <a:t>3</a:t>
              </a:r>
              <a:endParaRPr lang="en-US" sz="1400">
                <a:solidFill>
                  <a:srgbClr val="470F3E"/>
                </a:solidFill>
              </a:endParaRPr>
            </a:p>
          </p:txBody>
        </p:sp>
        <p:sp>
          <p:nvSpPr>
            <p:cNvPr id="630805" name="Line 21"/>
            <p:cNvSpPr>
              <a:spLocks noChangeShapeType="1"/>
            </p:cNvSpPr>
            <p:nvPr/>
          </p:nvSpPr>
          <p:spPr bwMode="auto">
            <a:xfrm flipH="1">
              <a:off x="1824" y="2592"/>
              <a:ext cx="240" cy="336"/>
            </a:xfrm>
            <a:prstGeom prst="line">
              <a:avLst/>
            </a:prstGeom>
            <a:noFill/>
            <a:ln w="19050">
              <a:solidFill>
                <a:srgbClr val="470F3E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</p:grpSp>
      <p:sp>
        <p:nvSpPr>
          <p:cNvPr id="630812" name="Text Box 28"/>
          <p:cNvSpPr txBox="1">
            <a:spLocks noChangeArrowheads="1"/>
          </p:cNvSpPr>
          <p:nvPr/>
        </p:nvSpPr>
        <p:spPr bwMode="auto">
          <a:xfrm>
            <a:off x="4114800" y="2751585"/>
            <a:ext cx="48768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s-ES" sz="2800" i="0" dirty="0" smtClean="0">
                <a:solidFill>
                  <a:srgbClr val="470F3E"/>
                </a:solidFill>
              </a:rPr>
              <a:t>Los costos son representados como líneas paralelas con pendiente -</a:t>
            </a:r>
            <a:r>
              <a:rPr lang="es-ES" sz="2800" dirty="0" smtClean="0">
                <a:solidFill>
                  <a:srgbClr val="470F3E"/>
                </a:solidFill>
              </a:rPr>
              <a:t>w</a:t>
            </a:r>
            <a:r>
              <a:rPr lang="es-ES" sz="2800" i="0" dirty="0" smtClean="0">
                <a:solidFill>
                  <a:srgbClr val="470F3E"/>
                </a:solidFill>
              </a:rPr>
              <a:t>/</a:t>
            </a:r>
            <a:r>
              <a:rPr lang="es-ES" sz="2800" dirty="0" smtClean="0">
                <a:solidFill>
                  <a:srgbClr val="470F3E"/>
                </a:solidFill>
              </a:rPr>
              <a:t>v</a:t>
            </a:r>
            <a:endParaRPr lang="es-ES" sz="2800" i="0" dirty="0">
              <a:solidFill>
                <a:srgbClr val="470F3E"/>
              </a:solidFill>
            </a:endParaRPr>
          </a:p>
        </p:txBody>
      </p:sp>
      <p:sp>
        <p:nvSpPr>
          <p:cNvPr id="630790" name="Line 6"/>
          <p:cNvSpPr>
            <a:spLocks noChangeShapeType="1"/>
          </p:cNvSpPr>
          <p:nvPr/>
        </p:nvSpPr>
        <p:spPr bwMode="auto">
          <a:xfrm>
            <a:off x="1600200" y="3124200"/>
            <a:ext cx="0" cy="3124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630791" name="Line 7"/>
          <p:cNvSpPr>
            <a:spLocks noChangeShapeType="1"/>
          </p:cNvSpPr>
          <p:nvPr/>
        </p:nvSpPr>
        <p:spPr bwMode="auto">
          <a:xfrm>
            <a:off x="1600200" y="6248400"/>
            <a:ext cx="3276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30792" name="Text Box 8"/>
          <p:cNvSpPr txBox="1">
            <a:spLocks noChangeArrowheads="1"/>
          </p:cNvSpPr>
          <p:nvPr/>
        </p:nvSpPr>
        <p:spPr bwMode="auto">
          <a:xfrm>
            <a:off x="5036906" y="6032778"/>
            <a:ext cx="14927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  <a:latin typeface="Times New Roman" pitchFamily="18" charset="0"/>
              </a:rPr>
              <a:t>l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 smtClean="0">
                <a:solidFill>
                  <a:schemeClr val="tx1"/>
                </a:solidFill>
              </a:rPr>
              <a:t>por</a:t>
            </a:r>
            <a:r>
              <a:rPr lang="en-US" sz="1800" i="0" dirty="0" smtClean="0">
                <a:solidFill>
                  <a:schemeClr val="tx1"/>
                </a:solidFill>
              </a:rPr>
              <a:t> </a:t>
            </a:r>
            <a:r>
              <a:rPr lang="en-US" sz="1800" i="0" dirty="0" err="1" smtClean="0">
                <a:solidFill>
                  <a:schemeClr val="tx1"/>
                </a:solidFill>
              </a:rPr>
              <a:t>período</a:t>
            </a:r>
            <a:endParaRPr lang="en-US" sz="1800" i="0" dirty="0">
              <a:solidFill>
                <a:schemeClr val="tx1"/>
              </a:solidFill>
            </a:endParaRPr>
          </a:p>
        </p:txBody>
      </p:sp>
      <p:sp>
        <p:nvSpPr>
          <p:cNvPr id="630793" name="Text Box 9"/>
          <p:cNvSpPr txBox="1">
            <a:spLocks noChangeArrowheads="1"/>
          </p:cNvSpPr>
          <p:nvPr/>
        </p:nvSpPr>
        <p:spPr bwMode="auto">
          <a:xfrm>
            <a:off x="475769" y="2741891"/>
            <a:ext cx="15440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k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 smtClean="0">
                <a:solidFill>
                  <a:schemeClr val="tx1"/>
                </a:solidFill>
              </a:rPr>
              <a:t>por</a:t>
            </a:r>
            <a:r>
              <a:rPr lang="en-US" sz="1800" i="0" dirty="0" smtClean="0">
                <a:solidFill>
                  <a:schemeClr val="tx1"/>
                </a:solidFill>
              </a:rPr>
              <a:t> </a:t>
            </a:r>
            <a:r>
              <a:rPr lang="en-US" sz="1800" i="0" dirty="0" err="1" smtClean="0">
                <a:solidFill>
                  <a:schemeClr val="tx1"/>
                </a:solidFill>
              </a:rPr>
              <a:t>período</a:t>
            </a:r>
            <a:endParaRPr lang="en-US" sz="1800" i="0" dirty="0">
              <a:solidFill>
                <a:schemeClr val="tx1"/>
              </a:solidFill>
            </a:endParaRPr>
          </a:p>
        </p:txBody>
      </p:sp>
      <p:sp>
        <p:nvSpPr>
          <p:cNvPr id="630814" name="Text Box 30"/>
          <p:cNvSpPr txBox="1">
            <a:spLocks noChangeArrowheads="1"/>
          </p:cNvSpPr>
          <p:nvPr/>
        </p:nvSpPr>
        <p:spPr bwMode="auto">
          <a:xfrm>
            <a:off x="5486400" y="4678363"/>
            <a:ext cx="21701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470F3E"/>
                </a:solidFill>
              </a:rPr>
              <a:t>C</a:t>
            </a:r>
            <a:r>
              <a:rPr lang="en-US" sz="2800" i="0" baseline="-25000">
                <a:solidFill>
                  <a:srgbClr val="470F3E"/>
                </a:solidFill>
              </a:rPr>
              <a:t>1</a:t>
            </a:r>
            <a:r>
              <a:rPr lang="en-US" sz="2800" i="0">
                <a:solidFill>
                  <a:srgbClr val="470F3E"/>
                </a:solidFill>
              </a:rPr>
              <a:t> &lt; </a:t>
            </a:r>
            <a:r>
              <a:rPr lang="en-US" sz="2800">
                <a:solidFill>
                  <a:srgbClr val="470F3E"/>
                </a:solidFill>
              </a:rPr>
              <a:t>C</a:t>
            </a:r>
            <a:r>
              <a:rPr lang="en-US" sz="2800" i="0" baseline="-25000">
                <a:solidFill>
                  <a:srgbClr val="470F3E"/>
                </a:solidFill>
              </a:rPr>
              <a:t>2</a:t>
            </a:r>
            <a:r>
              <a:rPr lang="en-US" sz="2800" i="0">
                <a:solidFill>
                  <a:srgbClr val="470F3E"/>
                </a:solidFill>
              </a:rPr>
              <a:t> &lt; </a:t>
            </a:r>
            <a:r>
              <a:rPr lang="en-US" sz="2800">
                <a:solidFill>
                  <a:srgbClr val="470F3E"/>
                </a:solidFill>
              </a:rPr>
              <a:t>C</a:t>
            </a:r>
            <a:r>
              <a:rPr lang="en-US" sz="2800" i="0" baseline="-25000">
                <a:solidFill>
                  <a:srgbClr val="470F3E"/>
                </a:solidFill>
              </a:rPr>
              <a:t>3</a:t>
            </a:r>
            <a:endParaRPr lang="en-US" sz="2800">
              <a:solidFill>
                <a:srgbClr val="470F3E"/>
              </a:solidFill>
            </a:endParaRPr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 bwMode="auto">
          <a:xfrm>
            <a:off x="152400" y="0"/>
            <a:ext cx="8763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r>
              <a:rPr lang="en-US" sz="3000" i="0" kern="0" smtClean="0"/>
              <a:t>Eleccion de insumos que minimiza los costos</a:t>
            </a:r>
            <a:endParaRPr lang="en-US" sz="3000" i="0" kern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30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30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630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630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630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30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0812" grpId="0" autoUpdateAnimBg="0"/>
      <p:bldP spid="63081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73013-ED5F-45F2-A1F8-10EB3A4BC572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632849" name="Line 17"/>
          <p:cNvSpPr>
            <a:spLocks noChangeShapeType="1"/>
          </p:cNvSpPr>
          <p:nvPr/>
        </p:nvSpPr>
        <p:spPr bwMode="auto">
          <a:xfrm>
            <a:off x="1600200" y="3505200"/>
            <a:ext cx="2819400" cy="2743200"/>
          </a:xfrm>
          <a:prstGeom prst="line">
            <a:avLst/>
          </a:prstGeom>
          <a:noFill/>
          <a:ln w="28575">
            <a:solidFill>
              <a:srgbClr val="470F3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632850" name="Line 18"/>
          <p:cNvSpPr>
            <a:spLocks noChangeShapeType="1"/>
          </p:cNvSpPr>
          <p:nvPr/>
        </p:nvSpPr>
        <p:spPr bwMode="auto">
          <a:xfrm>
            <a:off x="1600200" y="4191000"/>
            <a:ext cx="2133600" cy="2057400"/>
          </a:xfrm>
          <a:prstGeom prst="line">
            <a:avLst/>
          </a:prstGeom>
          <a:noFill/>
          <a:ln w="28575">
            <a:solidFill>
              <a:srgbClr val="470F3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632851" name="Line 19"/>
          <p:cNvSpPr>
            <a:spLocks noChangeShapeType="1"/>
          </p:cNvSpPr>
          <p:nvPr/>
        </p:nvSpPr>
        <p:spPr bwMode="auto">
          <a:xfrm>
            <a:off x="1600200" y="4876800"/>
            <a:ext cx="1447800" cy="1371600"/>
          </a:xfrm>
          <a:prstGeom prst="line">
            <a:avLst/>
          </a:prstGeom>
          <a:noFill/>
          <a:ln w="28575">
            <a:solidFill>
              <a:srgbClr val="470F3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632852" name="Text Box 20"/>
          <p:cNvSpPr txBox="1">
            <a:spLocks noChangeArrowheads="1"/>
          </p:cNvSpPr>
          <p:nvPr/>
        </p:nvSpPr>
        <p:spPr bwMode="auto">
          <a:xfrm>
            <a:off x="2439988" y="3444875"/>
            <a:ext cx="3762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400">
                <a:solidFill>
                  <a:srgbClr val="470F3E"/>
                </a:solidFill>
              </a:rPr>
              <a:t>C</a:t>
            </a:r>
            <a:r>
              <a:rPr lang="en-US" sz="1400" i="0" baseline="-25000">
                <a:solidFill>
                  <a:srgbClr val="470F3E"/>
                </a:solidFill>
              </a:rPr>
              <a:t>1</a:t>
            </a:r>
            <a:endParaRPr lang="en-US" sz="1400">
              <a:solidFill>
                <a:srgbClr val="470F3E"/>
              </a:solidFill>
            </a:endParaRPr>
          </a:p>
        </p:txBody>
      </p:sp>
      <p:sp>
        <p:nvSpPr>
          <p:cNvPr id="632853" name="Line 21"/>
          <p:cNvSpPr>
            <a:spLocks noChangeShapeType="1"/>
          </p:cNvSpPr>
          <p:nvPr/>
        </p:nvSpPr>
        <p:spPr bwMode="auto">
          <a:xfrm flipH="1">
            <a:off x="1752600" y="3733800"/>
            <a:ext cx="685800" cy="1143000"/>
          </a:xfrm>
          <a:prstGeom prst="line">
            <a:avLst/>
          </a:prstGeom>
          <a:noFill/>
          <a:ln w="19050">
            <a:solidFill>
              <a:srgbClr val="470F3E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32854" name="Text Box 22"/>
          <p:cNvSpPr txBox="1">
            <a:spLocks noChangeArrowheads="1"/>
          </p:cNvSpPr>
          <p:nvPr/>
        </p:nvSpPr>
        <p:spPr bwMode="auto">
          <a:xfrm>
            <a:off x="3354388" y="4435475"/>
            <a:ext cx="3762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400">
                <a:solidFill>
                  <a:srgbClr val="470F3E"/>
                </a:solidFill>
              </a:rPr>
              <a:t>C</a:t>
            </a:r>
            <a:r>
              <a:rPr lang="en-US" sz="1400" i="0" baseline="-25000">
                <a:solidFill>
                  <a:srgbClr val="470F3E"/>
                </a:solidFill>
              </a:rPr>
              <a:t>2</a:t>
            </a:r>
            <a:endParaRPr lang="en-US" sz="1400">
              <a:solidFill>
                <a:srgbClr val="470F3E"/>
              </a:solidFill>
            </a:endParaRPr>
          </a:p>
        </p:txBody>
      </p:sp>
      <p:sp>
        <p:nvSpPr>
          <p:cNvPr id="632855" name="Line 23"/>
          <p:cNvSpPr>
            <a:spLocks noChangeShapeType="1"/>
          </p:cNvSpPr>
          <p:nvPr/>
        </p:nvSpPr>
        <p:spPr bwMode="auto">
          <a:xfrm flipH="1">
            <a:off x="3352800" y="4724400"/>
            <a:ext cx="152400" cy="1066800"/>
          </a:xfrm>
          <a:prstGeom prst="line">
            <a:avLst/>
          </a:prstGeom>
          <a:noFill/>
          <a:ln w="19050">
            <a:solidFill>
              <a:srgbClr val="470F3E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632856" name="Text Box 24"/>
          <p:cNvSpPr txBox="1">
            <a:spLocks noChangeArrowheads="1"/>
          </p:cNvSpPr>
          <p:nvPr/>
        </p:nvSpPr>
        <p:spPr bwMode="auto">
          <a:xfrm>
            <a:off x="3278188" y="3825875"/>
            <a:ext cx="3762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400">
                <a:solidFill>
                  <a:srgbClr val="470F3E"/>
                </a:solidFill>
              </a:rPr>
              <a:t>C</a:t>
            </a:r>
            <a:r>
              <a:rPr lang="en-US" sz="1400" i="0" baseline="-25000">
                <a:solidFill>
                  <a:srgbClr val="470F3E"/>
                </a:solidFill>
              </a:rPr>
              <a:t>3</a:t>
            </a:r>
            <a:endParaRPr lang="en-US" sz="1400">
              <a:solidFill>
                <a:srgbClr val="470F3E"/>
              </a:solidFill>
            </a:endParaRPr>
          </a:p>
        </p:txBody>
      </p:sp>
      <p:sp>
        <p:nvSpPr>
          <p:cNvPr id="632857" name="Line 25"/>
          <p:cNvSpPr>
            <a:spLocks noChangeShapeType="1"/>
          </p:cNvSpPr>
          <p:nvPr/>
        </p:nvSpPr>
        <p:spPr bwMode="auto">
          <a:xfrm flipH="1">
            <a:off x="2895600" y="4114800"/>
            <a:ext cx="381000" cy="533400"/>
          </a:xfrm>
          <a:prstGeom prst="line">
            <a:avLst/>
          </a:prstGeom>
          <a:noFill/>
          <a:ln w="19050">
            <a:solidFill>
              <a:srgbClr val="470F3E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32845" name="Freeform 13"/>
          <p:cNvSpPr>
            <a:spLocks/>
          </p:cNvSpPr>
          <p:nvPr/>
        </p:nvSpPr>
        <p:spPr bwMode="auto">
          <a:xfrm>
            <a:off x="1905000" y="3581400"/>
            <a:ext cx="2362200" cy="1981200"/>
          </a:xfrm>
          <a:custGeom>
            <a:avLst/>
            <a:gdLst>
              <a:gd name="T0" fmla="*/ 0 w 1488"/>
              <a:gd name="T1" fmla="*/ 0 h 1248"/>
              <a:gd name="T2" fmla="*/ 432 w 1488"/>
              <a:gd name="T3" fmla="*/ 960 h 1248"/>
              <a:gd name="T4" fmla="*/ 1488 w 1488"/>
              <a:gd name="T5" fmla="*/ 1248 h 1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88" h="1248">
                <a:moveTo>
                  <a:pt x="0" y="0"/>
                </a:moveTo>
                <a:cubicBezTo>
                  <a:pt x="92" y="376"/>
                  <a:pt x="184" y="752"/>
                  <a:pt x="432" y="960"/>
                </a:cubicBezTo>
                <a:cubicBezTo>
                  <a:pt x="680" y="1168"/>
                  <a:pt x="1084" y="1208"/>
                  <a:pt x="1488" y="1248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32846" name="Text Box 14"/>
          <p:cNvSpPr txBox="1">
            <a:spLocks noChangeArrowheads="1"/>
          </p:cNvSpPr>
          <p:nvPr/>
        </p:nvSpPr>
        <p:spPr bwMode="auto">
          <a:xfrm>
            <a:off x="4267200" y="5426075"/>
            <a:ext cx="990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>
                <a:solidFill>
                  <a:srgbClr val="3B4F89"/>
                </a:solidFill>
              </a:rPr>
              <a:t>q</a:t>
            </a:r>
            <a:r>
              <a:rPr lang="en-US" sz="1400" baseline="-25000">
                <a:solidFill>
                  <a:srgbClr val="3B4F89"/>
                </a:solidFill>
              </a:rPr>
              <a:t>0</a:t>
            </a:r>
            <a:endParaRPr lang="en-US" sz="1400" i="0">
              <a:solidFill>
                <a:srgbClr val="3B4F89"/>
              </a:solidFill>
            </a:endParaRPr>
          </a:p>
        </p:txBody>
      </p:sp>
      <p:sp>
        <p:nvSpPr>
          <p:cNvPr id="632847" name="Text Box 15"/>
          <p:cNvSpPr txBox="1">
            <a:spLocks noChangeArrowheads="1"/>
          </p:cNvSpPr>
          <p:nvPr/>
        </p:nvSpPr>
        <p:spPr bwMode="auto">
          <a:xfrm>
            <a:off x="609600" y="1794996"/>
            <a:ext cx="8001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2800" i="0" dirty="0" smtClean="0">
                <a:solidFill>
                  <a:srgbClr val="470F3E"/>
                </a:solidFill>
              </a:rPr>
              <a:t>El </a:t>
            </a:r>
            <a:r>
              <a:rPr lang="en-US" sz="2800" i="0" dirty="0" err="1" smtClean="0">
                <a:solidFill>
                  <a:srgbClr val="470F3E"/>
                </a:solidFill>
              </a:rPr>
              <a:t>costo</a:t>
            </a:r>
            <a:r>
              <a:rPr lang="en-US" sz="2800" i="0" dirty="0" smtClean="0">
                <a:solidFill>
                  <a:srgbClr val="470F3E"/>
                </a:solidFill>
              </a:rPr>
              <a:t> </a:t>
            </a:r>
            <a:r>
              <a:rPr lang="en-US" sz="2800" i="0" dirty="0" err="1" smtClean="0">
                <a:solidFill>
                  <a:srgbClr val="470F3E"/>
                </a:solidFill>
              </a:rPr>
              <a:t>mínimo</a:t>
            </a:r>
            <a:r>
              <a:rPr lang="en-US" sz="2800" i="0" dirty="0" smtClean="0">
                <a:solidFill>
                  <a:srgbClr val="470F3E"/>
                </a:solidFill>
              </a:rPr>
              <a:t> de </a:t>
            </a:r>
            <a:r>
              <a:rPr lang="en-US" sz="2800" i="0" dirty="0" err="1" smtClean="0">
                <a:solidFill>
                  <a:srgbClr val="470F3E"/>
                </a:solidFill>
              </a:rPr>
              <a:t>producir</a:t>
            </a:r>
            <a:r>
              <a:rPr lang="en-US" sz="2800" i="0" dirty="0" smtClean="0">
                <a:solidFill>
                  <a:srgbClr val="470F3E"/>
                </a:solidFill>
              </a:rPr>
              <a:t> </a:t>
            </a:r>
            <a:r>
              <a:rPr lang="en-US" sz="2800" dirty="0" smtClean="0">
                <a:solidFill>
                  <a:srgbClr val="470F3E"/>
                </a:solidFill>
              </a:rPr>
              <a:t>q</a:t>
            </a:r>
            <a:r>
              <a:rPr lang="en-US" sz="2800" i="0" baseline="-25000" dirty="0" smtClean="0">
                <a:solidFill>
                  <a:srgbClr val="470F3E"/>
                </a:solidFill>
              </a:rPr>
              <a:t>0 </a:t>
            </a:r>
            <a:r>
              <a:rPr lang="en-US" sz="2800" i="0" dirty="0" err="1" smtClean="0">
                <a:solidFill>
                  <a:srgbClr val="470F3E"/>
                </a:solidFill>
              </a:rPr>
              <a:t>es</a:t>
            </a:r>
            <a:r>
              <a:rPr lang="en-US" sz="2800" i="0" dirty="0" smtClean="0">
                <a:solidFill>
                  <a:srgbClr val="470F3E"/>
                </a:solidFill>
              </a:rPr>
              <a:t> </a:t>
            </a:r>
            <a:r>
              <a:rPr lang="en-US" sz="2800" dirty="0">
                <a:solidFill>
                  <a:srgbClr val="470F3E"/>
                </a:solidFill>
              </a:rPr>
              <a:t>C</a:t>
            </a:r>
            <a:r>
              <a:rPr lang="en-US" sz="2800" i="0" baseline="-25000" dirty="0">
                <a:solidFill>
                  <a:srgbClr val="470F3E"/>
                </a:solidFill>
              </a:rPr>
              <a:t>2</a:t>
            </a:r>
            <a:endParaRPr lang="en-US" sz="2800" i="0" dirty="0">
              <a:solidFill>
                <a:srgbClr val="470F3E"/>
              </a:solidFill>
            </a:endParaRPr>
          </a:p>
        </p:txBody>
      </p:sp>
      <p:sp>
        <p:nvSpPr>
          <p:cNvPr id="632835" name="Line 3"/>
          <p:cNvSpPr>
            <a:spLocks noChangeShapeType="1"/>
          </p:cNvSpPr>
          <p:nvPr/>
        </p:nvSpPr>
        <p:spPr bwMode="auto">
          <a:xfrm>
            <a:off x="1600200" y="3124200"/>
            <a:ext cx="0" cy="3124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632836" name="Line 4"/>
          <p:cNvSpPr>
            <a:spLocks noChangeShapeType="1"/>
          </p:cNvSpPr>
          <p:nvPr/>
        </p:nvSpPr>
        <p:spPr bwMode="auto">
          <a:xfrm>
            <a:off x="1600200" y="6248400"/>
            <a:ext cx="3276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32837" name="Text Box 5"/>
          <p:cNvSpPr txBox="1">
            <a:spLocks noChangeArrowheads="1"/>
          </p:cNvSpPr>
          <p:nvPr/>
        </p:nvSpPr>
        <p:spPr bwMode="auto">
          <a:xfrm>
            <a:off x="5036905" y="6032778"/>
            <a:ext cx="14927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  <a:latin typeface="Times New Roman" pitchFamily="18" charset="0"/>
              </a:rPr>
              <a:t>l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 smtClean="0">
                <a:solidFill>
                  <a:schemeClr val="tx1"/>
                </a:solidFill>
              </a:rPr>
              <a:t>por</a:t>
            </a:r>
            <a:r>
              <a:rPr lang="en-US" sz="1800" i="0" dirty="0" smtClean="0">
                <a:solidFill>
                  <a:schemeClr val="tx1"/>
                </a:solidFill>
              </a:rPr>
              <a:t> </a:t>
            </a:r>
            <a:r>
              <a:rPr lang="en-US" sz="1800" i="0" dirty="0" err="1" smtClean="0">
                <a:solidFill>
                  <a:schemeClr val="tx1"/>
                </a:solidFill>
              </a:rPr>
              <a:t>período</a:t>
            </a:r>
            <a:endParaRPr lang="en-US" sz="1800" i="0" dirty="0">
              <a:solidFill>
                <a:schemeClr val="tx1"/>
              </a:solidFill>
            </a:endParaRPr>
          </a:p>
        </p:txBody>
      </p:sp>
      <p:sp>
        <p:nvSpPr>
          <p:cNvPr id="632838" name="Text Box 6"/>
          <p:cNvSpPr txBox="1">
            <a:spLocks noChangeArrowheads="1"/>
          </p:cNvSpPr>
          <p:nvPr/>
        </p:nvSpPr>
        <p:spPr bwMode="auto">
          <a:xfrm>
            <a:off x="475769" y="2741891"/>
            <a:ext cx="15440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k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 smtClean="0">
                <a:solidFill>
                  <a:schemeClr val="tx1"/>
                </a:solidFill>
              </a:rPr>
              <a:t>por</a:t>
            </a:r>
            <a:r>
              <a:rPr lang="en-US" sz="1800" i="0" dirty="0" smtClean="0">
                <a:solidFill>
                  <a:schemeClr val="tx1"/>
                </a:solidFill>
              </a:rPr>
              <a:t> </a:t>
            </a:r>
            <a:r>
              <a:rPr lang="en-US" sz="1800" i="0" dirty="0" err="1" smtClean="0">
                <a:solidFill>
                  <a:schemeClr val="tx1"/>
                </a:solidFill>
              </a:rPr>
              <a:t>período</a:t>
            </a:r>
            <a:endParaRPr lang="en-US" sz="1800" i="0" dirty="0">
              <a:solidFill>
                <a:schemeClr val="tx1"/>
              </a:solidFill>
            </a:endParaRPr>
          </a:p>
        </p:txBody>
      </p:sp>
      <p:sp>
        <p:nvSpPr>
          <p:cNvPr id="632841" name="Oval 9"/>
          <p:cNvSpPr>
            <a:spLocks noChangeArrowheads="1"/>
          </p:cNvSpPr>
          <p:nvPr/>
        </p:nvSpPr>
        <p:spPr bwMode="auto">
          <a:xfrm>
            <a:off x="2514600" y="5029200"/>
            <a:ext cx="76200" cy="76200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30" name="Rectangle 2"/>
          <p:cNvSpPr txBox="1">
            <a:spLocks noChangeArrowheads="1"/>
          </p:cNvSpPr>
          <p:nvPr/>
        </p:nvSpPr>
        <p:spPr bwMode="auto">
          <a:xfrm>
            <a:off x="152400" y="0"/>
            <a:ext cx="8763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r>
              <a:rPr lang="en-US" sz="3000" i="0" kern="0" smtClean="0"/>
              <a:t>Eleccion de insumos que minimiza los costos</a:t>
            </a:r>
            <a:endParaRPr lang="en-US" sz="3000" i="0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1 CuadroTexto"/>
              <p:cNvSpPr txBox="1"/>
              <p:nvPr/>
            </p:nvSpPr>
            <p:spPr>
              <a:xfrm>
                <a:off x="4762500" y="2542044"/>
                <a:ext cx="3810000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i="0" dirty="0" smtClean="0">
                    <a:solidFill>
                      <a:srgbClr val="470F3E"/>
                    </a:solidFill>
                  </a:rPr>
                  <a:t>La elección óptima es el </a:t>
                </a:r>
                <a:r>
                  <a:rPr lang="es-ES" i="0" dirty="0">
                    <a:solidFill>
                      <a:srgbClr val="470F3E"/>
                    </a:solidFill>
                  </a:rPr>
                  <a:t>punto de tangencia entre la </a:t>
                </a:r>
                <a:r>
                  <a:rPr lang="es-ES" i="0" dirty="0" err="1" smtClean="0">
                    <a:solidFill>
                      <a:srgbClr val="470F3E"/>
                    </a:solidFill>
                  </a:rPr>
                  <a:t>iso</a:t>
                </a:r>
                <a:r>
                  <a:rPr lang="es-ES" i="0" dirty="0" smtClean="0">
                    <a:solidFill>
                      <a:srgbClr val="470F3E"/>
                    </a:solidFill>
                  </a:rPr>
                  <a:t>-cuanta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i="1" dirty="0" smtClean="0">
                            <a:solidFill>
                              <a:srgbClr val="470F3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dirty="0" smtClean="0">
                            <a:solidFill>
                              <a:srgbClr val="470F3E"/>
                            </a:solidFill>
                            <a:latin typeface="Cambria Math"/>
                          </a:rPr>
                          <m:t>𝑞</m:t>
                        </m:r>
                      </m:e>
                      <m:sub>
                        <m:r>
                          <a:rPr lang="es-ES" b="0" i="1" dirty="0" smtClean="0">
                            <a:solidFill>
                              <a:srgbClr val="470F3E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s-ES" i="0" dirty="0" smtClean="0">
                    <a:solidFill>
                      <a:srgbClr val="470F3E"/>
                    </a:solidFill>
                  </a:rPr>
                  <a:t> </a:t>
                </a:r>
                <a:r>
                  <a:rPr lang="es-ES" i="0" dirty="0">
                    <a:solidFill>
                      <a:srgbClr val="470F3E"/>
                    </a:solidFill>
                  </a:rPr>
                  <a:t>y la recta de costo </a:t>
                </a:r>
                <a:r>
                  <a:rPr lang="es-ES" i="0" dirty="0" smtClean="0">
                    <a:solidFill>
                      <a:srgbClr val="470F3E"/>
                    </a:solidFill>
                  </a:rPr>
                  <a:t>total + baja.</a:t>
                </a:r>
              </a:p>
              <a:p>
                <a:endParaRPr lang="es-ES" i="0" dirty="0">
                  <a:solidFill>
                    <a:srgbClr val="470F3E"/>
                  </a:solidFill>
                </a:endParaRPr>
              </a:p>
              <a:p>
                <a:r>
                  <a:rPr lang="es-ES" i="0" dirty="0" smtClean="0">
                    <a:solidFill>
                      <a:srgbClr val="470F3E"/>
                    </a:solidFill>
                  </a:rPr>
                  <a:t>Supongan que ese punto arroja las cantidades </a:t>
                </a:r>
              </a:p>
              <a:p>
                <a:pPr algn="ctr"/>
                <a:endParaRPr lang="es-ES" i="0" dirty="0">
                  <a:solidFill>
                    <a:srgbClr val="470F3E"/>
                  </a:solidFill>
                </a:endParaRPr>
              </a:p>
              <a:p>
                <a:pPr algn="ctr"/>
                <a:r>
                  <a:rPr lang="es-ES" i="0" dirty="0" smtClean="0">
                    <a:solidFill>
                      <a:srgbClr val="470F3E"/>
                    </a:solidFill>
                  </a:rPr>
                  <a:t>(</a:t>
                </a:r>
                <a:r>
                  <a:rPr lang="es-ES" dirty="0" smtClean="0">
                    <a:solidFill>
                      <a:srgbClr val="470F3E"/>
                    </a:solidFill>
                    <a:latin typeface="Times New Roman" pitchFamily="18" charset="0"/>
                  </a:rPr>
                  <a:t>l</a:t>
                </a:r>
                <a:r>
                  <a:rPr lang="es-ES" i="0" dirty="0">
                    <a:solidFill>
                      <a:srgbClr val="470F3E"/>
                    </a:solidFill>
                  </a:rPr>
                  <a:t>*, </a:t>
                </a:r>
                <a:r>
                  <a:rPr lang="es-ES" dirty="0">
                    <a:solidFill>
                      <a:srgbClr val="470F3E"/>
                    </a:solidFill>
                  </a:rPr>
                  <a:t>k</a:t>
                </a:r>
                <a:r>
                  <a:rPr lang="es-ES" i="0" dirty="0" smtClean="0">
                    <a:solidFill>
                      <a:srgbClr val="470F3E"/>
                    </a:solidFill>
                  </a:rPr>
                  <a:t>*)</a:t>
                </a:r>
                <a:endParaRPr lang="es-ES" i="0" dirty="0">
                  <a:solidFill>
                    <a:srgbClr val="470F3E"/>
                  </a:solidFill>
                </a:endParaRPr>
              </a:p>
              <a:p>
                <a:endParaRPr lang="es-ES" dirty="0"/>
              </a:p>
            </p:txBody>
          </p:sp>
        </mc:Choice>
        <mc:Fallback xmlns="">
          <p:sp>
            <p:nvSpPr>
              <p:cNvPr id="2" name="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2500" y="2542044"/>
                <a:ext cx="3810000" cy="3785652"/>
              </a:xfrm>
              <a:prstGeom prst="rect">
                <a:avLst/>
              </a:prstGeom>
              <a:blipFill>
                <a:blip r:embed="rId2"/>
                <a:stretch>
                  <a:fillRect l="-2400" t="-11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2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4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5ECBA-4E32-47D5-A59C-40915FEE2470}" type="slidenum">
              <a:rPr lang="en-US"/>
              <a:pPr/>
              <a:t>14</a:t>
            </a:fld>
            <a:endParaRPr lang="en-US"/>
          </a:p>
        </p:txBody>
      </p:sp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886"/>
            <a:ext cx="9067800" cy="674914"/>
          </a:xfrm>
        </p:spPr>
        <p:txBody>
          <a:bodyPr/>
          <a:lstStyle/>
          <a:p>
            <a:r>
              <a:rPr lang="es-ES" sz="4000" dirty="0" smtClean="0"/>
              <a:t>Demandas de insumos contingentes</a:t>
            </a:r>
            <a:endParaRPr lang="es-E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5907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76200" y="838200"/>
                <a:ext cx="8915400" cy="5867400"/>
              </a:xfrm>
            </p:spPr>
            <p:txBody>
              <a:bodyPr/>
              <a:lstStyle/>
              <a:p>
                <a:r>
                  <a:rPr lang="es-ES" dirty="0" smtClean="0"/>
                  <a:t>Las cantidades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UY" b="0" i="1" dirty="0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p>
                        <m:r>
                          <a:rPr lang="es-UY" b="0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s-ES" i="1" dirty="0">
                        <a:latin typeface="Cambria Math" panose="02040503050406030204" pitchFamily="18" charset="0"/>
                      </a:rPr>
                      <m:t>, </m:t>
                    </m:r>
                    <m:sSup>
                      <m:sSupPr>
                        <m:ctrlPr>
                          <a:rPr lang="es-E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UY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s-UY" b="0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s-ES" dirty="0" smtClean="0"/>
                  <a:t>) serán funciones de q, v y w: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i="1" dirty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p>
                          <m:r>
                            <a:rPr lang="es-UY" i="1" dirty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s-UY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dirty="0" smtClean="0">
                          <a:latin typeface="Cambria Math" panose="02040503050406030204" pitchFamily="18" charset="0"/>
                        </a:rPr>
                        <m:t>𝑙</m:t>
                      </m:r>
                      <m:d>
                        <m:dPr>
                          <m:ctrlPr>
                            <a:rPr lang="es-UY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dirty="0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es-UY" b="0" i="1" dirty="0" smtClean="0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s-UY" b="0" i="1" dirty="0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s-UY" b="0" i="1" dirty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dirty="0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</m:oMath>
                  </m:oMathPara>
                </a14:m>
                <a:endParaRPr lang="es-UY" b="0" dirty="0" smtClean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dirty="0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s-UY" i="1" dirty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s-UY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dirty="0" smtClean="0">
                          <a:latin typeface="Cambria Math" panose="02040503050406030204" pitchFamily="18" charset="0"/>
                        </a:rPr>
                        <m:t>𝑘</m:t>
                      </m:r>
                      <m:d>
                        <m:dPr>
                          <m:ctrlPr>
                            <a:rPr lang="es-UY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i="1" dirty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es-UY" i="1" dirty="0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s-UY" i="1" dirty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s-UY" i="1" dirty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i="1" dirty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</m:oMath>
                  </m:oMathPara>
                </a14:m>
                <a:endParaRPr lang="es-ES" dirty="0" smtClean="0"/>
              </a:p>
              <a:p>
                <a:endParaRPr lang="es-ES" dirty="0" smtClean="0"/>
              </a:p>
              <a:p>
                <a:r>
                  <a:rPr lang="es-ES" dirty="0" smtClean="0"/>
                  <a:t>La </a:t>
                </a:r>
                <a:r>
                  <a:rPr lang="es-ES" dirty="0"/>
                  <a:t>minimización de costos lleva a </a:t>
                </a:r>
                <a:r>
                  <a:rPr lang="es-ES" dirty="0" smtClean="0"/>
                  <a:t>demandas </a:t>
                </a:r>
                <a:r>
                  <a:rPr lang="es-ES" dirty="0"/>
                  <a:t>de k y l </a:t>
                </a:r>
                <a:r>
                  <a:rPr lang="es-ES" b="1" dirty="0" smtClean="0"/>
                  <a:t>contingentes </a:t>
                </a:r>
                <a:r>
                  <a:rPr lang="es-ES" b="1" dirty="0"/>
                  <a:t>al nivel deseado de producción</a:t>
                </a:r>
                <a:r>
                  <a:rPr lang="es-ES" dirty="0"/>
                  <a:t>. </a:t>
                </a:r>
                <a:endParaRPr lang="es-ES" dirty="0" smtClean="0"/>
              </a:p>
            </p:txBody>
          </p:sp>
        </mc:Choice>
        <mc:Fallback xmlns="">
          <p:sp>
            <p:nvSpPr>
              <p:cNvPr id="63590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76200" y="838200"/>
                <a:ext cx="8915400" cy="5867400"/>
              </a:xfrm>
              <a:blipFill>
                <a:blip r:embed="rId2"/>
                <a:stretch>
                  <a:fillRect l="-1573" t="-1351" r="-17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3BD86-799F-4D53-A312-179E4BC8EDFA}" type="slidenum">
              <a:rPr lang="en-US"/>
              <a:pPr/>
              <a:t>15</a:t>
            </a:fld>
            <a:endParaRPr lang="en-US"/>
          </a:p>
        </p:txBody>
      </p:sp>
      <p:sp>
        <p:nvSpPr>
          <p:cNvPr id="638990" name="Line 14"/>
          <p:cNvSpPr>
            <a:spLocks noChangeShapeType="1"/>
          </p:cNvSpPr>
          <p:nvPr/>
        </p:nvSpPr>
        <p:spPr bwMode="auto">
          <a:xfrm>
            <a:off x="1600200" y="3124200"/>
            <a:ext cx="0" cy="3124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638991" name="Line 15"/>
          <p:cNvSpPr>
            <a:spLocks noChangeShapeType="1"/>
          </p:cNvSpPr>
          <p:nvPr/>
        </p:nvSpPr>
        <p:spPr bwMode="auto">
          <a:xfrm>
            <a:off x="1600200" y="6248400"/>
            <a:ext cx="3276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38992" name="Text Box 16"/>
          <p:cNvSpPr txBox="1">
            <a:spLocks noChangeArrowheads="1"/>
          </p:cNvSpPr>
          <p:nvPr/>
        </p:nvSpPr>
        <p:spPr bwMode="auto">
          <a:xfrm>
            <a:off x="5036905" y="6032778"/>
            <a:ext cx="14927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  <a:latin typeface="Times New Roman" pitchFamily="18" charset="0"/>
              </a:rPr>
              <a:t>l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 smtClean="0">
                <a:solidFill>
                  <a:schemeClr val="tx1"/>
                </a:solidFill>
              </a:rPr>
              <a:t>por</a:t>
            </a:r>
            <a:r>
              <a:rPr lang="en-US" sz="1800" i="0" dirty="0" smtClean="0">
                <a:solidFill>
                  <a:schemeClr val="tx1"/>
                </a:solidFill>
              </a:rPr>
              <a:t> </a:t>
            </a:r>
            <a:r>
              <a:rPr lang="en-US" sz="1800" i="0" dirty="0" err="1" smtClean="0">
                <a:solidFill>
                  <a:schemeClr val="tx1"/>
                </a:solidFill>
              </a:rPr>
              <a:t>período</a:t>
            </a:r>
            <a:endParaRPr lang="en-US" sz="1800" i="0" dirty="0">
              <a:solidFill>
                <a:schemeClr val="tx1"/>
              </a:solidFill>
            </a:endParaRPr>
          </a:p>
        </p:txBody>
      </p:sp>
      <p:sp>
        <p:nvSpPr>
          <p:cNvPr id="638993" name="Text Box 17"/>
          <p:cNvSpPr txBox="1">
            <a:spLocks noChangeArrowheads="1"/>
          </p:cNvSpPr>
          <p:nvPr/>
        </p:nvSpPr>
        <p:spPr bwMode="auto">
          <a:xfrm>
            <a:off x="457200" y="2634064"/>
            <a:ext cx="96693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k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 smtClean="0">
                <a:solidFill>
                  <a:schemeClr val="tx1"/>
                </a:solidFill>
              </a:rPr>
              <a:t>por</a:t>
            </a:r>
            <a:r>
              <a:rPr lang="en-US" sz="1800" i="0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sz="1800" i="0" dirty="0" err="1" smtClean="0">
                <a:solidFill>
                  <a:schemeClr val="tx1"/>
                </a:solidFill>
              </a:rPr>
              <a:t>período</a:t>
            </a:r>
            <a:endParaRPr lang="en-US" sz="1800" i="0" dirty="0">
              <a:solidFill>
                <a:schemeClr val="tx1"/>
              </a:solidFill>
            </a:endParaRPr>
          </a:p>
        </p:txBody>
      </p:sp>
      <p:grpSp>
        <p:nvGrpSpPr>
          <p:cNvPr id="639000" name="Group 24"/>
          <p:cNvGrpSpPr>
            <a:grpSpLocks/>
          </p:cNvGrpSpPr>
          <p:nvPr/>
        </p:nvGrpSpPr>
        <p:grpSpPr bwMode="auto">
          <a:xfrm>
            <a:off x="1600200" y="3109398"/>
            <a:ext cx="4114800" cy="3153293"/>
            <a:chOff x="1008" y="2016"/>
            <a:chExt cx="2592" cy="1929"/>
          </a:xfrm>
        </p:grpSpPr>
        <p:sp>
          <p:nvSpPr>
            <p:cNvPr id="638982" name="Freeform 6"/>
            <p:cNvSpPr>
              <a:spLocks/>
            </p:cNvSpPr>
            <p:nvPr/>
          </p:nvSpPr>
          <p:spPr bwMode="auto">
            <a:xfrm>
              <a:off x="1200" y="2256"/>
              <a:ext cx="1488" cy="1248"/>
            </a:xfrm>
            <a:custGeom>
              <a:avLst/>
              <a:gdLst>
                <a:gd name="T0" fmla="*/ 0 w 1488"/>
                <a:gd name="T1" fmla="*/ 0 h 1248"/>
                <a:gd name="T2" fmla="*/ 432 w 1488"/>
                <a:gd name="T3" fmla="*/ 960 h 1248"/>
                <a:gd name="T4" fmla="*/ 1488 w 1488"/>
                <a:gd name="T5" fmla="*/ 1248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88" h="1248">
                  <a:moveTo>
                    <a:pt x="0" y="0"/>
                  </a:moveTo>
                  <a:cubicBezTo>
                    <a:pt x="92" y="376"/>
                    <a:pt x="184" y="752"/>
                    <a:pt x="432" y="960"/>
                  </a:cubicBezTo>
                  <a:cubicBezTo>
                    <a:pt x="680" y="1168"/>
                    <a:pt x="1084" y="1208"/>
                    <a:pt x="1488" y="1248"/>
                  </a:cubicBezTo>
                </a:path>
              </a:pathLst>
            </a:custGeom>
            <a:noFill/>
            <a:ln w="28575" cap="flat" cmpd="sng">
              <a:solidFill>
                <a:srgbClr val="3B4F8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638983" name="Text Box 7"/>
            <p:cNvSpPr txBox="1">
              <a:spLocks noChangeArrowheads="1"/>
            </p:cNvSpPr>
            <p:nvPr/>
          </p:nvSpPr>
          <p:spPr bwMode="auto">
            <a:xfrm>
              <a:off x="2496" y="3704"/>
              <a:ext cx="624" cy="1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1400">
                  <a:solidFill>
                    <a:srgbClr val="3B4F89"/>
                  </a:solidFill>
                </a:rPr>
                <a:t>q</a:t>
              </a:r>
              <a:r>
                <a:rPr lang="en-US" sz="1400" i="0" baseline="-25000">
                  <a:solidFill>
                    <a:srgbClr val="3B4F89"/>
                  </a:solidFill>
                </a:rPr>
                <a:t>00</a:t>
              </a:r>
              <a:endParaRPr lang="en-US" sz="1400" i="0">
                <a:solidFill>
                  <a:srgbClr val="3B4F89"/>
                </a:solidFill>
              </a:endParaRPr>
            </a:p>
          </p:txBody>
        </p:sp>
        <p:sp>
          <p:nvSpPr>
            <p:cNvPr id="638985" name="Freeform 9"/>
            <p:cNvSpPr>
              <a:spLocks/>
            </p:cNvSpPr>
            <p:nvPr/>
          </p:nvSpPr>
          <p:spPr bwMode="auto">
            <a:xfrm>
              <a:off x="1488" y="2016"/>
              <a:ext cx="1488" cy="1248"/>
            </a:xfrm>
            <a:custGeom>
              <a:avLst/>
              <a:gdLst>
                <a:gd name="T0" fmla="*/ 0 w 1488"/>
                <a:gd name="T1" fmla="*/ 0 h 1248"/>
                <a:gd name="T2" fmla="*/ 432 w 1488"/>
                <a:gd name="T3" fmla="*/ 960 h 1248"/>
                <a:gd name="T4" fmla="*/ 1488 w 1488"/>
                <a:gd name="T5" fmla="*/ 1248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88" h="1248">
                  <a:moveTo>
                    <a:pt x="0" y="0"/>
                  </a:moveTo>
                  <a:cubicBezTo>
                    <a:pt x="92" y="376"/>
                    <a:pt x="184" y="752"/>
                    <a:pt x="432" y="960"/>
                  </a:cubicBezTo>
                  <a:cubicBezTo>
                    <a:pt x="680" y="1168"/>
                    <a:pt x="1084" y="1208"/>
                    <a:pt x="1488" y="1248"/>
                  </a:cubicBezTo>
                </a:path>
              </a:pathLst>
            </a:custGeom>
            <a:noFill/>
            <a:ln w="28575" cap="flat" cmpd="sng">
              <a:solidFill>
                <a:srgbClr val="3B4F8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638986" name="Freeform 10"/>
            <p:cNvSpPr>
              <a:spLocks/>
            </p:cNvSpPr>
            <p:nvPr/>
          </p:nvSpPr>
          <p:spPr bwMode="auto">
            <a:xfrm>
              <a:off x="1008" y="2544"/>
              <a:ext cx="1488" cy="1248"/>
            </a:xfrm>
            <a:custGeom>
              <a:avLst/>
              <a:gdLst>
                <a:gd name="T0" fmla="*/ 0 w 1488"/>
                <a:gd name="T1" fmla="*/ 0 h 1248"/>
                <a:gd name="T2" fmla="*/ 432 w 1488"/>
                <a:gd name="T3" fmla="*/ 960 h 1248"/>
                <a:gd name="T4" fmla="*/ 1488 w 1488"/>
                <a:gd name="T5" fmla="*/ 1248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88" h="1248">
                  <a:moveTo>
                    <a:pt x="0" y="0"/>
                  </a:moveTo>
                  <a:cubicBezTo>
                    <a:pt x="92" y="376"/>
                    <a:pt x="184" y="752"/>
                    <a:pt x="432" y="960"/>
                  </a:cubicBezTo>
                  <a:cubicBezTo>
                    <a:pt x="680" y="1168"/>
                    <a:pt x="1084" y="1208"/>
                    <a:pt x="1488" y="1248"/>
                  </a:cubicBezTo>
                </a:path>
              </a:pathLst>
            </a:custGeom>
            <a:noFill/>
            <a:ln w="28575" cap="flat" cmpd="sng">
              <a:solidFill>
                <a:srgbClr val="3B4F8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638987" name="Text Box 11"/>
            <p:cNvSpPr txBox="1">
              <a:spLocks noChangeArrowheads="1"/>
            </p:cNvSpPr>
            <p:nvPr/>
          </p:nvSpPr>
          <p:spPr bwMode="auto">
            <a:xfrm>
              <a:off x="2688" y="3417"/>
              <a:ext cx="624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1400">
                  <a:solidFill>
                    <a:srgbClr val="3B4F89"/>
                  </a:solidFill>
                </a:rPr>
                <a:t>q</a:t>
              </a:r>
              <a:r>
                <a:rPr lang="en-US" sz="1400" i="0" baseline="-25000">
                  <a:solidFill>
                    <a:srgbClr val="3B4F89"/>
                  </a:solidFill>
                </a:rPr>
                <a:t>0</a:t>
              </a:r>
              <a:endParaRPr lang="en-US" sz="1400" i="0">
                <a:solidFill>
                  <a:srgbClr val="3B4F89"/>
                </a:solidFill>
              </a:endParaRPr>
            </a:p>
          </p:txBody>
        </p:sp>
        <p:sp>
          <p:nvSpPr>
            <p:cNvPr id="638988" name="Text Box 12"/>
            <p:cNvSpPr txBox="1">
              <a:spLocks noChangeArrowheads="1"/>
            </p:cNvSpPr>
            <p:nvPr/>
          </p:nvSpPr>
          <p:spPr bwMode="auto">
            <a:xfrm>
              <a:off x="2976" y="3128"/>
              <a:ext cx="624" cy="1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1400">
                  <a:solidFill>
                    <a:srgbClr val="3B4F89"/>
                  </a:solidFill>
                </a:rPr>
                <a:t>q</a:t>
              </a:r>
              <a:r>
                <a:rPr lang="en-US" sz="1400" i="0" baseline="-25000">
                  <a:solidFill>
                    <a:srgbClr val="3B4F89"/>
                  </a:solidFill>
                </a:rPr>
                <a:t>1</a:t>
              </a:r>
              <a:endParaRPr lang="en-US" sz="1400" i="0">
                <a:solidFill>
                  <a:srgbClr val="3B4F89"/>
                </a:solidFill>
              </a:endParaRPr>
            </a:p>
          </p:txBody>
        </p:sp>
        <p:sp>
          <p:nvSpPr>
            <p:cNvPr id="638989" name="Line 13"/>
            <p:cNvSpPr>
              <a:spLocks noChangeShapeType="1"/>
            </p:cNvSpPr>
            <p:nvPr/>
          </p:nvSpPr>
          <p:spPr bwMode="auto">
            <a:xfrm>
              <a:off x="1008" y="2640"/>
              <a:ext cx="1344" cy="1296"/>
            </a:xfrm>
            <a:prstGeom prst="line">
              <a:avLst/>
            </a:prstGeom>
            <a:noFill/>
            <a:ln w="28575">
              <a:solidFill>
                <a:srgbClr val="470F3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638994" name="Line 18"/>
            <p:cNvSpPr>
              <a:spLocks noChangeShapeType="1"/>
            </p:cNvSpPr>
            <p:nvPr/>
          </p:nvSpPr>
          <p:spPr bwMode="auto">
            <a:xfrm>
              <a:off x="1008" y="2121"/>
              <a:ext cx="1872" cy="1804"/>
            </a:xfrm>
            <a:prstGeom prst="line">
              <a:avLst/>
            </a:prstGeom>
            <a:noFill/>
            <a:ln w="28575">
              <a:solidFill>
                <a:srgbClr val="470F3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638995" name="Line 19"/>
            <p:cNvSpPr>
              <a:spLocks noChangeShapeType="1"/>
            </p:cNvSpPr>
            <p:nvPr/>
          </p:nvSpPr>
          <p:spPr bwMode="auto">
            <a:xfrm>
              <a:off x="1008" y="3112"/>
              <a:ext cx="864" cy="833"/>
            </a:xfrm>
            <a:prstGeom prst="line">
              <a:avLst/>
            </a:prstGeom>
            <a:noFill/>
            <a:ln w="28575">
              <a:solidFill>
                <a:srgbClr val="470F3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</p:grpSp>
      <p:grpSp>
        <p:nvGrpSpPr>
          <p:cNvPr id="639001" name="Group 25"/>
          <p:cNvGrpSpPr>
            <a:grpSpLocks/>
          </p:cNvGrpSpPr>
          <p:nvPr/>
        </p:nvGrpSpPr>
        <p:grpSpPr bwMode="auto">
          <a:xfrm>
            <a:off x="1600200" y="3581400"/>
            <a:ext cx="3352800" cy="2667000"/>
            <a:chOff x="1008" y="2256"/>
            <a:chExt cx="2112" cy="1680"/>
          </a:xfrm>
        </p:grpSpPr>
        <p:sp>
          <p:nvSpPr>
            <p:cNvPr id="638997" name="Freeform 21"/>
            <p:cNvSpPr>
              <a:spLocks/>
            </p:cNvSpPr>
            <p:nvPr/>
          </p:nvSpPr>
          <p:spPr bwMode="auto">
            <a:xfrm>
              <a:off x="1008" y="2400"/>
              <a:ext cx="1488" cy="1536"/>
            </a:xfrm>
            <a:custGeom>
              <a:avLst/>
              <a:gdLst>
                <a:gd name="T0" fmla="*/ 0 w 1536"/>
                <a:gd name="T1" fmla="*/ 1488 h 1488"/>
                <a:gd name="T2" fmla="*/ 384 w 1536"/>
                <a:gd name="T3" fmla="*/ 1008 h 1488"/>
                <a:gd name="T4" fmla="*/ 1536 w 1536"/>
                <a:gd name="T5" fmla="*/ 0 h 1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36" h="1488">
                  <a:moveTo>
                    <a:pt x="0" y="1488"/>
                  </a:moveTo>
                  <a:cubicBezTo>
                    <a:pt x="64" y="1372"/>
                    <a:pt x="128" y="1256"/>
                    <a:pt x="384" y="1008"/>
                  </a:cubicBezTo>
                  <a:cubicBezTo>
                    <a:pt x="640" y="760"/>
                    <a:pt x="1344" y="168"/>
                    <a:pt x="1536" y="0"/>
                  </a:cubicBezTo>
                </a:path>
              </a:pathLst>
            </a:custGeom>
            <a:noFill/>
            <a:ln w="28575" cap="flat" cmpd="sng">
              <a:solidFill>
                <a:srgbClr val="DC00D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638998" name="Text Box 22"/>
            <p:cNvSpPr txBox="1">
              <a:spLocks noChangeArrowheads="1"/>
            </p:cNvSpPr>
            <p:nvPr/>
          </p:nvSpPr>
          <p:spPr bwMode="auto">
            <a:xfrm>
              <a:off x="2496" y="2256"/>
              <a:ext cx="62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DC00D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1600" b="1">
                  <a:solidFill>
                    <a:srgbClr val="DC00DC"/>
                  </a:solidFill>
                </a:rPr>
                <a:t>E</a:t>
              </a:r>
              <a:endParaRPr lang="en-US" sz="1600" b="1" i="0">
                <a:solidFill>
                  <a:srgbClr val="DC00DC"/>
                </a:solidFill>
              </a:endParaRPr>
            </a:p>
          </p:txBody>
        </p:sp>
      </p:grpSp>
      <p:sp>
        <p:nvSpPr>
          <p:cNvPr id="2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r>
              <a:rPr lang="es-ES" sz="4000" dirty="0" smtClean="0"/>
              <a:t>El sendero de expansión de la firma</a:t>
            </a: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2232361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39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639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11E56-AC91-465E-87D7-14D03FF9441F}" type="slidenum">
              <a:rPr lang="en-US"/>
              <a:pPr/>
              <a:t>16</a:t>
            </a:fld>
            <a:endParaRPr lang="en-US"/>
          </a:p>
        </p:txBody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648200"/>
          </a:xfrm>
        </p:spPr>
        <p:txBody>
          <a:bodyPr/>
          <a:lstStyle/>
          <a:p>
            <a:r>
              <a:rPr lang="es-ES" dirty="0" smtClean="0"/>
              <a:t>No tiene que ser una línea recta.</a:t>
            </a:r>
          </a:p>
          <a:p>
            <a:pPr lvl="1"/>
            <a:r>
              <a:rPr lang="es-ES" dirty="0" smtClean="0"/>
              <a:t>Su forma depende de la forma de las </a:t>
            </a:r>
            <a:r>
              <a:rPr lang="es-ES" dirty="0" err="1" smtClean="0"/>
              <a:t>iso</a:t>
            </a:r>
            <a:r>
              <a:rPr lang="es-ES" dirty="0" smtClean="0"/>
              <a:t>-cuantas</a:t>
            </a:r>
          </a:p>
          <a:p>
            <a:r>
              <a:rPr lang="es-ES" dirty="0" smtClean="0"/>
              <a:t>No tiene que tener pendiente positiva</a:t>
            </a:r>
          </a:p>
          <a:p>
            <a:pPr lvl="1"/>
            <a:r>
              <a:rPr lang="es-ES" dirty="0" smtClean="0"/>
              <a:t>El uso de un insumo puede bajar a medida que q aumenta. </a:t>
            </a:r>
            <a:endParaRPr lang="es-E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r>
              <a:rPr lang="en-US" sz="4000" i="0" kern="0" smtClean="0"/>
              <a:t>El sendero de expansión de la firma</a:t>
            </a:r>
            <a:endParaRPr lang="en-US" sz="4000" i="0" kern="0" dirty="0"/>
          </a:p>
        </p:txBody>
      </p:sp>
    </p:spTree>
    <p:extLst>
      <p:ext uri="{BB962C8B-B14F-4D97-AF65-F5344CB8AC3E}">
        <p14:creationId xmlns:p14="http://schemas.microsoft.com/office/powerpoint/2010/main" val="201280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C39B-F5F8-481C-815B-BEA18F6F3369}" type="slidenum">
              <a:rPr lang="en-US"/>
              <a:pPr/>
              <a:t>17</a:t>
            </a:fld>
            <a:endParaRPr lang="en-US"/>
          </a:p>
        </p:txBody>
      </p:sp>
      <p:sp>
        <p:nvSpPr>
          <p:cNvPr id="64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533400"/>
          </a:xfrm>
        </p:spPr>
        <p:txBody>
          <a:bodyPr/>
          <a:lstStyle/>
          <a:p>
            <a:r>
              <a:rPr lang="es-ES" dirty="0" smtClean="0"/>
              <a:t>Función de costos totales</a:t>
            </a: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5123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0" y="762000"/>
                <a:ext cx="9144000" cy="6096000"/>
              </a:xfrm>
            </p:spPr>
            <p:txBody>
              <a:bodyPr/>
              <a:lstStyle/>
              <a:p>
                <a:r>
                  <a:rPr lang="es-ES" dirty="0" smtClean="0"/>
                  <a:t>La relación entre el nivel de producción y los costos que muestra el sendero de expansión se resume en la función de costos totales</a:t>
                </a:r>
              </a:p>
              <a:p>
                <a:endParaRPr lang="es-ES" dirty="0" smtClean="0"/>
              </a:p>
              <a:p>
                <a:pPr algn="ctr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800" i="1" smtClean="0">
                          <a:solidFill>
                            <a:srgbClr val="3B4F89"/>
                          </a:solidFill>
                          <a:latin typeface="Cambria Math"/>
                        </a:rPr>
                        <m:t>𝐶</m:t>
                      </m:r>
                      <m:r>
                        <a:rPr lang="es-ES" sz="2800" i="1" smtClean="0">
                          <a:solidFill>
                            <a:srgbClr val="3B4F89"/>
                          </a:solidFill>
                          <a:latin typeface="Cambria Math"/>
                        </a:rPr>
                        <m:t> = </m:t>
                      </m:r>
                      <m:r>
                        <a:rPr lang="es-ES" sz="2800" i="1" smtClean="0">
                          <a:solidFill>
                            <a:srgbClr val="3B4F89"/>
                          </a:solidFill>
                          <a:latin typeface="Cambria Math"/>
                        </a:rPr>
                        <m:t>𝐶</m:t>
                      </m:r>
                      <m:r>
                        <a:rPr lang="es-ES" sz="2800" i="1" smtClean="0">
                          <a:solidFill>
                            <a:srgbClr val="3B4F89"/>
                          </a:solidFill>
                          <a:latin typeface="Cambria Math"/>
                        </a:rPr>
                        <m:t>(</m:t>
                      </m:r>
                      <m:r>
                        <a:rPr lang="es-ES" sz="2800" b="0" i="1" smtClean="0">
                          <a:solidFill>
                            <a:srgbClr val="3B4F89"/>
                          </a:solidFill>
                          <a:latin typeface="Cambria Math"/>
                        </a:rPr>
                        <m:t>𝑞</m:t>
                      </m:r>
                      <m:r>
                        <a:rPr lang="es-ES" sz="2800" b="0" i="1" smtClean="0">
                          <a:solidFill>
                            <a:srgbClr val="3B4F89"/>
                          </a:solidFill>
                          <a:latin typeface="Cambria Math"/>
                        </a:rPr>
                        <m:t>;</m:t>
                      </m:r>
                      <m:r>
                        <a:rPr lang="es-ES" sz="2800" i="1" smtClean="0">
                          <a:solidFill>
                            <a:srgbClr val="3B4F89"/>
                          </a:solidFill>
                          <a:latin typeface="Cambria Math"/>
                        </a:rPr>
                        <m:t>𝑣</m:t>
                      </m:r>
                      <m:r>
                        <a:rPr lang="es-ES" sz="2800" i="1" smtClean="0">
                          <a:solidFill>
                            <a:srgbClr val="3B4F89"/>
                          </a:solidFill>
                          <a:latin typeface="Cambria Math"/>
                        </a:rPr>
                        <m:t>,</m:t>
                      </m:r>
                      <m:r>
                        <a:rPr lang="es-ES" sz="2800" i="1" smtClean="0">
                          <a:solidFill>
                            <a:srgbClr val="3B4F89"/>
                          </a:solidFill>
                          <a:latin typeface="Cambria Math"/>
                        </a:rPr>
                        <m:t>𝑤</m:t>
                      </m:r>
                      <m:r>
                        <a:rPr lang="es-ES" sz="2800" i="1" smtClean="0">
                          <a:solidFill>
                            <a:srgbClr val="3B4F89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s-ES" sz="2800" dirty="0" smtClean="0">
                  <a:solidFill>
                    <a:srgbClr val="3B4F89"/>
                  </a:solidFill>
                </a:endParaRPr>
              </a:p>
              <a:p>
                <a:pPr marL="0" indent="0" algn="just">
                  <a:buNone/>
                </a:pPr>
                <a:endParaRPr lang="es-ES" dirty="0" smtClean="0">
                  <a:solidFill>
                    <a:srgbClr val="3B4F89"/>
                  </a:solidFill>
                </a:endParaRPr>
              </a:p>
              <a:p>
                <a:r>
                  <a:rPr lang="es-ES" dirty="0" smtClean="0">
                    <a:solidFill>
                      <a:srgbClr val="3B4F89"/>
                    </a:solidFill>
                  </a:rPr>
                  <a:t>Matemáticamente </a:t>
                </a:r>
                <a:r>
                  <a:rPr lang="es-ES" dirty="0">
                    <a:solidFill>
                      <a:srgbClr val="3B4F89"/>
                    </a:solidFill>
                  </a:rPr>
                  <a:t>sale de </a:t>
                </a:r>
                <a:r>
                  <a:rPr lang="es-ES" dirty="0" smtClean="0">
                    <a:solidFill>
                      <a:srgbClr val="3B4F89"/>
                    </a:solidFill>
                  </a:rPr>
                  <a:t>sustituir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UY" i="1" dirty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p>
                        <m:r>
                          <a:rPr lang="es-UY" i="1" dirty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s-UY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UY" i="1" dirty="0">
                        <a:latin typeface="Cambria Math" panose="02040503050406030204" pitchFamily="18" charset="0"/>
                      </a:rPr>
                      <m:t>𝑙</m:t>
                    </m:r>
                    <m:d>
                      <m:dPr>
                        <m:ctrlPr>
                          <a:rPr lang="es-UY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UY" i="1" dirty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s-UY" i="1" dirty="0"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s-UY" i="1" dirty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s-UY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s-UY" i="1" dirty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s-UY" b="0" i="0" dirty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UY" b="0" i="0" dirty="0" smtClean="0">
                        <a:latin typeface="Cambria Math" panose="02040503050406030204" pitchFamily="18" charset="0"/>
                      </a:rPr>
                      <m:t>y</m:t>
                    </m:r>
                  </m:oMath>
                </a14:m>
                <a:r>
                  <a:rPr lang="es-ES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UY" i="1" dirty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s-UY" i="1" dirty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s-UY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UY" i="1" dirty="0">
                        <a:latin typeface="Cambria Math" panose="02040503050406030204" pitchFamily="18" charset="0"/>
                      </a:rPr>
                      <m:t>𝑘</m:t>
                    </m:r>
                    <m:d>
                      <m:dPr>
                        <m:ctrlPr>
                          <a:rPr lang="es-UY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UY" i="1" dirty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s-UY" i="1" dirty="0"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s-UY" i="1" dirty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s-UY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s-UY" i="1" dirty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</m:oMath>
                </a14:m>
                <a:r>
                  <a:rPr lang="es-ES" dirty="0" smtClean="0">
                    <a:solidFill>
                      <a:srgbClr val="3B4F89"/>
                    </a:solidFill>
                  </a:rPr>
                  <a:t> en </a:t>
                </a:r>
                <a14:m>
                  <m:oMath xmlns:m="http://schemas.openxmlformats.org/officeDocument/2006/math">
                    <m:r>
                      <a:rPr lang="es-ES" i="1" smtClean="0">
                        <a:solidFill>
                          <a:srgbClr val="3B4F89"/>
                        </a:solidFill>
                        <a:latin typeface="Cambria Math"/>
                      </a:rPr>
                      <m:t>𝑤𝐿</m:t>
                    </m:r>
                    <m:r>
                      <a:rPr lang="es-ES" i="1" smtClean="0">
                        <a:solidFill>
                          <a:srgbClr val="3B4F89"/>
                        </a:solidFill>
                        <a:latin typeface="Cambria Math"/>
                      </a:rPr>
                      <m:t>+</m:t>
                    </m:r>
                    <m:r>
                      <a:rPr lang="es-ES" i="1" smtClean="0">
                        <a:solidFill>
                          <a:srgbClr val="3B4F89"/>
                        </a:solidFill>
                        <a:latin typeface="Cambria Math"/>
                      </a:rPr>
                      <m:t>𝑣𝐾</m:t>
                    </m:r>
                  </m:oMath>
                </a14:m>
                <a:r>
                  <a:rPr lang="es-ES" dirty="0">
                    <a:solidFill>
                      <a:srgbClr val="3B4F89"/>
                    </a:solidFill>
                  </a:rPr>
                  <a:t>. </a:t>
                </a:r>
                <a:endParaRPr lang="es-ES" dirty="0" smtClean="0">
                  <a:solidFill>
                    <a:srgbClr val="3B4F89"/>
                  </a:solidFill>
                </a:endParaRPr>
              </a:p>
              <a:p>
                <a:r>
                  <a:rPr lang="es-ES" dirty="0"/>
                  <a:t>Muestra los costos mínimos</a:t>
                </a:r>
                <a:endParaRPr lang="es-ES" dirty="0" smtClean="0">
                  <a:solidFill>
                    <a:srgbClr val="3B4F89"/>
                  </a:solidFill>
                </a:endParaRPr>
              </a:p>
            </p:txBody>
          </p:sp>
        </mc:Choice>
        <mc:Fallback xmlns="">
          <p:sp>
            <p:nvSpPr>
              <p:cNvPr id="64512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0" y="762000"/>
                <a:ext cx="9144000" cy="6096000"/>
              </a:xfrm>
              <a:blipFill>
                <a:blip r:embed="rId2"/>
                <a:stretch>
                  <a:fillRect l="-1533" t="-1300" r="-28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C39B-F5F8-481C-815B-BEA18F6F3369}" type="slidenum">
              <a:rPr lang="en-US"/>
              <a:pPr/>
              <a:t>18</a:t>
            </a:fld>
            <a:endParaRPr lang="en-US"/>
          </a:p>
        </p:txBody>
      </p:sp>
      <p:sp>
        <p:nvSpPr>
          <p:cNvPr id="64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533400"/>
          </a:xfrm>
        </p:spPr>
        <p:txBody>
          <a:bodyPr/>
          <a:lstStyle/>
          <a:p>
            <a:r>
              <a:rPr lang="en-US" dirty="0" err="1" smtClean="0"/>
              <a:t>Función</a:t>
            </a:r>
            <a:r>
              <a:rPr lang="en-US" dirty="0" smtClean="0"/>
              <a:t> de </a:t>
            </a:r>
            <a:r>
              <a:rPr lang="en-US" dirty="0" err="1" smtClean="0"/>
              <a:t>costos</a:t>
            </a:r>
            <a:r>
              <a:rPr lang="en-US" dirty="0" smtClean="0"/>
              <a:t> </a:t>
            </a:r>
            <a:r>
              <a:rPr lang="en-US" dirty="0" err="1" smtClean="0"/>
              <a:t>totales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5123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0" y="762000"/>
                <a:ext cx="9144000" cy="6096000"/>
              </a:xfrm>
            </p:spPr>
            <p:txBody>
              <a:bodyPr/>
              <a:lstStyle/>
              <a:p>
                <a:r>
                  <a:rPr lang="es-ES" dirty="0" smtClean="0"/>
                  <a:t>Lo ilustramos con un ejemplo:</a:t>
                </a:r>
              </a:p>
              <a:p>
                <a:endParaRPr lang="es-ES" dirty="0" smtClean="0"/>
              </a:p>
              <a:p>
                <a:pPr algn="ctr"/>
                <a:r>
                  <a:rPr lang="en-US" dirty="0">
                    <a:solidFill>
                      <a:srgbClr val="3B4F89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3B4F89"/>
                        </a:solidFill>
                        <a:latin typeface="Cambria Math"/>
                      </a:rPr>
                      <m:t>𝑞</m:t>
                    </m:r>
                    <m:r>
                      <a:rPr lang="en-US" i="1" dirty="0" smtClean="0">
                        <a:solidFill>
                          <a:srgbClr val="3B4F89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dirty="0" smtClean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dirty="0" smtClean="0">
                            <a:solidFill>
                              <a:srgbClr val="3B4F89"/>
                            </a:solidFill>
                            <a:latin typeface="Cambria Math"/>
                          </a:rPr>
                          <m:t>𝑘</m:t>
                        </m:r>
                      </m:e>
                      <m:sup>
                        <m:r>
                          <a:rPr lang="es-ES" b="0" i="1" dirty="0" smtClean="0">
                            <a:solidFill>
                              <a:srgbClr val="3B4F89"/>
                            </a:solidFill>
                            <a:latin typeface="Cambria Math"/>
                          </a:rPr>
                          <m:t>0,5</m:t>
                        </m:r>
                      </m:sup>
                    </m:sSup>
                    <m:sSup>
                      <m:sSupPr>
                        <m:ctrlPr>
                          <a:rPr lang="en-US" i="1" dirty="0" smtClean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solidFill>
                              <a:srgbClr val="3B4F89"/>
                            </a:solidFill>
                            <a:latin typeface="Cambria Math"/>
                          </a:rPr>
                          <m:t>𝐿</m:t>
                        </m:r>
                      </m:e>
                      <m:sup>
                        <m:r>
                          <a:rPr lang="es-ES" b="0" i="1" dirty="0" smtClean="0">
                            <a:solidFill>
                              <a:srgbClr val="3B4F89"/>
                            </a:solidFill>
                            <a:latin typeface="Cambria Math"/>
                          </a:rPr>
                          <m:t>0,5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rgbClr val="3B4F89"/>
                    </a:solidFill>
                  </a:rPr>
                  <a:t> = 40</a:t>
                </a:r>
              </a:p>
            </p:txBody>
          </p:sp>
        </mc:Choice>
        <mc:Fallback xmlns="">
          <p:sp>
            <p:nvSpPr>
              <p:cNvPr id="64512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0" y="762000"/>
                <a:ext cx="9144000" cy="6096000"/>
              </a:xfrm>
              <a:blipFill>
                <a:blip r:embed="rId2"/>
                <a:stretch>
                  <a:fillRect l="-1533" t="-13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946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83A60-7FD2-4811-8868-9B075C29015B}" type="slidenum">
              <a:rPr lang="en-US"/>
              <a:pPr/>
              <a:t>19</a:t>
            </a:fld>
            <a:endParaRPr lang="en-US"/>
          </a:p>
        </p:txBody>
      </p:sp>
      <p:sp>
        <p:nvSpPr>
          <p:cNvPr id="64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76200"/>
            <a:ext cx="7772400" cy="762000"/>
          </a:xfrm>
        </p:spPr>
        <p:txBody>
          <a:bodyPr/>
          <a:lstStyle/>
          <a:p>
            <a:r>
              <a:rPr lang="es-ES" dirty="0" smtClean="0"/>
              <a:t>Función de Costos Medios</a:t>
            </a:r>
            <a:endParaRPr lang="es-ES" dirty="0"/>
          </a:p>
        </p:txBody>
      </p:sp>
      <p:graphicFrame>
        <p:nvGraphicFramePr>
          <p:cNvPr id="64614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7746805"/>
              </p:ext>
            </p:extLst>
          </p:nvPr>
        </p:nvGraphicFramePr>
        <p:xfrm>
          <a:off x="1405844" y="2667000"/>
          <a:ext cx="5972176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6297" name="Ecuación" r:id="rId3" imgW="1562040" imgH="419040" progId="Equation.3">
                  <p:embed/>
                </p:oleObj>
              </mc:Choice>
              <mc:Fallback>
                <p:oleObj name="Ecuación" r:id="rId3" imgW="156204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5844" y="2667000"/>
                        <a:ext cx="5972176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199F-10D0-47D6-8427-68C7F82BD01F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9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s-ES" dirty="0" smtClean="0"/>
              <a:t>Definición de Costos</a:t>
            </a:r>
            <a:endParaRPr lang="es-ES" dirty="0"/>
          </a:p>
        </p:txBody>
      </p:sp>
      <p:sp>
        <p:nvSpPr>
          <p:cNvPr id="619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838200"/>
            <a:ext cx="7848600" cy="5257800"/>
          </a:xfrm>
        </p:spPr>
        <p:txBody>
          <a:bodyPr/>
          <a:lstStyle/>
          <a:p>
            <a:r>
              <a:rPr lang="es-ES" dirty="0" smtClean="0"/>
              <a:t>Es importante diferenciar entre</a:t>
            </a:r>
          </a:p>
          <a:p>
            <a:pPr lvl="1"/>
            <a:r>
              <a:rPr lang="es-ES" dirty="0" smtClean="0"/>
              <a:t> </a:t>
            </a:r>
            <a:r>
              <a:rPr lang="es-ES" b="1" dirty="0" smtClean="0"/>
              <a:t>costos económicos </a:t>
            </a:r>
            <a:r>
              <a:rPr lang="es-ES" dirty="0" smtClean="0"/>
              <a:t>= costos de oportunidad, y </a:t>
            </a:r>
          </a:p>
          <a:p>
            <a:pPr lvl="1"/>
            <a:r>
              <a:rPr lang="es-ES" b="1" dirty="0" smtClean="0"/>
              <a:t>costos contables</a:t>
            </a:r>
            <a:r>
              <a:rPr lang="es-ES" dirty="0" smtClean="0"/>
              <a:t>: criterio de caja</a:t>
            </a:r>
          </a:p>
          <a:p>
            <a:r>
              <a:rPr lang="es-ES" dirty="0" smtClean="0"/>
              <a:t>Ejemplos: costos de mano de obra (w)</a:t>
            </a:r>
          </a:p>
          <a:p>
            <a:pPr lvl="1"/>
            <a:r>
              <a:rPr lang="es-ES" dirty="0" smtClean="0"/>
              <a:t>Para contadores: salario y aportes</a:t>
            </a:r>
          </a:p>
          <a:p>
            <a:pPr lvl="1"/>
            <a:r>
              <a:rPr lang="es-ES" dirty="0" smtClean="0"/>
              <a:t>Para economistas: lo que el trabajador puede ganar/el valor de lo que puede hacer en la siguiente mejor alternativa.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A2DA2-0169-4D17-97F3-33D31D252CEC}" type="slidenum">
              <a:rPr lang="en-US"/>
              <a:pPr/>
              <a:t>20</a:t>
            </a:fld>
            <a:endParaRPr lang="en-US"/>
          </a:p>
        </p:txBody>
      </p:sp>
      <p:sp>
        <p:nvSpPr>
          <p:cNvPr id="64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r>
              <a:rPr lang="es-ES" dirty="0" smtClean="0"/>
              <a:t>Función de Costos Marginales</a:t>
            </a:r>
            <a:endParaRPr lang="es-ES" dirty="0"/>
          </a:p>
        </p:txBody>
      </p:sp>
      <p:graphicFrame>
        <p:nvGraphicFramePr>
          <p:cNvPr id="64717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9214098"/>
              </p:ext>
            </p:extLst>
          </p:nvPr>
        </p:nvGraphicFramePr>
        <p:xfrm>
          <a:off x="1295400" y="2209800"/>
          <a:ext cx="6700282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7321" name="Ecuación" r:id="rId3" imgW="1600200" imgH="419040" progId="Equation.3">
                  <p:embed/>
                </p:oleObj>
              </mc:Choice>
              <mc:Fallback>
                <p:oleObj name="Ecuación" r:id="rId3" imgW="160020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209800"/>
                        <a:ext cx="6700282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7D90D-4040-4924-B159-8836CD73B19F}" type="slidenum">
              <a:rPr lang="en-US"/>
              <a:pPr/>
              <a:t>21</a:t>
            </a:fld>
            <a:endParaRPr lang="en-US"/>
          </a:p>
        </p:txBody>
      </p:sp>
      <p:sp>
        <p:nvSpPr>
          <p:cNvPr id="64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3800" dirty="0" smtClean="0"/>
              <a:t>Análisis Gráfico de los Costos Totales</a:t>
            </a:r>
            <a:endParaRPr lang="es-ES" sz="3800" dirty="0"/>
          </a:p>
        </p:txBody>
      </p:sp>
      <p:sp>
        <p:nvSpPr>
          <p:cNvPr id="649219" name="Line 3"/>
          <p:cNvSpPr>
            <a:spLocks noChangeShapeType="1"/>
          </p:cNvSpPr>
          <p:nvPr/>
        </p:nvSpPr>
        <p:spPr bwMode="auto">
          <a:xfrm>
            <a:off x="1524000" y="2590800"/>
            <a:ext cx="0" cy="3429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49220" name="Line 4"/>
          <p:cNvSpPr>
            <a:spLocks noChangeShapeType="1"/>
          </p:cNvSpPr>
          <p:nvPr/>
        </p:nvSpPr>
        <p:spPr bwMode="auto">
          <a:xfrm>
            <a:off x="1524000" y="6019800"/>
            <a:ext cx="457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49221" name="Text Box 5"/>
          <p:cNvSpPr txBox="1">
            <a:spLocks noChangeArrowheads="1"/>
          </p:cNvSpPr>
          <p:nvPr/>
        </p:nvSpPr>
        <p:spPr bwMode="auto">
          <a:xfrm>
            <a:off x="6172200" y="5789891"/>
            <a:ext cx="11079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800" i="0" dirty="0" err="1" smtClean="0">
                <a:solidFill>
                  <a:schemeClr val="tx1"/>
                </a:solidFill>
              </a:rPr>
              <a:t>Producto</a:t>
            </a:r>
            <a:endParaRPr lang="en-US" sz="1800" i="0" dirty="0">
              <a:solidFill>
                <a:schemeClr val="tx1"/>
              </a:solidFill>
            </a:endParaRPr>
          </a:p>
        </p:txBody>
      </p:sp>
      <p:sp>
        <p:nvSpPr>
          <p:cNvPr id="649222" name="Text Box 6"/>
          <p:cNvSpPr txBox="1">
            <a:spLocks noChangeArrowheads="1"/>
          </p:cNvSpPr>
          <p:nvPr/>
        </p:nvSpPr>
        <p:spPr bwMode="auto">
          <a:xfrm>
            <a:off x="228600" y="2216319"/>
            <a:ext cx="9669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sz="1800" i="0" dirty="0" smtClean="0">
                <a:solidFill>
                  <a:schemeClr val="tx1"/>
                </a:solidFill>
              </a:rPr>
              <a:t>Costos </a:t>
            </a:r>
          </a:p>
          <a:p>
            <a:r>
              <a:rPr lang="es-ES" sz="1800" i="0" dirty="0" smtClean="0">
                <a:solidFill>
                  <a:schemeClr val="tx1"/>
                </a:solidFill>
              </a:rPr>
              <a:t>Totales</a:t>
            </a:r>
            <a:endParaRPr lang="es-ES" sz="1800" i="0" dirty="0">
              <a:solidFill>
                <a:schemeClr val="tx1"/>
              </a:solidFill>
            </a:endParaRPr>
          </a:p>
        </p:txBody>
      </p:sp>
      <p:grpSp>
        <p:nvGrpSpPr>
          <p:cNvPr id="649230" name="Group 14"/>
          <p:cNvGrpSpPr>
            <a:grpSpLocks/>
          </p:cNvGrpSpPr>
          <p:nvPr/>
        </p:nvGrpSpPr>
        <p:grpSpPr bwMode="auto">
          <a:xfrm>
            <a:off x="0" y="1159629"/>
            <a:ext cx="9104528" cy="4860170"/>
            <a:chOff x="48" y="1082"/>
            <a:chExt cx="5403" cy="2710"/>
          </a:xfrm>
        </p:grpSpPr>
        <p:sp>
          <p:nvSpPr>
            <p:cNvPr id="649223" name="Line 7"/>
            <p:cNvSpPr>
              <a:spLocks noChangeShapeType="1"/>
            </p:cNvSpPr>
            <p:nvPr/>
          </p:nvSpPr>
          <p:spPr bwMode="auto">
            <a:xfrm flipV="1">
              <a:off x="960" y="2388"/>
              <a:ext cx="2496" cy="1404"/>
            </a:xfrm>
            <a:prstGeom prst="line">
              <a:avLst/>
            </a:prstGeom>
            <a:noFill/>
            <a:ln w="28575">
              <a:solidFill>
                <a:srgbClr val="3B4F8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649224" name="Text Box 8"/>
            <p:cNvSpPr txBox="1">
              <a:spLocks noChangeArrowheads="1"/>
            </p:cNvSpPr>
            <p:nvPr/>
          </p:nvSpPr>
          <p:spPr bwMode="auto">
            <a:xfrm>
              <a:off x="3456" y="2274"/>
              <a:ext cx="251" cy="1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1400" dirty="0" smtClean="0">
                  <a:solidFill>
                    <a:srgbClr val="3B4F89"/>
                  </a:solidFill>
                </a:rPr>
                <a:t>CT</a:t>
              </a:r>
              <a:endParaRPr lang="en-US" sz="1400" dirty="0">
                <a:solidFill>
                  <a:srgbClr val="3B4F89"/>
                </a:solidFill>
              </a:endParaRPr>
            </a:p>
          </p:txBody>
        </p:sp>
        <p:sp>
          <p:nvSpPr>
            <p:cNvPr id="649225" name="Text Box 9"/>
            <p:cNvSpPr txBox="1">
              <a:spLocks noChangeArrowheads="1"/>
            </p:cNvSpPr>
            <p:nvPr/>
          </p:nvSpPr>
          <p:spPr bwMode="auto">
            <a:xfrm>
              <a:off x="48" y="1082"/>
              <a:ext cx="5403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algn="ctr"/>
              <a:r>
                <a:rPr lang="es-ES" sz="2800" b="1" i="0" dirty="0" smtClean="0">
                  <a:solidFill>
                    <a:srgbClr val="470F3E"/>
                  </a:solidFill>
                </a:rPr>
                <a:t>Costos totales proporcionales al producto</a:t>
              </a:r>
              <a:endParaRPr lang="es-ES" sz="2800" b="1" i="0" dirty="0">
                <a:solidFill>
                  <a:srgbClr val="470F3E"/>
                </a:solidFill>
              </a:endParaRPr>
            </a:p>
          </p:txBody>
        </p:sp>
      </p:grpSp>
      <p:sp>
        <p:nvSpPr>
          <p:cNvPr id="649227" name="Text Box 11"/>
          <p:cNvSpPr txBox="1">
            <a:spLocks noChangeArrowheads="1"/>
          </p:cNvSpPr>
          <p:nvPr/>
        </p:nvSpPr>
        <p:spPr bwMode="auto">
          <a:xfrm>
            <a:off x="5257800" y="4199377"/>
            <a:ext cx="1066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sz="1200" dirty="0" err="1" smtClean="0">
                <a:solidFill>
                  <a:srgbClr val="470F3E"/>
                </a:solidFill>
              </a:rPr>
              <a:t>CMe</a:t>
            </a:r>
            <a:r>
              <a:rPr lang="en-US" sz="1200" dirty="0" smtClean="0">
                <a:solidFill>
                  <a:srgbClr val="470F3E"/>
                </a:solidFill>
              </a:rPr>
              <a:t> = CM</a:t>
            </a:r>
            <a:endParaRPr lang="en-US" sz="1200" i="0" dirty="0">
              <a:solidFill>
                <a:srgbClr val="470F3E"/>
              </a:solidFill>
            </a:endParaRPr>
          </a:p>
        </p:txBody>
      </p:sp>
      <p:cxnSp>
        <p:nvCxnSpPr>
          <p:cNvPr id="3" name="2 Conector recto"/>
          <p:cNvCxnSpPr/>
          <p:nvPr/>
        </p:nvCxnSpPr>
        <p:spPr bwMode="auto">
          <a:xfrm>
            <a:off x="1536800" y="4572000"/>
            <a:ext cx="45592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64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4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9227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838200"/>
                <a:ext cx="8839200" cy="5410200"/>
              </a:xfrm>
            </p:spPr>
            <p:txBody>
              <a:bodyPr/>
              <a:lstStyle/>
              <a:p>
                <a:r>
                  <a:rPr lang="es-ES" dirty="0"/>
                  <a:t>Costos proporcionales al producto </a:t>
                </a:r>
                <a14:m>
                  <m:oMath xmlns:m="http://schemas.openxmlformats.org/officeDocument/2006/math">
                    <m:r>
                      <a:rPr lang="es-ES" i="1" dirty="0">
                        <a:latin typeface="Cambria Math"/>
                        <a:ea typeface="Cambria Math"/>
                      </a:rPr>
                      <m:t>↔</m:t>
                    </m:r>
                  </m:oMath>
                </a14:m>
                <a:r>
                  <a:rPr lang="es-ES" dirty="0"/>
                  <a:t> rendimientos constantes a escala</a:t>
                </a:r>
              </a:p>
              <a:p>
                <a:r>
                  <a:rPr lang="es-ES" dirty="0"/>
                  <a:t>Suponga </a:t>
                </a:r>
              </a:p>
              <a:p>
                <a:pPr marL="0" indent="0">
                  <a:buNone/>
                </a:pPr>
                <a:endParaRPr lang="es-ES" dirty="0"/>
              </a:p>
              <a:p>
                <a:pPr algn="ctr">
                  <a:lnSpc>
                    <a:spcPct val="110000"/>
                  </a:lnSpc>
                  <a:buFontTx/>
                  <a:buNone/>
                </a:pPr>
                <a:r>
                  <a:rPr lang="es-ES" sz="2800" i="1" dirty="0">
                    <a:solidFill>
                      <a:srgbClr val="3B4F89"/>
                    </a:solidFill>
                  </a:rPr>
                  <a:t>C</a:t>
                </a:r>
                <a:r>
                  <a:rPr lang="es-ES" sz="2800" dirty="0">
                    <a:solidFill>
                      <a:srgbClr val="3B4F89"/>
                    </a:solidFill>
                  </a:rPr>
                  <a:t>(</a:t>
                </a:r>
                <a:r>
                  <a:rPr lang="es-ES" sz="2800" i="1" dirty="0">
                    <a:solidFill>
                      <a:srgbClr val="3B4F89"/>
                    </a:solidFill>
                  </a:rPr>
                  <a:t>q</a:t>
                </a:r>
                <a:r>
                  <a:rPr lang="es-ES" sz="2800" dirty="0">
                    <a:solidFill>
                      <a:srgbClr val="3B4F89"/>
                    </a:solidFill>
                  </a:rPr>
                  <a:t>=1) = </a:t>
                </a:r>
                <a:r>
                  <a:rPr lang="es-ES" sz="2800" i="1" dirty="0">
                    <a:solidFill>
                      <a:srgbClr val="3B4F89"/>
                    </a:solidFill>
                  </a:rPr>
                  <a:t>vk</a:t>
                </a:r>
                <a:r>
                  <a:rPr lang="es-ES" sz="2800" baseline="-25000" dirty="0">
                    <a:solidFill>
                      <a:srgbClr val="3B4F89"/>
                    </a:solidFill>
                  </a:rPr>
                  <a:t>1</a:t>
                </a:r>
                <a:r>
                  <a:rPr lang="es-ES" sz="2800" dirty="0">
                    <a:solidFill>
                      <a:srgbClr val="3B4F89"/>
                    </a:solidFill>
                  </a:rPr>
                  <a:t> + </a:t>
                </a:r>
                <a:r>
                  <a:rPr lang="es-ES" sz="2800" i="1" dirty="0" smtClean="0">
                    <a:solidFill>
                      <a:srgbClr val="3B4F89"/>
                    </a:solidFill>
                  </a:rPr>
                  <a:t>w</a:t>
                </a:r>
                <a:r>
                  <a:rPr lang="es-ES" sz="2800" i="1" dirty="0" smtClean="0">
                    <a:solidFill>
                      <a:srgbClr val="3B4F89"/>
                    </a:solidFill>
                    <a:latin typeface="Times New Roman" pitchFamily="18" charset="0"/>
                  </a:rPr>
                  <a:t>l</a:t>
                </a:r>
                <a:r>
                  <a:rPr lang="es-ES" sz="2800" baseline="-25000" dirty="0" smtClean="0">
                    <a:solidFill>
                      <a:srgbClr val="3B4F89"/>
                    </a:solidFill>
                  </a:rPr>
                  <a:t>1</a:t>
                </a:r>
              </a:p>
              <a:p>
                <a:pPr algn="ctr">
                  <a:lnSpc>
                    <a:spcPct val="110000"/>
                  </a:lnSpc>
                  <a:buFontTx/>
                  <a:buNone/>
                </a:pPr>
                <a:endParaRPr lang="es-ES" baseline="-25000" dirty="0">
                  <a:solidFill>
                    <a:srgbClr val="3B4F89"/>
                  </a:solidFill>
                </a:endParaRPr>
              </a:p>
              <a:p>
                <a:r>
                  <a:rPr lang="es-ES" dirty="0" smtClean="0"/>
                  <a:t>Asumiendo </a:t>
                </a:r>
                <a:r>
                  <a:rPr lang="es-ES" b="1" dirty="0"/>
                  <a:t>retornos constantes a </a:t>
                </a:r>
                <a:r>
                  <a:rPr lang="es-ES" b="1" dirty="0" smtClean="0"/>
                  <a:t>escala</a:t>
                </a:r>
                <a:r>
                  <a:rPr lang="es-ES" dirty="0" smtClean="0"/>
                  <a:t>:</a:t>
                </a:r>
                <a:endParaRPr lang="es-ES" dirty="0"/>
              </a:p>
              <a:p>
                <a:pPr algn="ctr">
                  <a:buFontTx/>
                  <a:buNone/>
                </a:pPr>
                <a:endParaRPr lang="es-ES" sz="2800" i="1" dirty="0" smtClean="0">
                  <a:solidFill>
                    <a:srgbClr val="3B4F89"/>
                  </a:solidFill>
                </a:endParaRPr>
              </a:p>
              <a:p>
                <a:pPr algn="ctr">
                  <a:buFontTx/>
                  <a:buNone/>
                </a:pPr>
                <a:r>
                  <a:rPr lang="es-ES" sz="2800" i="1" dirty="0" smtClean="0">
                    <a:solidFill>
                      <a:srgbClr val="3B4F89"/>
                    </a:solidFill>
                  </a:rPr>
                  <a:t>C</a:t>
                </a:r>
                <a:r>
                  <a:rPr lang="es-ES" sz="2800" dirty="0" smtClean="0">
                    <a:solidFill>
                      <a:srgbClr val="3B4F89"/>
                    </a:solidFill>
                  </a:rPr>
                  <a:t>(</a:t>
                </a:r>
                <a:r>
                  <a:rPr lang="es-ES" sz="2800" i="1" dirty="0" smtClean="0">
                    <a:solidFill>
                      <a:srgbClr val="3B4F89"/>
                    </a:solidFill>
                  </a:rPr>
                  <a:t>q</a:t>
                </a:r>
                <a:r>
                  <a:rPr lang="es-ES" sz="2800" dirty="0" smtClean="0">
                    <a:solidFill>
                      <a:srgbClr val="3B4F89"/>
                    </a:solidFill>
                  </a:rPr>
                  <a:t>=</a:t>
                </a:r>
                <a:r>
                  <a:rPr lang="es-ES" sz="2800" i="1" dirty="0" smtClean="0">
                    <a:solidFill>
                      <a:srgbClr val="3B4F89"/>
                    </a:solidFill>
                  </a:rPr>
                  <a:t>m</a:t>
                </a:r>
                <a:r>
                  <a:rPr lang="es-ES" sz="2800" dirty="0">
                    <a:solidFill>
                      <a:srgbClr val="3B4F89"/>
                    </a:solidFill>
                  </a:rPr>
                  <a:t>) = </a:t>
                </a:r>
                <a:r>
                  <a:rPr lang="es-ES" sz="2800" i="1" dirty="0">
                    <a:solidFill>
                      <a:srgbClr val="3B4F89"/>
                    </a:solidFill>
                  </a:rPr>
                  <a:t>vmk</a:t>
                </a:r>
                <a:r>
                  <a:rPr lang="es-ES" sz="2800" baseline="-25000" dirty="0">
                    <a:solidFill>
                      <a:srgbClr val="3B4F89"/>
                    </a:solidFill>
                  </a:rPr>
                  <a:t>1</a:t>
                </a:r>
                <a:r>
                  <a:rPr lang="es-ES" sz="2800" dirty="0">
                    <a:solidFill>
                      <a:srgbClr val="3B4F89"/>
                    </a:solidFill>
                  </a:rPr>
                  <a:t> + </a:t>
                </a:r>
                <a:r>
                  <a:rPr lang="es-ES" sz="2800" i="1" dirty="0">
                    <a:solidFill>
                      <a:srgbClr val="3B4F89"/>
                    </a:solidFill>
                  </a:rPr>
                  <a:t>wm</a:t>
                </a:r>
                <a:r>
                  <a:rPr lang="es-ES" sz="2800" i="1" dirty="0">
                    <a:solidFill>
                      <a:srgbClr val="3B4F89"/>
                    </a:solidFill>
                    <a:latin typeface="Times New Roman" pitchFamily="18" charset="0"/>
                  </a:rPr>
                  <a:t>l</a:t>
                </a:r>
                <a:r>
                  <a:rPr lang="es-ES" sz="2800" baseline="-25000" dirty="0">
                    <a:solidFill>
                      <a:srgbClr val="3B4F89"/>
                    </a:solidFill>
                  </a:rPr>
                  <a:t>1</a:t>
                </a:r>
                <a:r>
                  <a:rPr lang="es-ES" sz="2800" dirty="0">
                    <a:solidFill>
                      <a:srgbClr val="3B4F89"/>
                    </a:solidFill>
                  </a:rPr>
                  <a:t> = </a:t>
                </a:r>
                <a:r>
                  <a:rPr lang="es-ES" sz="2800" i="1" dirty="0">
                    <a:solidFill>
                      <a:srgbClr val="3B4F89"/>
                    </a:solidFill>
                  </a:rPr>
                  <a:t>m</a:t>
                </a:r>
                <a:r>
                  <a:rPr lang="es-ES" sz="2800" dirty="0">
                    <a:solidFill>
                      <a:srgbClr val="3B4F89"/>
                    </a:solidFill>
                  </a:rPr>
                  <a:t>(</a:t>
                </a:r>
                <a:r>
                  <a:rPr lang="es-ES" sz="2800" i="1" dirty="0">
                    <a:solidFill>
                      <a:srgbClr val="3B4F89"/>
                    </a:solidFill>
                  </a:rPr>
                  <a:t>vk</a:t>
                </a:r>
                <a:r>
                  <a:rPr lang="es-ES" sz="2800" baseline="-25000" dirty="0">
                    <a:solidFill>
                      <a:srgbClr val="3B4F89"/>
                    </a:solidFill>
                  </a:rPr>
                  <a:t>1</a:t>
                </a:r>
                <a:r>
                  <a:rPr lang="es-ES" sz="2800" dirty="0">
                    <a:solidFill>
                      <a:srgbClr val="3B4F89"/>
                    </a:solidFill>
                  </a:rPr>
                  <a:t> + </a:t>
                </a:r>
                <a:r>
                  <a:rPr lang="es-ES" sz="2800" i="1" dirty="0" smtClean="0">
                    <a:solidFill>
                      <a:srgbClr val="3B4F89"/>
                    </a:solidFill>
                  </a:rPr>
                  <a:t>w</a:t>
                </a:r>
                <a:r>
                  <a:rPr lang="es-ES" sz="2800" i="1" dirty="0" smtClean="0">
                    <a:solidFill>
                      <a:srgbClr val="3B4F89"/>
                    </a:solidFill>
                    <a:latin typeface="Times New Roman" pitchFamily="18" charset="0"/>
                  </a:rPr>
                  <a:t>l</a:t>
                </a:r>
                <a:r>
                  <a:rPr lang="es-ES" sz="2800" baseline="-25000" dirty="0" smtClean="0">
                    <a:solidFill>
                      <a:srgbClr val="3B4F89"/>
                    </a:solidFill>
                  </a:rPr>
                  <a:t>1</a:t>
                </a:r>
                <a:r>
                  <a:rPr lang="es-ES" sz="2800" dirty="0" smtClean="0">
                    <a:solidFill>
                      <a:srgbClr val="3B4F89"/>
                    </a:solidFill>
                  </a:rPr>
                  <a:t>) = </a:t>
                </a:r>
                <a:r>
                  <a:rPr lang="es-ES" sz="2800" i="1" dirty="0" smtClean="0">
                    <a:solidFill>
                      <a:srgbClr val="3B4F89"/>
                    </a:solidFill>
                  </a:rPr>
                  <a:t>m</a:t>
                </a:r>
                <a:r>
                  <a:rPr lang="es-ES" sz="2800" dirty="0" smtClean="0">
                    <a:solidFill>
                      <a:srgbClr val="3B4F89"/>
                    </a:solidFill>
                    <a:sym typeface="Symbol" pitchFamily="18" charset="2"/>
                  </a:rPr>
                  <a:t> </a:t>
                </a:r>
                <a:r>
                  <a:rPr lang="es-ES" sz="2800" dirty="0">
                    <a:solidFill>
                      <a:srgbClr val="3B4F89"/>
                    </a:solidFill>
                    <a:sym typeface="Symbol" pitchFamily="18" charset="2"/>
                  </a:rPr>
                  <a:t> </a:t>
                </a:r>
                <a:r>
                  <a:rPr lang="es-ES" sz="2800" i="1" dirty="0">
                    <a:solidFill>
                      <a:srgbClr val="3B4F89"/>
                    </a:solidFill>
                    <a:sym typeface="Symbol" pitchFamily="18" charset="2"/>
                  </a:rPr>
                  <a:t>C</a:t>
                </a:r>
                <a:r>
                  <a:rPr lang="es-ES" sz="2800" dirty="0">
                    <a:solidFill>
                      <a:srgbClr val="3B4F89"/>
                    </a:solidFill>
                    <a:sym typeface="Symbol" pitchFamily="18" charset="2"/>
                  </a:rPr>
                  <a:t>(</a:t>
                </a:r>
                <a:r>
                  <a:rPr lang="es-ES" sz="2800" i="1" dirty="0">
                    <a:solidFill>
                      <a:srgbClr val="3B4F89"/>
                    </a:solidFill>
                    <a:sym typeface="Symbol" pitchFamily="18" charset="2"/>
                  </a:rPr>
                  <a:t>q</a:t>
                </a:r>
                <a:r>
                  <a:rPr lang="es-ES" sz="2800" dirty="0">
                    <a:solidFill>
                      <a:srgbClr val="3B4F89"/>
                    </a:solidFill>
                    <a:sym typeface="Symbol" pitchFamily="18" charset="2"/>
                  </a:rPr>
                  <a:t>=1)</a:t>
                </a:r>
                <a:endParaRPr lang="en-US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838200"/>
                <a:ext cx="8839200" cy="5410200"/>
              </a:xfrm>
              <a:blipFill>
                <a:blip r:embed="rId2"/>
                <a:stretch>
                  <a:fillRect l="-1586" t="-14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AC81-9634-4B9F-9B72-E08A4563066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s-ES" sz="3800" i="0" kern="0" smtClean="0"/>
              <a:t>Análisis Gráfico de los Costos Totales</a:t>
            </a:r>
            <a:endParaRPr lang="es-ES" sz="3800" i="0" kern="0" dirty="0"/>
          </a:p>
        </p:txBody>
      </p:sp>
    </p:spTree>
    <p:extLst>
      <p:ext uri="{BB962C8B-B14F-4D97-AF65-F5344CB8AC3E}">
        <p14:creationId xmlns:p14="http://schemas.microsoft.com/office/powerpoint/2010/main" val="284078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C0B65-10AD-4BCE-A2E2-0F1D6DD55402}" type="slidenum">
              <a:rPr lang="en-US"/>
              <a:pPr/>
              <a:t>23</a:t>
            </a:fld>
            <a:endParaRPr lang="en-US"/>
          </a:p>
        </p:txBody>
      </p:sp>
      <p:sp>
        <p:nvSpPr>
          <p:cNvPr id="65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3800" dirty="0" smtClean="0"/>
              <a:t>Análisis Gráfico de los Costos Totales</a:t>
            </a:r>
            <a:endParaRPr lang="es-ES" sz="3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50243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76200" y="914400"/>
                <a:ext cx="8915400" cy="5791200"/>
              </a:xfrm>
            </p:spPr>
            <p:txBody>
              <a:bodyPr/>
              <a:lstStyle/>
              <a:p>
                <a:r>
                  <a:rPr lang="es-ES" dirty="0" smtClean="0"/>
                  <a:t>Suponga en cambio que los costos totales empiezan cóncavos y luego se vuelven convexos a medida que el producto aumenta</a:t>
                </a:r>
              </a:p>
              <a:p>
                <a:pPr marL="742950" lvl="2" indent="-342900"/>
                <a:r>
                  <a:rPr lang="es-ES" dirty="0"/>
                  <a:t>Una </a:t>
                </a:r>
                <a:r>
                  <a:rPr lang="es-ES" dirty="0" smtClean="0"/>
                  <a:t>explicación: un </a:t>
                </a:r>
                <a:r>
                  <a:rPr lang="es-ES" dirty="0"/>
                  <a:t>tercer factor de producción </a:t>
                </a:r>
                <a:r>
                  <a:rPr lang="es-ES" dirty="0" smtClean="0"/>
                  <a:t>(fijo) que </a:t>
                </a:r>
                <a:r>
                  <a:rPr lang="es-ES" dirty="0"/>
                  <a:t>se empieza a hacer escaso a medida que se expande el uso de k y l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s-ES" i="1" smtClean="0">
                        <a:latin typeface="Cambria Math"/>
                      </a:rPr>
                      <m:t>𝐶𝑇</m:t>
                    </m:r>
                    <m:r>
                      <a:rPr lang="es-ES" i="1" smtClean="0">
                        <a:latin typeface="Cambria Math"/>
                      </a:rPr>
                      <m:t>(</m:t>
                    </m:r>
                    <m:r>
                      <a:rPr lang="es-ES" i="1" smtClean="0">
                        <a:latin typeface="Cambria Math"/>
                      </a:rPr>
                      <m:t>𝑞</m:t>
                    </m:r>
                    <m:r>
                      <a:rPr lang="es-ES" i="1" smtClean="0">
                        <a:latin typeface="Cambria Math"/>
                      </a:rPr>
                      <m:t>)=</m:t>
                    </m:r>
                    <m:r>
                      <a:rPr lang="es-ES" i="1" smtClean="0">
                        <a:latin typeface="Cambria Math"/>
                      </a:rPr>
                      <m:t>𝑎𝑞</m:t>
                    </m:r>
                    <m:r>
                      <a:rPr lang="es-ES" i="1" smtClean="0">
                        <a:latin typeface="Cambria Math"/>
                      </a:rPr>
                      <m:t>³+</m:t>
                    </m:r>
                    <m:r>
                      <a:rPr lang="es-ES" i="1" smtClean="0">
                        <a:latin typeface="Cambria Math"/>
                      </a:rPr>
                      <m:t>𝑏𝑞</m:t>
                    </m:r>
                    <m:r>
                      <a:rPr lang="es-ES" i="1" smtClean="0">
                        <a:latin typeface="Cambria Math"/>
                      </a:rPr>
                      <m:t>²+</m:t>
                    </m:r>
                    <m:r>
                      <a:rPr lang="es-ES" i="1" smtClean="0">
                        <a:latin typeface="Cambria Math"/>
                      </a:rPr>
                      <m:t>𝑐𝑞</m:t>
                    </m:r>
                    <m:r>
                      <a:rPr lang="es-ES" i="1" smtClean="0">
                        <a:latin typeface="Cambria Math"/>
                      </a:rPr>
                      <m:t>+</m:t>
                    </m:r>
                    <m:r>
                      <a:rPr lang="es-ES" i="1" smtClean="0">
                        <a:latin typeface="Cambria Math"/>
                      </a:rPr>
                      <m:t>𝑑</m:t>
                    </m:r>
                    <m:r>
                      <a:rPr lang="es-ES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s-ES" dirty="0"/>
                  <a:t>   con </a:t>
                </a:r>
                <a14:m>
                  <m:oMath xmlns:m="http://schemas.openxmlformats.org/officeDocument/2006/math">
                    <m:r>
                      <a:rPr lang="es-ES" i="1" smtClean="0">
                        <a:latin typeface="Cambria Math"/>
                      </a:rPr>
                      <m:t>𝑎</m:t>
                    </m:r>
                    <m:r>
                      <a:rPr lang="es-ES" i="1" smtClean="0">
                        <a:latin typeface="Cambria Math"/>
                      </a:rPr>
                      <m:t>≠0</m:t>
                    </m:r>
                  </m:oMath>
                </a14:m>
                <a:r>
                  <a:rPr lang="es-ES" dirty="0"/>
                  <a:t>. </a:t>
                </a:r>
                <a:endParaRPr lang="es-ES" dirty="0" smtClean="0"/>
              </a:p>
              <a:p>
                <a:pPr lvl="1"/>
                <a:r>
                  <a:rPr lang="es-ES" dirty="0" smtClean="0"/>
                  <a:t>Grafico</a:t>
                </a:r>
                <a:r>
                  <a:rPr lang="es-ES" dirty="0"/>
                  <a:t>: </a:t>
                </a:r>
                <a:r>
                  <a:rPr lang="es-ES" dirty="0" smtClean="0"/>
                  <a:t>(</a:t>
                </a:r>
                <a:r>
                  <a:rPr lang="es-ES" dirty="0"/>
                  <a:t>b&lt;0</a:t>
                </a:r>
                <a:r>
                  <a:rPr lang="es-ES" dirty="0" smtClean="0"/>
                  <a:t>)</a:t>
                </a:r>
                <a:endParaRPr lang="es-ES" dirty="0"/>
              </a:p>
            </p:txBody>
          </p:sp>
        </mc:Choice>
        <mc:Fallback>
          <p:sp>
            <p:nvSpPr>
              <p:cNvPr id="65024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76200" y="914400"/>
                <a:ext cx="8915400" cy="5791200"/>
              </a:xfrm>
              <a:blipFill>
                <a:blip r:embed="rId2"/>
                <a:stretch>
                  <a:fillRect l="-1573" t="-1368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5874C-0819-42E4-A0FD-994E3F865513}" type="slidenum">
              <a:rPr lang="en-US"/>
              <a:pPr/>
              <a:t>24</a:t>
            </a:fld>
            <a:endParaRPr lang="en-US"/>
          </a:p>
        </p:txBody>
      </p:sp>
      <p:sp>
        <p:nvSpPr>
          <p:cNvPr id="65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9067800" cy="59000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3400" dirty="0" smtClean="0"/>
              <a:t>Análisis Gráfico de los Costos Totales</a:t>
            </a:r>
            <a:endParaRPr lang="es-ES" sz="3400" dirty="0"/>
          </a:p>
        </p:txBody>
      </p:sp>
      <p:sp>
        <p:nvSpPr>
          <p:cNvPr id="651267" name="Line 3"/>
          <p:cNvSpPr>
            <a:spLocks noChangeShapeType="1"/>
          </p:cNvSpPr>
          <p:nvPr/>
        </p:nvSpPr>
        <p:spPr bwMode="auto">
          <a:xfrm>
            <a:off x="1524000" y="2590800"/>
            <a:ext cx="0" cy="3429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51268" name="Line 4"/>
          <p:cNvSpPr>
            <a:spLocks noChangeShapeType="1"/>
          </p:cNvSpPr>
          <p:nvPr/>
        </p:nvSpPr>
        <p:spPr bwMode="auto">
          <a:xfrm>
            <a:off x="1524000" y="6019800"/>
            <a:ext cx="457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51269" name="Text Box 5"/>
          <p:cNvSpPr txBox="1">
            <a:spLocks noChangeArrowheads="1"/>
          </p:cNvSpPr>
          <p:nvPr/>
        </p:nvSpPr>
        <p:spPr bwMode="auto">
          <a:xfrm>
            <a:off x="6172200" y="5789891"/>
            <a:ext cx="11079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800" i="0" dirty="0" err="1" smtClean="0">
                <a:solidFill>
                  <a:schemeClr val="tx1"/>
                </a:solidFill>
              </a:rPr>
              <a:t>Producto</a:t>
            </a:r>
            <a:endParaRPr lang="en-US" sz="1800" i="0" dirty="0">
              <a:solidFill>
                <a:schemeClr val="tx1"/>
              </a:solidFill>
            </a:endParaRPr>
          </a:p>
        </p:txBody>
      </p:sp>
      <p:sp>
        <p:nvSpPr>
          <p:cNvPr id="651270" name="Text Box 6"/>
          <p:cNvSpPr txBox="1">
            <a:spLocks noChangeArrowheads="1"/>
          </p:cNvSpPr>
          <p:nvPr/>
        </p:nvSpPr>
        <p:spPr bwMode="auto">
          <a:xfrm>
            <a:off x="381000" y="2207310"/>
            <a:ext cx="9157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800" i="0" dirty="0" err="1" smtClean="0">
                <a:solidFill>
                  <a:schemeClr val="tx1"/>
                </a:solidFill>
              </a:rPr>
              <a:t>Costos</a:t>
            </a:r>
            <a:endParaRPr lang="en-US" sz="1800" i="0" dirty="0" smtClean="0">
              <a:solidFill>
                <a:schemeClr val="tx1"/>
              </a:solidFill>
            </a:endParaRPr>
          </a:p>
          <a:p>
            <a:r>
              <a:rPr lang="en-US" sz="1800" i="0" dirty="0" err="1" smtClean="0">
                <a:solidFill>
                  <a:schemeClr val="tx1"/>
                </a:solidFill>
              </a:rPr>
              <a:t>Totales</a:t>
            </a:r>
            <a:endParaRPr lang="en-US" sz="1800" i="0" dirty="0">
              <a:solidFill>
                <a:schemeClr val="tx1"/>
              </a:solidFill>
            </a:endParaRPr>
          </a:p>
        </p:txBody>
      </p:sp>
      <p:grpSp>
        <p:nvGrpSpPr>
          <p:cNvPr id="651275" name="Group 11"/>
          <p:cNvGrpSpPr>
            <a:grpSpLocks/>
          </p:cNvGrpSpPr>
          <p:nvPr/>
        </p:nvGrpSpPr>
        <p:grpSpPr bwMode="auto">
          <a:xfrm>
            <a:off x="1524000" y="2225675"/>
            <a:ext cx="4503738" cy="3794125"/>
            <a:chOff x="960" y="1402"/>
            <a:chExt cx="2837" cy="2390"/>
          </a:xfrm>
        </p:grpSpPr>
        <p:sp>
          <p:nvSpPr>
            <p:cNvPr id="651272" name="Freeform 8"/>
            <p:cNvSpPr>
              <a:spLocks/>
            </p:cNvSpPr>
            <p:nvPr/>
          </p:nvSpPr>
          <p:spPr bwMode="auto">
            <a:xfrm>
              <a:off x="960" y="1584"/>
              <a:ext cx="2640" cy="2208"/>
            </a:xfrm>
            <a:custGeom>
              <a:avLst/>
              <a:gdLst>
                <a:gd name="T0" fmla="*/ 0 w 2736"/>
                <a:gd name="T1" fmla="*/ 2112 h 2112"/>
                <a:gd name="T2" fmla="*/ 672 w 2736"/>
                <a:gd name="T3" fmla="*/ 1392 h 2112"/>
                <a:gd name="T4" fmla="*/ 1920 w 2736"/>
                <a:gd name="T5" fmla="*/ 1008 h 2112"/>
                <a:gd name="T6" fmla="*/ 2736 w 2736"/>
                <a:gd name="T7" fmla="*/ 0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36" h="2112">
                  <a:moveTo>
                    <a:pt x="0" y="2112"/>
                  </a:moveTo>
                  <a:cubicBezTo>
                    <a:pt x="176" y="1844"/>
                    <a:pt x="352" y="1576"/>
                    <a:pt x="672" y="1392"/>
                  </a:cubicBezTo>
                  <a:cubicBezTo>
                    <a:pt x="992" y="1208"/>
                    <a:pt x="1576" y="1240"/>
                    <a:pt x="1920" y="1008"/>
                  </a:cubicBezTo>
                  <a:cubicBezTo>
                    <a:pt x="2264" y="776"/>
                    <a:pt x="2600" y="168"/>
                    <a:pt x="2736" y="0"/>
                  </a:cubicBezTo>
                </a:path>
              </a:pathLst>
            </a:custGeom>
            <a:noFill/>
            <a:ln w="28575" cap="flat" cmpd="sng">
              <a:solidFill>
                <a:srgbClr val="3B4F8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651273" name="Text Box 9"/>
            <p:cNvSpPr txBox="1">
              <a:spLocks noChangeArrowheads="1"/>
            </p:cNvSpPr>
            <p:nvPr/>
          </p:nvSpPr>
          <p:spPr bwMode="auto">
            <a:xfrm>
              <a:off x="3600" y="1402"/>
              <a:ext cx="19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1400">
                  <a:solidFill>
                    <a:srgbClr val="3B4F89"/>
                  </a:solidFill>
                </a:rPr>
                <a:t>C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65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00A44-15CD-428C-A4E2-31B54F8F8206}" type="slidenum">
              <a:rPr lang="en-US"/>
              <a:pPr/>
              <a:t>25</a:t>
            </a:fld>
            <a:endParaRPr lang="en-US" dirty="0"/>
          </a:p>
        </p:txBody>
      </p:sp>
      <p:sp>
        <p:nvSpPr>
          <p:cNvPr id="65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3800" dirty="0" smtClean="0"/>
              <a:t>Análisis Gráfico de los Costos Totales</a:t>
            </a:r>
            <a:endParaRPr lang="es-ES" sz="3800" dirty="0"/>
          </a:p>
        </p:txBody>
      </p:sp>
      <p:sp>
        <p:nvSpPr>
          <p:cNvPr id="652291" name="Line 3"/>
          <p:cNvSpPr>
            <a:spLocks noChangeShapeType="1"/>
          </p:cNvSpPr>
          <p:nvPr/>
        </p:nvSpPr>
        <p:spPr bwMode="auto">
          <a:xfrm>
            <a:off x="1524000" y="2590800"/>
            <a:ext cx="0" cy="3429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52292" name="Line 4"/>
          <p:cNvSpPr>
            <a:spLocks noChangeShapeType="1"/>
          </p:cNvSpPr>
          <p:nvPr/>
        </p:nvSpPr>
        <p:spPr bwMode="auto">
          <a:xfrm>
            <a:off x="1524000" y="6019800"/>
            <a:ext cx="457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52293" name="Text Box 5"/>
          <p:cNvSpPr txBox="1">
            <a:spLocks noChangeArrowheads="1"/>
          </p:cNvSpPr>
          <p:nvPr/>
        </p:nvSpPr>
        <p:spPr bwMode="auto">
          <a:xfrm>
            <a:off x="6172200" y="5789891"/>
            <a:ext cx="11079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800" i="0" dirty="0" err="1" smtClean="0">
                <a:solidFill>
                  <a:schemeClr val="tx1"/>
                </a:solidFill>
              </a:rPr>
              <a:t>Producto</a:t>
            </a:r>
            <a:endParaRPr lang="en-US" sz="1800" i="0" dirty="0">
              <a:solidFill>
                <a:schemeClr val="tx1"/>
              </a:solidFill>
            </a:endParaRPr>
          </a:p>
        </p:txBody>
      </p:sp>
      <p:sp>
        <p:nvSpPr>
          <p:cNvPr id="652294" name="Text Box 6"/>
          <p:cNvSpPr txBox="1">
            <a:spLocks noChangeArrowheads="1"/>
          </p:cNvSpPr>
          <p:nvPr/>
        </p:nvSpPr>
        <p:spPr bwMode="auto">
          <a:xfrm>
            <a:off x="304800" y="2068811"/>
            <a:ext cx="10668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sz="1800" i="0" dirty="0" err="1" smtClean="0">
                <a:solidFill>
                  <a:schemeClr val="tx1"/>
                </a:solidFill>
              </a:rPr>
              <a:t>Costo</a:t>
            </a:r>
            <a:r>
              <a:rPr lang="en-US" sz="1800" i="0" dirty="0" smtClean="0">
                <a:solidFill>
                  <a:schemeClr val="tx1"/>
                </a:solidFill>
              </a:rPr>
              <a:t> Marginal y Medio</a:t>
            </a:r>
            <a:endParaRPr lang="en-US" sz="1800" i="0" dirty="0">
              <a:solidFill>
                <a:schemeClr val="tx1"/>
              </a:solidFill>
            </a:endParaRPr>
          </a:p>
        </p:txBody>
      </p:sp>
      <p:grpSp>
        <p:nvGrpSpPr>
          <p:cNvPr id="652320" name="Group 32"/>
          <p:cNvGrpSpPr>
            <a:grpSpLocks/>
          </p:cNvGrpSpPr>
          <p:nvPr/>
        </p:nvGrpSpPr>
        <p:grpSpPr bwMode="auto">
          <a:xfrm>
            <a:off x="1524001" y="2000250"/>
            <a:ext cx="6384926" cy="2859088"/>
            <a:chOff x="960" y="1260"/>
            <a:chExt cx="4022" cy="1801"/>
          </a:xfrm>
        </p:grpSpPr>
        <p:sp>
          <p:nvSpPr>
            <p:cNvPr id="652305" name="Freeform 17"/>
            <p:cNvSpPr>
              <a:spLocks/>
            </p:cNvSpPr>
            <p:nvPr/>
          </p:nvSpPr>
          <p:spPr bwMode="auto">
            <a:xfrm>
              <a:off x="960" y="2005"/>
              <a:ext cx="2402" cy="1056"/>
            </a:xfrm>
            <a:custGeom>
              <a:avLst/>
              <a:gdLst>
                <a:gd name="T0" fmla="*/ 0 w 2256"/>
                <a:gd name="T1" fmla="*/ 288 h 1104"/>
                <a:gd name="T2" fmla="*/ 960 w 2256"/>
                <a:gd name="T3" fmla="*/ 1056 h 1104"/>
                <a:gd name="T4" fmla="*/ 2256 w 2256"/>
                <a:gd name="T5" fmla="*/ 0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56" h="1104">
                  <a:moveTo>
                    <a:pt x="0" y="288"/>
                  </a:moveTo>
                  <a:cubicBezTo>
                    <a:pt x="292" y="696"/>
                    <a:pt x="584" y="1104"/>
                    <a:pt x="960" y="1056"/>
                  </a:cubicBezTo>
                  <a:cubicBezTo>
                    <a:pt x="1336" y="1008"/>
                    <a:pt x="2040" y="176"/>
                    <a:pt x="2256" y="0"/>
                  </a:cubicBezTo>
                </a:path>
              </a:pathLst>
            </a:custGeom>
            <a:noFill/>
            <a:ln w="28575" cap="flat" cmpd="sng">
              <a:solidFill>
                <a:srgbClr val="470F3E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s-ES"/>
            </a:p>
          </p:txBody>
        </p:sp>
        <p:sp>
          <p:nvSpPr>
            <p:cNvPr id="652306" name="Text Box 18"/>
            <p:cNvSpPr txBox="1">
              <a:spLocks noChangeArrowheads="1"/>
            </p:cNvSpPr>
            <p:nvPr/>
          </p:nvSpPr>
          <p:spPr bwMode="auto">
            <a:xfrm>
              <a:off x="3216" y="1833"/>
              <a:ext cx="292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1400" dirty="0" smtClean="0">
                  <a:solidFill>
                    <a:srgbClr val="470F3E"/>
                  </a:solidFill>
                </a:rPr>
                <a:t>CM</a:t>
              </a:r>
              <a:endParaRPr lang="en-US" sz="1400" dirty="0">
                <a:solidFill>
                  <a:srgbClr val="470F3E"/>
                </a:solidFill>
              </a:endParaRPr>
            </a:p>
          </p:txBody>
        </p:sp>
        <p:sp>
          <p:nvSpPr>
            <p:cNvPr id="652307" name="Text Box 19"/>
            <p:cNvSpPr txBox="1">
              <a:spLocks noChangeArrowheads="1"/>
            </p:cNvSpPr>
            <p:nvPr/>
          </p:nvSpPr>
          <p:spPr bwMode="auto">
            <a:xfrm>
              <a:off x="1286" y="1260"/>
              <a:ext cx="369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2800" dirty="0" smtClean="0">
                  <a:solidFill>
                    <a:srgbClr val="470F3E"/>
                  </a:solidFill>
                </a:rPr>
                <a:t>CM </a:t>
              </a:r>
              <a:r>
                <a:rPr lang="en-US" sz="2800" dirty="0" err="1" smtClean="0">
                  <a:solidFill>
                    <a:srgbClr val="470F3E"/>
                  </a:solidFill>
                </a:rPr>
                <a:t>es</a:t>
              </a:r>
              <a:r>
                <a:rPr lang="en-US" sz="2800" dirty="0" smtClean="0">
                  <a:solidFill>
                    <a:srgbClr val="470F3E"/>
                  </a:solidFill>
                </a:rPr>
                <a:t> la </a:t>
              </a:r>
              <a:r>
                <a:rPr lang="en-US" sz="2800" dirty="0" err="1" smtClean="0">
                  <a:solidFill>
                    <a:srgbClr val="470F3E"/>
                  </a:solidFill>
                </a:rPr>
                <a:t>pendiente</a:t>
              </a:r>
              <a:r>
                <a:rPr lang="en-US" sz="2800" dirty="0" smtClean="0">
                  <a:solidFill>
                    <a:srgbClr val="470F3E"/>
                  </a:solidFill>
                </a:rPr>
                <a:t> de CT</a:t>
              </a:r>
              <a:endParaRPr lang="en-US" sz="2800" dirty="0">
                <a:solidFill>
                  <a:srgbClr val="470F3E"/>
                </a:solidFill>
              </a:endParaRPr>
            </a:p>
          </p:txBody>
        </p:sp>
      </p:grpSp>
      <p:grpSp>
        <p:nvGrpSpPr>
          <p:cNvPr id="652314" name="Group 26"/>
          <p:cNvGrpSpPr>
            <a:grpSpLocks/>
          </p:cNvGrpSpPr>
          <p:nvPr/>
        </p:nvGrpSpPr>
        <p:grpSpPr bwMode="auto">
          <a:xfrm>
            <a:off x="1524000" y="3290891"/>
            <a:ext cx="5059363" cy="1065213"/>
            <a:chOff x="960" y="2073"/>
            <a:chExt cx="3187" cy="671"/>
          </a:xfrm>
        </p:grpSpPr>
        <p:sp>
          <p:nvSpPr>
            <p:cNvPr id="652297" name="Text Box 9"/>
            <p:cNvSpPr txBox="1">
              <a:spLocks noChangeArrowheads="1"/>
            </p:cNvSpPr>
            <p:nvPr/>
          </p:nvSpPr>
          <p:spPr bwMode="auto">
            <a:xfrm>
              <a:off x="3792" y="2073"/>
              <a:ext cx="355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1400" dirty="0" err="1" smtClean="0">
                  <a:solidFill>
                    <a:srgbClr val="3B4F89"/>
                  </a:solidFill>
                </a:rPr>
                <a:t>CMe</a:t>
              </a:r>
              <a:endParaRPr lang="en-US" sz="1400" dirty="0">
                <a:solidFill>
                  <a:srgbClr val="3B4F89"/>
                </a:solidFill>
              </a:endParaRPr>
            </a:p>
          </p:txBody>
        </p:sp>
        <p:sp>
          <p:nvSpPr>
            <p:cNvPr id="652299" name="Freeform 11"/>
            <p:cNvSpPr>
              <a:spLocks/>
            </p:cNvSpPr>
            <p:nvPr/>
          </p:nvSpPr>
          <p:spPr bwMode="auto">
            <a:xfrm>
              <a:off x="960" y="2208"/>
              <a:ext cx="2832" cy="536"/>
            </a:xfrm>
            <a:custGeom>
              <a:avLst/>
              <a:gdLst>
                <a:gd name="T0" fmla="*/ 0 w 2832"/>
                <a:gd name="T1" fmla="*/ 48 h 536"/>
                <a:gd name="T2" fmla="*/ 1584 w 2832"/>
                <a:gd name="T3" fmla="*/ 528 h 536"/>
                <a:gd name="T4" fmla="*/ 2832 w 2832"/>
                <a:gd name="T5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32" h="536">
                  <a:moveTo>
                    <a:pt x="0" y="48"/>
                  </a:moveTo>
                  <a:cubicBezTo>
                    <a:pt x="556" y="292"/>
                    <a:pt x="1112" y="536"/>
                    <a:pt x="1584" y="528"/>
                  </a:cubicBezTo>
                  <a:cubicBezTo>
                    <a:pt x="2056" y="520"/>
                    <a:pt x="2444" y="260"/>
                    <a:pt x="2832" y="0"/>
                  </a:cubicBezTo>
                </a:path>
              </a:pathLst>
            </a:custGeom>
            <a:noFill/>
            <a:ln w="28575" cap="flat" cmpd="sng">
              <a:solidFill>
                <a:srgbClr val="3B4F8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</p:grpSp>
      <p:grpSp>
        <p:nvGrpSpPr>
          <p:cNvPr id="652318" name="Group 30"/>
          <p:cNvGrpSpPr>
            <a:grpSpLocks/>
          </p:cNvGrpSpPr>
          <p:nvPr/>
        </p:nvGrpSpPr>
        <p:grpSpPr bwMode="auto">
          <a:xfrm>
            <a:off x="3962402" y="4356102"/>
            <a:ext cx="1173163" cy="889001"/>
            <a:chOff x="2496" y="2744"/>
            <a:chExt cx="739" cy="560"/>
          </a:xfrm>
        </p:grpSpPr>
        <p:sp>
          <p:nvSpPr>
            <p:cNvPr id="652310" name="Oval 22"/>
            <p:cNvSpPr>
              <a:spLocks noChangeArrowheads="1"/>
            </p:cNvSpPr>
            <p:nvPr/>
          </p:nvSpPr>
          <p:spPr bwMode="auto">
            <a:xfrm flipH="1">
              <a:off x="2496" y="2744"/>
              <a:ext cx="29" cy="40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s-ES"/>
            </a:p>
          </p:txBody>
        </p:sp>
        <p:grpSp>
          <p:nvGrpSpPr>
            <p:cNvPr id="652316" name="Group 28"/>
            <p:cNvGrpSpPr>
              <a:grpSpLocks/>
            </p:cNvGrpSpPr>
            <p:nvPr/>
          </p:nvGrpSpPr>
          <p:grpSpPr bwMode="auto">
            <a:xfrm>
              <a:off x="2496" y="2832"/>
              <a:ext cx="739" cy="472"/>
              <a:chOff x="2496" y="2832"/>
              <a:chExt cx="739" cy="472"/>
            </a:xfrm>
          </p:grpSpPr>
          <p:sp>
            <p:nvSpPr>
              <p:cNvPr id="652311" name="Text Box 23"/>
              <p:cNvSpPr txBox="1">
                <a:spLocks noChangeArrowheads="1"/>
              </p:cNvSpPr>
              <p:nvPr/>
            </p:nvSpPr>
            <p:spPr bwMode="auto">
              <a:xfrm>
                <a:off x="2537" y="3071"/>
                <a:ext cx="698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sz="1800" i="0" dirty="0">
                    <a:solidFill>
                      <a:srgbClr val="3B4F89"/>
                    </a:solidFill>
                  </a:rPr>
                  <a:t>min</a:t>
                </a:r>
                <a:r>
                  <a:rPr lang="en-US" sz="1800" dirty="0">
                    <a:solidFill>
                      <a:srgbClr val="3B4F89"/>
                    </a:solidFill>
                  </a:rPr>
                  <a:t> </a:t>
                </a:r>
                <a:r>
                  <a:rPr lang="en-US" sz="1800" dirty="0" err="1" smtClean="0">
                    <a:solidFill>
                      <a:srgbClr val="3B4F89"/>
                    </a:solidFill>
                  </a:rPr>
                  <a:t>CMe</a:t>
                </a:r>
                <a:endParaRPr lang="en-US" sz="1800" dirty="0">
                  <a:solidFill>
                    <a:srgbClr val="3B4F89"/>
                  </a:solidFill>
                </a:endParaRPr>
              </a:p>
            </p:txBody>
          </p:sp>
          <p:sp>
            <p:nvSpPr>
              <p:cNvPr id="652312" name="Line 24"/>
              <p:cNvSpPr>
                <a:spLocks noChangeShapeType="1"/>
              </p:cNvSpPr>
              <p:nvPr/>
            </p:nvSpPr>
            <p:spPr bwMode="auto">
              <a:xfrm flipH="1" flipV="1">
                <a:off x="2496" y="2832"/>
                <a:ext cx="192" cy="240"/>
              </a:xfrm>
              <a:prstGeom prst="line">
                <a:avLst/>
              </a:prstGeom>
              <a:noFill/>
              <a:ln w="19050">
                <a:solidFill>
                  <a:srgbClr val="3B4F8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s-ES"/>
              </a:p>
            </p:txBody>
          </p:sp>
        </p:grpSp>
      </p:grpSp>
      <p:sp>
        <p:nvSpPr>
          <p:cNvPr id="2" name="1 CuadroTexto"/>
          <p:cNvSpPr txBox="1"/>
          <p:nvPr/>
        </p:nvSpPr>
        <p:spPr>
          <a:xfrm>
            <a:off x="533400" y="10668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CMg</a:t>
            </a:r>
            <a:r>
              <a:rPr lang="es-ES" dirty="0" smtClean="0"/>
              <a:t> y </a:t>
            </a:r>
            <a:r>
              <a:rPr lang="es-ES" dirty="0" err="1" smtClean="0"/>
              <a:t>CMe</a:t>
            </a:r>
            <a:r>
              <a:rPr lang="es-ES" dirty="0" smtClean="0"/>
              <a:t> tienen forma de U</a:t>
            </a: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Rectángulo"/>
              <p:cNvSpPr/>
              <p:nvPr/>
            </p:nvSpPr>
            <p:spPr>
              <a:xfrm>
                <a:off x="7064376" y="2602111"/>
                <a:ext cx="1830015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dirty="0">
                        <a:solidFill>
                          <a:srgbClr val="470F3E"/>
                        </a:solidFill>
                        <a:latin typeface="Cambria Math"/>
                      </a:rPr>
                      <m:t>𝐶𝑀𝑔</m:t>
                    </m:r>
                    <m:r>
                      <a:rPr lang="en-US" sz="1400" dirty="0">
                        <a:solidFill>
                          <a:srgbClr val="470F3E"/>
                        </a:solidFill>
                        <a:latin typeface="Cambria Math"/>
                      </a:rPr>
                      <m:t>=</m:t>
                    </m:r>
                    <m:r>
                      <a:rPr lang="en-US" sz="1400" dirty="0" err="1">
                        <a:solidFill>
                          <a:srgbClr val="470F3E"/>
                        </a:solidFill>
                        <a:latin typeface="Cambria Math"/>
                      </a:rPr>
                      <m:t>𝐶𝑀𝑒</m:t>
                    </m:r>
                  </m:oMath>
                </a14:m>
                <a:r>
                  <a:rPr lang="en-US" sz="1400" i="0" dirty="0">
                    <a:solidFill>
                      <a:srgbClr val="470F3E"/>
                    </a:solidFill>
                  </a:rPr>
                  <a:t> en q=0</a:t>
                </a:r>
                <a:endParaRPr lang="en-US" sz="1400" dirty="0">
                  <a:solidFill>
                    <a:srgbClr val="470F3E"/>
                  </a:solidFill>
                </a:endParaRPr>
              </a:p>
            </p:txBody>
          </p:sp>
        </mc:Choice>
        <mc:Fallback xmlns="">
          <p:sp>
            <p:nvSpPr>
              <p:cNvPr id="3" name="2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4376" y="2602111"/>
                <a:ext cx="1830015" cy="307777"/>
              </a:xfrm>
              <a:prstGeom prst="rect">
                <a:avLst/>
              </a:prstGeom>
              <a:blipFill rotWithShape="1">
                <a:blip r:embed="rId2"/>
                <a:stretch>
                  <a:fillRect t="-2000" b="-20000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3 Rectángulo"/>
          <p:cNvSpPr/>
          <p:nvPr/>
        </p:nvSpPr>
        <p:spPr>
          <a:xfrm>
            <a:off x="7147374" y="4680834"/>
            <a:ext cx="20047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0" dirty="0" err="1">
                <a:solidFill>
                  <a:srgbClr val="470F3E"/>
                </a:solidFill>
              </a:rPr>
              <a:t>CMg</a:t>
            </a:r>
            <a:r>
              <a:rPr lang="en-US" sz="1400" i="0" dirty="0">
                <a:solidFill>
                  <a:srgbClr val="470F3E"/>
                </a:solidFill>
              </a:rPr>
              <a:t>(q) </a:t>
            </a:r>
            <a:r>
              <a:rPr lang="en-US" sz="1400" i="0" dirty="0" err="1">
                <a:solidFill>
                  <a:srgbClr val="470F3E"/>
                </a:solidFill>
              </a:rPr>
              <a:t>corta</a:t>
            </a:r>
            <a:r>
              <a:rPr lang="en-US" sz="1400" i="0" dirty="0">
                <a:solidFill>
                  <a:srgbClr val="470F3E"/>
                </a:solidFill>
              </a:rPr>
              <a:t> a </a:t>
            </a:r>
            <a:r>
              <a:rPr lang="en-US" sz="1400" i="0" dirty="0" err="1">
                <a:solidFill>
                  <a:srgbClr val="470F3E"/>
                </a:solidFill>
              </a:rPr>
              <a:t>CMe</a:t>
            </a:r>
            <a:r>
              <a:rPr lang="en-US" sz="1400" i="0" dirty="0">
                <a:solidFill>
                  <a:srgbClr val="470F3E"/>
                </a:solidFill>
              </a:rPr>
              <a:t>(q) en el </a:t>
            </a:r>
            <a:r>
              <a:rPr lang="en-US" sz="1400" i="0" dirty="0" err="1">
                <a:solidFill>
                  <a:srgbClr val="470F3E"/>
                </a:solidFill>
              </a:rPr>
              <a:t>mínimo</a:t>
            </a:r>
            <a:endParaRPr lang="en-US" sz="1400" dirty="0">
              <a:solidFill>
                <a:srgbClr val="470F3E"/>
              </a:solidFill>
            </a:endParaRPr>
          </a:p>
        </p:txBody>
      </p:sp>
      <p:sp>
        <p:nvSpPr>
          <p:cNvPr id="27" name="Text Box 21"/>
          <p:cNvSpPr txBox="1">
            <a:spLocks noChangeArrowheads="1"/>
          </p:cNvSpPr>
          <p:nvPr/>
        </p:nvSpPr>
        <p:spPr bwMode="auto">
          <a:xfrm>
            <a:off x="6805474" y="3048357"/>
            <a:ext cx="2362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i="0" dirty="0" smtClean="0">
                <a:solidFill>
                  <a:srgbClr val="470F3E"/>
                </a:solidFill>
              </a:rPr>
              <a:t>Si </a:t>
            </a:r>
            <a:r>
              <a:rPr lang="en-US" sz="1400" dirty="0" err="1" smtClean="0">
                <a:solidFill>
                  <a:srgbClr val="470F3E"/>
                </a:solidFill>
              </a:rPr>
              <a:t>CMe</a:t>
            </a:r>
            <a:r>
              <a:rPr lang="en-US" sz="1400" dirty="0" smtClean="0">
                <a:solidFill>
                  <a:srgbClr val="470F3E"/>
                </a:solidFill>
              </a:rPr>
              <a:t> </a:t>
            </a:r>
            <a:r>
              <a:rPr lang="en-US" sz="1400" i="0" dirty="0">
                <a:solidFill>
                  <a:srgbClr val="470F3E"/>
                </a:solidFill>
              </a:rPr>
              <a:t>&lt; </a:t>
            </a:r>
            <a:r>
              <a:rPr lang="en-US" sz="1400" dirty="0" smtClean="0">
                <a:solidFill>
                  <a:srgbClr val="470F3E"/>
                </a:solidFill>
              </a:rPr>
              <a:t>CM</a:t>
            </a:r>
            <a:r>
              <a:rPr lang="en-US" sz="1400" i="0" dirty="0" smtClean="0">
                <a:solidFill>
                  <a:srgbClr val="470F3E"/>
                </a:solidFill>
              </a:rPr>
              <a:t>, </a:t>
            </a:r>
            <a:r>
              <a:rPr lang="en-US" sz="1400" dirty="0" err="1" smtClean="0">
                <a:solidFill>
                  <a:srgbClr val="470F3E"/>
                </a:solidFill>
              </a:rPr>
              <a:t>CMe</a:t>
            </a:r>
            <a:r>
              <a:rPr lang="en-US" sz="1400" i="0" dirty="0" smtClean="0">
                <a:solidFill>
                  <a:srgbClr val="470F3E"/>
                </a:solidFill>
              </a:rPr>
              <a:t> </a:t>
            </a:r>
            <a:r>
              <a:rPr lang="en-US" sz="1400" i="0" dirty="0" err="1" smtClean="0">
                <a:solidFill>
                  <a:srgbClr val="470F3E"/>
                </a:solidFill>
              </a:rPr>
              <a:t>debe</a:t>
            </a:r>
            <a:r>
              <a:rPr lang="en-US" sz="1400" i="0" dirty="0" smtClean="0">
                <a:solidFill>
                  <a:srgbClr val="470F3E"/>
                </a:solidFill>
              </a:rPr>
              <a:t> </a:t>
            </a:r>
            <a:r>
              <a:rPr lang="en-US" sz="1400" i="0" dirty="0" err="1" smtClean="0">
                <a:solidFill>
                  <a:srgbClr val="470F3E"/>
                </a:solidFill>
              </a:rPr>
              <a:t>estar</a:t>
            </a:r>
            <a:r>
              <a:rPr lang="en-US" sz="1400" i="0" dirty="0" smtClean="0">
                <a:solidFill>
                  <a:srgbClr val="470F3E"/>
                </a:solidFill>
              </a:rPr>
              <a:t> </a:t>
            </a:r>
            <a:r>
              <a:rPr lang="en-US" sz="1400" i="0" dirty="0" err="1" smtClean="0">
                <a:solidFill>
                  <a:srgbClr val="470F3E"/>
                </a:solidFill>
              </a:rPr>
              <a:t>subiendo</a:t>
            </a:r>
            <a:endParaRPr lang="en-US" sz="1400" dirty="0">
              <a:solidFill>
                <a:srgbClr val="470F3E"/>
              </a:solidFill>
            </a:endParaRPr>
          </a:p>
        </p:txBody>
      </p:sp>
      <p:sp>
        <p:nvSpPr>
          <p:cNvPr id="28" name="Text Box 20"/>
          <p:cNvSpPr txBox="1">
            <a:spLocks noChangeArrowheads="1"/>
          </p:cNvSpPr>
          <p:nvPr/>
        </p:nvSpPr>
        <p:spPr bwMode="auto">
          <a:xfrm>
            <a:off x="6726198" y="3835638"/>
            <a:ext cx="2362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i="0" dirty="0" smtClean="0">
                <a:solidFill>
                  <a:srgbClr val="470F3E"/>
                </a:solidFill>
              </a:rPr>
              <a:t>Si </a:t>
            </a:r>
            <a:r>
              <a:rPr lang="en-US" sz="1400" dirty="0" err="1" smtClean="0">
                <a:solidFill>
                  <a:srgbClr val="470F3E"/>
                </a:solidFill>
              </a:rPr>
              <a:t>CMe</a:t>
            </a:r>
            <a:r>
              <a:rPr lang="en-US" sz="1400" dirty="0" smtClean="0">
                <a:solidFill>
                  <a:srgbClr val="470F3E"/>
                </a:solidFill>
              </a:rPr>
              <a:t> </a:t>
            </a:r>
            <a:r>
              <a:rPr lang="en-US" sz="1400" i="0" dirty="0">
                <a:solidFill>
                  <a:srgbClr val="470F3E"/>
                </a:solidFill>
              </a:rPr>
              <a:t>&gt; </a:t>
            </a:r>
            <a:r>
              <a:rPr lang="en-US" sz="1400" dirty="0" smtClean="0">
                <a:solidFill>
                  <a:srgbClr val="470F3E"/>
                </a:solidFill>
              </a:rPr>
              <a:t>CM</a:t>
            </a:r>
            <a:r>
              <a:rPr lang="en-US" sz="1400" i="0" dirty="0" smtClean="0">
                <a:solidFill>
                  <a:srgbClr val="470F3E"/>
                </a:solidFill>
              </a:rPr>
              <a:t>, </a:t>
            </a:r>
            <a:r>
              <a:rPr lang="en-US" sz="1400" dirty="0" err="1" smtClean="0">
                <a:solidFill>
                  <a:srgbClr val="470F3E"/>
                </a:solidFill>
              </a:rPr>
              <a:t>CMe</a:t>
            </a:r>
            <a:r>
              <a:rPr lang="en-US" sz="1400" i="0" dirty="0" smtClean="0">
                <a:solidFill>
                  <a:srgbClr val="470F3E"/>
                </a:solidFill>
              </a:rPr>
              <a:t> </a:t>
            </a:r>
            <a:r>
              <a:rPr lang="en-US" sz="1400" i="0" dirty="0" err="1" smtClean="0">
                <a:solidFill>
                  <a:srgbClr val="470F3E"/>
                </a:solidFill>
              </a:rPr>
              <a:t>debe</a:t>
            </a:r>
            <a:r>
              <a:rPr lang="en-US" sz="1400" i="0" dirty="0" smtClean="0">
                <a:solidFill>
                  <a:srgbClr val="470F3E"/>
                </a:solidFill>
              </a:rPr>
              <a:t> </a:t>
            </a:r>
            <a:r>
              <a:rPr lang="en-US" sz="1400" i="0" dirty="0" err="1" smtClean="0">
                <a:solidFill>
                  <a:srgbClr val="470F3E"/>
                </a:solidFill>
              </a:rPr>
              <a:t>estar</a:t>
            </a:r>
            <a:r>
              <a:rPr lang="en-US" sz="1400" i="0" dirty="0" smtClean="0">
                <a:solidFill>
                  <a:srgbClr val="470F3E"/>
                </a:solidFill>
              </a:rPr>
              <a:t> </a:t>
            </a:r>
            <a:r>
              <a:rPr lang="en-US" sz="1400" i="0" dirty="0" err="1" smtClean="0">
                <a:solidFill>
                  <a:srgbClr val="470F3E"/>
                </a:solidFill>
              </a:rPr>
              <a:t>bajando</a:t>
            </a:r>
            <a:endParaRPr lang="en-US" sz="1400" dirty="0">
              <a:solidFill>
                <a:srgbClr val="470F3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5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52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27" grpId="0"/>
      <p:bldP spid="2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ABEE0-B82D-48A4-92E6-79CBFAC62B6E}" type="slidenum">
              <a:rPr lang="en-US"/>
              <a:pPr/>
              <a:t>26</a:t>
            </a:fld>
            <a:endParaRPr lang="en-US"/>
          </a:p>
        </p:txBody>
      </p:sp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3400" dirty="0" smtClean="0"/>
              <a:t>Algunas funciones de costos ilustrativas</a:t>
            </a:r>
            <a:endParaRPr lang="es-ES" sz="3400" dirty="0"/>
          </a:p>
        </p:txBody>
      </p:sp>
      <p:sp>
        <p:nvSpPr>
          <p:cNvPr id="68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9144000" cy="5867400"/>
          </a:xfrm>
        </p:spPr>
        <p:txBody>
          <a:bodyPr/>
          <a:lstStyle/>
          <a:p>
            <a:r>
              <a:rPr lang="es-ES" dirty="0">
                <a:solidFill>
                  <a:srgbClr val="3B4F89"/>
                </a:solidFill>
                <a:sym typeface="Symbol" pitchFamily="18" charset="2"/>
              </a:rPr>
              <a:t>En el libro se derivan las funciones de costos correspondientes a estas funciones de producción, y sus propiedades. </a:t>
            </a:r>
            <a:endParaRPr lang="es-ES" dirty="0" smtClean="0">
              <a:solidFill>
                <a:srgbClr val="3B4F89"/>
              </a:solidFill>
              <a:sym typeface="Symbol" pitchFamily="18" charset="2"/>
            </a:endParaRPr>
          </a:p>
          <a:p>
            <a:endParaRPr lang="es-ES" dirty="0">
              <a:solidFill>
                <a:srgbClr val="3B4F89"/>
              </a:solidFill>
              <a:sym typeface="Symbol" pitchFamily="18" charset="2"/>
            </a:endParaRPr>
          </a:p>
          <a:p>
            <a:pPr lvl="1"/>
            <a:r>
              <a:rPr lang="es-ES" dirty="0" smtClean="0"/>
              <a:t>Tecnología de </a:t>
            </a:r>
            <a:r>
              <a:rPr lang="es-ES" b="1" dirty="0" smtClean="0"/>
              <a:t>Proporciones Fijas</a:t>
            </a:r>
            <a:r>
              <a:rPr lang="es-ES" dirty="0" smtClean="0"/>
              <a:t>:</a:t>
            </a:r>
          </a:p>
          <a:p>
            <a:pPr algn="ctr">
              <a:buFontTx/>
              <a:buNone/>
            </a:pPr>
            <a:r>
              <a:rPr lang="es-ES" sz="2800" i="1" dirty="0" smtClean="0">
                <a:solidFill>
                  <a:srgbClr val="3B4F89"/>
                </a:solidFill>
              </a:rPr>
              <a:t>q</a:t>
            </a:r>
            <a:r>
              <a:rPr lang="es-ES" sz="2800" dirty="0" smtClean="0">
                <a:solidFill>
                  <a:srgbClr val="3B4F89"/>
                </a:solidFill>
              </a:rPr>
              <a:t> = </a:t>
            </a:r>
            <a:r>
              <a:rPr lang="es-ES" sz="2800" i="1" dirty="0" smtClean="0">
                <a:solidFill>
                  <a:srgbClr val="3B4F89"/>
                </a:solidFill>
              </a:rPr>
              <a:t>f</a:t>
            </a:r>
            <a:r>
              <a:rPr lang="es-ES" sz="2800" dirty="0" smtClean="0">
                <a:solidFill>
                  <a:srgbClr val="3B4F89"/>
                </a:solidFill>
              </a:rPr>
              <a:t>(</a:t>
            </a:r>
            <a:r>
              <a:rPr lang="es-ES" sz="2800" i="1" dirty="0" err="1" smtClean="0">
                <a:solidFill>
                  <a:srgbClr val="3B4F89"/>
                </a:solidFill>
              </a:rPr>
              <a:t>k</a:t>
            </a:r>
            <a:r>
              <a:rPr lang="es-ES" sz="2800" dirty="0" err="1" smtClean="0">
                <a:solidFill>
                  <a:srgbClr val="3B4F89"/>
                </a:solidFill>
              </a:rPr>
              <a:t>,</a:t>
            </a:r>
            <a:r>
              <a:rPr lang="es-ES" sz="2800" i="1" dirty="0" err="1" smtClean="0">
                <a:solidFill>
                  <a:srgbClr val="3B4F89"/>
                </a:solidFill>
                <a:latin typeface="Times New Roman" pitchFamily="18" charset="0"/>
              </a:rPr>
              <a:t>l</a:t>
            </a:r>
            <a:r>
              <a:rPr lang="es-ES" sz="2800" dirty="0" smtClean="0">
                <a:solidFill>
                  <a:srgbClr val="3B4F89"/>
                </a:solidFill>
              </a:rPr>
              <a:t>) = min(</a:t>
            </a:r>
            <a:r>
              <a:rPr lang="es-ES" sz="2800" i="1" dirty="0" err="1" smtClean="0">
                <a:solidFill>
                  <a:srgbClr val="3B4F89"/>
                </a:solidFill>
              </a:rPr>
              <a:t>ak</a:t>
            </a:r>
            <a:r>
              <a:rPr lang="es-ES" sz="2800" dirty="0" err="1" smtClean="0">
                <a:solidFill>
                  <a:srgbClr val="3B4F89"/>
                </a:solidFill>
              </a:rPr>
              <a:t>,</a:t>
            </a:r>
            <a:r>
              <a:rPr lang="es-ES" sz="2800" i="1" dirty="0" err="1" smtClean="0">
                <a:solidFill>
                  <a:srgbClr val="3B4F89"/>
                </a:solidFill>
              </a:rPr>
              <a:t>b</a:t>
            </a:r>
            <a:r>
              <a:rPr lang="es-ES" sz="2800" i="1" dirty="0" err="1" smtClean="0">
                <a:solidFill>
                  <a:srgbClr val="3B4F89"/>
                </a:solidFill>
                <a:latin typeface="Times New Roman" pitchFamily="18" charset="0"/>
              </a:rPr>
              <a:t>l</a:t>
            </a:r>
            <a:r>
              <a:rPr lang="es-ES" sz="2800" dirty="0" smtClean="0">
                <a:solidFill>
                  <a:srgbClr val="3B4F89"/>
                </a:solidFill>
              </a:rPr>
              <a:t>)</a:t>
            </a:r>
          </a:p>
          <a:p>
            <a:pPr lvl="1"/>
            <a:r>
              <a:rPr lang="es-ES" dirty="0" smtClean="0"/>
              <a:t>Tecnología</a:t>
            </a:r>
            <a:r>
              <a:rPr lang="es-ES" b="1" dirty="0" smtClean="0"/>
              <a:t> </a:t>
            </a:r>
            <a:r>
              <a:rPr lang="es-ES" b="1" dirty="0" err="1" smtClean="0"/>
              <a:t>Cobb</a:t>
            </a:r>
            <a:r>
              <a:rPr lang="es-ES" b="1" dirty="0" smtClean="0"/>
              <a:t>-Douglas</a:t>
            </a:r>
            <a:endParaRPr lang="es-ES" dirty="0" smtClean="0"/>
          </a:p>
          <a:p>
            <a:pPr algn="ctr">
              <a:buFontTx/>
              <a:buNone/>
            </a:pPr>
            <a:r>
              <a:rPr lang="es-ES" sz="2800" i="1" dirty="0" smtClean="0">
                <a:solidFill>
                  <a:srgbClr val="3B4F89"/>
                </a:solidFill>
              </a:rPr>
              <a:t>q</a:t>
            </a:r>
            <a:r>
              <a:rPr lang="es-ES" sz="2800" dirty="0" smtClean="0">
                <a:solidFill>
                  <a:srgbClr val="3B4F89"/>
                </a:solidFill>
              </a:rPr>
              <a:t> = </a:t>
            </a:r>
            <a:r>
              <a:rPr lang="es-ES" sz="2800" i="1" dirty="0" smtClean="0">
                <a:solidFill>
                  <a:srgbClr val="3B4F89"/>
                </a:solidFill>
              </a:rPr>
              <a:t>f</a:t>
            </a:r>
            <a:r>
              <a:rPr lang="es-ES" sz="2800" dirty="0" smtClean="0">
                <a:solidFill>
                  <a:srgbClr val="3B4F89"/>
                </a:solidFill>
              </a:rPr>
              <a:t>(</a:t>
            </a:r>
            <a:r>
              <a:rPr lang="es-ES" sz="2800" i="1" dirty="0" err="1" smtClean="0">
                <a:solidFill>
                  <a:srgbClr val="3B4F89"/>
                </a:solidFill>
              </a:rPr>
              <a:t>k</a:t>
            </a:r>
            <a:r>
              <a:rPr lang="es-ES" sz="2800" dirty="0" err="1" smtClean="0">
                <a:solidFill>
                  <a:srgbClr val="3B4F89"/>
                </a:solidFill>
              </a:rPr>
              <a:t>,</a:t>
            </a:r>
            <a:r>
              <a:rPr lang="es-ES" sz="2800" i="1" dirty="0" err="1" smtClean="0">
                <a:solidFill>
                  <a:srgbClr val="3B4F89"/>
                </a:solidFill>
                <a:latin typeface="Times New Roman" pitchFamily="18" charset="0"/>
              </a:rPr>
              <a:t>l</a:t>
            </a:r>
            <a:r>
              <a:rPr lang="es-ES" sz="2800" dirty="0" smtClean="0">
                <a:solidFill>
                  <a:srgbClr val="3B4F89"/>
                </a:solidFill>
              </a:rPr>
              <a:t>) = </a:t>
            </a:r>
            <a:r>
              <a:rPr lang="es-ES" sz="2800" i="1" dirty="0" smtClean="0">
                <a:solidFill>
                  <a:srgbClr val="3B4F89"/>
                </a:solidFill>
              </a:rPr>
              <a:t>k</a:t>
            </a:r>
            <a:r>
              <a:rPr lang="es-ES" sz="2800" i="1" baseline="30000" dirty="0" smtClean="0">
                <a:solidFill>
                  <a:srgbClr val="3B4F89"/>
                </a:solidFill>
              </a:rPr>
              <a:t> </a:t>
            </a:r>
            <a:r>
              <a:rPr lang="es-ES" sz="2800" baseline="30000" dirty="0" smtClean="0">
                <a:solidFill>
                  <a:srgbClr val="3B4F89"/>
                </a:solidFill>
                <a:sym typeface="Symbol" pitchFamily="18" charset="2"/>
              </a:rPr>
              <a:t></a:t>
            </a:r>
            <a:r>
              <a:rPr lang="es-ES" sz="2800" i="1" dirty="0" smtClean="0">
                <a:solidFill>
                  <a:srgbClr val="3B4F89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es-ES" sz="2800" i="1" baseline="30000" dirty="0" smtClean="0">
                <a:solidFill>
                  <a:srgbClr val="3B4F89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s-ES" sz="2800" baseline="30000" dirty="0" smtClean="0">
                <a:solidFill>
                  <a:srgbClr val="3B4F89"/>
                </a:solidFill>
                <a:sym typeface="Symbol" pitchFamily="18" charset="2"/>
              </a:rPr>
              <a:t></a:t>
            </a:r>
          </a:p>
          <a:p>
            <a:pPr lvl="1"/>
            <a:r>
              <a:rPr lang="es-ES" sz="2400" dirty="0" smtClean="0"/>
              <a:t>Tecnología</a:t>
            </a:r>
            <a:r>
              <a:rPr lang="es-ES" sz="2400" b="1" dirty="0" smtClean="0"/>
              <a:t> ESC</a:t>
            </a:r>
          </a:p>
          <a:p>
            <a:pPr algn="ctr">
              <a:buFontTx/>
              <a:buNone/>
            </a:pPr>
            <a:r>
              <a:rPr lang="es-ES" sz="2800" i="1" dirty="0" smtClean="0">
                <a:solidFill>
                  <a:srgbClr val="3B4F89"/>
                </a:solidFill>
              </a:rPr>
              <a:t>q</a:t>
            </a:r>
            <a:r>
              <a:rPr lang="es-ES" sz="2800" dirty="0" smtClean="0">
                <a:solidFill>
                  <a:srgbClr val="3B4F89"/>
                </a:solidFill>
              </a:rPr>
              <a:t> = </a:t>
            </a:r>
            <a:r>
              <a:rPr lang="es-ES" sz="2800" i="1" dirty="0" smtClean="0">
                <a:solidFill>
                  <a:srgbClr val="3B4F89"/>
                </a:solidFill>
              </a:rPr>
              <a:t>f</a:t>
            </a:r>
            <a:r>
              <a:rPr lang="es-ES" sz="2800" dirty="0" smtClean="0">
                <a:solidFill>
                  <a:srgbClr val="3B4F89"/>
                </a:solidFill>
              </a:rPr>
              <a:t>(</a:t>
            </a:r>
            <a:r>
              <a:rPr lang="es-ES" sz="2800" i="1" dirty="0" err="1" smtClean="0">
                <a:solidFill>
                  <a:srgbClr val="3B4F89"/>
                </a:solidFill>
              </a:rPr>
              <a:t>k</a:t>
            </a:r>
            <a:r>
              <a:rPr lang="es-ES" sz="2800" dirty="0" err="1" smtClean="0">
                <a:solidFill>
                  <a:srgbClr val="3B4F89"/>
                </a:solidFill>
              </a:rPr>
              <a:t>,</a:t>
            </a:r>
            <a:r>
              <a:rPr lang="es-ES" sz="2800" i="1" dirty="0" err="1" smtClean="0">
                <a:solidFill>
                  <a:srgbClr val="3B4F89"/>
                </a:solidFill>
                <a:latin typeface="Times New Roman" pitchFamily="18" charset="0"/>
              </a:rPr>
              <a:t>l</a:t>
            </a:r>
            <a:r>
              <a:rPr lang="es-ES" sz="2800" dirty="0" smtClean="0">
                <a:solidFill>
                  <a:srgbClr val="3B4F89"/>
                </a:solidFill>
              </a:rPr>
              <a:t>) = (</a:t>
            </a:r>
            <a:r>
              <a:rPr lang="es-ES" sz="2800" i="1" dirty="0" smtClean="0">
                <a:solidFill>
                  <a:srgbClr val="3B4F89"/>
                </a:solidFill>
              </a:rPr>
              <a:t>k</a:t>
            </a:r>
            <a:r>
              <a:rPr lang="es-ES" sz="2800" i="1" baseline="30000" dirty="0" smtClean="0">
                <a:solidFill>
                  <a:srgbClr val="3B4F89"/>
                </a:solidFill>
              </a:rPr>
              <a:t> </a:t>
            </a:r>
            <a:r>
              <a:rPr lang="es-ES" sz="2800" baseline="30000" dirty="0" smtClean="0">
                <a:solidFill>
                  <a:srgbClr val="3B4F89"/>
                </a:solidFill>
                <a:sym typeface="Symbol" pitchFamily="18" charset="2"/>
              </a:rPr>
              <a:t></a:t>
            </a:r>
            <a:r>
              <a:rPr lang="es-ES" sz="2800" dirty="0" smtClean="0">
                <a:solidFill>
                  <a:srgbClr val="3B4F89"/>
                </a:solidFill>
                <a:sym typeface="Symbol" pitchFamily="18" charset="2"/>
              </a:rPr>
              <a:t> +</a:t>
            </a:r>
            <a:r>
              <a:rPr lang="es-ES" sz="2800" i="1" baseline="30000" dirty="0" smtClean="0">
                <a:solidFill>
                  <a:srgbClr val="3B4F89"/>
                </a:solidFill>
              </a:rPr>
              <a:t> </a:t>
            </a:r>
            <a:r>
              <a:rPr lang="es-ES" sz="2800" i="1" dirty="0" smtClean="0">
                <a:solidFill>
                  <a:srgbClr val="3B4F89"/>
                </a:solidFill>
                <a:latin typeface="Times New Roman" pitchFamily="18" charset="0"/>
              </a:rPr>
              <a:t>l</a:t>
            </a:r>
            <a:r>
              <a:rPr lang="es-ES" sz="2800" baseline="30000" dirty="0" smtClean="0">
                <a:solidFill>
                  <a:srgbClr val="3B4F89"/>
                </a:solidFill>
              </a:rPr>
              <a:t> </a:t>
            </a:r>
            <a:r>
              <a:rPr lang="es-ES" sz="2800" baseline="30000" dirty="0" smtClean="0">
                <a:solidFill>
                  <a:srgbClr val="3B4F89"/>
                </a:solidFill>
                <a:sym typeface="Symbol" pitchFamily="18" charset="2"/>
              </a:rPr>
              <a:t></a:t>
            </a:r>
            <a:r>
              <a:rPr lang="es-ES" sz="2800" dirty="0" smtClean="0">
                <a:solidFill>
                  <a:srgbClr val="3B4F89"/>
                </a:solidFill>
                <a:sym typeface="Symbol" pitchFamily="18" charset="2"/>
              </a:rPr>
              <a:t>)</a:t>
            </a:r>
            <a:r>
              <a:rPr lang="es-ES" sz="2800" baseline="30000" dirty="0" smtClean="0">
                <a:solidFill>
                  <a:srgbClr val="3B4F89"/>
                </a:solidFill>
                <a:sym typeface="Symbol" pitchFamily="18" charset="2"/>
              </a:rPr>
              <a:t>/</a:t>
            </a:r>
            <a:endParaRPr lang="es-ES" sz="2800" dirty="0" smtClean="0">
              <a:solidFill>
                <a:srgbClr val="3B4F89"/>
              </a:solidFill>
              <a:sym typeface="Symbol" pitchFamily="18" charset="2"/>
            </a:endParaRPr>
          </a:p>
          <a:p>
            <a:pPr marL="0" indent="0" algn="just">
              <a:buNone/>
            </a:pPr>
            <a:endParaRPr lang="es-ES" dirty="0" smtClean="0">
              <a:solidFill>
                <a:srgbClr val="3B4F89"/>
              </a:solidFill>
              <a:sym typeface="Symbol" pitchFamily="18" charset="2"/>
            </a:endParaRPr>
          </a:p>
          <a:p>
            <a:pPr lvl="1"/>
            <a:endParaRPr lang="es-ES" sz="2400" dirty="0" smtClean="0">
              <a:solidFill>
                <a:srgbClr val="3B4F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83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880E-0CD7-460D-8E90-DD6E794AE7B9}" type="slidenum">
              <a:rPr lang="en-US"/>
              <a:pPr/>
              <a:t>27</a:t>
            </a:fld>
            <a:endParaRPr lang="en-US"/>
          </a:p>
        </p:txBody>
      </p:sp>
      <p:sp>
        <p:nvSpPr>
          <p:cNvPr id="65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9594"/>
            <a:ext cx="9144000" cy="742406"/>
          </a:xfrm>
        </p:spPr>
        <p:txBody>
          <a:bodyPr/>
          <a:lstStyle/>
          <a:p>
            <a:r>
              <a:rPr lang="es-ES" sz="3400" dirty="0" smtClean="0"/>
              <a:t>Desplazamientos en las curvas de costos</a:t>
            </a:r>
            <a:endParaRPr lang="es-ES" sz="3400" dirty="0"/>
          </a:p>
        </p:txBody>
      </p:sp>
      <p:sp>
        <p:nvSpPr>
          <p:cNvPr id="65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762000"/>
            <a:ext cx="8839200" cy="5334000"/>
          </a:xfrm>
        </p:spPr>
        <p:txBody>
          <a:bodyPr/>
          <a:lstStyle/>
          <a:p>
            <a:r>
              <a:rPr lang="es-ES" dirty="0" smtClean="0"/>
              <a:t>Las curvas de costos son dibujadas suponiendo que los precios de los insumos y la tecnología permanecen constantes</a:t>
            </a:r>
          </a:p>
          <a:p>
            <a:pPr lvl="1"/>
            <a:r>
              <a:rPr lang="es-ES" dirty="0" smtClean="0"/>
              <a:t>Cualquier cambio en los precios o la tecnología desplazará las curvas de costos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C1DB7-2571-4FE4-9978-FB1756DDC105}" type="slidenum">
              <a:rPr lang="en-US"/>
              <a:pPr/>
              <a:t>28</a:t>
            </a:fld>
            <a:endParaRPr lang="en-US"/>
          </a:p>
        </p:txBody>
      </p:sp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-76200" y="0"/>
            <a:ext cx="9296400" cy="76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3400" dirty="0" smtClean="0"/>
              <a:t>Distinción entre corto plazo y largo plazo</a:t>
            </a:r>
            <a:endParaRPr lang="es-ES" sz="3400" dirty="0"/>
          </a:p>
        </p:txBody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9144000" cy="6096000"/>
          </a:xfrm>
        </p:spPr>
        <p:txBody>
          <a:bodyPr/>
          <a:lstStyle/>
          <a:p>
            <a:r>
              <a:rPr lang="es-ES" dirty="0" smtClean="0"/>
              <a:t>Asuma que el capital está fijo en un nivel </a:t>
            </a:r>
            <a:r>
              <a:rPr lang="es-ES" i="1" dirty="0" smtClean="0"/>
              <a:t>k</a:t>
            </a:r>
            <a:r>
              <a:rPr lang="es-ES" baseline="-25000" dirty="0" smtClean="0"/>
              <a:t>1</a:t>
            </a:r>
            <a:r>
              <a:rPr lang="es-ES" dirty="0" smtClean="0"/>
              <a:t> y que la firma solamente puede variar l</a:t>
            </a:r>
          </a:p>
          <a:p>
            <a:pPr algn="ctr">
              <a:lnSpc>
                <a:spcPct val="120000"/>
              </a:lnSpc>
              <a:buFontTx/>
              <a:buNone/>
            </a:pPr>
            <a:r>
              <a:rPr lang="es-ES" sz="2800" i="1" dirty="0" smtClean="0">
                <a:solidFill>
                  <a:srgbClr val="3B4F89"/>
                </a:solidFill>
              </a:rPr>
              <a:t>q</a:t>
            </a:r>
            <a:r>
              <a:rPr lang="es-ES" sz="2800" dirty="0" smtClean="0">
                <a:solidFill>
                  <a:srgbClr val="3B4F89"/>
                </a:solidFill>
              </a:rPr>
              <a:t> = </a:t>
            </a:r>
            <a:r>
              <a:rPr lang="es-ES" sz="2800" i="1" dirty="0" smtClean="0">
                <a:solidFill>
                  <a:srgbClr val="3B4F89"/>
                </a:solidFill>
              </a:rPr>
              <a:t>f</a:t>
            </a:r>
            <a:r>
              <a:rPr lang="es-ES" sz="2800" dirty="0" smtClean="0">
                <a:solidFill>
                  <a:srgbClr val="3B4F89"/>
                </a:solidFill>
              </a:rPr>
              <a:t>(</a:t>
            </a:r>
            <a:r>
              <a:rPr lang="es-ES" sz="2800" i="1" dirty="0" smtClean="0">
                <a:solidFill>
                  <a:srgbClr val="3B4F89"/>
                </a:solidFill>
              </a:rPr>
              <a:t>k</a:t>
            </a:r>
            <a:r>
              <a:rPr lang="es-ES" sz="2800" baseline="-25000" dirty="0" smtClean="0">
                <a:solidFill>
                  <a:srgbClr val="3B4F89"/>
                </a:solidFill>
              </a:rPr>
              <a:t>1</a:t>
            </a:r>
            <a:r>
              <a:rPr lang="es-ES" sz="2800" dirty="0" smtClean="0">
                <a:solidFill>
                  <a:srgbClr val="3B4F89"/>
                </a:solidFill>
              </a:rPr>
              <a:t>,</a:t>
            </a:r>
            <a:r>
              <a:rPr lang="es-ES" sz="2800" i="1" dirty="0" smtClean="0">
                <a:solidFill>
                  <a:srgbClr val="3B4F89"/>
                </a:solidFill>
                <a:latin typeface="Times New Roman" pitchFamily="18" charset="0"/>
              </a:rPr>
              <a:t>l</a:t>
            </a:r>
            <a:r>
              <a:rPr lang="es-ES" sz="2800" dirty="0" smtClean="0">
                <a:solidFill>
                  <a:srgbClr val="3B4F89"/>
                </a:solidFill>
              </a:rPr>
              <a:t>)</a:t>
            </a:r>
          </a:p>
          <a:p>
            <a:r>
              <a:rPr lang="es-ES" dirty="0" smtClean="0"/>
              <a:t>El costo total de </a:t>
            </a:r>
            <a:r>
              <a:rPr lang="es-ES" b="1" dirty="0" smtClean="0"/>
              <a:t>corto plazo</a:t>
            </a:r>
            <a:r>
              <a:rPr lang="es-ES" dirty="0" smtClean="0"/>
              <a:t> es:</a:t>
            </a:r>
          </a:p>
          <a:p>
            <a:pPr algn="ctr">
              <a:lnSpc>
                <a:spcPct val="110000"/>
              </a:lnSpc>
              <a:buFontTx/>
              <a:buNone/>
            </a:pPr>
            <a:r>
              <a:rPr lang="es-ES" sz="2800" i="1" dirty="0" smtClean="0">
                <a:solidFill>
                  <a:srgbClr val="3B4F89"/>
                </a:solidFill>
              </a:rPr>
              <a:t>CTC</a:t>
            </a:r>
            <a:r>
              <a:rPr lang="es-ES" sz="2800" dirty="0" smtClean="0">
                <a:solidFill>
                  <a:srgbClr val="3B4F89"/>
                </a:solidFill>
              </a:rPr>
              <a:t> = </a:t>
            </a:r>
            <a:r>
              <a:rPr lang="es-ES" sz="2800" i="1" dirty="0" smtClean="0">
                <a:solidFill>
                  <a:srgbClr val="3B4F89"/>
                </a:solidFill>
              </a:rPr>
              <a:t>vk</a:t>
            </a:r>
            <a:r>
              <a:rPr lang="es-ES" sz="2800" baseline="-25000" dirty="0" smtClean="0">
                <a:solidFill>
                  <a:srgbClr val="3B4F89"/>
                </a:solidFill>
              </a:rPr>
              <a:t>1</a:t>
            </a:r>
            <a:r>
              <a:rPr lang="es-ES" sz="2800" dirty="0" smtClean="0">
                <a:solidFill>
                  <a:srgbClr val="3B4F89"/>
                </a:solidFill>
              </a:rPr>
              <a:t> + </a:t>
            </a:r>
            <a:r>
              <a:rPr lang="es-ES" sz="2800" i="1" dirty="0" err="1" smtClean="0">
                <a:solidFill>
                  <a:srgbClr val="3B4F89"/>
                </a:solidFill>
              </a:rPr>
              <a:t>w</a:t>
            </a:r>
            <a:r>
              <a:rPr lang="es-ES" sz="2800" i="1" dirty="0" err="1" smtClean="0">
                <a:solidFill>
                  <a:srgbClr val="3B4F89"/>
                </a:solidFill>
                <a:latin typeface="Times New Roman" pitchFamily="18" charset="0"/>
              </a:rPr>
              <a:t>l</a:t>
            </a:r>
            <a:endParaRPr lang="es-ES" sz="2800" dirty="0" smtClean="0">
              <a:solidFill>
                <a:srgbClr val="3B4F89"/>
              </a:solidFill>
              <a:latin typeface="Times New Roman" pitchFamily="18" charset="0"/>
            </a:endParaRPr>
          </a:p>
          <a:p>
            <a:r>
              <a:rPr lang="es-ES" dirty="0" smtClean="0"/>
              <a:t>Hay dos tipos de costos de corto plazo:</a:t>
            </a:r>
          </a:p>
          <a:p>
            <a:pPr lvl="1"/>
            <a:r>
              <a:rPr lang="es-ES" dirty="0" smtClean="0"/>
              <a:t>Costos fijos (</a:t>
            </a:r>
            <a:r>
              <a:rPr lang="es-ES" i="1" dirty="0" smtClean="0"/>
              <a:t>vk</a:t>
            </a:r>
            <a:r>
              <a:rPr lang="es-ES" baseline="-25000" dirty="0" smtClean="0"/>
              <a:t>1</a:t>
            </a:r>
            <a:r>
              <a:rPr lang="es-ES" dirty="0" smtClean="0"/>
              <a:t>)</a:t>
            </a:r>
          </a:p>
          <a:p>
            <a:pPr lvl="1"/>
            <a:r>
              <a:rPr lang="es-ES" dirty="0" smtClean="0"/>
              <a:t>Costo variables (</a:t>
            </a:r>
            <a:r>
              <a:rPr lang="es-ES" i="1" dirty="0" err="1" smtClean="0"/>
              <a:t>w</a:t>
            </a:r>
            <a:r>
              <a:rPr lang="es-ES" i="1" dirty="0" err="1" smtClean="0">
                <a:latin typeface="Times New Roman" pitchFamily="18" charset="0"/>
              </a:rPr>
              <a:t>l</a:t>
            </a:r>
            <a:r>
              <a:rPr lang="es-E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9936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F8474-D9CC-4D5A-82C5-E5C48F191726}" type="slidenum">
              <a:rPr lang="en-US"/>
              <a:pPr/>
              <a:t>29</a:t>
            </a:fld>
            <a:endParaRPr lang="en-US"/>
          </a:p>
        </p:txBody>
      </p:sp>
      <p:sp>
        <p:nvSpPr>
          <p:cNvPr id="67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s-ES" dirty="0" smtClean="0"/>
              <a:t>Costos Totales de Corto Plazo</a:t>
            </a:r>
            <a:endParaRPr lang="es-ES" dirty="0"/>
          </a:p>
        </p:txBody>
      </p:sp>
      <p:sp>
        <p:nvSpPr>
          <p:cNvPr id="67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686800" cy="5257800"/>
          </a:xfrm>
        </p:spPr>
        <p:txBody>
          <a:bodyPr/>
          <a:lstStyle/>
          <a:p>
            <a:r>
              <a:rPr lang="es-ES" dirty="0" smtClean="0"/>
              <a:t>Los costos de corto plazo no son los costos mínimos para todos los niveles de q</a:t>
            </a:r>
          </a:p>
          <a:p>
            <a:pPr lvl="1"/>
            <a:r>
              <a:rPr lang="es-ES" dirty="0" smtClean="0"/>
              <a:t>La firma solamente puede variar l, debe usar combinaciones no óptimas de (</a:t>
            </a:r>
            <a:r>
              <a:rPr lang="es-ES" dirty="0" err="1" smtClean="0"/>
              <a:t>k,l</a:t>
            </a:r>
            <a:r>
              <a:rPr lang="es-ES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75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5A792-651F-4801-A8D2-606C66E640E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215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09600"/>
          </a:xfrm>
        </p:spPr>
        <p:txBody>
          <a:bodyPr/>
          <a:lstStyle/>
          <a:p>
            <a:r>
              <a:rPr lang="es-ES" dirty="0" smtClean="0"/>
              <a:t>Definición de Costos</a:t>
            </a:r>
            <a:endParaRPr lang="es-ES" dirty="0"/>
          </a:p>
        </p:txBody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762000"/>
            <a:ext cx="8077200" cy="5334000"/>
          </a:xfrm>
        </p:spPr>
        <p:txBody>
          <a:bodyPr/>
          <a:lstStyle/>
          <a:p>
            <a:r>
              <a:rPr lang="es-ES" dirty="0" smtClean="0"/>
              <a:t>Costo (precio) de Capital (“Máquina”)</a:t>
            </a:r>
          </a:p>
          <a:p>
            <a:pPr lvl="1"/>
            <a:r>
              <a:rPr lang="es-ES" dirty="0" smtClean="0"/>
              <a:t>Contadores: </a:t>
            </a:r>
          </a:p>
          <a:p>
            <a:pPr lvl="2"/>
            <a:r>
              <a:rPr lang="es-ES" dirty="0" smtClean="0"/>
              <a:t>Valor de la maquina hoy: precio de compra - depreciación </a:t>
            </a:r>
            <a:r>
              <a:rPr lang="es-ES" dirty="0"/>
              <a:t>acumulada = precio de </a:t>
            </a:r>
            <a:r>
              <a:rPr lang="es-ES" dirty="0" smtClean="0"/>
              <a:t>venta</a:t>
            </a:r>
          </a:p>
          <a:p>
            <a:pPr lvl="1"/>
            <a:r>
              <a:rPr lang="es-ES" dirty="0" smtClean="0"/>
              <a:t>Economistas: </a:t>
            </a:r>
          </a:p>
          <a:p>
            <a:pPr lvl="2"/>
            <a:r>
              <a:rPr lang="es-ES" dirty="0" smtClean="0"/>
              <a:t>costo de compra de la máquina = costo “hundido” </a:t>
            </a:r>
          </a:p>
          <a:p>
            <a:pPr lvl="2"/>
            <a:r>
              <a:rPr lang="es-ES" dirty="0" smtClean="0"/>
              <a:t>costo del capital = lo que alguien estaría dispuesto a pagar por su uso. </a:t>
            </a:r>
          </a:p>
          <a:p>
            <a:pPr lvl="1"/>
            <a:r>
              <a:rPr lang="es-ES" dirty="0" smtClean="0"/>
              <a:t>Usaremos </a:t>
            </a:r>
            <a:r>
              <a:rPr lang="es-ES" i="1" dirty="0" smtClean="0"/>
              <a:t>v</a:t>
            </a:r>
            <a:r>
              <a:rPr lang="es-ES" dirty="0" smtClean="0"/>
              <a:t> para referirnos al </a:t>
            </a:r>
            <a:r>
              <a:rPr lang="es-ES" b="1" dirty="0" smtClean="0"/>
              <a:t>costo de alquiler del capital</a:t>
            </a:r>
            <a:endParaRPr 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A8C0-B458-44E2-8111-88569E07278C}" type="slidenum">
              <a:rPr lang="en-US"/>
              <a:pPr/>
              <a:t>30</a:t>
            </a:fld>
            <a:endParaRPr lang="en-US"/>
          </a:p>
        </p:txBody>
      </p:sp>
      <p:sp>
        <p:nvSpPr>
          <p:cNvPr id="67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s-ES" dirty="0" smtClean="0"/>
              <a:t>Costos Totales de corto plazo</a:t>
            </a:r>
            <a:endParaRPr lang="es-ES" dirty="0"/>
          </a:p>
        </p:txBody>
      </p:sp>
      <p:sp>
        <p:nvSpPr>
          <p:cNvPr id="671747" name="Line 3"/>
          <p:cNvSpPr>
            <a:spLocks noChangeShapeType="1"/>
          </p:cNvSpPr>
          <p:nvPr/>
        </p:nvSpPr>
        <p:spPr bwMode="auto">
          <a:xfrm>
            <a:off x="1524000" y="1981200"/>
            <a:ext cx="0" cy="403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671748" name="Line 4"/>
          <p:cNvSpPr>
            <a:spLocks noChangeShapeType="1"/>
          </p:cNvSpPr>
          <p:nvPr/>
        </p:nvSpPr>
        <p:spPr bwMode="auto">
          <a:xfrm>
            <a:off x="1524000" y="6019800"/>
            <a:ext cx="464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71749" name="Text Box 5"/>
          <p:cNvSpPr txBox="1">
            <a:spLocks noChangeArrowheads="1"/>
          </p:cNvSpPr>
          <p:nvPr/>
        </p:nvSpPr>
        <p:spPr bwMode="auto">
          <a:xfrm>
            <a:off x="6248400" y="5791200"/>
            <a:ext cx="1339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Times New Roman" pitchFamily="18" charset="0"/>
              </a:rPr>
              <a:t>l</a:t>
            </a:r>
            <a:r>
              <a:rPr lang="en-US" sz="1800" i="0">
                <a:solidFill>
                  <a:schemeClr val="tx1"/>
                </a:solidFill>
              </a:rPr>
              <a:t> per period</a:t>
            </a: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671750" name="Text Box 6"/>
          <p:cNvSpPr txBox="1">
            <a:spLocks noChangeArrowheads="1"/>
          </p:cNvSpPr>
          <p:nvPr/>
        </p:nvSpPr>
        <p:spPr bwMode="auto">
          <a:xfrm>
            <a:off x="304800" y="1600200"/>
            <a:ext cx="1390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k</a:t>
            </a:r>
            <a:r>
              <a:rPr lang="en-US" sz="1800" i="0">
                <a:solidFill>
                  <a:schemeClr val="tx1"/>
                </a:solidFill>
              </a:rPr>
              <a:t> per period</a:t>
            </a: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671752" name="Freeform 8"/>
          <p:cNvSpPr>
            <a:spLocks/>
          </p:cNvSpPr>
          <p:nvPr/>
        </p:nvSpPr>
        <p:spPr bwMode="auto">
          <a:xfrm>
            <a:off x="1835148" y="3368675"/>
            <a:ext cx="2743200" cy="2362200"/>
          </a:xfrm>
          <a:custGeom>
            <a:avLst/>
            <a:gdLst>
              <a:gd name="T0" fmla="*/ 0 w 1728"/>
              <a:gd name="T1" fmla="*/ 0 h 1488"/>
              <a:gd name="T2" fmla="*/ 384 w 1728"/>
              <a:gd name="T3" fmla="*/ 1152 h 1488"/>
              <a:gd name="T4" fmla="*/ 1728 w 1728"/>
              <a:gd name="T5" fmla="*/ 1488 h 1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28" h="1488">
                <a:moveTo>
                  <a:pt x="0" y="0"/>
                </a:moveTo>
                <a:cubicBezTo>
                  <a:pt x="48" y="452"/>
                  <a:pt x="96" y="904"/>
                  <a:pt x="384" y="1152"/>
                </a:cubicBezTo>
                <a:cubicBezTo>
                  <a:pt x="672" y="1400"/>
                  <a:pt x="1200" y="1444"/>
                  <a:pt x="1728" y="1488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71753" name="Freeform 9"/>
          <p:cNvSpPr>
            <a:spLocks/>
          </p:cNvSpPr>
          <p:nvPr/>
        </p:nvSpPr>
        <p:spPr bwMode="auto">
          <a:xfrm>
            <a:off x="2382837" y="2438400"/>
            <a:ext cx="2743200" cy="2362200"/>
          </a:xfrm>
          <a:custGeom>
            <a:avLst/>
            <a:gdLst>
              <a:gd name="T0" fmla="*/ 0 w 1728"/>
              <a:gd name="T1" fmla="*/ 0 h 1488"/>
              <a:gd name="T2" fmla="*/ 384 w 1728"/>
              <a:gd name="T3" fmla="*/ 1152 h 1488"/>
              <a:gd name="T4" fmla="*/ 1728 w 1728"/>
              <a:gd name="T5" fmla="*/ 1488 h 1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28" h="1488">
                <a:moveTo>
                  <a:pt x="0" y="0"/>
                </a:moveTo>
                <a:cubicBezTo>
                  <a:pt x="48" y="452"/>
                  <a:pt x="96" y="904"/>
                  <a:pt x="384" y="1152"/>
                </a:cubicBezTo>
                <a:cubicBezTo>
                  <a:pt x="672" y="1400"/>
                  <a:pt x="1200" y="1444"/>
                  <a:pt x="1728" y="1488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71754" name="Freeform 10"/>
          <p:cNvSpPr>
            <a:spLocks/>
          </p:cNvSpPr>
          <p:nvPr/>
        </p:nvSpPr>
        <p:spPr bwMode="auto">
          <a:xfrm>
            <a:off x="2094321" y="2676979"/>
            <a:ext cx="2743200" cy="2362200"/>
          </a:xfrm>
          <a:custGeom>
            <a:avLst/>
            <a:gdLst>
              <a:gd name="T0" fmla="*/ 0 w 1728"/>
              <a:gd name="T1" fmla="*/ 0 h 1488"/>
              <a:gd name="T2" fmla="*/ 384 w 1728"/>
              <a:gd name="T3" fmla="*/ 1152 h 1488"/>
              <a:gd name="T4" fmla="*/ 1728 w 1728"/>
              <a:gd name="T5" fmla="*/ 1488 h 1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28" h="1488">
                <a:moveTo>
                  <a:pt x="0" y="0"/>
                </a:moveTo>
                <a:cubicBezTo>
                  <a:pt x="48" y="452"/>
                  <a:pt x="96" y="904"/>
                  <a:pt x="384" y="1152"/>
                </a:cubicBezTo>
                <a:cubicBezTo>
                  <a:pt x="672" y="1400"/>
                  <a:pt x="1200" y="1444"/>
                  <a:pt x="1728" y="1488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71755" name="Line 11"/>
          <p:cNvSpPr>
            <a:spLocks noChangeShapeType="1"/>
          </p:cNvSpPr>
          <p:nvPr/>
        </p:nvSpPr>
        <p:spPr bwMode="auto">
          <a:xfrm>
            <a:off x="1524000" y="3200400"/>
            <a:ext cx="2438400" cy="2819400"/>
          </a:xfrm>
          <a:prstGeom prst="line">
            <a:avLst/>
          </a:prstGeom>
          <a:noFill/>
          <a:ln w="28575">
            <a:solidFill>
              <a:srgbClr val="470F3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71756" name="Line 12"/>
          <p:cNvSpPr>
            <a:spLocks noChangeShapeType="1"/>
          </p:cNvSpPr>
          <p:nvPr/>
        </p:nvSpPr>
        <p:spPr bwMode="auto">
          <a:xfrm>
            <a:off x="1524000" y="3886200"/>
            <a:ext cx="1752600" cy="2133600"/>
          </a:xfrm>
          <a:prstGeom prst="line">
            <a:avLst/>
          </a:prstGeom>
          <a:noFill/>
          <a:ln w="28575">
            <a:solidFill>
              <a:srgbClr val="470F3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671758" name="Line 14"/>
          <p:cNvSpPr>
            <a:spLocks noChangeShapeType="1"/>
          </p:cNvSpPr>
          <p:nvPr/>
        </p:nvSpPr>
        <p:spPr bwMode="auto">
          <a:xfrm>
            <a:off x="1524000" y="2286000"/>
            <a:ext cx="3200400" cy="3733800"/>
          </a:xfrm>
          <a:prstGeom prst="line">
            <a:avLst/>
          </a:prstGeom>
          <a:noFill/>
          <a:ln w="28575">
            <a:solidFill>
              <a:srgbClr val="470F3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671769" name="Text Box 25"/>
          <p:cNvSpPr txBox="1">
            <a:spLocks noChangeArrowheads="1"/>
          </p:cNvSpPr>
          <p:nvPr/>
        </p:nvSpPr>
        <p:spPr bwMode="auto">
          <a:xfrm>
            <a:off x="4495800" y="5426075"/>
            <a:ext cx="346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00">
                <a:solidFill>
                  <a:srgbClr val="3B4F89"/>
                </a:solidFill>
              </a:rPr>
              <a:t>q</a:t>
            </a:r>
            <a:r>
              <a:rPr lang="en-US" sz="1400" i="0" baseline="-25000">
                <a:solidFill>
                  <a:srgbClr val="3B4F89"/>
                </a:solidFill>
              </a:rPr>
              <a:t>0</a:t>
            </a:r>
            <a:endParaRPr lang="en-US" sz="1400">
              <a:solidFill>
                <a:srgbClr val="3B4F89"/>
              </a:solidFill>
            </a:endParaRPr>
          </a:p>
        </p:txBody>
      </p:sp>
      <p:sp>
        <p:nvSpPr>
          <p:cNvPr id="671770" name="Text Box 26"/>
          <p:cNvSpPr txBox="1">
            <a:spLocks noChangeArrowheads="1"/>
          </p:cNvSpPr>
          <p:nvPr/>
        </p:nvSpPr>
        <p:spPr bwMode="auto">
          <a:xfrm>
            <a:off x="4953000" y="5045075"/>
            <a:ext cx="346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00">
                <a:solidFill>
                  <a:srgbClr val="3B4F89"/>
                </a:solidFill>
              </a:rPr>
              <a:t>q</a:t>
            </a:r>
            <a:r>
              <a:rPr lang="en-US" sz="1400" i="0" baseline="-25000">
                <a:solidFill>
                  <a:srgbClr val="3B4F89"/>
                </a:solidFill>
              </a:rPr>
              <a:t>1</a:t>
            </a:r>
            <a:endParaRPr lang="en-US" sz="1400">
              <a:solidFill>
                <a:srgbClr val="3B4F89"/>
              </a:solidFill>
            </a:endParaRPr>
          </a:p>
        </p:txBody>
      </p:sp>
      <p:sp>
        <p:nvSpPr>
          <p:cNvPr id="671771" name="Text Box 27"/>
          <p:cNvSpPr txBox="1">
            <a:spLocks noChangeArrowheads="1"/>
          </p:cNvSpPr>
          <p:nvPr/>
        </p:nvSpPr>
        <p:spPr bwMode="auto">
          <a:xfrm>
            <a:off x="5410200" y="4816475"/>
            <a:ext cx="346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00">
                <a:solidFill>
                  <a:srgbClr val="3B4F89"/>
                </a:solidFill>
              </a:rPr>
              <a:t>q</a:t>
            </a:r>
            <a:r>
              <a:rPr lang="en-US" sz="1400" i="0" baseline="-25000">
                <a:solidFill>
                  <a:srgbClr val="3B4F89"/>
                </a:solidFill>
              </a:rPr>
              <a:t>2</a:t>
            </a:r>
            <a:endParaRPr lang="en-US" sz="1400">
              <a:solidFill>
                <a:srgbClr val="3B4F89"/>
              </a:solidFill>
            </a:endParaRPr>
          </a:p>
        </p:txBody>
      </p:sp>
      <p:grpSp>
        <p:nvGrpSpPr>
          <p:cNvPr id="671773" name="Group 29"/>
          <p:cNvGrpSpPr>
            <a:grpSpLocks/>
          </p:cNvGrpSpPr>
          <p:nvPr/>
        </p:nvGrpSpPr>
        <p:grpSpPr bwMode="auto">
          <a:xfrm>
            <a:off x="1073146" y="1746250"/>
            <a:ext cx="7759707" cy="4579938"/>
            <a:chOff x="672" y="1109"/>
            <a:chExt cx="4888" cy="2885"/>
          </a:xfrm>
        </p:grpSpPr>
        <p:sp>
          <p:nvSpPr>
            <p:cNvPr id="671757" name="Line 13"/>
            <p:cNvSpPr>
              <a:spLocks noChangeShapeType="1"/>
            </p:cNvSpPr>
            <p:nvPr/>
          </p:nvSpPr>
          <p:spPr bwMode="auto">
            <a:xfrm flipH="1">
              <a:off x="960" y="2832"/>
              <a:ext cx="1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671759" name="Oval 15"/>
            <p:cNvSpPr>
              <a:spLocks noChangeArrowheads="1"/>
            </p:cNvSpPr>
            <p:nvPr/>
          </p:nvSpPr>
          <p:spPr bwMode="auto">
            <a:xfrm>
              <a:off x="1248" y="2784"/>
              <a:ext cx="48" cy="48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671760" name="Oval 16"/>
            <p:cNvSpPr>
              <a:spLocks noChangeArrowheads="1"/>
            </p:cNvSpPr>
            <p:nvPr/>
          </p:nvSpPr>
          <p:spPr bwMode="auto">
            <a:xfrm>
              <a:off x="1632" y="2784"/>
              <a:ext cx="48" cy="48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671761" name="Oval 17"/>
            <p:cNvSpPr>
              <a:spLocks noChangeArrowheads="1"/>
            </p:cNvSpPr>
            <p:nvPr/>
          </p:nvSpPr>
          <p:spPr bwMode="auto">
            <a:xfrm>
              <a:off x="2108" y="2793"/>
              <a:ext cx="48" cy="48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671762" name="Line 18"/>
            <p:cNvSpPr>
              <a:spLocks noChangeShapeType="1"/>
            </p:cNvSpPr>
            <p:nvPr/>
          </p:nvSpPr>
          <p:spPr bwMode="auto">
            <a:xfrm>
              <a:off x="1248" y="2832"/>
              <a:ext cx="0" cy="9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671763" name="Line 19"/>
            <p:cNvSpPr>
              <a:spLocks noChangeShapeType="1"/>
            </p:cNvSpPr>
            <p:nvPr/>
          </p:nvSpPr>
          <p:spPr bwMode="auto">
            <a:xfrm>
              <a:off x="1680" y="2832"/>
              <a:ext cx="0" cy="9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671764" name="Line 20"/>
            <p:cNvSpPr>
              <a:spLocks noChangeShapeType="1"/>
            </p:cNvSpPr>
            <p:nvPr/>
          </p:nvSpPr>
          <p:spPr bwMode="auto">
            <a:xfrm>
              <a:off x="2160" y="2832"/>
              <a:ext cx="0" cy="9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671765" name="Text Box 21"/>
            <p:cNvSpPr txBox="1">
              <a:spLocks noChangeArrowheads="1"/>
            </p:cNvSpPr>
            <p:nvPr/>
          </p:nvSpPr>
          <p:spPr bwMode="auto">
            <a:xfrm>
              <a:off x="672" y="2746"/>
              <a:ext cx="21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1400" b="1">
                  <a:solidFill>
                    <a:schemeClr val="tx1"/>
                  </a:solidFill>
                </a:rPr>
                <a:t>k</a:t>
              </a:r>
              <a:r>
                <a:rPr lang="en-US" sz="1400" b="1" i="0" baseline="-25000">
                  <a:solidFill>
                    <a:schemeClr val="tx1"/>
                  </a:solidFill>
                </a:rPr>
                <a:t>1</a:t>
              </a:r>
              <a:endParaRPr lang="en-US" sz="1400" b="1">
                <a:solidFill>
                  <a:schemeClr val="tx1"/>
                </a:solidFill>
              </a:endParaRPr>
            </a:p>
          </p:txBody>
        </p:sp>
        <p:sp>
          <p:nvSpPr>
            <p:cNvPr id="671766" name="Text Box 22"/>
            <p:cNvSpPr txBox="1">
              <a:spLocks noChangeArrowheads="1"/>
            </p:cNvSpPr>
            <p:nvPr/>
          </p:nvSpPr>
          <p:spPr bwMode="auto">
            <a:xfrm>
              <a:off x="1104" y="3802"/>
              <a:ext cx="18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1400" b="1">
                  <a:solidFill>
                    <a:schemeClr val="tx1"/>
                  </a:solidFill>
                  <a:latin typeface="Times New Roman" pitchFamily="18" charset="0"/>
                </a:rPr>
                <a:t>l</a:t>
              </a:r>
              <a:r>
                <a:rPr lang="en-US" sz="1400" b="1" i="0" baseline="-25000">
                  <a:solidFill>
                    <a:schemeClr val="tx1"/>
                  </a:solidFill>
                </a:rPr>
                <a:t>1</a:t>
              </a:r>
              <a:endParaRPr lang="en-US" sz="1400" b="1">
                <a:solidFill>
                  <a:schemeClr val="tx1"/>
                </a:solidFill>
              </a:endParaRPr>
            </a:p>
          </p:txBody>
        </p:sp>
        <p:sp>
          <p:nvSpPr>
            <p:cNvPr id="671767" name="Text Box 23"/>
            <p:cNvSpPr txBox="1">
              <a:spLocks noChangeArrowheads="1"/>
            </p:cNvSpPr>
            <p:nvPr/>
          </p:nvSpPr>
          <p:spPr bwMode="auto">
            <a:xfrm>
              <a:off x="1584" y="3802"/>
              <a:ext cx="18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1400" b="1">
                  <a:solidFill>
                    <a:schemeClr val="tx1"/>
                  </a:solidFill>
                  <a:latin typeface="Times New Roman" pitchFamily="18" charset="0"/>
                </a:rPr>
                <a:t>l</a:t>
              </a:r>
              <a:r>
                <a:rPr lang="en-US" sz="1400" b="1" i="0" baseline="-25000">
                  <a:solidFill>
                    <a:schemeClr val="tx1"/>
                  </a:solidFill>
                </a:rPr>
                <a:t>2</a:t>
              </a:r>
              <a:endParaRPr lang="en-US" sz="1400" b="1">
                <a:solidFill>
                  <a:schemeClr val="tx1"/>
                </a:solidFill>
              </a:endParaRPr>
            </a:p>
          </p:txBody>
        </p:sp>
        <p:sp>
          <p:nvSpPr>
            <p:cNvPr id="671768" name="Text Box 24"/>
            <p:cNvSpPr txBox="1">
              <a:spLocks noChangeArrowheads="1"/>
            </p:cNvSpPr>
            <p:nvPr/>
          </p:nvSpPr>
          <p:spPr bwMode="auto">
            <a:xfrm>
              <a:off x="2016" y="3802"/>
              <a:ext cx="18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1400" b="1">
                  <a:solidFill>
                    <a:schemeClr val="tx1"/>
                  </a:solidFill>
                  <a:latin typeface="Times New Roman" pitchFamily="18" charset="0"/>
                </a:rPr>
                <a:t>l</a:t>
              </a:r>
              <a:r>
                <a:rPr lang="en-US" sz="1400" b="1" i="0" baseline="-25000">
                  <a:solidFill>
                    <a:schemeClr val="tx1"/>
                  </a:solidFill>
                </a:rPr>
                <a:t>3</a:t>
              </a:r>
              <a:endParaRPr lang="en-US" sz="1400" b="1">
                <a:solidFill>
                  <a:schemeClr val="tx1"/>
                </a:solidFill>
              </a:endParaRPr>
            </a:p>
          </p:txBody>
        </p:sp>
        <p:sp>
          <p:nvSpPr>
            <p:cNvPr id="671772" name="Text Box 28"/>
            <p:cNvSpPr txBox="1">
              <a:spLocks noChangeArrowheads="1"/>
            </p:cNvSpPr>
            <p:nvPr/>
          </p:nvSpPr>
          <p:spPr bwMode="auto">
            <a:xfrm>
              <a:off x="2160" y="1109"/>
              <a:ext cx="3400" cy="8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s-ES" sz="2800" i="0" dirty="0" smtClean="0">
                  <a:solidFill>
                    <a:srgbClr val="470F3E"/>
                  </a:solidFill>
                </a:rPr>
                <a:t>Como el capital está fijo en </a:t>
              </a:r>
              <a:r>
                <a:rPr lang="es-ES" sz="2800" dirty="0" smtClean="0">
                  <a:solidFill>
                    <a:srgbClr val="470F3E"/>
                  </a:solidFill>
                </a:rPr>
                <a:t>k</a:t>
              </a:r>
              <a:r>
                <a:rPr lang="es-ES" sz="2800" i="0" baseline="-25000" dirty="0" smtClean="0">
                  <a:solidFill>
                    <a:srgbClr val="470F3E"/>
                  </a:solidFill>
                </a:rPr>
                <a:t>1</a:t>
              </a:r>
              <a:r>
                <a:rPr lang="es-ES" sz="2800" i="0" dirty="0" smtClean="0">
                  <a:solidFill>
                    <a:srgbClr val="470F3E"/>
                  </a:solidFill>
                </a:rPr>
                <a:t>,</a:t>
              </a:r>
            </a:p>
            <a:p>
              <a:r>
                <a:rPr lang="es-ES" sz="2800" i="0" dirty="0" smtClean="0">
                  <a:solidFill>
                    <a:srgbClr val="470F3E"/>
                  </a:solidFill>
                </a:rPr>
                <a:t>La firma no puede igualas TMST</a:t>
              </a:r>
            </a:p>
            <a:p>
              <a:r>
                <a:rPr lang="es-ES" sz="2800" i="0" dirty="0" smtClean="0">
                  <a:solidFill>
                    <a:srgbClr val="470F3E"/>
                  </a:solidFill>
                </a:rPr>
                <a:t>con el cociente de precios</a:t>
              </a:r>
              <a:endParaRPr lang="es-ES" sz="2800" i="0" dirty="0">
                <a:solidFill>
                  <a:srgbClr val="470F3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61903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1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CB55-6ADD-42D9-B516-1D0E6043BEBC}" type="slidenum">
              <a:rPr lang="en-US"/>
              <a:pPr/>
              <a:t>31</a:t>
            </a:fld>
            <a:endParaRPr lang="en-US"/>
          </a:p>
        </p:txBody>
      </p:sp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886"/>
            <a:ext cx="9144000" cy="67491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400" dirty="0" err="1" smtClean="0"/>
              <a:t>Costos</a:t>
            </a:r>
            <a:r>
              <a:rPr lang="en-US" sz="3400" dirty="0" smtClean="0"/>
              <a:t> </a:t>
            </a:r>
            <a:r>
              <a:rPr lang="en-US" sz="3400" dirty="0" err="1" smtClean="0"/>
              <a:t>Medios</a:t>
            </a:r>
            <a:r>
              <a:rPr lang="en-US" sz="3400" dirty="0" smtClean="0"/>
              <a:t> y </a:t>
            </a:r>
            <a:r>
              <a:rPr lang="en-US" sz="3400" dirty="0" err="1" smtClean="0"/>
              <a:t>Marginales</a:t>
            </a:r>
            <a:r>
              <a:rPr lang="en-US" sz="3400" dirty="0" smtClean="0"/>
              <a:t> de </a:t>
            </a:r>
            <a:r>
              <a:rPr lang="en-US" sz="3400" dirty="0" err="1" smtClean="0"/>
              <a:t>Corto</a:t>
            </a:r>
            <a:r>
              <a:rPr lang="en-US" sz="3400" dirty="0" smtClean="0"/>
              <a:t> </a:t>
            </a:r>
            <a:r>
              <a:rPr lang="en-US" sz="3400" dirty="0" err="1" smtClean="0"/>
              <a:t>Plazo</a:t>
            </a:r>
            <a:endParaRPr lang="en-US" sz="3400" dirty="0"/>
          </a:p>
        </p:txBody>
      </p:sp>
      <p:sp>
        <p:nvSpPr>
          <p:cNvPr id="67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305800" cy="4800600"/>
          </a:xfrm>
        </p:spPr>
        <p:txBody>
          <a:bodyPr/>
          <a:lstStyle/>
          <a:p>
            <a:r>
              <a:rPr lang="en-US" dirty="0" err="1" smtClean="0"/>
              <a:t>Costo</a:t>
            </a:r>
            <a:r>
              <a:rPr lang="en-US" dirty="0" smtClean="0"/>
              <a:t> Medio de </a:t>
            </a:r>
            <a:r>
              <a:rPr lang="en-US" dirty="0" err="1" smtClean="0"/>
              <a:t>Corto</a:t>
            </a:r>
            <a:r>
              <a:rPr lang="en-US" dirty="0" smtClean="0"/>
              <a:t> </a:t>
            </a:r>
            <a:r>
              <a:rPr lang="en-US" dirty="0" err="1" smtClean="0"/>
              <a:t>Plazo</a:t>
            </a:r>
            <a:endParaRPr lang="en-US" dirty="0"/>
          </a:p>
          <a:p>
            <a:pPr algn="ctr">
              <a:lnSpc>
                <a:spcPct val="130000"/>
              </a:lnSpc>
              <a:buFontTx/>
              <a:buNone/>
            </a:pPr>
            <a:r>
              <a:rPr lang="en-US" sz="2800" i="1" dirty="0" err="1" smtClean="0">
                <a:solidFill>
                  <a:srgbClr val="3B4F89"/>
                </a:solidFill>
              </a:rPr>
              <a:t>CMeC</a:t>
            </a:r>
            <a:r>
              <a:rPr lang="en-US" sz="2800" dirty="0" smtClean="0">
                <a:solidFill>
                  <a:srgbClr val="3B4F89"/>
                </a:solidFill>
              </a:rPr>
              <a:t> </a:t>
            </a:r>
            <a:r>
              <a:rPr lang="en-US" sz="2800" dirty="0">
                <a:solidFill>
                  <a:srgbClr val="3B4F89"/>
                </a:solidFill>
              </a:rPr>
              <a:t>= </a:t>
            </a:r>
            <a:r>
              <a:rPr lang="en-US" sz="2800" dirty="0" smtClean="0">
                <a:solidFill>
                  <a:srgbClr val="3B4F89"/>
                </a:solidFill>
              </a:rPr>
              <a:t>CTC/</a:t>
            </a:r>
            <a:r>
              <a:rPr lang="en-US" sz="2800" i="1" dirty="0" smtClean="0">
                <a:solidFill>
                  <a:srgbClr val="3B4F89"/>
                </a:solidFill>
              </a:rPr>
              <a:t>q</a:t>
            </a:r>
          </a:p>
          <a:p>
            <a:pPr algn="ctr">
              <a:lnSpc>
                <a:spcPct val="130000"/>
              </a:lnSpc>
              <a:buFontTx/>
              <a:buNone/>
            </a:pPr>
            <a:endParaRPr lang="en-US" dirty="0">
              <a:solidFill>
                <a:srgbClr val="3B4F89"/>
              </a:solidFill>
            </a:endParaRPr>
          </a:p>
          <a:p>
            <a:r>
              <a:rPr lang="en-US" dirty="0" err="1" smtClean="0"/>
              <a:t>Costo</a:t>
            </a:r>
            <a:r>
              <a:rPr lang="en-US" dirty="0" smtClean="0"/>
              <a:t> Marginal de </a:t>
            </a:r>
            <a:r>
              <a:rPr lang="en-US" dirty="0" err="1" smtClean="0"/>
              <a:t>Corto</a:t>
            </a:r>
            <a:r>
              <a:rPr lang="en-US" dirty="0" smtClean="0"/>
              <a:t> </a:t>
            </a:r>
            <a:r>
              <a:rPr lang="en-US" dirty="0" err="1" smtClean="0"/>
              <a:t>Plazo</a:t>
            </a:r>
            <a:endParaRPr lang="en-US" dirty="0"/>
          </a:p>
          <a:p>
            <a:pPr algn="ctr">
              <a:lnSpc>
                <a:spcPct val="140000"/>
              </a:lnSpc>
              <a:buFontTx/>
              <a:buNone/>
            </a:pPr>
            <a:r>
              <a:rPr lang="en-US" sz="2800" i="1" dirty="0" smtClean="0">
                <a:solidFill>
                  <a:srgbClr val="3B4F89"/>
                </a:solidFill>
              </a:rPr>
              <a:t>CMC</a:t>
            </a:r>
            <a:r>
              <a:rPr lang="en-US" sz="2800" dirty="0" smtClean="0">
                <a:solidFill>
                  <a:srgbClr val="3B4F89"/>
                </a:solidFill>
              </a:rPr>
              <a:t> </a:t>
            </a:r>
            <a:r>
              <a:rPr lang="en-US" sz="2800" dirty="0">
                <a:solidFill>
                  <a:srgbClr val="3B4F89"/>
                </a:solidFill>
              </a:rPr>
              <a:t>= 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</a:t>
            </a:r>
            <a:r>
              <a:rPr lang="en-US" sz="2800" i="1" dirty="0" smtClean="0">
                <a:solidFill>
                  <a:srgbClr val="3B4F89"/>
                </a:solidFill>
                <a:sym typeface="Symbol" pitchFamily="18" charset="2"/>
              </a:rPr>
              <a:t>CTC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/</a:t>
            </a:r>
            <a:r>
              <a:rPr lang="en-US" sz="2800" dirty="0">
                <a:solidFill>
                  <a:srgbClr val="3B4F89"/>
                </a:solidFill>
                <a:sym typeface="Symbol" pitchFamily="18" charset="2"/>
              </a:rPr>
              <a:t></a:t>
            </a:r>
            <a:r>
              <a:rPr lang="en-US" sz="2800" i="1" dirty="0">
                <a:solidFill>
                  <a:srgbClr val="3B4F89"/>
                </a:solidFill>
                <a:sym typeface="Symbol" pitchFamily="18" charset="2"/>
              </a:rPr>
              <a:t>q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943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277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623C3-2F25-45E9-AF42-EA28B5628B7F}" type="slidenum">
              <a:rPr lang="en-US"/>
              <a:pPr/>
              <a:t>32</a:t>
            </a:fld>
            <a:endParaRPr lang="en-US"/>
          </a:p>
        </p:txBody>
      </p:sp>
      <p:sp>
        <p:nvSpPr>
          <p:cNvPr id="4567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9595"/>
            <a:ext cx="9144000" cy="666206"/>
          </a:xfrm>
        </p:spPr>
        <p:txBody>
          <a:bodyPr/>
          <a:lstStyle/>
          <a:p>
            <a:r>
              <a:rPr lang="es-ES" dirty="0" smtClean="0"/>
              <a:t>Puntos importantes del capítulo</a:t>
            </a:r>
            <a:endParaRPr lang="es-ES" dirty="0"/>
          </a:p>
        </p:txBody>
      </p:sp>
      <p:sp>
        <p:nvSpPr>
          <p:cNvPr id="456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077200" cy="5486400"/>
          </a:xfrm>
        </p:spPr>
        <p:txBody>
          <a:bodyPr/>
          <a:lstStyle/>
          <a:p>
            <a:r>
              <a:rPr lang="es-ES" dirty="0" smtClean="0">
                <a:sym typeface="Symbol" pitchFamily="18" charset="2"/>
              </a:rPr>
              <a:t>Una firma que desea minimizar los costos de producir un determinado nivel debe elegir la combinación de insumos en donde la tasa marginal de sustitución técnica </a:t>
            </a:r>
            <a:r>
              <a:rPr lang="es-ES" i="1" dirty="0" smtClean="0">
                <a:sym typeface="Symbol" pitchFamily="18" charset="2"/>
              </a:rPr>
              <a:t>(TMST) </a:t>
            </a:r>
            <a:r>
              <a:rPr lang="es-ES" dirty="0" smtClean="0">
                <a:sym typeface="Symbol" pitchFamily="18" charset="2"/>
              </a:rPr>
              <a:t>es igual al cociente de los precios de los insumos.</a:t>
            </a:r>
            <a:endParaRPr lang="es-ES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7316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527B4-17D8-42BE-97DC-F6A750E686D7}" type="slidenum">
              <a:rPr lang="en-US"/>
              <a:pPr/>
              <a:t>33</a:t>
            </a:fld>
            <a:endParaRPr lang="en-US"/>
          </a:p>
        </p:txBody>
      </p:sp>
      <p:sp>
        <p:nvSpPr>
          <p:cNvPr id="67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-8709" y="1"/>
            <a:ext cx="9144000" cy="685800"/>
          </a:xfrm>
        </p:spPr>
        <p:txBody>
          <a:bodyPr/>
          <a:lstStyle/>
          <a:p>
            <a:r>
              <a:rPr lang="es-ES" dirty="0" smtClean="0"/>
              <a:t>Puntos importantes del capítulo</a:t>
            </a:r>
            <a:endParaRPr lang="es-ES" dirty="0"/>
          </a:p>
        </p:txBody>
      </p:sp>
      <p:sp>
        <p:nvSpPr>
          <p:cNvPr id="67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763000" cy="5638800"/>
          </a:xfrm>
        </p:spPr>
        <p:txBody>
          <a:bodyPr/>
          <a:lstStyle/>
          <a:p>
            <a:r>
              <a:rPr lang="es-ES" dirty="0" smtClean="0">
                <a:sym typeface="Symbol" pitchFamily="18" charset="2"/>
              </a:rPr>
              <a:t>La aplicación repetida de la minimización de costo da lugar al sendero de expansión de la firma</a:t>
            </a:r>
          </a:p>
          <a:p>
            <a:pPr lvl="1"/>
            <a:r>
              <a:rPr lang="es-ES" dirty="0" smtClean="0">
                <a:sym typeface="Symbol" pitchFamily="18" charset="2"/>
              </a:rPr>
              <a:t>Muestra como el uso de insumos cambia a media que aumenta el producto</a:t>
            </a:r>
          </a:p>
          <a:p>
            <a:pPr lvl="1"/>
            <a:r>
              <a:rPr lang="es-ES" dirty="0" smtClean="0">
                <a:sym typeface="Symbol" pitchFamily="18" charset="2"/>
              </a:rPr>
              <a:t>Muestra también la relación entre el nivel de producto y el costo total</a:t>
            </a:r>
          </a:p>
          <a:p>
            <a:pPr lvl="1"/>
            <a:r>
              <a:rPr lang="es-ES" dirty="0" smtClean="0">
                <a:sym typeface="Symbol" pitchFamily="18" charset="2"/>
              </a:rPr>
              <a:t>Esta relación se resume en la función de costos totales, </a:t>
            </a:r>
            <a:r>
              <a:rPr lang="es-ES" i="1" dirty="0" smtClean="0">
                <a:sym typeface="Symbol" pitchFamily="18" charset="2"/>
              </a:rPr>
              <a:t>C</a:t>
            </a:r>
            <a:r>
              <a:rPr lang="es-ES" dirty="0" smtClean="0">
                <a:sym typeface="Symbol" pitchFamily="18" charset="2"/>
              </a:rPr>
              <a:t>(</a:t>
            </a:r>
            <a:r>
              <a:rPr lang="es-ES" i="1" dirty="0" err="1" smtClean="0">
                <a:sym typeface="Symbol" pitchFamily="18" charset="2"/>
              </a:rPr>
              <a:t>v</a:t>
            </a:r>
            <a:r>
              <a:rPr lang="es-ES" dirty="0" err="1" smtClean="0">
                <a:sym typeface="Symbol" pitchFamily="18" charset="2"/>
              </a:rPr>
              <a:t>,</a:t>
            </a:r>
            <a:r>
              <a:rPr lang="es-ES" i="1" dirty="0" err="1" smtClean="0">
                <a:sym typeface="Symbol" pitchFamily="18" charset="2"/>
              </a:rPr>
              <a:t>w</a:t>
            </a:r>
            <a:r>
              <a:rPr lang="es-ES" dirty="0" err="1" smtClean="0">
                <a:sym typeface="Symbol" pitchFamily="18" charset="2"/>
              </a:rPr>
              <a:t>,</a:t>
            </a:r>
            <a:r>
              <a:rPr lang="es-ES" i="1" dirty="0" err="1" smtClean="0">
                <a:sym typeface="Symbol" pitchFamily="18" charset="2"/>
              </a:rPr>
              <a:t>q</a:t>
            </a:r>
            <a:r>
              <a:rPr lang="es-ES" dirty="0" smtClean="0">
                <a:sym typeface="Symbol" pitchFamily="18" charset="2"/>
              </a:rPr>
              <a:t>)</a:t>
            </a:r>
            <a:endParaRPr lang="es-ES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669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2A5D6-0196-46C4-B83F-C90CA33E83EC}" type="slidenum">
              <a:rPr lang="en-US"/>
              <a:pPr/>
              <a:t>34</a:t>
            </a:fld>
            <a:endParaRPr lang="en-US"/>
          </a:p>
        </p:txBody>
      </p:sp>
      <p:sp>
        <p:nvSpPr>
          <p:cNvPr id="70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-76200" y="1"/>
            <a:ext cx="9372600" cy="685800"/>
          </a:xfrm>
        </p:spPr>
        <p:txBody>
          <a:bodyPr/>
          <a:lstStyle/>
          <a:p>
            <a:r>
              <a:rPr lang="es-ES" dirty="0" smtClean="0"/>
              <a:t>Puntos importantes del capítulo</a:t>
            </a:r>
            <a:endParaRPr lang="es-ES" dirty="0"/>
          </a:p>
        </p:txBody>
      </p:sp>
      <p:sp>
        <p:nvSpPr>
          <p:cNvPr id="70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762000"/>
            <a:ext cx="8991600" cy="5715000"/>
          </a:xfrm>
        </p:spPr>
        <p:txBody>
          <a:bodyPr/>
          <a:lstStyle/>
          <a:p>
            <a:r>
              <a:rPr lang="es-ES" dirty="0" smtClean="0">
                <a:sym typeface="Symbol" pitchFamily="18" charset="2"/>
              </a:rPr>
              <a:t>La función de costos medio de la firma (</a:t>
            </a:r>
            <a:r>
              <a:rPr lang="es-ES" i="1" dirty="0" err="1" smtClean="0">
                <a:sym typeface="Symbol" pitchFamily="18" charset="2"/>
              </a:rPr>
              <a:t>CMe</a:t>
            </a:r>
            <a:r>
              <a:rPr lang="es-ES" dirty="0" smtClean="0">
                <a:sym typeface="Symbol" pitchFamily="18" charset="2"/>
              </a:rPr>
              <a:t> = </a:t>
            </a:r>
            <a:r>
              <a:rPr lang="es-ES" i="1" dirty="0" smtClean="0">
                <a:sym typeface="Symbol" pitchFamily="18" charset="2"/>
              </a:rPr>
              <a:t>C</a:t>
            </a:r>
            <a:r>
              <a:rPr lang="es-ES" dirty="0" smtClean="0">
                <a:sym typeface="Symbol" pitchFamily="18" charset="2"/>
              </a:rPr>
              <a:t>/</a:t>
            </a:r>
            <a:r>
              <a:rPr lang="es-ES" i="1" dirty="0" smtClean="0">
                <a:sym typeface="Symbol" pitchFamily="18" charset="2"/>
              </a:rPr>
              <a:t>q</a:t>
            </a:r>
            <a:r>
              <a:rPr lang="es-ES" dirty="0" smtClean="0">
                <a:sym typeface="Symbol" pitchFamily="18" charset="2"/>
              </a:rPr>
              <a:t>) y la función de costos marginales (</a:t>
            </a:r>
            <a:r>
              <a:rPr lang="es-ES" i="1" dirty="0" smtClean="0">
                <a:sym typeface="Symbol" pitchFamily="18" charset="2"/>
              </a:rPr>
              <a:t>CM</a:t>
            </a:r>
            <a:r>
              <a:rPr lang="es-ES" dirty="0" smtClean="0">
                <a:sym typeface="Symbol" pitchFamily="18" charset="2"/>
              </a:rPr>
              <a:t> = </a:t>
            </a:r>
            <a:r>
              <a:rPr lang="es-ES" i="1" dirty="0" smtClean="0">
                <a:sym typeface="Symbol" pitchFamily="18" charset="2"/>
              </a:rPr>
              <a:t>C</a:t>
            </a:r>
            <a:r>
              <a:rPr lang="es-ES" dirty="0" smtClean="0">
                <a:sym typeface="Symbol" pitchFamily="18" charset="2"/>
              </a:rPr>
              <a:t>/</a:t>
            </a:r>
            <a:r>
              <a:rPr lang="es-ES" i="1" dirty="0" smtClean="0">
                <a:sym typeface="Symbol" pitchFamily="18" charset="2"/>
              </a:rPr>
              <a:t>q</a:t>
            </a:r>
            <a:r>
              <a:rPr lang="es-ES" dirty="0" smtClean="0">
                <a:sym typeface="Symbol" pitchFamily="18" charset="2"/>
              </a:rPr>
              <a:t>) pueden ser derivadas directamente de la función de costos totales</a:t>
            </a:r>
          </a:p>
          <a:p>
            <a:pPr lvl="1"/>
            <a:r>
              <a:rPr lang="es-ES" dirty="0" smtClean="0">
                <a:sym typeface="Symbol" pitchFamily="18" charset="2"/>
              </a:rPr>
              <a:t>Si la curva de CT tiene una forma cúbica, las curvas CM y </a:t>
            </a:r>
            <a:r>
              <a:rPr lang="es-ES" dirty="0" err="1" smtClean="0">
                <a:sym typeface="Symbol" pitchFamily="18" charset="2"/>
              </a:rPr>
              <a:t>CMe</a:t>
            </a:r>
            <a:r>
              <a:rPr lang="es-ES" dirty="0" smtClean="0">
                <a:sym typeface="Symbol" pitchFamily="18" charset="2"/>
              </a:rPr>
              <a:t> tendrán forma de U</a:t>
            </a:r>
            <a:endParaRPr lang="es-ES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30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53C3-D53B-4A1F-85AA-C26FF79C6519}" type="slidenum">
              <a:rPr lang="en-US"/>
              <a:pPr/>
              <a:t>35</a:t>
            </a:fld>
            <a:endParaRPr lang="en-US"/>
          </a:p>
        </p:txBody>
      </p:sp>
      <p:sp>
        <p:nvSpPr>
          <p:cNvPr id="67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685800"/>
          </a:xfrm>
        </p:spPr>
        <p:txBody>
          <a:bodyPr/>
          <a:lstStyle/>
          <a:p>
            <a:r>
              <a:rPr lang="es-ES" dirty="0" smtClean="0"/>
              <a:t>Puntos importantes del capítulo:</a:t>
            </a:r>
            <a:endParaRPr lang="es-ES" dirty="0"/>
          </a:p>
        </p:txBody>
      </p:sp>
      <p:sp>
        <p:nvSpPr>
          <p:cNvPr id="67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763000" cy="5715000"/>
          </a:xfrm>
        </p:spPr>
        <p:txBody>
          <a:bodyPr/>
          <a:lstStyle/>
          <a:p>
            <a:r>
              <a:rPr lang="es-ES" dirty="0" smtClean="0">
                <a:sym typeface="Symbol" pitchFamily="18" charset="2"/>
              </a:rPr>
              <a:t>Todas las curvas están dibujadas bajo el supuesto de que los precios permanecen constantes</a:t>
            </a:r>
          </a:p>
          <a:p>
            <a:pPr lvl="1"/>
            <a:r>
              <a:rPr lang="es-ES" dirty="0" smtClean="0">
                <a:sym typeface="Symbol" pitchFamily="18" charset="2"/>
              </a:rPr>
              <a:t>cuando los precios de los insumo cambian, las curvas de costos se trasladan</a:t>
            </a:r>
          </a:p>
          <a:p>
            <a:pPr lvl="2"/>
            <a:r>
              <a:rPr lang="es-ES" dirty="0" smtClean="0">
                <a:sym typeface="Symbol" pitchFamily="18" charset="2"/>
              </a:rPr>
              <a:t>El tamaño del traslado estará determinado por el tamaño de los cambios en los precios y las posibilidades de sustitución que tengan las firmas. </a:t>
            </a:r>
          </a:p>
          <a:p>
            <a:pPr lvl="1"/>
            <a:r>
              <a:rPr lang="es-ES" dirty="0" smtClean="0">
                <a:sym typeface="Symbol" pitchFamily="18" charset="2"/>
              </a:rPr>
              <a:t>El progreso técnico también trasladará las curvas</a:t>
            </a:r>
            <a:endParaRPr lang="es-ES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5580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C5138-B2F6-485A-B6A4-9194F50422D7}" type="slidenum">
              <a:rPr lang="en-US"/>
              <a:pPr/>
              <a:t>36</a:t>
            </a:fld>
            <a:endParaRPr lang="en-US"/>
          </a:p>
        </p:txBody>
      </p:sp>
      <p:sp>
        <p:nvSpPr>
          <p:cNvPr id="70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-26633" y="1"/>
            <a:ext cx="9372600" cy="762000"/>
          </a:xfrm>
        </p:spPr>
        <p:txBody>
          <a:bodyPr/>
          <a:lstStyle/>
          <a:p>
            <a:r>
              <a:rPr lang="es-ES" dirty="0" smtClean="0"/>
              <a:t>Puntos importantes del capítulo</a:t>
            </a:r>
            <a:endParaRPr lang="es-ES" dirty="0"/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838200"/>
            <a:ext cx="8839200" cy="5638800"/>
          </a:xfrm>
        </p:spPr>
        <p:txBody>
          <a:bodyPr/>
          <a:lstStyle/>
          <a:p>
            <a:r>
              <a:rPr lang="es-ES" dirty="0" smtClean="0">
                <a:sym typeface="Symbol" pitchFamily="18" charset="2"/>
              </a:rPr>
              <a:t>Resolviendo el problema de minimización de costos uno obtiene las funciones de demandas de insumos contingentes (a un determinado nivel de producción). </a:t>
            </a:r>
            <a:endParaRPr lang="es-ES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5260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8D9B-1511-4622-AFE1-46AB5CF4DE1A}" type="slidenum">
              <a:rPr lang="en-US"/>
              <a:pPr/>
              <a:t>37</a:t>
            </a:fld>
            <a:endParaRPr lang="en-US"/>
          </a:p>
        </p:txBody>
      </p:sp>
      <p:sp>
        <p:nvSpPr>
          <p:cNvPr id="67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9595"/>
            <a:ext cx="9144000" cy="666206"/>
          </a:xfrm>
        </p:spPr>
        <p:txBody>
          <a:bodyPr/>
          <a:lstStyle/>
          <a:p>
            <a:r>
              <a:rPr lang="es-ES" dirty="0" smtClean="0"/>
              <a:t>Puntos importantes del capítulo</a:t>
            </a:r>
            <a:endParaRPr lang="es-ES" dirty="0"/>
          </a:p>
        </p:txBody>
      </p:sp>
      <p:sp>
        <p:nvSpPr>
          <p:cNvPr id="67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762000"/>
            <a:ext cx="8839200" cy="5715000"/>
          </a:xfrm>
        </p:spPr>
        <p:txBody>
          <a:bodyPr/>
          <a:lstStyle/>
          <a:p>
            <a:r>
              <a:rPr lang="es-ES" dirty="0" smtClean="0">
                <a:sym typeface="Symbol" pitchFamily="18" charset="2"/>
              </a:rPr>
              <a:t>En el corto plazo, las firmas pueden no ser capaces de variar algunos niveles de insumos</a:t>
            </a:r>
          </a:p>
          <a:p>
            <a:pPr lvl="1"/>
            <a:r>
              <a:rPr lang="es-ES" dirty="0" smtClean="0">
                <a:sym typeface="Symbol" pitchFamily="18" charset="2"/>
              </a:rPr>
              <a:t>Solamente puede cambiar el nivel de producción variando sus insumos variables. </a:t>
            </a:r>
          </a:p>
          <a:p>
            <a:pPr lvl="1"/>
            <a:r>
              <a:rPr lang="es-ES" dirty="0" smtClean="0">
                <a:sym typeface="Symbol" pitchFamily="18" charset="2"/>
              </a:rPr>
              <a:t>Puede ser que tenga que usar combinaciones de insumos que no minimizan costos</a:t>
            </a:r>
            <a:endParaRPr lang="es-ES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1695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ANEXO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AC81-9634-4B9F-9B72-E08A4563066B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55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ABEE0-B82D-48A4-92E6-79CBFAC62B6E}" type="slidenum">
              <a:rPr lang="en-US"/>
              <a:pPr/>
              <a:t>39</a:t>
            </a:fld>
            <a:endParaRPr lang="en-US"/>
          </a:p>
        </p:txBody>
      </p:sp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838200"/>
            <a:ext cx="8686800" cy="106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err="1" smtClean="0"/>
              <a:t>Algunas</a:t>
            </a:r>
            <a:r>
              <a:rPr lang="en-US" dirty="0" smtClean="0"/>
              <a:t> </a:t>
            </a:r>
            <a:r>
              <a:rPr lang="en-US" dirty="0" err="1" smtClean="0"/>
              <a:t>funciones</a:t>
            </a:r>
            <a:r>
              <a:rPr lang="en-US" dirty="0" smtClean="0"/>
              <a:t> de </a:t>
            </a:r>
            <a:r>
              <a:rPr lang="en-US" dirty="0" err="1" smtClean="0"/>
              <a:t>costos</a:t>
            </a:r>
            <a:r>
              <a:rPr lang="en-US" dirty="0" smtClean="0"/>
              <a:t> </a:t>
            </a:r>
            <a:r>
              <a:rPr lang="en-US" dirty="0" err="1" smtClean="0"/>
              <a:t>ilustrativas</a:t>
            </a:r>
            <a:endParaRPr lang="en-US" dirty="0"/>
          </a:p>
        </p:txBody>
      </p:sp>
      <p:sp>
        <p:nvSpPr>
          <p:cNvPr id="68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3200400"/>
          </a:xfrm>
        </p:spPr>
        <p:txBody>
          <a:bodyPr/>
          <a:lstStyle/>
          <a:p>
            <a:r>
              <a:rPr lang="en-US" dirty="0" err="1" smtClean="0"/>
              <a:t>Teconolgía</a:t>
            </a:r>
            <a:r>
              <a:rPr lang="en-US" dirty="0" smtClean="0"/>
              <a:t> de </a:t>
            </a:r>
            <a:r>
              <a:rPr lang="en-US" b="1" dirty="0" err="1" smtClean="0"/>
              <a:t>Proporciones</a:t>
            </a:r>
            <a:r>
              <a:rPr lang="en-US" b="1" dirty="0" smtClean="0"/>
              <a:t> </a:t>
            </a:r>
            <a:r>
              <a:rPr lang="en-US" b="1" dirty="0" err="1" smtClean="0"/>
              <a:t>Fijas</a:t>
            </a:r>
            <a:r>
              <a:rPr lang="en-US" dirty="0" smtClean="0"/>
              <a:t>:</a:t>
            </a:r>
            <a:endParaRPr lang="en-US" dirty="0"/>
          </a:p>
          <a:p>
            <a:pPr algn="ctr">
              <a:buFontTx/>
              <a:buNone/>
            </a:pPr>
            <a:r>
              <a:rPr lang="en-US" sz="2800" i="1" dirty="0">
                <a:solidFill>
                  <a:srgbClr val="3B4F89"/>
                </a:solidFill>
              </a:rPr>
              <a:t>q</a:t>
            </a:r>
            <a:r>
              <a:rPr lang="en-US" sz="2800" dirty="0">
                <a:solidFill>
                  <a:srgbClr val="3B4F89"/>
                </a:solidFill>
              </a:rPr>
              <a:t> = </a:t>
            </a:r>
            <a:r>
              <a:rPr lang="en-US" sz="2800" i="1" dirty="0">
                <a:solidFill>
                  <a:srgbClr val="3B4F89"/>
                </a:solidFill>
              </a:rPr>
              <a:t>f</a:t>
            </a:r>
            <a:r>
              <a:rPr lang="en-US" sz="2800" dirty="0">
                <a:solidFill>
                  <a:srgbClr val="3B4F89"/>
                </a:solidFill>
              </a:rPr>
              <a:t>(</a:t>
            </a:r>
            <a:r>
              <a:rPr lang="en-US" sz="2800" i="1" dirty="0" err="1">
                <a:solidFill>
                  <a:srgbClr val="3B4F89"/>
                </a:solidFill>
              </a:rPr>
              <a:t>k</a:t>
            </a:r>
            <a:r>
              <a:rPr lang="en-US" sz="2800" dirty="0" err="1">
                <a:solidFill>
                  <a:srgbClr val="3B4F89"/>
                </a:solidFill>
              </a:rPr>
              <a:t>,</a:t>
            </a:r>
            <a:r>
              <a:rPr lang="en-US" sz="2800" i="1" dirty="0" err="1">
                <a:solidFill>
                  <a:srgbClr val="3B4F89"/>
                </a:solidFill>
                <a:latin typeface="Times New Roman" pitchFamily="18" charset="0"/>
              </a:rPr>
              <a:t>l</a:t>
            </a:r>
            <a:r>
              <a:rPr lang="en-US" sz="2800" dirty="0">
                <a:solidFill>
                  <a:srgbClr val="3B4F89"/>
                </a:solidFill>
              </a:rPr>
              <a:t>) = min(</a:t>
            </a:r>
            <a:r>
              <a:rPr lang="en-US" sz="2800" i="1" dirty="0" err="1">
                <a:solidFill>
                  <a:srgbClr val="3B4F89"/>
                </a:solidFill>
              </a:rPr>
              <a:t>ak</a:t>
            </a:r>
            <a:r>
              <a:rPr lang="en-US" sz="2800" dirty="0" err="1">
                <a:solidFill>
                  <a:srgbClr val="3B4F89"/>
                </a:solidFill>
              </a:rPr>
              <a:t>,</a:t>
            </a:r>
            <a:r>
              <a:rPr lang="en-US" sz="2800" i="1" dirty="0" err="1">
                <a:solidFill>
                  <a:srgbClr val="3B4F89"/>
                </a:solidFill>
              </a:rPr>
              <a:t>b</a:t>
            </a:r>
            <a:r>
              <a:rPr lang="en-US" sz="2800" i="1" dirty="0" err="1">
                <a:solidFill>
                  <a:srgbClr val="3B4F89"/>
                </a:solidFill>
                <a:latin typeface="Times New Roman" pitchFamily="18" charset="0"/>
              </a:rPr>
              <a:t>l</a:t>
            </a:r>
            <a:r>
              <a:rPr lang="en-US" sz="2800" dirty="0">
                <a:solidFill>
                  <a:srgbClr val="3B4F89"/>
                </a:solidFill>
              </a:rPr>
              <a:t>)</a:t>
            </a:r>
          </a:p>
          <a:p>
            <a:r>
              <a:rPr lang="en-US" dirty="0" smtClean="0"/>
              <a:t>La </a:t>
            </a:r>
            <a:r>
              <a:rPr lang="en-US" dirty="0" err="1" smtClean="0"/>
              <a:t>producción</a:t>
            </a:r>
            <a:r>
              <a:rPr lang="en-US" dirty="0" smtClean="0"/>
              <a:t> </a:t>
            </a:r>
            <a:r>
              <a:rPr lang="en-US" dirty="0" err="1" smtClean="0"/>
              <a:t>ocurrirá</a:t>
            </a:r>
            <a:r>
              <a:rPr lang="en-US" dirty="0" smtClean="0"/>
              <a:t> en el </a:t>
            </a:r>
            <a:r>
              <a:rPr lang="en-US" dirty="0" err="1" smtClean="0"/>
              <a:t>vértice</a:t>
            </a:r>
            <a:r>
              <a:rPr lang="en-US" dirty="0" smtClean="0"/>
              <a:t> de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iso-cuantas</a:t>
            </a:r>
            <a:r>
              <a:rPr lang="en-US" dirty="0" smtClean="0"/>
              <a:t> con forma de L </a:t>
            </a:r>
            <a:r>
              <a:rPr lang="en-US" dirty="0"/>
              <a:t>(</a:t>
            </a:r>
            <a:r>
              <a:rPr lang="en-US" i="1" dirty="0"/>
              <a:t>q</a:t>
            </a:r>
            <a:r>
              <a:rPr lang="en-US" dirty="0"/>
              <a:t> = </a:t>
            </a:r>
            <a:r>
              <a:rPr lang="en-US" i="1" dirty="0" err="1"/>
              <a:t>ak</a:t>
            </a:r>
            <a:r>
              <a:rPr lang="en-US" i="1" dirty="0"/>
              <a:t> = </a:t>
            </a:r>
            <a:r>
              <a:rPr lang="en-US" i="1" dirty="0" err="1"/>
              <a:t>b</a:t>
            </a:r>
            <a:r>
              <a:rPr lang="en-US" i="1" dirty="0" err="1">
                <a:latin typeface="Times New Roman" pitchFamily="18" charset="0"/>
              </a:rPr>
              <a:t>l</a:t>
            </a:r>
            <a:r>
              <a:rPr lang="en-US" dirty="0"/>
              <a:t>)</a:t>
            </a:r>
          </a:p>
          <a:p>
            <a:pPr algn="ctr">
              <a:lnSpc>
                <a:spcPct val="120000"/>
              </a:lnSpc>
              <a:buFontTx/>
              <a:buNone/>
            </a:pPr>
            <a:r>
              <a:rPr lang="en-US" sz="2800" i="1" dirty="0">
                <a:solidFill>
                  <a:srgbClr val="3B4F89"/>
                </a:solidFill>
              </a:rPr>
              <a:t>C</a:t>
            </a:r>
            <a:r>
              <a:rPr lang="en-US" sz="2800" dirty="0">
                <a:solidFill>
                  <a:srgbClr val="3B4F89"/>
                </a:solidFill>
              </a:rPr>
              <a:t>(</a:t>
            </a:r>
            <a:r>
              <a:rPr lang="en-US" sz="2800" i="1" dirty="0" err="1">
                <a:solidFill>
                  <a:srgbClr val="3B4F89"/>
                </a:solidFill>
              </a:rPr>
              <a:t>w</a:t>
            </a:r>
            <a:r>
              <a:rPr lang="en-US" sz="2800" dirty="0" err="1">
                <a:solidFill>
                  <a:srgbClr val="3B4F89"/>
                </a:solidFill>
              </a:rPr>
              <a:t>,</a:t>
            </a:r>
            <a:r>
              <a:rPr lang="en-US" sz="2800" i="1" dirty="0" err="1">
                <a:solidFill>
                  <a:srgbClr val="3B4F89"/>
                </a:solidFill>
              </a:rPr>
              <a:t>v</a:t>
            </a:r>
            <a:r>
              <a:rPr lang="en-US" sz="2800" dirty="0" err="1">
                <a:solidFill>
                  <a:srgbClr val="3B4F89"/>
                </a:solidFill>
              </a:rPr>
              <a:t>,</a:t>
            </a:r>
            <a:r>
              <a:rPr lang="en-US" sz="2800" i="1" dirty="0" err="1">
                <a:solidFill>
                  <a:srgbClr val="3B4F89"/>
                </a:solidFill>
              </a:rPr>
              <a:t>q</a:t>
            </a:r>
            <a:r>
              <a:rPr lang="en-US" sz="2800" dirty="0">
                <a:solidFill>
                  <a:srgbClr val="3B4F89"/>
                </a:solidFill>
              </a:rPr>
              <a:t>) = </a:t>
            </a:r>
            <a:r>
              <a:rPr lang="en-US" sz="2800" i="1" dirty="0" err="1">
                <a:solidFill>
                  <a:srgbClr val="3B4F89"/>
                </a:solidFill>
              </a:rPr>
              <a:t>vk</a:t>
            </a:r>
            <a:r>
              <a:rPr lang="en-US" sz="2800" dirty="0">
                <a:solidFill>
                  <a:srgbClr val="3B4F89"/>
                </a:solidFill>
              </a:rPr>
              <a:t> + </a:t>
            </a:r>
            <a:r>
              <a:rPr lang="en-US" sz="2800" i="1" dirty="0" err="1">
                <a:solidFill>
                  <a:srgbClr val="3B4F89"/>
                </a:solidFill>
              </a:rPr>
              <a:t>wl</a:t>
            </a:r>
            <a:r>
              <a:rPr lang="en-US" sz="2800" dirty="0">
                <a:solidFill>
                  <a:srgbClr val="3B4F89"/>
                </a:solidFill>
              </a:rPr>
              <a:t> = </a:t>
            </a:r>
            <a:r>
              <a:rPr lang="en-US" sz="2800" i="1" dirty="0">
                <a:solidFill>
                  <a:srgbClr val="3B4F89"/>
                </a:solidFill>
              </a:rPr>
              <a:t>v</a:t>
            </a:r>
            <a:r>
              <a:rPr lang="en-US" sz="2800" dirty="0">
                <a:solidFill>
                  <a:srgbClr val="3B4F89"/>
                </a:solidFill>
              </a:rPr>
              <a:t>(</a:t>
            </a:r>
            <a:r>
              <a:rPr lang="en-US" sz="2800" i="1" dirty="0">
                <a:solidFill>
                  <a:srgbClr val="3B4F89"/>
                </a:solidFill>
              </a:rPr>
              <a:t>q</a:t>
            </a:r>
            <a:r>
              <a:rPr lang="en-US" sz="2800" dirty="0">
                <a:solidFill>
                  <a:srgbClr val="3B4F89"/>
                </a:solidFill>
              </a:rPr>
              <a:t>/</a:t>
            </a:r>
            <a:r>
              <a:rPr lang="en-US" sz="2800" i="1" dirty="0">
                <a:solidFill>
                  <a:srgbClr val="3B4F89"/>
                </a:solidFill>
              </a:rPr>
              <a:t>a</a:t>
            </a:r>
            <a:r>
              <a:rPr lang="en-US" sz="2800" dirty="0">
                <a:solidFill>
                  <a:srgbClr val="3B4F89"/>
                </a:solidFill>
              </a:rPr>
              <a:t>) + </a:t>
            </a:r>
            <a:r>
              <a:rPr lang="en-US" sz="2800" i="1" dirty="0">
                <a:solidFill>
                  <a:srgbClr val="3B4F89"/>
                </a:solidFill>
              </a:rPr>
              <a:t>w</a:t>
            </a:r>
            <a:r>
              <a:rPr lang="en-US" sz="2800" dirty="0">
                <a:solidFill>
                  <a:srgbClr val="3B4F89"/>
                </a:solidFill>
              </a:rPr>
              <a:t>(</a:t>
            </a:r>
            <a:r>
              <a:rPr lang="en-US" sz="2800" i="1" dirty="0">
                <a:solidFill>
                  <a:srgbClr val="3B4F89"/>
                </a:solidFill>
              </a:rPr>
              <a:t>q</a:t>
            </a:r>
            <a:r>
              <a:rPr lang="en-US" sz="2800" dirty="0">
                <a:solidFill>
                  <a:srgbClr val="3B4F89"/>
                </a:solidFill>
              </a:rPr>
              <a:t>/</a:t>
            </a:r>
            <a:r>
              <a:rPr lang="en-US" sz="2800" i="1" dirty="0">
                <a:solidFill>
                  <a:srgbClr val="3B4F89"/>
                </a:solidFill>
              </a:rPr>
              <a:t>b</a:t>
            </a:r>
            <a:r>
              <a:rPr lang="en-US" sz="2800" dirty="0">
                <a:solidFill>
                  <a:srgbClr val="3B4F89"/>
                </a:solidFill>
              </a:rPr>
              <a:t>)</a:t>
            </a:r>
            <a:endParaRPr lang="en-US" sz="2800" i="1" dirty="0">
              <a:solidFill>
                <a:srgbClr val="3B4F89"/>
              </a:solidFill>
            </a:endParaRPr>
          </a:p>
        </p:txBody>
      </p:sp>
      <p:graphicFrame>
        <p:nvGraphicFramePr>
          <p:cNvPr id="68710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8929567"/>
              </p:ext>
            </p:extLst>
          </p:nvPr>
        </p:nvGraphicFramePr>
        <p:xfrm>
          <a:off x="2955925" y="5410200"/>
          <a:ext cx="3232150" cy="101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257" name="Ecuación" r:id="rId3" imgW="1371600" imgH="431640" progId="Equation.3">
                  <p:embed/>
                </p:oleObj>
              </mc:Choice>
              <mc:Fallback>
                <p:oleObj name="Ecuación" r:id="rId3" imgW="137160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5925" y="5410200"/>
                        <a:ext cx="3232150" cy="1017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8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42A6-4B6E-4860-8DB1-385F0D476332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225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685800"/>
          </a:xfrm>
        </p:spPr>
        <p:txBody>
          <a:bodyPr/>
          <a:lstStyle/>
          <a:p>
            <a:r>
              <a:rPr lang="es-ES" dirty="0" smtClean="0"/>
              <a:t>Definición de Costos</a:t>
            </a:r>
            <a:endParaRPr lang="es-ES" dirty="0"/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762000"/>
            <a:ext cx="8077200" cy="5867400"/>
          </a:xfrm>
        </p:spPr>
        <p:txBody>
          <a:bodyPr/>
          <a:lstStyle/>
          <a:p>
            <a:r>
              <a:rPr lang="es-ES" b="1" dirty="0" smtClean="0"/>
              <a:t>Costos de los servicios empresariales:</a:t>
            </a:r>
          </a:p>
          <a:p>
            <a:pPr lvl="1"/>
            <a:r>
              <a:rPr lang="es-ES" dirty="0" smtClean="0"/>
              <a:t>Contadores: cero</a:t>
            </a:r>
          </a:p>
          <a:p>
            <a:pPr lvl="1"/>
            <a:r>
              <a:rPr lang="es-ES" dirty="0" smtClean="0"/>
              <a:t>Economistas: </a:t>
            </a:r>
          </a:p>
          <a:p>
            <a:pPr lvl="2"/>
            <a:r>
              <a:rPr lang="es-ES" dirty="0" smtClean="0"/>
              <a:t>costos de oportunidad del tiempo (valor de su siguiente mejor actividad</a:t>
            </a:r>
            <a:r>
              <a:rPr lang="es-ES" dirty="0" smtClean="0"/>
              <a:t>)</a:t>
            </a: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A9CE-1958-4265-B648-0D1150AD3BA5}" type="slidenum">
              <a:rPr lang="en-US"/>
              <a:pPr/>
              <a:t>40</a:t>
            </a:fld>
            <a:endParaRPr lang="en-US"/>
          </a:p>
        </p:txBody>
      </p:sp>
      <p:sp>
        <p:nvSpPr>
          <p:cNvPr id="68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838200"/>
            <a:ext cx="8686800" cy="106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err="1"/>
              <a:t>Algunas</a:t>
            </a:r>
            <a:r>
              <a:rPr lang="en-US" dirty="0"/>
              <a:t> </a:t>
            </a:r>
            <a:r>
              <a:rPr lang="en-US" dirty="0" err="1"/>
              <a:t>funciones</a:t>
            </a:r>
            <a:r>
              <a:rPr lang="en-US" dirty="0"/>
              <a:t> de </a:t>
            </a:r>
            <a:r>
              <a:rPr lang="en-US" dirty="0" err="1"/>
              <a:t>costos</a:t>
            </a:r>
            <a:r>
              <a:rPr lang="en-US" dirty="0"/>
              <a:t> </a:t>
            </a:r>
            <a:r>
              <a:rPr lang="en-US" dirty="0" err="1"/>
              <a:t>ilustrativas</a:t>
            </a:r>
            <a:endParaRPr lang="en-US" dirty="0"/>
          </a:p>
        </p:txBody>
      </p:sp>
      <p:sp>
        <p:nvSpPr>
          <p:cNvPr id="68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2133600"/>
          </a:xfrm>
        </p:spPr>
        <p:txBody>
          <a:bodyPr/>
          <a:lstStyle/>
          <a:p>
            <a:r>
              <a:rPr lang="en-US" b="1" dirty="0" err="1" smtClean="0"/>
              <a:t>Tecnología</a:t>
            </a:r>
            <a:r>
              <a:rPr lang="en-US" b="1" dirty="0" smtClean="0"/>
              <a:t> Cobb-Douglas</a:t>
            </a:r>
            <a:endParaRPr lang="en-US" dirty="0"/>
          </a:p>
          <a:p>
            <a:pPr algn="ctr">
              <a:buFontTx/>
              <a:buNone/>
            </a:pPr>
            <a:r>
              <a:rPr lang="en-US" sz="2800" i="1" dirty="0">
                <a:solidFill>
                  <a:srgbClr val="3B4F89"/>
                </a:solidFill>
              </a:rPr>
              <a:t>q</a:t>
            </a:r>
            <a:r>
              <a:rPr lang="en-US" sz="2800" dirty="0">
                <a:solidFill>
                  <a:srgbClr val="3B4F89"/>
                </a:solidFill>
              </a:rPr>
              <a:t> = </a:t>
            </a:r>
            <a:r>
              <a:rPr lang="en-US" sz="2800" i="1" dirty="0">
                <a:solidFill>
                  <a:srgbClr val="3B4F89"/>
                </a:solidFill>
              </a:rPr>
              <a:t>f</a:t>
            </a:r>
            <a:r>
              <a:rPr lang="en-US" sz="2800" dirty="0">
                <a:solidFill>
                  <a:srgbClr val="3B4F89"/>
                </a:solidFill>
              </a:rPr>
              <a:t>(</a:t>
            </a:r>
            <a:r>
              <a:rPr lang="en-US" sz="2800" i="1" dirty="0" err="1">
                <a:solidFill>
                  <a:srgbClr val="3B4F89"/>
                </a:solidFill>
              </a:rPr>
              <a:t>k</a:t>
            </a:r>
            <a:r>
              <a:rPr lang="en-US" sz="2800" dirty="0" err="1">
                <a:solidFill>
                  <a:srgbClr val="3B4F89"/>
                </a:solidFill>
              </a:rPr>
              <a:t>,</a:t>
            </a:r>
            <a:r>
              <a:rPr lang="en-US" sz="2800" i="1" dirty="0" err="1">
                <a:solidFill>
                  <a:srgbClr val="3B4F89"/>
                </a:solidFill>
                <a:latin typeface="Times New Roman" pitchFamily="18" charset="0"/>
              </a:rPr>
              <a:t>l</a:t>
            </a:r>
            <a:r>
              <a:rPr lang="en-US" sz="2800" dirty="0">
                <a:solidFill>
                  <a:srgbClr val="3B4F89"/>
                </a:solidFill>
              </a:rPr>
              <a:t>) = </a:t>
            </a:r>
            <a:r>
              <a:rPr lang="en-US" sz="2800" i="1" dirty="0">
                <a:solidFill>
                  <a:srgbClr val="3B4F89"/>
                </a:solidFill>
              </a:rPr>
              <a:t>k</a:t>
            </a:r>
            <a:r>
              <a:rPr lang="en-US" sz="2800" i="1" baseline="30000" dirty="0">
                <a:solidFill>
                  <a:srgbClr val="3B4F89"/>
                </a:solidFill>
              </a:rPr>
              <a:t> </a:t>
            </a:r>
            <a:r>
              <a:rPr lang="en-US" sz="2800" baseline="30000" dirty="0">
                <a:solidFill>
                  <a:srgbClr val="3B4F89"/>
                </a:solidFill>
                <a:sym typeface="Symbol" pitchFamily="18" charset="2"/>
              </a:rPr>
              <a:t></a:t>
            </a:r>
            <a:r>
              <a:rPr lang="en-US" sz="2800" i="1" dirty="0">
                <a:solidFill>
                  <a:srgbClr val="3B4F89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en-US" sz="2800" i="1" baseline="30000" dirty="0">
                <a:solidFill>
                  <a:srgbClr val="3B4F89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800" baseline="30000" dirty="0">
                <a:solidFill>
                  <a:srgbClr val="3B4F89"/>
                </a:solidFill>
                <a:sym typeface="Symbol" pitchFamily="18" charset="2"/>
              </a:rPr>
              <a:t></a:t>
            </a:r>
            <a:endParaRPr lang="en-US" sz="2800" dirty="0">
              <a:solidFill>
                <a:srgbClr val="3B4F89"/>
              </a:solidFill>
              <a:sym typeface="Symbol" pitchFamily="18" charset="2"/>
            </a:endParaRPr>
          </a:p>
          <a:p>
            <a:r>
              <a:rPr lang="en-US" dirty="0" smtClean="0"/>
              <a:t>La </a:t>
            </a:r>
            <a:r>
              <a:rPr lang="en-US" dirty="0" err="1" smtClean="0"/>
              <a:t>minimización</a:t>
            </a:r>
            <a:r>
              <a:rPr lang="en-US" dirty="0" smtClean="0"/>
              <a:t> de </a:t>
            </a:r>
            <a:r>
              <a:rPr lang="en-US" dirty="0" err="1" smtClean="0"/>
              <a:t>costos</a:t>
            </a:r>
            <a:r>
              <a:rPr lang="en-US" dirty="0" smtClean="0"/>
              <a:t> </a:t>
            </a:r>
            <a:r>
              <a:rPr lang="en-US" dirty="0" err="1" smtClean="0"/>
              <a:t>requiere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endParaRPr lang="en-US" sz="2800" i="1" dirty="0">
              <a:solidFill>
                <a:srgbClr val="3B4F89"/>
              </a:solidFill>
            </a:endParaRPr>
          </a:p>
        </p:txBody>
      </p:sp>
      <p:graphicFrame>
        <p:nvGraphicFramePr>
          <p:cNvPr id="688133" name="Object 5"/>
          <p:cNvGraphicFramePr>
            <a:graphicFrameLocks noChangeAspect="1"/>
          </p:cNvGraphicFramePr>
          <p:nvPr/>
        </p:nvGraphicFramePr>
        <p:xfrm>
          <a:off x="3644900" y="4295775"/>
          <a:ext cx="1592263" cy="87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431" name="Equation" r:id="rId3" imgW="711000" imgH="393480" progId="Equation.3">
                  <p:embed/>
                </p:oleObj>
              </mc:Choice>
              <mc:Fallback>
                <p:oleObj name="Equation" r:id="rId3" imgW="71100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4900" y="4295775"/>
                        <a:ext cx="1592263" cy="877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8134" name="Object 6"/>
          <p:cNvGraphicFramePr>
            <a:graphicFrameLocks noChangeAspect="1"/>
          </p:cNvGraphicFramePr>
          <p:nvPr/>
        </p:nvGraphicFramePr>
        <p:xfrm>
          <a:off x="3530600" y="5457825"/>
          <a:ext cx="1847850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432" name="Equation" r:id="rId5" imgW="825480" imgH="419040" progId="Equation.3">
                  <p:embed/>
                </p:oleObj>
              </mc:Choice>
              <mc:Fallback>
                <p:oleObj name="Equation" r:id="rId5" imgW="825480" imgH="419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0600" y="5457825"/>
                        <a:ext cx="1847850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8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8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35E8-6113-448A-B2EB-2EECE97E3A15}" type="slidenum">
              <a:rPr lang="en-US"/>
              <a:pPr/>
              <a:t>41</a:t>
            </a:fld>
            <a:endParaRPr lang="en-US"/>
          </a:p>
        </p:txBody>
      </p:sp>
      <p:sp>
        <p:nvSpPr>
          <p:cNvPr id="68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838200"/>
            <a:ext cx="8686800" cy="106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err="1"/>
              <a:t>Algunas</a:t>
            </a:r>
            <a:r>
              <a:rPr lang="en-US" dirty="0"/>
              <a:t> </a:t>
            </a:r>
            <a:r>
              <a:rPr lang="en-US" dirty="0" err="1"/>
              <a:t>funciones</a:t>
            </a:r>
            <a:r>
              <a:rPr lang="en-US" dirty="0"/>
              <a:t> de </a:t>
            </a:r>
            <a:r>
              <a:rPr lang="en-US" dirty="0" err="1"/>
              <a:t>costos</a:t>
            </a:r>
            <a:r>
              <a:rPr lang="en-US" dirty="0"/>
              <a:t> </a:t>
            </a:r>
            <a:r>
              <a:rPr lang="en-US" dirty="0" err="1"/>
              <a:t>ilustrativas</a:t>
            </a:r>
            <a:endParaRPr lang="en-US" dirty="0"/>
          </a:p>
        </p:txBody>
      </p:sp>
      <p:sp>
        <p:nvSpPr>
          <p:cNvPr id="68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057400"/>
            <a:ext cx="8763000" cy="1143000"/>
          </a:xfrm>
        </p:spPr>
        <p:txBody>
          <a:bodyPr/>
          <a:lstStyle/>
          <a:p>
            <a:r>
              <a:rPr lang="en-US" dirty="0" smtClean="0"/>
              <a:t>Si </a:t>
            </a:r>
            <a:r>
              <a:rPr lang="en-US" dirty="0" err="1" smtClean="0"/>
              <a:t>sustituimos</a:t>
            </a:r>
            <a:r>
              <a:rPr lang="en-US" dirty="0" smtClean="0"/>
              <a:t> en la </a:t>
            </a:r>
            <a:r>
              <a:rPr lang="en-US" dirty="0" err="1" smtClean="0"/>
              <a:t>función</a:t>
            </a:r>
            <a:r>
              <a:rPr lang="en-US" dirty="0" smtClean="0"/>
              <a:t> de </a:t>
            </a:r>
            <a:r>
              <a:rPr lang="en-US" dirty="0" err="1" smtClean="0"/>
              <a:t>producción</a:t>
            </a:r>
            <a:r>
              <a:rPr lang="en-US" dirty="0" smtClean="0"/>
              <a:t> y </a:t>
            </a:r>
            <a:r>
              <a:rPr lang="en-US" dirty="0" err="1" smtClean="0"/>
              <a:t>resolvemos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l, </a:t>
            </a:r>
            <a:r>
              <a:rPr lang="en-US" dirty="0" err="1" smtClean="0"/>
              <a:t>obtenemos</a:t>
            </a:r>
            <a:endParaRPr lang="en-US" dirty="0"/>
          </a:p>
        </p:txBody>
      </p:sp>
      <p:graphicFrame>
        <p:nvGraphicFramePr>
          <p:cNvPr id="689156" name="Object 4"/>
          <p:cNvGraphicFramePr>
            <a:graphicFrameLocks noChangeAspect="1"/>
          </p:cNvGraphicFramePr>
          <p:nvPr/>
        </p:nvGraphicFramePr>
        <p:xfrm>
          <a:off x="2208213" y="3190875"/>
          <a:ext cx="4491037" cy="104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9456" name="Equation" r:id="rId3" imgW="2006280" imgH="469800" progId="Equation.3">
                  <p:embed/>
                </p:oleObj>
              </mc:Choice>
              <mc:Fallback>
                <p:oleObj name="Equation" r:id="rId3" imgW="2006280" imgH="469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213" y="3190875"/>
                        <a:ext cx="4491037" cy="1049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9158" name="Rectangle 6"/>
          <p:cNvSpPr>
            <a:spLocks noChangeArrowheads="1"/>
          </p:cNvSpPr>
          <p:nvPr/>
        </p:nvSpPr>
        <p:spPr bwMode="auto">
          <a:xfrm>
            <a:off x="762000" y="44196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i="0" dirty="0" smtClean="0">
                <a:solidFill>
                  <a:srgbClr val="470F3E"/>
                </a:solidFill>
              </a:rPr>
              <a:t>y</a:t>
            </a:r>
            <a:endParaRPr lang="en-US" sz="3200" i="0" dirty="0">
              <a:solidFill>
                <a:srgbClr val="470F3E"/>
              </a:solidFill>
            </a:endParaRPr>
          </a:p>
        </p:txBody>
      </p:sp>
      <p:graphicFrame>
        <p:nvGraphicFramePr>
          <p:cNvPr id="689159" name="Object 7"/>
          <p:cNvGraphicFramePr>
            <a:graphicFrameLocks noChangeAspect="1"/>
          </p:cNvGraphicFramePr>
          <p:nvPr/>
        </p:nvGraphicFramePr>
        <p:xfrm>
          <a:off x="2271713" y="5153025"/>
          <a:ext cx="4519612" cy="110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9457" name="Equation" r:id="rId5" imgW="2019240" imgH="495000" progId="Equation.3">
                  <p:embed/>
                </p:oleObj>
              </mc:Choice>
              <mc:Fallback>
                <p:oleObj name="Equation" r:id="rId5" imgW="2019240" imgH="4950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1713" y="5153025"/>
                        <a:ext cx="4519612" cy="1106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8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8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8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9158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56ED2-FAF4-4A87-BF70-AB61D1F6F00D}" type="slidenum">
              <a:rPr lang="en-US"/>
              <a:pPr/>
              <a:t>42</a:t>
            </a:fld>
            <a:endParaRPr lang="en-US"/>
          </a:p>
        </p:txBody>
      </p:sp>
      <p:sp>
        <p:nvSpPr>
          <p:cNvPr id="69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838200"/>
            <a:ext cx="8686800" cy="106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err="1"/>
              <a:t>Algunas</a:t>
            </a:r>
            <a:r>
              <a:rPr lang="en-US" dirty="0"/>
              <a:t> </a:t>
            </a:r>
            <a:r>
              <a:rPr lang="en-US" dirty="0" err="1"/>
              <a:t>funciones</a:t>
            </a:r>
            <a:r>
              <a:rPr lang="en-US" dirty="0"/>
              <a:t> de </a:t>
            </a:r>
            <a:r>
              <a:rPr lang="en-US" dirty="0" err="1"/>
              <a:t>costos</a:t>
            </a:r>
            <a:r>
              <a:rPr lang="en-US" dirty="0"/>
              <a:t> </a:t>
            </a:r>
            <a:r>
              <a:rPr lang="en-US" dirty="0" err="1"/>
              <a:t>ilustrativas</a:t>
            </a:r>
            <a:endParaRPr lang="en-US" dirty="0"/>
          </a:p>
        </p:txBody>
      </p:sp>
      <p:sp>
        <p:nvSpPr>
          <p:cNvPr id="69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609600"/>
          </a:xfrm>
        </p:spPr>
        <p:txBody>
          <a:bodyPr/>
          <a:lstStyle/>
          <a:p>
            <a:r>
              <a:rPr lang="en-US" dirty="0" err="1" smtClean="0"/>
              <a:t>Sustituyendo</a:t>
            </a:r>
            <a:r>
              <a:rPr lang="en-US" dirty="0" smtClean="0"/>
              <a:t> en la </a:t>
            </a:r>
            <a:r>
              <a:rPr lang="en-US" dirty="0" err="1" smtClean="0"/>
              <a:t>función</a:t>
            </a:r>
            <a:r>
              <a:rPr lang="en-US" dirty="0" smtClean="0"/>
              <a:t> </a:t>
            </a:r>
            <a:r>
              <a:rPr lang="en-US" dirty="0" err="1" smtClean="0"/>
              <a:t>objetivo</a:t>
            </a:r>
            <a:endParaRPr lang="en-US" dirty="0"/>
          </a:p>
        </p:txBody>
      </p:sp>
      <p:graphicFrame>
        <p:nvGraphicFramePr>
          <p:cNvPr id="690180" name="Object 4"/>
          <p:cNvGraphicFramePr>
            <a:graphicFrameLocks noChangeAspect="1"/>
          </p:cNvGraphicFramePr>
          <p:nvPr/>
        </p:nvGraphicFramePr>
        <p:xfrm>
          <a:off x="1524000" y="2971800"/>
          <a:ext cx="5884863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480" name="Equation" r:id="rId3" imgW="2628720" imgH="228600" progId="Equation.3">
                  <p:embed/>
                </p:oleObj>
              </mc:Choice>
              <mc:Fallback>
                <p:oleObj name="Equation" r:id="rId3" imgW="262872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971800"/>
                        <a:ext cx="5884863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0181" name="Rectangle 5"/>
          <p:cNvSpPr>
            <a:spLocks noChangeArrowheads="1"/>
          </p:cNvSpPr>
          <p:nvPr/>
        </p:nvSpPr>
        <p:spPr bwMode="auto">
          <a:xfrm>
            <a:off x="762000" y="3657600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i="0" dirty="0">
                <a:solidFill>
                  <a:srgbClr val="470F3E"/>
                </a:solidFill>
              </a:rPr>
              <a:t>     </a:t>
            </a:r>
            <a:r>
              <a:rPr lang="en-US" sz="3200" i="0" dirty="0" err="1" smtClean="0">
                <a:solidFill>
                  <a:srgbClr val="470F3E"/>
                </a:solidFill>
              </a:rPr>
              <a:t>donde</a:t>
            </a:r>
            <a:endParaRPr lang="en-US" sz="3200" i="0" dirty="0">
              <a:solidFill>
                <a:srgbClr val="470F3E"/>
              </a:solidFill>
            </a:endParaRPr>
          </a:p>
        </p:txBody>
      </p:sp>
      <p:graphicFrame>
        <p:nvGraphicFramePr>
          <p:cNvPr id="690182" name="Object 6"/>
          <p:cNvGraphicFramePr>
            <a:graphicFrameLocks noChangeAspect="1"/>
          </p:cNvGraphicFramePr>
          <p:nvPr/>
        </p:nvGraphicFramePr>
        <p:xfrm>
          <a:off x="2895600" y="4419600"/>
          <a:ext cx="3525838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481" name="Equation" r:id="rId5" imgW="1574640" imgH="228600" progId="Equation.3">
                  <p:embed/>
                </p:oleObj>
              </mc:Choice>
              <mc:Fallback>
                <p:oleObj name="Equation" r:id="rId5" imgW="157464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419600"/>
                        <a:ext cx="3525838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0183" name="Rectangle 7"/>
          <p:cNvSpPr>
            <a:spLocks noChangeArrowheads="1"/>
          </p:cNvSpPr>
          <p:nvPr/>
        </p:nvSpPr>
        <p:spPr bwMode="auto">
          <a:xfrm>
            <a:off x="914400" y="5105400"/>
            <a:ext cx="76200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i="0" dirty="0">
                <a:solidFill>
                  <a:srgbClr val="470F3E"/>
                </a:solidFill>
              </a:rPr>
              <a:t>   </a:t>
            </a:r>
            <a:endParaRPr lang="en-US" sz="3200" i="0" dirty="0">
              <a:solidFill>
                <a:srgbClr val="470F3E"/>
              </a:solidFill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9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9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9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0181" grpId="0"/>
      <p:bldP spid="69018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EB966-A64C-4A02-903D-9BDB791C549D}" type="slidenum">
              <a:rPr lang="en-US"/>
              <a:pPr/>
              <a:t>43</a:t>
            </a:fld>
            <a:endParaRPr lang="en-US"/>
          </a:p>
        </p:txBody>
      </p:sp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838200"/>
            <a:ext cx="8686800" cy="106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err="1"/>
              <a:t>Algunas</a:t>
            </a:r>
            <a:r>
              <a:rPr lang="en-US" dirty="0"/>
              <a:t> </a:t>
            </a:r>
            <a:r>
              <a:rPr lang="en-US" dirty="0" err="1"/>
              <a:t>funciones</a:t>
            </a:r>
            <a:r>
              <a:rPr lang="en-US" dirty="0"/>
              <a:t> de </a:t>
            </a:r>
            <a:r>
              <a:rPr lang="en-US" dirty="0" err="1"/>
              <a:t>costos</a:t>
            </a:r>
            <a:r>
              <a:rPr lang="en-US" dirty="0"/>
              <a:t> </a:t>
            </a:r>
            <a:r>
              <a:rPr lang="en-US" dirty="0" err="1"/>
              <a:t>ilustrativas</a:t>
            </a:r>
            <a:endParaRPr lang="en-US" dirty="0"/>
          </a:p>
        </p:txBody>
      </p:sp>
      <p:sp>
        <p:nvSpPr>
          <p:cNvPr id="69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2895600"/>
          </a:xfrm>
        </p:spPr>
        <p:txBody>
          <a:bodyPr/>
          <a:lstStyle/>
          <a:p>
            <a:r>
              <a:rPr lang="en-US" b="1" dirty="0" err="1" smtClean="0"/>
              <a:t>Tecnología</a:t>
            </a:r>
            <a:r>
              <a:rPr lang="en-US" b="1" dirty="0" smtClean="0"/>
              <a:t> ESC</a:t>
            </a:r>
            <a:endParaRPr lang="en-US" b="1" dirty="0"/>
          </a:p>
          <a:p>
            <a:pPr algn="ctr">
              <a:buFontTx/>
              <a:buNone/>
            </a:pPr>
            <a:r>
              <a:rPr lang="en-US" sz="2800" i="1" dirty="0">
                <a:solidFill>
                  <a:srgbClr val="3B4F89"/>
                </a:solidFill>
              </a:rPr>
              <a:t>q</a:t>
            </a:r>
            <a:r>
              <a:rPr lang="en-US" sz="2800" dirty="0">
                <a:solidFill>
                  <a:srgbClr val="3B4F89"/>
                </a:solidFill>
              </a:rPr>
              <a:t> = </a:t>
            </a:r>
            <a:r>
              <a:rPr lang="en-US" sz="2800" i="1" dirty="0">
                <a:solidFill>
                  <a:srgbClr val="3B4F89"/>
                </a:solidFill>
              </a:rPr>
              <a:t>f</a:t>
            </a:r>
            <a:r>
              <a:rPr lang="en-US" sz="2800" dirty="0">
                <a:solidFill>
                  <a:srgbClr val="3B4F89"/>
                </a:solidFill>
              </a:rPr>
              <a:t>(</a:t>
            </a:r>
            <a:r>
              <a:rPr lang="en-US" sz="2800" i="1" dirty="0" err="1">
                <a:solidFill>
                  <a:srgbClr val="3B4F89"/>
                </a:solidFill>
              </a:rPr>
              <a:t>k</a:t>
            </a:r>
            <a:r>
              <a:rPr lang="en-US" sz="2800" dirty="0" err="1">
                <a:solidFill>
                  <a:srgbClr val="3B4F89"/>
                </a:solidFill>
              </a:rPr>
              <a:t>,</a:t>
            </a:r>
            <a:r>
              <a:rPr lang="en-US" sz="2800" i="1" dirty="0" err="1">
                <a:solidFill>
                  <a:srgbClr val="3B4F89"/>
                </a:solidFill>
                <a:latin typeface="Times New Roman" pitchFamily="18" charset="0"/>
              </a:rPr>
              <a:t>l</a:t>
            </a:r>
            <a:r>
              <a:rPr lang="en-US" sz="2800" dirty="0">
                <a:solidFill>
                  <a:srgbClr val="3B4F89"/>
                </a:solidFill>
              </a:rPr>
              <a:t>) = (</a:t>
            </a:r>
            <a:r>
              <a:rPr lang="en-US" sz="2800" i="1" dirty="0">
                <a:solidFill>
                  <a:srgbClr val="3B4F89"/>
                </a:solidFill>
              </a:rPr>
              <a:t>k</a:t>
            </a:r>
            <a:r>
              <a:rPr lang="en-US" sz="2800" i="1" baseline="30000" dirty="0">
                <a:solidFill>
                  <a:srgbClr val="3B4F89"/>
                </a:solidFill>
              </a:rPr>
              <a:t> </a:t>
            </a:r>
            <a:r>
              <a:rPr lang="en-US" sz="2800" baseline="30000" dirty="0">
                <a:solidFill>
                  <a:srgbClr val="3B4F89"/>
                </a:solidFill>
                <a:sym typeface="Symbol" pitchFamily="18" charset="2"/>
              </a:rPr>
              <a:t></a:t>
            </a:r>
            <a:r>
              <a:rPr lang="en-US" sz="2800" dirty="0">
                <a:solidFill>
                  <a:srgbClr val="3B4F89"/>
                </a:solidFill>
                <a:sym typeface="Symbol" pitchFamily="18" charset="2"/>
              </a:rPr>
              <a:t> +</a:t>
            </a:r>
            <a:r>
              <a:rPr lang="en-US" sz="2800" i="1" baseline="30000" dirty="0">
                <a:solidFill>
                  <a:srgbClr val="3B4F89"/>
                </a:solidFill>
              </a:rPr>
              <a:t> </a:t>
            </a:r>
            <a:r>
              <a:rPr lang="en-US" sz="2800" i="1" dirty="0">
                <a:solidFill>
                  <a:srgbClr val="3B4F89"/>
                </a:solidFill>
                <a:latin typeface="Times New Roman" pitchFamily="18" charset="0"/>
              </a:rPr>
              <a:t>l</a:t>
            </a:r>
            <a:r>
              <a:rPr lang="en-US" sz="2800" baseline="30000" dirty="0">
                <a:solidFill>
                  <a:srgbClr val="3B4F89"/>
                </a:solidFill>
              </a:rPr>
              <a:t> </a:t>
            </a:r>
            <a:r>
              <a:rPr lang="en-US" sz="2800" baseline="30000" dirty="0">
                <a:solidFill>
                  <a:srgbClr val="3B4F89"/>
                </a:solidFill>
                <a:sym typeface="Symbol" pitchFamily="18" charset="2"/>
              </a:rPr>
              <a:t></a:t>
            </a:r>
            <a:r>
              <a:rPr lang="en-US" sz="2800" dirty="0">
                <a:solidFill>
                  <a:srgbClr val="3B4F89"/>
                </a:solidFill>
                <a:sym typeface="Symbol" pitchFamily="18" charset="2"/>
              </a:rPr>
              <a:t>)</a:t>
            </a:r>
            <a:r>
              <a:rPr lang="en-US" sz="2800" baseline="30000" dirty="0">
                <a:solidFill>
                  <a:srgbClr val="3B4F89"/>
                </a:solidFill>
                <a:sym typeface="Symbol" pitchFamily="18" charset="2"/>
              </a:rPr>
              <a:t>/</a:t>
            </a:r>
            <a:endParaRPr lang="en-US" sz="2800" dirty="0">
              <a:solidFill>
                <a:srgbClr val="3B4F89"/>
              </a:solidFill>
              <a:sym typeface="Symbol" pitchFamily="18" charset="2"/>
            </a:endParaRPr>
          </a:p>
          <a:p>
            <a:r>
              <a:rPr lang="en-US" dirty="0" err="1" smtClean="0"/>
              <a:t>Usando</a:t>
            </a:r>
            <a:r>
              <a:rPr lang="en-US" dirty="0" smtClean="0"/>
              <a:t> el </a:t>
            </a:r>
            <a:r>
              <a:rPr lang="en-US" dirty="0" err="1" smtClean="0"/>
              <a:t>mismo</a:t>
            </a:r>
            <a:r>
              <a:rPr lang="en-US" dirty="0" smtClean="0"/>
              <a:t> </a:t>
            </a:r>
            <a:r>
              <a:rPr lang="en-US" dirty="0" err="1" smtClean="0"/>
              <a:t>método</a:t>
            </a:r>
            <a:r>
              <a:rPr lang="en-US" dirty="0" smtClean="0"/>
              <a:t>:</a:t>
            </a:r>
            <a:endParaRPr lang="en-US" dirty="0"/>
          </a:p>
        </p:txBody>
      </p:sp>
      <p:graphicFrame>
        <p:nvGraphicFramePr>
          <p:cNvPr id="69120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4811878"/>
              </p:ext>
            </p:extLst>
          </p:nvPr>
        </p:nvGraphicFramePr>
        <p:xfrm>
          <a:off x="1371600" y="4191000"/>
          <a:ext cx="6567487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1504" name="Equation" r:id="rId3" imgW="2933640" imgH="228600" progId="Equation.3">
                  <p:embed/>
                </p:oleObj>
              </mc:Choice>
              <mc:Fallback>
                <p:oleObj name="Equation" r:id="rId3" imgW="293364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191000"/>
                        <a:ext cx="6567487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120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2480634"/>
              </p:ext>
            </p:extLst>
          </p:nvPr>
        </p:nvGraphicFramePr>
        <p:xfrm>
          <a:off x="2209800" y="5105400"/>
          <a:ext cx="4578350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1505" name="Equation" r:id="rId5" imgW="2044440" imgH="228600" progId="Equation.3">
                  <p:embed/>
                </p:oleObj>
              </mc:Choice>
              <mc:Fallback>
                <p:oleObj name="Equation" r:id="rId5" imgW="204444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5105400"/>
                        <a:ext cx="4578350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9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F71AE-5EE4-4789-88EB-840A9959274B}" type="slidenum">
              <a:rPr lang="en-US"/>
              <a:pPr/>
              <a:t>44</a:t>
            </a:fld>
            <a:endParaRPr lang="en-US"/>
          </a:p>
        </p:txBody>
      </p:sp>
      <p:sp>
        <p:nvSpPr>
          <p:cNvPr id="69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38200"/>
            <a:ext cx="8382000" cy="914400"/>
          </a:xfrm>
        </p:spPr>
        <p:txBody>
          <a:bodyPr/>
          <a:lstStyle/>
          <a:p>
            <a:r>
              <a:rPr lang="en-US" dirty="0" err="1" smtClean="0"/>
              <a:t>Propiedades</a:t>
            </a:r>
            <a:r>
              <a:rPr lang="en-US" dirty="0" smtClean="0"/>
              <a:t> de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Funciones</a:t>
            </a:r>
            <a:r>
              <a:rPr lang="en-US" dirty="0" smtClean="0"/>
              <a:t> de </a:t>
            </a:r>
            <a:r>
              <a:rPr lang="en-US" dirty="0" err="1" smtClean="0"/>
              <a:t>Costos</a:t>
            </a:r>
            <a:endParaRPr lang="en-US" dirty="0"/>
          </a:p>
        </p:txBody>
      </p:sp>
      <p:sp>
        <p:nvSpPr>
          <p:cNvPr id="69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s-ES" dirty="0" smtClean="0"/>
              <a:t>Homogeneidad: grado 1 en los precios de los insumos</a:t>
            </a:r>
          </a:p>
          <a:p>
            <a:pPr lvl="2"/>
            <a:r>
              <a:rPr lang="es-ES" dirty="0" smtClean="0"/>
              <a:t>La minimización de los costos requiere que el ratio de los precios se igual a la TMST; la duplicación de todos los precios de los insumos no cambiará el nivel de insumos utilizados</a:t>
            </a:r>
          </a:p>
          <a:p>
            <a:pPr lvl="2"/>
            <a:r>
              <a:rPr lang="es-ES" dirty="0" smtClean="0"/>
              <a:t>La inflación no afectará las decisiones de la firma respecto a insumos, sino que elevará las curvas de costos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498DB-17A0-427C-8FA4-2A6DEC4B3281}" type="slidenum">
              <a:rPr lang="en-US"/>
              <a:pPr/>
              <a:t>45</a:t>
            </a:fld>
            <a:endParaRPr lang="en-US"/>
          </a:p>
        </p:txBody>
      </p:sp>
      <p:sp>
        <p:nvSpPr>
          <p:cNvPr id="69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s-UY" sz="3400" dirty="0" smtClean="0"/>
              <a:t>Propiedades de las Funciones de Costos</a:t>
            </a:r>
            <a:endParaRPr lang="es-UY" sz="3400" dirty="0"/>
          </a:p>
        </p:txBody>
      </p:sp>
      <p:sp>
        <p:nvSpPr>
          <p:cNvPr id="69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No-</a:t>
            </a:r>
            <a:r>
              <a:rPr lang="en-US" dirty="0" err="1" smtClean="0"/>
              <a:t>decrecientes</a:t>
            </a:r>
            <a:r>
              <a:rPr lang="en-US" dirty="0" smtClean="0"/>
              <a:t> en </a:t>
            </a:r>
            <a:r>
              <a:rPr lang="en-US" i="1" dirty="0" smtClean="0"/>
              <a:t>q</a:t>
            </a:r>
            <a:r>
              <a:rPr lang="en-US" dirty="0"/>
              <a:t>, </a:t>
            </a:r>
            <a:r>
              <a:rPr lang="en-US" i="1" dirty="0"/>
              <a:t>v</a:t>
            </a:r>
            <a:r>
              <a:rPr lang="en-US" dirty="0"/>
              <a:t>, </a:t>
            </a:r>
            <a:r>
              <a:rPr lang="en-US" dirty="0" smtClean="0"/>
              <a:t>y </a:t>
            </a:r>
            <a:r>
              <a:rPr lang="en-US" i="1" dirty="0"/>
              <a:t>w</a:t>
            </a:r>
            <a:endParaRPr lang="en-US" dirty="0"/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funciones</a:t>
            </a:r>
            <a:r>
              <a:rPr lang="en-US" dirty="0" smtClean="0"/>
              <a:t> de </a:t>
            </a:r>
            <a:r>
              <a:rPr lang="en-US" dirty="0" err="1" smtClean="0"/>
              <a:t>costos</a:t>
            </a:r>
            <a:r>
              <a:rPr lang="en-US" dirty="0" smtClean="0"/>
              <a:t> son </a:t>
            </a:r>
            <a:r>
              <a:rPr lang="en-US" dirty="0" err="1" smtClean="0"/>
              <a:t>derivadas</a:t>
            </a:r>
            <a:r>
              <a:rPr lang="en-US" dirty="0" smtClean="0"/>
              <a:t> del </a:t>
            </a:r>
            <a:r>
              <a:rPr lang="en-US" dirty="0" err="1" smtClean="0"/>
              <a:t>problema</a:t>
            </a:r>
            <a:r>
              <a:rPr lang="en-US" dirty="0" smtClean="0"/>
              <a:t> de </a:t>
            </a:r>
            <a:r>
              <a:rPr lang="en-US" dirty="0" err="1" smtClean="0"/>
              <a:t>minimización</a:t>
            </a:r>
            <a:r>
              <a:rPr lang="en-US" dirty="0" smtClean="0"/>
              <a:t> de los </a:t>
            </a:r>
            <a:r>
              <a:rPr lang="en-US" dirty="0" err="1" smtClean="0"/>
              <a:t>costos</a:t>
            </a:r>
            <a:endParaRPr lang="en-US" dirty="0"/>
          </a:p>
          <a:p>
            <a:pPr lvl="2"/>
            <a:r>
              <a:rPr lang="en-US" dirty="0" err="1" smtClean="0"/>
              <a:t>Por</a:t>
            </a:r>
            <a:r>
              <a:rPr lang="en-US" dirty="0" smtClean="0"/>
              <a:t> lo </a:t>
            </a:r>
            <a:r>
              <a:rPr lang="en-US" dirty="0" err="1" smtClean="0"/>
              <a:t>tanto</a:t>
            </a:r>
            <a:r>
              <a:rPr lang="en-US" dirty="0" smtClean="0"/>
              <a:t> no </a:t>
            </a:r>
            <a:r>
              <a:rPr lang="en-US" dirty="0" err="1" smtClean="0"/>
              <a:t>pueden</a:t>
            </a:r>
            <a:r>
              <a:rPr lang="en-US" dirty="0" smtClean="0"/>
              <a:t> </a:t>
            </a:r>
            <a:r>
              <a:rPr lang="en-US" dirty="0" err="1" smtClean="0"/>
              <a:t>bajar</a:t>
            </a:r>
            <a:r>
              <a:rPr lang="en-US" dirty="0" smtClean="0"/>
              <a:t> los </a:t>
            </a:r>
            <a:r>
              <a:rPr lang="en-US" dirty="0" err="1" smtClean="0"/>
              <a:t>costos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aumenta</a:t>
            </a:r>
            <a:r>
              <a:rPr lang="en-US" dirty="0" smtClean="0"/>
              <a:t> q, v o w.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55AC4-2282-46B0-A978-5D45046640A3}" type="slidenum">
              <a:rPr lang="en-US"/>
              <a:pPr/>
              <a:t>46</a:t>
            </a:fld>
            <a:endParaRPr lang="en-US"/>
          </a:p>
        </p:txBody>
      </p:sp>
      <p:sp>
        <p:nvSpPr>
          <p:cNvPr id="66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3058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err="1" smtClean="0"/>
              <a:t>Desplazamiento</a:t>
            </a:r>
            <a:r>
              <a:rPr lang="en-US" dirty="0" smtClean="0"/>
              <a:t> en la </a:t>
            </a:r>
            <a:r>
              <a:rPr lang="en-US" dirty="0" err="1" smtClean="0"/>
              <a:t>Función</a:t>
            </a:r>
            <a:r>
              <a:rPr lang="en-US" dirty="0" smtClean="0"/>
              <a:t> de </a:t>
            </a:r>
            <a:r>
              <a:rPr lang="en-US" dirty="0" err="1" smtClean="0"/>
              <a:t>Costos</a:t>
            </a:r>
            <a:r>
              <a:rPr lang="en-US" dirty="0" smtClean="0"/>
              <a:t> Cobb-Douglas</a:t>
            </a:r>
            <a:endParaRPr lang="en-US" dirty="0"/>
          </a:p>
        </p:txBody>
      </p:sp>
      <p:graphicFrame>
        <p:nvGraphicFramePr>
          <p:cNvPr id="663556" name="Object 4"/>
          <p:cNvGraphicFramePr>
            <a:graphicFrameLocks noChangeAspect="1"/>
          </p:cNvGraphicFramePr>
          <p:nvPr/>
        </p:nvGraphicFramePr>
        <p:xfrm>
          <a:off x="1371600" y="2667000"/>
          <a:ext cx="5884863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4005" name="Equation" r:id="rId3" imgW="2628720" imgH="228600" progId="Equation.3">
                  <p:embed/>
                </p:oleObj>
              </mc:Choice>
              <mc:Fallback>
                <p:oleObj name="Equation" r:id="rId3" imgW="262872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667000"/>
                        <a:ext cx="5884863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3557" name="Rectangle 5"/>
          <p:cNvSpPr>
            <a:spLocks noChangeArrowheads="1"/>
          </p:cNvSpPr>
          <p:nvPr/>
        </p:nvSpPr>
        <p:spPr bwMode="auto">
          <a:xfrm>
            <a:off x="762000" y="3276600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3200" i="0" dirty="0">
              <a:solidFill>
                <a:srgbClr val="470F3E"/>
              </a:solidFill>
            </a:endParaRPr>
          </a:p>
        </p:txBody>
      </p:sp>
      <p:graphicFrame>
        <p:nvGraphicFramePr>
          <p:cNvPr id="663558" name="Object 6"/>
          <p:cNvGraphicFramePr>
            <a:graphicFrameLocks noChangeAspect="1"/>
          </p:cNvGraphicFramePr>
          <p:nvPr/>
        </p:nvGraphicFramePr>
        <p:xfrm>
          <a:off x="2743200" y="3886200"/>
          <a:ext cx="3525838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4006" name="Equation" r:id="rId5" imgW="1574640" imgH="228600" progId="Equation.3">
                  <p:embed/>
                </p:oleObj>
              </mc:Choice>
              <mc:Fallback>
                <p:oleObj name="Equation" r:id="rId5" imgW="157464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886200"/>
                        <a:ext cx="3525838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3559" name="Rectangle 7"/>
          <p:cNvSpPr>
            <a:spLocks noChangeArrowheads="1"/>
          </p:cNvSpPr>
          <p:nvPr/>
        </p:nvSpPr>
        <p:spPr bwMode="auto">
          <a:xfrm>
            <a:off x="838200" y="4495800"/>
            <a:ext cx="7772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i="0" dirty="0" smtClean="0">
                <a:solidFill>
                  <a:srgbClr val="470F3E"/>
                </a:solidFill>
              </a:rPr>
              <a:t>Si </a:t>
            </a:r>
            <a:r>
              <a:rPr lang="en-US" sz="3200" i="0" dirty="0">
                <a:solidFill>
                  <a:srgbClr val="470F3E"/>
                </a:solidFill>
                <a:sym typeface="Symbol" pitchFamily="18" charset="2"/>
              </a:rPr>
              <a:t> =  = </a:t>
            </a:r>
            <a:r>
              <a:rPr lang="en-US" sz="3200" i="0" dirty="0" smtClean="0">
                <a:solidFill>
                  <a:srgbClr val="470F3E"/>
                </a:solidFill>
                <a:sym typeface="Symbol" pitchFamily="18" charset="2"/>
              </a:rPr>
              <a:t>0,5:</a:t>
            </a:r>
            <a:endParaRPr lang="en-US" sz="3200" i="0" dirty="0">
              <a:solidFill>
                <a:srgbClr val="470F3E"/>
              </a:solidFill>
            </a:endParaRPr>
          </a:p>
        </p:txBody>
      </p:sp>
      <p:graphicFrame>
        <p:nvGraphicFramePr>
          <p:cNvPr id="663560" name="Object 8"/>
          <p:cNvGraphicFramePr>
            <a:graphicFrameLocks noChangeAspect="1"/>
          </p:cNvGraphicFramePr>
          <p:nvPr/>
        </p:nvGraphicFramePr>
        <p:xfrm>
          <a:off x="2286000" y="5791200"/>
          <a:ext cx="4605338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4007" name="Equation" r:id="rId7" imgW="2057400" imgH="228600" progId="Equation.3">
                  <p:embed/>
                </p:oleObj>
              </mc:Choice>
              <mc:Fallback>
                <p:oleObj name="Equation" r:id="rId7" imgW="205740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5791200"/>
                        <a:ext cx="4605338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6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6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6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6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3557" grpId="0"/>
      <p:bldP spid="663559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E4E03-D3E4-4CD6-A99E-5CAA1C3678EF}" type="slidenum">
              <a:rPr lang="en-US"/>
              <a:pPr/>
              <a:t>47</a:t>
            </a:fld>
            <a:endParaRPr lang="en-US"/>
          </a:p>
        </p:txBody>
      </p:sp>
      <p:sp>
        <p:nvSpPr>
          <p:cNvPr id="69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3058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err="1"/>
              <a:t>Desplazamiento</a:t>
            </a:r>
            <a:r>
              <a:rPr lang="en-US" dirty="0"/>
              <a:t> en la </a:t>
            </a:r>
            <a:r>
              <a:rPr lang="en-US" dirty="0" err="1"/>
              <a:t>Función</a:t>
            </a:r>
            <a:r>
              <a:rPr lang="en-US" dirty="0"/>
              <a:t> de </a:t>
            </a:r>
            <a:r>
              <a:rPr lang="en-US" dirty="0" err="1"/>
              <a:t>Costos</a:t>
            </a:r>
            <a:r>
              <a:rPr lang="en-US" dirty="0"/>
              <a:t> Cobb-Douglas</a:t>
            </a:r>
          </a:p>
        </p:txBody>
      </p:sp>
      <p:sp>
        <p:nvSpPr>
          <p:cNvPr id="69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685800"/>
          </a:xfrm>
        </p:spPr>
        <p:txBody>
          <a:bodyPr/>
          <a:lstStyle/>
          <a:p>
            <a:r>
              <a:rPr lang="en-US" dirty="0" smtClean="0"/>
              <a:t>Si </a:t>
            </a:r>
            <a:r>
              <a:rPr lang="en-US" i="1" dirty="0"/>
              <a:t>v</a:t>
            </a:r>
            <a:r>
              <a:rPr lang="en-US" dirty="0"/>
              <a:t> = 3</a:t>
            </a:r>
            <a:r>
              <a:rPr lang="en-US" i="1" dirty="0"/>
              <a:t> </a:t>
            </a:r>
            <a:r>
              <a:rPr lang="en-US" i="1" dirty="0" smtClean="0"/>
              <a:t>y</a:t>
            </a:r>
            <a:r>
              <a:rPr lang="en-US" dirty="0" smtClean="0"/>
              <a:t> </a:t>
            </a:r>
            <a:r>
              <a:rPr lang="en-US" i="1" dirty="0"/>
              <a:t>w</a:t>
            </a:r>
            <a:r>
              <a:rPr lang="en-US" dirty="0"/>
              <a:t> = 12, </a:t>
            </a:r>
          </a:p>
        </p:txBody>
      </p:sp>
      <p:graphicFrame>
        <p:nvGraphicFramePr>
          <p:cNvPr id="698372" name="Object 4"/>
          <p:cNvGraphicFramePr>
            <a:graphicFrameLocks noChangeAspect="1"/>
          </p:cNvGraphicFramePr>
          <p:nvPr/>
        </p:nvGraphicFramePr>
        <p:xfrm>
          <a:off x="2436813" y="2652713"/>
          <a:ext cx="3752850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525" name="Equation" r:id="rId3" imgW="1676160" imgH="241200" progId="Equation.3">
                  <p:embed/>
                </p:oleObj>
              </mc:Choice>
              <mc:Fallback>
                <p:oleObj name="Equation" r:id="rId3" imgW="1676160" imgH="241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6813" y="2652713"/>
                        <a:ext cx="3752850" cy="538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8373" name="Rectangle 5"/>
          <p:cNvSpPr>
            <a:spLocks noChangeArrowheads="1"/>
          </p:cNvSpPr>
          <p:nvPr/>
        </p:nvSpPr>
        <p:spPr bwMode="auto">
          <a:xfrm>
            <a:off x="762000" y="3429000"/>
            <a:ext cx="77724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solidFill>
                  <a:srgbClr val="470F3E"/>
                </a:solidFill>
              </a:rPr>
              <a:t>C</a:t>
            </a:r>
            <a:r>
              <a:rPr lang="en-US" sz="2800" i="0" dirty="0">
                <a:solidFill>
                  <a:srgbClr val="470F3E"/>
                </a:solidFill>
              </a:rPr>
              <a:t> </a:t>
            </a:r>
            <a:r>
              <a:rPr lang="en-US" sz="2800" i="0" dirty="0" smtClean="0">
                <a:solidFill>
                  <a:srgbClr val="470F3E"/>
                </a:solidFill>
              </a:rPr>
              <a:t>(q=40) = </a:t>
            </a:r>
            <a:r>
              <a:rPr lang="en-US" sz="2800" i="0" dirty="0">
                <a:solidFill>
                  <a:srgbClr val="470F3E"/>
                </a:solidFill>
              </a:rPr>
              <a:t>480 </a:t>
            </a:r>
            <a:endParaRPr lang="en-US" sz="2800" i="0" dirty="0" smtClean="0">
              <a:solidFill>
                <a:srgbClr val="470F3E"/>
              </a:solidFill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 err="1" smtClean="0">
                <a:solidFill>
                  <a:srgbClr val="470F3E"/>
                </a:solidFill>
              </a:rPr>
              <a:t>CMe</a:t>
            </a:r>
            <a:r>
              <a:rPr lang="en-US" sz="2800" i="0" dirty="0" smtClean="0">
                <a:solidFill>
                  <a:srgbClr val="470F3E"/>
                </a:solidFill>
              </a:rPr>
              <a:t> </a:t>
            </a:r>
            <a:r>
              <a:rPr lang="en-US" sz="2800" i="0" dirty="0">
                <a:solidFill>
                  <a:srgbClr val="470F3E"/>
                </a:solidFill>
              </a:rPr>
              <a:t>= </a:t>
            </a:r>
            <a:r>
              <a:rPr lang="en-US" sz="2800" dirty="0">
                <a:solidFill>
                  <a:srgbClr val="470F3E"/>
                </a:solidFill>
              </a:rPr>
              <a:t>C</a:t>
            </a:r>
            <a:r>
              <a:rPr lang="en-US" sz="2800" i="0" dirty="0">
                <a:solidFill>
                  <a:srgbClr val="470F3E"/>
                </a:solidFill>
              </a:rPr>
              <a:t>/</a:t>
            </a:r>
            <a:r>
              <a:rPr lang="en-US" sz="2800" dirty="0">
                <a:solidFill>
                  <a:srgbClr val="470F3E"/>
                </a:solidFill>
              </a:rPr>
              <a:t>q</a:t>
            </a:r>
            <a:r>
              <a:rPr lang="en-US" sz="2800" i="0" dirty="0">
                <a:solidFill>
                  <a:srgbClr val="470F3E"/>
                </a:solidFill>
              </a:rPr>
              <a:t> = 12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470F3E"/>
                </a:solidFill>
              </a:rPr>
              <a:t>CM </a:t>
            </a:r>
            <a:r>
              <a:rPr lang="en-US" sz="2800" dirty="0">
                <a:solidFill>
                  <a:srgbClr val="470F3E"/>
                </a:solidFill>
              </a:rPr>
              <a:t>= </a:t>
            </a:r>
            <a:r>
              <a:rPr lang="en-US" sz="2800" i="0" dirty="0">
                <a:solidFill>
                  <a:srgbClr val="470F3E"/>
                </a:solidFill>
                <a:sym typeface="Symbol" pitchFamily="18" charset="2"/>
              </a:rPr>
              <a:t></a:t>
            </a:r>
            <a:r>
              <a:rPr lang="en-US" sz="2800" dirty="0">
                <a:solidFill>
                  <a:srgbClr val="470F3E"/>
                </a:solidFill>
                <a:sym typeface="Symbol" pitchFamily="18" charset="2"/>
              </a:rPr>
              <a:t>C</a:t>
            </a:r>
            <a:r>
              <a:rPr lang="en-US" sz="2800" i="0" dirty="0">
                <a:solidFill>
                  <a:srgbClr val="470F3E"/>
                </a:solidFill>
                <a:sym typeface="Symbol" pitchFamily="18" charset="2"/>
              </a:rPr>
              <a:t>/</a:t>
            </a:r>
            <a:r>
              <a:rPr lang="en-US" sz="2800" dirty="0">
                <a:solidFill>
                  <a:srgbClr val="470F3E"/>
                </a:solidFill>
                <a:sym typeface="Symbol" pitchFamily="18" charset="2"/>
              </a:rPr>
              <a:t>q</a:t>
            </a:r>
            <a:r>
              <a:rPr lang="en-US" sz="2800" i="0" dirty="0">
                <a:solidFill>
                  <a:srgbClr val="470F3E"/>
                </a:solidFill>
                <a:sym typeface="Symbol" pitchFamily="18" charset="2"/>
              </a:rPr>
              <a:t> = 12</a:t>
            </a:r>
            <a:endParaRPr lang="en-US" sz="2800" dirty="0">
              <a:solidFill>
                <a:srgbClr val="470F3E"/>
              </a:solidFill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98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98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983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8373" grpId="0" build="p" bldLvl="2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D05B-3E2C-4186-9867-977B679DCFD5}" type="slidenum">
              <a:rPr lang="en-US"/>
              <a:pPr/>
              <a:t>48</a:t>
            </a:fld>
            <a:endParaRPr lang="en-US"/>
          </a:p>
        </p:txBody>
      </p:sp>
      <p:sp>
        <p:nvSpPr>
          <p:cNvPr id="69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3058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err="1"/>
              <a:t>Desplazamiento</a:t>
            </a:r>
            <a:r>
              <a:rPr lang="en-US" dirty="0"/>
              <a:t> en la </a:t>
            </a:r>
            <a:r>
              <a:rPr lang="en-US" dirty="0" err="1"/>
              <a:t>Función</a:t>
            </a:r>
            <a:r>
              <a:rPr lang="en-US" dirty="0"/>
              <a:t> de </a:t>
            </a:r>
            <a:r>
              <a:rPr lang="en-US" dirty="0" err="1"/>
              <a:t>Costos</a:t>
            </a:r>
            <a:r>
              <a:rPr lang="en-US" dirty="0"/>
              <a:t> Cobb-Douglas</a:t>
            </a:r>
          </a:p>
        </p:txBody>
      </p:sp>
      <p:sp>
        <p:nvSpPr>
          <p:cNvPr id="69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685800"/>
          </a:xfrm>
        </p:spPr>
        <p:txBody>
          <a:bodyPr/>
          <a:lstStyle/>
          <a:p>
            <a:r>
              <a:rPr lang="en-US" dirty="0" smtClean="0"/>
              <a:t>Si </a:t>
            </a:r>
            <a:r>
              <a:rPr lang="en-US" i="1" dirty="0"/>
              <a:t>v</a:t>
            </a:r>
            <a:r>
              <a:rPr lang="en-US" dirty="0"/>
              <a:t> = 3</a:t>
            </a:r>
            <a:r>
              <a:rPr lang="en-US" i="1" dirty="0"/>
              <a:t> </a:t>
            </a:r>
            <a:r>
              <a:rPr lang="en-US" dirty="0" smtClean="0"/>
              <a:t>y </a:t>
            </a:r>
            <a:r>
              <a:rPr lang="en-US" i="1" dirty="0"/>
              <a:t>w</a:t>
            </a:r>
            <a:r>
              <a:rPr lang="en-US" dirty="0"/>
              <a:t> = 27, </a:t>
            </a:r>
          </a:p>
        </p:txBody>
      </p:sp>
      <p:graphicFrame>
        <p:nvGraphicFramePr>
          <p:cNvPr id="699396" name="Object 4"/>
          <p:cNvGraphicFramePr>
            <a:graphicFrameLocks noChangeAspect="1"/>
          </p:cNvGraphicFramePr>
          <p:nvPr/>
        </p:nvGraphicFramePr>
        <p:xfrm>
          <a:off x="2436813" y="2652713"/>
          <a:ext cx="3752850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546" name="Equation" r:id="rId3" imgW="1676160" imgH="241200" progId="Equation.3">
                  <p:embed/>
                </p:oleObj>
              </mc:Choice>
              <mc:Fallback>
                <p:oleObj name="Equation" r:id="rId3" imgW="1676160" imgH="241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6813" y="2652713"/>
                        <a:ext cx="3752850" cy="538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9397" name="Rectangle 5"/>
          <p:cNvSpPr>
            <a:spLocks noChangeArrowheads="1"/>
          </p:cNvSpPr>
          <p:nvPr/>
        </p:nvSpPr>
        <p:spPr bwMode="auto">
          <a:xfrm>
            <a:off x="762000" y="3429000"/>
            <a:ext cx="77724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470F3E"/>
                </a:solidFill>
              </a:rPr>
              <a:t>C (q = 40)</a:t>
            </a:r>
            <a:r>
              <a:rPr lang="en-US" sz="2800" i="0" dirty="0" smtClean="0">
                <a:solidFill>
                  <a:srgbClr val="470F3E"/>
                </a:solidFill>
              </a:rPr>
              <a:t> </a:t>
            </a:r>
            <a:r>
              <a:rPr lang="en-US" sz="2800" i="0" dirty="0">
                <a:solidFill>
                  <a:srgbClr val="470F3E"/>
                </a:solidFill>
              </a:rPr>
              <a:t>= 720 </a:t>
            </a:r>
            <a:endParaRPr lang="en-US" sz="2800" dirty="0" smtClean="0">
              <a:solidFill>
                <a:srgbClr val="470F3E"/>
              </a:solidFill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i="0" dirty="0" err="1" smtClean="0">
                <a:solidFill>
                  <a:srgbClr val="470F3E"/>
                </a:solidFill>
              </a:rPr>
              <a:t>CMe</a:t>
            </a:r>
            <a:r>
              <a:rPr lang="en-US" sz="2800" i="0" dirty="0" smtClean="0">
                <a:solidFill>
                  <a:srgbClr val="470F3E"/>
                </a:solidFill>
              </a:rPr>
              <a:t> </a:t>
            </a:r>
            <a:r>
              <a:rPr lang="en-US" sz="2800" i="0" dirty="0">
                <a:solidFill>
                  <a:srgbClr val="470F3E"/>
                </a:solidFill>
              </a:rPr>
              <a:t>= </a:t>
            </a:r>
            <a:r>
              <a:rPr lang="en-US" sz="2800" dirty="0">
                <a:solidFill>
                  <a:srgbClr val="470F3E"/>
                </a:solidFill>
              </a:rPr>
              <a:t>C</a:t>
            </a:r>
            <a:r>
              <a:rPr lang="en-US" sz="2800" i="0" dirty="0">
                <a:solidFill>
                  <a:srgbClr val="470F3E"/>
                </a:solidFill>
              </a:rPr>
              <a:t>/</a:t>
            </a:r>
            <a:r>
              <a:rPr lang="en-US" sz="2800" dirty="0">
                <a:solidFill>
                  <a:srgbClr val="470F3E"/>
                </a:solidFill>
              </a:rPr>
              <a:t>q</a:t>
            </a:r>
            <a:r>
              <a:rPr lang="en-US" sz="2800" i="0" dirty="0">
                <a:solidFill>
                  <a:srgbClr val="470F3E"/>
                </a:solidFill>
              </a:rPr>
              <a:t> = 18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470F3E"/>
                </a:solidFill>
              </a:rPr>
              <a:t>CM </a:t>
            </a:r>
            <a:r>
              <a:rPr lang="en-US" sz="2800" dirty="0">
                <a:solidFill>
                  <a:srgbClr val="470F3E"/>
                </a:solidFill>
              </a:rPr>
              <a:t>= </a:t>
            </a:r>
            <a:r>
              <a:rPr lang="en-US" sz="2800" i="0" dirty="0">
                <a:solidFill>
                  <a:srgbClr val="470F3E"/>
                </a:solidFill>
                <a:sym typeface="Symbol" pitchFamily="18" charset="2"/>
              </a:rPr>
              <a:t></a:t>
            </a:r>
            <a:r>
              <a:rPr lang="en-US" sz="2800" dirty="0">
                <a:solidFill>
                  <a:srgbClr val="470F3E"/>
                </a:solidFill>
                <a:sym typeface="Symbol" pitchFamily="18" charset="2"/>
              </a:rPr>
              <a:t>C</a:t>
            </a:r>
            <a:r>
              <a:rPr lang="en-US" sz="2800" i="0" dirty="0">
                <a:solidFill>
                  <a:srgbClr val="470F3E"/>
                </a:solidFill>
                <a:sym typeface="Symbol" pitchFamily="18" charset="2"/>
              </a:rPr>
              <a:t>/</a:t>
            </a:r>
            <a:r>
              <a:rPr lang="en-US" sz="2800" dirty="0">
                <a:solidFill>
                  <a:srgbClr val="470F3E"/>
                </a:solidFill>
                <a:sym typeface="Symbol" pitchFamily="18" charset="2"/>
              </a:rPr>
              <a:t>q</a:t>
            </a:r>
            <a:r>
              <a:rPr lang="en-US" sz="2800" i="0" dirty="0">
                <a:solidFill>
                  <a:srgbClr val="470F3E"/>
                </a:solidFill>
                <a:sym typeface="Symbol" pitchFamily="18" charset="2"/>
              </a:rPr>
              <a:t> = 18</a:t>
            </a:r>
            <a:endParaRPr lang="en-US" sz="2800" dirty="0">
              <a:solidFill>
                <a:srgbClr val="470F3E"/>
              </a:solidFill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9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99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993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9397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42A6-4B6E-4860-8DB1-385F0D476332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225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685800"/>
          </a:xfrm>
        </p:spPr>
        <p:txBody>
          <a:bodyPr/>
          <a:lstStyle/>
          <a:p>
            <a:r>
              <a:rPr lang="es-ES" dirty="0" smtClean="0"/>
              <a:t>Beneficios</a:t>
            </a:r>
            <a:endParaRPr lang="es-ES" dirty="0"/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762000"/>
            <a:ext cx="8077200" cy="5867400"/>
          </a:xfrm>
        </p:spPr>
        <p:txBody>
          <a:bodyPr/>
          <a:lstStyle/>
          <a:p>
            <a:r>
              <a:rPr lang="es-ES" dirty="0"/>
              <a:t>Beneficios contables = </a:t>
            </a:r>
            <a:r>
              <a:rPr lang="es-ES" dirty="0" smtClean="0"/>
              <a:t>ingresos menos costos contables</a:t>
            </a:r>
          </a:p>
          <a:p>
            <a:r>
              <a:rPr lang="es-ES" dirty="0" smtClean="0"/>
              <a:t>Beneficios </a:t>
            </a:r>
            <a:r>
              <a:rPr lang="es-ES" dirty="0" smtClean="0"/>
              <a:t>económicos </a:t>
            </a:r>
            <a:r>
              <a:rPr lang="es-ES" dirty="0" smtClean="0"/>
              <a:t>= ingresos - costos económicos (incluidos los costos </a:t>
            </a:r>
            <a:r>
              <a:rPr lang="es-ES" dirty="0" smtClean="0"/>
              <a:t>de servicios </a:t>
            </a:r>
            <a:r>
              <a:rPr lang="es-ES" dirty="0" smtClean="0"/>
              <a:t>empresariales)</a:t>
            </a:r>
          </a:p>
          <a:p>
            <a:pPr lvl="1"/>
            <a:r>
              <a:rPr lang="es-ES" dirty="0" smtClean="0"/>
              <a:t>Con beneficios económicos = 0, los empresarios pueden estar ganando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26784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8B98-5A8C-4566-8CF9-61A14120893E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246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763000" cy="609600"/>
          </a:xfrm>
        </p:spPr>
        <p:txBody>
          <a:bodyPr/>
          <a:lstStyle/>
          <a:p>
            <a:r>
              <a:rPr lang="es-ES" dirty="0" smtClean="0"/>
              <a:t>Dos supuestos simplificadores</a:t>
            </a:r>
            <a:endParaRPr lang="es-ES" dirty="0"/>
          </a:p>
        </p:txBody>
      </p:sp>
      <p:sp>
        <p:nvSpPr>
          <p:cNvPr id="624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763000" cy="53340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ES" dirty="0" smtClean="0"/>
              <a:t>Solamente hay dos insumos</a:t>
            </a:r>
          </a:p>
          <a:p>
            <a:pPr lvl="1"/>
            <a:r>
              <a:rPr lang="es-ES" dirty="0" smtClean="0"/>
              <a:t>Trabajo homogéneo (</a:t>
            </a:r>
            <a:r>
              <a:rPr lang="es-ES" i="1" dirty="0" smtClean="0">
                <a:latin typeface="Times New Roman" pitchFamily="18" charset="0"/>
              </a:rPr>
              <a:t>l</a:t>
            </a:r>
            <a:r>
              <a:rPr lang="es-ES" dirty="0" smtClean="0"/>
              <a:t>), medido en horas de trabajo</a:t>
            </a:r>
          </a:p>
          <a:p>
            <a:pPr lvl="1"/>
            <a:r>
              <a:rPr lang="es-ES" dirty="0" smtClean="0"/>
              <a:t>Capital homogéneo (</a:t>
            </a:r>
            <a:r>
              <a:rPr lang="es-ES" i="1" dirty="0" smtClean="0"/>
              <a:t>k</a:t>
            </a:r>
            <a:r>
              <a:rPr lang="es-ES" dirty="0" smtClean="0"/>
              <a:t>), medido en horas de máquina</a:t>
            </a:r>
          </a:p>
          <a:p>
            <a:pPr lvl="2"/>
            <a:r>
              <a:rPr lang="es-ES" dirty="0" smtClean="0"/>
              <a:t>Los costos empresariales están incluidos en los costos de capital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Los insumos se compran en mercado perfectamente competitivos</a:t>
            </a:r>
          </a:p>
          <a:p>
            <a:pPr lvl="1"/>
            <a:r>
              <a:rPr lang="es-ES" dirty="0" smtClean="0"/>
              <a:t>Las firmas son tomadoras de precios en los mercados de insumos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633FF-86E0-488B-8284-C131D71E7CDA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6256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18143"/>
            <a:ext cx="7772400" cy="703943"/>
          </a:xfrm>
        </p:spPr>
        <p:txBody>
          <a:bodyPr/>
          <a:lstStyle/>
          <a:p>
            <a:r>
              <a:rPr lang="es-ES" dirty="0" smtClean="0"/>
              <a:t>Beneficios Económicos</a:t>
            </a:r>
            <a:endParaRPr lang="es-ES" dirty="0"/>
          </a:p>
        </p:txBody>
      </p:sp>
      <p:sp>
        <p:nvSpPr>
          <p:cNvPr id="625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839200" cy="5410200"/>
          </a:xfrm>
        </p:spPr>
        <p:txBody>
          <a:bodyPr/>
          <a:lstStyle/>
          <a:p>
            <a:r>
              <a:rPr lang="es-ES" dirty="0" smtClean="0"/>
              <a:t>Los costos totales de la firma están dados por</a:t>
            </a:r>
          </a:p>
          <a:p>
            <a:pPr algn="ctr">
              <a:buFontTx/>
              <a:buNone/>
            </a:pPr>
            <a:r>
              <a:rPr lang="es-ES" sz="2800" dirty="0" smtClean="0">
                <a:solidFill>
                  <a:srgbClr val="3B4F89"/>
                </a:solidFill>
              </a:rPr>
              <a:t>Costos totales = </a:t>
            </a:r>
            <a:r>
              <a:rPr lang="es-ES" sz="2800" i="1" dirty="0" smtClean="0">
                <a:solidFill>
                  <a:srgbClr val="3B4F89"/>
                </a:solidFill>
              </a:rPr>
              <a:t>C</a:t>
            </a:r>
            <a:r>
              <a:rPr lang="es-ES" sz="2800" dirty="0" smtClean="0">
                <a:solidFill>
                  <a:srgbClr val="3B4F89"/>
                </a:solidFill>
              </a:rPr>
              <a:t> = </a:t>
            </a:r>
            <a:r>
              <a:rPr lang="es-ES" sz="2800" i="1" dirty="0" err="1" smtClean="0">
                <a:solidFill>
                  <a:srgbClr val="3B4F89"/>
                </a:solidFill>
              </a:rPr>
              <a:t>w</a:t>
            </a:r>
            <a:r>
              <a:rPr lang="es-ES" sz="2800" i="1" dirty="0" err="1" smtClean="0">
                <a:solidFill>
                  <a:srgbClr val="3B4F89"/>
                </a:solidFill>
                <a:latin typeface="Times New Roman" pitchFamily="18" charset="0"/>
              </a:rPr>
              <a:t>l</a:t>
            </a:r>
            <a:r>
              <a:rPr lang="es-ES" sz="2800" dirty="0" smtClean="0">
                <a:solidFill>
                  <a:srgbClr val="3B4F89"/>
                </a:solidFill>
              </a:rPr>
              <a:t> + </a:t>
            </a:r>
            <a:r>
              <a:rPr lang="es-ES" sz="2800" i="1" dirty="0" err="1" smtClean="0">
                <a:solidFill>
                  <a:srgbClr val="3B4F89"/>
                </a:solidFill>
              </a:rPr>
              <a:t>vk</a:t>
            </a:r>
            <a:endParaRPr lang="es-ES" dirty="0" smtClean="0">
              <a:solidFill>
                <a:srgbClr val="3B4F89"/>
              </a:solidFill>
            </a:endParaRPr>
          </a:p>
          <a:p>
            <a:r>
              <a:rPr lang="es-ES" dirty="0" smtClean="0"/>
              <a:t>Ingreso total de la firma está dado por</a:t>
            </a:r>
          </a:p>
          <a:p>
            <a:pPr algn="ctr">
              <a:buFontTx/>
              <a:buNone/>
            </a:pPr>
            <a:r>
              <a:rPr lang="es-ES" sz="2800" dirty="0" smtClean="0">
                <a:solidFill>
                  <a:srgbClr val="3B4F89"/>
                </a:solidFill>
              </a:rPr>
              <a:t>Ingreso Total = </a:t>
            </a:r>
            <a:r>
              <a:rPr lang="es-ES" sz="2800" i="1" dirty="0" err="1" smtClean="0">
                <a:solidFill>
                  <a:srgbClr val="3B4F89"/>
                </a:solidFill>
              </a:rPr>
              <a:t>pq</a:t>
            </a:r>
            <a:r>
              <a:rPr lang="es-ES" sz="2800" dirty="0" smtClean="0">
                <a:solidFill>
                  <a:srgbClr val="3B4F89"/>
                </a:solidFill>
              </a:rPr>
              <a:t> = </a:t>
            </a:r>
            <a:r>
              <a:rPr lang="es-ES" sz="2800" i="1" dirty="0" err="1" smtClean="0">
                <a:solidFill>
                  <a:srgbClr val="3B4F89"/>
                </a:solidFill>
              </a:rPr>
              <a:t>pf</a:t>
            </a:r>
            <a:r>
              <a:rPr lang="es-ES" sz="2800" dirty="0" smtClean="0">
                <a:solidFill>
                  <a:srgbClr val="3B4F89"/>
                </a:solidFill>
              </a:rPr>
              <a:t>(</a:t>
            </a:r>
            <a:r>
              <a:rPr lang="es-ES" sz="2800" i="1" dirty="0" err="1" smtClean="0">
                <a:solidFill>
                  <a:srgbClr val="3B4F89"/>
                </a:solidFill>
              </a:rPr>
              <a:t>k</a:t>
            </a:r>
            <a:r>
              <a:rPr lang="es-ES" sz="2800" dirty="0" err="1" smtClean="0">
                <a:solidFill>
                  <a:srgbClr val="3B4F89"/>
                </a:solidFill>
              </a:rPr>
              <a:t>,</a:t>
            </a:r>
            <a:r>
              <a:rPr lang="es-ES" sz="2800" i="1" dirty="0" err="1" smtClean="0">
                <a:solidFill>
                  <a:srgbClr val="3B4F89"/>
                </a:solidFill>
                <a:latin typeface="Times New Roman" pitchFamily="18" charset="0"/>
              </a:rPr>
              <a:t>l</a:t>
            </a:r>
            <a:r>
              <a:rPr lang="es-ES" sz="2800" dirty="0" smtClean="0">
                <a:solidFill>
                  <a:srgbClr val="3B4F89"/>
                </a:solidFill>
              </a:rPr>
              <a:t>)</a:t>
            </a:r>
            <a:endParaRPr lang="es-ES" dirty="0" smtClean="0">
              <a:solidFill>
                <a:srgbClr val="3B4F89"/>
              </a:solidFill>
            </a:endParaRPr>
          </a:p>
          <a:p>
            <a:r>
              <a:rPr lang="es-ES" dirty="0" smtClean="0"/>
              <a:t>Beneficios económicos (</a:t>
            </a:r>
            <a:r>
              <a:rPr lang="es-ES" dirty="0" smtClean="0">
                <a:sym typeface="Symbol" pitchFamily="18" charset="2"/>
              </a:rPr>
              <a:t>)</a:t>
            </a:r>
          </a:p>
          <a:p>
            <a:pPr algn="ctr">
              <a:buFontTx/>
              <a:buNone/>
            </a:pPr>
            <a:r>
              <a:rPr lang="es-ES" sz="2800" dirty="0" smtClean="0">
                <a:solidFill>
                  <a:srgbClr val="3B4F89"/>
                </a:solidFill>
                <a:sym typeface="Symbol" pitchFamily="18" charset="2"/>
              </a:rPr>
              <a:t> = </a:t>
            </a:r>
            <a:r>
              <a:rPr lang="es-ES" sz="2800" i="1" dirty="0" err="1" smtClean="0">
                <a:solidFill>
                  <a:srgbClr val="3B4F89"/>
                </a:solidFill>
                <a:sym typeface="Symbol" pitchFamily="18" charset="2"/>
              </a:rPr>
              <a:t>pq</a:t>
            </a:r>
            <a:r>
              <a:rPr lang="es-ES" sz="2800" dirty="0" smtClean="0">
                <a:solidFill>
                  <a:srgbClr val="3B4F89"/>
                </a:solidFill>
                <a:sym typeface="Symbol" pitchFamily="18" charset="2"/>
              </a:rPr>
              <a:t> - </a:t>
            </a:r>
            <a:r>
              <a:rPr lang="es-ES" sz="2800" i="1" dirty="0" err="1" smtClean="0">
                <a:solidFill>
                  <a:srgbClr val="3B4F89"/>
                </a:solidFill>
                <a:sym typeface="Symbol" pitchFamily="18" charset="2"/>
              </a:rPr>
              <a:t>w</a:t>
            </a:r>
            <a:r>
              <a:rPr lang="es-ES" sz="2800" i="1" dirty="0" err="1" smtClean="0">
                <a:solidFill>
                  <a:srgbClr val="3B4F89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es-ES" sz="2800" dirty="0" smtClean="0">
                <a:solidFill>
                  <a:srgbClr val="3B4F89"/>
                </a:solidFill>
                <a:sym typeface="Symbol" pitchFamily="18" charset="2"/>
              </a:rPr>
              <a:t> - </a:t>
            </a:r>
            <a:r>
              <a:rPr lang="es-ES" sz="2800" i="1" dirty="0" err="1" smtClean="0">
                <a:solidFill>
                  <a:srgbClr val="3B4F89"/>
                </a:solidFill>
                <a:sym typeface="Symbol" pitchFamily="18" charset="2"/>
              </a:rPr>
              <a:t>vk</a:t>
            </a:r>
            <a:endParaRPr lang="es-ES" sz="2800" dirty="0" smtClean="0">
              <a:solidFill>
                <a:srgbClr val="3B4F89"/>
              </a:solidFill>
              <a:sym typeface="Symbol" pitchFamily="18" charset="2"/>
            </a:endParaRPr>
          </a:p>
          <a:p>
            <a:pPr algn="ctr">
              <a:buFont typeface="Symbol"/>
              <a:buChar char="p"/>
            </a:pPr>
            <a:r>
              <a:rPr lang="es-ES" sz="2800" dirty="0" smtClean="0">
                <a:solidFill>
                  <a:srgbClr val="3B4F89"/>
                </a:solidFill>
                <a:sym typeface="Symbol" pitchFamily="18" charset="2"/>
              </a:rPr>
              <a:t>= </a:t>
            </a:r>
            <a:r>
              <a:rPr lang="es-ES" sz="2800" i="1" dirty="0" err="1" smtClean="0">
                <a:solidFill>
                  <a:srgbClr val="3B4F89"/>
                </a:solidFill>
                <a:sym typeface="Symbol" pitchFamily="18" charset="2"/>
              </a:rPr>
              <a:t>pf</a:t>
            </a:r>
            <a:r>
              <a:rPr lang="es-ES" sz="2800" dirty="0" smtClean="0">
                <a:solidFill>
                  <a:srgbClr val="3B4F89"/>
                </a:solidFill>
                <a:sym typeface="Symbol" pitchFamily="18" charset="2"/>
              </a:rPr>
              <a:t>(</a:t>
            </a:r>
            <a:r>
              <a:rPr lang="es-ES" sz="2800" i="1" dirty="0" err="1" smtClean="0">
                <a:solidFill>
                  <a:srgbClr val="3B4F89"/>
                </a:solidFill>
                <a:sym typeface="Symbol" pitchFamily="18" charset="2"/>
              </a:rPr>
              <a:t>k</a:t>
            </a:r>
            <a:r>
              <a:rPr lang="es-ES" sz="2800" dirty="0" err="1" smtClean="0">
                <a:solidFill>
                  <a:srgbClr val="3B4F89"/>
                </a:solidFill>
                <a:sym typeface="Symbol" pitchFamily="18" charset="2"/>
              </a:rPr>
              <a:t>,</a:t>
            </a:r>
            <a:r>
              <a:rPr lang="es-ES" sz="2800" i="1" dirty="0" err="1" smtClean="0">
                <a:solidFill>
                  <a:srgbClr val="3B4F89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es-ES" sz="2800" dirty="0" smtClean="0">
                <a:solidFill>
                  <a:srgbClr val="3B4F89"/>
                </a:solidFill>
                <a:sym typeface="Symbol" pitchFamily="18" charset="2"/>
              </a:rPr>
              <a:t>) - </a:t>
            </a:r>
            <a:r>
              <a:rPr lang="es-ES" sz="2800" i="1" dirty="0" err="1" smtClean="0">
                <a:solidFill>
                  <a:srgbClr val="3B4F89"/>
                </a:solidFill>
                <a:sym typeface="Symbol" pitchFamily="18" charset="2"/>
              </a:rPr>
              <a:t>w</a:t>
            </a:r>
            <a:r>
              <a:rPr lang="es-ES" sz="2800" i="1" dirty="0" err="1" smtClean="0">
                <a:solidFill>
                  <a:srgbClr val="3B4F89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es-ES" sz="2800" dirty="0" smtClean="0">
                <a:solidFill>
                  <a:srgbClr val="3B4F89"/>
                </a:solidFill>
                <a:sym typeface="Symbol" pitchFamily="18" charset="2"/>
              </a:rPr>
              <a:t> – </a:t>
            </a:r>
            <a:r>
              <a:rPr lang="es-ES" sz="2800" i="1" dirty="0" err="1" smtClean="0">
                <a:solidFill>
                  <a:srgbClr val="3B4F89"/>
                </a:solidFill>
                <a:sym typeface="Symbol" pitchFamily="18" charset="2"/>
              </a:rPr>
              <a:t>vk</a:t>
            </a:r>
            <a:endParaRPr lang="es-ES" sz="2800" i="1" dirty="0" smtClean="0">
              <a:solidFill>
                <a:srgbClr val="3B4F89"/>
              </a:solidFill>
              <a:sym typeface="Symbol" pitchFamily="18" charset="2"/>
            </a:endParaRPr>
          </a:p>
          <a:p>
            <a:r>
              <a:rPr lang="es-ES" dirty="0" smtClean="0"/>
              <a:t>Supondremos que las firmas eligen (</a:t>
            </a:r>
            <a:r>
              <a:rPr lang="es-ES" dirty="0" err="1" smtClean="0"/>
              <a:t>k,l</a:t>
            </a:r>
            <a:r>
              <a:rPr lang="es-ES" dirty="0" smtClean="0"/>
              <a:t>) o eligen q </a:t>
            </a:r>
            <a:r>
              <a:rPr lang="es-ES" i="1" dirty="0" smtClean="0"/>
              <a:t>para maximizar beneficios.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8021" y="152400"/>
            <a:ext cx="9067800" cy="457200"/>
          </a:xfrm>
        </p:spPr>
        <p:txBody>
          <a:bodyPr/>
          <a:lstStyle/>
          <a:p>
            <a:r>
              <a:rPr lang="es-ES" sz="3200" dirty="0"/>
              <a:t>Elección de insumos que minimiza los costos</a:t>
            </a:r>
            <a:endParaRPr lang="en-US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6200" y="762000"/>
            <a:ext cx="9067800" cy="5410200"/>
          </a:xfrm>
        </p:spPr>
        <p:txBody>
          <a:bodyPr/>
          <a:lstStyle/>
          <a:p>
            <a:pPr algn="just"/>
            <a:r>
              <a:rPr lang="es-ES" dirty="0"/>
              <a:t>Primero, supondremos que la firma ya ha elegido el nivel de producto (</a:t>
            </a:r>
            <a:r>
              <a:rPr lang="es-ES" i="1" dirty="0"/>
              <a:t>q</a:t>
            </a:r>
            <a:r>
              <a:rPr lang="es-ES" baseline="-25000" dirty="0"/>
              <a:t>0</a:t>
            </a:r>
            <a:r>
              <a:rPr lang="es-ES" dirty="0"/>
              <a:t>) y quiere minimizar los costos:</a:t>
            </a:r>
          </a:p>
          <a:p>
            <a:pPr algn="ctr"/>
            <a:r>
              <a:rPr lang="es-ES" sz="2400" dirty="0"/>
              <a:t>minimizar </a:t>
            </a:r>
            <a:r>
              <a:rPr lang="es-ES" sz="2400" i="1" dirty="0" err="1">
                <a:solidFill>
                  <a:srgbClr val="3B4F89"/>
                </a:solidFill>
              </a:rPr>
              <a:t>w</a:t>
            </a:r>
            <a:r>
              <a:rPr lang="es-ES" sz="2400" i="1" dirty="0" err="1">
                <a:solidFill>
                  <a:srgbClr val="3B4F89"/>
                </a:solidFill>
                <a:latin typeface="Times New Roman" pitchFamily="18" charset="0"/>
              </a:rPr>
              <a:t>l</a:t>
            </a:r>
            <a:r>
              <a:rPr lang="es-ES" sz="2400" dirty="0">
                <a:solidFill>
                  <a:srgbClr val="3B4F89"/>
                </a:solidFill>
              </a:rPr>
              <a:t> + </a:t>
            </a:r>
            <a:r>
              <a:rPr lang="es-ES" sz="2400" i="1" dirty="0" err="1">
                <a:solidFill>
                  <a:srgbClr val="3B4F89"/>
                </a:solidFill>
              </a:rPr>
              <a:t>vk</a:t>
            </a:r>
            <a:r>
              <a:rPr lang="es-ES" sz="2400" dirty="0">
                <a:solidFill>
                  <a:srgbClr val="3B4F89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es-ES" sz="2400" dirty="0">
                <a:solidFill>
                  <a:schemeClr val="tx1"/>
                </a:solidFill>
              </a:rPr>
              <a:t>	sujeto a</a:t>
            </a:r>
            <a:r>
              <a:rPr lang="es-ES" sz="2400" dirty="0">
                <a:solidFill>
                  <a:srgbClr val="3B4F89"/>
                </a:solidFill>
              </a:rPr>
              <a:t> </a:t>
            </a:r>
            <a:r>
              <a:rPr lang="es-ES" sz="2400" i="1" dirty="0"/>
              <a:t>q</a:t>
            </a:r>
            <a:r>
              <a:rPr lang="es-ES" sz="2400" dirty="0"/>
              <a:t> = </a:t>
            </a:r>
            <a:r>
              <a:rPr lang="es-ES" sz="2400" i="1" dirty="0"/>
              <a:t>f</a:t>
            </a:r>
            <a:r>
              <a:rPr lang="es-ES" sz="2400" dirty="0"/>
              <a:t>(</a:t>
            </a:r>
            <a:r>
              <a:rPr lang="es-ES" sz="2400" i="1" dirty="0" err="1"/>
              <a:t>k</a:t>
            </a:r>
            <a:r>
              <a:rPr lang="es-ES" sz="2400" dirty="0" err="1"/>
              <a:t>,</a:t>
            </a:r>
            <a:r>
              <a:rPr lang="es-ES" sz="2400" i="1" dirty="0" err="1">
                <a:latin typeface="Times New Roman" pitchFamily="18" charset="0"/>
              </a:rPr>
              <a:t>l</a:t>
            </a:r>
            <a:r>
              <a:rPr lang="es-ES" sz="2400" dirty="0"/>
              <a:t>) = </a:t>
            </a:r>
            <a:r>
              <a:rPr lang="es-ES" sz="2400" i="1" dirty="0"/>
              <a:t>q</a:t>
            </a:r>
            <a:r>
              <a:rPr lang="es-ES" sz="2400" baseline="-25000" dirty="0"/>
              <a:t>0</a:t>
            </a:r>
            <a:endParaRPr lang="es-ES" sz="2400" dirty="0"/>
          </a:p>
          <a:p>
            <a:pPr algn="just"/>
            <a:r>
              <a:rPr lang="es-ES" sz="2400" dirty="0"/>
              <a:t>Construyendo el </a:t>
            </a:r>
            <a:r>
              <a:rPr lang="es-ES" sz="2400" dirty="0" err="1"/>
              <a:t>Lagrangeano</a:t>
            </a:r>
            <a:r>
              <a:rPr lang="es-ES" sz="2400" dirty="0"/>
              <a:t>:</a:t>
            </a:r>
          </a:p>
          <a:p>
            <a:pPr algn="ctr">
              <a:lnSpc>
                <a:spcPct val="120000"/>
              </a:lnSpc>
              <a:buFontTx/>
              <a:buNone/>
            </a:pPr>
            <a:r>
              <a:rPr lang="es-ES" sz="2000" b="1" dirty="0">
                <a:solidFill>
                  <a:srgbClr val="3B4F89"/>
                </a:solidFill>
              </a:rPr>
              <a:t>L</a:t>
            </a:r>
            <a:r>
              <a:rPr lang="es-ES" sz="2000" dirty="0">
                <a:solidFill>
                  <a:srgbClr val="3B4F89"/>
                </a:solidFill>
              </a:rPr>
              <a:t> = </a:t>
            </a:r>
            <a:r>
              <a:rPr lang="es-ES" sz="2000" i="1" dirty="0" err="1">
                <a:solidFill>
                  <a:srgbClr val="3B4F89"/>
                </a:solidFill>
              </a:rPr>
              <a:t>w</a:t>
            </a:r>
            <a:r>
              <a:rPr lang="es-ES" sz="2000" i="1" dirty="0" err="1">
                <a:solidFill>
                  <a:srgbClr val="3B4F89"/>
                </a:solidFill>
                <a:latin typeface="Times New Roman" pitchFamily="18" charset="0"/>
              </a:rPr>
              <a:t>l</a:t>
            </a:r>
            <a:r>
              <a:rPr lang="es-ES" sz="2000" dirty="0">
                <a:solidFill>
                  <a:srgbClr val="3B4F89"/>
                </a:solidFill>
              </a:rPr>
              <a:t> + </a:t>
            </a:r>
            <a:r>
              <a:rPr lang="es-ES" sz="2000" i="1" dirty="0" err="1">
                <a:solidFill>
                  <a:srgbClr val="3B4F89"/>
                </a:solidFill>
              </a:rPr>
              <a:t>vk</a:t>
            </a:r>
            <a:r>
              <a:rPr lang="es-ES" sz="2000" dirty="0">
                <a:solidFill>
                  <a:srgbClr val="3B4F89"/>
                </a:solidFill>
              </a:rPr>
              <a:t> + </a:t>
            </a:r>
            <a:r>
              <a:rPr lang="es-ES" sz="2000" dirty="0">
                <a:solidFill>
                  <a:srgbClr val="3B4F89"/>
                </a:solidFill>
                <a:sym typeface="Symbol" pitchFamily="18" charset="2"/>
              </a:rPr>
              <a:t>[</a:t>
            </a:r>
            <a:r>
              <a:rPr lang="es-ES" sz="2000" i="1" dirty="0">
                <a:solidFill>
                  <a:srgbClr val="3B4F89"/>
                </a:solidFill>
                <a:sym typeface="Symbol" pitchFamily="18" charset="2"/>
              </a:rPr>
              <a:t>q</a:t>
            </a:r>
            <a:r>
              <a:rPr lang="es-ES" sz="2000" baseline="-25000" dirty="0">
                <a:solidFill>
                  <a:srgbClr val="3B4F89"/>
                </a:solidFill>
                <a:sym typeface="Symbol" pitchFamily="18" charset="2"/>
              </a:rPr>
              <a:t>0</a:t>
            </a:r>
            <a:r>
              <a:rPr lang="es-ES" sz="2000" dirty="0">
                <a:solidFill>
                  <a:srgbClr val="3B4F89"/>
                </a:solidFill>
                <a:sym typeface="Symbol" pitchFamily="18" charset="2"/>
              </a:rPr>
              <a:t> - </a:t>
            </a:r>
            <a:r>
              <a:rPr lang="es-ES" sz="2000" i="1" dirty="0">
                <a:solidFill>
                  <a:srgbClr val="3B4F89"/>
                </a:solidFill>
                <a:sym typeface="Symbol" pitchFamily="18" charset="2"/>
              </a:rPr>
              <a:t>f</a:t>
            </a:r>
            <a:r>
              <a:rPr lang="es-ES" sz="2000" dirty="0">
                <a:solidFill>
                  <a:srgbClr val="3B4F89"/>
                </a:solidFill>
                <a:sym typeface="Symbol" pitchFamily="18" charset="2"/>
              </a:rPr>
              <a:t>(</a:t>
            </a:r>
            <a:r>
              <a:rPr lang="es-ES" sz="2000" i="1" dirty="0" err="1">
                <a:solidFill>
                  <a:srgbClr val="3B4F89"/>
                </a:solidFill>
                <a:sym typeface="Symbol" pitchFamily="18" charset="2"/>
              </a:rPr>
              <a:t>k</a:t>
            </a:r>
            <a:r>
              <a:rPr lang="es-ES" sz="2000" dirty="0" err="1">
                <a:solidFill>
                  <a:srgbClr val="3B4F89"/>
                </a:solidFill>
                <a:sym typeface="Symbol" pitchFamily="18" charset="2"/>
              </a:rPr>
              <a:t>,</a:t>
            </a:r>
            <a:r>
              <a:rPr lang="es-ES" sz="2000" i="1" dirty="0" err="1">
                <a:solidFill>
                  <a:srgbClr val="3B4F89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es-ES" sz="2000" dirty="0">
                <a:solidFill>
                  <a:srgbClr val="3B4F89"/>
                </a:solidFill>
                <a:sym typeface="Symbol" pitchFamily="18" charset="2"/>
              </a:rPr>
              <a:t>)]</a:t>
            </a:r>
            <a:endParaRPr lang="es-ES" sz="2400" dirty="0">
              <a:solidFill>
                <a:srgbClr val="3B4F89"/>
              </a:solidFill>
              <a:sym typeface="Symbol" pitchFamily="18" charset="2"/>
            </a:endParaRPr>
          </a:p>
          <a:p>
            <a:pPr algn="just"/>
            <a:r>
              <a:rPr lang="es-ES" sz="2400" dirty="0"/>
              <a:t>Condiciones de primer orden:</a:t>
            </a:r>
          </a:p>
          <a:p>
            <a:pPr algn="ctr">
              <a:lnSpc>
                <a:spcPct val="110000"/>
              </a:lnSpc>
              <a:buFontTx/>
              <a:buNone/>
            </a:pPr>
            <a:r>
              <a:rPr lang="es-ES" sz="2000" dirty="0">
                <a:solidFill>
                  <a:srgbClr val="3B4F89"/>
                </a:solidFill>
                <a:sym typeface="Symbol" pitchFamily="18" charset="2"/>
              </a:rPr>
              <a:t></a:t>
            </a:r>
            <a:r>
              <a:rPr lang="es-ES" sz="2000" b="1" dirty="0">
                <a:solidFill>
                  <a:srgbClr val="3B4F89"/>
                </a:solidFill>
                <a:sym typeface="Symbol" pitchFamily="18" charset="2"/>
              </a:rPr>
              <a:t>L</a:t>
            </a:r>
            <a:r>
              <a:rPr lang="es-ES" sz="2000" i="1" dirty="0">
                <a:solidFill>
                  <a:srgbClr val="3B4F89"/>
                </a:solidFill>
                <a:sym typeface="Symbol" pitchFamily="18" charset="2"/>
              </a:rPr>
              <a:t>/</a:t>
            </a:r>
            <a:r>
              <a:rPr lang="es-ES" sz="2000" dirty="0">
                <a:solidFill>
                  <a:srgbClr val="3B4F89"/>
                </a:solidFill>
                <a:sym typeface="Symbol" pitchFamily="18" charset="2"/>
              </a:rPr>
              <a:t></a:t>
            </a:r>
            <a:r>
              <a:rPr lang="es-ES" sz="2000" i="1" dirty="0">
                <a:solidFill>
                  <a:srgbClr val="3B4F89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es-ES" sz="2000" dirty="0">
                <a:solidFill>
                  <a:srgbClr val="3B4F89"/>
                </a:solidFill>
                <a:sym typeface="Symbol" pitchFamily="18" charset="2"/>
              </a:rPr>
              <a:t> = </a:t>
            </a:r>
            <a:r>
              <a:rPr lang="es-ES" sz="2000" i="1" dirty="0">
                <a:solidFill>
                  <a:srgbClr val="3B4F89"/>
                </a:solidFill>
                <a:sym typeface="Symbol" pitchFamily="18" charset="2"/>
              </a:rPr>
              <a:t>w</a:t>
            </a:r>
            <a:r>
              <a:rPr lang="es-ES" sz="2000" dirty="0">
                <a:solidFill>
                  <a:srgbClr val="3B4F89"/>
                </a:solidFill>
                <a:sym typeface="Symbol" pitchFamily="18" charset="2"/>
              </a:rPr>
              <a:t> - (</a:t>
            </a:r>
            <a:r>
              <a:rPr lang="es-ES" sz="2000" i="1" dirty="0">
                <a:solidFill>
                  <a:srgbClr val="3B4F89"/>
                </a:solidFill>
                <a:sym typeface="Symbol" pitchFamily="18" charset="2"/>
              </a:rPr>
              <a:t>f/</a:t>
            </a:r>
            <a:r>
              <a:rPr lang="es-ES" sz="2000" dirty="0">
                <a:solidFill>
                  <a:srgbClr val="3B4F89"/>
                </a:solidFill>
                <a:sym typeface="Symbol" pitchFamily="18" charset="2"/>
              </a:rPr>
              <a:t></a:t>
            </a:r>
            <a:r>
              <a:rPr lang="es-ES" sz="2000" i="1" dirty="0">
                <a:solidFill>
                  <a:srgbClr val="3B4F89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es-ES" sz="2000" dirty="0">
                <a:solidFill>
                  <a:srgbClr val="3B4F89"/>
                </a:solidFill>
                <a:sym typeface="Symbol" pitchFamily="18" charset="2"/>
              </a:rPr>
              <a:t>) = 0</a:t>
            </a:r>
            <a:endParaRPr lang="es-ES" sz="2000" dirty="0">
              <a:solidFill>
                <a:srgbClr val="3B4F89"/>
              </a:solidFill>
            </a:endParaRPr>
          </a:p>
          <a:p>
            <a:pPr algn="ctr">
              <a:lnSpc>
                <a:spcPct val="110000"/>
              </a:lnSpc>
              <a:buFontTx/>
              <a:buNone/>
            </a:pPr>
            <a:r>
              <a:rPr lang="es-ES" sz="2000" dirty="0">
                <a:solidFill>
                  <a:srgbClr val="3B4F89"/>
                </a:solidFill>
                <a:sym typeface="Symbol" pitchFamily="18" charset="2"/>
              </a:rPr>
              <a:t></a:t>
            </a:r>
            <a:r>
              <a:rPr lang="es-ES" sz="2000" b="1" dirty="0">
                <a:solidFill>
                  <a:srgbClr val="3B4F89"/>
                </a:solidFill>
                <a:sym typeface="Symbol" pitchFamily="18" charset="2"/>
              </a:rPr>
              <a:t>L</a:t>
            </a:r>
            <a:r>
              <a:rPr lang="es-ES" sz="2000" i="1" dirty="0">
                <a:solidFill>
                  <a:srgbClr val="3B4F89"/>
                </a:solidFill>
                <a:sym typeface="Symbol" pitchFamily="18" charset="2"/>
              </a:rPr>
              <a:t>/</a:t>
            </a:r>
            <a:r>
              <a:rPr lang="es-ES" sz="2000" dirty="0">
                <a:solidFill>
                  <a:srgbClr val="3B4F89"/>
                </a:solidFill>
                <a:sym typeface="Symbol" pitchFamily="18" charset="2"/>
              </a:rPr>
              <a:t></a:t>
            </a:r>
            <a:r>
              <a:rPr lang="es-ES" sz="2000" i="1" dirty="0">
                <a:solidFill>
                  <a:srgbClr val="3B4F89"/>
                </a:solidFill>
                <a:sym typeface="Symbol" pitchFamily="18" charset="2"/>
              </a:rPr>
              <a:t>k</a:t>
            </a:r>
            <a:r>
              <a:rPr lang="es-ES" sz="2000" dirty="0">
                <a:solidFill>
                  <a:srgbClr val="3B4F89"/>
                </a:solidFill>
                <a:sym typeface="Symbol" pitchFamily="18" charset="2"/>
              </a:rPr>
              <a:t> = </a:t>
            </a:r>
            <a:r>
              <a:rPr lang="es-ES" sz="2000" i="1" dirty="0">
                <a:solidFill>
                  <a:srgbClr val="3B4F89"/>
                </a:solidFill>
                <a:sym typeface="Symbol" pitchFamily="18" charset="2"/>
              </a:rPr>
              <a:t>v</a:t>
            </a:r>
            <a:r>
              <a:rPr lang="es-ES" sz="2000" dirty="0">
                <a:solidFill>
                  <a:srgbClr val="3B4F89"/>
                </a:solidFill>
                <a:sym typeface="Symbol" pitchFamily="18" charset="2"/>
              </a:rPr>
              <a:t> - (</a:t>
            </a:r>
            <a:r>
              <a:rPr lang="es-ES" sz="2000" i="1" dirty="0">
                <a:solidFill>
                  <a:srgbClr val="3B4F89"/>
                </a:solidFill>
                <a:sym typeface="Symbol" pitchFamily="18" charset="2"/>
              </a:rPr>
              <a:t>f/</a:t>
            </a:r>
            <a:r>
              <a:rPr lang="es-ES" sz="2000" dirty="0">
                <a:solidFill>
                  <a:srgbClr val="3B4F89"/>
                </a:solidFill>
                <a:sym typeface="Symbol" pitchFamily="18" charset="2"/>
              </a:rPr>
              <a:t></a:t>
            </a:r>
            <a:r>
              <a:rPr lang="es-ES" sz="2000" i="1" dirty="0">
                <a:solidFill>
                  <a:srgbClr val="3B4F89"/>
                </a:solidFill>
                <a:sym typeface="Symbol" pitchFamily="18" charset="2"/>
              </a:rPr>
              <a:t>k</a:t>
            </a:r>
            <a:r>
              <a:rPr lang="es-ES" sz="2000" dirty="0">
                <a:solidFill>
                  <a:srgbClr val="3B4F89"/>
                </a:solidFill>
                <a:sym typeface="Symbol" pitchFamily="18" charset="2"/>
              </a:rPr>
              <a:t>) = 0</a:t>
            </a:r>
          </a:p>
          <a:p>
            <a:pPr algn="ctr">
              <a:lnSpc>
                <a:spcPct val="110000"/>
              </a:lnSpc>
              <a:buFontTx/>
              <a:buNone/>
            </a:pPr>
            <a:r>
              <a:rPr lang="es-ES" sz="2000" dirty="0">
                <a:solidFill>
                  <a:srgbClr val="3B4F89"/>
                </a:solidFill>
                <a:sym typeface="Symbol" pitchFamily="18" charset="2"/>
              </a:rPr>
              <a:t></a:t>
            </a:r>
            <a:r>
              <a:rPr lang="es-ES" sz="2000" b="1" dirty="0">
                <a:solidFill>
                  <a:srgbClr val="3B4F89"/>
                </a:solidFill>
                <a:sym typeface="Symbol" pitchFamily="18" charset="2"/>
              </a:rPr>
              <a:t>L</a:t>
            </a:r>
            <a:r>
              <a:rPr lang="es-ES" sz="2000" i="1" dirty="0">
                <a:solidFill>
                  <a:srgbClr val="3B4F89"/>
                </a:solidFill>
                <a:sym typeface="Symbol" pitchFamily="18" charset="2"/>
              </a:rPr>
              <a:t>/</a:t>
            </a:r>
            <a:r>
              <a:rPr lang="es-ES" sz="2000" dirty="0">
                <a:solidFill>
                  <a:srgbClr val="3B4F89"/>
                </a:solidFill>
                <a:sym typeface="Symbol" pitchFamily="18" charset="2"/>
              </a:rPr>
              <a:t> = </a:t>
            </a:r>
            <a:r>
              <a:rPr lang="es-ES" sz="2000" i="1" dirty="0">
                <a:solidFill>
                  <a:srgbClr val="3B4F89"/>
                </a:solidFill>
                <a:sym typeface="Symbol" pitchFamily="18" charset="2"/>
              </a:rPr>
              <a:t>q</a:t>
            </a:r>
            <a:r>
              <a:rPr lang="es-ES" sz="2000" baseline="-25000" dirty="0">
                <a:solidFill>
                  <a:srgbClr val="3B4F89"/>
                </a:solidFill>
                <a:sym typeface="Symbol" pitchFamily="18" charset="2"/>
              </a:rPr>
              <a:t>0</a:t>
            </a:r>
            <a:r>
              <a:rPr lang="es-ES" sz="2000" dirty="0">
                <a:solidFill>
                  <a:srgbClr val="3B4F89"/>
                </a:solidFill>
                <a:sym typeface="Symbol" pitchFamily="18" charset="2"/>
              </a:rPr>
              <a:t> - </a:t>
            </a:r>
            <a:r>
              <a:rPr lang="es-ES" sz="2000" i="1" dirty="0">
                <a:solidFill>
                  <a:srgbClr val="3B4F89"/>
                </a:solidFill>
                <a:sym typeface="Symbol" pitchFamily="18" charset="2"/>
              </a:rPr>
              <a:t>f</a:t>
            </a:r>
            <a:r>
              <a:rPr lang="es-ES" sz="2000" dirty="0">
                <a:solidFill>
                  <a:srgbClr val="3B4F89"/>
                </a:solidFill>
                <a:sym typeface="Symbol" pitchFamily="18" charset="2"/>
              </a:rPr>
              <a:t>(</a:t>
            </a:r>
            <a:r>
              <a:rPr lang="es-ES" sz="2000" i="1" dirty="0" err="1">
                <a:solidFill>
                  <a:srgbClr val="3B4F89"/>
                </a:solidFill>
                <a:sym typeface="Symbol" pitchFamily="18" charset="2"/>
              </a:rPr>
              <a:t>k</a:t>
            </a:r>
            <a:r>
              <a:rPr lang="es-ES" sz="2000" dirty="0" err="1">
                <a:solidFill>
                  <a:srgbClr val="3B4F89"/>
                </a:solidFill>
                <a:sym typeface="Symbol" pitchFamily="18" charset="2"/>
              </a:rPr>
              <a:t>,</a:t>
            </a:r>
            <a:r>
              <a:rPr lang="es-ES" sz="2000" i="1" dirty="0" err="1">
                <a:solidFill>
                  <a:srgbClr val="3B4F89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es-ES" sz="2000" dirty="0">
                <a:solidFill>
                  <a:srgbClr val="3B4F89"/>
                </a:solidFill>
                <a:sym typeface="Symbol" pitchFamily="18" charset="2"/>
              </a:rPr>
              <a:t>) = 0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AC81-9634-4B9F-9B72-E08A4563066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7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52400"/>
            <a:ext cx="8991600" cy="457200"/>
          </a:xfrm>
        </p:spPr>
        <p:txBody>
          <a:bodyPr/>
          <a:lstStyle/>
          <a:p>
            <a:r>
              <a:rPr lang="es-ES" sz="3100" dirty="0"/>
              <a:t>Elección de insumos que minimiza los costos</a:t>
            </a:r>
            <a:endParaRPr lang="en-US" sz="31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76200" y="838200"/>
                <a:ext cx="8915400" cy="5486400"/>
              </a:xfrm>
            </p:spPr>
            <p:txBody>
              <a:bodyPr/>
              <a:lstStyle/>
              <a:p>
                <a:r>
                  <a:rPr lang="es-ES" dirty="0"/>
                  <a:t>Dividiendo las dos primeras condiciones obtenemos:</a:t>
                </a:r>
              </a:p>
              <a:p>
                <a:pPr marL="0" indent="0">
                  <a:buNone/>
                </a:pPr>
                <a:endParaRPr lang="es-ES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𝑤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  <m:r>
                        <a:rPr lang="es-UY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</m:t>
                              </m:r>
                            </m:num>
                            <m:den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</m:t>
                              </m:r>
                            </m:num>
                            <m:den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</m:den>
                      </m:f>
                      <m:r>
                        <a:rPr lang="es-UY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sub>
                          </m:sSub>
                        </m:den>
                      </m:f>
                      <m:r>
                        <a:rPr lang="es-UY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i="1">
                          <a:latin typeface="Cambria Math" panose="02040503050406030204" pitchFamily="18" charset="0"/>
                        </a:rPr>
                        <m:t>𝑇𝑀𝑆𝑇</m:t>
                      </m:r>
                      <m:r>
                        <a:rPr lang="es-UY" i="1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s-UY" i="1">
                          <a:latin typeface="Cambria Math" panose="02040503050406030204" pitchFamily="18" charset="0"/>
                        </a:rPr>
                        <m:t>𝑑𝑒</m:t>
                      </m:r>
                      <m:r>
                        <a:rPr lang="es-UY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UY" i="1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s-UY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UY" i="1">
                          <a:latin typeface="Cambria Math" panose="02040503050406030204" pitchFamily="18" charset="0"/>
                        </a:rPr>
                        <m:t>𝑝𝑜𝑟</m:t>
                      </m:r>
                      <m:r>
                        <a:rPr lang="es-UY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UY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s-UY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ES" dirty="0"/>
              </a:p>
              <a:p>
                <a:endParaRPr lang="es-ES" dirty="0"/>
              </a:p>
              <a:p>
                <a:r>
                  <a:rPr lang="es-ES" dirty="0"/>
                  <a:t>La firma que minimiza los costos debe igualar la TMST de los dos insumos al ratio de precios</a:t>
                </a:r>
                <a:endParaRPr lang="en-US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" y="838200"/>
                <a:ext cx="8915400" cy="5486400"/>
              </a:xfrm>
              <a:blipFill>
                <a:blip r:embed="rId2"/>
                <a:stretch>
                  <a:fillRect l="-1573" t="-1444" r="-1231" b="-3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AC81-9634-4B9F-9B72-E08A4563066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33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rgbClr val="00757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rgbClr val="00757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6893</TotalTime>
  <Words>1799</Words>
  <Application>Microsoft Office PowerPoint</Application>
  <PresentationFormat>Presentación en pantalla (4:3)</PresentationFormat>
  <Paragraphs>315</Paragraphs>
  <Slides>48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48</vt:i4>
      </vt:variant>
    </vt:vector>
  </HeadingPairs>
  <TitlesOfParts>
    <vt:vector size="55" baseType="lpstr">
      <vt:lpstr>Arial</vt:lpstr>
      <vt:lpstr>Cambria Math</vt:lpstr>
      <vt:lpstr>Symbol</vt:lpstr>
      <vt:lpstr>Times New Roman</vt:lpstr>
      <vt:lpstr>Default Design</vt:lpstr>
      <vt:lpstr>Equation</vt:lpstr>
      <vt:lpstr>Ecuación</vt:lpstr>
      <vt:lpstr>Capítulo 8</vt:lpstr>
      <vt:lpstr>Definición de Costos</vt:lpstr>
      <vt:lpstr>Definición de Costos</vt:lpstr>
      <vt:lpstr>Definición de Costos</vt:lpstr>
      <vt:lpstr>Beneficios</vt:lpstr>
      <vt:lpstr>Dos supuestos simplificadores</vt:lpstr>
      <vt:lpstr>Beneficios Económicos</vt:lpstr>
      <vt:lpstr>Elección de insumos que minimiza los costos</vt:lpstr>
      <vt:lpstr>Elección de insumos que minimiza los costos</vt:lpstr>
      <vt:lpstr>Elección de insumos que minimiza los costos</vt:lpstr>
      <vt:lpstr>Elección de insumos que minimiza los costos</vt:lpstr>
      <vt:lpstr>Presentación de PowerPoint</vt:lpstr>
      <vt:lpstr>Presentación de PowerPoint</vt:lpstr>
      <vt:lpstr>Demandas de insumos contingentes</vt:lpstr>
      <vt:lpstr>El sendero de expansión de la firma</vt:lpstr>
      <vt:lpstr>Presentación de PowerPoint</vt:lpstr>
      <vt:lpstr>Función de costos totales</vt:lpstr>
      <vt:lpstr>Función de costos totales</vt:lpstr>
      <vt:lpstr>Función de Costos Medios</vt:lpstr>
      <vt:lpstr>Función de Costos Marginales</vt:lpstr>
      <vt:lpstr>Análisis Gráfico de los Costos Totales</vt:lpstr>
      <vt:lpstr>Presentación de PowerPoint</vt:lpstr>
      <vt:lpstr>Análisis Gráfico de los Costos Totales</vt:lpstr>
      <vt:lpstr>Análisis Gráfico de los Costos Totales</vt:lpstr>
      <vt:lpstr>Análisis Gráfico de los Costos Totales</vt:lpstr>
      <vt:lpstr>Algunas funciones de costos ilustrativas</vt:lpstr>
      <vt:lpstr>Desplazamientos en las curvas de costos</vt:lpstr>
      <vt:lpstr>Distinción entre corto plazo y largo plazo</vt:lpstr>
      <vt:lpstr>Costos Totales de Corto Plazo</vt:lpstr>
      <vt:lpstr>Costos Totales de corto plazo</vt:lpstr>
      <vt:lpstr>Costos Medios y Marginales de Corto Plazo</vt:lpstr>
      <vt:lpstr>Puntos importantes del capítulo</vt:lpstr>
      <vt:lpstr>Puntos importantes del capítulo</vt:lpstr>
      <vt:lpstr>Puntos importantes del capítulo</vt:lpstr>
      <vt:lpstr>Puntos importantes del capítulo:</vt:lpstr>
      <vt:lpstr>Puntos importantes del capítulo</vt:lpstr>
      <vt:lpstr>Puntos importantes del capítulo</vt:lpstr>
      <vt:lpstr>ANEXO</vt:lpstr>
      <vt:lpstr>Algunas funciones de costos ilustrativas</vt:lpstr>
      <vt:lpstr>Algunas funciones de costos ilustrativas</vt:lpstr>
      <vt:lpstr>Algunas funciones de costos ilustrativas</vt:lpstr>
      <vt:lpstr>Algunas funciones de costos ilustrativas</vt:lpstr>
      <vt:lpstr>Algunas funciones de costos ilustrativas</vt:lpstr>
      <vt:lpstr>Propiedades de las Funciones de Costos</vt:lpstr>
      <vt:lpstr>Propiedades de las Funciones de Costos</vt:lpstr>
      <vt:lpstr>Desplazamiento en la Función de Costos Cobb-Douglas</vt:lpstr>
      <vt:lpstr>Desplazamiento en la Función de Costos Cobb-Douglas</vt:lpstr>
      <vt:lpstr>Desplazamiento en la Función de Costos Cobb-Douglas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MICROECONOMIC THEORY</dc:title>
  <dc:creator>Eastern Illinois University</dc:creator>
  <cp:lastModifiedBy>CAFFERA Marcelo</cp:lastModifiedBy>
  <cp:revision>1715</cp:revision>
  <cp:lastPrinted>2003-12-07T01:30:56Z</cp:lastPrinted>
  <dcterms:created xsi:type="dcterms:W3CDTF">2003-12-04T02:16:42Z</dcterms:created>
  <dcterms:modified xsi:type="dcterms:W3CDTF">2019-05-22T17:23:40Z</dcterms:modified>
</cp:coreProperties>
</file>