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7" r:id="rId2"/>
    <p:sldId id="541" r:id="rId3"/>
    <p:sldId id="602" r:id="rId4"/>
    <p:sldId id="603" r:id="rId5"/>
    <p:sldId id="604" r:id="rId6"/>
    <p:sldId id="606" r:id="rId7"/>
    <p:sldId id="607" r:id="rId8"/>
    <p:sldId id="542" r:id="rId9"/>
    <p:sldId id="543" r:id="rId10"/>
    <p:sldId id="545" r:id="rId11"/>
    <p:sldId id="608" r:id="rId12"/>
    <p:sldId id="609" r:id="rId13"/>
    <p:sldId id="547" r:id="rId14"/>
    <p:sldId id="548" r:id="rId15"/>
    <p:sldId id="610" r:id="rId16"/>
    <p:sldId id="550" r:id="rId17"/>
    <p:sldId id="551" r:id="rId18"/>
    <p:sldId id="553" r:id="rId19"/>
    <p:sldId id="552" r:id="rId20"/>
    <p:sldId id="554" r:id="rId21"/>
    <p:sldId id="563" r:id="rId22"/>
    <p:sldId id="565" r:id="rId23"/>
    <p:sldId id="566" r:id="rId24"/>
    <p:sldId id="567" r:id="rId25"/>
    <p:sldId id="594" r:id="rId26"/>
    <p:sldId id="611" r:id="rId27"/>
    <p:sldId id="568" r:id="rId28"/>
    <p:sldId id="613" r:id="rId29"/>
    <p:sldId id="615" r:id="rId30"/>
    <p:sldId id="614" r:id="rId31"/>
    <p:sldId id="573" r:id="rId32"/>
    <p:sldId id="574" r:id="rId33"/>
    <p:sldId id="575" r:id="rId34"/>
    <p:sldId id="576" r:id="rId35"/>
    <p:sldId id="577" r:id="rId36"/>
    <p:sldId id="578" r:id="rId37"/>
    <p:sldId id="579" r:id="rId38"/>
    <p:sldId id="582" r:id="rId39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D8"/>
    <a:srgbClr val="007572"/>
    <a:srgbClr val="B3FFD9"/>
    <a:srgbClr val="99FFCC"/>
    <a:srgbClr val="DC00DC"/>
    <a:srgbClr val="3B4F89"/>
    <a:srgbClr val="F3B923"/>
    <a:srgbClr val="470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61" autoAdjust="0"/>
  </p:normalViewPr>
  <p:slideViewPr>
    <p:cSldViewPr>
      <p:cViewPr varScale="1">
        <p:scale>
          <a:sx n="75" d="100"/>
          <a:sy n="75" d="100"/>
        </p:scale>
        <p:origin x="18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78" y="-108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111250" cy="274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1122363" cy="274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91675"/>
            <a:ext cx="1195388" cy="274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84913" y="9591675"/>
            <a:ext cx="450850" cy="274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fld id="{A2A1FE1F-D55B-4548-9266-DD1416E83E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77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111250" cy="274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1122363" cy="274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2646363" cy="12271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91675"/>
            <a:ext cx="1195388" cy="274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284913" y="9591675"/>
            <a:ext cx="450850" cy="274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fld id="{A6D6C9C3-C72C-41EA-8BCD-EA3433C407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60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4DF6EE5-D4E1-471E-9D9C-4775CEE3A05B}" type="slidenum">
              <a:rPr lang="en-US" sz="1200" i="0"/>
              <a:pPr/>
              <a:t>1</a:t>
            </a:fld>
            <a:endParaRPr lang="en-US" sz="120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A4AC10F-B386-4133-A062-7E4C8AD53430}" type="slidenum">
              <a:rPr lang="en-US" sz="1200" i="0"/>
              <a:pPr/>
              <a:t>10</a:t>
            </a:fld>
            <a:endParaRPr lang="en-US" sz="1200" i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5EAA168-2413-4485-BE22-7820EEC26143}" type="slidenum">
              <a:rPr lang="en-US" sz="1200" i="0"/>
              <a:pPr/>
              <a:t>11</a:t>
            </a:fld>
            <a:endParaRPr lang="en-US" sz="1200" i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5EAA168-2413-4485-BE22-7820EEC26143}" type="slidenum">
              <a:rPr lang="en-US" sz="1200" i="0"/>
              <a:pPr/>
              <a:t>12</a:t>
            </a:fld>
            <a:endParaRPr lang="en-US" sz="1200" i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s-MX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CBE1EF5-AC09-402D-A449-046B1477CC45}" type="slidenum">
              <a:rPr lang="en-US" sz="1200" i="0"/>
              <a:pPr/>
              <a:t>13</a:t>
            </a:fld>
            <a:endParaRPr lang="en-US" sz="1200" i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8713DC9-2A18-4E77-8DC6-9026A16B145B}" type="slidenum">
              <a:rPr lang="en-US" sz="1200" i="0"/>
              <a:pPr/>
              <a:t>14</a:t>
            </a:fld>
            <a:endParaRPr lang="en-US" sz="1200" i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8713DC9-2A18-4E77-8DC6-9026A16B145B}" type="slidenum">
              <a:rPr lang="en-US" sz="1200" i="0"/>
              <a:pPr/>
              <a:t>15</a:t>
            </a:fld>
            <a:endParaRPr lang="en-US" sz="1200" i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56C8BDB-51FD-4915-B39A-2AB106DD5E2A}" type="slidenum">
              <a:rPr lang="en-US" sz="1200" i="0"/>
              <a:pPr/>
              <a:t>16</a:t>
            </a:fld>
            <a:endParaRPr lang="en-US" sz="1200" i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45EA414-52DB-45D6-B35F-50401BC804F8}" type="slidenum">
              <a:rPr lang="en-US" sz="1200" i="0"/>
              <a:pPr/>
              <a:t>17</a:t>
            </a:fld>
            <a:endParaRPr lang="en-US" sz="1200" i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117E3D9-38E5-4920-A841-2D9A72873A01}" type="slidenum">
              <a:rPr lang="en-US" sz="1200" i="0"/>
              <a:pPr/>
              <a:t>18</a:t>
            </a:fld>
            <a:endParaRPr lang="en-US" sz="1200" i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A5851A6-D643-43F9-9CBA-7AC51DECF9B2}" type="slidenum">
              <a:rPr lang="en-US" sz="1200" i="0"/>
              <a:pPr/>
              <a:t>19</a:t>
            </a:fld>
            <a:endParaRPr lang="en-US" sz="1200" i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EFB79E-7718-450E-95DC-CAF559415933}" type="slidenum">
              <a:rPr lang="en-US" sz="1200" i="0"/>
              <a:pPr/>
              <a:t>2</a:t>
            </a:fld>
            <a:endParaRPr lang="en-US" sz="120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DE73A7B-5BFD-43EC-BBEF-542DE2BF363F}" type="slidenum">
              <a:rPr lang="en-US" sz="1200" i="0"/>
              <a:pPr/>
              <a:t>20</a:t>
            </a:fld>
            <a:endParaRPr lang="en-US" sz="1200" i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06CDD5D-E7D0-4A0B-9B95-0E37EC60A5D8}" type="slidenum">
              <a:rPr lang="en-US" sz="1200" i="0"/>
              <a:pPr/>
              <a:t>21</a:t>
            </a:fld>
            <a:endParaRPr lang="en-US" sz="1200" i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7D8F32D-B13B-4468-A768-507181751DA8}" type="slidenum">
              <a:rPr lang="en-US" sz="1200" i="0"/>
              <a:pPr/>
              <a:t>22</a:t>
            </a:fld>
            <a:endParaRPr lang="en-US" sz="1200" i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010F5D1-004A-4B2F-82AF-D4C6C2D35DC2}" type="slidenum">
              <a:rPr lang="en-US" sz="1200" i="0"/>
              <a:pPr/>
              <a:t>23</a:t>
            </a:fld>
            <a:endParaRPr lang="en-US" sz="1200" i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6076A32-3790-49DB-949D-03E4F0CEC806}" type="slidenum">
              <a:rPr lang="en-US" sz="1200" i="0"/>
              <a:pPr/>
              <a:t>24</a:t>
            </a:fld>
            <a:endParaRPr lang="en-US" sz="1200" i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C775894-36F1-478B-AADC-19D06029BAE7}" type="slidenum">
              <a:rPr lang="en-US" sz="1200" i="0"/>
              <a:pPr/>
              <a:t>25</a:t>
            </a:fld>
            <a:endParaRPr lang="en-US" sz="1200" i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C775894-36F1-478B-AADC-19D06029BAE7}" type="slidenum">
              <a:rPr lang="en-US" sz="1200" i="0"/>
              <a:pPr/>
              <a:t>26</a:t>
            </a:fld>
            <a:endParaRPr lang="en-US" sz="1200" i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2AE7CA5-F668-4B51-AD51-E2717BE76077}" type="slidenum">
              <a:rPr lang="en-US" sz="1200" i="0"/>
              <a:pPr/>
              <a:t>27</a:t>
            </a:fld>
            <a:endParaRPr lang="en-US" sz="1200" i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575E363-CFB7-4712-B55B-03B72695838F}" type="slidenum">
              <a:rPr lang="en-US" sz="1200" i="0"/>
              <a:pPr/>
              <a:t>31</a:t>
            </a:fld>
            <a:endParaRPr lang="en-US" sz="1200" i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60900"/>
            <a:ext cx="184150" cy="3079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z="14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6ECD759-003F-4FC6-A304-9079EDC80C07}" type="slidenum">
              <a:rPr lang="en-US" sz="1200" i="0"/>
              <a:pPr/>
              <a:t>32</a:t>
            </a:fld>
            <a:endParaRPr lang="en-US" sz="1200" i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EFB79E-7718-450E-95DC-CAF559415933}" type="slidenum">
              <a:rPr lang="en-US" sz="1200" i="0"/>
              <a:pPr/>
              <a:t>3</a:t>
            </a:fld>
            <a:endParaRPr lang="en-US" sz="120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8C0129B-E804-4A18-8440-1D1C4FD96025}" type="slidenum">
              <a:rPr lang="en-US" sz="1200" i="0"/>
              <a:pPr/>
              <a:t>33</a:t>
            </a:fld>
            <a:endParaRPr lang="en-US" sz="1200" i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C8CE27E-C47D-46E5-BE7F-C7812F03C976}" type="slidenum">
              <a:rPr lang="en-US" sz="1200" i="0"/>
              <a:pPr/>
              <a:t>34</a:t>
            </a:fld>
            <a:endParaRPr lang="en-US" sz="1200" i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6F1189D-E4E3-4246-B586-F330B6554377}" type="slidenum">
              <a:rPr lang="en-US" sz="1200" i="0"/>
              <a:pPr/>
              <a:t>35</a:t>
            </a:fld>
            <a:endParaRPr lang="en-US" sz="1200" i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749851C-4EA1-4CE4-84FA-398483CA2DAC}" type="slidenum">
              <a:rPr lang="en-US" sz="1200" i="0"/>
              <a:pPr/>
              <a:t>36</a:t>
            </a:fld>
            <a:endParaRPr lang="en-US" sz="1200" i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58681042-F1B6-49CD-83DB-6BB3E82F5004}" type="slidenum">
              <a:rPr lang="en-US" sz="1200" i="0"/>
              <a:pPr/>
              <a:t>37</a:t>
            </a:fld>
            <a:endParaRPr lang="en-US" sz="1200" i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C427248-6363-4F30-9566-230310852D0A}" type="slidenum">
              <a:rPr lang="en-US" sz="1200" i="0"/>
              <a:pPr/>
              <a:t>38</a:t>
            </a:fld>
            <a:endParaRPr lang="en-US" sz="1200" i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EFB79E-7718-450E-95DC-CAF559415933}" type="slidenum">
              <a:rPr lang="en-US" sz="1200" i="0"/>
              <a:pPr/>
              <a:t>4</a:t>
            </a:fld>
            <a:endParaRPr lang="en-US" sz="120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EFB79E-7718-450E-95DC-CAF559415933}" type="slidenum">
              <a:rPr lang="en-US" sz="1200" i="0"/>
              <a:pPr/>
              <a:t>5</a:t>
            </a:fld>
            <a:endParaRPr lang="en-US" sz="120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EFB79E-7718-450E-95DC-CAF559415933}" type="slidenum">
              <a:rPr lang="en-US" sz="1200" i="0"/>
              <a:pPr/>
              <a:t>6</a:t>
            </a:fld>
            <a:endParaRPr lang="en-US" sz="120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EFB79E-7718-450E-95DC-CAF559415933}" type="slidenum">
              <a:rPr lang="en-US" sz="1200" i="0"/>
              <a:pPr/>
              <a:t>7</a:t>
            </a:fld>
            <a:endParaRPr lang="en-US" sz="120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E7C4B9-A616-4A8F-9FA2-950F1DDEFA8C}" type="slidenum">
              <a:rPr lang="en-US" sz="1200" i="0"/>
              <a:pPr/>
              <a:t>8</a:t>
            </a:fld>
            <a:endParaRPr lang="en-US" sz="120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84150" cy="2762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961E652-6283-4EC0-A7B9-65BA4E3C5169}" type="slidenum">
              <a:rPr lang="en-US" sz="1200" i="0"/>
              <a:pPr/>
              <a:t>9</a:t>
            </a:fld>
            <a:endParaRPr lang="en-US" sz="1200" i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86300"/>
            <a:ext cx="1909763" cy="27463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404D2-8B90-4ABB-B7D1-09220CE5A0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7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B8852-E7B1-46B2-8D83-F7DABBC82C0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29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1625E-8BCF-41DB-B5DF-F629D7AF01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89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E8777-B693-4EDA-A4A3-0CAAE9DD8F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6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CD2C9-BA2A-4210-9A35-541BD4C678E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7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2A29C-C813-4C15-81FA-122A01012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4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7BB62-2A5B-4E8F-BB2C-7FE60FB31D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8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279FF-B01D-4C96-8C0F-F4A69D9CADB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6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B262B-3E7F-40B5-B605-61618B349C8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0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CF0DA-02A5-417A-BEB9-77A4E29586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5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1F9B7-0B43-4190-BF25-0867586BBE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7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CCD06-46A4-4378-ABF8-6680E944904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1135460-0D06-425D-973E-3D681B9FAD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92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92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92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92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92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92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92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92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9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70F3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70F3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70F3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70F3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0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86A6057-61BE-48FC-B3AF-EB3B51AE53C9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n-US" smtClean="0"/>
              <a:t>Capítulo 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n-US" smtClean="0"/>
              <a:t>FUNCIONES DE PRODUCCIÓN</a:t>
            </a:r>
          </a:p>
        </p:txBody>
      </p:sp>
      <p:sp>
        <p:nvSpPr>
          <p:cNvPr id="8197" name="Text Box 11"/>
          <p:cNvSpPr txBox="1">
            <a:spLocks noChangeArrowheads="1"/>
          </p:cNvSpPr>
          <p:nvPr/>
        </p:nvSpPr>
        <p:spPr bwMode="auto">
          <a:xfrm>
            <a:off x="0" y="6096000"/>
            <a:ext cx="914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000" i="0" dirty="0">
                <a:solidFill>
                  <a:srgbClr val="470F3E"/>
                </a:solidFill>
              </a:rPr>
              <a:t>Copyright ©2005 by South-Western, a division of Thomson Learning.  All rights reserved. </a:t>
            </a:r>
            <a:r>
              <a:rPr lang="es-ES" sz="1000" i="0" dirty="0">
                <a:solidFill>
                  <a:srgbClr val="470F3E"/>
                </a:solidFill>
              </a:rPr>
              <a:t>Traducido y </a:t>
            </a:r>
            <a:r>
              <a:rPr lang="es-ES" sz="1000" i="0" dirty="0" smtClean="0">
                <a:solidFill>
                  <a:srgbClr val="470F3E"/>
                </a:solidFill>
              </a:rPr>
              <a:t> adaptado </a:t>
            </a:r>
            <a:r>
              <a:rPr lang="es-ES" sz="1000" i="0" dirty="0">
                <a:solidFill>
                  <a:srgbClr val="470F3E"/>
                </a:solidFill>
              </a:rPr>
              <a:t>por </a:t>
            </a:r>
            <a:r>
              <a:rPr lang="es-ES" sz="1000" i="0" dirty="0" smtClean="0">
                <a:solidFill>
                  <a:srgbClr val="470F3E"/>
                </a:solidFill>
              </a:rPr>
              <a:t>Marcelo Caffera</a:t>
            </a:r>
            <a:endParaRPr lang="en-US" sz="1000" i="0" dirty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334169C-D1BC-46B3-85A1-4ED7656CD168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s-UY" dirty="0" smtClean="0"/>
              <a:t>Producto Medio</a:t>
            </a:r>
          </a:p>
        </p:txBody>
      </p:sp>
      <p:graphicFrame>
        <p:nvGraphicFramePr>
          <p:cNvPr id="5652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307698"/>
              </p:ext>
            </p:extLst>
          </p:nvPr>
        </p:nvGraphicFramePr>
        <p:xfrm>
          <a:off x="2895600" y="1371600"/>
          <a:ext cx="28289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cuación" r:id="rId4" imgW="1218960" imgH="393480" progId="Equation.3">
                  <p:embed/>
                </p:oleObj>
              </mc:Choice>
              <mc:Fallback>
                <p:oleObj name="Ecuación" r:id="rId4" imgW="12189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371600"/>
                        <a:ext cx="28289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5253" name="Rectangle 5"/>
          <p:cNvSpPr>
            <a:spLocks noChangeArrowheads="1"/>
          </p:cNvSpPr>
          <p:nvPr/>
        </p:nvSpPr>
        <p:spPr bwMode="auto">
          <a:xfrm>
            <a:off x="838200" y="38100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s-UY" sz="3200" i="0" dirty="0" smtClean="0">
                <a:solidFill>
                  <a:srgbClr val="470F3E"/>
                </a:solidFill>
              </a:rPr>
              <a:t>También puede variar con las cantidades</a:t>
            </a:r>
            <a:endParaRPr lang="es-UY" sz="3200" i="0" dirty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ED1F6A6-5082-4A92-A0CF-1DFF04B897C2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11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5400"/>
            <a:ext cx="8763000" cy="62352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400" dirty="0" smtClean="0"/>
              <a:t>Una función de producción de 2 insumos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09600" y="762000"/>
                <a:ext cx="8382000" cy="903691"/>
              </a:xfrm>
            </p:spPr>
            <p:txBody>
              <a:bodyPr/>
              <a:lstStyle/>
              <a:p>
                <a:pPr algn="ctr">
                  <a:lnSpc>
                    <a:spcPct val="12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800" i="1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i="1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) = 600</m:t>
                      </m:r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800" i="1" baseline="30000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800" i="1" baseline="30000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− </m:t>
                      </m:r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800" i="1" baseline="30000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800" i="1" baseline="30000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 smtClean="0">
                  <a:solidFill>
                    <a:srgbClr val="3B4F89"/>
                  </a:solidFill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1126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09600" y="762000"/>
                <a:ext cx="8382000" cy="903691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1358749"/>
            <a:ext cx="8229600" cy="5499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431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ED1F6A6-5082-4A92-A0CF-1DFF04B897C2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12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228600"/>
            <a:ext cx="87630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400" dirty="0" smtClean="0"/>
              <a:t>Una función de producción de 2 insumos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066800"/>
                <a:ext cx="8610600" cy="5029200"/>
              </a:xfrm>
            </p:spPr>
            <p:txBody>
              <a:bodyPr/>
              <a:lstStyle/>
              <a:p>
                <a:r>
                  <a:rPr lang="es-UY" dirty="0" smtClean="0"/>
                  <a:t>Suponemos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/>
                      </a:rPr>
                      <m:t>𝑘</m:t>
                    </m:r>
                    <m:r>
                      <a:rPr lang="es-UY" b="0" i="1" smtClean="0">
                        <a:latin typeface="Cambria Math"/>
                      </a:rPr>
                      <m:t>=10</m:t>
                    </m:r>
                  </m:oMath>
                </a14:m>
                <a:r>
                  <a:rPr lang="es-UY" dirty="0" smtClean="0"/>
                  <a:t> </a:t>
                </a:r>
              </a:p>
              <a:p>
                <a:pPr marL="0" indent="0" algn="ctr">
                  <a:buNone/>
                </a:pPr>
                <a:endParaRPr lang="es-UY" i="1" dirty="0" smtClean="0">
                  <a:solidFill>
                    <a:srgbClr val="3B4F89"/>
                  </a:solidFill>
                </a:endParaRPr>
              </a:p>
              <a:p>
                <a:pPr marL="0" indent="0" algn="ctr">
                  <a:buNone/>
                </a:pPr>
                <a:r>
                  <a:rPr lang="es-UY" i="1" dirty="0" smtClean="0">
                    <a:solidFill>
                      <a:srgbClr val="3B4F89"/>
                    </a:solidFill>
                  </a:rPr>
                  <a:t>q</a:t>
                </a:r>
                <a:r>
                  <a:rPr lang="es-UY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UY" dirty="0">
                    <a:solidFill>
                      <a:srgbClr val="3B4F89"/>
                    </a:solidFill>
                  </a:rPr>
                  <a:t>= </a:t>
                </a:r>
                <a:r>
                  <a:rPr lang="es-UY" i="1" dirty="0">
                    <a:solidFill>
                      <a:srgbClr val="3B4F89"/>
                    </a:solidFill>
                  </a:rPr>
                  <a:t>f</a:t>
                </a:r>
                <a:r>
                  <a:rPr lang="es-UY" dirty="0">
                    <a:solidFill>
                      <a:srgbClr val="3B4F89"/>
                    </a:solidFill>
                  </a:rPr>
                  <a:t>(</a:t>
                </a:r>
                <a:r>
                  <a:rPr lang="es-UY" i="1" dirty="0" err="1">
                    <a:solidFill>
                      <a:srgbClr val="3B4F89"/>
                    </a:solidFill>
                  </a:rPr>
                  <a:t>k</a:t>
                </a:r>
                <a:r>
                  <a:rPr lang="es-UY" dirty="0" err="1">
                    <a:solidFill>
                      <a:srgbClr val="3B4F89"/>
                    </a:solidFill>
                  </a:rPr>
                  <a:t>,</a:t>
                </a:r>
                <a:r>
                  <a:rPr lang="es-UY" i="1" dirty="0" err="1">
                    <a:solidFill>
                      <a:srgbClr val="3B4F89"/>
                    </a:solidFill>
                    <a:latin typeface="Times New Roman" pitchFamily="18" charset="0"/>
                  </a:rPr>
                  <a:t>l</a:t>
                </a:r>
                <a:r>
                  <a:rPr lang="es-UY" dirty="0">
                    <a:solidFill>
                      <a:srgbClr val="3B4F89"/>
                    </a:solidFill>
                  </a:rPr>
                  <a:t>) = 600</a:t>
                </a:r>
                <a:r>
                  <a:rPr lang="es-UY" i="1" dirty="0">
                    <a:solidFill>
                      <a:srgbClr val="3B4F89"/>
                    </a:solidFill>
                  </a:rPr>
                  <a:t>k</a:t>
                </a:r>
                <a:r>
                  <a:rPr lang="es-UY" i="1" baseline="30000" dirty="0">
                    <a:solidFill>
                      <a:srgbClr val="3B4F89"/>
                    </a:solidFill>
                  </a:rPr>
                  <a:t> </a:t>
                </a:r>
                <a:r>
                  <a:rPr lang="es-UY" baseline="30000" dirty="0">
                    <a:solidFill>
                      <a:srgbClr val="3B4F89"/>
                    </a:solidFill>
                  </a:rPr>
                  <a:t>2</a:t>
                </a:r>
                <a:r>
                  <a:rPr lang="es-UY" i="1" dirty="0">
                    <a:solidFill>
                      <a:srgbClr val="3B4F89"/>
                    </a:solidFill>
                    <a:latin typeface="Times New Roman" pitchFamily="18" charset="0"/>
                  </a:rPr>
                  <a:t>l</a:t>
                </a:r>
                <a:r>
                  <a:rPr lang="es-UY" baseline="30000" dirty="0">
                    <a:solidFill>
                      <a:srgbClr val="3B4F89"/>
                    </a:solidFill>
                  </a:rPr>
                  <a:t>2</a:t>
                </a:r>
                <a:r>
                  <a:rPr lang="es-UY" dirty="0">
                    <a:solidFill>
                      <a:srgbClr val="3B4F89"/>
                    </a:solidFill>
                  </a:rPr>
                  <a:t> - </a:t>
                </a:r>
                <a:r>
                  <a:rPr lang="es-UY" i="1" dirty="0">
                    <a:solidFill>
                      <a:srgbClr val="3B4F89"/>
                    </a:solidFill>
                  </a:rPr>
                  <a:t>k</a:t>
                </a:r>
                <a:r>
                  <a:rPr lang="es-UY" i="1" baseline="30000" dirty="0">
                    <a:solidFill>
                      <a:srgbClr val="3B4F89"/>
                    </a:solidFill>
                  </a:rPr>
                  <a:t> </a:t>
                </a:r>
                <a:r>
                  <a:rPr lang="es-UY" baseline="30000" dirty="0">
                    <a:solidFill>
                      <a:srgbClr val="3B4F89"/>
                    </a:solidFill>
                  </a:rPr>
                  <a:t>3</a:t>
                </a:r>
                <a:r>
                  <a:rPr lang="es-UY" i="1" dirty="0">
                    <a:solidFill>
                      <a:srgbClr val="3B4F89"/>
                    </a:solidFill>
                    <a:latin typeface="Times New Roman" pitchFamily="18" charset="0"/>
                  </a:rPr>
                  <a:t>l</a:t>
                </a:r>
                <a:r>
                  <a:rPr lang="es-UY" baseline="30000" dirty="0">
                    <a:solidFill>
                      <a:srgbClr val="3B4F89"/>
                    </a:solidFill>
                  </a:rPr>
                  <a:t>3</a:t>
                </a:r>
                <a:endParaRPr lang="es-UY" dirty="0">
                  <a:solidFill>
                    <a:srgbClr val="3B4F89"/>
                  </a:solidFill>
                </a:endParaRPr>
              </a:p>
              <a:p>
                <a:pPr marL="0" indent="0" algn="ctr">
                  <a:buNone/>
                </a:pPr>
                <a:endParaRPr lang="es-UY" i="1" dirty="0" smtClean="0">
                  <a:solidFill>
                    <a:srgbClr val="3B4F89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s-UY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s-UY" i="1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UY" i="1" dirty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 dirty="0" err="1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s-UY" i="1" dirty="0" err="1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i="1" dirty="0" err="1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  <m:r>
                        <a:rPr lang="es-UY" i="1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= 600</m:t>
                      </m:r>
                      <m:r>
                        <a:rPr lang="es-UY" b="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∗10</m:t>
                      </m:r>
                      <m:r>
                        <a:rPr lang="es-UY" i="1" baseline="30000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UY" i="1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s-UY" i="1" baseline="30000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UY" i="1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s-UY" b="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s-UY" i="1" baseline="30000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UY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s-UY" i="1" baseline="30000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UY" dirty="0" smtClean="0"/>
              </a:p>
              <a:p>
                <a:endParaRPr lang="es-UY" dirty="0" smtClean="0"/>
              </a:p>
              <a:p>
                <a:pPr algn="ctr">
                  <a:lnSpc>
                    <a:spcPct val="120000"/>
                  </a:lnSpc>
                  <a:buFontTx/>
                  <a:buNone/>
                </a:pPr>
                <a:r>
                  <a:rPr lang="es-UY" sz="2800" i="1" dirty="0" smtClean="0">
                    <a:solidFill>
                      <a:srgbClr val="3B4F89"/>
                    </a:solidFill>
                  </a:rPr>
                  <a:t>q</a:t>
                </a:r>
                <a:r>
                  <a:rPr lang="es-UY" sz="2800" dirty="0" smtClean="0">
                    <a:solidFill>
                      <a:srgbClr val="3B4F89"/>
                    </a:solidFill>
                  </a:rPr>
                  <a:t> = 60.000</a:t>
                </a:r>
                <a:r>
                  <a:rPr lang="es-UY" sz="2800" i="1" dirty="0" smtClean="0">
                    <a:solidFill>
                      <a:srgbClr val="3B4F89"/>
                    </a:solidFill>
                    <a:latin typeface="Times New Roman" pitchFamily="18" charset="0"/>
                  </a:rPr>
                  <a:t>l</a:t>
                </a:r>
                <a:r>
                  <a:rPr lang="es-UY" sz="2800" baseline="30000" dirty="0" smtClean="0">
                    <a:solidFill>
                      <a:srgbClr val="3B4F89"/>
                    </a:solidFill>
                  </a:rPr>
                  <a:t>2</a:t>
                </a:r>
                <a:r>
                  <a:rPr lang="es-UY" sz="2800" dirty="0" smtClean="0">
                    <a:solidFill>
                      <a:srgbClr val="3B4F89"/>
                    </a:solidFill>
                  </a:rPr>
                  <a:t> – 1.000</a:t>
                </a:r>
                <a:r>
                  <a:rPr lang="es-UY" sz="2800" i="1" dirty="0" smtClean="0">
                    <a:solidFill>
                      <a:srgbClr val="3B4F89"/>
                    </a:solidFill>
                    <a:latin typeface="Times New Roman" pitchFamily="18" charset="0"/>
                  </a:rPr>
                  <a:t>l</a:t>
                </a:r>
                <a:r>
                  <a:rPr lang="es-UY" sz="2800" baseline="30000" dirty="0" smtClean="0">
                    <a:solidFill>
                      <a:srgbClr val="3B4F89"/>
                    </a:solidFill>
                  </a:rPr>
                  <a:t>3</a:t>
                </a:r>
                <a:endParaRPr lang="es-UY" dirty="0" smtClean="0">
                  <a:solidFill>
                    <a:srgbClr val="3B4F89"/>
                  </a:solidFill>
                </a:endParaRPr>
              </a:p>
            </p:txBody>
          </p:sp>
        </mc:Choice>
        <mc:Fallback xmlns="">
          <p:sp>
            <p:nvSpPr>
              <p:cNvPr id="1126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066800"/>
                <a:ext cx="8610600" cy="5029200"/>
              </a:xfrm>
              <a:blipFill>
                <a:blip r:embed="rId3"/>
                <a:stretch>
                  <a:fillRect l="-1628" t="-157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26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8A2F52B-E944-435C-B189-5816DE4BB301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13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562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i="1" dirty="0">
                <a:solidFill>
                  <a:srgbClr val="3B4F89"/>
                </a:solidFill>
              </a:rPr>
              <a:t>q</a:t>
            </a:r>
            <a:r>
              <a:rPr lang="en-US" sz="2800" dirty="0">
                <a:solidFill>
                  <a:srgbClr val="3B4F89"/>
                </a:solidFill>
              </a:rPr>
              <a:t> = 60,000</a:t>
            </a:r>
            <a:r>
              <a:rPr lang="en-US" sz="2800" i="1" dirty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baseline="30000" dirty="0">
                <a:solidFill>
                  <a:srgbClr val="3B4F89"/>
                </a:solidFill>
              </a:rPr>
              <a:t>2</a:t>
            </a:r>
            <a:r>
              <a:rPr lang="en-US" sz="2800" dirty="0">
                <a:solidFill>
                  <a:srgbClr val="3B4F89"/>
                </a:solidFill>
              </a:rPr>
              <a:t> - </a:t>
            </a:r>
            <a:r>
              <a:rPr lang="en-US" sz="2800" dirty="0" smtClean="0">
                <a:solidFill>
                  <a:srgbClr val="3B4F89"/>
                </a:solidFill>
              </a:rPr>
              <a:t>1000</a:t>
            </a:r>
            <a:r>
              <a:rPr lang="en-US" sz="2800" i="1" dirty="0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baseline="30000" dirty="0" smtClean="0">
                <a:solidFill>
                  <a:srgbClr val="3B4F89"/>
                </a:solidFill>
              </a:rPr>
              <a:t>3</a:t>
            </a:r>
          </a:p>
          <a:p>
            <a:pPr marL="0" indent="0" algn="ctr">
              <a:buNone/>
            </a:pPr>
            <a:endParaRPr lang="en-US" sz="2800" dirty="0">
              <a:solidFill>
                <a:srgbClr val="3B4F89"/>
              </a:solidFill>
            </a:endParaRPr>
          </a:p>
          <a:p>
            <a:r>
              <a:rPr lang="es-UY" sz="2800" u="sng" dirty="0" smtClean="0"/>
              <a:t>Producto Marginal</a:t>
            </a:r>
            <a:r>
              <a:rPr lang="es-UY" sz="2800" dirty="0" smtClean="0"/>
              <a:t> del trabajo: </a:t>
            </a:r>
          </a:p>
          <a:p>
            <a:pPr marL="0" indent="0">
              <a:buNone/>
            </a:pPr>
            <a:endParaRPr lang="es-UY" sz="2800" dirty="0" smtClean="0"/>
          </a:p>
          <a:p>
            <a:pPr algn="ctr">
              <a:buFontTx/>
              <a:buNone/>
            </a:pPr>
            <a:r>
              <a:rPr lang="es-UY" sz="2400" i="1" dirty="0" err="1" smtClean="0">
                <a:solidFill>
                  <a:srgbClr val="3B4F89"/>
                </a:solidFill>
              </a:rPr>
              <a:t>PMg</a:t>
            </a:r>
            <a:r>
              <a:rPr lang="es-UY" sz="2400" i="1" baseline="-25000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UY" sz="2400" dirty="0" smtClean="0">
                <a:solidFill>
                  <a:srgbClr val="3B4F89"/>
                </a:solidFill>
              </a:rPr>
              <a:t> = 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s-UY" sz="2400" i="1" dirty="0" smtClean="0">
                <a:solidFill>
                  <a:srgbClr val="3B4F89"/>
                </a:solidFill>
                <a:sym typeface="Symbol" pitchFamily="18" charset="2"/>
              </a:rPr>
              <a:t>q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s-UY" sz="24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 = 120,000</a:t>
            </a:r>
            <a:r>
              <a:rPr lang="es-UY" sz="24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 - 3000</a:t>
            </a:r>
            <a:r>
              <a:rPr lang="es-UY" sz="24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400" baseline="30000" dirty="0" smtClean="0">
                <a:solidFill>
                  <a:srgbClr val="3B4F89"/>
                </a:solidFill>
                <a:sym typeface="Symbol" pitchFamily="18" charset="2"/>
              </a:rPr>
              <a:t>2</a:t>
            </a:r>
          </a:p>
          <a:p>
            <a:pPr algn="ctr">
              <a:buFontTx/>
              <a:buNone/>
            </a:pPr>
            <a:endParaRPr lang="es-UY" sz="2800" dirty="0" smtClean="0">
              <a:solidFill>
                <a:srgbClr val="3B4F89"/>
              </a:solidFill>
              <a:sym typeface="Symbol" pitchFamily="18" charset="2"/>
            </a:endParaRPr>
          </a:p>
          <a:p>
            <a:pPr lvl="1"/>
            <a:r>
              <a:rPr lang="es-UY" sz="2400" dirty="0" smtClean="0">
                <a:sym typeface="Symbol" pitchFamily="18" charset="2"/>
              </a:rPr>
              <a:t>Cuando k=10, </a:t>
            </a:r>
            <a:r>
              <a:rPr lang="es-UY" sz="2400" i="1" dirty="0" smtClean="0">
                <a:sym typeface="Symbol" pitchFamily="18" charset="2"/>
              </a:rPr>
              <a:t>q</a:t>
            </a:r>
            <a:r>
              <a:rPr lang="es-UY" sz="2400" dirty="0" smtClean="0">
                <a:sym typeface="Symbol" pitchFamily="18" charset="2"/>
              </a:rPr>
              <a:t> tiene un valor máximo:</a:t>
            </a:r>
          </a:p>
          <a:p>
            <a:pPr algn="ctr">
              <a:buFontTx/>
              <a:buNone/>
            </a:pP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120,000</a:t>
            </a:r>
            <a:r>
              <a:rPr lang="es-UY" sz="24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 - 3000</a:t>
            </a:r>
            <a:r>
              <a:rPr lang="es-UY" sz="24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400" baseline="30000" dirty="0" smtClean="0">
                <a:solidFill>
                  <a:srgbClr val="3B4F89"/>
                </a:solidFill>
                <a:sym typeface="Symbol" pitchFamily="18" charset="2"/>
              </a:rPr>
              <a:t>2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  <a:p>
            <a:pPr algn="ctr">
              <a:buFontTx/>
              <a:buNone/>
            </a:pP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40</a:t>
            </a:r>
            <a:r>
              <a:rPr lang="es-UY" sz="24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s-UY" sz="24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400" baseline="30000" dirty="0" smtClean="0">
                <a:solidFill>
                  <a:srgbClr val="3B4F89"/>
                </a:solidFill>
                <a:sym typeface="Symbol" pitchFamily="18" charset="2"/>
              </a:rPr>
              <a:t>2</a:t>
            </a:r>
            <a:endParaRPr lang="es-UY" sz="2400" dirty="0" smtClean="0">
              <a:solidFill>
                <a:srgbClr val="3B4F89"/>
              </a:solidFill>
              <a:sym typeface="Symbol" pitchFamily="18" charset="2"/>
            </a:endParaRPr>
          </a:p>
          <a:p>
            <a:pPr algn="ctr">
              <a:buFontTx/>
              <a:buNone/>
            </a:pPr>
            <a:r>
              <a:rPr lang="es-UY" sz="24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 = 40</a:t>
            </a:r>
          </a:p>
          <a:p>
            <a:pPr lvl="1"/>
            <a:r>
              <a:rPr lang="es-UY" sz="2400" dirty="0" smtClean="0">
                <a:sym typeface="Symbol" pitchFamily="18" charset="2"/>
              </a:rPr>
              <a:t>Si </a:t>
            </a:r>
            <a:r>
              <a:rPr lang="es-UY" sz="2400" i="1" dirty="0" smtClean="0">
                <a:latin typeface="Times New Roman" pitchFamily="18" charset="0"/>
                <a:sym typeface="Symbol" pitchFamily="18" charset="2"/>
              </a:rPr>
              <a:t>l </a:t>
            </a:r>
            <a:r>
              <a:rPr lang="es-UY" sz="2400" dirty="0" smtClean="0">
                <a:sym typeface="Symbol" pitchFamily="18" charset="2"/>
              </a:rPr>
              <a:t>= 40, y contratamos más trabajadores el producto disminuye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400" dirty="0" smtClean="0"/>
              <a:t>Una función de producción de 2 insumos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832F33D-DFEB-4688-A13F-831BF3677BF9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14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9067800" cy="5410200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>
                <a:solidFill>
                  <a:srgbClr val="3B4F89"/>
                </a:solidFill>
              </a:rPr>
              <a:t>q</a:t>
            </a:r>
            <a:r>
              <a:rPr lang="en-US" dirty="0">
                <a:solidFill>
                  <a:srgbClr val="3B4F89"/>
                </a:solidFill>
              </a:rPr>
              <a:t> = 60,000</a:t>
            </a:r>
            <a:r>
              <a:rPr lang="en-US" i="1" dirty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baseline="30000" dirty="0">
                <a:solidFill>
                  <a:srgbClr val="3B4F89"/>
                </a:solidFill>
              </a:rPr>
              <a:t>2</a:t>
            </a:r>
            <a:r>
              <a:rPr lang="en-US" dirty="0">
                <a:solidFill>
                  <a:srgbClr val="3B4F89"/>
                </a:solidFill>
              </a:rPr>
              <a:t> - 1000</a:t>
            </a:r>
            <a:r>
              <a:rPr lang="en-US" i="1" dirty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baseline="30000" dirty="0">
                <a:solidFill>
                  <a:srgbClr val="3B4F89"/>
                </a:solidFill>
              </a:rPr>
              <a:t>3</a:t>
            </a:r>
          </a:p>
          <a:p>
            <a:endParaRPr lang="es-UY" u="sng" dirty="0" smtClean="0"/>
          </a:p>
          <a:p>
            <a:r>
              <a:rPr lang="es-UY" u="sng" dirty="0" smtClean="0"/>
              <a:t>Producto Medio</a:t>
            </a:r>
            <a:r>
              <a:rPr lang="es-UY" dirty="0" smtClean="0"/>
              <a:t>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s-UY" sz="2800" i="1" dirty="0" err="1" smtClean="0">
                <a:solidFill>
                  <a:srgbClr val="3B4F89"/>
                </a:solidFill>
                <a:sym typeface="Symbol" pitchFamily="18" charset="2"/>
              </a:rPr>
              <a:t>PMe</a:t>
            </a:r>
            <a:r>
              <a:rPr lang="es-UY" sz="2800" i="1" baseline="-25000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s-UY" sz="2800" i="1" dirty="0" smtClean="0">
                <a:solidFill>
                  <a:srgbClr val="3B4F89"/>
                </a:solidFill>
                <a:sym typeface="Symbol" pitchFamily="18" charset="2"/>
              </a:rPr>
              <a:t>q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s-UY" sz="28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 = 60,000</a:t>
            </a:r>
            <a:r>
              <a:rPr lang="es-UY" sz="28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 - 1000</a:t>
            </a:r>
            <a:r>
              <a:rPr lang="es-UY" sz="28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i="1" baseline="30000" dirty="0" smtClean="0">
                <a:solidFill>
                  <a:srgbClr val="3B4F89"/>
                </a:solidFill>
                <a:sym typeface="Symbol" pitchFamily="18" charset="2"/>
              </a:rPr>
              <a:t>2</a:t>
            </a:r>
            <a:endParaRPr lang="es-UY" i="1" dirty="0" smtClean="0">
              <a:solidFill>
                <a:srgbClr val="3B4F89"/>
              </a:solidFill>
              <a:sym typeface="Symbol" pitchFamily="18" charset="2"/>
            </a:endParaRPr>
          </a:p>
          <a:p>
            <a:pPr lvl="1"/>
            <a:r>
              <a:rPr lang="es-UY" dirty="0" smtClean="0">
                <a:sym typeface="Symbol" pitchFamily="18" charset="2"/>
              </a:rPr>
              <a:t>alcanza su máximo cuando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s-UY" sz="2800" i="1" dirty="0" err="1" smtClean="0">
                <a:solidFill>
                  <a:srgbClr val="3B4F89"/>
                </a:solidFill>
                <a:sym typeface="Symbol" pitchFamily="18" charset="2"/>
              </a:rPr>
              <a:t>PMe</a:t>
            </a:r>
            <a:r>
              <a:rPr lang="es-UY" sz="2800" i="1" baseline="-25000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s-UY" sz="28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 = 60,000 - 2000</a:t>
            </a:r>
            <a:r>
              <a:rPr lang="es-UY" sz="28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s-UY" sz="28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 = 30</a:t>
            </a:r>
          </a:p>
          <a:p>
            <a:pPr lvl="1">
              <a:lnSpc>
                <a:spcPct val="120000"/>
              </a:lnSpc>
            </a:pPr>
            <a:r>
              <a:rPr lang="es-UY" sz="2400" dirty="0" smtClean="0">
                <a:sym typeface="Symbol" pitchFamily="18" charset="2"/>
              </a:rPr>
              <a:t>Sucede que cuando </a:t>
            </a:r>
            <a:r>
              <a:rPr lang="es-UY" sz="2400" i="1" dirty="0" smtClean="0">
                <a:latin typeface="Times New Roman" pitchFamily="18" charset="0"/>
                <a:sym typeface="Symbol" pitchFamily="18" charset="2"/>
              </a:rPr>
              <a:t>l </a:t>
            </a:r>
            <a:r>
              <a:rPr lang="es-UY" sz="2400" dirty="0" smtClean="0">
                <a:sym typeface="Symbol" pitchFamily="18" charset="2"/>
              </a:rPr>
              <a:t>= 30 (</a:t>
            </a:r>
            <a:r>
              <a:rPr lang="es-UY" sz="2400" dirty="0" err="1" smtClean="0">
                <a:sym typeface="Symbol" pitchFamily="18" charset="2"/>
              </a:rPr>
              <a:t>máx</a:t>
            </a:r>
            <a:r>
              <a:rPr lang="es-UY" sz="2400" dirty="0" smtClean="0">
                <a:sym typeface="Symbol" pitchFamily="18" charset="2"/>
              </a:rPr>
              <a:t> </a:t>
            </a:r>
            <a:r>
              <a:rPr lang="es-UY" sz="2400" dirty="0" err="1" smtClean="0">
                <a:sym typeface="Symbol" pitchFamily="18" charset="2"/>
              </a:rPr>
              <a:t>PMe</a:t>
            </a:r>
            <a:r>
              <a:rPr lang="es-UY" sz="2400" dirty="0" smtClean="0">
                <a:sym typeface="Symbol" pitchFamily="18" charset="2"/>
              </a:rPr>
              <a:t>),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s-UY" sz="2800" i="1" dirty="0" err="1" smtClean="0">
                <a:sym typeface="Symbol" pitchFamily="18" charset="2"/>
              </a:rPr>
              <a:t>PMe</a:t>
            </a:r>
            <a:r>
              <a:rPr lang="es-UY" sz="2800" i="1" baseline="-25000" dirty="0" err="1" smtClean="0"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dirty="0" smtClean="0">
                <a:sym typeface="Symbol" pitchFamily="18" charset="2"/>
              </a:rPr>
              <a:t> = </a:t>
            </a:r>
            <a:r>
              <a:rPr lang="es-UY" sz="2800" i="1" dirty="0" err="1" smtClean="0">
                <a:sym typeface="Symbol" pitchFamily="18" charset="2"/>
              </a:rPr>
              <a:t>PMg</a:t>
            </a:r>
            <a:r>
              <a:rPr lang="es-UY" sz="2800" i="1" baseline="-25000" dirty="0" err="1" smtClean="0"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dirty="0" smtClean="0">
                <a:sym typeface="Symbol" pitchFamily="18" charset="2"/>
              </a:rPr>
              <a:t> (= 900,000)</a:t>
            </a:r>
          </a:p>
          <a:p>
            <a:pPr algn="ctr">
              <a:lnSpc>
                <a:spcPct val="120000"/>
              </a:lnSpc>
              <a:buFontTx/>
              <a:buNone/>
            </a:pPr>
            <a:endParaRPr lang="en-US" sz="2800" dirty="0" smtClean="0">
              <a:solidFill>
                <a:srgbClr val="3B4F89"/>
              </a:solidFill>
              <a:sym typeface="Symbol" pitchFamily="18" charset="2"/>
            </a:endParaRPr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8100"/>
            <a:ext cx="8686800" cy="680884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400" dirty="0" smtClean="0"/>
              <a:t>Una función de producción de 2 insumos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832F33D-DFEB-4688-A13F-831BF3677BF9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15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478" y="4394200"/>
            <a:ext cx="8686800" cy="2286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s-UY" sz="2800" dirty="0" smtClean="0">
                <a:sym typeface="Symbol" pitchFamily="18" charset="2"/>
              </a:rPr>
              <a:t>Se da siempre; en todas las funciones de producción</a:t>
            </a:r>
          </a:p>
          <a:p>
            <a:pPr>
              <a:lnSpc>
                <a:spcPct val="120000"/>
              </a:lnSpc>
            </a:pPr>
            <a:r>
              <a:rPr lang="es-UY" sz="2800" dirty="0" smtClean="0">
                <a:sym typeface="Symbol" pitchFamily="18" charset="2"/>
              </a:rPr>
              <a:t>¿Intuición?</a:t>
            </a:r>
          </a:p>
          <a:p>
            <a:pPr>
              <a:lnSpc>
                <a:spcPct val="120000"/>
              </a:lnSpc>
            </a:pPr>
            <a:endParaRPr lang="es-UY" sz="2800" dirty="0" smtClean="0"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6" name="Rectangle 5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0" y="10815"/>
                <a:ext cx="9144000" cy="674985"/>
              </a:xfrm>
              <a:noFill/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s-ES" sz="3200" dirty="0" smtClean="0"/>
                  <a:t>Cuando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 smtClean="0">
                            <a:latin typeface="Cambria Math"/>
                          </a:rPr>
                          <m:t>𝑃𝑀𝑒</m:t>
                        </m:r>
                      </m:e>
                      <m:sub>
                        <m:r>
                          <a:rPr lang="es-ES" sz="3200" b="1" i="1" smtClean="0">
                            <a:latin typeface="Cambria Math"/>
                          </a:rPr>
                          <m:t>𝒍</m:t>
                        </m:r>
                      </m:sub>
                    </m:sSub>
                  </m:oMath>
                </a14:m>
                <a:r>
                  <a:rPr lang="es-ES" sz="3200" dirty="0" smtClean="0"/>
                  <a:t> alcanza el máximo,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 smtClean="0">
                            <a:latin typeface="Cambria Math"/>
                          </a:rPr>
                          <m:t>𝑃𝑀𝑒</m:t>
                        </m:r>
                      </m:e>
                      <m:sub>
                        <m:r>
                          <a:rPr lang="es-ES" sz="3200" i="1">
                            <a:latin typeface="Cambria Math"/>
                          </a:rPr>
                          <m:t>𝒍</m:t>
                        </m:r>
                      </m:sub>
                    </m:sSub>
                  </m:oMath>
                </a14:m>
                <a:r>
                  <a:rPr lang="es-ES" sz="3200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 smtClean="0">
                            <a:latin typeface="Cambria Math"/>
                          </a:rPr>
                          <m:t>𝑃𝑀</m:t>
                        </m:r>
                        <m:r>
                          <a:rPr lang="es-ES" sz="3200" b="1" i="1" smtClean="0"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s-ES" sz="3200" i="1">
                            <a:latin typeface="Cambria Math"/>
                          </a:rPr>
                          <m:t>𝒍</m:t>
                        </m:r>
                      </m:sub>
                    </m:sSub>
                  </m:oMath>
                </a14:m>
                <a:r>
                  <a:rPr lang="es-ES" sz="3200" dirty="0" smtClean="0"/>
                  <a:t> </a:t>
                </a:r>
              </a:p>
            </p:txBody>
          </p:sp>
        </mc:Choice>
        <mc:Fallback xmlns="">
          <p:sp>
            <p:nvSpPr>
              <p:cNvPr id="13316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0815"/>
                <a:ext cx="9144000" cy="674985"/>
              </a:xfrm>
              <a:blipFill>
                <a:blip r:embed="rId3"/>
                <a:stretch>
                  <a:fillRect l="-867" t="-8108" b="-18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4675" y="921480"/>
            <a:ext cx="4973603" cy="331324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61478" y="847703"/>
            <a:ext cx="3713197" cy="496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en-US" dirty="0" err="1">
                <a:solidFill>
                  <a:srgbClr val="3B4F89"/>
                </a:solidFill>
                <a:sym typeface="Symbol" pitchFamily="18" charset="2"/>
              </a:rPr>
              <a:t>PMe</a:t>
            </a:r>
            <a:r>
              <a:rPr lang="en-US" baseline="-25000" dirty="0" err="1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dirty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3B4F89"/>
                </a:solidFill>
                <a:sym typeface="Symbol" pitchFamily="18" charset="2"/>
              </a:rPr>
              <a:t>= 60.000</a:t>
            </a:r>
            <a:r>
              <a:rPr lang="en-US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dirty="0" smtClean="0">
                <a:solidFill>
                  <a:srgbClr val="3B4F89"/>
                </a:solidFill>
                <a:sym typeface="Symbol" pitchFamily="18" charset="2"/>
              </a:rPr>
              <a:t> – 1.000</a:t>
            </a:r>
            <a:r>
              <a:rPr lang="en-US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baseline="30000" dirty="0" smtClean="0">
                <a:solidFill>
                  <a:srgbClr val="3B4F89"/>
                </a:solidFill>
                <a:sym typeface="Symbol" pitchFamily="18" charset="2"/>
              </a:rPr>
              <a:t>2</a:t>
            </a:r>
          </a:p>
        </p:txBody>
      </p:sp>
      <p:sp>
        <p:nvSpPr>
          <p:cNvPr id="5" name="Rectángulo 4"/>
          <p:cNvSpPr/>
          <p:nvPr/>
        </p:nvSpPr>
        <p:spPr>
          <a:xfrm>
            <a:off x="93547" y="1807966"/>
            <a:ext cx="35557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 err="1">
                <a:solidFill>
                  <a:srgbClr val="3B4F89"/>
                </a:solidFill>
              </a:rPr>
              <a:t>PMg</a:t>
            </a:r>
            <a:r>
              <a:rPr lang="en-US" baseline="-25000" dirty="0" err="1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dirty="0">
                <a:solidFill>
                  <a:srgbClr val="3B4F89"/>
                </a:solidFill>
              </a:rPr>
              <a:t> </a:t>
            </a:r>
            <a:r>
              <a:rPr lang="en-US" dirty="0" smtClean="0">
                <a:solidFill>
                  <a:srgbClr val="3B4F89"/>
                </a:solidFill>
                <a:sym typeface="Symbol" pitchFamily="18" charset="2"/>
              </a:rPr>
              <a:t> 120.000</a:t>
            </a:r>
            <a:r>
              <a:rPr lang="en-US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dirty="0" smtClean="0">
                <a:solidFill>
                  <a:srgbClr val="3B4F89"/>
                </a:solidFill>
                <a:sym typeface="Symbol" pitchFamily="18" charset="2"/>
              </a:rPr>
              <a:t> – 3.000</a:t>
            </a:r>
            <a:r>
              <a:rPr lang="en-US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baseline="30000" dirty="0" smtClean="0">
                <a:solidFill>
                  <a:srgbClr val="3B4F89"/>
                </a:solidFill>
                <a:sym typeface="Symbol" pitchFamily="18" charset="2"/>
              </a:rPr>
              <a:t>2</a:t>
            </a:r>
            <a:endParaRPr lang="en-US" sz="2800" dirty="0">
              <a:solidFill>
                <a:srgbClr val="3B4F89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082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FB1EB10-7ACB-445F-8BD5-FF6948F134F6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16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629"/>
            <a:ext cx="7772400" cy="765629"/>
          </a:xfrm>
        </p:spPr>
        <p:txBody>
          <a:bodyPr/>
          <a:lstStyle/>
          <a:p>
            <a:r>
              <a:rPr lang="es-UY" dirty="0" smtClean="0"/>
              <a:t>Mapa de </a:t>
            </a:r>
            <a:r>
              <a:rPr lang="es-UY" dirty="0" err="1" smtClean="0"/>
              <a:t>isocuantas</a:t>
            </a:r>
            <a:endParaRPr lang="es-UY" dirty="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763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i="1" dirty="0" smtClean="0"/>
              <a:t>Una </a:t>
            </a:r>
            <a:r>
              <a:rPr lang="es-UY" b="1" i="1" dirty="0" err="1" smtClean="0"/>
              <a:t>isocuanta</a:t>
            </a:r>
            <a:r>
              <a:rPr lang="es-UY" b="1" i="1" dirty="0" smtClean="0"/>
              <a:t> </a:t>
            </a:r>
            <a:r>
              <a:rPr lang="es-UY" i="1" dirty="0" smtClean="0"/>
              <a:t>muestra las combinaciones de k y </a:t>
            </a:r>
            <a:r>
              <a:rPr lang="es-UY" i="1" dirty="0" smtClean="0">
                <a:latin typeface="Times New Roman" pitchFamily="18" charset="0"/>
              </a:rPr>
              <a:t>l</a:t>
            </a:r>
            <a:r>
              <a:rPr lang="es-UY" i="1" dirty="0" smtClean="0"/>
              <a:t> con las que podemos producir una determinada cantidad de un bien (q</a:t>
            </a:r>
            <a:r>
              <a:rPr lang="es-UY" i="1" baseline="-25000" dirty="0" smtClean="0"/>
              <a:t>0</a:t>
            </a:r>
            <a:r>
              <a:rPr lang="es-UY" i="1" dirty="0" smtClean="0"/>
              <a:t>)</a:t>
            </a:r>
          </a:p>
          <a:p>
            <a:pPr lvl="4">
              <a:lnSpc>
                <a:spcPct val="90000"/>
              </a:lnSpc>
            </a:pPr>
            <a:endParaRPr lang="es-UY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UY" i="1" dirty="0" smtClean="0">
                <a:solidFill>
                  <a:srgbClr val="3B4F89"/>
                </a:solidFill>
              </a:rPr>
              <a:t>f</a:t>
            </a:r>
            <a:r>
              <a:rPr lang="es-UY" dirty="0" smtClean="0">
                <a:solidFill>
                  <a:srgbClr val="3B4F89"/>
                </a:solidFill>
              </a:rPr>
              <a:t>(</a:t>
            </a:r>
            <a:r>
              <a:rPr lang="es-UY" i="1" dirty="0" err="1" smtClean="0">
                <a:solidFill>
                  <a:srgbClr val="3B4F89"/>
                </a:solidFill>
              </a:rPr>
              <a:t>k</a:t>
            </a:r>
            <a:r>
              <a:rPr lang="es-UY" dirty="0" err="1" smtClean="0">
                <a:solidFill>
                  <a:srgbClr val="3B4F89"/>
                </a:solidFill>
              </a:rPr>
              <a:t>,</a:t>
            </a:r>
            <a:r>
              <a:rPr lang="es-UY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UY" dirty="0" smtClean="0">
                <a:solidFill>
                  <a:srgbClr val="3B4F89"/>
                </a:solidFill>
              </a:rPr>
              <a:t>) = </a:t>
            </a:r>
            <a:r>
              <a:rPr lang="es-UY" i="1" dirty="0" smtClean="0">
                <a:solidFill>
                  <a:srgbClr val="3B4F89"/>
                </a:solidFill>
              </a:rPr>
              <a:t>q</a:t>
            </a:r>
            <a:r>
              <a:rPr lang="es-UY" baseline="-25000" dirty="0" smtClean="0">
                <a:solidFill>
                  <a:srgbClr val="3B4F89"/>
                </a:solidFill>
              </a:rPr>
              <a:t>0</a:t>
            </a:r>
            <a:endParaRPr lang="es-UY" dirty="0" smtClean="0">
              <a:solidFill>
                <a:srgbClr val="3B4F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9E567BE-FFE5-4E44-BA9E-5DF866DB505D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17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7" name="Line 5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5043488" y="6034088"/>
            <a:ext cx="1479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en-US" sz="1800" i="0">
                <a:solidFill>
                  <a:schemeClr val="tx1"/>
                </a:solidFill>
              </a:rPr>
              <a:t> por período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82550" y="3367088"/>
            <a:ext cx="153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>
                <a:solidFill>
                  <a:schemeClr val="tx1"/>
                </a:solidFill>
              </a:rPr>
              <a:t>k</a:t>
            </a:r>
            <a:r>
              <a:rPr lang="en-US" sz="1800" i="0">
                <a:solidFill>
                  <a:schemeClr val="tx1"/>
                </a:solidFill>
              </a:rPr>
              <a:t> por período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33400" y="1676400"/>
            <a:ext cx="8458200" cy="4213225"/>
            <a:chOff x="432" y="912"/>
            <a:chExt cx="5040" cy="2750"/>
          </a:xfrm>
        </p:grpSpPr>
        <p:sp>
          <p:nvSpPr>
            <p:cNvPr id="16393" name="Rectangle 4"/>
            <p:cNvSpPr>
              <a:spLocks noChangeArrowheads="1"/>
            </p:cNvSpPr>
            <p:nvPr/>
          </p:nvSpPr>
          <p:spPr bwMode="auto">
            <a:xfrm>
              <a:off x="432" y="912"/>
              <a:ext cx="504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s-UY" sz="3200" i="0" dirty="0" smtClean="0">
                  <a:solidFill>
                    <a:srgbClr val="470F3E"/>
                  </a:solidFill>
                </a:rPr>
                <a:t>Cada </a:t>
              </a:r>
              <a:r>
                <a:rPr lang="es-UY" sz="3200" i="0" dirty="0" err="1" smtClean="0">
                  <a:solidFill>
                    <a:srgbClr val="470F3E"/>
                  </a:solidFill>
                </a:rPr>
                <a:t>isocuanta</a:t>
              </a:r>
              <a:r>
                <a:rPr lang="es-UY" sz="3200" i="0" dirty="0" smtClean="0">
                  <a:solidFill>
                    <a:srgbClr val="470F3E"/>
                  </a:solidFill>
                </a:rPr>
                <a:t> representa un nivel distinto de producto</a:t>
              </a:r>
            </a:p>
            <a:p>
              <a:pPr marL="742950" lvl="1" indent="-285750">
                <a:spcBef>
                  <a:spcPct val="20000"/>
                </a:spcBef>
                <a:buFontTx/>
                <a:buChar char="–"/>
              </a:pPr>
              <a:r>
                <a:rPr lang="es-UY" sz="2300" i="0" dirty="0" smtClean="0">
                  <a:solidFill>
                    <a:srgbClr val="470F3E"/>
                  </a:solidFill>
                </a:rPr>
                <a:t>El producto aumenta cuando nos movemos hacia “afuera”</a:t>
              </a:r>
              <a:endParaRPr lang="es-UY" sz="2300" i="0" dirty="0">
                <a:solidFill>
                  <a:srgbClr val="470F3E"/>
                </a:solidFill>
              </a:endParaRPr>
            </a:p>
          </p:txBody>
        </p:sp>
        <p:sp>
          <p:nvSpPr>
            <p:cNvPr id="16394" name="Freeform 13"/>
            <p:cNvSpPr>
              <a:spLocks/>
            </p:cNvSpPr>
            <p:nvPr/>
          </p:nvSpPr>
          <p:spPr bwMode="auto">
            <a:xfrm>
              <a:off x="1200" y="2256"/>
              <a:ext cx="1488" cy="1248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  <a:gd name="T6" fmla="*/ 0 60000 65536"/>
                <a:gd name="T7" fmla="*/ 0 60000 65536"/>
                <a:gd name="T8" fmla="*/ 0 60000 65536"/>
                <a:gd name="T9" fmla="*/ 0 w 1488"/>
                <a:gd name="T10" fmla="*/ 0 h 1248"/>
                <a:gd name="T11" fmla="*/ 1488 w 1488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6395" name="Text Box 18"/>
            <p:cNvSpPr txBox="1">
              <a:spLocks noChangeArrowheads="1"/>
            </p:cNvSpPr>
            <p:nvPr/>
          </p:nvSpPr>
          <p:spPr bwMode="auto">
            <a:xfrm>
              <a:off x="2832" y="3271"/>
              <a:ext cx="624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 = 30</a:t>
              </a:r>
              <a:endParaRPr lang="en-US" sz="1400" i="0">
                <a:solidFill>
                  <a:srgbClr val="3B4F89"/>
                </a:solidFill>
              </a:endParaRPr>
            </a:p>
          </p:txBody>
        </p:sp>
        <p:sp>
          <p:nvSpPr>
            <p:cNvPr id="16396" name="Freeform 22"/>
            <p:cNvSpPr>
              <a:spLocks/>
            </p:cNvSpPr>
            <p:nvPr/>
          </p:nvSpPr>
          <p:spPr bwMode="auto">
            <a:xfrm>
              <a:off x="1344" y="2160"/>
              <a:ext cx="1488" cy="1248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  <a:gd name="T6" fmla="*/ 0 60000 65536"/>
                <a:gd name="T7" fmla="*/ 0 60000 65536"/>
                <a:gd name="T8" fmla="*/ 0 60000 65536"/>
                <a:gd name="T9" fmla="*/ 0 w 1488"/>
                <a:gd name="T10" fmla="*/ 0 h 1248"/>
                <a:gd name="T11" fmla="*/ 1488 w 1488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6397" name="Text Box 23"/>
            <p:cNvSpPr txBox="1">
              <a:spLocks noChangeArrowheads="1"/>
            </p:cNvSpPr>
            <p:nvPr/>
          </p:nvSpPr>
          <p:spPr bwMode="auto">
            <a:xfrm>
              <a:off x="2688" y="3463"/>
              <a:ext cx="624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 = 20</a:t>
              </a:r>
              <a:endParaRPr lang="en-US" sz="1400" i="0">
                <a:solidFill>
                  <a:srgbClr val="3B4F89"/>
                </a:solidFill>
              </a:endParaRPr>
            </a:p>
          </p:txBody>
        </p:sp>
      </p:grpSp>
      <p:sp>
        <p:nvSpPr>
          <p:cNvPr id="16392" name="Rectangle 26"/>
          <p:cNvSpPr>
            <a:spLocks noGrp="1" noChangeArrowheads="1"/>
          </p:cNvSpPr>
          <p:nvPr>
            <p:ph type="title"/>
          </p:nvPr>
        </p:nvSpPr>
        <p:spPr>
          <a:xfrm>
            <a:off x="674914" y="0"/>
            <a:ext cx="7772400" cy="685800"/>
          </a:xfrm>
          <a:noFill/>
        </p:spPr>
        <p:txBody>
          <a:bodyPr/>
          <a:lstStyle/>
          <a:p>
            <a:r>
              <a:rPr lang="es-UY" dirty="0" smtClean="0"/>
              <a:t>Mapa de </a:t>
            </a:r>
            <a:r>
              <a:rPr lang="es-UY" dirty="0" err="1" smtClean="0"/>
              <a:t>isocuantas</a:t>
            </a:r>
            <a:endParaRPr lang="es-UY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444FF0-00C3-4A9A-A50B-1087BA3BD1BE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18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2438401"/>
          </a:xfrm>
        </p:spPr>
        <p:txBody>
          <a:bodyPr/>
          <a:lstStyle/>
          <a:p>
            <a:r>
              <a:rPr lang="es-UY" dirty="0" smtClean="0"/>
              <a:t>La </a:t>
            </a:r>
            <a:r>
              <a:rPr lang="es-UY" b="1" dirty="0" smtClean="0"/>
              <a:t>tasa marginal de sustitución técnica </a:t>
            </a:r>
            <a:r>
              <a:rPr lang="es-UY" dirty="0" smtClean="0"/>
              <a:t>muestra la tasa a la que se puede sustituir capital por trabajo manteniendo constante la producción en una </a:t>
            </a:r>
            <a:r>
              <a:rPr lang="es-UY" dirty="0" err="1" smtClean="0"/>
              <a:t>isocuanta</a:t>
            </a:r>
            <a:endParaRPr lang="es-UY" dirty="0" smtClean="0"/>
          </a:p>
        </p:txBody>
      </p:sp>
      <p:graphicFrame>
        <p:nvGraphicFramePr>
          <p:cNvPr id="5734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90669"/>
              </p:ext>
            </p:extLst>
          </p:nvPr>
        </p:nvGraphicFramePr>
        <p:xfrm>
          <a:off x="2667000" y="4038600"/>
          <a:ext cx="3695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cuación" r:id="rId4" imgW="1625400" imgH="469800" progId="Equation.3">
                  <p:embed/>
                </p:oleObj>
              </mc:Choice>
              <mc:Fallback>
                <p:oleObj name="Ecuación" r:id="rId4" imgW="1625400" imgH="46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038600"/>
                        <a:ext cx="36957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6"/>
          <p:cNvSpPr>
            <a:spLocks noGrp="1" noChangeArrowheads="1"/>
          </p:cNvSpPr>
          <p:nvPr>
            <p:ph type="title"/>
          </p:nvPr>
        </p:nvSpPr>
        <p:spPr>
          <a:xfrm>
            <a:off x="393700" y="38100"/>
            <a:ext cx="8305800" cy="685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400" dirty="0" smtClean="0"/>
              <a:t>Tasa Marginal de Sustitución Técnica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6D08A13-50F3-40D9-B863-7755534D6B5D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19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043488" y="6034088"/>
            <a:ext cx="1479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en-US" sz="1800" i="0">
                <a:solidFill>
                  <a:schemeClr val="tx1"/>
                </a:solidFill>
              </a:rPr>
              <a:t> por período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22288" y="3062288"/>
            <a:ext cx="153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>
                <a:solidFill>
                  <a:schemeClr val="tx1"/>
                </a:solidFill>
              </a:rPr>
              <a:t>k</a:t>
            </a:r>
            <a:r>
              <a:rPr lang="en-US" sz="1800" i="0">
                <a:solidFill>
                  <a:schemeClr val="tx1"/>
                </a:solidFill>
              </a:rPr>
              <a:t> por período</a:t>
            </a:r>
          </a:p>
        </p:txBody>
      </p:sp>
      <p:sp>
        <p:nvSpPr>
          <p:cNvPr id="17416" name="Freeform 12"/>
          <p:cNvSpPr>
            <a:spLocks/>
          </p:cNvSpPr>
          <p:nvPr/>
        </p:nvSpPr>
        <p:spPr bwMode="auto">
          <a:xfrm>
            <a:off x="1905000" y="3581400"/>
            <a:ext cx="2362200" cy="1981200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  <a:gd name="T6" fmla="*/ 0 60000 65536"/>
              <a:gd name="T7" fmla="*/ 0 60000 65536"/>
              <a:gd name="T8" fmla="*/ 0 60000 65536"/>
              <a:gd name="T9" fmla="*/ 0 w 1488"/>
              <a:gd name="T10" fmla="*/ 0 h 1248"/>
              <a:gd name="T11" fmla="*/ 1488 w 1488"/>
              <a:gd name="T12" fmla="*/ 1248 h 1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>
            <a:solidFill>
              <a:srgbClr val="3B4F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17" name="Text Box 21"/>
          <p:cNvSpPr txBox="1">
            <a:spLocks noChangeArrowheads="1"/>
          </p:cNvSpPr>
          <p:nvPr/>
        </p:nvSpPr>
        <p:spPr bwMode="auto">
          <a:xfrm>
            <a:off x="4267200" y="5502275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>
                <a:solidFill>
                  <a:srgbClr val="3B4F89"/>
                </a:solidFill>
              </a:rPr>
              <a:t>q = 20</a:t>
            </a:r>
            <a:endParaRPr lang="en-US" sz="1400" i="0">
              <a:solidFill>
                <a:srgbClr val="3B4F89"/>
              </a:solidFill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685800" y="1981200"/>
            <a:ext cx="8001000" cy="4637088"/>
            <a:chOff x="432" y="1200"/>
            <a:chExt cx="5040" cy="2969"/>
          </a:xfrm>
        </p:grpSpPr>
        <p:sp>
          <p:nvSpPr>
            <p:cNvPr id="17421" name="Rectangle 3"/>
            <p:cNvSpPr>
              <a:spLocks noChangeArrowheads="1"/>
            </p:cNvSpPr>
            <p:nvPr/>
          </p:nvSpPr>
          <p:spPr bwMode="auto">
            <a:xfrm>
              <a:off x="432" y="1200"/>
              <a:ext cx="504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s-UY" sz="3200" i="0" dirty="0" smtClean="0">
                  <a:solidFill>
                    <a:srgbClr val="470F3E"/>
                  </a:solidFill>
                </a:rPr>
                <a:t>Es (el negativo) de la pendiente de la </a:t>
              </a:r>
              <a:r>
                <a:rPr lang="es-UY" sz="3200" i="0" dirty="0" err="1" smtClean="0">
                  <a:solidFill>
                    <a:srgbClr val="470F3E"/>
                  </a:solidFill>
                </a:rPr>
                <a:t>isocuanta</a:t>
              </a:r>
              <a:r>
                <a:rPr lang="es-UY" sz="3200" i="0" dirty="0" smtClean="0">
                  <a:solidFill>
                    <a:srgbClr val="470F3E"/>
                  </a:solidFill>
                </a:rPr>
                <a:t> </a:t>
              </a:r>
              <a:endParaRPr lang="es-UY" sz="3200" i="0" dirty="0">
                <a:solidFill>
                  <a:srgbClr val="470F3E"/>
                </a:solidFill>
              </a:endParaRPr>
            </a:p>
          </p:txBody>
        </p:sp>
        <p:sp>
          <p:nvSpPr>
            <p:cNvPr id="17422" name="Text Box 8"/>
            <p:cNvSpPr txBox="1">
              <a:spLocks noChangeArrowheads="1"/>
            </p:cNvSpPr>
            <p:nvPr/>
          </p:nvSpPr>
          <p:spPr bwMode="auto">
            <a:xfrm>
              <a:off x="1440" y="3973"/>
              <a:ext cx="33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tx1"/>
                  </a:solidFill>
                  <a:latin typeface="Times New Roman" pitchFamily="18" charset="0"/>
                </a:rPr>
                <a:t>l</a:t>
              </a:r>
              <a:r>
                <a:rPr lang="en-US" sz="1400" b="1" baseline="-25000">
                  <a:solidFill>
                    <a:schemeClr val="tx1"/>
                  </a:solidFill>
                </a:rPr>
                <a:t>A</a:t>
              </a:r>
              <a:endParaRPr lang="en-US" sz="1400" b="1" i="0">
                <a:solidFill>
                  <a:schemeClr val="tx1"/>
                </a:solidFill>
              </a:endParaRPr>
            </a:p>
          </p:txBody>
        </p:sp>
        <p:sp>
          <p:nvSpPr>
            <p:cNvPr id="17423" name="Text Box 9"/>
            <p:cNvSpPr txBox="1">
              <a:spLocks noChangeArrowheads="1"/>
            </p:cNvSpPr>
            <p:nvPr/>
          </p:nvSpPr>
          <p:spPr bwMode="auto">
            <a:xfrm>
              <a:off x="672" y="3052"/>
              <a:ext cx="33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k</a:t>
              </a:r>
              <a:r>
                <a:rPr lang="en-US" sz="1400" b="1" baseline="-25000">
                  <a:solidFill>
                    <a:schemeClr val="tx1"/>
                  </a:solidFill>
                </a:rPr>
                <a:t>A</a:t>
              </a:r>
              <a:endParaRPr lang="en-US" sz="1400" b="1" i="0">
                <a:solidFill>
                  <a:schemeClr val="tx1"/>
                </a:solidFill>
              </a:endParaRPr>
            </a:p>
          </p:txBody>
        </p:sp>
        <p:sp>
          <p:nvSpPr>
            <p:cNvPr id="17424" name="Line 10"/>
            <p:cNvSpPr>
              <a:spLocks noChangeShapeType="1"/>
            </p:cNvSpPr>
            <p:nvPr/>
          </p:nvSpPr>
          <p:spPr bwMode="auto">
            <a:xfrm flipV="1">
              <a:off x="1584" y="3168"/>
              <a:ext cx="0" cy="7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7425" name="Line 11"/>
            <p:cNvSpPr>
              <a:spLocks noChangeShapeType="1"/>
            </p:cNvSpPr>
            <p:nvPr/>
          </p:nvSpPr>
          <p:spPr bwMode="auto">
            <a:xfrm flipH="1">
              <a:off x="1008" y="3168"/>
              <a:ext cx="57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7426" name="Line 13"/>
            <p:cNvSpPr>
              <a:spLocks noChangeShapeType="1"/>
            </p:cNvSpPr>
            <p:nvPr/>
          </p:nvSpPr>
          <p:spPr bwMode="auto">
            <a:xfrm>
              <a:off x="1008" y="3456"/>
              <a:ext cx="1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7427" name="Line 14"/>
            <p:cNvSpPr>
              <a:spLocks noChangeShapeType="1"/>
            </p:cNvSpPr>
            <p:nvPr/>
          </p:nvSpPr>
          <p:spPr bwMode="auto">
            <a:xfrm>
              <a:off x="2160" y="3456"/>
              <a:ext cx="0" cy="4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7428" name="Text Box 15"/>
            <p:cNvSpPr txBox="1">
              <a:spLocks noChangeArrowheads="1"/>
            </p:cNvSpPr>
            <p:nvPr/>
          </p:nvSpPr>
          <p:spPr bwMode="auto">
            <a:xfrm>
              <a:off x="672" y="3387"/>
              <a:ext cx="33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k</a:t>
              </a:r>
              <a:r>
                <a:rPr lang="en-US" sz="1400" b="1" baseline="-25000">
                  <a:solidFill>
                    <a:schemeClr val="tx1"/>
                  </a:solidFill>
                </a:rPr>
                <a:t>B</a:t>
              </a:r>
              <a:endParaRPr lang="en-US" sz="1400" b="1" i="0">
                <a:solidFill>
                  <a:schemeClr val="tx1"/>
                </a:solidFill>
              </a:endParaRPr>
            </a:p>
          </p:txBody>
        </p:sp>
        <p:sp>
          <p:nvSpPr>
            <p:cNvPr id="17429" name="Text Box 16"/>
            <p:cNvSpPr txBox="1">
              <a:spLocks noChangeArrowheads="1"/>
            </p:cNvSpPr>
            <p:nvPr/>
          </p:nvSpPr>
          <p:spPr bwMode="auto">
            <a:xfrm>
              <a:off x="2016" y="3974"/>
              <a:ext cx="33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tx1"/>
                  </a:solidFill>
                  <a:latin typeface="Times New Roman" pitchFamily="18" charset="0"/>
                </a:rPr>
                <a:t>l</a:t>
              </a:r>
              <a:r>
                <a:rPr lang="en-US" sz="1400" b="1" baseline="-25000">
                  <a:solidFill>
                    <a:schemeClr val="tx1"/>
                  </a:solidFill>
                </a:rPr>
                <a:t>B</a:t>
              </a:r>
              <a:endParaRPr lang="en-US" sz="1400" b="1" i="0">
                <a:solidFill>
                  <a:schemeClr val="tx1"/>
                </a:solidFill>
              </a:endParaRPr>
            </a:p>
          </p:txBody>
        </p:sp>
        <p:sp>
          <p:nvSpPr>
            <p:cNvPr id="17430" name="Oval 18"/>
            <p:cNvSpPr>
              <a:spLocks noChangeArrowheads="1"/>
            </p:cNvSpPr>
            <p:nvPr/>
          </p:nvSpPr>
          <p:spPr bwMode="auto">
            <a:xfrm>
              <a:off x="1536" y="3120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7431" name="Oval 19"/>
            <p:cNvSpPr>
              <a:spLocks noChangeArrowheads="1"/>
            </p:cNvSpPr>
            <p:nvPr/>
          </p:nvSpPr>
          <p:spPr bwMode="auto">
            <a:xfrm>
              <a:off x="2160" y="3408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7432" name="Text Box 23"/>
            <p:cNvSpPr txBox="1">
              <a:spLocks noChangeArrowheads="1"/>
            </p:cNvSpPr>
            <p:nvPr/>
          </p:nvSpPr>
          <p:spPr bwMode="auto">
            <a:xfrm>
              <a:off x="1440" y="2927"/>
              <a:ext cx="336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 b="1">
                  <a:solidFill>
                    <a:schemeClr val="tx1"/>
                  </a:solidFill>
                </a:rPr>
                <a:t>A</a:t>
              </a:r>
              <a:endParaRPr lang="en-US" sz="1600" b="1" i="0">
                <a:solidFill>
                  <a:schemeClr val="tx1"/>
                </a:solidFill>
              </a:endParaRPr>
            </a:p>
          </p:txBody>
        </p:sp>
        <p:sp>
          <p:nvSpPr>
            <p:cNvPr id="17433" name="Text Box 24"/>
            <p:cNvSpPr txBox="1">
              <a:spLocks noChangeArrowheads="1"/>
            </p:cNvSpPr>
            <p:nvPr/>
          </p:nvSpPr>
          <p:spPr bwMode="auto">
            <a:xfrm>
              <a:off x="2064" y="3214"/>
              <a:ext cx="33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 b="1">
                  <a:solidFill>
                    <a:schemeClr val="tx1"/>
                  </a:solidFill>
                </a:rPr>
                <a:t>B</a:t>
              </a:r>
              <a:endParaRPr lang="en-US" sz="1600" b="1" i="0">
                <a:solidFill>
                  <a:schemeClr val="tx1"/>
                </a:solidFill>
              </a:endParaRPr>
            </a:p>
          </p:txBody>
        </p:sp>
      </p:grpSp>
      <p:sp>
        <p:nvSpPr>
          <p:cNvPr id="572441" name="Rectangle 25"/>
          <p:cNvSpPr>
            <a:spLocks noChangeArrowheads="1"/>
          </p:cNvSpPr>
          <p:nvPr/>
        </p:nvSpPr>
        <p:spPr bwMode="auto">
          <a:xfrm>
            <a:off x="3733800" y="3429000"/>
            <a:ext cx="502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rgbClr val="470F3E"/>
                </a:solidFill>
              </a:rPr>
              <a:t>TMST</a:t>
            </a:r>
            <a:r>
              <a:rPr lang="en-US" sz="2800" i="0" dirty="0" smtClean="0">
                <a:solidFill>
                  <a:srgbClr val="470F3E"/>
                </a:solidFill>
              </a:rPr>
              <a:t> </a:t>
            </a:r>
            <a:r>
              <a:rPr lang="en-US" sz="2800" i="0" dirty="0">
                <a:solidFill>
                  <a:srgbClr val="470F3E"/>
                </a:solidFill>
              </a:rPr>
              <a:t>&gt; 0 y </a:t>
            </a:r>
            <a:r>
              <a:rPr lang="en-US" sz="2800" i="0" dirty="0" err="1">
                <a:solidFill>
                  <a:srgbClr val="470F3E"/>
                </a:solidFill>
              </a:rPr>
              <a:t>es</a:t>
            </a:r>
            <a:r>
              <a:rPr lang="en-US" sz="2800" i="0" dirty="0">
                <a:solidFill>
                  <a:srgbClr val="470F3E"/>
                </a:solidFill>
              </a:rPr>
              <a:t> </a:t>
            </a:r>
            <a:r>
              <a:rPr lang="en-US" sz="2800" i="0" dirty="0" err="1" smtClean="0">
                <a:solidFill>
                  <a:srgbClr val="470F3E"/>
                </a:solidFill>
              </a:rPr>
              <a:t>decreciente</a:t>
            </a:r>
            <a:endParaRPr lang="en-US" sz="2800" i="0" dirty="0">
              <a:solidFill>
                <a:srgbClr val="470F3E"/>
              </a:solidFill>
            </a:endParaRPr>
          </a:p>
        </p:txBody>
      </p:sp>
      <p:sp>
        <p:nvSpPr>
          <p:cNvPr id="25" name="Rectangle 6"/>
          <p:cNvSpPr txBox="1">
            <a:spLocks noChangeArrowheads="1"/>
          </p:cNvSpPr>
          <p:nvPr/>
        </p:nvSpPr>
        <p:spPr bwMode="auto">
          <a:xfrm>
            <a:off x="393700" y="38100"/>
            <a:ext cx="830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9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9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9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9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9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9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9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9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9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sz="3400" i="0" kern="0" smtClean="0"/>
              <a:t>Tasa Marginal de Sustitución Técnica</a:t>
            </a:r>
            <a:endParaRPr lang="es-UY" sz="3400" i="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2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4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1C06B6A-6432-4458-8CA0-7FFB9B408948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2</a:t>
            </a:fld>
            <a:endParaRPr lang="en-US" sz="1400" i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r>
              <a:rPr lang="es-UY" dirty="0" smtClean="0"/>
              <a:t>Función de Producción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914400"/>
                <a:ext cx="8001000" cy="5181600"/>
              </a:xfrm>
            </p:spPr>
            <p:txBody>
              <a:bodyPr/>
              <a:lstStyle/>
              <a:p>
                <a:r>
                  <a:rPr lang="es-ES" sz="2800" dirty="0" smtClean="0">
                    <a:solidFill>
                      <a:srgbClr val="3B4F89"/>
                    </a:solidFill>
                  </a:rPr>
                  <a:t> Se escribe:	</a:t>
                </a:r>
              </a:p>
              <a:p>
                <a:pPr marL="0" indent="0">
                  <a:buNone/>
                </a:pPr>
                <a:endParaRPr lang="es-ES" sz="2800" b="1" i="1" dirty="0">
                  <a:solidFill>
                    <a:srgbClr val="3B4F89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𝒒</m:t>
                      </m:r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=</m:t>
                      </m:r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s-ES" sz="2800" b="1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800" b="1" i="1" dirty="0" smtClean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𝑲</m:t>
                          </m:r>
                          <m:r>
                            <a:rPr lang="es-ES" sz="2800" b="1" i="1" dirty="0" smtClean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s-ES" sz="2800" b="1" i="1" dirty="0" smtClean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𝑳</m:t>
                          </m:r>
                          <m:r>
                            <a:rPr lang="es-ES" sz="2800" b="1" i="1" dirty="0" smtClean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s-ES" sz="2800" b="1" i="1" dirty="0" smtClean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𝑴</m:t>
                          </m:r>
                          <m:r>
                            <a:rPr lang="es-ES" sz="2800" b="1" i="1" dirty="0" smtClean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,…</m:t>
                          </m:r>
                        </m:e>
                      </m:d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s-UY" sz="2800" b="1" i="1" dirty="0" smtClean="0">
                  <a:solidFill>
                    <a:srgbClr val="3B4F89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s-ES" sz="2800" b="1" dirty="0" smtClean="0">
                  <a:solidFill>
                    <a:srgbClr val="3B4F89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𝑞</m:t>
                    </m:r>
                  </m:oMath>
                </a14:m>
                <a:r>
                  <a:rPr lang="es-ES" sz="2800" dirty="0" smtClean="0">
                    <a:solidFill>
                      <a:srgbClr val="3B4F89"/>
                    </a:solidFill>
                  </a:rPr>
                  <a:t>: nivel de producción de un determinado bien durante un período de tiempo </a:t>
                </a:r>
              </a:p>
              <a:p>
                <a14:m>
                  <m:oMath xmlns:m="http://schemas.openxmlformats.org/officeDocument/2006/math"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𝐾</m:t>
                    </m:r>
                  </m:oMath>
                </a14:m>
                <a:r>
                  <a:rPr lang="es-ES" sz="2800" dirty="0" smtClean="0">
                    <a:solidFill>
                      <a:srgbClr val="3B4F89"/>
                    </a:solidFill>
                  </a:rPr>
                  <a:t>: nivel de uso de capital en ese período</a:t>
                </a:r>
              </a:p>
              <a:p>
                <a14:m>
                  <m:oMath xmlns:m="http://schemas.openxmlformats.org/officeDocument/2006/math"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s-ES" sz="2800" dirty="0" smtClean="0">
                    <a:solidFill>
                      <a:srgbClr val="3B4F89"/>
                    </a:solidFill>
                  </a:rPr>
                  <a:t>: cantidad de horas de trabajo </a:t>
                </a:r>
              </a:p>
              <a:p>
                <a14:m>
                  <m:oMath xmlns:m="http://schemas.openxmlformats.org/officeDocument/2006/math"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𝑀</m:t>
                    </m:r>
                  </m:oMath>
                </a14:m>
                <a:r>
                  <a:rPr lang="es-ES" sz="2800" dirty="0" smtClean="0">
                    <a:solidFill>
                      <a:srgbClr val="3B4F89"/>
                    </a:solidFill>
                  </a:rPr>
                  <a:t>: cantidad de otras materias primas utilizadas en la producción de q durante ese período, </a:t>
                </a:r>
              </a:p>
              <a:p>
                <a:r>
                  <a:rPr lang="es-ES" sz="2800" dirty="0" smtClean="0">
                    <a:solidFill>
                      <a:srgbClr val="3B4F89"/>
                    </a:solidFill>
                  </a:rPr>
                  <a:t>….: otros insumos</a:t>
                </a:r>
              </a:p>
            </p:txBody>
          </p:sp>
        </mc:Choice>
        <mc:Fallback xmlns="">
          <p:sp>
            <p:nvSpPr>
              <p:cNvPr id="92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914400"/>
                <a:ext cx="8001000" cy="5181600"/>
              </a:xfrm>
              <a:blipFill>
                <a:blip r:embed="rId3"/>
                <a:stretch>
                  <a:fillRect l="-1372" t="-1176" r="-2591" b="-552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FABE6AD-E783-4C72-8407-D89ADD8D2CFC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20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029"/>
            <a:ext cx="9144000" cy="732971"/>
          </a:xfrm>
        </p:spPr>
        <p:txBody>
          <a:bodyPr/>
          <a:lstStyle/>
          <a:p>
            <a:r>
              <a:rPr lang="es-UY" sz="2500" i="1" dirty="0" smtClean="0"/>
              <a:t>TMST como cociente de las productividades marginales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534400" cy="685800"/>
          </a:xfrm>
        </p:spPr>
        <p:txBody>
          <a:bodyPr/>
          <a:lstStyle/>
          <a:p>
            <a:r>
              <a:rPr lang="es-UY" dirty="0" smtClean="0"/>
              <a:t>Diferencial total de la función de producción:</a:t>
            </a:r>
          </a:p>
        </p:txBody>
      </p:sp>
      <p:graphicFrame>
        <p:nvGraphicFramePr>
          <p:cNvPr id="5744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296854"/>
              </p:ext>
            </p:extLst>
          </p:nvPr>
        </p:nvGraphicFramePr>
        <p:xfrm>
          <a:off x="1524000" y="1831975"/>
          <a:ext cx="60261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5" name="Ecuación" r:id="rId4" imgW="2590560" imgH="393480" progId="Equation.3">
                  <p:embed/>
                </p:oleObj>
              </mc:Choice>
              <mc:Fallback>
                <p:oleObj name="Ecuación" r:id="rId4" imgW="25905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31975"/>
                        <a:ext cx="602615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4469" name="Rectangle 5"/>
          <p:cNvSpPr>
            <a:spLocks noChangeArrowheads="1"/>
          </p:cNvSpPr>
          <p:nvPr/>
        </p:nvSpPr>
        <p:spPr bwMode="auto">
          <a:xfrm>
            <a:off x="496888" y="3325813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i="0" dirty="0">
                <a:solidFill>
                  <a:srgbClr val="470F3E"/>
                </a:solidFill>
              </a:rPr>
              <a:t>A lo largo de la </a:t>
            </a:r>
            <a:r>
              <a:rPr lang="en-US" sz="3200" i="0" dirty="0" err="1">
                <a:solidFill>
                  <a:srgbClr val="470F3E"/>
                </a:solidFill>
              </a:rPr>
              <a:t>isocuanta</a:t>
            </a:r>
            <a:r>
              <a:rPr lang="en-US" sz="3200" i="0" dirty="0">
                <a:solidFill>
                  <a:srgbClr val="470F3E"/>
                </a:solidFill>
              </a:rPr>
              <a:t> </a:t>
            </a:r>
            <a:r>
              <a:rPr lang="en-US" sz="3200" dirty="0" err="1">
                <a:solidFill>
                  <a:srgbClr val="470F3E"/>
                </a:solidFill>
              </a:rPr>
              <a:t>dq</a:t>
            </a:r>
            <a:r>
              <a:rPr lang="en-US" sz="3200" i="0" dirty="0">
                <a:solidFill>
                  <a:srgbClr val="470F3E"/>
                </a:solidFill>
              </a:rPr>
              <a:t> = 0, </a:t>
            </a:r>
            <a:r>
              <a:rPr lang="en-US" sz="3200" i="0" dirty="0" err="1">
                <a:solidFill>
                  <a:srgbClr val="470F3E"/>
                </a:solidFill>
              </a:rPr>
              <a:t>por</a:t>
            </a:r>
            <a:r>
              <a:rPr lang="en-US" sz="3200" i="0" dirty="0">
                <a:solidFill>
                  <a:srgbClr val="470F3E"/>
                </a:solidFill>
              </a:rPr>
              <a:t> </a:t>
            </a:r>
            <a:r>
              <a:rPr lang="en-US" sz="3200" i="0" dirty="0" err="1">
                <a:solidFill>
                  <a:srgbClr val="470F3E"/>
                </a:solidFill>
              </a:rPr>
              <a:t>tanto</a:t>
            </a:r>
            <a:r>
              <a:rPr lang="en-US" sz="3200" i="0" dirty="0">
                <a:solidFill>
                  <a:srgbClr val="470F3E"/>
                </a:solidFill>
              </a:rPr>
              <a:t>:</a:t>
            </a:r>
          </a:p>
        </p:txBody>
      </p:sp>
      <p:graphicFrame>
        <p:nvGraphicFramePr>
          <p:cNvPr id="574470" name="Object 6"/>
          <p:cNvGraphicFramePr>
            <a:graphicFrameLocks noChangeAspect="1"/>
          </p:cNvGraphicFramePr>
          <p:nvPr/>
        </p:nvGraphicFramePr>
        <p:xfrm>
          <a:off x="3151188" y="4405313"/>
          <a:ext cx="3073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6" name="Ecuación" r:id="rId6" imgW="1320480" imgH="228600" progId="Equation.3">
                  <p:embed/>
                </p:oleObj>
              </mc:Choice>
              <mc:Fallback>
                <p:oleObj name="Ecuación" r:id="rId6" imgW="13204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8" y="4405313"/>
                        <a:ext cx="307340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522110"/>
              </p:ext>
            </p:extLst>
          </p:nvPr>
        </p:nvGraphicFramePr>
        <p:xfrm>
          <a:off x="2389188" y="5105400"/>
          <a:ext cx="48212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7" name="Ecuación" r:id="rId8" imgW="2120760" imgH="469800" progId="Equation.3">
                  <p:embed/>
                </p:oleObj>
              </mc:Choice>
              <mc:Fallback>
                <p:oleObj name="Ecuación" r:id="rId8" imgW="2120760" imgH="469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5105400"/>
                        <a:ext cx="482123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D44DD87-5AE6-4ACD-B3DE-584B96AFC8A8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21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066800"/>
          </a:xfrm>
        </p:spPr>
        <p:txBody>
          <a:bodyPr/>
          <a:lstStyle/>
          <a:p>
            <a:r>
              <a:rPr lang="es-UY" dirty="0" smtClean="0"/>
              <a:t>Rendimientos a Escala</a:t>
            </a:r>
            <a:endParaRPr lang="es-UY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4953000"/>
          </a:xfrm>
        </p:spPr>
        <p:txBody>
          <a:bodyPr/>
          <a:lstStyle/>
          <a:p>
            <a:r>
              <a:rPr lang="es-UY" dirty="0"/>
              <a:t>¿</a:t>
            </a:r>
            <a:r>
              <a:rPr lang="es-UY" dirty="0" smtClean="0"/>
              <a:t>Cómo responde la producción cuando aumento todos los insumos al mismo tiempo en la misma proporción? </a:t>
            </a:r>
          </a:p>
          <a:p>
            <a:pPr marL="457200" lvl="1" indent="0">
              <a:buNone/>
            </a:pPr>
            <a:endParaRPr lang="es-UY" dirty="0" smtClean="0"/>
          </a:p>
          <a:p>
            <a:pPr lvl="1"/>
            <a:r>
              <a:rPr lang="es-UY" dirty="0" smtClean="0"/>
              <a:t>Si suponemos que duplicamos todos los factores de producción, ¿el producto también se duplicará?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A91F7FE-265E-4116-9415-6E077984FA06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22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585732" name="Object 4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65625932"/>
              </p:ext>
            </p:extLst>
          </p:nvPr>
        </p:nvGraphicFramePr>
        <p:xfrm>
          <a:off x="985837" y="1981200"/>
          <a:ext cx="8158163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Documento" r:id="rId4" imgW="7653388" imgH="3003101" progId="Word.Document.8">
                  <p:embed/>
                </p:oleObj>
              </mc:Choice>
              <mc:Fallback>
                <p:oleObj name="Documento" r:id="rId4" imgW="7653388" imgH="300310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7" y="1981200"/>
                        <a:ext cx="8158163" cy="297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6"/>
          <p:cNvSpPr>
            <a:spLocks noGrp="1" noChangeArrowheads="1"/>
          </p:cNvSpPr>
          <p:nvPr>
            <p:ph type="title"/>
          </p:nvPr>
        </p:nvSpPr>
        <p:spPr>
          <a:xfrm>
            <a:off x="-76200" y="-228600"/>
            <a:ext cx="9144000" cy="1066800"/>
          </a:xfrm>
          <a:noFill/>
        </p:spPr>
        <p:txBody>
          <a:bodyPr/>
          <a:lstStyle/>
          <a:p>
            <a:r>
              <a:rPr lang="es-UY" sz="4000" dirty="0" smtClean="0"/>
              <a:t>Rendimientos a Escala: definición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8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9FB936A-08E8-4B92-A3B2-5E4EB33080A0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23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4800600"/>
          </a:xfrm>
        </p:spPr>
        <p:txBody>
          <a:bodyPr/>
          <a:lstStyle/>
          <a:p>
            <a:r>
              <a:rPr lang="es-UY" sz="2800" dirty="0" smtClean="0"/>
              <a:t>Es posible que una función de producción presente rendimientos constantes a escala en un tramo, y creciente o decreciente en otros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-152400"/>
            <a:ext cx="7772400" cy="1066800"/>
          </a:xfrm>
          <a:noFill/>
        </p:spPr>
        <p:txBody>
          <a:bodyPr/>
          <a:lstStyle/>
          <a:p>
            <a:r>
              <a:rPr lang="en-US" dirty="0" err="1" smtClean="0"/>
              <a:t>Rendimientos</a:t>
            </a:r>
            <a:r>
              <a:rPr lang="en-US" dirty="0" smtClean="0"/>
              <a:t> a </a:t>
            </a:r>
            <a:r>
              <a:rPr lang="en-US" dirty="0" err="1" smtClean="0"/>
              <a:t>Escala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A8FE6CF-F224-41B7-965E-367695FA3D11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24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-19173" y="0"/>
            <a:ext cx="9144000" cy="838200"/>
          </a:xfrm>
        </p:spPr>
        <p:txBody>
          <a:bodyPr/>
          <a:lstStyle/>
          <a:p>
            <a:r>
              <a:rPr lang="en-US" sz="4000" dirty="0" err="1" smtClean="0"/>
              <a:t>Rendimientos</a:t>
            </a:r>
            <a:r>
              <a:rPr lang="en-US" sz="4000" dirty="0" smtClean="0"/>
              <a:t> </a:t>
            </a:r>
            <a:r>
              <a:rPr lang="en-US" sz="4000" dirty="0" err="1" smtClean="0"/>
              <a:t>Constantes</a:t>
            </a:r>
            <a:r>
              <a:rPr lang="en-US" sz="4000" dirty="0" smtClean="0"/>
              <a:t> a </a:t>
            </a:r>
            <a:r>
              <a:rPr lang="en-US" sz="4000" dirty="0" err="1" smtClean="0"/>
              <a:t>Escala</a:t>
            </a:r>
            <a:endParaRPr lang="en-US" sz="4000" dirty="0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15400" cy="5867400"/>
          </a:xfrm>
        </p:spPr>
        <p:txBody>
          <a:bodyPr/>
          <a:lstStyle/>
          <a:p>
            <a:pPr algn="ctr">
              <a:buFontTx/>
              <a:buNone/>
            </a:pPr>
            <a:endParaRPr lang="es-UY" sz="2800" i="1" dirty="0" smtClean="0">
              <a:solidFill>
                <a:srgbClr val="3B4F89"/>
              </a:solidFill>
            </a:endParaRPr>
          </a:p>
          <a:p>
            <a:pPr algn="ctr">
              <a:buFontTx/>
              <a:buNone/>
            </a:pPr>
            <a:endParaRPr lang="es-UY" sz="2800" i="1" dirty="0">
              <a:solidFill>
                <a:srgbClr val="3B4F89"/>
              </a:solidFill>
            </a:endParaRPr>
          </a:p>
          <a:p>
            <a:pPr algn="ctr">
              <a:buFontTx/>
              <a:buNone/>
            </a:pPr>
            <a:r>
              <a:rPr lang="es-UY" sz="2800" i="1" dirty="0" smtClean="0">
                <a:solidFill>
                  <a:srgbClr val="3B4F89"/>
                </a:solidFill>
              </a:rPr>
              <a:t>f</a:t>
            </a:r>
            <a:r>
              <a:rPr lang="es-UY" sz="2800" dirty="0" smtClean="0">
                <a:solidFill>
                  <a:srgbClr val="3B4F89"/>
                </a:solidFill>
              </a:rPr>
              <a:t>(</a:t>
            </a:r>
            <a:r>
              <a:rPr lang="es-UY" sz="2800" i="1" dirty="0" err="1" smtClean="0">
                <a:solidFill>
                  <a:srgbClr val="3B4F89"/>
                </a:solidFill>
              </a:rPr>
              <a:t>tk</a:t>
            </a:r>
            <a:r>
              <a:rPr lang="es-UY" sz="2800" dirty="0" err="1" smtClean="0">
                <a:solidFill>
                  <a:srgbClr val="3B4F89"/>
                </a:solidFill>
              </a:rPr>
              <a:t>,</a:t>
            </a:r>
            <a:r>
              <a:rPr lang="es-UY" sz="2800" i="1" dirty="0" err="1" smtClean="0">
                <a:solidFill>
                  <a:srgbClr val="3B4F89"/>
                </a:solidFill>
              </a:rPr>
              <a:t>t</a:t>
            </a:r>
            <a:r>
              <a:rPr lang="es-UY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UY" sz="2800" dirty="0" smtClean="0">
                <a:solidFill>
                  <a:srgbClr val="3B4F89"/>
                </a:solidFill>
              </a:rPr>
              <a:t>) = </a:t>
            </a:r>
            <a:r>
              <a:rPr lang="es-UY" sz="2800" i="1" dirty="0" smtClean="0">
                <a:solidFill>
                  <a:srgbClr val="3B4F89"/>
                </a:solidFill>
              </a:rPr>
              <a:t>t</a:t>
            </a:r>
            <a:r>
              <a:rPr lang="es-UY" sz="2800" baseline="30000" dirty="0" smtClean="0">
                <a:solidFill>
                  <a:srgbClr val="3B4F89"/>
                </a:solidFill>
              </a:rPr>
              <a:t>1</a:t>
            </a:r>
            <a:r>
              <a:rPr lang="es-UY" sz="2800" i="1" dirty="0" smtClean="0">
                <a:solidFill>
                  <a:srgbClr val="3B4F89"/>
                </a:solidFill>
              </a:rPr>
              <a:t>f</a:t>
            </a:r>
            <a:r>
              <a:rPr lang="es-UY" sz="2800" dirty="0" smtClean="0">
                <a:solidFill>
                  <a:srgbClr val="3B4F89"/>
                </a:solidFill>
              </a:rPr>
              <a:t>(</a:t>
            </a:r>
            <a:r>
              <a:rPr lang="es-UY" sz="2800" i="1" dirty="0" err="1" smtClean="0">
                <a:solidFill>
                  <a:srgbClr val="3B4F89"/>
                </a:solidFill>
              </a:rPr>
              <a:t>k</a:t>
            </a:r>
            <a:r>
              <a:rPr lang="es-UY" sz="2800" dirty="0" err="1" smtClean="0">
                <a:solidFill>
                  <a:srgbClr val="3B4F89"/>
                </a:solidFill>
              </a:rPr>
              <a:t>,</a:t>
            </a:r>
            <a:r>
              <a:rPr lang="es-UY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UY" sz="2800" dirty="0" smtClean="0">
                <a:solidFill>
                  <a:srgbClr val="3B4F89"/>
                </a:solidFill>
              </a:rPr>
              <a:t>) = </a:t>
            </a:r>
            <a:r>
              <a:rPr lang="es-UY" sz="2800" i="1" dirty="0" err="1" smtClean="0">
                <a:solidFill>
                  <a:srgbClr val="3B4F89"/>
                </a:solidFill>
              </a:rPr>
              <a:t>tq</a:t>
            </a:r>
            <a:endParaRPr lang="es-UY" sz="2800" i="1" dirty="0" smtClean="0">
              <a:solidFill>
                <a:srgbClr val="3B4F89"/>
              </a:solidFill>
            </a:endParaRPr>
          </a:p>
          <a:p>
            <a:endParaRPr lang="es-UY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87D90C7-E732-4E8E-93D8-EB7E471DBD2B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25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-8357" y="838200"/>
                <a:ext cx="9143999" cy="5791200"/>
              </a:xfrm>
            </p:spPr>
            <p:txBody>
              <a:bodyPr/>
              <a:lstStyle/>
              <a:p>
                <a:r>
                  <a:rPr lang="es-UY" dirty="0"/>
                  <a:t>Por el Teorema de Euler sabemos que si una función es homogénea de grado k, sus derivadas serán homogéneas de grado k-1.</a:t>
                </a:r>
              </a:p>
              <a:p>
                <a:r>
                  <a:rPr lang="es-ES" dirty="0" smtClean="0"/>
                  <a:t>Esto implica que si f tiene RCE, las </a:t>
                </a:r>
                <a:r>
                  <a:rPr lang="es-ES" dirty="0" err="1" smtClean="0"/>
                  <a:t>PMg</a:t>
                </a:r>
                <a:r>
                  <a:rPr lang="es-ES" dirty="0" smtClean="0"/>
                  <a:t> son funciones homogéneas de grado cero</a:t>
                </a:r>
              </a:p>
              <a:p>
                <a:pPr marL="0" indent="0">
                  <a:buNone/>
                </a:pPr>
                <a:r>
                  <a:rPr lang="es-ES" dirty="0"/>
                  <a:t>	</a:t>
                </a:r>
                <a:endParaRPr lang="es-E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dirty="0" smtClean="0"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es-ES" b="0" i="1" dirty="0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s-ES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 dirty="0" smtClean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i="1" dirty="0" smtClean="0">
                                  <a:latin typeface="Cambria Math"/>
                                </a:rPr>
                                <m:t>𝐾</m:t>
                              </m:r>
                              <m:r>
                                <a:rPr lang="es-ES" i="1" dirty="0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s-ES" i="1" dirty="0" smtClean="0">
                                  <a:latin typeface="Cambria Math"/>
                                </a:rPr>
                                <m:t>𝐿</m:t>
                              </m:r>
                            </m:e>
                          </m:d>
                        </m:num>
                        <m:den>
                          <m:r>
                            <a:rPr lang="es-ES" i="1" dirty="0" smtClean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 smtClean="0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es-ES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 dirty="0" smtClean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i="1" dirty="0" err="1">
                                  <a:latin typeface="Cambria Math"/>
                                </a:rPr>
                                <m:t>𝑚𝐾</m:t>
                              </m:r>
                              <m:r>
                                <a:rPr lang="es-ES" i="1" dirty="0" err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s-ES" i="1" dirty="0" err="1">
                                  <a:latin typeface="Cambria Math"/>
                                </a:rPr>
                                <m:t>𝑚𝐿</m:t>
                              </m:r>
                            </m:e>
                          </m:d>
                        </m:num>
                        <m:den>
                          <m:r>
                            <a:rPr lang="es-ES" i="1" dirty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>
                              <a:latin typeface="Cambria Math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s-ES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s-E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dirty="0" smtClean="0"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es-ES" b="0" i="1" dirty="0" smtClean="0">
                              <a:latin typeface="Cambria Math"/>
                            </a:rPr>
                            <m:t>𝑙</m:t>
                          </m:r>
                        </m:sub>
                      </m:sSub>
                      <m:r>
                        <a:rPr lang="es-ES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 dirty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i="1" dirty="0">
                                  <a:latin typeface="Cambria Math"/>
                                </a:rPr>
                                <m:t>𝐾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𝐿</m:t>
                              </m:r>
                            </m:e>
                          </m:d>
                        </m:num>
                        <m:den>
                          <m:r>
                            <a:rPr lang="es-ES" i="1" dirty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>
                              <a:latin typeface="Cambria Math"/>
                            </a:rPr>
                            <m:t>𝐿</m:t>
                          </m:r>
                        </m:den>
                      </m:f>
                      <m:r>
                        <a:rPr lang="es-ES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 dirty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i="1" dirty="0" err="1">
                                  <a:latin typeface="Cambria Math"/>
                                </a:rPr>
                                <m:t>𝑚𝐾</m:t>
                              </m:r>
                              <m:r>
                                <a:rPr lang="es-ES" i="1" dirty="0" err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s-ES" i="1" dirty="0" err="1">
                                  <a:latin typeface="Cambria Math"/>
                                </a:rPr>
                                <m:t>𝑚𝐿</m:t>
                              </m:r>
                            </m:e>
                          </m:d>
                        </m:num>
                        <m:den>
                          <m:r>
                            <a:rPr lang="es-ES" i="1" dirty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>
                              <a:latin typeface="Cambria Math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es-ES" dirty="0" smtClean="0"/>
              </a:p>
            </p:txBody>
          </p:sp>
        </mc:Choice>
        <mc:Fallback xmlns="">
          <p:sp>
            <p:nvSpPr>
              <p:cNvPr id="2253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-8357" y="838200"/>
                <a:ext cx="9143999" cy="5791200"/>
              </a:xfrm>
              <a:blipFill>
                <a:blip r:embed="rId3"/>
                <a:stretch>
                  <a:fillRect l="-1533" t="-136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2" name="Rectangle 5"/>
          <p:cNvSpPr>
            <a:spLocks noGrp="1" noChangeArrowheads="1"/>
          </p:cNvSpPr>
          <p:nvPr>
            <p:ph type="title"/>
          </p:nvPr>
        </p:nvSpPr>
        <p:spPr>
          <a:xfrm>
            <a:off x="-8357" y="0"/>
            <a:ext cx="9144000" cy="838200"/>
          </a:xfrm>
          <a:noFill/>
        </p:spPr>
        <p:txBody>
          <a:bodyPr/>
          <a:lstStyle/>
          <a:p>
            <a:r>
              <a:rPr lang="es-UY" sz="4000" dirty="0" smtClean="0"/>
              <a:t>Rendimientos Constantes a Escala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87D90C7-E732-4E8E-93D8-EB7E471DBD2B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26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838200"/>
                <a:ext cx="8763000" cy="5791200"/>
              </a:xfrm>
            </p:spPr>
            <p:txBody>
              <a:bodyPr/>
              <a:lstStyle/>
              <a:p>
                <a:r>
                  <a:rPr lang="es-ES" dirty="0" smtClean="0"/>
                  <a:t>La </a:t>
                </a:r>
                <a:r>
                  <a:rPr lang="es-ES" dirty="0" err="1"/>
                  <a:t>PMg</a:t>
                </a:r>
                <a:r>
                  <a:rPr lang="es-ES" dirty="0"/>
                  <a:t> de cada factor depende del ratio de capital y trabajo (y no de su valor absoluto</a:t>
                </a:r>
                <a:r>
                  <a:rPr lang="es-ES" dirty="0" smtClean="0"/>
                  <a:t>).</a:t>
                </a:r>
              </a:p>
              <a:p>
                <a:r>
                  <a:rPr lang="es-ES" dirty="0" smtClean="0"/>
                  <a:t>Podemos demostrarlo haciendo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/>
                      </a:rPr>
                      <m:t>𝑚</m:t>
                    </m:r>
                    <m:r>
                      <a:rPr lang="es-ES" i="1" dirty="0" smtClean="0">
                        <a:latin typeface="Cambria Math"/>
                      </a:rPr>
                      <m:t>=1/</m:t>
                    </m:r>
                    <m:r>
                      <a:rPr lang="es-ES" i="1" dirty="0" smtClean="0">
                        <a:latin typeface="Cambria Math"/>
                      </a:rPr>
                      <m:t>𝑙</m:t>
                    </m:r>
                  </m:oMath>
                </a14:m>
                <a:r>
                  <a:rPr lang="es-ES" dirty="0"/>
                  <a:t>. </a:t>
                </a:r>
                <a:endParaRPr lang="es-ES" dirty="0" smtClean="0"/>
              </a:p>
              <a:p>
                <a:pPr marL="0" indent="0">
                  <a:buNone/>
                </a:pPr>
                <a:r>
                  <a:rPr lang="es-ES" dirty="0"/>
                  <a:t>	</a:t>
                </a:r>
                <a:endParaRPr lang="es-E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i="1" dirty="0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s-ES" b="0" i="1" dirty="0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s-ES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 dirty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 dirty="0">
                                      <a:latin typeface="Cambria Math"/>
                                    </a:rPr>
                                    <m:t>𝐾</m:t>
                                  </m:r>
                                </m:num>
                                <m:den>
                                  <m:r>
                                    <a:rPr lang="es-ES" i="1" dirty="0">
                                      <a:latin typeface="Cambria Math"/>
                                    </a:rPr>
                                    <m:t>𝐿</m:t>
                                  </m:r>
                                </m:den>
                              </m:f>
                              <m:r>
                                <a:rPr lang="es-ES" i="1" dirty="0">
                                  <a:latin typeface="Cambria Math"/>
                                </a:rPr>
                                <m:t>,1</m:t>
                              </m:r>
                            </m:e>
                          </m:d>
                        </m:num>
                        <m:den>
                          <m:r>
                            <a:rPr lang="es-ES" i="1" dirty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>
                              <a:latin typeface="Cambria Math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s-ES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s-E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/>
                        </a:rPr>
                        <m:t>	</m:t>
                      </m:r>
                      <m:r>
                        <a:rPr lang="es-ES" i="1" dirty="0" smtClean="0"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i="1" dirty="0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s-ES" b="0" i="1" dirty="0" smtClean="0">
                              <a:latin typeface="Cambria Math"/>
                            </a:rPr>
                            <m:t>𝑙</m:t>
                          </m:r>
                        </m:sub>
                      </m:sSub>
                      <m:r>
                        <a:rPr lang="es-ES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 dirty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 dirty="0">
                                      <a:latin typeface="Cambria Math"/>
                                    </a:rPr>
                                    <m:t>𝐾</m:t>
                                  </m:r>
                                </m:num>
                                <m:den>
                                  <m:r>
                                    <a:rPr lang="es-ES" i="1" dirty="0">
                                      <a:latin typeface="Cambria Math"/>
                                    </a:rPr>
                                    <m:t>𝐿</m:t>
                                  </m:r>
                                </m:den>
                              </m:f>
                              <m:r>
                                <a:rPr lang="es-ES" i="1" dirty="0">
                                  <a:latin typeface="Cambria Math"/>
                                </a:rPr>
                                <m:t>,1</m:t>
                              </m:r>
                            </m:e>
                          </m:d>
                        </m:num>
                        <m:den>
                          <m:r>
                            <a:rPr lang="es-ES" i="1" dirty="0">
                              <a:latin typeface="Cambria Math"/>
                            </a:rPr>
                            <m:t>𝜕</m:t>
                          </m:r>
                          <m:r>
                            <a:rPr lang="es-ES" i="1" dirty="0">
                              <a:latin typeface="Cambria Math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2253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838200"/>
                <a:ext cx="8763000" cy="5791200"/>
              </a:xfrm>
              <a:blipFill>
                <a:blip r:embed="rId3"/>
                <a:stretch>
                  <a:fillRect l="-1599" t="-136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-3629"/>
            <a:ext cx="9144000" cy="838200"/>
          </a:xfrm>
          <a:noFill/>
        </p:spPr>
        <p:txBody>
          <a:bodyPr/>
          <a:lstStyle/>
          <a:p>
            <a:r>
              <a:rPr lang="en-US" sz="4000" dirty="0" err="1" smtClean="0"/>
              <a:t>Rendimientos</a:t>
            </a:r>
            <a:r>
              <a:rPr lang="en-US" sz="4000" dirty="0" smtClean="0"/>
              <a:t> </a:t>
            </a:r>
            <a:r>
              <a:rPr lang="en-US" sz="4000" dirty="0" err="1" smtClean="0"/>
              <a:t>Constantes</a:t>
            </a:r>
            <a:r>
              <a:rPr lang="en-US" sz="4000" dirty="0" smtClean="0"/>
              <a:t> a </a:t>
            </a:r>
            <a:r>
              <a:rPr lang="en-US" sz="4000" dirty="0" err="1" smtClean="0"/>
              <a:t>Escala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5788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2F38175-4EA4-44B9-925A-777192B52515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27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1600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043488" y="6034088"/>
            <a:ext cx="1479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por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período</a:t>
            </a:r>
            <a:endParaRPr lang="en-US" sz="1800" i="0" dirty="0">
              <a:solidFill>
                <a:schemeClr val="tx1"/>
              </a:solidFill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76200" y="3429000"/>
            <a:ext cx="153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>
                <a:solidFill>
                  <a:schemeClr val="tx1"/>
                </a:solidFill>
              </a:rPr>
              <a:t>k</a:t>
            </a:r>
            <a:r>
              <a:rPr lang="en-US" sz="1800" i="0">
                <a:solidFill>
                  <a:schemeClr val="tx1"/>
                </a:solidFill>
              </a:rPr>
              <a:t> por período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42900" y="838200"/>
            <a:ext cx="8153400" cy="5410200"/>
            <a:chOff x="216" y="528"/>
            <a:chExt cx="5136" cy="3408"/>
          </a:xfrm>
        </p:grpSpPr>
        <p:sp>
          <p:nvSpPr>
            <p:cNvPr id="23572" name="Rectangle 8"/>
            <p:cNvSpPr>
              <a:spLocks noChangeArrowheads="1"/>
            </p:cNvSpPr>
            <p:nvPr/>
          </p:nvSpPr>
          <p:spPr bwMode="auto">
            <a:xfrm>
              <a:off x="216" y="528"/>
              <a:ext cx="5136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s-ES" sz="3200" dirty="0"/>
                <a:t>Además, la TMST entre k y </a:t>
              </a:r>
              <a:r>
                <a:rPr lang="es-ES" sz="3200" dirty="0">
                  <a:latin typeface="Times New Roman" pitchFamily="18" charset="0"/>
                </a:rPr>
                <a:t>l</a:t>
              </a:r>
              <a:r>
                <a:rPr lang="es-ES" sz="3200" dirty="0"/>
                <a:t> depende sólo del ratio de k y </a:t>
              </a:r>
              <a:r>
                <a:rPr lang="es-ES" sz="3200" dirty="0">
                  <a:latin typeface="Times New Roman" pitchFamily="18" charset="0"/>
                </a:rPr>
                <a:t>l</a:t>
              </a:r>
              <a:r>
                <a:rPr lang="es-ES" sz="3200" dirty="0"/>
                <a:t>, pero no de la escala de operación</a:t>
              </a:r>
            </a:p>
            <a:p>
              <a:pPr marL="4000500" lvl="8" indent="-342900">
                <a:spcBef>
                  <a:spcPct val="20000"/>
                </a:spcBef>
                <a:buFontTx/>
                <a:buChar char="•"/>
              </a:pPr>
              <a:r>
                <a:rPr lang="es-UY" sz="3200" i="0" dirty="0" smtClean="0">
                  <a:solidFill>
                    <a:srgbClr val="470F3E"/>
                  </a:solidFill>
                </a:rPr>
                <a:t>En una recta desde el origen con </a:t>
              </a:r>
              <a:r>
                <a:rPr lang="es-UY" sz="3200" dirty="0" smtClean="0">
                  <a:solidFill>
                    <a:srgbClr val="470F3E"/>
                  </a:solidFill>
                </a:rPr>
                <a:t>k/</a:t>
              </a:r>
              <a:r>
                <a:rPr lang="es-UY" sz="3200" dirty="0" smtClean="0">
                  <a:solidFill>
                    <a:srgbClr val="470F3E"/>
                  </a:solidFill>
                  <a:latin typeface="Times New Roman" pitchFamily="18" charset="0"/>
                </a:rPr>
                <a:t>l</a:t>
              </a:r>
              <a:r>
                <a:rPr lang="es-UY" sz="3200" i="0" dirty="0" smtClean="0">
                  <a:solidFill>
                    <a:srgbClr val="470F3E"/>
                  </a:solidFill>
                </a:rPr>
                <a:t> constante, la </a:t>
              </a:r>
              <a:r>
                <a:rPr lang="es-UY" sz="3200" dirty="0" smtClean="0">
                  <a:solidFill>
                    <a:srgbClr val="470F3E"/>
                  </a:solidFill>
                </a:rPr>
                <a:t>TMS</a:t>
              </a:r>
              <a:r>
                <a:rPr lang="es-UY" sz="3200" i="0" dirty="0" smtClean="0">
                  <a:solidFill>
                    <a:srgbClr val="470F3E"/>
                  </a:solidFill>
                </a:rPr>
                <a:t> será la misma para todas las </a:t>
              </a:r>
              <a:r>
                <a:rPr lang="es-UY" sz="3200" i="0" dirty="0" err="1" smtClean="0">
                  <a:solidFill>
                    <a:srgbClr val="470F3E"/>
                  </a:solidFill>
                </a:rPr>
                <a:t>isocuantas</a:t>
              </a:r>
              <a:endParaRPr lang="es-UY" sz="3200" i="0" dirty="0">
                <a:solidFill>
                  <a:srgbClr val="470F3E"/>
                </a:solidFill>
              </a:endParaRPr>
            </a:p>
          </p:txBody>
        </p:sp>
        <p:sp>
          <p:nvSpPr>
            <p:cNvPr id="23573" name="Line 13"/>
            <p:cNvSpPr>
              <a:spLocks noChangeShapeType="1"/>
            </p:cNvSpPr>
            <p:nvPr/>
          </p:nvSpPr>
          <p:spPr bwMode="auto">
            <a:xfrm flipV="1">
              <a:off x="1008" y="2448"/>
              <a:ext cx="1488" cy="1488"/>
            </a:xfrm>
            <a:prstGeom prst="line">
              <a:avLst/>
            </a:prstGeom>
            <a:noFill/>
            <a:ln w="38100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1981200" y="3429000"/>
            <a:ext cx="3810000" cy="2454275"/>
            <a:chOff x="1248" y="2160"/>
            <a:chExt cx="2400" cy="1546"/>
          </a:xfrm>
        </p:grpSpPr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3024" y="3082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 = 3</a:t>
              </a:r>
              <a:endParaRPr lang="en-US" sz="1400" i="0">
                <a:solidFill>
                  <a:srgbClr val="3B4F89"/>
                </a:solidFill>
              </a:endParaRPr>
            </a:p>
          </p:txBody>
        </p:sp>
        <p:sp>
          <p:nvSpPr>
            <p:cNvPr id="23563" name="Text Box 12"/>
            <p:cNvSpPr txBox="1">
              <a:spLocks noChangeArrowheads="1"/>
            </p:cNvSpPr>
            <p:nvPr/>
          </p:nvSpPr>
          <p:spPr bwMode="auto">
            <a:xfrm>
              <a:off x="2784" y="3322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 = 2</a:t>
              </a:r>
              <a:endParaRPr lang="en-US" sz="1400" i="0">
                <a:solidFill>
                  <a:srgbClr val="3B4F89"/>
                </a:solidFill>
              </a:endParaRPr>
            </a:p>
          </p:txBody>
        </p:sp>
        <p:sp>
          <p:nvSpPr>
            <p:cNvPr id="23564" name="Line 14"/>
            <p:cNvSpPr>
              <a:spLocks noChangeShapeType="1"/>
            </p:cNvSpPr>
            <p:nvPr/>
          </p:nvSpPr>
          <p:spPr bwMode="auto">
            <a:xfrm>
              <a:off x="1248" y="2976"/>
              <a:ext cx="624" cy="624"/>
            </a:xfrm>
            <a:prstGeom prst="line">
              <a:avLst/>
            </a:prstGeom>
            <a:noFill/>
            <a:ln w="28575">
              <a:solidFill>
                <a:srgbClr val="DC00D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3565" name="Arc 20"/>
            <p:cNvSpPr>
              <a:spLocks/>
            </p:cNvSpPr>
            <p:nvPr/>
          </p:nvSpPr>
          <p:spPr bwMode="auto">
            <a:xfrm rot="10800000">
              <a:off x="1344" y="2544"/>
              <a:ext cx="1200" cy="1053"/>
            </a:xfrm>
            <a:custGeom>
              <a:avLst/>
              <a:gdLst>
                <a:gd name="T0" fmla="*/ 0 w 26006"/>
                <a:gd name="T1" fmla="*/ 19 h 24938"/>
                <a:gd name="T2" fmla="*/ 1188 w 26006"/>
                <a:gd name="T3" fmla="*/ 1053 h 24938"/>
                <a:gd name="T4" fmla="*/ 203 w 26006"/>
                <a:gd name="T5" fmla="*/ 912 h 24938"/>
                <a:gd name="T6" fmla="*/ 0 60000 65536"/>
                <a:gd name="T7" fmla="*/ 0 60000 65536"/>
                <a:gd name="T8" fmla="*/ 0 60000 65536"/>
                <a:gd name="T9" fmla="*/ 0 w 26006"/>
                <a:gd name="T10" fmla="*/ 0 h 24938"/>
                <a:gd name="T11" fmla="*/ 26006 w 26006"/>
                <a:gd name="T12" fmla="*/ 24938 h 249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06" h="24938" fill="none" extrusionOk="0">
                  <a:moveTo>
                    <a:pt x="0" y="454"/>
                  </a:moveTo>
                  <a:cubicBezTo>
                    <a:pt x="1449" y="152"/>
                    <a:pt x="2925" y="-1"/>
                    <a:pt x="4406" y="0"/>
                  </a:cubicBezTo>
                  <a:cubicBezTo>
                    <a:pt x="16335" y="0"/>
                    <a:pt x="26006" y="9670"/>
                    <a:pt x="26006" y="21600"/>
                  </a:cubicBezTo>
                  <a:cubicBezTo>
                    <a:pt x="26006" y="22717"/>
                    <a:pt x="25919" y="23833"/>
                    <a:pt x="25746" y="24937"/>
                  </a:cubicBezTo>
                </a:path>
                <a:path w="26006" h="24938" stroke="0" extrusionOk="0">
                  <a:moveTo>
                    <a:pt x="0" y="454"/>
                  </a:moveTo>
                  <a:cubicBezTo>
                    <a:pt x="1449" y="152"/>
                    <a:pt x="2925" y="-1"/>
                    <a:pt x="4406" y="0"/>
                  </a:cubicBezTo>
                  <a:cubicBezTo>
                    <a:pt x="16335" y="0"/>
                    <a:pt x="26006" y="9670"/>
                    <a:pt x="26006" y="21600"/>
                  </a:cubicBezTo>
                  <a:cubicBezTo>
                    <a:pt x="26006" y="22717"/>
                    <a:pt x="25919" y="23833"/>
                    <a:pt x="25746" y="24937"/>
                  </a:cubicBezTo>
                  <a:lnTo>
                    <a:pt x="4406" y="21600"/>
                  </a:lnTo>
                  <a:close/>
                </a:path>
              </a:pathLst>
            </a:cu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2544" y="3514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 = 1</a:t>
              </a:r>
              <a:endParaRPr lang="en-US" sz="1400" i="0">
                <a:solidFill>
                  <a:srgbClr val="3B4F89"/>
                </a:solidFill>
              </a:endParaRPr>
            </a:p>
          </p:txBody>
        </p:sp>
        <p:sp>
          <p:nvSpPr>
            <p:cNvPr id="23567" name="Text Box 24"/>
            <p:cNvSpPr txBox="1">
              <a:spLocks noChangeArrowheads="1"/>
            </p:cNvSpPr>
            <p:nvPr/>
          </p:nvSpPr>
          <p:spPr bwMode="auto">
            <a:xfrm>
              <a:off x="3168" y="2323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endParaRPr lang="es-MX" i="0">
                <a:solidFill>
                  <a:srgbClr val="470F3E"/>
                </a:solidFill>
              </a:endParaRPr>
            </a:p>
          </p:txBody>
        </p:sp>
        <p:sp>
          <p:nvSpPr>
            <p:cNvPr id="23568" name="Line 27"/>
            <p:cNvSpPr>
              <a:spLocks noChangeShapeType="1"/>
            </p:cNvSpPr>
            <p:nvPr/>
          </p:nvSpPr>
          <p:spPr bwMode="auto">
            <a:xfrm>
              <a:off x="1488" y="2784"/>
              <a:ext cx="624" cy="624"/>
            </a:xfrm>
            <a:prstGeom prst="line">
              <a:avLst/>
            </a:prstGeom>
            <a:noFill/>
            <a:ln w="28575">
              <a:solidFill>
                <a:srgbClr val="DC00D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3569" name="Arc 28"/>
            <p:cNvSpPr>
              <a:spLocks/>
            </p:cNvSpPr>
            <p:nvPr/>
          </p:nvSpPr>
          <p:spPr bwMode="auto">
            <a:xfrm rot="10800000">
              <a:off x="1584" y="2352"/>
              <a:ext cx="1200" cy="1053"/>
            </a:xfrm>
            <a:custGeom>
              <a:avLst/>
              <a:gdLst>
                <a:gd name="T0" fmla="*/ 0 w 26006"/>
                <a:gd name="T1" fmla="*/ 19 h 24938"/>
                <a:gd name="T2" fmla="*/ 1188 w 26006"/>
                <a:gd name="T3" fmla="*/ 1053 h 24938"/>
                <a:gd name="T4" fmla="*/ 203 w 26006"/>
                <a:gd name="T5" fmla="*/ 912 h 24938"/>
                <a:gd name="T6" fmla="*/ 0 60000 65536"/>
                <a:gd name="T7" fmla="*/ 0 60000 65536"/>
                <a:gd name="T8" fmla="*/ 0 60000 65536"/>
                <a:gd name="T9" fmla="*/ 0 w 26006"/>
                <a:gd name="T10" fmla="*/ 0 h 24938"/>
                <a:gd name="T11" fmla="*/ 26006 w 26006"/>
                <a:gd name="T12" fmla="*/ 24938 h 249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06" h="24938" fill="none" extrusionOk="0">
                  <a:moveTo>
                    <a:pt x="0" y="454"/>
                  </a:moveTo>
                  <a:cubicBezTo>
                    <a:pt x="1449" y="152"/>
                    <a:pt x="2925" y="-1"/>
                    <a:pt x="4406" y="0"/>
                  </a:cubicBezTo>
                  <a:cubicBezTo>
                    <a:pt x="16335" y="0"/>
                    <a:pt x="26006" y="9670"/>
                    <a:pt x="26006" y="21600"/>
                  </a:cubicBezTo>
                  <a:cubicBezTo>
                    <a:pt x="26006" y="22717"/>
                    <a:pt x="25919" y="23833"/>
                    <a:pt x="25746" y="24937"/>
                  </a:cubicBezTo>
                </a:path>
                <a:path w="26006" h="24938" stroke="0" extrusionOk="0">
                  <a:moveTo>
                    <a:pt x="0" y="454"/>
                  </a:moveTo>
                  <a:cubicBezTo>
                    <a:pt x="1449" y="152"/>
                    <a:pt x="2925" y="-1"/>
                    <a:pt x="4406" y="0"/>
                  </a:cubicBezTo>
                  <a:cubicBezTo>
                    <a:pt x="16335" y="0"/>
                    <a:pt x="26006" y="9670"/>
                    <a:pt x="26006" y="21600"/>
                  </a:cubicBezTo>
                  <a:cubicBezTo>
                    <a:pt x="26006" y="22717"/>
                    <a:pt x="25919" y="23833"/>
                    <a:pt x="25746" y="24937"/>
                  </a:cubicBezTo>
                  <a:lnTo>
                    <a:pt x="4406" y="21600"/>
                  </a:lnTo>
                  <a:close/>
                </a:path>
              </a:pathLst>
            </a:cu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3570" name="Line 30"/>
            <p:cNvSpPr>
              <a:spLocks noChangeShapeType="1"/>
            </p:cNvSpPr>
            <p:nvPr/>
          </p:nvSpPr>
          <p:spPr bwMode="auto">
            <a:xfrm>
              <a:off x="1728" y="2592"/>
              <a:ext cx="624" cy="624"/>
            </a:xfrm>
            <a:prstGeom prst="line">
              <a:avLst/>
            </a:prstGeom>
            <a:noFill/>
            <a:ln w="28575">
              <a:solidFill>
                <a:srgbClr val="DC00D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3571" name="Arc 31"/>
            <p:cNvSpPr>
              <a:spLocks/>
            </p:cNvSpPr>
            <p:nvPr/>
          </p:nvSpPr>
          <p:spPr bwMode="auto">
            <a:xfrm rot="10800000">
              <a:off x="1824" y="2160"/>
              <a:ext cx="1200" cy="1053"/>
            </a:xfrm>
            <a:custGeom>
              <a:avLst/>
              <a:gdLst>
                <a:gd name="T0" fmla="*/ 0 w 26006"/>
                <a:gd name="T1" fmla="*/ 19 h 24938"/>
                <a:gd name="T2" fmla="*/ 1188 w 26006"/>
                <a:gd name="T3" fmla="*/ 1053 h 24938"/>
                <a:gd name="T4" fmla="*/ 203 w 26006"/>
                <a:gd name="T5" fmla="*/ 912 h 24938"/>
                <a:gd name="T6" fmla="*/ 0 60000 65536"/>
                <a:gd name="T7" fmla="*/ 0 60000 65536"/>
                <a:gd name="T8" fmla="*/ 0 60000 65536"/>
                <a:gd name="T9" fmla="*/ 0 w 26006"/>
                <a:gd name="T10" fmla="*/ 0 h 24938"/>
                <a:gd name="T11" fmla="*/ 26006 w 26006"/>
                <a:gd name="T12" fmla="*/ 24938 h 249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06" h="24938" fill="none" extrusionOk="0">
                  <a:moveTo>
                    <a:pt x="0" y="454"/>
                  </a:moveTo>
                  <a:cubicBezTo>
                    <a:pt x="1449" y="152"/>
                    <a:pt x="2925" y="-1"/>
                    <a:pt x="4406" y="0"/>
                  </a:cubicBezTo>
                  <a:cubicBezTo>
                    <a:pt x="16335" y="0"/>
                    <a:pt x="26006" y="9670"/>
                    <a:pt x="26006" y="21600"/>
                  </a:cubicBezTo>
                  <a:cubicBezTo>
                    <a:pt x="26006" y="22717"/>
                    <a:pt x="25919" y="23833"/>
                    <a:pt x="25746" y="24937"/>
                  </a:cubicBezTo>
                </a:path>
                <a:path w="26006" h="24938" stroke="0" extrusionOk="0">
                  <a:moveTo>
                    <a:pt x="0" y="454"/>
                  </a:moveTo>
                  <a:cubicBezTo>
                    <a:pt x="1449" y="152"/>
                    <a:pt x="2925" y="-1"/>
                    <a:pt x="4406" y="0"/>
                  </a:cubicBezTo>
                  <a:cubicBezTo>
                    <a:pt x="16335" y="0"/>
                    <a:pt x="26006" y="9670"/>
                    <a:pt x="26006" y="21600"/>
                  </a:cubicBezTo>
                  <a:cubicBezTo>
                    <a:pt x="26006" y="22717"/>
                    <a:pt x="25919" y="23833"/>
                    <a:pt x="25746" y="24937"/>
                  </a:cubicBezTo>
                  <a:lnTo>
                    <a:pt x="4406" y="21600"/>
                  </a:lnTo>
                  <a:close/>
                </a:path>
              </a:pathLst>
            </a:cu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23561" name="Rectangle 37"/>
          <p:cNvSpPr>
            <a:spLocks noGrp="1" noChangeArrowheads="1"/>
          </p:cNvSpPr>
          <p:nvPr>
            <p:ph type="title"/>
          </p:nvPr>
        </p:nvSpPr>
        <p:spPr>
          <a:xfrm>
            <a:off x="-38100" y="0"/>
            <a:ext cx="9144000" cy="609600"/>
          </a:xfrm>
          <a:noFill/>
        </p:spPr>
        <p:txBody>
          <a:bodyPr/>
          <a:lstStyle/>
          <a:p>
            <a:r>
              <a:rPr lang="en-US" sz="4000" dirty="0" err="1" smtClean="0"/>
              <a:t>Rendimientos</a:t>
            </a:r>
            <a:r>
              <a:rPr lang="en-US" sz="4000" dirty="0" smtClean="0"/>
              <a:t> </a:t>
            </a:r>
            <a:r>
              <a:rPr lang="en-US" sz="4000" dirty="0" err="1" smtClean="0"/>
              <a:t>Constantes</a:t>
            </a:r>
            <a:r>
              <a:rPr lang="en-US" sz="4000" dirty="0" smtClean="0"/>
              <a:t> a </a:t>
            </a:r>
            <a:r>
              <a:rPr lang="en-US" sz="4000" dirty="0" err="1" smtClean="0"/>
              <a:t>Escala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s-ES" dirty="0" smtClean="0"/>
              <a:t>Elasticidad de Sustitución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838200"/>
            <a:ext cx="8915400" cy="5562600"/>
          </a:xfrm>
        </p:spPr>
        <p:txBody>
          <a:bodyPr/>
          <a:lstStyle/>
          <a:p>
            <a:r>
              <a:rPr lang="es-ES" dirty="0" smtClean="0"/>
              <a:t>Una característica importante de la función de producción es la “facilidad” con la que se sustituyen entre sí los factores de producción.</a:t>
            </a:r>
          </a:p>
          <a:p>
            <a:r>
              <a:rPr lang="es-ES" dirty="0" smtClean="0"/>
              <a:t>Se trata de una cuestión relativa a la forma de una curva de indiferencia.</a:t>
            </a:r>
          </a:p>
          <a:p>
            <a:endParaRPr lang="es-ES" dirty="0" smtClean="0"/>
          </a:p>
          <a:p>
            <a:r>
              <a:rPr lang="es-ES" dirty="0" smtClean="0"/>
              <a:t>Como                                            , a medida</a:t>
            </a:r>
          </a:p>
          <a:p>
            <a:endParaRPr lang="es-ES" dirty="0"/>
          </a:p>
          <a:p>
            <a:r>
              <a:rPr lang="es-ES" dirty="0" smtClean="0"/>
              <a:t> que k/l baja, la TMST bajará.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D2C9-BA2A-4210-9A35-541BD4C678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953671"/>
              </p:ext>
            </p:extLst>
          </p:nvPr>
        </p:nvGraphicFramePr>
        <p:xfrm>
          <a:off x="1731963" y="3886200"/>
          <a:ext cx="48212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Ecuación" r:id="rId3" imgW="2120760" imgH="469800" progId="Equation.3">
                  <p:embed/>
                </p:oleObj>
              </mc:Choice>
              <mc:Fallback>
                <p:oleObj name="Ecuación" r:id="rId3" imgW="2120760" imgH="469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963" y="3886200"/>
                        <a:ext cx="482123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033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s-ES" dirty="0" smtClean="0"/>
              <a:t>Elasticidad de Sustitución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562600"/>
          </a:xfrm>
        </p:spPr>
        <p:txBody>
          <a:bodyPr/>
          <a:lstStyle/>
          <a:p>
            <a:r>
              <a:rPr lang="es-ES" dirty="0" smtClean="0"/>
              <a:t>La idea es definir un parámetro que capte esta respuesta de la TMST al cambio en k/l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Si la TMST no cambia a medida que k/l disminuye, diríamos que la sustitución entre estos dos factores es “fácil” 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Lo contrario si la TMST cambia mucho.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D2C9-BA2A-4210-9A35-541BD4C678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9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1C06B6A-6432-4458-8CA0-7FFB9B408948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7772400" cy="1066800"/>
          </a:xfrm>
        </p:spPr>
        <p:txBody>
          <a:bodyPr/>
          <a:lstStyle/>
          <a:p>
            <a:r>
              <a:rPr lang="es-UY" dirty="0" smtClean="0"/>
              <a:t>Función de Producción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066800"/>
                <a:ext cx="8229600" cy="5029200"/>
              </a:xfrm>
            </p:spPr>
            <p:txBody>
              <a:bodyPr/>
              <a:lstStyle/>
              <a:p>
                <a:r>
                  <a:rPr lang="es-ES" sz="2800" i="1" dirty="0" smtClean="0">
                    <a:solidFill>
                      <a:srgbClr val="3B4F89"/>
                    </a:solidFill>
                  </a:rPr>
                  <a:t>Nos dice la cantidad </a:t>
                </a:r>
                <a:r>
                  <a:rPr lang="es-ES" sz="2800" b="1" i="1" dirty="0" smtClean="0">
                    <a:solidFill>
                      <a:srgbClr val="3B4F89"/>
                    </a:solidFill>
                  </a:rPr>
                  <a:t>máxima</a:t>
                </a:r>
                <a:r>
                  <a:rPr lang="es-ES" sz="2800" i="1" dirty="0" smtClean="0">
                    <a:solidFill>
                      <a:srgbClr val="3B4F89"/>
                    </a:solidFill>
                  </a:rPr>
                  <a:t> de un producto </a:t>
                </a:r>
                <a14:m>
                  <m:oMath xmlns:m="http://schemas.openxmlformats.org/officeDocument/2006/math">
                    <m:r>
                      <a:rPr lang="es-ES" sz="2800" b="1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𝒒</m:t>
                    </m:r>
                  </m:oMath>
                </a14:m>
                <a:r>
                  <a:rPr lang="es-ES" sz="2800" i="1" dirty="0" smtClean="0">
                    <a:solidFill>
                      <a:srgbClr val="3B4F89"/>
                    </a:solidFill>
                  </a:rPr>
                  <a:t> que se puede obtener con distintas cantidades de los insumos que son necesarios para su producción. </a:t>
                </a:r>
              </a:p>
              <a:p>
                <a:endParaRPr lang="es-ES" sz="2800" dirty="0" smtClean="0">
                  <a:solidFill>
                    <a:srgbClr val="3B4F89"/>
                  </a:solidFill>
                </a:endParaRPr>
              </a:p>
              <a:p>
                <a:r>
                  <a:rPr lang="es-ES" sz="2800" dirty="0" smtClean="0">
                    <a:solidFill>
                      <a:srgbClr val="3B4F89"/>
                    </a:solidFill>
                  </a:rPr>
                  <a:t>Pero no es la receta. Es una representación matemática de la receta. </a:t>
                </a:r>
              </a:p>
            </p:txBody>
          </p:sp>
        </mc:Choice>
        <mc:Fallback xmlns="">
          <p:sp>
            <p:nvSpPr>
              <p:cNvPr id="92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66800"/>
                <a:ext cx="8229600" cy="5029200"/>
              </a:xfrm>
              <a:blipFill>
                <a:blip r:embed="rId3"/>
                <a:stretch>
                  <a:fillRect l="-1333" t="-121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746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s-ES" dirty="0" smtClean="0"/>
              <a:t>Elasticidad de Sustitución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38200"/>
                <a:ext cx="8610600" cy="5562600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dirty="0" smtClean="0">
                          <a:latin typeface="Cambria Math"/>
                        </a:rPr>
                        <m:t>𝜎</m:t>
                      </m:r>
                      <m:r>
                        <a:rPr lang="el-GR" i="1" dirty="0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l-GR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>
                                  <a:latin typeface="Cambria Math"/>
                                </a:rPr>
                                <m:t>𝑉𝑎𝑟𝑖𝑎𝑐𝑖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ó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𝑝𝑜𝑟𝑐𝑒𝑛𝑡𝑢𝑎𝑙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𝑒𝑛</m:t>
                              </m:r>
                              <m:r>
                                <a:rPr lang="es-ES" b="0" i="1" dirty="0" smtClean="0"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 dirty="0">
                                      <a:latin typeface="Cambria Math"/>
                                    </a:rPr>
                                    <m:t>𝐾</m:t>
                                  </m:r>
                                </m:num>
                                <m:den>
                                  <m:r>
                                    <a:rPr lang="es-ES" i="1" dirty="0">
                                      <a:latin typeface="Cambria Math"/>
                                    </a:rPr>
                                    <m:t>𝐿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s-ES" i="1" dirty="0">
                                  <a:latin typeface="Cambria Math"/>
                                </a:rPr>
                                <m:t>𝑉𝑎𝑟𝑖𝑎𝑐𝑖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ó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𝑝𝑜𝑟𝑐𝑒𝑛𝑡𝑢𝑎𝑙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𝑒𝑛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s-ES" i="1" dirty="0">
                                  <a:latin typeface="Cambria Math"/>
                                </a:rPr>
                                <m:t>𝑇𝑀𝑆𝑇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ES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:endParaRPr lang="es-ES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 dirty="0">
                                      <a:latin typeface="Cambria Math"/>
                                    </a:rPr>
                                    <m:t>𝑑</m:t>
                                  </m:r>
                                  <m:d>
                                    <m:dPr>
                                      <m:ctrlPr>
                                        <a:rPr lang="es-E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ES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ES" i="1" dirty="0">
                                              <a:latin typeface="Cambria Math"/>
                                            </a:rPr>
                                            <m:t>𝐾</m:t>
                                          </m:r>
                                        </m:num>
                                        <m:den>
                                          <m:r>
                                            <a:rPr lang="es-ES" i="1" dirty="0">
                                              <a:latin typeface="Cambria Math"/>
                                            </a:rPr>
                                            <m:t>𝐿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f>
                                    <m:fPr>
                                      <m:ctrlPr>
                                        <a:rPr lang="es-E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ES" i="1" dirty="0">
                                          <a:latin typeface="Cambria Math"/>
                                        </a:rPr>
                                        <m:t>𝐾</m:t>
                                      </m:r>
                                    </m:num>
                                    <m:den>
                                      <m:r>
                                        <a:rPr lang="es-ES" i="1" dirty="0">
                                          <a:latin typeface="Cambria Math"/>
                                        </a:rPr>
                                        <m:t>𝐿</m:t>
                                      </m:r>
                                    </m:den>
                                  </m:f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 dirty="0" err="1">
                                      <a:latin typeface="Cambria Math"/>
                                    </a:rPr>
                                    <m:t>𝑑𝑇𝑀𝑆𝑇</m:t>
                                  </m:r>
                                </m:num>
                                <m:den>
                                  <m:r>
                                    <a:rPr lang="es-ES" i="1" dirty="0">
                                      <a:latin typeface="Cambria Math"/>
                                    </a:rPr>
                                    <m:t>𝑇𝑀𝑆𝑇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es-ES" i="1" dirty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>
                                  <a:latin typeface="Cambria Math"/>
                                </a:rPr>
                                <m:t>𝜕</m:t>
                              </m:r>
                              <m:func>
                                <m:func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ES" i="0" dirty="0" err="1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E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ES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ES" i="1" dirty="0">
                                              <a:latin typeface="Cambria Math"/>
                                            </a:rPr>
                                            <m:t>𝐾</m:t>
                                          </m:r>
                                        </m:num>
                                        <m:den>
                                          <m:r>
                                            <a:rPr lang="es-ES" i="1" dirty="0">
                                              <a:latin typeface="Cambria Math"/>
                                            </a:rPr>
                                            <m:t>𝐿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num>
                            <m:den>
                              <m:r>
                                <a:rPr lang="es-ES" i="1" dirty="0">
                                  <a:latin typeface="Cambria Math"/>
                                </a:rPr>
                                <m:t>𝜕</m:t>
                              </m:r>
                              <m:func>
                                <m:func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ES" i="0" dirty="0" err="1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E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i="1" dirty="0">
                                          <a:latin typeface="Cambria Math"/>
                                        </a:rPr>
                                        <m:t>𝑇𝑀𝑆𝑇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ES" dirty="0" smtClean="0"/>
              </a:p>
              <a:p>
                <a:endParaRPr lang="es-ES" dirty="0" smtClean="0"/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38200"/>
                <a:ext cx="8610600" cy="5562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D2C9-BA2A-4210-9A35-541BD4C678E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5805F49-158A-4A66-8D90-483CD579D860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31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29029"/>
            <a:ext cx="8763000" cy="791029"/>
          </a:xfrm>
        </p:spPr>
        <p:txBody>
          <a:bodyPr/>
          <a:lstStyle/>
          <a:p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Producción</a:t>
            </a:r>
            <a:r>
              <a:rPr lang="en-US" dirty="0" smtClean="0"/>
              <a:t> Lineal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257800"/>
          </a:xfrm>
        </p:spPr>
        <p:txBody>
          <a:bodyPr/>
          <a:lstStyle/>
          <a:p>
            <a:r>
              <a:rPr lang="en-US" dirty="0" err="1" smtClean="0"/>
              <a:t>Supongamos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producción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:</a:t>
            </a:r>
          </a:p>
          <a:p>
            <a:pPr algn="ctr"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</a:rPr>
              <a:t>q</a:t>
            </a:r>
            <a:r>
              <a:rPr lang="en-US" sz="2800" dirty="0" smtClean="0">
                <a:solidFill>
                  <a:srgbClr val="3B4F89"/>
                </a:solidFill>
              </a:rPr>
              <a:t> = </a:t>
            </a:r>
            <a:r>
              <a:rPr lang="en-US" sz="2800" i="1" dirty="0" smtClean="0">
                <a:solidFill>
                  <a:srgbClr val="3B4F89"/>
                </a:solidFill>
              </a:rPr>
              <a:t>f</a:t>
            </a:r>
            <a:r>
              <a:rPr lang="en-US" sz="2800" dirty="0" smtClean="0">
                <a:solidFill>
                  <a:srgbClr val="3B4F89"/>
                </a:solidFill>
              </a:rPr>
              <a:t>(</a:t>
            </a:r>
            <a:r>
              <a:rPr lang="en-US" sz="2800" i="1" dirty="0" err="1" smtClean="0">
                <a:solidFill>
                  <a:srgbClr val="3B4F89"/>
                </a:solidFill>
              </a:rPr>
              <a:t>k</a:t>
            </a:r>
            <a:r>
              <a:rPr lang="en-US" sz="2800" dirty="0" err="1" smtClean="0">
                <a:solidFill>
                  <a:srgbClr val="3B4F89"/>
                </a:solidFill>
              </a:rPr>
              <a:t>,</a:t>
            </a:r>
            <a:r>
              <a:rPr lang="en-U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dirty="0" smtClean="0">
                <a:solidFill>
                  <a:srgbClr val="3B4F89"/>
                </a:solidFill>
              </a:rPr>
              <a:t>) = </a:t>
            </a:r>
            <a:r>
              <a:rPr lang="en-US" sz="2800" i="1" dirty="0" err="1" smtClean="0">
                <a:solidFill>
                  <a:srgbClr val="3B4F89"/>
                </a:solidFill>
              </a:rPr>
              <a:t>ak</a:t>
            </a:r>
            <a:r>
              <a:rPr lang="en-US" sz="2800" dirty="0" smtClean="0">
                <a:solidFill>
                  <a:srgbClr val="3B4F89"/>
                </a:solidFill>
              </a:rPr>
              <a:t> + </a:t>
            </a:r>
            <a:r>
              <a:rPr lang="en-US" sz="2800" i="1" dirty="0" err="1" smtClean="0">
                <a:solidFill>
                  <a:srgbClr val="3B4F89"/>
                </a:solidFill>
              </a:rPr>
              <a:t>b</a:t>
            </a:r>
            <a:r>
              <a:rPr lang="en-U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endParaRPr lang="en-US" sz="2800" dirty="0" smtClean="0">
              <a:solidFill>
                <a:srgbClr val="3B4F89"/>
              </a:solidFill>
              <a:latin typeface="Times New Roman" pitchFamily="18" charset="0"/>
            </a:endParaRP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producción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rendimientos</a:t>
            </a:r>
            <a:r>
              <a:rPr lang="en-US" dirty="0" smtClean="0"/>
              <a:t> </a:t>
            </a:r>
            <a:r>
              <a:rPr lang="en-US" dirty="0" err="1" smtClean="0"/>
              <a:t>constantes</a:t>
            </a:r>
            <a:r>
              <a:rPr lang="en-US" dirty="0" smtClean="0"/>
              <a:t> a </a:t>
            </a:r>
            <a:r>
              <a:rPr lang="en-US" dirty="0" err="1" smtClean="0"/>
              <a:t>escala</a:t>
            </a:r>
            <a:r>
              <a:rPr lang="en-US" dirty="0" smtClean="0"/>
              <a:t>:</a:t>
            </a:r>
          </a:p>
          <a:p>
            <a:pPr algn="ctr"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</a:rPr>
              <a:t>f</a:t>
            </a:r>
            <a:r>
              <a:rPr lang="en-US" sz="2800" dirty="0" smtClean="0">
                <a:solidFill>
                  <a:srgbClr val="3B4F89"/>
                </a:solidFill>
              </a:rPr>
              <a:t>(</a:t>
            </a:r>
            <a:r>
              <a:rPr lang="en-US" sz="2800" i="1" dirty="0" err="1" smtClean="0">
                <a:solidFill>
                  <a:srgbClr val="3B4F89"/>
                </a:solidFill>
              </a:rPr>
              <a:t>tk</a:t>
            </a:r>
            <a:r>
              <a:rPr lang="en-US" sz="2800" dirty="0" err="1" smtClean="0">
                <a:solidFill>
                  <a:srgbClr val="3B4F89"/>
                </a:solidFill>
              </a:rPr>
              <a:t>,</a:t>
            </a:r>
            <a:r>
              <a:rPr lang="en-US" sz="2800" i="1" dirty="0" err="1" smtClean="0">
                <a:solidFill>
                  <a:srgbClr val="3B4F89"/>
                </a:solidFill>
              </a:rPr>
              <a:t>t</a:t>
            </a:r>
            <a:r>
              <a:rPr lang="en-U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dirty="0" smtClean="0">
                <a:solidFill>
                  <a:srgbClr val="3B4F89"/>
                </a:solidFill>
              </a:rPr>
              <a:t>) = </a:t>
            </a:r>
            <a:r>
              <a:rPr lang="en-US" sz="2800" i="1" dirty="0" err="1" smtClean="0">
                <a:solidFill>
                  <a:srgbClr val="3B4F89"/>
                </a:solidFill>
              </a:rPr>
              <a:t>atk</a:t>
            </a:r>
            <a:r>
              <a:rPr lang="en-US" sz="2800" dirty="0" smtClean="0">
                <a:solidFill>
                  <a:srgbClr val="3B4F89"/>
                </a:solidFill>
              </a:rPr>
              <a:t> + </a:t>
            </a:r>
            <a:r>
              <a:rPr lang="en-US" sz="2800" i="1" dirty="0" err="1" smtClean="0">
                <a:solidFill>
                  <a:srgbClr val="3B4F89"/>
                </a:solidFill>
              </a:rPr>
              <a:t>bt</a:t>
            </a:r>
            <a:r>
              <a:rPr lang="en-U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dirty="0" smtClean="0">
                <a:solidFill>
                  <a:srgbClr val="3B4F89"/>
                </a:solidFill>
              </a:rPr>
              <a:t> = </a:t>
            </a:r>
            <a:r>
              <a:rPr lang="en-US" sz="2800" i="1" dirty="0" smtClean="0">
                <a:solidFill>
                  <a:srgbClr val="3B4F89"/>
                </a:solidFill>
              </a:rPr>
              <a:t>t</a:t>
            </a:r>
            <a:r>
              <a:rPr lang="en-US" sz="2800" dirty="0" smtClean="0">
                <a:solidFill>
                  <a:srgbClr val="3B4F89"/>
                </a:solidFill>
              </a:rPr>
              <a:t>(</a:t>
            </a:r>
            <a:r>
              <a:rPr lang="en-US" sz="2800" i="1" dirty="0" err="1" smtClean="0">
                <a:solidFill>
                  <a:srgbClr val="3B4F89"/>
                </a:solidFill>
              </a:rPr>
              <a:t>ak</a:t>
            </a:r>
            <a:r>
              <a:rPr lang="en-US" sz="2800" dirty="0" smtClean="0">
                <a:solidFill>
                  <a:srgbClr val="3B4F89"/>
                </a:solidFill>
              </a:rPr>
              <a:t> + </a:t>
            </a:r>
            <a:r>
              <a:rPr lang="en-US" sz="2800" i="1" dirty="0" err="1" smtClean="0">
                <a:solidFill>
                  <a:srgbClr val="3B4F89"/>
                </a:solidFill>
              </a:rPr>
              <a:t>b</a:t>
            </a:r>
            <a:r>
              <a:rPr lang="en-U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dirty="0" smtClean="0">
                <a:solidFill>
                  <a:srgbClr val="3B4F89"/>
                </a:solidFill>
              </a:rPr>
              <a:t>) = </a:t>
            </a:r>
            <a:r>
              <a:rPr lang="en-US" sz="2800" i="1" dirty="0" err="1" smtClean="0">
                <a:solidFill>
                  <a:srgbClr val="3B4F89"/>
                </a:solidFill>
              </a:rPr>
              <a:t>tf</a:t>
            </a:r>
            <a:r>
              <a:rPr lang="en-US" sz="2800" dirty="0" smtClean="0">
                <a:solidFill>
                  <a:srgbClr val="3B4F89"/>
                </a:solidFill>
              </a:rPr>
              <a:t>(</a:t>
            </a:r>
            <a:r>
              <a:rPr lang="en-US" sz="2800" i="1" dirty="0" err="1" smtClean="0">
                <a:solidFill>
                  <a:srgbClr val="3B4F89"/>
                </a:solidFill>
              </a:rPr>
              <a:t>k</a:t>
            </a:r>
            <a:r>
              <a:rPr lang="en-US" sz="2800" dirty="0" err="1" smtClean="0">
                <a:solidFill>
                  <a:srgbClr val="3B4F89"/>
                </a:solidFill>
              </a:rPr>
              <a:t>,</a:t>
            </a:r>
            <a:r>
              <a:rPr lang="en-U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dirty="0" smtClean="0">
                <a:solidFill>
                  <a:srgbClr val="3B4F89"/>
                </a:solidFill>
              </a:rPr>
              <a:t>)</a:t>
            </a:r>
          </a:p>
          <a:p>
            <a:r>
              <a:rPr lang="en-US" dirty="0" err="1" smtClean="0"/>
              <a:t>Todas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isocuantas</a:t>
            </a:r>
            <a:r>
              <a:rPr lang="en-US" dirty="0" smtClean="0"/>
              <a:t> son </a:t>
            </a:r>
            <a:r>
              <a:rPr lang="en-US" dirty="0" err="1" smtClean="0"/>
              <a:t>líneas</a:t>
            </a:r>
            <a:r>
              <a:rPr lang="en-US" dirty="0" smtClean="0"/>
              <a:t> </a:t>
            </a:r>
            <a:r>
              <a:rPr lang="en-US" dirty="0" err="1" smtClean="0"/>
              <a:t>rectas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TTS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constante</a:t>
            </a:r>
            <a:endParaRPr lang="en-US" dirty="0" smtClean="0"/>
          </a:p>
          <a:p>
            <a:pPr lvl="1">
              <a:buFontTx/>
              <a:buNone/>
            </a:pPr>
            <a:endParaRPr lang="en-US" i="1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4C6C667-4C28-4FE1-A7DC-B7E7AA89CAD9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32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600200" y="32766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5604" name="Line 6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5043488" y="6034088"/>
            <a:ext cx="1479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en-US" sz="1800" i="0">
                <a:solidFill>
                  <a:schemeClr val="tx1"/>
                </a:solidFill>
              </a:rPr>
              <a:t> por período</a:t>
            </a: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558800" y="2895600"/>
            <a:ext cx="153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>
                <a:solidFill>
                  <a:schemeClr val="tx1"/>
                </a:solidFill>
              </a:rPr>
              <a:t>k</a:t>
            </a:r>
            <a:r>
              <a:rPr lang="en-US" sz="1800" i="0">
                <a:solidFill>
                  <a:schemeClr val="tx1"/>
                </a:solidFill>
              </a:rPr>
              <a:t> por período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600200" y="3505200"/>
            <a:ext cx="2743200" cy="2743200"/>
            <a:chOff x="1008" y="2208"/>
            <a:chExt cx="1728" cy="1728"/>
          </a:xfrm>
        </p:grpSpPr>
        <p:sp>
          <p:nvSpPr>
            <p:cNvPr id="25615" name="Line 9"/>
            <p:cNvSpPr>
              <a:spLocks noChangeShapeType="1"/>
            </p:cNvSpPr>
            <p:nvPr/>
          </p:nvSpPr>
          <p:spPr bwMode="auto">
            <a:xfrm>
              <a:off x="1008" y="2976"/>
              <a:ext cx="960" cy="96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5616" name="Line 10"/>
            <p:cNvSpPr>
              <a:spLocks noChangeShapeType="1"/>
            </p:cNvSpPr>
            <p:nvPr/>
          </p:nvSpPr>
          <p:spPr bwMode="auto">
            <a:xfrm>
              <a:off x="1008" y="2592"/>
              <a:ext cx="1344" cy="1344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5617" name="Line 11"/>
            <p:cNvSpPr>
              <a:spLocks noChangeShapeType="1"/>
            </p:cNvSpPr>
            <p:nvPr/>
          </p:nvSpPr>
          <p:spPr bwMode="auto">
            <a:xfrm>
              <a:off x="1008" y="2208"/>
              <a:ext cx="1728" cy="1728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5618" name="Text Box 12"/>
            <p:cNvSpPr txBox="1">
              <a:spLocks noChangeArrowheads="1"/>
            </p:cNvSpPr>
            <p:nvPr/>
          </p:nvSpPr>
          <p:spPr bwMode="auto">
            <a:xfrm>
              <a:off x="1536" y="3713"/>
              <a:ext cx="2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i="0" baseline="-25000">
                  <a:solidFill>
                    <a:srgbClr val="3B4F89"/>
                  </a:solidFill>
                </a:rPr>
                <a:t>1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25619" name="Text Box 13"/>
            <p:cNvSpPr txBox="1">
              <a:spLocks noChangeArrowheads="1"/>
            </p:cNvSpPr>
            <p:nvPr/>
          </p:nvSpPr>
          <p:spPr bwMode="auto">
            <a:xfrm>
              <a:off x="1920" y="3665"/>
              <a:ext cx="2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i="0" baseline="-25000">
                  <a:solidFill>
                    <a:srgbClr val="3B4F89"/>
                  </a:solidFill>
                </a:rPr>
                <a:t>2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25620" name="Text Box 14"/>
            <p:cNvSpPr txBox="1">
              <a:spLocks noChangeArrowheads="1"/>
            </p:cNvSpPr>
            <p:nvPr/>
          </p:nvSpPr>
          <p:spPr bwMode="auto">
            <a:xfrm>
              <a:off x="2352" y="3665"/>
              <a:ext cx="2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i="0" baseline="-25000">
                  <a:solidFill>
                    <a:srgbClr val="3B4F89"/>
                  </a:solidFill>
                </a:rPr>
                <a:t>3</a:t>
              </a:r>
              <a:endParaRPr lang="en-US" sz="1400">
                <a:solidFill>
                  <a:srgbClr val="3B4F89"/>
                </a:solidFill>
              </a:endParaRPr>
            </a:p>
          </p:txBody>
        </p:sp>
      </p:grpSp>
      <p:sp>
        <p:nvSpPr>
          <p:cNvPr id="25608" name="Text Box 15"/>
          <p:cNvSpPr txBox="1">
            <a:spLocks noChangeArrowheads="1"/>
          </p:cNvSpPr>
          <p:nvPr/>
        </p:nvSpPr>
        <p:spPr bwMode="auto">
          <a:xfrm>
            <a:off x="1524000" y="1600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endParaRPr lang="es-MX"/>
          </a:p>
        </p:txBody>
      </p:sp>
      <p:sp>
        <p:nvSpPr>
          <p:cNvPr id="597008" name="Text Box 16"/>
          <p:cNvSpPr txBox="1">
            <a:spLocks noChangeArrowheads="1"/>
          </p:cNvSpPr>
          <p:nvPr/>
        </p:nvSpPr>
        <p:spPr bwMode="auto">
          <a:xfrm>
            <a:off x="0" y="1752600"/>
            <a:ext cx="91424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3200" i="0">
                <a:solidFill>
                  <a:srgbClr val="470F3E"/>
                </a:solidFill>
              </a:rPr>
              <a:t>El trabajo y el capital son sustitutos perfectos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971800" y="2895600"/>
            <a:ext cx="6046788" cy="2057400"/>
            <a:chOff x="1872" y="1824"/>
            <a:chExt cx="3809" cy="1296"/>
          </a:xfrm>
        </p:grpSpPr>
        <p:sp>
          <p:nvSpPr>
            <p:cNvPr id="25612" name="Text Box 17"/>
            <p:cNvSpPr txBox="1">
              <a:spLocks noChangeArrowheads="1"/>
            </p:cNvSpPr>
            <p:nvPr/>
          </p:nvSpPr>
          <p:spPr bwMode="auto">
            <a:xfrm>
              <a:off x="1872" y="1824"/>
              <a:ext cx="3809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3200">
                  <a:solidFill>
                    <a:srgbClr val="470F3E"/>
                  </a:solidFill>
                </a:rPr>
                <a:t>TTS</a:t>
              </a:r>
              <a:r>
                <a:rPr lang="en-US" sz="3200" i="0">
                  <a:solidFill>
                    <a:srgbClr val="470F3E"/>
                  </a:solidFill>
                </a:rPr>
                <a:t> es constante a medida que </a:t>
              </a:r>
            </a:p>
            <a:p>
              <a:r>
                <a:rPr lang="en-US" sz="3200">
                  <a:solidFill>
                    <a:srgbClr val="470F3E"/>
                  </a:solidFill>
                </a:rPr>
                <a:t>k</a:t>
              </a:r>
              <a:r>
                <a:rPr lang="en-US" sz="3200" i="0">
                  <a:solidFill>
                    <a:srgbClr val="470F3E"/>
                  </a:solidFill>
                </a:rPr>
                <a:t>/</a:t>
              </a:r>
              <a:r>
                <a:rPr lang="en-US" sz="3200">
                  <a:solidFill>
                    <a:srgbClr val="470F3E"/>
                  </a:solidFill>
                  <a:latin typeface="Times New Roman" pitchFamily="18" charset="0"/>
                </a:rPr>
                <a:t>l</a:t>
              </a:r>
              <a:r>
                <a:rPr lang="en-US" sz="3200" i="0">
                  <a:solidFill>
                    <a:srgbClr val="470F3E"/>
                  </a:solidFill>
                </a:rPr>
                <a:t> cambia</a:t>
              </a:r>
              <a:endParaRPr lang="en-US" sz="3200">
                <a:solidFill>
                  <a:srgbClr val="470F3E"/>
                </a:solidFill>
              </a:endParaRPr>
            </a:p>
          </p:txBody>
        </p:sp>
        <p:sp>
          <p:nvSpPr>
            <p:cNvPr id="25613" name="Text Box 18"/>
            <p:cNvSpPr txBox="1">
              <a:spLocks noChangeArrowheads="1"/>
            </p:cNvSpPr>
            <p:nvPr/>
          </p:nvSpPr>
          <p:spPr bwMode="auto">
            <a:xfrm>
              <a:off x="2064" y="2753"/>
              <a:ext cx="9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i="0">
                  <a:solidFill>
                    <a:srgbClr val="3B4F89"/>
                  </a:solidFill>
                </a:rPr>
                <a:t>pendinete =</a:t>
              </a:r>
              <a:r>
                <a:rPr lang="en-US" sz="1400">
                  <a:solidFill>
                    <a:srgbClr val="3B4F89"/>
                  </a:solidFill>
                </a:rPr>
                <a:t> -b/a</a:t>
              </a:r>
            </a:p>
          </p:txBody>
        </p:sp>
        <p:sp>
          <p:nvSpPr>
            <p:cNvPr id="25614" name="Line 19"/>
            <p:cNvSpPr>
              <a:spLocks noChangeShapeType="1"/>
            </p:cNvSpPr>
            <p:nvPr/>
          </p:nvSpPr>
          <p:spPr bwMode="auto">
            <a:xfrm flipH="1">
              <a:off x="1968" y="2928"/>
              <a:ext cx="192" cy="192"/>
            </a:xfrm>
            <a:prstGeom prst="line">
              <a:avLst/>
            </a:prstGeom>
            <a:noFill/>
            <a:ln w="19050">
              <a:solidFill>
                <a:srgbClr val="3B4F8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25611" name="Rectangle 2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763000" cy="1143000"/>
          </a:xfrm>
          <a:noFill/>
        </p:spPr>
        <p:txBody>
          <a:bodyPr/>
          <a:lstStyle/>
          <a:p>
            <a:r>
              <a:rPr lang="en-US" smtClean="0"/>
              <a:t>Función de Producción Lineal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7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008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84749E9-B327-4EB4-8EE5-0BE19417F902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33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762000"/>
          </a:xfrm>
        </p:spPr>
        <p:txBody>
          <a:bodyPr/>
          <a:lstStyle/>
          <a:p>
            <a:r>
              <a:rPr lang="en-US" smtClean="0"/>
              <a:t>FdeProd con Proporciones Fijas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229600" cy="4267200"/>
          </a:xfrm>
        </p:spPr>
        <p:txBody>
          <a:bodyPr/>
          <a:lstStyle/>
          <a:p>
            <a:r>
              <a:rPr lang="en-US" smtClean="0"/>
              <a:t>Supongamos que la función de producción es: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i="1" smtClean="0">
                <a:solidFill>
                  <a:srgbClr val="3B4F89"/>
                </a:solidFill>
              </a:rPr>
              <a:t>q </a:t>
            </a:r>
            <a:r>
              <a:rPr lang="en-US" sz="2800" smtClean="0">
                <a:solidFill>
                  <a:srgbClr val="3B4F89"/>
                </a:solidFill>
              </a:rPr>
              <a:t>=</a:t>
            </a:r>
            <a:r>
              <a:rPr lang="en-US" sz="2800" i="1" smtClean="0">
                <a:solidFill>
                  <a:srgbClr val="3B4F89"/>
                </a:solidFill>
              </a:rPr>
              <a:t> </a:t>
            </a:r>
            <a:r>
              <a:rPr lang="en-US" sz="2800" smtClean="0">
                <a:solidFill>
                  <a:srgbClr val="3B4F89"/>
                </a:solidFill>
              </a:rPr>
              <a:t>min (</a:t>
            </a:r>
            <a:r>
              <a:rPr lang="en-US" sz="2800" i="1" smtClean="0">
                <a:solidFill>
                  <a:srgbClr val="3B4F89"/>
                </a:solidFill>
              </a:rPr>
              <a:t>ak</a:t>
            </a:r>
            <a:r>
              <a:rPr lang="en-US" sz="2800" smtClean="0">
                <a:solidFill>
                  <a:srgbClr val="3B4F89"/>
                </a:solidFill>
              </a:rPr>
              <a:t>,</a:t>
            </a:r>
            <a:r>
              <a:rPr lang="en-US" sz="2800" i="1" smtClean="0">
                <a:solidFill>
                  <a:srgbClr val="3B4F89"/>
                </a:solidFill>
              </a:rPr>
              <a:t>b</a:t>
            </a:r>
            <a:r>
              <a:rPr lang="en-US" sz="2800" i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smtClean="0">
                <a:solidFill>
                  <a:srgbClr val="3B4F89"/>
                </a:solidFill>
              </a:rPr>
              <a:t>)  </a:t>
            </a:r>
            <a:r>
              <a:rPr lang="en-US" sz="2800" i="1" smtClean="0">
                <a:solidFill>
                  <a:srgbClr val="3B4F89"/>
                </a:solidFill>
              </a:rPr>
              <a:t>a</a:t>
            </a:r>
            <a:r>
              <a:rPr lang="en-US" sz="2800" smtClean="0">
                <a:solidFill>
                  <a:srgbClr val="3B4F89"/>
                </a:solidFill>
              </a:rPr>
              <a:t>,</a:t>
            </a:r>
            <a:r>
              <a:rPr lang="en-US" sz="2800" i="1" smtClean="0">
                <a:solidFill>
                  <a:srgbClr val="3B4F89"/>
                </a:solidFill>
              </a:rPr>
              <a:t>b</a:t>
            </a:r>
            <a:r>
              <a:rPr lang="en-US" sz="2800" smtClean="0">
                <a:solidFill>
                  <a:srgbClr val="3B4F89"/>
                </a:solidFill>
              </a:rPr>
              <a:t> &gt; 0</a:t>
            </a:r>
          </a:p>
          <a:p>
            <a:r>
              <a:rPr lang="en-US" smtClean="0"/>
              <a:t>El capital y el trabajo se deben usar siempre en una proporción fija:</a:t>
            </a:r>
          </a:p>
          <a:p>
            <a:pPr lvl="1"/>
            <a:r>
              <a:rPr lang="en-US" smtClean="0"/>
              <a:t>La empresa siempre va a operar sobre una recta donde </a:t>
            </a:r>
            <a:r>
              <a:rPr lang="en-US" i="1" smtClean="0"/>
              <a:t>k</a:t>
            </a:r>
            <a:r>
              <a:rPr lang="en-US" smtClean="0"/>
              <a:t>/</a:t>
            </a:r>
            <a:r>
              <a:rPr lang="en-US" i="1" smtClean="0">
                <a:latin typeface="Times New Roman" pitchFamily="18" charset="0"/>
              </a:rPr>
              <a:t>l</a:t>
            </a:r>
            <a:r>
              <a:rPr lang="en-US" smtClean="0"/>
              <a:t> es constante</a:t>
            </a:r>
          </a:p>
          <a:p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4E824A3-DA30-41B7-AC62-5BE16C0E9CDB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34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1" name="Line 5"/>
          <p:cNvSpPr>
            <a:spLocks noChangeShapeType="1"/>
          </p:cNvSpPr>
          <p:nvPr/>
        </p:nvSpPr>
        <p:spPr bwMode="auto">
          <a:xfrm>
            <a:off x="1600200" y="32766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7652" name="Line 6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5043488" y="6034088"/>
            <a:ext cx="1479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en-US" sz="1800" i="0">
                <a:solidFill>
                  <a:schemeClr val="tx1"/>
                </a:solidFill>
              </a:rPr>
              <a:t> por período</a:t>
            </a:r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558800" y="2895600"/>
            <a:ext cx="153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sz="1800">
                <a:solidFill>
                  <a:schemeClr val="tx1"/>
                </a:solidFill>
              </a:rPr>
              <a:t>k</a:t>
            </a:r>
            <a:r>
              <a:rPr lang="en-US" sz="1800" i="0">
                <a:solidFill>
                  <a:schemeClr val="tx1"/>
                </a:solidFill>
              </a:rPr>
              <a:t> por período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057400" y="2895600"/>
            <a:ext cx="3165475" cy="3074988"/>
            <a:chOff x="1296" y="1824"/>
            <a:chExt cx="1994" cy="1937"/>
          </a:xfrm>
        </p:grpSpPr>
        <p:sp>
          <p:nvSpPr>
            <p:cNvPr id="27665" name="Text Box 9"/>
            <p:cNvSpPr txBox="1">
              <a:spLocks noChangeArrowheads="1"/>
            </p:cNvSpPr>
            <p:nvPr/>
          </p:nvSpPr>
          <p:spPr bwMode="auto">
            <a:xfrm>
              <a:off x="2592" y="3569"/>
              <a:ext cx="2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i="0" baseline="-25000">
                  <a:solidFill>
                    <a:srgbClr val="3B4F89"/>
                  </a:solidFill>
                </a:rPr>
                <a:t>1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grpSp>
          <p:nvGrpSpPr>
            <p:cNvPr id="27666" name="Group 12"/>
            <p:cNvGrpSpPr>
              <a:grpSpLocks/>
            </p:cNvGrpSpPr>
            <p:nvPr/>
          </p:nvGrpSpPr>
          <p:grpSpPr bwMode="auto">
            <a:xfrm>
              <a:off x="1296" y="2400"/>
              <a:ext cx="1296" cy="1200"/>
              <a:chOff x="1296" y="2400"/>
              <a:chExt cx="1296" cy="1200"/>
            </a:xfrm>
          </p:grpSpPr>
          <p:sp>
            <p:nvSpPr>
              <p:cNvPr id="27675" name="Line 10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0" cy="1200"/>
              </a:xfrm>
              <a:prstGeom prst="line">
                <a:avLst/>
              </a:prstGeom>
              <a:noFill/>
              <a:ln w="28575">
                <a:solidFill>
                  <a:srgbClr val="3B4F8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27676" name="Line 11"/>
              <p:cNvSpPr>
                <a:spLocks noChangeShapeType="1"/>
              </p:cNvSpPr>
              <p:nvPr/>
            </p:nvSpPr>
            <p:spPr bwMode="auto">
              <a:xfrm>
                <a:off x="1296" y="3600"/>
                <a:ext cx="1296" cy="0"/>
              </a:xfrm>
              <a:prstGeom prst="line">
                <a:avLst/>
              </a:prstGeom>
              <a:noFill/>
              <a:ln w="28575">
                <a:solidFill>
                  <a:srgbClr val="3B4F8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  <p:grpSp>
          <p:nvGrpSpPr>
            <p:cNvPr id="27667" name="Group 13"/>
            <p:cNvGrpSpPr>
              <a:grpSpLocks/>
            </p:cNvGrpSpPr>
            <p:nvPr/>
          </p:nvGrpSpPr>
          <p:grpSpPr bwMode="auto">
            <a:xfrm>
              <a:off x="1536" y="2112"/>
              <a:ext cx="1296" cy="1200"/>
              <a:chOff x="1296" y="2400"/>
              <a:chExt cx="1296" cy="1200"/>
            </a:xfrm>
          </p:grpSpPr>
          <p:sp>
            <p:nvSpPr>
              <p:cNvPr id="27673" name="Line 14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0" cy="1200"/>
              </a:xfrm>
              <a:prstGeom prst="line">
                <a:avLst/>
              </a:prstGeom>
              <a:noFill/>
              <a:ln w="28575">
                <a:solidFill>
                  <a:srgbClr val="3B4F8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27674" name="Line 15"/>
              <p:cNvSpPr>
                <a:spLocks noChangeShapeType="1"/>
              </p:cNvSpPr>
              <p:nvPr/>
            </p:nvSpPr>
            <p:spPr bwMode="auto">
              <a:xfrm>
                <a:off x="1296" y="3600"/>
                <a:ext cx="1296" cy="0"/>
              </a:xfrm>
              <a:prstGeom prst="line">
                <a:avLst/>
              </a:prstGeom>
              <a:noFill/>
              <a:ln w="28575">
                <a:solidFill>
                  <a:srgbClr val="3B4F8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  <p:grpSp>
          <p:nvGrpSpPr>
            <p:cNvPr id="27668" name="Group 17"/>
            <p:cNvGrpSpPr>
              <a:grpSpLocks/>
            </p:cNvGrpSpPr>
            <p:nvPr/>
          </p:nvGrpSpPr>
          <p:grpSpPr bwMode="auto">
            <a:xfrm>
              <a:off x="1776" y="1824"/>
              <a:ext cx="1296" cy="1200"/>
              <a:chOff x="1296" y="2400"/>
              <a:chExt cx="1296" cy="1200"/>
            </a:xfrm>
          </p:grpSpPr>
          <p:sp>
            <p:nvSpPr>
              <p:cNvPr id="27671" name="Line 18"/>
              <p:cNvSpPr>
                <a:spLocks noChangeShapeType="1"/>
              </p:cNvSpPr>
              <p:nvPr/>
            </p:nvSpPr>
            <p:spPr bwMode="auto">
              <a:xfrm>
                <a:off x="1296" y="2400"/>
                <a:ext cx="0" cy="1200"/>
              </a:xfrm>
              <a:prstGeom prst="line">
                <a:avLst/>
              </a:prstGeom>
              <a:noFill/>
              <a:ln w="28575">
                <a:solidFill>
                  <a:srgbClr val="3B4F8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27672" name="Line 19"/>
              <p:cNvSpPr>
                <a:spLocks noChangeShapeType="1"/>
              </p:cNvSpPr>
              <p:nvPr/>
            </p:nvSpPr>
            <p:spPr bwMode="auto">
              <a:xfrm>
                <a:off x="1296" y="3600"/>
                <a:ext cx="1296" cy="0"/>
              </a:xfrm>
              <a:prstGeom prst="line">
                <a:avLst/>
              </a:prstGeom>
              <a:noFill/>
              <a:ln w="28575">
                <a:solidFill>
                  <a:srgbClr val="3B4F8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  <p:sp>
          <p:nvSpPr>
            <p:cNvPr id="27669" name="Text Box 20"/>
            <p:cNvSpPr txBox="1">
              <a:spLocks noChangeArrowheads="1"/>
            </p:cNvSpPr>
            <p:nvPr/>
          </p:nvSpPr>
          <p:spPr bwMode="auto">
            <a:xfrm>
              <a:off x="2832" y="3233"/>
              <a:ext cx="2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i="0" baseline="-25000">
                  <a:solidFill>
                    <a:srgbClr val="3B4F89"/>
                  </a:solidFill>
                </a:rPr>
                <a:t>2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27670" name="Text Box 21"/>
            <p:cNvSpPr txBox="1">
              <a:spLocks noChangeArrowheads="1"/>
            </p:cNvSpPr>
            <p:nvPr/>
          </p:nvSpPr>
          <p:spPr bwMode="auto">
            <a:xfrm>
              <a:off x="3072" y="2897"/>
              <a:ext cx="2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i="0" baseline="-25000">
                  <a:solidFill>
                    <a:srgbClr val="3B4F89"/>
                  </a:solidFill>
                </a:rPr>
                <a:t>3</a:t>
              </a:r>
              <a:endParaRPr lang="en-US" sz="1400">
                <a:solidFill>
                  <a:srgbClr val="3B4F89"/>
                </a:solidFill>
              </a:endParaRPr>
            </a:p>
          </p:txBody>
        </p:sp>
      </p:grpSp>
      <p:sp>
        <p:nvSpPr>
          <p:cNvPr id="600086" name="Text Box 22"/>
          <p:cNvSpPr txBox="1">
            <a:spLocks noChangeArrowheads="1"/>
          </p:cNvSpPr>
          <p:nvPr/>
        </p:nvSpPr>
        <p:spPr bwMode="auto">
          <a:xfrm>
            <a:off x="914400" y="1600200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3200" i="0">
                <a:solidFill>
                  <a:srgbClr val="470F3E"/>
                </a:solidFill>
              </a:rPr>
              <a:t>No es posible sustituir trabajo por capital</a:t>
            </a:r>
          </a:p>
        </p:txBody>
      </p: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990600" y="2820988"/>
            <a:ext cx="7173913" cy="3759200"/>
            <a:chOff x="624" y="1777"/>
            <a:chExt cx="4519" cy="2368"/>
          </a:xfrm>
        </p:grpSpPr>
        <p:sp>
          <p:nvSpPr>
            <p:cNvPr id="27659" name="Line 16"/>
            <p:cNvSpPr>
              <a:spLocks noChangeShapeType="1"/>
            </p:cNvSpPr>
            <p:nvPr/>
          </p:nvSpPr>
          <p:spPr bwMode="auto">
            <a:xfrm flipV="1">
              <a:off x="1008" y="2400"/>
              <a:ext cx="1296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7660" name="Text Box 23"/>
            <p:cNvSpPr txBox="1">
              <a:spLocks noChangeArrowheads="1"/>
            </p:cNvSpPr>
            <p:nvPr/>
          </p:nvSpPr>
          <p:spPr bwMode="auto">
            <a:xfrm>
              <a:off x="3024" y="1777"/>
              <a:ext cx="211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3200">
                  <a:solidFill>
                    <a:srgbClr val="470F3E"/>
                  </a:solidFill>
                </a:rPr>
                <a:t>k</a:t>
              </a:r>
              <a:r>
                <a:rPr lang="en-US" sz="3200" i="0">
                  <a:solidFill>
                    <a:srgbClr val="470F3E"/>
                  </a:solidFill>
                </a:rPr>
                <a:t>/</a:t>
              </a:r>
              <a:r>
                <a:rPr lang="en-US" sz="3200">
                  <a:solidFill>
                    <a:srgbClr val="470F3E"/>
                  </a:solidFill>
                  <a:latin typeface="Times New Roman" pitchFamily="18" charset="0"/>
                </a:rPr>
                <a:t>l</a:t>
              </a:r>
              <a:r>
                <a:rPr lang="en-US" sz="3200" i="0">
                  <a:solidFill>
                    <a:srgbClr val="470F3E"/>
                  </a:solidFill>
                </a:rPr>
                <a:t> está fijo en </a:t>
              </a:r>
              <a:r>
                <a:rPr lang="en-US" sz="3200">
                  <a:solidFill>
                    <a:srgbClr val="470F3E"/>
                  </a:solidFill>
                </a:rPr>
                <a:t>b</a:t>
              </a:r>
              <a:r>
                <a:rPr lang="en-US" sz="3200" i="0">
                  <a:solidFill>
                    <a:srgbClr val="470F3E"/>
                  </a:solidFill>
                </a:rPr>
                <a:t>/</a:t>
              </a:r>
              <a:r>
                <a:rPr lang="en-US" sz="3200">
                  <a:solidFill>
                    <a:srgbClr val="470F3E"/>
                  </a:solidFill>
                </a:rPr>
                <a:t>a</a:t>
              </a:r>
            </a:p>
          </p:txBody>
        </p:sp>
        <p:sp>
          <p:nvSpPr>
            <p:cNvPr id="27661" name="Line 25"/>
            <p:cNvSpPr>
              <a:spLocks noChangeShapeType="1"/>
            </p:cNvSpPr>
            <p:nvPr/>
          </p:nvSpPr>
          <p:spPr bwMode="auto">
            <a:xfrm flipH="1">
              <a:off x="1008" y="3024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7662" name="Line 26"/>
            <p:cNvSpPr>
              <a:spLocks noChangeShapeType="1"/>
            </p:cNvSpPr>
            <p:nvPr/>
          </p:nvSpPr>
          <p:spPr bwMode="auto">
            <a:xfrm>
              <a:off x="1776" y="3024"/>
              <a:ext cx="0" cy="9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7663" name="Text Box 27"/>
            <p:cNvSpPr txBox="1">
              <a:spLocks noChangeArrowheads="1"/>
            </p:cNvSpPr>
            <p:nvPr/>
          </p:nvSpPr>
          <p:spPr bwMode="auto">
            <a:xfrm>
              <a:off x="1680" y="3953"/>
              <a:ext cx="32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solidFill>
                    <a:schemeClr val="tx1"/>
                  </a:solidFill>
                </a:rPr>
                <a:t>q</a:t>
              </a:r>
              <a:r>
                <a:rPr lang="en-US" sz="1400" b="1" i="0" baseline="-25000">
                  <a:solidFill>
                    <a:schemeClr val="tx1"/>
                  </a:solidFill>
                </a:rPr>
                <a:t>3</a:t>
              </a:r>
              <a:r>
                <a:rPr lang="en-US" sz="1400" b="1">
                  <a:solidFill>
                    <a:schemeClr val="tx1"/>
                  </a:solidFill>
                </a:rPr>
                <a:t>/b</a:t>
              </a:r>
            </a:p>
          </p:txBody>
        </p:sp>
        <p:sp>
          <p:nvSpPr>
            <p:cNvPr id="27664" name="Text Box 28"/>
            <p:cNvSpPr txBox="1">
              <a:spLocks noChangeArrowheads="1"/>
            </p:cNvSpPr>
            <p:nvPr/>
          </p:nvSpPr>
          <p:spPr bwMode="auto">
            <a:xfrm>
              <a:off x="624" y="2945"/>
              <a:ext cx="31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solidFill>
                    <a:schemeClr val="tx1"/>
                  </a:solidFill>
                </a:rPr>
                <a:t>q</a:t>
              </a:r>
              <a:r>
                <a:rPr lang="en-US" sz="1400" b="1" i="0" baseline="-25000">
                  <a:solidFill>
                    <a:schemeClr val="tx1"/>
                  </a:solidFill>
                </a:rPr>
                <a:t>3</a:t>
              </a:r>
              <a:r>
                <a:rPr lang="en-US" sz="1400" b="1">
                  <a:solidFill>
                    <a:schemeClr val="tx1"/>
                  </a:solidFill>
                </a:rPr>
                <a:t>/a</a:t>
              </a:r>
            </a:p>
          </p:txBody>
        </p:sp>
      </p:grpSp>
      <p:sp>
        <p:nvSpPr>
          <p:cNvPr id="27658" name="Rectangle 3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762000"/>
          </a:xfrm>
          <a:noFill/>
        </p:spPr>
        <p:txBody>
          <a:bodyPr/>
          <a:lstStyle/>
          <a:p>
            <a:r>
              <a:rPr lang="en-US" smtClean="0"/>
              <a:t>FdeProd con Proporciones Fijas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0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8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2F8A90E-7752-4BB5-A9A1-46A377C84003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35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820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 de Prod. Cobb-Douglas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382000" cy="5257800"/>
          </a:xfrm>
        </p:spPr>
        <p:txBody>
          <a:bodyPr/>
          <a:lstStyle/>
          <a:p>
            <a:r>
              <a:rPr lang="en-US" sz="2800" dirty="0" err="1" smtClean="0"/>
              <a:t>Supongamos</a:t>
            </a:r>
            <a:r>
              <a:rPr lang="en-US" sz="2800" dirty="0" smtClean="0"/>
              <a:t> que la </a:t>
            </a:r>
            <a:r>
              <a:rPr lang="en-US" sz="2800" dirty="0" err="1" smtClean="0"/>
              <a:t>función</a:t>
            </a:r>
            <a:r>
              <a:rPr lang="en-US" sz="2800" dirty="0" smtClean="0"/>
              <a:t> de </a:t>
            </a:r>
            <a:r>
              <a:rPr lang="en-US" sz="2800" dirty="0" err="1" smtClean="0"/>
              <a:t>producción</a:t>
            </a:r>
            <a:r>
              <a:rPr lang="en-US" sz="2800" dirty="0" smtClean="0"/>
              <a:t> </a:t>
            </a:r>
            <a:r>
              <a:rPr lang="en-US" sz="2800" dirty="0" err="1" smtClean="0"/>
              <a:t>es</a:t>
            </a:r>
            <a:r>
              <a:rPr lang="en-US" sz="2800" dirty="0" smtClean="0"/>
              <a:t>:</a:t>
            </a:r>
          </a:p>
          <a:p>
            <a:pPr algn="ctr">
              <a:buFontTx/>
              <a:buNone/>
            </a:pPr>
            <a:r>
              <a:rPr lang="en-US" sz="2400" i="1" dirty="0" smtClean="0">
                <a:solidFill>
                  <a:srgbClr val="3B4F89"/>
                </a:solidFill>
              </a:rPr>
              <a:t>q</a:t>
            </a:r>
            <a:r>
              <a:rPr lang="en-US" sz="2400" dirty="0" smtClean="0">
                <a:solidFill>
                  <a:srgbClr val="3B4F89"/>
                </a:solidFill>
              </a:rPr>
              <a:t> = </a:t>
            </a:r>
            <a:r>
              <a:rPr lang="en-US" sz="2400" i="1" dirty="0" smtClean="0">
                <a:solidFill>
                  <a:srgbClr val="3B4F89"/>
                </a:solidFill>
              </a:rPr>
              <a:t>f</a:t>
            </a:r>
            <a:r>
              <a:rPr lang="en-US" sz="2400" dirty="0" smtClean="0">
                <a:solidFill>
                  <a:srgbClr val="3B4F89"/>
                </a:solidFill>
              </a:rPr>
              <a:t>(</a:t>
            </a:r>
            <a:r>
              <a:rPr lang="en-US" sz="2400" i="1" dirty="0" err="1" smtClean="0">
                <a:solidFill>
                  <a:srgbClr val="3B4F89"/>
                </a:solidFill>
              </a:rPr>
              <a:t>k</a:t>
            </a:r>
            <a:r>
              <a:rPr lang="en-US" sz="2400" dirty="0" err="1" smtClean="0">
                <a:solidFill>
                  <a:srgbClr val="3B4F89"/>
                </a:solidFill>
              </a:rPr>
              <a:t>,</a:t>
            </a:r>
            <a:r>
              <a:rPr lang="en-US" sz="24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400" dirty="0" smtClean="0">
                <a:solidFill>
                  <a:srgbClr val="3B4F89"/>
                </a:solidFill>
              </a:rPr>
              <a:t>) = </a:t>
            </a:r>
            <a:r>
              <a:rPr lang="en-US" sz="2400" i="1" dirty="0" smtClean="0">
                <a:solidFill>
                  <a:srgbClr val="3B4F89"/>
                </a:solidFill>
              </a:rPr>
              <a:t>A </a:t>
            </a:r>
            <a:r>
              <a:rPr lang="en-US" sz="2400" i="1" dirty="0" err="1" smtClean="0">
                <a:solidFill>
                  <a:srgbClr val="3B4F89"/>
                </a:solidFill>
              </a:rPr>
              <a:t>k</a:t>
            </a:r>
            <a:r>
              <a:rPr lang="en-US" sz="2400" i="1" baseline="30000" dirty="0" err="1" smtClean="0">
                <a:solidFill>
                  <a:srgbClr val="3B4F89"/>
                </a:solidFill>
                <a:sym typeface="Symbol" pitchFamily="18" charset="2"/>
              </a:rPr>
              <a:t>a</a:t>
            </a:r>
            <a:r>
              <a:rPr lang="en-US" sz="2400" i="1" baseline="300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400" i="1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sz="2400" i="1" baseline="30000" dirty="0" err="1" smtClean="0">
                <a:solidFill>
                  <a:srgbClr val="3B4F89"/>
                </a:solidFill>
                <a:sym typeface="Symbol" pitchFamily="18" charset="2"/>
              </a:rPr>
              <a:t>b</a:t>
            </a: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   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A,a,b</a:t>
            </a: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&gt; 0</a:t>
            </a:r>
          </a:p>
          <a:p>
            <a:r>
              <a:rPr lang="en-US" sz="2800" dirty="0" err="1" smtClean="0">
                <a:sym typeface="Symbol" pitchFamily="18" charset="2"/>
              </a:rPr>
              <a:t>Esta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función</a:t>
            </a:r>
            <a:r>
              <a:rPr lang="en-US" sz="2800" dirty="0" smtClean="0">
                <a:sym typeface="Symbol" pitchFamily="18" charset="2"/>
              </a:rPr>
              <a:t> de </a:t>
            </a:r>
            <a:r>
              <a:rPr lang="en-US" sz="2800" dirty="0" err="1" smtClean="0">
                <a:sym typeface="Symbol" pitchFamily="18" charset="2"/>
              </a:rPr>
              <a:t>producción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puede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presentar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cualquier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tipo</a:t>
            </a:r>
            <a:r>
              <a:rPr lang="en-US" sz="2800" dirty="0" smtClean="0">
                <a:sym typeface="Symbol" pitchFamily="18" charset="2"/>
              </a:rPr>
              <a:t> de </a:t>
            </a:r>
            <a:r>
              <a:rPr lang="en-US" sz="2800" dirty="0" err="1" smtClean="0">
                <a:sym typeface="Symbol" pitchFamily="18" charset="2"/>
              </a:rPr>
              <a:t>retornos</a:t>
            </a:r>
            <a:r>
              <a:rPr lang="en-US" sz="2800" dirty="0" smtClean="0">
                <a:sym typeface="Symbol" pitchFamily="18" charset="2"/>
              </a:rPr>
              <a:t> a </a:t>
            </a:r>
            <a:r>
              <a:rPr lang="en-US" sz="2800" dirty="0" err="1" smtClean="0">
                <a:sym typeface="Symbol" pitchFamily="18" charset="2"/>
              </a:rPr>
              <a:t>escala</a:t>
            </a:r>
            <a:r>
              <a:rPr lang="en-US" sz="2800" dirty="0" smtClean="0">
                <a:sym typeface="Symbol" pitchFamily="18" charset="2"/>
              </a:rPr>
              <a:t>:</a:t>
            </a:r>
          </a:p>
          <a:p>
            <a:pPr algn="ctr">
              <a:buFontTx/>
              <a:buNone/>
            </a:pP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tk</a:t>
            </a:r>
            <a:r>
              <a:rPr lang="en-US" sz="2400" dirty="0" err="1" smtClean="0">
                <a:solidFill>
                  <a:srgbClr val="3B4F89"/>
                </a:solidFill>
                <a:sym typeface="Symbol" pitchFamily="18" charset="2"/>
              </a:rPr>
              <a:t>,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t</a:t>
            </a:r>
            <a:r>
              <a:rPr lang="en-US" sz="2400" i="1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) = </a:t>
            </a: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A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tk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  <a:r>
              <a:rPr lang="en-US" sz="2400" i="1" baseline="30000" dirty="0" smtClean="0">
                <a:solidFill>
                  <a:srgbClr val="3B4F89"/>
                </a:solidFill>
                <a:sym typeface="Symbol" pitchFamily="18" charset="2"/>
              </a:rPr>
              <a:t>a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t</a:t>
            </a:r>
            <a:r>
              <a:rPr lang="en-US" sz="2400" i="1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  <a:r>
              <a:rPr lang="en-US" sz="2400" i="1" baseline="30000" dirty="0" smtClean="0">
                <a:solidFill>
                  <a:srgbClr val="3B4F89"/>
                </a:solidFill>
                <a:sym typeface="Symbol" pitchFamily="18" charset="2"/>
              </a:rPr>
              <a:t>b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A 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t</a:t>
            </a:r>
            <a:r>
              <a:rPr lang="en-US" sz="2400" i="1" baseline="30000" dirty="0" err="1" smtClean="0">
                <a:solidFill>
                  <a:srgbClr val="3B4F89"/>
                </a:solidFill>
                <a:sym typeface="Symbol" pitchFamily="18" charset="2"/>
              </a:rPr>
              <a:t>a</a:t>
            </a:r>
            <a:r>
              <a:rPr lang="en-US" sz="2400" baseline="30000" dirty="0" err="1" smtClean="0">
                <a:solidFill>
                  <a:srgbClr val="3B4F89"/>
                </a:solidFill>
                <a:sym typeface="Symbol" pitchFamily="18" charset="2"/>
              </a:rPr>
              <a:t>+</a:t>
            </a:r>
            <a:r>
              <a:rPr lang="en-US" sz="2400" i="1" baseline="30000" dirty="0" err="1" smtClean="0">
                <a:solidFill>
                  <a:srgbClr val="3B4F89"/>
                </a:solidFill>
                <a:sym typeface="Symbol" pitchFamily="18" charset="2"/>
              </a:rPr>
              <a:t>b</a:t>
            </a:r>
            <a:r>
              <a:rPr lang="en-US" sz="2400" i="1" baseline="300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k</a:t>
            </a:r>
            <a:r>
              <a:rPr lang="en-US" sz="2400" i="1" baseline="30000" dirty="0" err="1" smtClean="0">
                <a:solidFill>
                  <a:srgbClr val="3B4F89"/>
                </a:solidFill>
                <a:sym typeface="Symbol" pitchFamily="18" charset="2"/>
              </a:rPr>
              <a:t>a</a:t>
            </a:r>
            <a:r>
              <a:rPr lang="en-US" sz="2400" i="1" baseline="300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400" i="1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sz="2400" i="1" baseline="30000" dirty="0" err="1" smtClean="0">
                <a:solidFill>
                  <a:srgbClr val="3B4F89"/>
                </a:solidFill>
                <a:sym typeface="Symbol" pitchFamily="18" charset="2"/>
              </a:rPr>
              <a:t>b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t</a:t>
            </a:r>
            <a:r>
              <a:rPr lang="en-US" sz="2400" i="1" baseline="30000" dirty="0" err="1" smtClean="0">
                <a:solidFill>
                  <a:srgbClr val="3B4F89"/>
                </a:solidFill>
                <a:sym typeface="Symbol" pitchFamily="18" charset="2"/>
              </a:rPr>
              <a:t>a</a:t>
            </a:r>
            <a:r>
              <a:rPr lang="en-US" sz="2400" baseline="30000" dirty="0" err="1" smtClean="0">
                <a:solidFill>
                  <a:srgbClr val="3B4F89"/>
                </a:solidFill>
                <a:sym typeface="Symbol" pitchFamily="18" charset="2"/>
              </a:rPr>
              <a:t>+</a:t>
            </a:r>
            <a:r>
              <a:rPr lang="en-US" sz="2400" i="1" baseline="30000" dirty="0" err="1" smtClean="0">
                <a:solidFill>
                  <a:srgbClr val="3B4F89"/>
                </a:solidFill>
                <a:sym typeface="Symbol" pitchFamily="18" charset="2"/>
              </a:rPr>
              <a:t>b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k</a:t>
            </a:r>
            <a:r>
              <a:rPr lang="en-US" sz="2400" dirty="0" err="1" smtClean="0">
                <a:solidFill>
                  <a:srgbClr val="3B4F89"/>
                </a:solidFill>
                <a:sym typeface="Symbol" pitchFamily="18" charset="2"/>
              </a:rPr>
              <a:t>,</a:t>
            </a:r>
            <a:r>
              <a:rPr lang="en-US" sz="2400" i="1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</a:p>
          <a:p>
            <a:pPr algn="ctr">
              <a:buFontTx/>
              <a:buNone/>
            </a:pPr>
            <a:endParaRPr lang="en-US" sz="2400" dirty="0" smtClean="0">
              <a:solidFill>
                <a:srgbClr val="3B4F89"/>
              </a:solidFill>
              <a:sym typeface="Symbol" pitchFamily="18" charset="2"/>
            </a:endParaRPr>
          </a:p>
          <a:p>
            <a:pPr lvl="1"/>
            <a:r>
              <a:rPr lang="en-US" sz="2400" dirty="0" err="1" smtClean="0">
                <a:sym typeface="Symbol" pitchFamily="18" charset="2"/>
              </a:rPr>
              <a:t>si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i="1" dirty="0" smtClean="0">
                <a:sym typeface="Symbol" pitchFamily="18" charset="2"/>
              </a:rPr>
              <a:t>b</a:t>
            </a:r>
            <a:r>
              <a:rPr lang="en-US" sz="2400" dirty="0" smtClean="0">
                <a:sym typeface="Symbol" pitchFamily="18" charset="2"/>
              </a:rPr>
              <a:t> = 1  </a:t>
            </a:r>
            <a:r>
              <a:rPr lang="en-US" sz="2400" dirty="0" err="1" smtClean="0">
                <a:sym typeface="Symbol" pitchFamily="18" charset="2"/>
              </a:rPr>
              <a:t>retornos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constantes</a:t>
            </a:r>
            <a:r>
              <a:rPr lang="en-US" sz="2400" dirty="0" smtClean="0">
                <a:sym typeface="Symbol" pitchFamily="18" charset="2"/>
              </a:rPr>
              <a:t> a </a:t>
            </a:r>
            <a:r>
              <a:rPr lang="en-US" sz="2400" dirty="0" err="1" smtClean="0">
                <a:sym typeface="Symbol" pitchFamily="18" charset="2"/>
              </a:rPr>
              <a:t>escala</a:t>
            </a:r>
            <a:endParaRPr lang="en-US" sz="2400" dirty="0" smtClean="0">
              <a:sym typeface="Symbol" pitchFamily="18" charset="2"/>
            </a:endParaRPr>
          </a:p>
          <a:p>
            <a:pPr lvl="1"/>
            <a:r>
              <a:rPr lang="en-US" sz="2400" dirty="0" err="1" smtClean="0">
                <a:sym typeface="Symbol" pitchFamily="18" charset="2"/>
              </a:rPr>
              <a:t>si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i="1" dirty="0" smtClean="0">
                <a:sym typeface="Symbol" pitchFamily="18" charset="2"/>
              </a:rPr>
              <a:t>b</a:t>
            </a:r>
            <a:r>
              <a:rPr lang="en-US" sz="2400" dirty="0" smtClean="0">
                <a:sym typeface="Symbol" pitchFamily="18" charset="2"/>
              </a:rPr>
              <a:t> &gt; 1  </a:t>
            </a:r>
            <a:r>
              <a:rPr lang="en-US" sz="2400" dirty="0" err="1" smtClean="0">
                <a:sym typeface="Symbol" pitchFamily="18" charset="2"/>
              </a:rPr>
              <a:t>retornos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crecientes</a:t>
            </a:r>
            <a:r>
              <a:rPr lang="en-US" sz="2400" dirty="0" smtClean="0">
                <a:sym typeface="Symbol" pitchFamily="18" charset="2"/>
              </a:rPr>
              <a:t> a </a:t>
            </a:r>
            <a:r>
              <a:rPr lang="en-US" sz="2400" dirty="0" err="1" smtClean="0">
                <a:sym typeface="Symbol" pitchFamily="18" charset="2"/>
              </a:rPr>
              <a:t>escala</a:t>
            </a:r>
            <a:endParaRPr lang="en-US" sz="2400" dirty="0" smtClean="0">
              <a:sym typeface="Symbol" pitchFamily="18" charset="2"/>
            </a:endParaRPr>
          </a:p>
          <a:p>
            <a:pPr lvl="1"/>
            <a:r>
              <a:rPr lang="en-US" sz="2400" dirty="0" err="1" smtClean="0">
                <a:sym typeface="Symbol" pitchFamily="18" charset="2"/>
              </a:rPr>
              <a:t>si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i="1" dirty="0" smtClean="0">
                <a:sym typeface="Symbol" pitchFamily="18" charset="2"/>
              </a:rPr>
              <a:t>b</a:t>
            </a:r>
            <a:r>
              <a:rPr lang="en-US" sz="2400" dirty="0" smtClean="0">
                <a:sym typeface="Symbol" pitchFamily="18" charset="2"/>
              </a:rPr>
              <a:t> &lt; 1  </a:t>
            </a:r>
            <a:r>
              <a:rPr lang="en-US" sz="2400" dirty="0" err="1" smtClean="0">
                <a:sym typeface="Symbol" pitchFamily="18" charset="2"/>
              </a:rPr>
              <a:t>retornos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decrecientes</a:t>
            </a:r>
            <a:r>
              <a:rPr lang="en-US" sz="2400" dirty="0" smtClean="0">
                <a:sym typeface="Symbol" pitchFamily="18" charset="2"/>
              </a:rPr>
              <a:t> a </a:t>
            </a:r>
            <a:r>
              <a:rPr lang="en-US" sz="2400" dirty="0" err="1" smtClean="0">
                <a:sym typeface="Symbol" pitchFamily="18" charset="2"/>
              </a:rPr>
              <a:t>escala</a:t>
            </a:r>
            <a:endParaRPr lang="en-US" sz="2400" dirty="0" smtClean="0">
              <a:sym typeface="Symbol" pitchFamily="18" charset="2"/>
            </a:endParaRPr>
          </a:p>
          <a:p>
            <a:pPr algn="ctr">
              <a:buFontTx/>
              <a:buNone/>
            </a:pPr>
            <a:endParaRPr lang="en-US" sz="2400" i="1" baseline="30000" dirty="0" smtClean="0">
              <a:solidFill>
                <a:srgbClr val="007572"/>
              </a:solidFill>
              <a:sym typeface="Symbol" pitchFamily="18" charset="2"/>
            </a:endParaRPr>
          </a:p>
          <a:p>
            <a:pPr algn="ctr">
              <a:buFontTx/>
              <a:buNone/>
            </a:pPr>
            <a:endParaRPr lang="en-US" sz="2800" i="1" baseline="30000" dirty="0" smtClean="0">
              <a:solidFill>
                <a:srgbClr val="007572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39DC349-6828-4D00-B7DA-45D63FBAF4EF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36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6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33400" y="914400"/>
                <a:ext cx="8382000" cy="4953000"/>
              </a:xfrm>
            </p:spPr>
            <p:txBody>
              <a:bodyPr/>
              <a:lstStyle/>
              <a:p>
                <a:r>
                  <a:rPr lang="en-US" dirty="0" smtClean="0"/>
                  <a:t>La </a:t>
                </a:r>
                <a:r>
                  <a:rPr lang="en-US" dirty="0" err="1" smtClean="0"/>
                  <a:t>función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producción</a:t>
                </a:r>
                <a:r>
                  <a:rPr lang="en-US" dirty="0" smtClean="0"/>
                  <a:t> Cobb-Douglas </a:t>
                </a:r>
                <a:r>
                  <a:rPr lang="en-US" dirty="0" err="1" smtClean="0"/>
                  <a:t>es</a:t>
                </a:r>
                <a:r>
                  <a:rPr lang="en-US" dirty="0" smtClean="0"/>
                  <a:t> lineal </a:t>
                </a:r>
                <a:r>
                  <a:rPr lang="en-US" dirty="0" err="1" smtClean="0"/>
                  <a:t>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tomamos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logaritmos</a:t>
                </a:r>
                <a:endParaRPr lang="en-US" dirty="0" smtClean="0"/>
              </a:p>
              <a:p>
                <a:pPr algn="ctr">
                  <a:buFontTx/>
                  <a:buNone/>
                </a:pPr>
                <a:r>
                  <a:rPr lang="en-US" sz="2800" dirty="0" smtClean="0">
                    <a:solidFill>
                      <a:srgbClr val="3B4F89"/>
                    </a:solidFill>
                    <a:sym typeface="Symbol" pitchFamily="18" charset="2"/>
                  </a:rPr>
                  <a:t>ln </a:t>
                </a:r>
                <a:r>
                  <a:rPr lang="en-US" sz="2800" i="1" dirty="0" smtClean="0">
                    <a:solidFill>
                      <a:srgbClr val="3B4F89"/>
                    </a:solidFill>
                    <a:sym typeface="Symbol" pitchFamily="18" charset="2"/>
                  </a:rPr>
                  <a:t>q</a:t>
                </a:r>
                <a:r>
                  <a:rPr lang="en-US" sz="2800" dirty="0" smtClean="0">
                    <a:solidFill>
                      <a:srgbClr val="3B4F89"/>
                    </a:solidFill>
                    <a:sym typeface="Symbol" pitchFamily="18" charset="2"/>
                  </a:rPr>
                  <a:t> = ln</a:t>
                </a:r>
                <a:r>
                  <a:rPr lang="en-US" sz="2800" i="1" dirty="0" smtClean="0">
                    <a:solidFill>
                      <a:srgbClr val="3B4F89"/>
                    </a:solidFill>
                    <a:sym typeface="Symbol" pitchFamily="18" charset="2"/>
                  </a:rPr>
                  <a:t> A </a:t>
                </a:r>
                <a:r>
                  <a:rPr lang="en-US" sz="2800" dirty="0" smtClean="0">
                    <a:solidFill>
                      <a:srgbClr val="3B4F89"/>
                    </a:solidFill>
                    <a:sym typeface="Symbol" pitchFamily="18" charset="2"/>
                  </a:rPr>
                  <a:t>+ </a:t>
                </a:r>
                <a:r>
                  <a:rPr lang="en-US" sz="2800" i="1" dirty="0" smtClean="0">
                    <a:solidFill>
                      <a:srgbClr val="3B4F89"/>
                    </a:solidFill>
                    <a:sym typeface="Symbol" pitchFamily="18" charset="2"/>
                  </a:rPr>
                  <a:t>a </a:t>
                </a:r>
                <a:r>
                  <a:rPr lang="en-US" sz="2800" dirty="0" smtClean="0">
                    <a:solidFill>
                      <a:srgbClr val="3B4F89"/>
                    </a:solidFill>
                    <a:sym typeface="Symbol" pitchFamily="18" charset="2"/>
                  </a:rPr>
                  <a:t>ln</a:t>
                </a:r>
                <a:r>
                  <a:rPr lang="en-US" sz="2800" i="1" dirty="0" smtClean="0">
                    <a:solidFill>
                      <a:srgbClr val="3B4F89"/>
                    </a:solidFill>
                    <a:sym typeface="Symbol" pitchFamily="18" charset="2"/>
                  </a:rPr>
                  <a:t> k</a:t>
                </a:r>
                <a:r>
                  <a:rPr lang="en-US" sz="2800" dirty="0" smtClean="0">
                    <a:solidFill>
                      <a:srgbClr val="3B4F89"/>
                    </a:solidFill>
                    <a:sym typeface="Symbol" pitchFamily="18" charset="2"/>
                  </a:rPr>
                  <a:t> + </a:t>
                </a:r>
                <a:r>
                  <a:rPr lang="en-US" sz="2800" i="1" dirty="0" smtClean="0">
                    <a:solidFill>
                      <a:srgbClr val="3B4F89"/>
                    </a:solidFill>
                    <a:sym typeface="Symbol" pitchFamily="18" charset="2"/>
                  </a:rPr>
                  <a:t>b </a:t>
                </a:r>
                <a:r>
                  <a:rPr lang="en-US" sz="2800" dirty="0" smtClean="0">
                    <a:solidFill>
                      <a:srgbClr val="3B4F89"/>
                    </a:solidFill>
                    <a:sym typeface="Symbol" pitchFamily="18" charset="2"/>
                  </a:rPr>
                  <a:t>ln</a:t>
                </a:r>
                <a:r>
                  <a:rPr lang="en-US" sz="2800" i="1" dirty="0" smtClean="0">
                    <a:solidFill>
                      <a:srgbClr val="3B4F89"/>
                    </a:solidFill>
                    <a:sym typeface="Symbol" pitchFamily="18" charset="2"/>
                  </a:rPr>
                  <a:t> </a:t>
                </a:r>
                <a:r>
                  <a:rPr lang="en-US" sz="2800" i="1" dirty="0" smtClean="0">
                    <a:solidFill>
                      <a:srgbClr val="3B4F89"/>
                    </a:solidFill>
                    <a:latin typeface="Times New Roman" pitchFamily="18" charset="0"/>
                    <a:sym typeface="Symbol" pitchFamily="18" charset="2"/>
                  </a:rPr>
                  <a:t>l</a:t>
                </a:r>
              </a:p>
              <a:p>
                <a:pPr lvl="1"/>
                <a:r>
                  <a:rPr lang="en-US" i="1" dirty="0" smtClean="0">
                    <a:sym typeface="Symbol" pitchFamily="18" charset="2"/>
                  </a:rPr>
                  <a:t>a</a:t>
                </a:r>
                <a:r>
                  <a:rPr lang="en-US" dirty="0" smtClean="0">
                    <a:sym typeface="Symbol" pitchFamily="18" charset="2"/>
                  </a:rPr>
                  <a:t> </a:t>
                </a:r>
                <a:r>
                  <a:rPr lang="en-US" dirty="0" err="1" smtClean="0">
                    <a:sym typeface="Symbol" pitchFamily="18" charset="2"/>
                  </a:rPr>
                  <a:t>es</a:t>
                </a:r>
                <a:r>
                  <a:rPr lang="en-US" dirty="0" smtClean="0">
                    <a:sym typeface="Symbol" pitchFamily="18" charset="2"/>
                  </a:rPr>
                  <a:t> la </a:t>
                </a:r>
                <a:r>
                  <a:rPr lang="en-US" dirty="0" err="1" smtClean="0">
                    <a:sym typeface="Symbol" pitchFamily="18" charset="2"/>
                  </a:rPr>
                  <a:t>eslaticidad</a:t>
                </a:r>
                <a:r>
                  <a:rPr lang="en-US" dirty="0" smtClean="0">
                    <a:sym typeface="Symbol" pitchFamily="18" charset="2"/>
                  </a:rPr>
                  <a:t> del </a:t>
                </a:r>
                <a:r>
                  <a:rPr lang="en-US" dirty="0" err="1" smtClean="0">
                    <a:sym typeface="Symbol" pitchFamily="18" charset="2"/>
                  </a:rPr>
                  <a:t>producto</a:t>
                </a:r>
                <a:r>
                  <a:rPr lang="en-US" dirty="0" smtClean="0">
                    <a:sym typeface="Symbol" pitchFamily="18" charset="2"/>
                  </a:rPr>
                  <a:t> </a:t>
                </a:r>
                <a:r>
                  <a:rPr lang="en-US" dirty="0" err="1" smtClean="0">
                    <a:sym typeface="Symbol" pitchFamily="18" charset="2"/>
                  </a:rPr>
                  <a:t>respecto</a:t>
                </a:r>
                <a:r>
                  <a:rPr lang="en-US" dirty="0" smtClean="0">
                    <a:sym typeface="Symbol" pitchFamily="18" charset="2"/>
                  </a:rPr>
                  <a:t> a </a:t>
                </a:r>
                <a:r>
                  <a:rPr lang="en-US" i="1" dirty="0" smtClean="0">
                    <a:sym typeface="Symbol" pitchFamily="18" charset="2"/>
                  </a:rPr>
                  <a:t>k</a:t>
                </a:r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sym typeface="Symbol" pitchFamily="18" charset="2"/>
                        </a:rPr>
                        <m:t>𝑎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𝑙𝑛𝑞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sym typeface="Symbol" pitchFamily="18" charset="2"/>
                            </a:rPr>
                            <m:t>𝑙𝑛𝑘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𝑞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/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𝑞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𝑘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/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itchFamily="18" charset="2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ym typeface="Symbol" pitchFamily="18" charset="2"/>
                </a:endParaRPr>
              </a:p>
              <a:p>
                <a:pPr lvl="1"/>
                <a:r>
                  <a:rPr lang="en-US" i="1" dirty="0" smtClean="0">
                    <a:sym typeface="Symbol" pitchFamily="18" charset="2"/>
                  </a:rPr>
                  <a:t>b</a:t>
                </a:r>
                <a:r>
                  <a:rPr lang="en-US" dirty="0" smtClean="0">
                    <a:sym typeface="Symbol" pitchFamily="18" charset="2"/>
                  </a:rPr>
                  <a:t> </a:t>
                </a:r>
                <a:r>
                  <a:rPr lang="en-US" dirty="0" err="1" smtClean="0">
                    <a:sym typeface="Symbol" pitchFamily="18" charset="2"/>
                  </a:rPr>
                  <a:t>es</a:t>
                </a:r>
                <a:r>
                  <a:rPr lang="en-US" dirty="0" smtClean="0">
                    <a:sym typeface="Symbol" pitchFamily="18" charset="2"/>
                  </a:rPr>
                  <a:t> la </a:t>
                </a:r>
                <a:r>
                  <a:rPr lang="en-US" dirty="0" err="1" smtClean="0">
                    <a:sym typeface="Symbol" pitchFamily="18" charset="2"/>
                  </a:rPr>
                  <a:t>elasticidad</a:t>
                </a:r>
                <a:r>
                  <a:rPr lang="en-US" dirty="0" smtClean="0">
                    <a:sym typeface="Symbol" pitchFamily="18" charset="2"/>
                  </a:rPr>
                  <a:t> del </a:t>
                </a:r>
                <a:r>
                  <a:rPr lang="en-US" dirty="0" err="1" smtClean="0">
                    <a:sym typeface="Symbol" pitchFamily="18" charset="2"/>
                  </a:rPr>
                  <a:t>producto</a:t>
                </a:r>
                <a:r>
                  <a:rPr lang="en-US" dirty="0" smtClean="0">
                    <a:sym typeface="Symbol" pitchFamily="18" charset="2"/>
                  </a:rPr>
                  <a:t> </a:t>
                </a:r>
                <a:r>
                  <a:rPr lang="en-US" dirty="0" err="1" smtClean="0">
                    <a:sym typeface="Symbol" pitchFamily="18" charset="2"/>
                  </a:rPr>
                  <a:t>respecto</a:t>
                </a:r>
                <a:r>
                  <a:rPr lang="en-US" dirty="0" smtClean="0">
                    <a:sym typeface="Symbol" pitchFamily="18" charset="2"/>
                  </a:rPr>
                  <a:t> a </a:t>
                </a:r>
                <a:r>
                  <a:rPr lang="en-US" i="1" dirty="0" smtClean="0">
                    <a:latin typeface="Times New Roman" pitchFamily="18" charset="0"/>
                    <a:sym typeface="Symbol" pitchFamily="18" charset="2"/>
                  </a:rPr>
                  <a:t>l</a:t>
                </a:r>
              </a:p>
            </p:txBody>
          </p:sp>
        </mc:Choice>
        <mc:Fallback xmlns="">
          <p:sp>
            <p:nvSpPr>
              <p:cNvPr id="296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3400" y="914400"/>
                <a:ext cx="8382000" cy="4953000"/>
              </a:xfrm>
              <a:blipFill>
                <a:blip r:embed="rId3"/>
                <a:stretch>
                  <a:fillRect l="-1673" t="-1599" r="-94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700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-76200"/>
            <a:ext cx="8382000" cy="8382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 de Prod. Cobb-Douglas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F92F261-3D65-4BB0-9C28-005801DCFBB1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37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-76200"/>
            <a:ext cx="7772400" cy="762000"/>
          </a:xfrm>
        </p:spPr>
        <p:txBody>
          <a:bodyPr/>
          <a:lstStyle/>
          <a:p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Producción</a:t>
            </a:r>
            <a:r>
              <a:rPr lang="en-US" dirty="0" smtClean="0"/>
              <a:t> CES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305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dirty="0" smtClean="0"/>
              <a:t>Supongamos que la función de producción es: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UY" sz="2800" i="1" dirty="0" smtClean="0">
                <a:solidFill>
                  <a:srgbClr val="3B4F89"/>
                </a:solidFill>
              </a:rPr>
              <a:t>q</a:t>
            </a:r>
            <a:r>
              <a:rPr lang="es-UY" sz="2800" dirty="0" smtClean="0">
                <a:solidFill>
                  <a:srgbClr val="3B4F89"/>
                </a:solidFill>
              </a:rPr>
              <a:t> = </a:t>
            </a:r>
            <a:r>
              <a:rPr lang="es-UY" sz="2800" i="1" dirty="0" smtClean="0">
                <a:solidFill>
                  <a:srgbClr val="3B4F89"/>
                </a:solidFill>
              </a:rPr>
              <a:t>f</a:t>
            </a:r>
            <a:r>
              <a:rPr lang="es-UY" sz="2800" dirty="0" smtClean="0">
                <a:solidFill>
                  <a:srgbClr val="3B4F89"/>
                </a:solidFill>
              </a:rPr>
              <a:t>(</a:t>
            </a:r>
            <a:r>
              <a:rPr lang="es-UY" sz="2800" i="1" dirty="0" err="1" smtClean="0">
                <a:solidFill>
                  <a:srgbClr val="3B4F89"/>
                </a:solidFill>
              </a:rPr>
              <a:t>k</a:t>
            </a:r>
            <a:r>
              <a:rPr lang="es-UY" sz="2800" dirty="0" err="1" smtClean="0">
                <a:solidFill>
                  <a:srgbClr val="3B4F89"/>
                </a:solidFill>
              </a:rPr>
              <a:t>,</a:t>
            </a:r>
            <a:r>
              <a:rPr lang="es-UY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UY" sz="2800" dirty="0" smtClean="0">
                <a:solidFill>
                  <a:srgbClr val="3B4F89"/>
                </a:solidFill>
              </a:rPr>
              <a:t>) = [</a:t>
            </a:r>
            <a:r>
              <a:rPr lang="es-UY" sz="2800" i="1" dirty="0" smtClean="0">
                <a:solidFill>
                  <a:srgbClr val="3B4F89"/>
                </a:solidFill>
              </a:rPr>
              <a:t>k</a:t>
            </a:r>
            <a:r>
              <a:rPr lang="es-UY" sz="2800" baseline="30000" dirty="0" smtClean="0">
                <a:solidFill>
                  <a:srgbClr val="3B4F89"/>
                </a:solidFill>
                <a:sym typeface="Symbol" pitchFamily="18" charset="2"/>
              </a:rPr>
              <a:t>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 + </a:t>
            </a:r>
            <a:r>
              <a:rPr lang="es-UY" sz="28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UY" sz="2800" baseline="30000" dirty="0" smtClean="0">
                <a:solidFill>
                  <a:srgbClr val="3B4F89"/>
                </a:solidFill>
                <a:sym typeface="Symbol" pitchFamily="18" charset="2"/>
              </a:rPr>
              <a:t>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]</a:t>
            </a:r>
            <a:r>
              <a:rPr lang="es-UY" sz="2800" baseline="30000" dirty="0" smtClean="0">
                <a:solidFill>
                  <a:srgbClr val="3B4F89"/>
                </a:solidFill>
                <a:sym typeface="Symbol" pitchFamily="18" charset="2"/>
              </a:rPr>
              <a:t> </a:t>
            </a:r>
            <a:r>
              <a:rPr lang="es-UY" sz="2800" baseline="30000" dirty="0" smtClean="0">
                <a:solidFill>
                  <a:srgbClr val="3B4F89"/>
                </a:solidFill>
                <a:sym typeface="MT Symbol" pitchFamily="82" charset="2"/>
              </a:rPr>
              <a:t>/</a:t>
            </a:r>
            <a:r>
              <a:rPr lang="es-UY" sz="2800" baseline="30000" dirty="0" smtClean="0">
                <a:solidFill>
                  <a:srgbClr val="3B4F89"/>
                </a:solidFill>
                <a:sym typeface="Symbol" pitchFamily="18" charset="2"/>
              </a:rPr>
              <a:t>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  </a:t>
            </a:r>
            <a:r>
              <a:rPr lang="es-UY" sz="2800" i="1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</a:t>
            </a:r>
            <a:r>
              <a:rPr lang="es-UY" sz="2800" dirty="0" smtClean="0">
                <a:solidFill>
                  <a:srgbClr val="3B4F89"/>
                </a:solidFill>
                <a:sym typeface="MT Symbol" pitchFamily="82" charset="2"/>
              </a:rPr>
              <a:t> 1, 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  0, </a:t>
            </a:r>
            <a:r>
              <a:rPr lang="es-UY" sz="2800" dirty="0" smtClean="0">
                <a:solidFill>
                  <a:srgbClr val="3B4F89"/>
                </a:solidFill>
                <a:sym typeface="MT Symbol" pitchFamily="82" charset="2"/>
              </a:rPr>
              <a:t> &gt; 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UY" sz="2800" dirty="0" smtClean="0">
              <a:solidFill>
                <a:srgbClr val="3B4F89"/>
              </a:solidFill>
              <a:sym typeface="MT Symbol" pitchFamily="82" charset="2"/>
            </a:endParaRPr>
          </a:p>
          <a:p>
            <a:pPr lvl="2">
              <a:lnSpc>
                <a:spcPct val="90000"/>
              </a:lnSpc>
            </a:pPr>
            <a:r>
              <a:rPr lang="es-UY" sz="2000" dirty="0" smtClean="0">
                <a:sym typeface="Symbol" pitchFamily="18" charset="2"/>
              </a:rPr>
              <a:t></a:t>
            </a:r>
            <a:r>
              <a:rPr lang="es-UY" dirty="0" smtClean="0">
                <a:sym typeface="MT Symbol" pitchFamily="82" charset="2"/>
              </a:rPr>
              <a:t> &gt; 1 </a:t>
            </a:r>
            <a:r>
              <a:rPr lang="es-UY" dirty="0" smtClean="0">
                <a:sym typeface="Symbol" pitchFamily="18" charset="2"/>
              </a:rPr>
              <a:t> retornos a escala crecientes</a:t>
            </a:r>
          </a:p>
          <a:p>
            <a:pPr lvl="2">
              <a:lnSpc>
                <a:spcPct val="90000"/>
              </a:lnSpc>
            </a:pPr>
            <a:r>
              <a:rPr lang="es-UY" sz="2000" dirty="0" smtClean="0">
                <a:sym typeface="Symbol" pitchFamily="18" charset="2"/>
              </a:rPr>
              <a:t></a:t>
            </a:r>
            <a:r>
              <a:rPr lang="es-UY" dirty="0" smtClean="0">
                <a:sym typeface="MT Symbol" pitchFamily="82" charset="2"/>
              </a:rPr>
              <a:t> &lt; 1 </a:t>
            </a:r>
            <a:r>
              <a:rPr lang="es-UY" dirty="0" smtClean="0">
                <a:sym typeface="Symbol" pitchFamily="18" charset="2"/>
              </a:rPr>
              <a:t> retornos a escala decrecientes</a:t>
            </a:r>
          </a:p>
          <a:p>
            <a:pPr>
              <a:lnSpc>
                <a:spcPct val="90000"/>
              </a:lnSpc>
            </a:pPr>
            <a:r>
              <a:rPr lang="es-UY" dirty="0" smtClean="0">
                <a:sym typeface="Symbol" pitchFamily="18" charset="2"/>
              </a:rPr>
              <a:t>Para esta función de producción: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 = 1/(1-)</a:t>
            </a:r>
          </a:p>
          <a:p>
            <a:pPr lvl="2">
              <a:lnSpc>
                <a:spcPct val="90000"/>
              </a:lnSpc>
            </a:pPr>
            <a:r>
              <a:rPr lang="es-UY" dirty="0" smtClean="0">
                <a:sym typeface="Symbol" pitchFamily="18" charset="2"/>
              </a:rPr>
              <a:t> = 1  función lineal</a:t>
            </a:r>
          </a:p>
          <a:p>
            <a:pPr lvl="2">
              <a:lnSpc>
                <a:spcPct val="90000"/>
              </a:lnSpc>
            </a:pPr>
            <a:r>
              <a:rPr lang="es-UY" dirty="0" smtClean="0">
                <a:sym typeface="Symbol" pitchFamily="18" charset="2"/>
              </a:rPr>
              <a:t> = -  función de proporciones fijas</a:t>
            </a:r>
          </a:p>
          <a:p>
            <a:pPr lvl="2">
              <a:lnSpc>
                <a:spcPct val="90000"/>
              </a:lnSpc>
            </a:pPr>
            <a:r>
              <a:rPr lang="es-UY" dirty="0" smtClean="0">
                <a:sym typeface="Symbol" pitchFamily="18" charset="2"/>
              </a:rPr>
              <a:t> = 0  función de producción </a:t>
            </a:r>
            <a:r>
              <a:rPr lang="es-UY" dirty="0" err="1" smtClean="0">
                <a:sym typeface="Symbol" pitchFamily="18" charset="2"/>
              </a:rPr>
              <a:t>Cobb</a:t>
            </a:r>
            <a:r>
              <a:rPr lang="es-UY" dirty="0" smtClean="0">
                <a:sym typeface="Symbol" pitchFamily="18" charset="2"/>
              </a:rPr>
              <a:t>-Douglas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841F7F9-99EA-4820-A082-698884804393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38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Progreso Técnico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Mejores técnicas de producción hace que se pueda alcanzar el mismo nivel de producto con menos insumos</a:t>
            </a:r>
          </a:p>
        </p:txBody>
      </p:sp>
      <p:grpSp>
        <p:nvGrpSpPr>
          <p:cNvPr id="31749" name="Group 4"/>
          <p:cNvGrpSpPr>
            <a:grpSpLocks/>
          </p:cNvGrpSpPr>
          <p:nvPr/>
        </p:nvGrpSpPr>
        <p:grpSpPr bwMode="auto">
          <a:xfrm>
            <a:off x="222250" y="3657600"/>
            <a:ext cx="5981700" cy="2971800"/>
            <a:chOff x="140" y="2304"/>
            <a:chExt cx="3768" cy="1872"/>
          </a:xfrm>
        </p:grpSpPr>
        <p:sp>
          <p:nvSpPr>
            <p:cNvPr id="31751" name="Line 5"/>
            <p:cNvSpPr>
              <a:spLocks noChangeShapeType="1"/>
            </p:cNvSpPr>
            <p:nvPr/>
          </p:nvSpPr>
          <p:spPr bwMode="auto">
            <a:xfrm>
              <a:off x="1152" y="3888"/>
              <a:ext cx="22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1752" name="Line 6"/>
            <p:cNvSpPr>
              <a:spLocks noChangeShapeType="1"/>
            </p:cNvSpPr>
            <p:nvPr/>
          </p:nvSpPr>
          <p:spPr bwMode="auto">
            <a:xfrm>
              <a:off x="1152" y="2304"/>
              <a:ext cx="0" cy="15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1753" name="Arc 7"/>
            <p:cNvSpPr>
              <a:spLocks/>
            </p:cNvSpPr>
            <p:nvPr/>
          </p:nvSpPr>
          <p:spPr bwMode="auto">
            <a:xfrm rot="16200000" flipH="1">
              <a:off x="1465" y="2425"/>
              <a:ext cx="1103" cy="1343"/>
            </a:xfrm>
            <a:custGeom>
              <a:avLst/>
              <a:gdLst>
                <a:gd name="T0" fmla="*/ 0 w 21600"/>
                <a:gd name="T1" fmla="*/ 0 h 24154"/>
                <a:gd name="T2" fmla="*/ 1095 w 21600"/>
                <a:gd name="T3" fmla="*/ 1343 h 24154"/>
                <a:gd name="T4" fmla="*/ 0 w 21600"/>
                <a:gd name="T5" fmla="*/ 1201 h 2415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154"/>
                <a:gd name="T11" fmla="*/ 21600 w 21600"/>
                <a:gd name="T12" fmla="*/ 24154 h 24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15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53"/>
                    <a:pt x="21549" y="23306"/>
                    <a:pt x="21448" y="24154"/>
                  </a:cubicBezTo>
                </a:path>
                <a:path w="21600" h="2415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53"/>
                    <a:pt x="21549" y="23306"/>
                    <a:pt x="21448" y="2415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1754" name="Oval 8"/>
            <p:cNvSpPr>
              <a:spLocks noChangeArrowheads="1"/>
            </p:cNvSpPr>
            <p:nvPr/>
          </p:nvSpPr>
          <p:spPr bwMode="auto">
            <a:xfrm>
              <a:off x="2160" y="3330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1755" name="Text Box 9"/>
            <p:cNvSpPr txBox="1">
              <a:spLocks noChangeArrowheads="1"/>
            </p:cNvSpPr>
            <p:nvPr/>
          </p:nvSpPr>
          <p:spPr bwMode="auto">
            <a:xfrm>
              <a:off x="2988" y="3408"/>
              <a:ext cx="21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i="0">
                  <a:solidFill>
                    <a:srgbClr val="470F3E"/>
                  </a:solidFill>
                </a:rPr>
                <a:t>q</a:t>
              </a:r>
              <a:r>
                <a:rPr lang="en-US" sz="1400" i="0" baseline="-25000">
                  <a:solidFill>
                    <a:srgbClr val="470F3E"/>
                  </a:solidFill>
                </a:rPr>
                <a:t>0</a:t>
              </a:r>
              <a:endParaRPr lang="en-US" sz="1400" i="0">
                <a:solidFill>
                  <a:srgbClr val="470F3E"/>
                </a:solidFill>
              </a:endParaRPr>
            </a:p>
          </p:txBody>
        </p:sp>
        <p:sp>
          <p:nvSpPr>
            <p:cNvPr id="31756" name="Arc 10"/>
            <p:cNvSpPr>
              <a:spLocks/>
            </p:cNvSpPr>
            <p:nvPr/>
          </p:nvSpPr>
          <p:spPr bwMode="auto">
            <a:xfrm rot="16200000" flipH="1">
              <a:off x="1705" y="2280"/>
              <a:ext cx="1103" cy="1343"/>
            </a:xfrm>
            <a:custGeom>
              <a:avLst/>
              <a:gdLst>
                <a:gd name="T0" fmla="*/ 0 w 21600"/>
                <a:gd name="T1" fmla="*/ 0 h 24154"/>
                <a:gd name="T2" fmla="*/ 1095 w 21600"/>
                <a:gd name="T3" fmla="*/ 1343 h 24154"/>
                <a:gd name="T4" fmla="*/ 0 w 21600"/>
                <a:gd name="T5" fmla="*/ 1201 h 2415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154"/>
                <a:gd name="T11" fmla="*/ 21600 w 21600"/>
                <a:gd name="T12" fmla="*/ 24154 h 24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15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53"/>
                    <a:pt x="21549" y="23306"/>
                    <a:pt x="21448" y="24154"/>
                  </a:cubicBezTo>
                </a:path>
                <a:path w="21600" h="2415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53"/>
                    <a:pt x="21549" y="23306"/>
                    <a:pt x="21448" y="2415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1757" name="Text Box 11"/>
            <p:cNvSpPr txBox="1">
              <a:spLocks noChangeArrowheads="1"/>
            </p:cNvSpPr>
            <p:nvPr/>
          </p:nvSpPr>
          <p:spPr bwMode="auto">
            <a:xfrm>
              <a:off x="2740" y="3600"/>
              <a:ext cx="25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i="0">
                  <a:solidFill>
                    <a:srgbClr val="470F3E"/>
                  </a:solidFill>
                </a:rPr>
                <a:t>q</a:t>
              </a:r>
              <a:r>
                <a:rPr lang="en-US" sz="1400" b="1" i="0">
                  <a:solidFill>
                    <a:srgbClr val="470F3E"/>
                  </a:solidFill>
                </a:rPr>
                <a:t>´</a:t>
              </a:r>
              <a:r>
                <a:rPr lang="en-US" sz="1400" i="0" baseline="-25000">
                  <a:solidFill>
                    <a:srgbClr val="470F3E"/>
                  </a:solidFill>
                </a:rPr>
                <a:t>0</a:t>
              </a:r>
              <a:endParaRPr lang="en-US" sz="1400" i="0">
                <a:solidFill>
                  <a:srgbClr val="470F3E"/>
                </a:solidFill>
              </a:endParaRPr>
            </a:p>
          </p:txBody>
        </p:sp>
        <p:sp>
          <p:nvSpPr>
            <p:cNvPr id="31758" name="Line 12"/>
            <p:cNvSpPr>
              <a:spLocks noChangeShapeType="1"/>
            </p:cNvSpPr>
            <p:nvPr/>
          </p:nvSpPr>
          <p:spPr bwMode="auto">
            <a:xfrm>
              <a:off x="1152" y="3360"/>
              <a:ext cx="105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1759" name="Oval 13"/>
            <p:cNvSpPr>
              <a:spLocks noChangeArrowheads="1"/>
            </p:cNvSpPr>
            <p:nvPr/>
          </p:nvSpPr>
          <p:spPr bwMode="auto">
            <a:xfrm>
              <a:off x="1725" y="334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1760" name="Line 14"/>
            <p:cNvSpPr>
              <a:spLocks noChangeShapeType="1"/>
            </p:cNvSpPr>
            <p:nvPr/>
          </p:nvSpPr>
          <p:spPr bwMode="auto">
            <a:xfrm flipV="1">
              <a:off x="1755" y="3024"/>
              <a:ext cx="3" cy="87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1761" name="Oval 15"/>
            <p:cNvSpPr>
              <a:spLocks noChangeArrowheads="1"/>
            </p:cNvSpPr>
            <p:nvPr/>
          </p:nvSpPr>
          <p:spPr bwMode="auto">
            <a:xfrm>
              <a:off x="1740" y="2967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1762" name="Line 16"/>
            <p:cNvSpPr>
              <a:spLocks noChangeShapeType="1"/>
            </p:cNvSpPr>
            <p:nvPr/>
          </p:nvSpPr>
          <p:spPr bwMode="auto">
            <a:xfrm>
              <a:off x="1131" y="2979"/>
              <a:ext cx="663" cy="1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1763" name="Text Box 17"/>
            <p:cNvSpPr txBox="1">
              <a:spLocks noChangeArrowheads="1"/>
            </p:cNvSpPr>
            <p:nvPr/>
          </p:nvSpPr>
          <p:spPr bwMode="auto">
            <a:xfrm>
              <a:off x="1669" y="3936"/>
              <a:ext cx="18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i="0">
                  <a:solidFill>
                    <a:srgbClr val="470F3E"/>
                  </a:solidFill>
                </a:rPr>
                <a:t>I</a:t>
              </a:r>
              <a:r>
                <a:rPr lang="en-US" sz="1400" i="0" baseline="-25000">
                  <a:solidFill>
                    <a:srgbClr val="470F3E"/>
                  </a:solidFill>
                </a:rPr>
                <a:t>0</a:t>
              </a:r>
              <a:endParaRPr lang="en-US" sz="1400" i="0">
                <a:solidFill>
                  <a:srgbClr val="470F3E"/>
                </a:solidFill>
              </a:endParaRPr>
            </a:p>
          </p:txBody>
        </p:sp>
        <p:sp>
          <p:nvSpPr>
            <p:cNvPr id="31764" name="Text Box 18"/>
            <p:cNvSpPr txBox="1">
              <a:spLocks noChangeArrowheads="1"/>
            </p:cNvSpPr>
            <p:nvPr/>
          </p:nvSpPr>
          <p:spPr bwMode="auto">
            <a:xfrm>
              <a:off x="2149" y="3936"/>
              <a:ext cx="18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i="0">
                  <a:solidFill>
                    <a:srgbClr val="470F3E"/>
                  </a:solidFill>
                </a:rPr>
                <a:t>I</a:t>
              </a:r>
              <a:r>
                <a:rPr lang="en-US" sz="1400" i="0" baseline="-25000">
                  <a:solidFill>
                    <a:srgbClr val="470F3E"/>
                  </a:solidFill>
                </a:rPr>
                <a:t>2</a:t>
              </a:r>
              <a:endParaRPr lang="en-US" sz="1400" i="0">
                <a:solidFill>
                  <a:srgbClr val="470F3E"/>
                </a:solidFill>
              </a:endParaRPr>
            </a:p>
          </p:txBody>
        </p:sp>
        <p:sp>
          <p:nvSpPr>
            <p:cNvPr id="31765" name="Text Box 19"/>
            <p:cNvSpPr txBox="1">
              <a:spLocks noChangeArrowheads="1"/>
            </p:cNvSpPr>
            <p:nvPr/>
          </p:nvSpPr>
          <p:spPr bwMode="auto">
            <a:xfrm>
              <a:off x="915" y="3264"/>
              <a:ext cx="21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i="0">
                  <a:solidFill>
                    <a:srgbClr val="470F3E"/>
                  </a:solidFill>
                </a:rPr>
                <a:t>k</a:t>
              </a:r>
              <a:r>
                <a:rPr lang="en-US" sz="1400" i="0" baseline="-25000">
                  <a:solidFill>
                    <a:srgbClr val="470F3E"/>
                  </a:solidFill>
                </a:rPr>
                <a:t>1</a:t>
              </a:r>
              <a:endParaRPr lang="en-US" sz="1400" i="0">
                <a:solidFill>
                  <a:srgbClr val="470F3E"/>
                </a:solidFill>
              </a:endParaRPr>
            </a:p>
          </p:txBody>
        </p:sp>
        <p:sp>
          <p:nvSpPr>
            <p:cNvPr id="31766" name="Text Box 20"/>
            <p:cNvSpPr txBox="1">
              <a:spLocks noChangeArrowheads="1"/>
            </p:cNvSpPr>
            <p:nvPr/>
          </p:nvSpPr>
          <p:spPr bwMode="auto">
            <a:xfrm>
              <a:off x="889" y="2880"/>
              <a:ext cx="21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400" i="0">
                  <a:solidFill>
                    <a:srgbClr val="470F3E"/>
                  </a:solidFill>
                </a:rPr>
                <a:t>k</a:t>
              </a:r>
              <a:r>
                <a:rPr lang="en-US" sz="1400" i="0" baseline="-25000">
                  <a:solidFill>
                    <a:srgbClr val="470F3E"/>
                  </a:solidFill>
                </a:rPr>
                <a:t>2</a:t>
              </a:r>
              <a:endParaRPr lang="en-US" sz="1400" i="0">
                <a:solidFill>
                  <a:srgbClr val="470F3E"/>
                </a:solidFill>
              </a:endParaRPr>
            </a:p>
          </p:txBody>
        </p:sp>
        <p:sp>
          <p:nvSpPr>
            <p:cNvPr id="31767" name="Line 21"/>
            <p:cNvSpPr>
              <a:spLocks noChangeShapeType="1"/>
            </p:cNvSpPr>
            <p:nvPr/>
          </p:nvSpPr>
          <p:spPr bwMode="auto">
            <a:xfrm flipV="1">
              <a:off x="2187" y="3360"/>
              <a:ext cx="21" cy="55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1768" name="Text Box 22"/>
            <p:cNvSpPr txBox="1">
              <a:spLocks noChangeArrowheads="1"/>
            </p:cNvSpPr>
            <p:nvPr/>
          </p:nvSpPr>
          <p:spPr bwMode="auto">
            <a:xfrm>
              <a:off x="2976" y="3945"/>
              <a:ext cx="9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800">
                  <a:solidFill>
                    <a:schemeClr val="tx1"/>
                  </a:solidFill>
                  <a:latin typeface="Times New Roman" pitchFamily="18" charset="0"/>
                </a:rPr>
                <a:t>l</a:t>
              </a:r>
              <a:r>
                <a:rPr lang="en-US" sz="1800" i="0">
                  <a:solidFill>
                    <a:schemeClr val="tx1"/>
                  </a:solidFill>
                </a:rPr>
                <a:t> por período</a:t>
              </a:r>
            </a:p>
          </p:txBody>
        </p:sp>
        <p:sp>
          <p:nvSpPr>
            <p:cNvPr id="31769" name="Text Box 23"/>
            <p:cNvSpPr txBox="1">
              <a:spLocks noChangeArrowheads="1"/>
            </p:cNvSpPr>
            <p:nvPr/>
          </p:nvSpPr>
          <p:spPr bwMode="auto">
            <a:xfrm>
              <a:off x="140" y="2304"/>
              <a:ext cx="9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800">
                  <a:solidFill>
                    <a:schemeClr val="tx1"/>
                  </a:solidFill>
                </a:rPr>
                <a:t>k</a:t>
              </a:r>
              <a:r>
                <a:rPr lang="en-US" sz="1800" i="0">
                  <a:solidFill>
                    <a:schemeClr val="tx1"/>
                  </a:solidFill>
                </a:rPr>
                <a:t> por período</a:t>
              </a:r>
            </a:p>
          </p:txBody>
        </p:sp>
      </p:grpSp>
      <p:sp>
        <p:nvSpPr>
          <p:cNvPr id="31750" name="Rectangle 24"/>
          <p:cNvSpPr>
            <a:spLocks noChangeArrowheads="1"/>
          </p:cNvSpPr>
          <p:nvPr/>
        </p:nvSpPr>
        <p:spPr bwMode="auto">
          <a:xfrm>
            <a:off x="3810000" y="3886200"/>
            <a:ext cx="457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600" i="0">
                <a:solidFill>
                  <a:srgbClr val="470F3E"/>
                </a:solidFill>
              </a:rPr>
              <a:t>Las isocuantas se desplazan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600" i="0">
                <a:solidFill>
                  <a:srgbClr val="470F3E"/>
                </a:solidFill>
              </a:rPr>
              <a:t>hacia el origen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1C06B6A-6432-4458-8CA0-7FFB9B408948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4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7772400" cy="1066800"/>
          </a:xfrm>
        </p:spPr>
        <p:txBody>
          <a:bodyPr/>
          <a:lstStyle/>
          <a:p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Producción</a:t>
            </a:r>
            <a:endParaRPr lang="en-US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s-ES" sz="2800" dirty="0" smtClean="0">
                <a:solidFill>
                  <a:srgbClr val="3B4F89"/>
                </a:solidFill>
              </a:rPr>
              <a:t>Por lo general, dejamos muchos insumos de lado cuando escribimos una función de producción. </a:t>
            </a:r>
          </a:p>
          <a:p>
            <a:endParaRPr lang="es-ES" sz="2800" dirty="0" smtClean="0">
              <a:solidFill>
                <a:srgbClr val="3B4F89"/>
              </a:solidFill>
            </a:endParaRPr>
          </a:p>
          <a:p>
            <a:r>
              <a:rPr lang="es-ES" sz="2800" dirty="0" smtClean="0">
                <a:solidFill>
                  <a:srgbClr val="3B4F89"/>
                </a:solidFill>
              </a:rPr>
              <a:t>Ejemplo: recursos naturales, capacidades de obreros y propietarios o información, energía (!!), etc. </a:t>
            </a:r>
          </a:p>
        </p:txBody>
      </p:sp>
    </p:spTree>
    <p:extLst>
      <p:ext uri="{BB962C8B-B14F-4D97-AF65-F5344CB8AC3E}">
        <p14:creationId xmlns:p14="http://schemas.microsoft.com/office/powerpoint/2010/main" val="52513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1C06B6A-6432-4458-8CA0-7FFB9B408948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5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066800"/>
          </a:xfrm>
        </p:spPr>
        <p:txBody>
          <a:bodyPr/>
          <a:lstStyle/>
          <a:p>
            <a:r>
              <a:rPr lang="es-UY" dirty="0" smtClean="0"/>
              <a:t>Función de Producción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838200"/>
                <a:ext cx="8610600" cy="5486400"/>
              </a:xfrm>
            </p:spPr>
            <p:txBody>
              <a:bodyPr/>
              <a:lstStyle/>
              <a:p>
                <a:r>
                  <a:rPr lang="es-ES" sz="2800" dirty="0" smtClean="0">
                    <a:solidFill>
                      <a:srgbClr val="3B4F89"/>
                    </a:solidFill>
                  </a:rPr>
                  <a:t>Alguien ha propuesto que la función de producción debería ser </a:t>
                </a:r>
                <a14:m>
                  <m:oMath xmlns:m="http://schemas.openxmlformats.org/officeDocument/2006/math"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𝑞</m:t>
                    </m:r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=</m:t>
                    </m:r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𝑓</m:t>
                    </m:r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(</m:t>
                    </m:r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𝐼</m:t>
                    </m:r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,</m:t>
                    </m:r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𝑀</m:t>
                    </m:r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,</m:t>
                    </m:r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𝐸</m:t>
                    </m:r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s-ES" sz="2800" dirty="0" smtClean="0">
                  <a:solidFill>
                    <a:srgbClr val="3B4F89"/>
                  </a:solidFill>
                </a:endParaRPr>
              </a:p>
              <a:p>
                <a:pPr marL="0" indent="0">
                  <a:buNone/>
                </a:pPr>
                <a:endParaRPr lang="es-ES" sz="2800" dirty="0" smtClean="0">
                  <a:solidFill>
                    <a:srgbClr val="3B4F89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s-ES" sz="2800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𝐼</m:t>
                    </m:r>
                  </m:oMath>
                </a14:m>
                <a:r>
                  <a:rPr lang="es-ES" sz="2800" dirty="0" smtClean="0">
                    <a:solidFill>
                      <a:srgbClr val="3B4F89"/>
                    </a:solidFill>
                  </a:rPr>
                  <a:t> es información: cosas </a:t>
                </a:r>
                <a:r>
                  <a:rPr lang="es-ES" sz="2800" dirty="0">
                    <a:solidFill>
                      <a:srgbClr val="3B4F89"/>
                    </a:solidFill>
                  </a:rPr>
                  <a:t>como destreza, tecnología, conocimiento. </a:t>
                </a:r>
              </a:p>
              <a:p>
                <a14:m>
                  <m:oMath xmlns:m="http://schemas.openxmlformats.org/officeDocument/2006/math">
                    <m:r>
                      <a:rPr lang="es-ES" sz="2800" i="1" dirty="0">
                        <a:solidFill>
                          <a:srgbClr val="3B4F89"/>
                        </a:solidFill>
                        <a:latin typeface="Cambria Math"/>
                      </a:rPr>
                      <m:t>𝑀</m:t>
                    </m:r>
                  </m:oMath>
                </a14:m>
                <a:r>
                  <a:rPr lang="es-ES" sz="2800" dirty="0">
                    <a:solidFill>
                      <a:srgbClr val="3B4F89"/>
                    </a:solidFill>
                  </a:rPr>
                  <a:t> es </a:t>
                </a:r>
                <a:r>
                  <a:rPr lang="es-ES" sz="2800" dirty="0" smtClean="0">
                    <a:solidFill>
                      <a:srgbClr val="3B4F89"/>
                    </a:solidFill>
                  </a:rPr>
                  <a:t>materiales: cosas </a:t>
                </a:r>
                <a:r>
                  <a:rPr lang="es-ES" sz="2800" dirty="0">
                    <a:solidFill>
                      <a:srgbClr val="3B4F89"/>
                    </a:solidFill>
                  </a:rPr>
                  <a:t>como nosotros (L), recursos </a:t>
                </a:r>
                <a:r>
                  <a:rPr lang="es-ES" sz="2800" dirty="0" smtClean="0">
                    <a:solidFill>
                      <a:srgbClr val="3B4F89"/>
                    </a:solidFill>
                  </a:rPr>
                  <a:t>naturales </a:t>
                </a:r>
                <a:r>
                  <a:rPr lang="es-ES" sz="2800" dirty="0">
                    <a:solidFill>
                      <a:srgbClr val="3B4F89"/>
                    </a:solidFill>
                  </a:rPr>
                  <a:t>y otras materias primas.</a:t>
                </a:r>
              </a:p>
              <a:p>
                <a14:m>
                  <m:oMath xmlns:m="http://schemas.openxmlformats.org/officeDocument/2006/math">
                    <m:r>
                      <a:rPr lang="es-ES" sz="2800" i="1" dirty="0">
                        <a:solidFill>
                          <a:srgbClr val="3B4F89"/>
                        </a:solidFill>
                        <a:latin typeface="Cambria Math"/>
                      </a:rPr>
                      <m:t>𝐸</m:t>
                    </m:r>
                  </m:oMath>
                </a14:m>
                <a:r>
                  <a:rPr lang="es-ES" sz="2800" dirty="0">
                    <a:solidFill>
                      <a:srgbClr val="3B4F89"/>
                    </a:solidFill>
                  </a:rPr>
                  <a:t> es </a:t>
                </a:r>
                <a:r>
                  <a:rPr lang="es-ES" sz="2800" dirty="0" smtClean="0">
                    <a:solidFill>
                      <a:srgbClr val="3B4F89"/>
                    </a:solidFill>
                  </a:rPr>
                  <a:t>energía: la </a:t>
                </a:r>
                <a:r>
                  <a:rPr lang="es-ES" sz="2800" dirty="0">
                    <a:solidFill>
                      <a:srgbClr val="3B4F89"/>
                    </a:solidFill>
                  </a:rPr>
                  <a:t>energía necesaria para hacer la producción, incluyendo la energía incluida en la confección de las máquinas a utilizar (K). </a:t>
                </a:r>
                <a:endParaRPr lang="es-ES" sz="2800" dirty="0" smtClean="0">
                  <a:solidFill>
                    <a:srgbClr val="3B4F89"/>
                  </a:solidFill>
                </a:endParaRPr>
              </a:p>
            </p:txBody>
          </p:sp>
        </mc:Choice>
        <mc:Fallback xmlns="">
          <p:sp>
            <p:nvSpPr>
              <p:cNvPr id="92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838200"/>
                <a:ext cx="8610600" cy="5486400"/>
              </a:xfrm>
              <a:blipFill>
                <a:blip r:embed="rId3"/>
                <a:stretch>
                  <a:fillRect l="-1274" t="-1222" r="-226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638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1C06B6A-6432-4458-8CA0-7FFB9B408948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75968" y="-228600"/>
            <a:ext cx="7772400" cy="1066800"/>
          </a:xfrm>
        </p:spPr>
        <p:txBody>
          <a:bodyPr/>
          <a:lstStyle/>
          <a:p>
            <a:r>
              <a:rPr lang="es-UY" dirty="0" smtClean="0"/>
              <a:t>Función de Producción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914400"/>
                <a:ext cx="8763000" cy="5257800"/>
              </a:xfrm>
            </p:spPr>
            <p:txBody>
              <a:bodyPr/>
              <a:lstStyle/>
              <a:p>
                <a:r>
                  <a:rPr lang="es-ES" sz="2800" dirty="0" smtClean="0">
                    <a:solidFill>
                      <a:srgbClr val="3B4F89"/>
                    </a:solidFill>
                  </a:rPr>
                  <a:t>Nosotros que solamente son necesarios dos insumos para producir q, </a:t>
                </a:r>
                <a:r>
                  <a:rPr lang="es-ES" sz="2800" b="1" dirty="0" smtClean="0">
                    <a:solidFill>
                      <a:srgbClr val="3B4F89"/>
                    </a:solidFill>
                  </a:rPr>
                  <a:t>K y L</a:t>
                </a:r>
              </a:p>
              <a:p>
                <a:pPr marL="0" indent="0">
                  <a:buNone/>
                </a:pPr>
                <a:endParaRPr lang="es-ES" sz="2800" b="1" dirty="0" smtClean="0">
                  <a:solidFill>
                    <a:srgbClr val="3B4F89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𝒒</m:t>
                      </m:r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=</m:t>
                      </m:r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𝒇</m:t>
                      </m:r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(</m:t>
                      </m:r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𝑲</m:t>
                      </m:r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,</m:t>
                      </m:r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𝑳</m:t>
                      </m:r>
                      <m:r>
                        <a:rPr lang="es-ES" sz="28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s-ES" sz="2800" b="1" dirty="0" smtClean="0">
                  <a:solidFill>
                    <a:srgbClr val="3B4F89"/>
                  </a:solidFill>
                </a:endParaRPr>
              </a:p>
              <a:p>
                <a:pPr marL="0" indent="0">
                  <a:buNone/>
                </a:pPr>
                <a:endParaRPr lang="es-ES" sz="2800" b="1" dirty="0">
                  <a:solidFill>
                    <a:srgbClr val="3B4F89"/>
                  </a:solidFill>
                </a:endParaRPr>
              </a:p>
              <a:p>
                <a:pPr marL="0" indent="0">
                  <a:buNone/>
                </a:pPr>
                <a:endParaRPr lang="es-ES" sz="2800" b="1" dirty="0" smtClean="0">
                  <a:solidFill>
                    <a:srgbClr val="3B4F89"/>
                  </a:solidFill>
                </a:endParaRPr>
              </a:p>
            </p:txBody>
          </p:sp>
        </mc:Choice>
        <mc:Fallback xmlns="">
          <p:sp>
            <p:nvSpPr>
              <p:cNvPr id="92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914400"/>
                <a:ext cx="8763000" cy="5257800"/>
              </a:xfrm>
              <a:blipFill>
                <a:blip r:embed="rId3"/>
                <a:stretch>
                  <a:fillRect l="-1253" t="-115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11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1C06B6A-6432-4458-8CA0-7FFB9B408948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7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066800"/>
          </a:xfrm>
        </p:spPr>
        <p:txBody>
          <a:bodyPr/>
          <a:lstStyle/>
          <a:p>
            <a:r>
              <a:rPr lang="es-UY" dirty="0" smtClean="0"/>
              <a:t>Función de Producción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334000"/>
          </a:xfrm>
        </p:spPr>
        <p:txBody>
          <a:bodyPr/>
          <a:lstStyle/>
          <a:p>
            <a:pPr marL="0" indent="0">
              <a:buNone/>
            </a:pPr>
            <a:endParaRPr lang="es-ES" sz="2800" b="1" dirty="0" smtClean="0">
              <a:solidFill>
                <a:srgbClr val="3B4F89"/>
              </a:solidFill>
            </a:endParaRPr>
          </a:p>
          <a:p>
            <a:r>
              <a:rPr lang="es-ES" sz="2800" b="1" dirty="0" smtClean="0">
                <a:solidFill>
                  <a:srgbClr val="3B4F89"/>
                </a:solidFill>
              </a:rPr>
              <a:t>¿Cómo elige q, K y L la empresa?  </a:t>
            </a:r>
          </a:p>
          <a:p>
            <a:pPr marL="0" indent="0">
              <a:buNone/>
            </a:pPr>
            <a:endParaRPr lang="es-ES" sz="2800" b="1" dirty="0" smtClean="0">
              <a:solidFill>
                <a:srgbClr val="3B4F89"/>
              </a:solidFill>
            </a:endParaRPr>
          </a:p>
          <a:p>
            <a:r>
              <a:rPr lang="es-ES" sz="2800" dirty="0" smtClean="0">
                <a:solidFill>
                  <a:srgbClr val="3B4F89"/>
                </a:solidFill>
              </a:rPr>
              <a:t>Primero vemos algunos conceptos que nos van a servir en la respuesta a esta pregunta.</a:t>
            </a:r>
          </a:p>
        </p:txBody>
      </p:sp>
    </p:spTree>
    <p:extLst>
      <p:ext uri="{BB962C8B-B14F-4D97-AF65-F5344CB8AC3E}">
        <p14:creationId xmlns:p14="http://schemas.microsoft.com/office/powerpoint/2010/main" val="382424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DE008E2-5633-4282-9EED-50F1F07DCB1F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8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-18143" y="25400"/>
            <a:ext cx="9144000" cy="660400"/>
          </a:xfrm>
        </p:spPr>
        <p:txBody>
          <a:bodyPr/>
          <a:lstStyle/>
          <a:p>
            <a:r>
              <a:rPr lang="es-ES" dirty="0" smtClean="0"/>
              <a:t>Producto Marginal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2819400"/>
          </a:xfrm>
        </p:spPr>
        <p:txBody>
          <a:bodyPr/>
          <a:lstStyle/>
          <a:p>
            <a:r>
              <a:rPr lang="es-ES" b="1" u="sng" dirty="0" smtClean="0"/>
              <a:t>Producto marginal</a:t>
            </a:r>
            <a:r>
              <a:rPr lang="es-ES" dirty="0" smtClean="0"/>
              <a:t>: el producto extra que se puede fabricar si utilizamos “una unidad más” de un insumo, </a:t>
            </a:r>
            <a:r>
              <a:rPr lang="es-ES" i="1" dirty="0" smtClean="0"/>
              <a:t>manteniendo el resto constante</a:t>
            </a:r>
          </a:p>
        </p:txBody>
      </p:sp>
      <p:graphicFrame>
        <p:nvGraphicFramePr>
          <p:cNvPr id="562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2317105"/>
              </p:ext>
            </p:extLst>
          </p:nvPr>
        </p:nvGraphicFramePr>
        <p:xfrm>
          <a:off x="1143000" y="3738563"/>
          <a:ext cx="6662737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" name="Ecuación" r:id="rId4" imgW="2869920" imgH="393480" progId="Equation.3">
                  <p:embed/>
                </p:oleObj>
              </mc:Choice>
              <mc:Fallback>
                <p:oleObj name="Ecuación" r:id="rId4" imgW="286992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738563"/>
                        <a:ext cx="6662737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21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536509"/>
              </p:ext>
            </p:extLst>
          </p:nvPr>
        </p:nvGraphicFramePr>
        <p:xfrm>
          <a:off x="1066800" y="5005280"/>
          <a:ext cx="660241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" name="Ecuación" r:id="rId6" imgW="2844720" imgH="393480" progId="Equation.3">
                  <p:embed/>
                </p:oleObj>
              </mc:Choice>
              <mc:Fallback>
                <p:oleObj name="Ecuación" r:id="rId6" imgW="28447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05280"/>
                        <a:ext cx="6602413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0520005-1961-4F61-BCB1-73D320FE4969}" type="slidenum">
              <a:rPr lang="en-US" sz="1400" i="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lang="en-US" sz="140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3058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dirty="0" smtClean="0"/>
              <a:t>Producto Marginal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31862"/>
            <a:ext cx="8534400" cy="3411538"/>
          </a:xfrm>
        </p:spPr>
        <p:txBody>
          <a:bodyPr/>
          <a:lstStyle/>
          <a:p>
            <a:r>
              <a:rPr lang="es-ES" sz="3000" dirty="0" smtClean="0"/>
              <a:t>En general:</a:t>
            </a:r>
          </a:p>
          <a:p>
            <a:pPr lvl="1"/>
            <a:r>
              <a:rPr lang="es-ES" sz="2600" dirty="0" smtClean="0"/>
              <a:t>depende de cuánto estamos usando de cada uno de los insumos</a:t>
            </a:r>
          </a:p>
          <a:p>
            <a:endParaRPr lang="es-ES" sz="3000" dirty="0" smtClean="0"/>
          </a:p>
          <a:p>
            <a:pPr lvl="1"/>
            <a:r>
              <a:rPr lang="es-ES" sz="2600" dirty="0" smtClean="0"/>
              <a:t>se supone que es decreciente:</a:t>
            </a:r>
          </a:p>
        </p:txBody>
      </p:sp>
      <p:graphicFrame>
        <p:nvGraphicFramePr>
          <p:cNvPr id="5632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378028"/>
              </p:ext>
            </p:extLst>
          </p:nvPr>
        </p:nvGraphicFramePr>
        <p:xfrm>
          <a:off x="4830762" y="3599655"/>
          <a:ext cx="4068763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" name="Ecuación" r:id="rId4" imgW="1752480" imgH="419040" progId="Equation.3">
                  <p:embed/>
                </p:oleObj>
              </mc:Choice>
              <mc:Fallback>
                <p:oleObj name="Ecuación" r:id="rId4" imgW="17524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2" y="3599655"/>
                        <a:ext cx="4068763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05" name="Object 5"/>
          <p:cNvGraphicFramePr>
            <a:graphicFrameLocks noChangeAspect="1"/>
          </p:cNvGraphicFramePr>
          <p:nvPr/>
        </p:nvGraphicFramePr>
        <p:xfrm>
          <a:off x="4876800" y="5029200"/>
          <a:ext cx="397668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Ecuación" r:id="rId6" imgW="1714320" imgH="419040" progId="Equation.3">
                  <p:embed/>
                </p:oleObj>
              </mc:Choice>
              <mc:Fallback>
                <p:oleObj name="Ecuación" r:id="rId6" imgW="171432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029200"/>
                        <a:ext cx="397668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6812</TotalTime>
  <Words>1468</Words>
  <Application>Microsoft Office PowerPoint</Application>
  <PresentationFormat>Presentación en pantalla (4:3)</PresentationFormat>
  <Paragraphs>304</Paragraphs>
  <Slides>38</Slides>
  <Notes>35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38</vt:i4>
      </vt:variant>
    </vt:vector>
  </HeadingPairs>
  <TitlesOfParts>
    <vt:vector size="46" baseType="lpstr">
      <vt:lpstr>Arial</vt:lpstr>
      <vt:lpstr>Cambria Math</vt:lpstr>
      <vt:lpstr>MT Symbol</vt:lpstr>
      <vt:lpstr>Symbol</vt:lpstr>
      <vt:lpstr>Times New Roman</vt:lpstr>
      <vt:lpstr>Default Design</vt:lpstr>
      <vt:lpstr>Ecuación</vt:lpstr>
      <vt:lpstr>Documento</vt:lpstr>
      <vt:lpstr>Capítulo 7</vt:lpstr>
      <vt:lpstr>Función de Producción</vt:lpstr>
      <vt:lpstr>Función de Producción</vt:lpstr>
      <vt:lpstr>Función de Producción</vt:lpstr>
      <vt:lpstr>Función de Producción</vt:lpstr>
      <vt:lpstr>Función de Producción</vt:lpstr>
      <vt:lpstr>Función de Producción</vt:lpstr>
      <vt:lpstr>Producto Marginal</vt:lpstr>
      <vt:lpstr>Producto Marginal</vt:lpstr>
      <vt:lpstr>Producto Medio</vt:lpstr>
      <vt:lpstr>Una función de producción de 2 insumos</vt:lpstr>
      <vt:lpstr>Una función de producción de 2 insumos</vt:lpstr>
      <vt:lpstr>Una función de producción de 2 insumos</vt:lpstr>
      <vt:lpstr>Una función de producción de 2 insumos</vt:lpstr>
      <vt:lpstr>Cuando 〖PMe〗_l alcanza el máximo, 〖PMe〗_l = 〖PMg〗_l </vt:lpstr>
      <vt:lpstr>Mapa de isocuantas</vt:lpstr>
      <vt:lpstr>Mapa de isocuantas</vt:lpstr>
      <vt:lpstr>Tasa Marginal de Sustitución Técnica</vt:lpstr>
      <vt:lpstr>Presentación de PowerPoint</vt:lpstr>
      <vt:lpstr>TMST como cociente de las productividades marginales</vt:lpstr>
      <vt:lpstr>Rendimientos a Escala</vt:lpstr>
      <vt:lpstr>Rendimientos a Escala: definición</vt:lpstr>
      <vt:lpstr>Rendimientos a Escala</vt:lpstr>
      <vt:lpstr>Rendimientos Constantes a Escala</vt:lpstr>
      <vt:lpstr>Rendimientos Constantes a Escala</vt:lpstr>
      <vt:lpstr>Rendimientos Constantes a Escala</vt:lpstr>
      <vt:lpstr>Rendimientos Constantes a Escala</vt:lpstr>
      <vt:lpstr>Elasticidad de Sustitución</vt:lpstr>
      <vt:lpstr>Elasticidad de Sustitución</vt:lpstr>
      <vt:lpstr>Elasticidad de Sustitución</vt:lpstr>
      <vt:lpstr>Función de Producción Lineal</vt:lpstr>
      <vt:lpstr>Función de Producción Lineal</vt:lpstr>
      <vt:lpstr>FdeProd con Proporciones Fijas</vt:lpstr>
      <vt:lpstr>FdeProd con Proporciones Fijas</vt:lpstr>
      <vt:lpstr>F de Prod. Cobb-Douglas</vt:lpstr>
      <vt:lpstr>F de Prod. Cobb-Douglas</vt:lpstr>
      <vt:lpstr>Función de Producción CES</vt:lpstr>
      <vt:lpstr>Progreso Técnico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THEORY</dc:title>
  <dc:creator>Eastern Illinois University</dc:creator>
  <cp:lastModifiedBy>CAFFERA Marcelo</cp:lastModifiedBy>
  <cp:revision>1567</cp:revision>
  <cp:lastPrinted>2003-12-07T01:30:56Z</cp:lastPrinted>
  <dcterms:created xsi:type="dcterms:W3CDTF">2003-12-04T02:16:42Z</dcterms:created>
  <dcterms:modified xsi:type="dcterms:W3CDTF">2019-05-15T17:44:22Z</dcterms:modified>
</cp:coreProperties>
</file>