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447" r:id="rId3"/>
    <p:sldId id="448" r:id="rId4"/>
    <p:sldId id="449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4" r:id="rId14"/>
    <p:sldId id="466" r:id="rId15"/>
    <p:sldId id="467" r:id="rId16"/>
    <p:sldId id="468" r:id="rId17"/>
    <p:sldId id="469" r:id="rId18"/>
    <p:sldId id="475" r:id="rId19"/>
    <p:sldId id="360" r:id="rId20"/>
    <p:sldId id="476" r:id="rId21"/>
    <p:sldId id="394" r:id="rId22"/>
    <p:sldId id="477" r:id="rId23"/>
    <p:sldId id="478" r:id="rId24"/>
    <p:sldId id="479" r:id="rId25"/>
    <p:sldId id="480" r:id="rId26"/>
    <p:sldId id="470" r:id="rId27"/>
    <p:sldId id="417" r:id="rId28"/>
    <p:sldId id="418" r:id="rId29"/>
    <p:sldId id="419" r:id="rId30"/>
    <p:sldId id="416" r:id="rId31"/>
    <p:sldId id="414" r:id="rId32"/>
    <p:sldId id="435" r:id="rId33"/>
    <p:sldId id="373" r:id="rId34"/>
    <p:sldId id="374" r:id="rId35"/>
    <p:sldId id="436" r:id="rId36"/>
    <p:sldId id="437" r:id="rId37"/>
    <p:sldId id="471" r:id="rId38"/>
    <p:sldId id="472" r:id="rId39"/>
    <p:sldId id="377" r:id="rId40"/>
    <p:sldId id="378" r:id="rId41"/>
    <p:sldId id="379" r:id="rId42"/>
    <p:sldId id="380" r:id="rId43"/>
    <p:sldId id="440" r:id="rId44"/>
    <p:sldId id="481" r:id="rId45"/>
    <p:sldId id="474" r:id="rId46"/>
    <p:sldId id="441" r:id="rId47"/>
    <p:sldId id="382" r:id="rId48"/>
    <p:sldId id="482" r:id="rId49"/>
    <p:sldId id="483" r:id="rId50"/>
    <p:sldId id="484" r:id="rId51"/>
    <p:sldId id="485" r:id="rId52"/>
    <p:sldId id="486" r:id="rId53"/>
  </p:sldIdLst>
  <p:sldSz cx="12192000" cy="6858000"/>
  <p:notesSz cx="7104063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rgbClr val="00757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D8"/>
    <a:srgbClr val="007572"/>
    <a:srgbClr val="B3FFD9"/>
    <a:srgbClr val="99FFCC"/>
    <a:srgbClr val="DC00DC"/>
    <a:srgbClr val="3B4F89"/>
    <a:srgbClr val="470F3E"/>
    <a:srgbClr val="F3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1" autoAdjust="0"/>
  </p:normalViewPr>
  <p:slideViewPr>
    <p:cSldViewPr>
      <p:cViewPr>
        <p:scale>
          <a:sx n="100" d="100"/>
          <a:sy n="100" d="100"/>
        </p:scale>
        <p:origin x="144" y="-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14"/>
    </p:cViewPr>
  </p:sorterViewPr>
  <p:notesViewPr>
    <p:cSldViewPr>
      <p:cViewPr varScale="1">
        <p:scale>
          <a:sx n="62" d="100"/>
          <a:sy n="62" d="100"/>
        </p:scale>
        <p:origin x="-2442" y="-84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5275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3FFD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75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l" defTabSz="966788">
              <a:defRPr sz="1300" baseline="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08788" y="0"/>
            <a:ext cx="195275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3FFD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75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 baseline="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936952"/>
            <a:ext cx="195275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3FFD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75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l" defTabSz="966788">
              <a:defRPr sz="1300" baseline="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15503" y="9936952"/>
            <a:ext cx="488560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3FFD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75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 baseline="0"/>
            </a:lvl1pPr>
          </a:lstStyle>
          <a:p>
            <a:fld id="{50CE28AE-F256-446A-BC78-5F2807A654D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9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5275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3FFD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75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l" defTabSz="966788">
              <a:defRPr sz="1300" baseline="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908788" y="0"/>
            <a:ext cx="195275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3FFD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75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 baseline="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92" y="4861780"/>
            <a:ext cx="2681468" cy="124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3FFD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75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936952"/>
            <a:ext cx="195275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3FFD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75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l" defTabSz="966788">
              <a:defRPr sz="1300" baseline="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15503" y="9936952"/>
            <a:ext cx="488560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3FFD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75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 baseline="0"/>
            </a:lvl1pPr>
          </a:lstStyle>
          <a:p>
            <a:fld id="{775814ED-9C6F-4BE4-81F4-19B985C5489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815879" y="9936952"/>
            <a:ext cx="288184" cy="297661"/>
          </a:xfrm>
          <a:ln/>
        </p:spPr>
        <p:txBody>
          <a:bodyPr/>
          <a:lstStyle/>
          <a:p>
            <a:fld id="{634EF9A4-5E40-47BB-89F0-2278AA3C4CF0}" type="slidenum">
              <a:rPr lang="en-US"/>
              <a:pPr/>
              <a:t>1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8575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92" y="4861780"/>
            <a:ext cx="3398010" cy="282272"/>
          </a:xfrm>
        </p:spPr>
        <p:txBody>
          <a:bodyPr/>
          <a:lstStyle/>
          <a:p>
            <a:r>
              <a:rPr lang="es-MX"/>
              <a:t>No incluyo el tema “compensated price elasticities”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8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14ED-9C6F-4BE4-81F4-19B985C548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14ED-9C6F-4BE4-81F4-19B985C548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8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5D240-B189-4296-9937-4E453BCBD8B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1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9CFCB-05F5-4230-A408-0CD8CC9219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9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838200"/>
            <a:ext cx="25908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7569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95EA7-551E-4B7E-9B95-1216FA65BCF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1066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50800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DFB6554-7635-4443-AE55-9959415CB84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84DBE-A2CA-4B46-9ED6-3A2E9F8A96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9531A-C0E0-484F-9DB8-4EA5286D0A2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508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FE3EB-299F-49AB-99A1-C481F218E9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6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12EEE-87B5-4EF2-A904-271E5DBDD81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AB626-5ECB-493E-8707-3BA50A9DBD0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4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747D2-CF8E-4492-AE22-A9D0E84D041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84673-F335-49A9-B059-7B007D8B764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3BDF-960F-4D4D-84D4-9CDF1E491BF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6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1036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10363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3005DBB-85A2-425E-B003-44181684D4D5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70F3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70F3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70F3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0F3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9BB1-C91C-4A8F-A7E5-FEF3A48066B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7772400" cy="1143000"/>
          </a:xfrm>
        </p:spPr>
        <p:txBody>
          <a:bodyPr/>
          <a:lstStyle/>
          <a:p>
            <a:r>
              <a:rPr lang="es-UY" dirty="0" smtClean="0"/>
              <a:t>Capítulo 5</a:t>
            </a:r>
            <a:endParaRPr lang="es-UY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200400"/>
            <a:ext cx="6400800" cy="2362200"/>
          </a:xfrm>
        </p:spPr>
        <p:txBody>
          <a:bodyPr/>
          <a:lstStyle/>
          <a:p>
            <a:r>
              <a:rPr lang="en-US"/>
              <a:t>EFECTO INGRESO Y </a:t>
            </a:r>
          </a:p>
          <a:p>
            <a:r>
              <a:rPr lang="en-US"/>
              <a:t>EFECTO SUSTITUCIÓN</a:t>
            </a:r>
          </a:p>
          <a:p>
            <a:endParaRPr lang="en-US"/>
          </a:p>
          <a:p>
            <a:r>
              <a:rPr lang="en-US"/>
              <a:t>Parte 2/2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24000" y="6096001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3FFD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75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aseline="0">
                <a:solidFill>
                  <a:srgbClr val="470F3E"/>
                </a:solidFill>
              </a:rPr>
              <a:t>Copyright ©2005 by South-Western, a division of Thomson Learning.  All rights reserved. </a:t>
            </a:r>
            <a:r>
              <a:rPr lang="es-ES" sz="1000" baseline="0">
                <a:solidFill>
                  <a:srgbClr val="470F3E"/>
                </a:solidFill>
              </a:rPr>
              <a:t>Traducido y adaptado por José María Cabrera</a:t>
            </a:r>
            <a:endParaRPr lang="en-US" sz="1000" baseline="0">
              <a:solidFill>
                <a:srgbClr val="470F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4AF-D34D-4338-AAD9-2D614C52A0F4}" type="slidenum">
              <a:rPr lang="en-US"/>
              <a:pPr/>
              <a:t>10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UY" sz="4200" dirty="0"/>
              <a:t>Función de Demanda Compensada</a:t>
            </a:r>
            <a:endParaRPr lang="es-UY"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47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0" y="762000"/>
                <a:ext cx="9144000" cy="5334000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s-UY" sz="3000" dirty="0"/>
                  <a:t>Supongamos que la utilidad está dada por:</a:t>
                </a: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UY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UY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sSup>
                        <m:sSupPr>
                          <m:ctrlP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  <m:sSup>
                        <m:sSupPr>
                          <m:ctrlP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</m:oMath>
                  </m:oMathPara>
                </a14:m>
                <a:endParaRPr lang="es-UY" sz="2800" dirty="0">
                  <a:solidFill>
                    <a:srgbClr val="3B4F89"/>
                  </a:solidFill>
                </a:endParaRPr>
              </a:p>
              <a:p>
                <a:r>
                  <a:rPr lang="es-UY" sz="3000" dirty="0"/>
                  <a:t>Como ya sabemos,</a:t>
                </a:r>
              </a:p>
              <a:p>
                <a:pPr lvl="1"/>
                <a:r>
                  <a:rPr lang="es-UY" sz="2600" dirty="0"/>
                  <a:t>Las funciones de demanda </a:t>
                </a:r>
                <a:r>
                  <a:rPr lang="es-UY" sz="2600" dirty="0" err="1"/>
                  <a:t>Marshaliana</a:t>
                </a:r>
                <a:r>
                  <a:rPr lang="es-UY" sz="2600" dirty="0"/>
                  <a:t> son:</a:t>
                </a:r>
              </a:p>
              <a:p>
                <a:pPr algn="ctr">
                  <a:lnSpc>
                    <a:spcPct val="13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s-UY" sz="2400" i="1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sz="2400" i="1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s-UY" sz="24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4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s-UY" sz="24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UY" sz="24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𝑝𝑥</m:t>
                        </m:r>
                      </m:den>
                    </m:f>
                    <m:r>
                      <a:rPr lang="es-UY" sz="2400" i="1" baseline="-25000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UY" sz="2400" baseline="-25000" dirty="0">
                    <a:solidFill>
                      <a:srgbClr val="3B4F89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s-UY" sz="2400" i="1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sz="2400" i="1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s-UY" sz="24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4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s-UY" sz="24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UY" sz="24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𝑝𝑦</m:t>
                        </m:r>
                      </m:den>
                    </m:f>
                  </m:oMath>
                </a14:m>
                <a:endParaRPr lang="es-UY" sz="2400" baseline="-25000" dirty="0">
                  <a:solidFill>
                    <a:srgbClr val="3B4F89"/>
                  </a:solidFill>
                </a:endParaRPr>
              </a:p>
              <a:p>
                <a:pPr algn="ctr">
                  <a:lnSpc>
                    <a:spcPct val="130000"/>
                  </a:lnSpc>
                  <a:buFontTx/>
                  <a:buNone/>
                </a:pPr>
                <a:endParaRPr lang="es-UY" sz="2400" baseline="-25000" dirty="0">
                  <a:solidFill>
                    <a:srgbClr val="3B4F89"/>
                  </a:solidFill>
                </a:endParaRPr>
              </a:p>
              <a:p>
                <a:pPr lvl="1"/>
                <a:r>
                  <a:rPr lang="es-UY" sz="2600" dirty="0"/>
                  <a:t>La función de utilidad indirecta es:</a:t>
                </a:r>
              </a:p>
              <a:p>
                <a:pPr marL="457200" lvl="1" indent="0">
                  <a:buNone/>
                </a:pPr>
                <a:endParaRPr lang="es-UY" sz="260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600" dirty="0"/>
              </a:p>
              <a:p>
                <a:pPr>
                  <a:buFontTx/>
                  <a:buNone/>
                </a:pPr>
                <a:endParaRPr lang="es-UY" sz="3000" dirty="0"/>
              </a:p>
            </p:txBody>
          </p:sp>
        </mc:Choice>
        <mc:Fallback>
          <p:sp>
            <p:nvSpPr>
              <p:cNvPr id="374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0" y="762000"/>
                <a:ext cx="9144000" cy="5334000"/>
              </a:xfrm>
              <a:blipFill>
                <a:blip r:embed="rId2"/>
                <a:stretch>
                  <a:fillRect l="-1333" t="-11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ABB-7818-44A5-9E24-FF07C5DDBD02}" type="slidenum">
              <a:rPr lang="en-US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58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52600" y="914400"/>
                <a:ext cx="8915400" cy="5334000"/>
              </a:xfrm>
            </p:spPr>
            <p:txBody>
              <a:bodyPr/>
              <a:lstStyle/>
              <a:p>
                <a:r>
                  <a:rPr lang="es-UY" sz="2800" dirty="0"/>
                  <a:t>Para </a:t>
                </a:r>
                <a:r>
                  <a:rPr lang="es-UY" sz="2800" dirty="0"/>
                  <a:t>obtener la función de demanda compensada, podemos </a:t>
                </a:r>
                <a:r>
                  <a:rPr lang="es-UY" sz="2800" dirty="0"/>
                  <a:t>despejar I de </a:t>
                </a:r>
                <a:r>
                  <a:rPr lang="es-UY" sz="2800" dirty="0"/>
                  <a:t>la función de utilidad indirecta </a:t>
                </a:r>
                <a14:m>
                  <m:oMath xmlns:m="http://schemas.openxmlformats.org/officeDocument/2006/math">
                    <m:r>
                      <a:rPr lang="es-UY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s-UY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Y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Y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s-UY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UY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s-UY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sup>
                        </m:sSubSup>
                        <m:sSubSup>
                          <m:sSubSupPr>
                            <m:ctrlPr>
                              <a:rPr lang="es-UY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s-UY" sz="2800" dirty="0"/>
                  <a:t> </a:t>
                </a:r>
                <a:r>
                  <a:rPr lang="es-UY" sz="2800" i="1" dirty="0">
                    <a:latin typeface="Verdana" pitchFamily="34" charset="0"/>
                  </a:rPr>
                  <a:t>:</a:t>
                </a:r>
                <a:endParaRPr lang="es-UY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Y" sz="2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UY" sz="2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UY" sz="2800" i="1">
                          <a:latin typeface="Cambria Math" panose="02040503050406030204" pitchFamily="18" charset="0"/>
                        </a:rPr>
                        <m:t>𝑉</m:t>
                      </m:r>
                      <m:sSubSup>
                        <m:sSubSup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bSup>
                      <m:sSubSup>
                        <m:sSubSup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bSup>
                    </m:oMath>
                  </m:oMathPara>
                </a14:m>
                <a:endParaRPr lang="es-UY" sz="2800" dirty="0"/>
              </a:p>
              <a:p>
                <a:r>
                  <a:rPr lang="es-UY" sz="2800" dirty="0"/>
                  <a:t>y </a:t>
                </a:r>
                <a:r>
                  <a:rPr lang="es-UY" sz="2800" dirty="0"/>
                  <a:t>sustituir </a:t>
                </a:r>
                <a:r>
                  <a:rPr lang="es-UY" sz="2800" i="1" dirty="0"/>
                  <a:t>I en</a:t>
                </a:r>
                <a:r>
                  <a:rPr lang="es-UY" sz="2800" dirty="0"/>
                  <a:t> las funciones </a:t>
                </a:r>
                <a:r>
                  <a:rPr lang="es-UY" sz="2800" dirty="0"/>
                  <a:t>de demanda </a:t>
                </a:r>
                <a:r>
                  <a:rPr lang="es-UY" sz="2800" dirty="0" err="1"/>
                  <a:t>Marshallianas</a:t>
                </a:r>
                <a:r>
                  <a:rPr lang="es-UY" sz="2800" dirty="0"/>
                  <a:t>, </a:t>
                </a:r>
                <a:r>
                  <a:rPr lang="es-UY" sz="2800" i="1" dirty="0">
                    <a:solidFill>
                      <a:srgbClr val="3B4F89"/>
                    </a:solidFill>
                  </a:rPr>
                  <a:t>x</a:t>
                </a:r>
                <a:r>
                  <a:rPr lang="es-UY" sz="2800" dirty="0">
                    <a:solidFill>
                      <a:srgbClr val="3B4F89"/>
                    </a:solidFill>
                  </a:rPr>
                  <a:t> = </a:t>
                </a:r>
                <a:r>
                  <a:rPr lang="es-UY" sz="2800" i="1" dirty="0">
                    <a:solidFill>
                      <a:srgbClr val="3B4F89"/>
                    </a:solidFill>
                    <a:latin typeface="Verdana" pitchFamily="34" charset="0"/>
                  </a:rPr>
                  <a:t>I</a:t>
                </a:r>
                <a:r>
                  <a:rPr lang="es-UY" sz="2800" dirty="0">
                    <a:solidFill>
                      <a:srgbClr val="3B4F89"/>
                    </a:solidFill>
                  </a:rPr>
                  <a:t>/2</a:t>
                </a:r>
                <a:r>
                  <a:rPr lang="es-UY" sz="2800" i="1" dirty="0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>
                    <a:solidFill>
                      <a:srgbClr val="3B4F89"/>
                    </a:solidFill>
                  </a:rPr>
                  <a:t>x</a:t>
                </a:r>
                <a:r>
                  <a:rPr lang="es-UY" sz="2800" baseline="-25000" dirty="0">
                    <a:solidFill>
                      <a:srgbClr val="3B4F89"/>
                    </a:solidFill>
                  </a:rPr>
                  <a:t>	</a:t>
                </a:r>
                <a:r>
                  <a:rPr lang="es-UY" sz="2800" i="1" dirty="0">
                    <a:solidFill>
                      <a:srgbClr val="3B4F89"/>
                    </a:solidFill>
                  </a:rPr>
                  <a:t>y</a:t>
                </a:r>
                <a:r>
                  <a:rPr lang="es-UY" sz="2800" dirty="0">
                    <a:solidFill>
                      <a:srgbClr val="3B4F89"/>
                    </a:solidFill>
                  </a:rPr>
                  <a:t> = </a:t>
                </a:r>
                <a:r>
                  <a:rPr lang="es-UY" sz="2800" i="1" dirty="0">
                    <a:solidFill>
                      <a:srgbClr val="3B4F89"/>
                    </a:solidFill>
                    <a:latin typeface="Verdana" pitchFamily="34" charset="0"/>
                  </a:rPr>
                  <a:t>I</a:t>
                </a:r>
                <a:r>
                  <a:rPr lang="es-UY" sz="2800" dirty="0">
                    <a:solidFill>
                      <a:srgbClr val="3B4F89"/>
                    </a:solidFill>
                  </a:rPr>
                  <a:t>/2</a:t>
                </a:r>
                <a:r>
                  <a:rPr lang="es-UY" sz="2800" i="1" dirty="0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>
                    <a:solidFill>
                      <a:srgbClr val="3B4F89"/>
                    </a:solidFill>
                  </a:rPr>
                  <a:t>y</a:t>
                </a:r>
              </a:p>
              <a:p>
                <a:pPr marL="0" indent="0">
                  <a:buNone/>
                </a:pPr>
                <a:endParaRPr lang="es-UY" sz="2800" i="1" baseline="-25000" dirty="0">
                  <a:solidFill>
                    <a:srgbClr val="3B4F89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800" dirty="0">
                  <a:solidFill>
                    <a:srgbClr val="3B4F89"/>
                  </a:solidFill>
                </a:endParaRPr>
              </a:p>
            </p:txBody>
          </p:sp>
        </mc:Choice>
        <mc:Fallback>
          <p:sp>
            <p:nvSpPr>
              <p:cNvPr id="375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52600" y="914400"/>
                <a:ext cx="8915400" cy="5334000"/>
              </a:xfrm>
              <a:blipFill>
                <a:blip r:embed="rId2"/>
                <a:stretch>
                  <a:fillRect l="-1231" t="-1143" b="-434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5816" name="Rectangle 8"/>
          <p:cNvSpPr>
            <a:spLocks noGrp="1" noChangeArrowheads="1"/>
          </p:cNvSpPr>
          <p:nvPr>
            <p:ph type="title"/>
          </p:nvPr>
        </p:nvSpPr>
        <p:spPr>
          <a:xfrm>
            <a:off x="1559689" y="27009"/>
            <a:ext cx="9144000" cy="64849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00" dirty="0" err="1"/>
              <a:t>Función</a:t>
            </a:r>
            <a:r>
              <a:rPr lang="en-US" sz="4200" dirty="0"/>
              <a:t> de </a:t>
            </a:r>
            <a:r>
              <a:rPr lang="en-US" sz="4200" dirty="0" err="1"/>
              <a:t>Demanda</a:t>
            </a:r>
            <a:r>
              <a:rPr lang="en-US" sz="4200" dirty="0"/>
              <a:t> </a:t>
            </a:r>
            <a:r>
              <a:rPr lang="en-US" sz="4200" dirty="0" err="1"/>
              <a:t>Compensada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FB78-E2D8-4C40-B9E0-F7BA88B8BF56}" type="slidenum">
              <a:rPr lang="en-US"/>
              <a:pPr/>
              <a:t>12</a:t>
            </a:fld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81236"/>
            <a:ext cx="8763000" cy="3738564"/>
          </a:xfrm>
        </p:spPr>
        <p:txBody>
          <a:bodyPr/>
          <a:lstStyle/>
          <a:p>
            <a:r>
              <a:rPr lang="es-UY" dirty="0" smtClean="0"/>
              <a:t>La demanda ahora depende de la utilidad (</a:t>
            </a:r>
            <a:r>
              <a:rPr lang="es-UY" i="1" dirty="0" smtClean="0"/>
              <a:t>V</a:t>
            </a:r>
            <a:r>
              <a:rPr lang="es-UY" dirty="0" smtClean="0"/>
              <a:t>) en lugar del ingreso</a:t>
            </a:r>
          </a:p>
          <a:p>
            <a:r>
              <a:rPr lang="es-UY" dirty="0" smtClean="0"/>
              <a:t>Sólo hay efectos sustitución</a:t>
            </a:r>
            <a:endParaRPr lang="es-UY" dirty="0"/>
          </a:p>
        </p:txBody>
      </p:sp>
      <p:graphicFrame>
        <p:nvGraphicFramePr>
          <p:cNvPr id="376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5037"/>
              </p:ext>
            </p:extLst>
          </p:nvPr>
        </p:nvGraphicFramePr>
        <p:xfrm>
          <a:off x="2971800" y="993554"/>
          <a:ext cx="13716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647640" imgH="469800" progId="Equation.3">
                  <p:embed/>
                </p:oleObj>
              </mc:Choice>
              <mc:Fallback>
                <p:oleObj name="Equation" r:id="rId3" imgW="64764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93554"/>
                        <a:ext cx="13716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97057"/>
              </p:ext>
            </p:extLst>
          </p:nvPr>
        </p:nvGraphicFramePr>
        <p:xfrm>
          <a:off x="6934200" y="993553"/>
          <a:ext cx="13716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647640" imgH="469800" progId="Equation.3">
                  <p:embed/>
                </p:oleObj>
              </mc:Choice>
              <mc:Fallback>
                <p:oleObj name="Equation" r:id="rId5" imgW="64764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93553"/>
                        <a:ext cx="13716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Grp="1" noChangeArrowheads="1"/>
          </p:cNvSpPr>
          <p:nvPr>
            <p:ph type="title"/>
          </p:nvPr>
        </p:nvSpPr>
        <p:spPr>
          <a:xfrm>
            <a:off x="1447800" y="15433"/>
            <a:ext cx="9144000" cy="685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00" dirty="0" err="1"/>
              <a:t>Función</a:t>
            </a:r>
            <a:r>
              <a:rPr lang="en-US" sz="4200" dirty="0"/>
              <a:t> de </a:t>
            </a:r>
            <a:r>
              <a:rPr lang="en-US" sz="4200" dirty="0" err="1"/>
              <a:t>Demanda</a:t>
            </a:r>
            <a:r>
              <a:rPr lang="en-US" sz="4200" dirty="0"/>
              <a:t> </a:t>
            </a:r>
            <a:r>
              <a:rPr lang="en-US" sz="4200" dirty="0" err="1"/>
              <a:t>Compensada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2319-9C6C-4BBE-84A8-28AE3C71240A}" type="slidenum">
              <a:rPr lang="en-US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8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762000"/>
                <a:ext cx="9067800" cy="5486400"/>
              </a:xfrm>
            </p:spPr>
            <p:txBody>
              <a:bodyPr/>
              <a:lstStyle/>
              <a:p>
                <a:r>
                  <a:rPr lang="es-UY" sz="2800" dirty="0"/>
                  <a:t>Ahora que sabemos lo que es una función de demanda compensada, podemos volver a descomponer el cambio en el precio en dos efectos, matemáticamente: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UY" sz="2800" dirty="0">
                    <a:solidFill>
                      <a:schemeClr val="tx1"/>
                    </a:solidFill>
                  </a:rPr>
                  <a:t>Si </a:t>
                </a:r>
                <a:r>
                  <a:rPr lang="es-UY" sz="2800" i="1" dirty="0">
                    <a:solidFill>
                      <a:schemeClr val="tx1"/>
                    </a:solidFill>
                    <a:sym typeface="Symbol" pitchFamily="18" charset="2"/>
                  </a:rPr>
                  <a:t>E</a:t>
                </a:r>
                <a:r>
                  <a:rPr lang="es-UY" sz="2800" dirty="0">
                    <a:solidFill>
                      <a:schemeClr val="tx1"/>
                    </a:solidFill>
                    <a:sym typeface="Symbol" pitchFamily="18" charset="2"/>
                  </a:rPr>
                  <a:t>(</a:t>
                </a:r>
                <a:r>
                  <a:rPr lang="es-UY" sz="2800" i="1" dirty="0" err="1">
                    <a:solidFill>
                      <a:schemeClr val="tx1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>
                    <a:solidFill>
                      <a:schemeClr val="tx1"/>
                    </a:solidFill>
                    <a:sym typeface="Symbol" pitchFamily="18" charset="2"/>
                  </a:rPr>
                  <a:t>x</a:t>
                </a:r>
                <a:r>
                  <a:rPr lang="es-UY" sz="2800" dirty="0" err="1">
                    <a:solidFill>
                      <a:schemeClr val="tx1"/>
                    </a:solidFill>
                    <a:sym typeface="Symbol" pitchFamily="18" charset="2"/>
                  </a:rPr>
                  <a:t>,</a:t>
                </a:r>
                <a:r>
                  <a:rPr lang="es-UY" sz="2800" i="1" dirty="0" err="1">
                    <a:solidFill>
                      <a:schemeClr val="tx1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>
                    <a:solidFill>
                      <a:schemeClr val="tx1"/>
                    </a:solidFill>
                    <a:sym typeface="Symbol" pitchFamily="18" charset="2"/>
                  </a:rPr>
                  <a:t>y</a:t>
                </a:r>
                <a:r>
                  <a:rPr lang="es-UY" sz="2800" dirty="0" err="1">
                    <a:solidFill>
                      <a:schemeClr val="tx1"/>
                    </a:solidFill>
                    <a:sym typeface="Symbol" pitchFamily="18" charset="2"/>
                  </a:rPr>
                  <a:t>,</a:t>
                </a:r>
                <a:r>
                  <a:rPr lang="es-UY" sz="2800" i="1" dirty="0" err="1">
                    <a:solidFill>
                      <a:schemeClr val="tx1"/>
                    </a:solidFill>
                    <a:sym typeface="Symbol" pitchFamily="18" charset="2"/>
                  </a:rPr>
                  <a:t>U</a:t>
                </a:r>
                <a:r>
                  <a:rPr lang="es-UY" sz="2800" dirty="0">
                    <a:solidFill>
                      <a:schemeClr val="tx1"/>
                    </a:solidFill>
                    <a:sym typeface="Symbol" pitchFamily="18" charset="2"/>
                  </a:rPr>
                  <a:t>) </a:t>
                </a:r>
                <a:r>
                  <a:rPr lang="es-UY" sz="2800" dirty="0">
                    <a:solidFill>
                      <a:schemeClr val="tx1"/>
                    </a:solidFill>
                    <a:sym typeface="Symbol" pitchFamily="18" charset="2"/>
                  </a:rPr>
                  <a:t>es la f</a:t>
                </a:r>
                <a:r>
                  <a:rPr lang="es-UY" sz="2800" dirty="0">
                    <a:solidFill>
                      <a:schemeClr val="tx1"/>
                    </a:solidFill>
                  </a:rPr>
                  <a:t>unción de gasto, p</a:t>
                </a:r>
                <a:r>
                  <a:rPr lang="es-UY" sz="2800" dirty="0">
                    <a:sym typeface="Symbol" pitchFamily="18" charset="2"/>
                  </a:rPr>
                  <a:t>or definición</a:t>
                </a:r>
              </a:p>
              <a:p>
                <a:pPr marL="0" indent="0">
                  <a:buNone/>
                </a:pPr>
                <a:endParaRPr lang="es-UY" sz="2800" dirty="0">
                  <a:sym typeface="Symbol" pitchFamily="18" charset="2"/>
                </a:endParaRPr>
              </a:p>
              <a:p>
                <a:pPr marL="0" indent="0" algn="ctr">
                  <a:buNone/>
                </a:pPr>
                <a:r>
                  <a:rPr lang="es-UY" sz="2800" i="1" dirty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i="1" baseline="30000" dirty="0">
                    <a:solidFill>
                      <a:srgbClr val="3B4F89"/>
                    </a:solidFill>
                    <a:sym typeface="Symbol" pitchFamily="18" charset="2"/>
                  </a:rPr>
                  <a:t>c</a:t>
                </a:r>
                <a:r>
                  <a:rPr lang="es-UY" sz="2800" baseline="-25000" dirty="0">
                    <a:solidFill>
                      <a:srgbClr val="3B4F89"/>
                    </a:solidFill>
                    <a:sym typeface="Symbol" pitchFamily="18" charset="2"/>
                  </a:rPr>
                  <a:t> </a:t>
                </a:r>
                <a:r>
                  <a:rPr lang="es-UY" sz="2800" dirty="0">
                    <a:solidFill>
                      <a:srgbClr val="3B4F89"/>
                    </a:solidFill>
                    <a:sym typeface="Symbol" pitchFamily="18" charset="2"/>
                  </a:rPr>
                  <a:t>(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dirty="0" err="1">
                    <a:solidFill>
                      <a:srgbClr val="3B4F89"/>
                    </a:solidFill>
                    <a:sym typeface="Symbol" pitchFamily="18" charset="2"/>
                  </a:rPr>
                  <a:t>,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s-UY" sz="2800" dirty="0" err="1">
                    <a:solidFill>
                      <a:srgbClr val="3B4F89"/>
                    </a:solidFill>
                    <a:sym typeface="Symbol" pitchFamily="18" charset="2"/>
                  </a:rPr>
                  <a:t>,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U</a:t>
                </a:r>
                <a:r>
                  <a:rPr lang="es-UY" sz="2800" dirty="0">
                    <a:solidFill>
                      <a:srgbClr val="3B4F89"/>
                    </a:solidFill>
                    <a:sym typeface="Symbol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s-UY" sz="2800" i="1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≡</m:t>
                    </m:r>
                  </m:oMath>
                </a14:m>
                <a:r>
                  <a:rPr lang="es-UY" sz="2800" dirty="0">
                    <a:solidFill>
                      <a:srgbClr val="3B4F89"/>
                    </a:solidFill>
                    <a:sym typeface="Symbol" pitchFamily="18" charset="2"/>
                  </a:rPr>
                  <a:t> </a:t>
                </a:r>
                <a:r>
                  <a:rPr lang="es-UY" sz="2800" i="1" dirty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baseline="-25000" dirty="0">
                    <a:solidFill>
                      <a:srgbClr val="3B4F89"/>
                    </a:solidFill>
                    <a:sym typeface="Symbol" pitchFamily="18" charset="2"/>
                  </a:rPr>
                  <a:t> </a:t>
                </a:r>
                <a:r>
                  <a:rPr lang="es-UY" sz="2800" dirty="0">
                    <a:solidFill>
                      <a:srgbClr val="3B4F89"/>
                    </a:solidFill>
                    <a:sym typeface="Symbol" pitchFamily="18" charset="2"/>
                  </a:rPr>
                  <a:t>[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dirty="0" err="1">
                    <a:solidFill>
                      <a:srgbClr val="3B4F89"/>
                    </a:solidFill>
                    <a:sym typeface="Symbol" pitchFamily="18" charset="2"/>
                  </a:rPr>
                  <a:t>,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s-UY" sz="2800" dirty="0" err="1">
                    <a:solidFill>
                      <a:srgbClr val="3B4F89"/>
                    </a:solidFill>
                    <a:sym typeface="Symbol" pitchFamily="18" charset="2"/>
                  </a:rPr>
                  <a:t>,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E</a:t>
                </a:r>
                <a:r>
                  <a:rPr lang="es-UY" sz="2800" dirty="0">
                    <a:solidFill>
                      <a:srgbClr val="3B4F89"/>
                    </a:solidFill>
                    <a:sym typeface="Symbol" pitchFamily="18" charset="2"/>
                  </a:rPr>
                  <a:t>(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dirty="0" err="1">
                    <a:solidFill>
                      <a:srgbClr val="3B4F89"/>
                    </a:solidFill>
                    <a:sym typeface="Symbol" pitchFamily="18" charset="2"/>
                  </a:rPr>
                  <a:t>,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s-UY" sz="2800" dirty="0" err="1">
                    <a:solidFill>
                      <a:srgbClr val="3B4F89"/>
                    </a:solidFill>
                    <a:sym typeface="Symbol" pitchFamily="18" charset="2"/>
                  </a:rPr>
                  <a:t>,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U</a:t>
                </a:r>
                <a:r>
                  <a:rPr lang="es-UY" sz="2800" dirty="0">
                    <a:solidFill>
                      <a:srgbClr val="3B4F89"/>
                    </a:solidFill>
                    <a:sym typeface="Symbol" pitchFamily="18" charset="2"/>
                  </a:rPr>
                  <a:t>)]</a:t>
                </a:r>
              </a:p>
              <a:p>
                <a:pPr marL="0" indent="0" algn="ctr">
                  <a:buNone/>
                </a:pPr>
                <a:endParaRPr lang="es-UY" sz="2800" dirty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s-UY" sz="2800" dirty="0">
                    <a:solidFill>
                      <a:srgbClr val="3B4F89"/>
                    </a:solidFill>
                    <a:sym typeface="Symbol" pitchFamily="18" charset="2"/>
                  </a:rPr>
                  <a:t>D</a:t>
                </a:r>
                <a:r>
                  <a:rPr lang="es-UY" sz="2800" dirty="0">
                    <a:sym typeface="Symbol" pitchFamily="18" charset="2"/>
                  </a:rPr>
                  <a:t>erivando esta identidad en ambos lados con respecto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s-UY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e>
                      <m:sub>
                        <m:r>
                          <a:rPr lang="es-UY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sub>
                    </m:sSub>
                    <m:r>
                      <a:rPr lang="es-UY" sz="2800" i="1">
                        <a:latin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r>
                  <a:rPr lang="es-UY" sz="2800" dirty="0">
                    <a:sym typeface="Symbol" pitchFamily="18" charset="2"/>
                  </a:rPr>
                  <a:t> </a:t>
                </a:r>
                <a:endParaRPr lang="es-UY" sz="2800" dirty="0">
                  <a:sym typeface="Symbol" pitchFamily="18" charset="2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endParaRPr lang="es-UY" sz="2800" dirty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rabicPeriod" startAt="2"/>
                </a:pPr>
                <a:endParaRPr lang="es-UY" sz="2800" dirty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:endParaRPr lang="es-UY" sz="900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378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762000"/>
                <a:ext cx="9067800" cy="5486400"/>
              </a:xfrm>
              <a:blipFill>
                <a:blip r:embed="rId3"/>
                <a:stretch>
                  <a:fillRect l="-1210" t="-111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92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2600" dirty="0"/>
              <a:t>Descomposición matemática de un cambio en los precios</a:t>
            </a:r>
            <a:endParaRPr lang="es-UY" sz="26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747318"/>
              </p:ext>
            </p:extLst>
          </p:nvPr>
        </p:nvGraphicFramePr>
        <p:xfrm>
          <a:off x="4876800" y="5414962"/>
          <a:ext cx="34845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1498320" imgH="457200" progId="Equation.3">
                  <p:embed/>
                </p:oleObj>
              </mc:Choice>
              <mc:Fallback>
                <p:oleObj name="Equation" r:id="rId4" imgW="1498320" imgH="457200" progId="Equation.3">
                  <p:embed/>
                  <p:pic>
                    <p:nvPicPr>
                      <p:cNvPr id="379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14962"/>
                        <a:ext cx="348456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8C-81D1-4407-952F-302697BD1742}" type="slidenum">
              <a:rPr lang="en-US"/>
              <a:pPr/>
              <a:t>14</a:t>
            </a:fld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66800"/>
            <a:ext cx="8534400" cy="5410200"/>
          </a:xfrm>
        </p:spPr>
        <p:txBody>
          <a:bodyPr/>
          <a:lstStyle/>
          <a:p>
            <a:r>
              <a:rPr lang="es-UY" dirty="0" smtClean="0">
                <a:sym typeface="Symbol" pitchFamily="18" charset="2"/>
              </a:rPr>
              <a:t>Reordenando la expresión anterior:</a:t>
            </a:r>
          </a:p>
          <a:p>
            <a:endParaRPr lang="es-UY" dirty="0" smtClean="0">
              <a:sym typeface="Symbol" pitchFamily="18" charset="2"/>
            </a:endParaRPr>
          </a:p>
          <a:p>
            <a:endParaRPr lang="es-UY" dirty="0">
              <a:sym typeface="Symbol" pitchFamily="18" charset="2"/>
            </a:endParaRPr>
          </a:p>
          <a:p>
            <a:pPr marL="0" indent="0">
              <a:buNone/>
            </a:pPr>
            <a:endParaRPr lang="es-UY" dirty="0" smtClean="0">
              <a:sym typeface="Symbol" pitchFamily="18" charset="2"/>
            </a:endParaRPr>
          </a:p>
          <a:p>
            <a:r>
              <a:rPr lang="es-UY" dirty="0" smtClean="0">
                <a:sym typeface="Symbol" pitchFamily="18" charset="2"/>
              </a:rPr>
              <a:t>El </a:t>
            </a:r>
            <a:r>
              <a:rPr lang="es-UY" dirty="0" smtClean="0">
                <a:sym typeface="Symbol" pitchFamily="18" charset="2"/>
              </a:rPr>
              <a:t>primer término del lado derecho es la pendiente de la curva de demanda compensada</a:t>
            </a:r>
          </a:p>
          <a:p>
            <a:pPr lvl="1"/>
            <a:r>
              <a:rPr lang="es-UY" dirty="0" smtClean="0">
                <a:sym typeface="Symbol" pitchFamily="18" charset="2"/>
              </a:rPr>
              <a:t>Es la representación matemática del efecto sustitución</a:t>
            </a:r>
            <a:endParaRPr lang="es-UY" dirty="0">
              <a:sym typeface="Symbol" pitchFamily="18" charset="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692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2600" dirty="0"/>
              <a:t>Descomposición matemática de un cambio en los precios</a:t>
            </a:r>
            <a:endParaRPr lang="es-UY" sz="26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33771"/>
              </p:ext>
            </p:extLst>
          </p:nvPr>
        </p:nvGraphicFramePr>
        <p:xfrm>
          <a:off x="5029200" y="1752600"/>
          <a:ext cx="3581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1498320" imgH="457200" progId="Equation.3">
                  <p:embed/>
                </p:oleObj>
              </mc:Choice>
              <mc:Fallback>
                <p:oleObj name="Equation" r:id="rId3" imgW="1498320" imgH="457200" progId="Equation.3">
                  <p:embed/>
                  <p:pic>
                    <p:nvPicPr>
                      <p:cNvPr id="380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52600"/>
                        <a:ext cx="3581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615A-F7EE-47C0-A362-E8E9E8B21C7F}" type="slidenum">
              <a:rPr lang="en-US"/>
              <a:pPr/>
              <a:t>15</a:t>
            </a:fld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743200"/>
            <a:ext cx="8839200" cy="3962400"/>
          </a:xfrm>
        </p:spPr>
        <p:txBody>
          <a:bodyPr/>
          <a:lstStyle/>
          <a:p>
            <a:r>
              <a:rPr lang="es-UY" dirty="0" smtClean="0">
                <a:sym typeface="Symbol" pitchFamily="18" charset="2"/>
              </a:rPr>
              <a:t>El segundo término mide la forma en la cual cambios en el precio </a:t>
            </a:r>
            <a:r>
              <a:rPr lang="es-UY" i="1" dirty="0" err="1" smtClean="0">
                <a:sym typeface="Symbol" pitchFamily="18" charset="2"/>
              </a:rPr>
              <a:t>p</a:t>
            </a:r>
            <a:r>
              <a:rPr lang="es-UY" i="1" baseline="-25000" dirty="0" err="1" smtClean="0">
                <a:sym typeface="Symbol" pitchFamily="18" charset="2"/>
              </a:rPr>
              <a:t>x</a:t>
            </a:r>
            <a:r>
              <a:rPr lang="es-UY" dirty="0" smtClean="0">
                <a:sym typeface="Symbol" pitchFamily="18" charset="2"/>
              </a:rPr>
              <a:t> afectan la demanda de </a:t>
            </a:r>
            <a:r>
              <a:rPr lang="es-UY" i="1" dirty="0" smtClean="0">
                <a:sym typeface="Symbol" pitchFamily="18" charset="2"/>
              </a:rPr>
              <a:t>x</a:t>
            </a:r>
            <a:r>
              <a:rPr lang="es-UY" dirty="0" smtClean="0">
                <a:sym typeface="Symbol" pitchFamily="18" charset="2"/>
              </a:rPr>
              <a:t> mediante un cambio en el poder de compra </a:t>
            </a:r>
            <a:r>
              <a:rPr lang="es-UY" i="1" dirty="0" smtClean="0">
                <a:sym typeface="Symbol" pitchFamily="18" charset="2"/>
              </a:rPr>
              <a:t>(E)</a:t>
            </a:r>
            <a:endParaRPr lang="es-UY" dirty="0" smtClean="0">
              <a:sym typeface="Symbol" pitchFamily="18" charset="2"/>
            </a:endParaRPr>
          </a:p>
          <a:p>
            <a:pPr lvl="1"/>
            <a:r>
              <a:rPr lang="es-UY" dirty="0" smtClean="0">
                <a:sym typeface="Symbol" pitchFamily="18" charset="2"/>
              </a:rPr>
              <a:t>Es la representación matemática del efecto ingreso</a:t>
            </a:r>
            <a:endParaRPr lang="es-UY" dirty="0">
              <a:sym typeface="Symbol" pitchFamily="18" charset="2"/>
            </a:endParaRP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52568"/>
              </p:ext>
            </p:extLst>
          </p:nvPr>
        </p:nvGraphicFramePr>
        <p:xfrm>
          <a:off x="4114800" y="1196975"/>
          <a:ext cx="3581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4" imgW="1498320" imgH="457200" progId="Equation.3">
                  <p:embed/>
                </p:oleObj>
              </mc:Choice>
              <mc:Fallback>
                <p:oleObj name="Equation" r:id="rId4" imgW="14983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96975"/>
                        <a:ext cx="3581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692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2600" dirty="0"/>
              <a:t>Descomposición matemática de un cambio en los precios</a:t>
            </a:r>
            <a:endParaRPr lang="es-U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0161-EB5B-470A-AFC0-6C55CFC8C496}" type="slidenum">
              <a:rPr lang="en-US"/>
              <a:pPr/>
              <a:t>16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es-UY" sz="2500" dirty="0"/>
              <a:t>Descomposición matemática de un cambio en los precios</a:t>
            </a:r>
            <a:endParaRPr lang="en-US" sz="2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297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52600" y="838200"/>
                <a:ext cx="8610600" cy="5257800"/>
              </a:xfrm>
            </p:spPr>
            <p:txBody>
              <a:bodyPr/>
              <a:lstStyle/>
              <a:p>
                <a:r>
                  <a:rPr lang="es-UY" sz="2800" dirty="0"/>
                  <a:t>Re-escribiendo:</a:t>
                </a:r>
              </a:p>
              <a:p>
                <a:r>
                  <a:rPr lang="es-UY" sz="2800" dirty="0"/>
                  <a:t>Efecto sustitución:</a:t>
                </a:r>
              </a:p>
              <a:p>
                <a:pPr marL="0" indent="0">
                  <a:buNone/>
                </a:pPr>
                <a:endParaRPr lang="es-UY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UY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UY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s-UY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𝑐𝑜𝑛𝑠𝑡𝑎𝑛𝑡𝑒</m:t>
                          </m:r>
                        </m:sub>
                      </m:sSub>
                    </m:oMath>
                  </m:oMathPara>
                </a14:m>
                <a:endParaRPr lang="es-UY" sz="2800" dirty="0"/>
              </a:p>
              <a:p>
                <a:pPr marL="0" indent="0">
                  <a:buNone/>
                </a:pPr>
                <a:endParaRPr lang="es-UY" sz="2800" dirty="0"/>
              </a:p>
              <a:p>
                <a:r>
                  <a:rPr lang="es-UY" sz="2800" dirty="0"/>
                  <a:t>Efecto ingreso:</a:t>
                </a:r>
                <a:endParaRPr lang="es-UY" sz="2800" dirty="0"/>
              </a:p>
              <a:p>
                <a:pPr marL="0" indent="0">
                  <a:buNone/>
                </a:pPr>
                <a:endParaRPr lang="es-UY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sz="2800" dirty="0"/>
              </a:p>
              <a:p>
                <a:pPr marL="0" indent="0">
                  <a:buNone/>
                </a:pPr>
                <a:endParaRPr lang="es-UY" sz="2800" dirty="0"/>
              </a:p>
            </p:txBody>
          </p:sp>
        </mc:Choice>
        <mc:Fallback>
          <p:sp>
            <p:nvSpPr>
              <p:cNvPr id="382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52600" y="838200"/>
                <a:ext cx="8610600" cy="5257800"/>
              </a:xfrm>
              <a:blipFill>
                <a:blip r:embed="rId2"/>
                <a:stretch>
                  <a:fillRect l="-1275" t="-127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F866-7D2F-44B5-AF64-CB4B36417FDB}" type="slidenum">
              <a:rPr lang="en-US"/>
              <a:pPr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400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11506200" cy="5181600"/>
              </a:xfrm>
            </p:spPr>
            <p:txBody>
              <a:bodyPr/>
              <a:lstStyle/>
              <a:p>
                <a:r>
                  <a:rPr lang="es-UY" dirty="0" smtClean="0"/>
                  <a:t>Ahora,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𝜕</m:t>
                          </m:r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𝐸</m:t>
                          </m:r>
                        </m:num>
                        <m:den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s-UY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𝜕</m:t>
                          </m:r>
                          <m:d>
                            <m:dPr>
                              <m:ctrlPr>
                                <a:rPr lang="es-UY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UY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UY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UY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lang="es-UY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es-UY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UY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UY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UY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s-UY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𝑈</m:t>
                              </m:r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)×</m:t>
                              </m:r>
                              <m:sSub>
                                <m:sSubPr>
                                  <m:ctrlP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UY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𝜕</m:t>
                          </m:r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𝐸</m:t>
                          </m:r>
                        </m:num>
                        <m:den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b="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p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𝑐</m:t>
                          </m:r>
                        </m:sup>
                      </m:sSup>
                      <m:d>
                        <m:dPr>
                          <m:ctrlP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𝑦</m:t>
                              </m:r>
                            </m:sub>
                          </m:sSub>
                          <m:r>
                            <a:rPr lang="es-UY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s-UY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𝑈</m:t>
                          </m:r>
                        </m:e>
                      </m:d>
                      <m:r>
                        <a:rPr lang="es-UY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s-UY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p>
                          <m:r>
                            <a:rPr lang="es-UY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s-UY" dirty="0" smtClean="0"/>
              </a:p>
              <a:p>
                <a:r>
                  <a:rPr lang="es-UY" dirty="0" smtClean="0"/>
                  <a:t>Este resultado se conoce como </a:t>
                </a:r>
                <a:r>
                  <a:rPr lang="es-UY" b="1" dirty="0" smtClean="0"/>
                  <a:t>Lema de </a:t>
                </a:r>
                <a:r>
                  <a:rPr lang="es-UY" b="1" dirty="0" err="1" smtClean="0"/>
                  <a:t>Shephard</a:t>
                </a:r>
                <a:endParaRPr lang="es-UY" dirty="0" smtClean="0"/>
              </a:p>
              <a:p>
                <a:r>
                  <a:rPr lang="es-UY" dirty="0" smtClean="0"/>
                  <a:t>Intuición: Un aumento de $1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UY" dirty="0" smtClean="0"/>
                  <a:t> aumenta gasto en </a:t>
                </a:r>
                <a:r>
                  <a:rPr lang="es-UY" i="1" dirty="0" smtClean="0"/>
                  <a:t>x</a:t>
                </a:r>
                <a:r>
                  <a:rPr lang="es-UY" dirty="0" smtClean="0"/>
                  <a:t> dólares</a:t>
                </a:r>
              </a:p>
              <a:p>
                <a:r>
                  <a:rPr lang="es-UY" dirty="0" smtClean="0"/>
                  <a:t>Sustituyendo: </a:t>
                </a:r>
              </a:p>
            </p:txBody>
          </p:sp>
        </mc:Choice>
        <mc:Fallback>
          <p:sp>
            <p:nvSpPr>
              <p:cNvPr id="384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11506200" cy="5181600"/>
              </a:xfrm>
              <a:blipFill>
                <a:blip r:embed="rId2"/>
                <a:stretch>
                  <a:fillRect l="-1219" t="-152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4005" name="Rectangle 5"/>
          <p:cNvSpPr>
            <a:spLocks noGrp="1" noChangeArrowheads="1"/>
          </p:cNvSpPr>
          <p:nvPr>
            <p:ph type="title"/>
          </p:nvPr>
        </p:nvSpPr>
        <p:spPr>
          <a:xfrm>
            <a:off x="2165430" y="-76200"/>
            <a:ext cx="7772400" cy="838200"/>
          </a:xfrm>
          <a:noFill/>
          <a:ln/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ecuación</a:t>
            </a:r>
            <a:r>
              <a:rPr lang="en-US" dirty="0"/>
              <a:t> de </a:t>
            </a:r>
            <a:r>
              <a:rPr lang="en-US" dirty="0" err="1"/>
              <a:t>Slutsky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0161-EB5B-470A-AFC0-6C55CFC8C496}" type="slidenum">
              <a:rPr lang="en-US"/>
              <a:pPr/>
              <a:t>18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es-UY" sz="2500" dirty="0"/>
              <a:t>Descomposición matemática de un cambio en los precios</a:t>
            </a:r>
            <a:endParaRPr lang="en-US" sz="2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297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838200"/>
                <a:ext cx="11277600" cy="5257800"/>
              </a:xfrm>
            </p:spPr>
            <p:txBody>
              <a:bodyPr/>
              <a:lstStyle/>
              <a:p>
                <a:r>
                  <a:rPr lang="es-UY" sz="2800" dirty="0"/>
                  <a:t>Efecto ingreso:</a:t>
                </a:r>
                <a:endParaRPr lang="es-UY" sz="2800" dirty="0"/>
              </a:p>
              <a:p>
                <a:pPr marL="0" indent="0">
                  <a:buNone/>
                </a:pPr>
                <a:endParaRPr lang="es-UY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sz="2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sz="2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p>
                          <m:r>
                            <a:rPr lang="es-UY" sz="2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UY" sz="2800" dirty="0"/>
              </a:p>
              <a:p>
                <a:endParaRPr lang="es-UY" sz="2800" dirty="0"/>
              </a:p>
              <a:p>
                <a:r>
                  <a:rPr lang="es-UY" sz="2800" dirty="0"/>
                  <a:t>Ahora sí estamos en condiciones de escribir la ecuación de la descomposición del efecto de un cambio en el precio sobre la cantidad demandad de un bien:</a:t>
                </a:r>
                <a:endParaRPr lang="es-UY" sz="2800" dirty="0"/>
              </a:p>
            </p:txBody>
          </p:sp>
        </mc:Choice>
        <mc:Fallback>
          <p:sp>
            <p:nvSpPr>
              <p:cNvPr id="382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838200"/>
                <a:ext cx="11277600" cy="5257800"/>
              </a:xfrm>
              <a:blipFill>
                <a:blip r:embed="rId2"/>
                <a:stretch>
                  <a:fillRect l="-973" t="-127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2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A59-BD6B-4FF7-8799-B01C16676122}" type="slidenum">
              <a:rPr lang="en-US"/>
              <a:pPr/>
              <a:t>19</a:t>
            </a:fld>
            <a:endParaRPr lang="en-US"/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title"/>
          </p:nvPr>
        </p:nvSpPr>
        <p:spPr>
          <a:xfrm>
            <a:off x="2204977" y="-14468"/>
            <a:ext cx="7772400" cy="762000"/>
          </a:xfrm>
          <a:noFill/>
          <a:ln/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Ecuación</a:t>
            </a:r>
            <a:r>
              <a:rPr lang="en-US" dirty="0"/>
              <a:t> de </a:t>
            </a:r>
            <a:r>
              <a:rPr lang="en-US" dirty="0" err="1"/>
              <a:t>Slutsky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Marcador de contenido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04800" y="914400"/>
                <a:ext cx="11430000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UY" dirty="0" smtClean="0"/>
              </a:p>
              <a:p>
                <a:pPr marL="0" indent="0">
                  <a:buNone/>
                </a:pPr>
                <a:endParaRPr lang="es-UY" dirty="0"/>
              </a:p>
              <a:p>
                <a:r>
                  <a:rPr lang="es-UY" dirty="0"/>
                  <a:t>El primer término (efecto sustitución)</a:t>
                </a:r>
              </a:p>
              <a:p>
                <a:pPr lvl="1"/>
                <a:r>
                  <a:rPr lang="es-UY" dirty="0"/>
                  <a:t>Es siempre negativo siempre que la </a:t>
                </a:r>
                <a:r>
                  <a:rPr lang="es-UY" i="1" dirty="0"/>
                  <a:t>TMS </a:t>
                </a:r>
                <a:r>
                  <a:rPr lang="es-UY" dirty="0"/>
                  <a:t>sea decreciente</a:t>
                </a:r>
              </a:p>
              <a:p>
                <a:pPr lvl="1"/>
                <a:r>
                  <a:rPr lang="es-UY" dirty="0"/>
                  <a:t>La pendiente de la curva de demanda compensada debe ser negativa</a:t>
                </a:r>
              </a:p>
              <a:p>
                <a:endParaRPr lang="es-UY" dirty="0"/>
              </a:p>
            </p:txBody>
          </p:sp>
        </mc:Choice>
        <mc:Fallback>
          <p:sp>
            <p:nvSpPr>
              <p:cNvPr id="2" name="Marcador de conteni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04800" y="914400"/>
                <a:ext cx="11430000" cy="5334000"/>
              </a:xfrm>
              <a:blipFill>
                <a:blip r:embed="rId2"/>
                <a:stretch>
                  <a:fillRect l="-122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858C-DFD2-4B25-BD9A-F700E538660C}" type="slidenum">
              <a:rPr lang="en-US"/>
              <a:pPr/>
              <a:t>2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922" y="-76200"/>
            <a:ext cx="9144000" cy="762000"/>
          </a:xfrm>
        </p:spPr>
        <p:txBody>
          <a:bodyPr/>
          <a:lstStyle/>
          <a:p>
            <a:r>
              <a:rPr lang="es-UY" sz="4000" dirty="0"/>
              <a:t>Función de Demanda Compensada</a:t>
            </a:r>
            <a:endParaRPr lang="es-UY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84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990600"/>
                <a:ext cx="8458200" cy="5562600"/>
              </a:xfrm>
            </p:spPr>
            <p:txBody>
              <a:bodyPr/>
              <a:lstStyle/>
              <a:p>
                <a:r>
                  <a:rPr lang="es-UY" sz="2800" dirty="0"/>
                  <a:t>Acabamos de ver que cuando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UY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UY" sz="2800" dirty="0"/>
                  <a:t> cambia, la </a:t>
                </a:r>
                <a:r>
                  <a:rPr lang="es-UY" sz="2800" dirty="0"/>
                  <a:t>persona se mueve a </a:t>
                </a:r>
                <a:r>
                  <a:rPr lang="es-UY" sz="2800" dirty="0"/>
                  <a:t>otras curvas </a:t>
                </a:r>
                <a:r>
                  <a:rPr lang="es-UY" sz="2800" dirty="0"/>
                  <a:t>de </a:t>
                </a:r>
                <a:r>
                  <a:rPr lang="es-UY" sz="2800" dirty="0"/>
                  <a:t>indiferencia</a:t>
                </a:r>
              </a:p>
              <a:p>
                <a:r>
                  <a:rPr lang="es-UY" sz="2800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UY" sz="2800" dirty="0"/>
                  <a:t> sube, esta peor. Si baja, está mejor.</a:t>
                </a:r>
              </a:p>
              <a:p>
                <a:r>
                  <a:rPr lang="es-UY" sz="2800" dirty="0"/>
                  <a:t>El nivel de utilidad cambia a los largo de la curva de demanda </a:t>
                </a:r>
                <a:r>
                  <a:rPr lang="es-UY" sz="2800" i="1" dirty="0" err="1"/>
                  <a:t>marshalliana</a:t>
                </a:r>
                <a:endParaRPr lang="es-UY" sz="2800" dirty="0"/>
              </a:p>
            </p:txBody>
          </p:sp>
        </mc:Choice>
        <mc:Fallback>
          <p:sp>
            <p:nvSpPr>
              <p:cNvPr id="358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990600"/>
                <a:ext cx="8458200" cy="5562600"/>
              </a:xfrm>
              <a:blipFill>
                <a:blip r:embed="rId2"/>
                <a:stretch>
                  <a:fillRect l="-1298" t="-120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A59-BD6B-4FF7-8799-B01C16676122}" type="slidenum">
              <a:rPr lang="en-US"/>
              <a:pPr/>
              <a:t>20</a:t>
            </a:fld>
            <a:endParaRPr lang="en-US"/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title"/>
          </p:nvPr>
        </p:nvSpPr>
        <p:spPr>
          <a:xfrm>
            <a:off x="2204977" y="-14468"/>
            <a:ext cx="7772400" cy="762000"/>
          </a:xfrm>
          <a:noFill/>
          <a:ln/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Ecuación</a:t>
            </a:r>
            <a:r>
              <a:rPr lang="en-US" dirty="0"/>
              <a:t> de </a:t>
            </a:r>
            <a:r>
              <a:rPr lang="en-US" dirty="0" err="1"/>
              <a:t>Slutsky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Marcador de contenido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04800" y="914400"/>
                <a:ext cx="11582400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UY" dirty="0" smtClean="0"/>
              </a:p>
              <a:p>
                <a:pPr marL="0" indent="0">
                  <a:buNone/>
                </a:pPr>
                <a:endParaRPr lang="es-UY" dirty="0"/>
              </a:p>
              <a:p>
                <a:r>
                  <a:rPr lang="es-UY" dirty="0"/>
                  <a:t>El segundo término es el efecto ingreso</a:t>
                </a:r>
              </a:p>
              <a:p>
                <a:pPr lvl="1"/>
                <a:r>
                  <a:rPr lang="es-UY" dirty="0"/>
                  <a:t>Si </a:t>
                </a:r>
                <a:r>
                  <a:rPr lang="es-UY" i="1" dirty="0"/>
                  <a:t>x</a:t>
                </a:r>
                <a:r>
                  <a:rPr lang="es-UY" dirty="0"/>
                  <a:t> es un bien normal, entonces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UY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s-UY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</m:t>
                        </m:r>
                        <m:r>
                          <a:rPr lang="es-UY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num>
                      <m:den>
                        <m:r>
                          <a:rPr lang="es-UY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</m:t>
                        </m:r>
                        <m:r>
                          <a:rPr lang="es-UY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𝐼</m:t>
                        </m:r>
                      </m:den>
                    </m:f>
                    <m:r>
                      <a:rPr lang="es-UY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&gt; 0</m:t>
                    </m:r>
                  </m:oMath>
                </a14:m>
                <a:endParaRPr lang="es-UY" dirty="0">
                  <a:sym typeface="Symbol" pitchFamily="18" charset="2"/>
                </a:endParaRPr>
              </a:p>
              <a:p>
                <a:pPr lvl="2"/>
                <a:r>
                  <a:rPr lang="es-UY" dirty="0">
                    <a:sym typeface="Symbol" pitchFamily="18" charset="2"/>
                  </a:rPr>
                  <a:t>Todo el efecto ingreso es negativo</a:t>
                </a:r>
              </a:p>
              <a:p>
                <a:pPr lvl="1"/>
                <a:r>
                  <a:rPr lang="es-UY" dirty="0"/>
                  <a:t>Si </a:t>
                </a:r>
                <a:r>
                  <a:rPr lang="es-UY" i="1" dirty="0"/>
                  <a:t>x</a:t>
                </a:r>
                <a:r>
                  <a:rPr lang="es-UY" dirty="0"/>
                  <a:t> es un bien inferior, entonces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UY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s-UY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</m:t>
                        </m:r>
                        <m:r>
                          <a:rPr lang="es-UY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num>
                      <m:den>
                        <m:r>
                          <a:rPr lang="es-UY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</m:t>
                        </m:r>
                        <m:r>
                          <a:rPr lang="es-UY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𝐼</m:t>
                        </m:r>
                      </m:den>
                    </m:f>
                    <m:r>
                      <a:rPr lang="es-UY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&lt; 0</m:t>
                    </m:r>
                  </m:oMath>
                </a14:m>
                <a:endParaRPr lang="es-UY" dirty="0">
                  <a:sym typeface="Symbol" pitchFamily="18" charset="2"/>
                </a:endParaRPr>
              </a:p>
              <a:p>
                <a:pPr lvl="2"/>
                <a:r>
                  <a:rPr lang="es-UY" dirty="0">
                    <a:sym typeface="Symbol" pitchFamily="18" charset="2"/>
                  </a:rPr>
                  <a:t>Todo el efecto ingreso es </a:t>
                </a:r>
                <a:r>
                  <a:rPr lang="es-UY" dirty="0" smtClean="0">
                    <a:sym typeface="Symbol" pitchFamily="18" charset="2"/>
                  </a:rPr>
                  <a:t>positivo</a:t>
                </a:r>
                <a:endParaRPr lang="es-UY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2" name="Marcador de conteni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04800" y="914400"/>
                <a:ext cx="11582400" cy="5334000"/>
              </a:xfrm>
              <a:blipFill>
                <a:blip r:embed="rId2"/>
                <a:stretch>
                  <a:fillRect l="-121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0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B466-B0F5-49B2-A131-31F0B1E0EA07}" type="slidenum">
              <a:rPr lang="en-US"/>
              <a:pPr/>
              <a:t>21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41790"/>
            <a:ext cx="9144000" cy="914400"/>
          </a:xfrm>
        </p:spPr>
        <p:txBody>
          <a:bodyPr/>
          <a:lstStyle/>
          <a:p>
            <a:r>
              <a:rPr lang="en-US" sz="3600" dirty="0"/>
              <a:t>La </a:t>
            </a:r>
            <a:r>
              <a:rPr lang="en-US" sz="3600" dirty="0" err="1"/>
              <a:t>descomposición</a:t>
            </a:r>
            <a:r>
              <a:rPr lang="en-US" sz="3600" dirty="0"/>
              <a:t> de </a:t>
            </a:r>
            <a:r>
              <a:rPr lang="en-US" sz="3600" dirty="0" err="1"/>
              <a:t>Slutsky</a:t>
            </a:r>
            <a:r>
              <a:rPr lang="en-US" sz="3600" dirty="0"/>
              <a:t>: </a:t>
            </a:r>
            <a:r>
              <a:rPr lang="en-US" sz="3600" dirty="0" err="1"/>
              <a:t>ejemplo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28800" y="990600"/>
                <a:ext cx="8153400" cy="5181600"/>
              </a:xfrm>
            </p:spPr>
            <p:txBody>
              <a:bodyPr>
                <a:normAutofit/>
              </a:bodyPr>
              <a:lstStyle/>
              <a:p>
                <a:r>
                  <a:rPr lang="es-UY" sz="2800" dirty="0"/>
                  <a:t>Ejemplo función </a:t>
                </a:r>
                <a:r>
                  <a:rPr lang="es-UY" sz="2800" dirty="0" err="1"/>
                  <a:t>Cobb</a:t>
                </a:r>
                <a:r>
                  <a:rPr lang="es-UY" sz="2800" dirty="0"/>
                  <a:t>-Douglas</a:t>
                </a:r>
              </a:p>
              <a:p>
                <a:r>
                  <a:rPr lang="es-UY" sz="2800" dirty="0"/>
                  <a:t>Recordamos:</a:t>
                </a:r>
              </a:p>
              <a:p>
                <a:pPr lvl="1"/>
                <a:r>
                  <a:rPr lang="es-UY" sz="2600" dirty="0"/>
                  <a:t>La función de demanda compensada es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s-UY" sz="2800" dirty="0"/>
                  <a:t>Efecto sustitución </a:t>
                </a:r>
                <a:r>
                  <a:rPr lang="es-UY" sz="2800" dirty="0"/>
                  <a:t>es:</a:t>
                </a:r>
                <a:endParaRPr lang="es-UY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,5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800" dirty="0"/>
              </a:p>
            </p:txBody>
          </p:sp>
        </mc:Choice>
        <mc:Fallback>
          <p:sp>
            <p:nvSpPr>
              <p:cNvPr id="297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28800" y="990600"/>
                <a:ext cx="8153400" cy="5181600"/>
              </a:xfrm>
              <a:blipFill>
                <a:blip r:embed="rId2"/>
                <a:stretch>
                  <a:fillRect l="-1345" t="-129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B466-B0F5-49B2-A131-31F0B1E0EA07}" type="slidenum">
              <a:rPr lang="en-US"/>
              <a:pPr/>
              <a:t>22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41790"/>
            <a:ext cx="9144000" cy="914400"/>
          </a:xfrm>
        </p:spPr>
        <p:txBody>
          <a:bodyPr/>
          <a:lstStyle/>
          <a:p>
            <a:r>
              <a:rPr lang="en-US" sz="3600" dirty="0"/>
              <a:t>La </a:t>
            </a:r>
            <a:r>
              <a:rPr lang="en-US" sz="3600" dirty="0" err="1"/>
              <a:t>descomposición</a:t>
            </a:r>
            <a:r>
              <a:rPr lang="en-US" sz="3600" dirty="0"/>
              <a:t> de </a:t>
            </a:r>
            <a:r>
              <a:rPr lang="en-US" sz="3600" dirty="0" err="1"/>
              <a:t>Slutsky</a:t>
            </a:r>
            <a:r>
              <a:rPr lang="en-US" sz="3600" dirty="0"/>
              <a:t>: </a:t>
            </a:r>
            <a:r>
              <a:rPr lang="en-US" sz="3600" dirty="0" err="1"/>
              <a:t>ejemplo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28800" y="990600"/>
                <a:ext cx="81534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UY" sz="2800" dirty="0"/>
                  <a:t>Sustituyendo V por </a:t>
                </a:r>
                <a14:m>
                  <m:oMath xmlns:m="http://schemas.openxmlformats.org/officeDocument/2006/math">
                    <m:r>
                      <a:rPr lang="es-UY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s-UY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Y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Y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s-UY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UY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s-UY" sz="2800" i="1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s-UY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sup>
                        </m:sSubSup>
                        <m:sSubSup>
                          <m:sSubSupPr>
                            <m:ctrlPr>
                              <a:rPr lang="es-UY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s-UY" sz="28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s-UY" sz="2800" dirty="0"/>
                  <a:t> (</a:t>
                </a:r>
                <a:r>
                  <a:rPr lang="es-UY" sz="2800" dirty="0" err="1"/>
                  <a:t>queres</a:t>
                </a:r>
                <a:r>
                  <a:rPr lang="es-UY" sz="2800" dirty="0"/>
                  <a:t> poder medir el efecto sustitución):</a:t>
                </a:r>
              </a:p>
              <a:p>
                <a:pPr marL="0" indent="0">
                  <a:buNone/>
                </a:pPr>
                <a:endParaRPr lang="es-UY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0,5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0,5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sup>
                          </m:sSubSup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0,5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UY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800" dirty="0"/>
              </a:p>
              <a:p>
                <a:pPr marL="0" indent="0">
                  <a:buNone/>
                </a:pPr>
                <a:endParaRPr lang="es-UY" sz="2800" dirty="0"/>
              </a:p>
              <a:p>
                <a:r>
                  <a:rPr lang="es-UY" sz="2800" dirty="0"/>
                  <a:t>Este es el </a:t>
                </a:r>
                <a:r>
                  <a:rPr lang="es-UY" sz="2800" b="1" dirty="0"/>
                  <a:t>efecto sustitución</a:t>
                </a:r>
              </a:p>
            </p:txBody>
          </p:sp>
        </mc:Choice>
        <mc:Fallback>
          <p:sp>
            <p:nvSpPr>
              <p:cNvPr id="297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28800" y="990600"/>
                <a:ext cx="8153400" cy="5181600"/>
              </a:xfrm>
              <a:blipFill>
                <a:blip r:embed="rId2"/>
                <a:stretch>
                  <a:fillRect l="-1121" t="-824" b="-58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6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B466-B0F5-49B2-A131-31F0B1E0EA07}" type="slidenum">
              <a:rPr lang="en-US"/>
              <a:pPr/>
              <a:t>23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41790"/>
            <a:ext cx="9144000" cy="914400"/>
          </a:xfrm>
        </p:spPr>
        <p:txBody>
          <a:bodyPr/>
          <a:lstStyle/>
          <a:p>
            <a:r>
              <a:rPr lang="en-US" sz="3600" dirty="0"/>
              <a:t>La </a:t>
            </a:r>
            <a:r>
              <a:rPr lang="en-US" sz="3600" dirty="0" err="1"/>
              <a:t>descomposición</a:t>
            </a:r>
            <a:r>
              <a:rPr lang="en-US" sz="3600" dirty="0"/>
              <a:t> de </a:t>
            </a:r>
            <a:r>
              <a:rPr lang="en-US" sz="3600" dirty="0" err="1"/>
              <a:t>Slutsky</a:t>
            </a:r>
            <a:r>
              <a:rPr lang="en-US" sz="3600" dirty="0"/>
              <a:t>: </a:t>
            </a:r>
            <a:r>
              <a:rPr lang="en-US" sz="3600" dirty="0" err="1"/>
              <a:t>ejemplo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28800" y="990600"/>
                <a:ext cx="8153400" cy="5181600"/>
              </a:xfrm>
            </p:spPr>
            <p:txBody>
              <a:bodyPr>
                <a:normAutofit/>
              </a:bodyPr>
              <a:lstStyle/>
              <a:p>
                <a:r>
                  <a:rPr lang="es-UY" sz="3000" dirty="0"/>
                  <a:t>Recordando </a:t>
                </a:r>
                <a:r>
                  <a:rPr lang="es-UY" sz="3000" dirty="0"/>
                  <a:t>que a función de demanda </a:t>
                </a:r>
                <a:r>
                  <a:rPr lang="es-UY" sz="3000" dirty="0" err="1"/>
                  <a:t>Marshalliana</a:t>
                </a:r>
                <a:r>
                  <a:rPr lang="es-UY" sz="3000" dirty="0"/>
                  <a:t> </a:t>
                </a:r>
                <a:r>
                  <a:rPr lang="es-UY" sz="3000" dirty="0"/>
                  <a:t>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UY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UY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s-UY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UY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s-UY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s-UY" sz="2800" b="1" dirty="0"/>
                  <a:t>, </a:t>
                </a:r>
                <a:r>
                  <a:rPr lang="es-UY" sz="2800" dirty="0"/>
                  <a:t>el </a:t>
                </a:r>
                <a:r>
                  <a:rPr lang="es-UY" sz="2800" b="1" dirty="0"/>
                  <a:t>efecto ingreso</a:t>
                </a:r>
                <a:r>
                  <a:rPr lang="es-UY" sz="2800" dirty="0"/>
                  <a:t>,</a:t>
                </a:r>
                <a:r>
                  <a:rPr lang="es-UY" sz="2800" dirty="0"/>
                  <a:t>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s-UY" sz="2800" b="1" dirty="0"/>
                  <a:t> </a:t>
                </a:r>
                <a:r>
                  <a:rPr lang="es-UY" sz="2800" dirty="0"/>
                  <a:t>es entonces:</a:t>
                </a:r>
              </a:p>
              <a:p>
                <a:pPr marL="0" indent="0">
                  <a:buNone/>
                </a:pPr>
                <a:endParaRPr lang="es-UY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UY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UY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UY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s-UY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800" dirty="0"/>
              </a:p>
            </p:txBody>
          </p:sp>
        </mc:Choice>
        <mc:Fallback>
          <p:sp>
            <p:nvSpPr>
              <p:cNvPr id="297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28800" y="990600"/>
                <a:ext cx="8153400" cy="5181600"/>
              </a:xfrm>
              <a:blipFill>
                <a:blip r:embed="rId2"/>
                <a:stretch>
                  <a:fillRect l="-1495" t="-152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4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B466-B0F5-49B2-A131-31F0B1E0EA07}" type="slidenum">
              <a:rPr lang="en-US"/>
              <a:pPr/>
              <a:t>24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41790"/>
            <a:ext cx="9144000" cy="914400"/>
          </a:xfrm>
        </p:spPr>
        <p:txBody>
          <a:bodyPr/>
          <a:lstStyle/>
          <a:p>
            <a:r>
              <a:rPr lang="en-US" sz="3600" dirty="0"/>
              <a:t>La </a:t>
            </a:r>
            <a:r>
              <a:rPr lang="en-US" sz="3600" dirty="0" err="1"/>
              <a:t>descomposición</a:t>
            </a:r>
            <a:r>
              <a:rPr lang="en-US" sz="3600" dirty="0"/>
              <a:t> de </a:t>
            </a:r>
            <a:r>
              <a:rPr lang="en-US" sz="3600" dirty="0" err="1"/>
              <a:t>Slutsky</a:t>
            </a:r>
            <a:r>
              <a:rPr lang="en-US" sz="3600" dirty="0"/>
              <a:t>: </a:t>
            </a:r>
            <a:r>
              <a:rPr lang="en-US" sz="3600" dirty="0" err="1"/>
              <a:t>ejemplo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28800" y="990600"/>
                <a:ext cx="8153400" cy="5181600"/>
              </a:xfrm>
            </p:spPr>
            <p:txBody>
              <a:bodyPr>
                <a:normAutofit/>
              </a:bodyPr>
              <a:lstStyle/>
              <a:p>
                <a:r>
                  <a:rPr lang="es-UY" sz="2800" dirty="0"/>
                  <a:t>Hallamos entonces el efecto sustitución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800" dirty="0"/>
              </a:p>
              <a:p>
                <a:r>
                  <a:rPr lang="es-UY" sz="2800" dirty="0"/>
                  <a:t>Y el efecto </a:t>
                </a:r>
                <a:r>
                  <a:rPr lang="es-UY" sz="2800" dirty="0"/>
                  <a:t>ingreso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s-UY" sz="2800" dirty="0"/>
                  <a:t>Podemos ver que son iguales</a:t>
                </a:r>
                <a:endParaRPr lang="es-UY" sz="2800" dirty="0"/>
              </a:p>
              <a:p>
                <a:r>
                  <a:rPr lang="es-UY" sz="2800" dirty="0"/>
                  <a:t>En la </a:t>
                </a:r>
                <a:r>
                  <a:rPr lang="es-UY" sz="2800" dirty="0" err="1"/>
                  <a:t>Cobb-Doglas</a:t>
                </a:r>
                <a:r>
                  <a:rPr lang="es-UY" sz="2800" dirty="0"/>
                  <a:t>, los efectos ingreso y sustitución tienen exactamente el mismo tamaño  (esto es un caso muy especial).</a:t>
                </a:r>
              </a:p>
              <a:p>
                <a:pPr marL="0" indent="0">
                  <a:buNone/>
                </a:pPr>
                <a:endParaRPr lang="es-UY" sz="2800" dirty="0"/>
              </a:p>
            </p:txBody>
          </p:sp>
        </mc:Choice>
        <mc:Fallback>
          <p:sp>
            <p:nvSpPr>
              <p:cNvPr id="297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28800" y="990600"/>
                <a:ext cx="8153400" cy="5181600"/>
              </a:xfrm>
              <a:blipFill>
                <a:blip r:embed="rId2"/>
                <a:stretch>
                  <a:fillRect l="-1345" t="-129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6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B466-B0F5-49B2-A131-31F0B1E0EA07}" type="slidenum">
              <a:rPr lang="en-US"/>
              <a:pPr/>
              <a:t>25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41790"/>
            <a:ext cx="9144000" cy="914400"/>
          </a:xfrm>
        </p:spPr>
        <p:txBody>
          <a:bodyPr/>
          <a:lstStyle/>
          <a:p>
            <a:r>
              <a:rPr lang="en-US" sz="3600" dirty="0"/>
              <a:t>La </a:t>
            </a:r>
            <a:r>
              <a:rPr lang="en-US" sz="3600" dirty="0" err="1"/>
              <a:t>descomposición</a:t>
            </a:r>
            <a:r>
              <a:rPr lang="en-US" sz="3600" dirty="0"/>
              <a:t> de </a:t>
            </a:r>
            <a:r>
              <a:rPr lang="en-US" sz="3600" dirty="0" err="1"/>
              <a:t>Slutsky</a:t>
            </a:r>
            <a:r>
              <a:rPr lang="en-US" sz="3600" dirty="0"/>
              <a:t>: </a:t>
            </a:r>
            <a:r>
              <a:rPr lang="en-US" sz="3600" dirty="0" err="1"/>
              <a:t>ejemplo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28800" y="990600"/>
                <a:ext cx="8153400" cy="5181600"/>
              </a:xfrm>
            </p:spPr>
            <p:txBody>
              <a:bodyPr>
                <a:normAutofit/>
              </a:bodyPr>
              <a:lstStyle/>
              <a:p>
                <a:r>
                  <a:rPr lang="es-UY" sz="2800" dirty="0"/>
                  <a:t>El efecto total de un cambio en el precio de x es entonces:</a:t>
                </a:r>
              </a:p>
              <a:p>
                <a:pPr marL="0" indent="0">
                  <a:buNone/>
                </a:pPr>
                <a:endParaRPr lang="es-UY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UY" sz="2800" dirty="0"/>
              </a:p>
              <a:p>
                <a:pPr marL="0" indent="0">
                  <a:buNone/>
                </a:pPr>
                <a:endParaRPr lang="es-UY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UY" sz="2800" dirty="0"/>
              </a:p>
            </p:txBody>
          </p:sp>
        </mc:Choice>
        <mc:Fallback>
          <p:sp>
            <p:nvSpPr>
              <p:cNvPr id="297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28800" y="990600"/>
                <a:ext cx="8153400" cy="5181600"/>
              </a:xfrm>
              <a:blipFill>
                <a:blip r:embed="rId2"/>
                <a:stretch>
                  <a:fillRect l="-1345" t="-1294" r="-209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9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46B95-83D5-40F0-8E33-BCFD978DBCA3}" type="slidenum">
              <a:rPr lang="en-US"/>
              <a:pPr/>
              <a:t>26</a:t>
            </a:fld>
            <a:endParaRPr lang="en-US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8284" y="1088402"/>
            <a:ext cx="8001000" cy="762000"/>
          </a:xfrm>
        </p:spPr>
        <p:txBody>
          <a:bodyPr/>
          <a:lstStyle/>
          <a:p>
            <a:r>
              <a:rPr lang="en-US" sz="2800" dirty="0" err="1"/>
              <a:t>Hemos</a:t>
            </a:r>
            <a:r>
              <a:rPr lang="en-US" sz="2800" dirty="0"/>
              <a:t> </a:t>
            </a:r>
            <a:r>
              <a:rPr lang="en-US" sz="2800" dirty="0" err="1"/>
              <a:t>probado</a:t>
            </a:r>
            <a:r>
              <a:rPr lang="en-US" sz="2800" dirty="0"/>
              <a:t> que el </a:t>
            </a:r>
            <a:r>
              <a:rPr lang="en-US" sz="2800" dirty="0" err="1"/>
              <a:t>efecto</a:t>
            </a:r>
            <a:r>
              <a:rPr lang="en-US" sz="2800" dirty="0"/>
              <a:t> total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2085" name="Rectangle 5"/>
              <p:cNvSpPr>
                <a:spLocks noChangeArrowheads="1"/>
              </p:cNvSpPr>
              <p:nvPr/>
            </p:nvSpPr>
            <p:spPr bwMode="auto">
              <a:xfrm>
                <a:off x="2171700" y="2886954"/>
                <a:ext cx="8001000" cy="107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algn="l">
                  <a:spcBef>
                    <a:spcPct val="20000"/>
                  </a:spcBef>
                  <a:buFontTx/>
                  <a:buChar char="•"/>
                </a:pPr>
                <a:r>
                  <a:rPr lang="en-US" sz="3200" baseline="0" dirty="0">
                    <a:solidFill>
                      <a:srgbClr val="470F3E"/>
                    </a:solidFill>
                  </a:rPr>
                  <a:t>Es la </a:t>
                </a:r>
                <a:r>
                  <a:rPr lang="en-US" sz="3200" baseline="0" dirty="0" err="1">
                    <a:solidFill>
                      <a:srgbClr val="470F3E"/>
                    </a:solidFill>
                  </a:rPr>
                  <a:t>suma</a:t>
                </a:r>
                <a:r>
                  <a:rPr lang="en-US" sz="3200" baseline="0" dirty="0">
                    <a:solidFill>
                      <a:srgbClr val="470F3E"/>
                    </a:solidFill>
                  </a:rPr>
                  <a:t> del </a:t>
                </a:r>
                <a:r>
                  <a:rPr lang="en-US" sz="3200" baseline="0" dirty="0" err="1">
                    <a:solidFill>
                      <a:srgbClr val="470F3E"/>
                    </a:solidFill>
                  </a:rPr>
                  <a:t>efecto</a:t>
                </a:r>
                <a:r>
                  <a:rPr lang="en-US" sz="3200" baseline="0" dirty="0">
                    <a:solidFill>
                      <a:srgbClr val="470F3E"/>
                    </a:solidFill>
                  </a:rPr>
                  <a:t> </a:t>
                </a:r>
                <a:r>
                  <a:rPr lang="en-US" sz="3200" baseline="0" dirty="0" err="1">
                    <a:solidFill>
                      <a:srgbClr val="470F3E"/>
                    </a:solidFill>
                  </a:rPr>
                  <a:t>sustitución</a:t>
                </a:r>
                <a:r>
                  <a:rPr lang="en-US" sz="3200" baseline="0" dirty="0">
                    <a:solidFill>
                      <a:srgbClr val="470F3E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s-UY" sz="3200" baseline="0">
                        <a:solidFill>
                          <a:srgbClr val="470F3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UY" sz="3200" i="1" baseline="0">
                            <a:solidFill>
                              <a:srgbClr val="470F3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3200" i="1" baseline="0">
                            <a:solidFill>
                              <a:srgbClr val="470F3E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s-UY" sz="3200" i="1" baseline="0">
                            <a:solidFill>
                              <a:srgbClr val="470F3E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Sup>
                          <m:sSubSupPr>
                            <m:ctrlPr>
                              <a:rPr lang="es-UY" sz="32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sz="32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32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s-UY" sz="32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3200" baseline="0" dirty="0">
                  <a:solidFill>
                    <a:srgbClr val="DC00DC"/>
                  </a:solidFill>
                </a:endParaRPr>
              </a:p>
            </p:txBody>
          </p:sp>
        </mc:Choice>
        <mc:Fallback>
          <p:sp>
            <p:nvSpPr>
              <p:cNvPr id="30208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1700" y="2886954"/>
                <a:ext cx="8001000" cy="1075446"/>
              </a:xfrm>
              <a:prstGeom prst="rect">
                <a:avLst/>
              </a:prstGeom>
              <a:blipFill>
                <a:blip r:embed="rId3"/>
                <a:stretch>
                  <a:fillRect l="-17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087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0" y="-76200"/>
            <a:ext cx="7772400" cy="914400"/>
          </a:xfrm>
          <a:noFill/>
          <a:ln/>
        </p:spPr>
        <p:txBody>
          <a:bodyPr/>
          <a:lstStyle/>
          <a:p>
            <a:r>
              <a:rPr lang="en-US" sz="4000" dirty="0"/>
              <a:t>La </a:t>
            </a:r>
            <a:r>
              <a:rPr lang="en-US" sz="4000" dirty="0" err="1"/>
              <a:t>descomposición</a:t>
            </a:r>
            <a:r>
              <a:rPr lang="en-US" sz="4000" dirty="0"/>
              <a:t> de </a:t>
            </a:r>
            <a:r>
              <a:rPr lang="en-US" sz="4000" dirty="0" err="1"/>
              <a:t>Slutsky</a:t>
            </a:r>
            <a:endParaRPr lang="en-US" sz="4000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059757"/>
              </p:ext>
            </p:extLst>
          </p:nvPr>
        </p:nvGraphicFramePr>
        <p:xfrm>
          <a:off x="5105400" y="1736896"/>
          <a:ext cx="204311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888840" imgH="431640" progId="Equation.3">
                  <p:embed/>
                </p:oleObj>
              </mc:Choice>
              <mc:Fallback>
                <p:oleObj name="Equation" r:id="rId4" imgW="888840" imgH="431640" progId="Equation.3">
                  <p:embed/>
                  <p:pic>
                    <p:nvPicPr>
                      <p:cNvPr id="299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736896"/>
                        <a:ext cx="2043112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2040521" y="4199080"/>
                <a:ext cx="6874879" cy="869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s-UY" sz="3200" baseline="0" dirty="0">
                    <a:solidFill>
                      <a:srgbClr val="470F3E"/>
                    </a:solidFill>
                  </a:rPr>
                  <a:t>Más efecto </a:t>
                </a:r>
                <a:r>
                  <a:rPr lang="es-UY" sz="3200" baseline="0" dirty="0">
                    <a:solidFill>
                      <a:srgbClr val="470F3E"/>
                    </a:solidFill>
                  </a:rPr>
                  <a:t>ingreso: </a:t>
                </a:r>
                <a14:m>
                  <m:oMath xmlns:m="http://schemas.openxmlformats.org/officeDocument/2006/math">
                    <m:r>
                      <a:rPr lang="es-UY" sz="3200" baseline="0">
                        <a:solidFill>
                          <a:srgbClr val="470F3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UY" sz="3200" i="1" baseline="0">
                            <a:solidFill>
                              <a:srgbClr val="470F3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3200" i="1" baseline="0">
                            <a:solidFill>
                              <a:srgbClr val="470F3E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s-UY" sz="3200" i="1" baseline="0">
                            <a:solidFill>
                              <a:srgbClr val="470F3E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Sup>
                          <m:sSubSupPr>
                            <m:ctrlPr>
                              <a:rPr lang="es-UY" sz="32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sz="32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32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s-UY" sz="32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s-UY" sz="3200" baseline="0" dirty="0">
                  <a:solidFill>
                    <a:srgbClr val="470F3E"/>
                  </a:solidFill>
                </a:endParaRPr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521" y="4199080"/>
                <a:ext cx="6874879" cy="869084"/>
              </a:xfrm>
              <a:prstGeom prst="rect">
                <a:avLst/>
              </a:prstGeom>
              <a:blipFill>
                <a:blip r:embed="rId6"/>
                <a:stretch>
                  <a:fillRect l="-2039" b="-140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2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2FD7-400F-41F6-BC6B-3FA24EF84EB9}" type="slidenum">
              <a:rPr lang="en-US"/>
              <a:pPr/>
              <a:t>27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 err="1"/>
              <a:t>Elasticidad</a:t>
            </a:r>
            <a:r>
              <a:rPr lang="en-US" sz="3400" dirty="0"/>
              <a:t> de </a:t>
            </a:r>
            <a:r>
              <a:rPr lang="en-US" sz="3400" dirty="0" err="1"/>
              <a:t>Demanda</a:t>
            </a:r>
            <a:r>
              <a:rPr lang="en-US" sz="3400" dirty="0"/>
              <a:t> </a:t>
            </a:r>
            <a:r>
              <a:rPr lang="en-US" sz="3400" dirty="0" err="1"/>
              <a:t>Marshalliana</a:t>
            </a:r>
            <a:endParaRPr lang="en-US" sz="3400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14400"/>
            <a:ext cx="8534400" cy="3962400"/>
          </a:xfrm>
        </p:spPr>
        <p:txBody>
          <a:bodyPr/>
          <a:lstStyle/>
          <a:p>
            <a:r>
              <a:rPr lang="es-UY" sz="2800" dirty="0"/>
              <a:t>Las más usadas</a:t>
            </a:r>
          </a:p>
          <a:p>
            <a:endParaRPr lang="es-UY" sz="2800" dirty="0"/>
          </a:p>
          <a:p>
            <a:r>
              <a:rPr lang="es-UY" sz="2800" dirty="0"/>
              <a:t>La </a:t>
            </a:r>
            <a:r>
              <a:rPr lang="es-UY" sz="2800" b="1" dirty="0"/>
              <a:t>elasticidad precio </a:t>
            </a:r>
            <a:r>
              <a:rPr lang="es-UY" sz="2800" dirty="0"/>
              <a:t>de la demanda (</a:t>
            </a:r>
            <a:r>
              <a:rPr lang="es-UY" sz="2800" i="1" dirty="0" err="1"/>
              <a:t>e</a:t>
            </a:r>
            <a:r>
              <a:rPr lang="es-UY" sz="2800" i="1" baseline="-25000" dirty="0" err="1"/>
              <a:t>x</a:t>
            </a:r>
            <a:r>
              <a:rPr lang="es-UY" sz="2800" baseline="-25000" dirty="0" err="1"/>
              <a:t>,</a:t>
            </a:r>
            <a:r>
              <a:rPr lang="es-UY" sz="2800" i="1" baseline="-25000" dirty="0" err="1"/>
              <a:t>px</a:t>
            </a:r>
            <a:r>
              <a:rPr lang="es-UY" sz="2800" dirty="0"/>
              <a:t>) es:</a:t>
            </a:r>
            <a:endParaRPr lang="es-UY" sz="2800" dirty="0"/>
          </a:p>
        </p:txBody>
      </p:sp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024901"/>
              </p:ext>
            </p:extLst>
          </p:nvPr>
        </p:nvGraphicFramePr>
        <p:xfrm>
          <a:off x="3810001" y="3802064"/>
          <a:ext cx="406082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688760" imgH="431640" progId="Equation.3">
                  <p:embed/>
                </p:oleObj>
              </mc:Choice>
              <mc:Fallback>
                <p:oleObj name="Equation" r:id="rId3" imgW="16887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3802064"/>
                        <a:ext cx="4060825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838E-28E9-41B5-8E19-4EF8883DD638}" type="slidenum">
              <a:rPr lang="en-US"/>
              <a:pPr/>
              <a:t>28</a:t>
            </a:fld>
            <a:endParaRPr lang="en-US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0100" y="1134269"/>
            <a:ext cx="8229600" cy="685800"/>
          </a:xfrm>
        </p:spPr>
        <p:txBody>
          <a:bodyPr/>
          <a:lstStyle/>
          <a:p>
            <a:r>
              <a:rPr lang="en-US" sz="2800"/>
              <a:t>La </a:t>
            </a:r>
            <a:r>
              <a:rPr lang="en-US" sz="2800" b="1"/>
              <a:t>elasticidad ingreso </a:t>
            </a:r>
            <a:r>
              <a:rPr lang="en-US" sz="2800"/>
              <a:t>de la demanda (</a:t>
            </a:r>
            <a:r>
              <a:rPr lang="en-US" sz="2800" i="1"/>
              <a:t>e</a:t>
            </a:r>
            <a:r>
              <a:rPr lang="en-US" sz="2800" i="1" baseline="-25000"/>
              <a:t>x</a:t>
            </a:r>
            <a:r>
              <a:rPr lang="en-US" sz="2800" baseline="-25000"/>
              <a:t>,</a:t>
            </a:r>
            <a:r>
              <a:rPr lang="en-US" sz="2800" i="1" baseline="-25000">
                <a:latin typeface="Verdana" pitchFamily="34" charset="0"/>
              </a:rPr>
              <a:t>I</a:t>
            </a:r>
            <a:r>
              <a:rPr lang="en-US" sz="2800"/>
              <a:t>)</a:t>
            </a:r>
          </a:p>
        </p:txBody>
      </p:sp>
      <p:graphicFrame>
        <p:nvGraphicFramePr>
          <p:cNvPr id="32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4807"/>
              </p:ext>
            </p:extLst>
          </p:nvPr>
        </p:nvGraphicFramePr>
        <p:xfrm>
          <a:off x="4114800" y="2197894"/>
          <a:ext cx="324326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1358640" imgH="393480" progId="Equation.3">
                  <p:embed/>
                </p:oleObj>
              </mc:Choice>
              <mc:Fallback>
                <p:oleObj name="Equation" r:id="rId3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97894"/>
                        <a:ext cx="3243262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2070100" y="3610770"/>
            <a:ext cx="8229600" cy="118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s-UY" sz="3200" baseline="0" dirty="0">
                <a:solidFill>
                  <a:srgbClr val="470F3E"/>
                </a:solidFill>
              </a:rPr>
              <a:t>La </a:t>
            </a:r>
            <a:r>
              <a:rPr lang="es-UY" sz="3200" b="1" baseline="0" dirty="0">
                <a:solidFill>
                  <a:srgbClr val="470F3E"/>
                </a:solidFill>
              </a:rPr>
              <a:t>elasticidad precio cruzada </a:t>
            </a:r>
            <a:r>
              <a:rPr lang="es-UY" sz="3200" baseline="0" dirty="0">
                <a:solidFill>
                  <a:srgbClr val="470F3E"/>
                </a:solidFill>
              </a:rPr>
              <a:t>de la demanda (</a:t>
            </a:r>
            <a:r>
              <a:rPr lang="es-UY" sz="3200" i="1" baseline="0" dirty="0" err="1">
                <a:solidFill>
                  <a:srgbClr val="470F3E"/>
                </a:solidFill>
              </a:rPr>
              <a:t>e</a:t>
            </a:r>
            <a:r>
              <a:rPr lang="es-UY" sz="3200" i="1" dirty="0" err="1">
                <a:solidFill>
                  <a:srgbClr val="470F3E"/>
                </a:solidFill>
              </a:rPr>
              <a:t>x</a:t>
            </a:r>
            <a:r>
              <a:rPr lang="es-UY" sz="3200" dirty="0" err="1">
                <a:solidFill>
                  <a:srgbClr val="470F3E"/>
                </a:solidFill>
              </a:rPr>
              <a:t>,</a:t>
            </a:r>
            <a:r>
              <a:rPr lang="es-UY" sz="3200" i="1" dirty="0" err="1">
                <a:solidFill>
                  <a:srgbClr val="470F3E"/>
                </a:solidFill>
              </a:rPr>
              <a:t>py</a:t>
            </a:r>
            <a:r>
              <a:rPr lang="es-UY" sz="3200" baseline="0" dirty="0">
                <a:solidFill>
                  <a:srgbClr val="470F3E"/>
                </a:solidFill>
              </a:rPr>
              <a:t>) es:</a:t>
            </a:r>
            <a:endParaRPr lang="es-UY" sz="3200" baseline="0" dirty="0">
              <a:solidFill>
                <a:srgbClr val="470F3E"/>
              </a:solidFill>
            </a:endParaRPr>
          </a:p>
        </p:txBody>
      </p:sp>
      <p:graphicFrame>
        <p:nvGraphicFramePr>
          <p:cNvPr id="3225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045473"/>
              </p:ext>
            </p:extLst>
          </p:nvPr>
        </p:nvGraphicFramePr>
        <p:xfrm>
          <a:off x="3886201" y="4963319"/>
          <a:ext cx="40544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1701720" imgH="469800" progId="Equation.3">
                  <p:embed/>
                </p:oleObj>
              </mc:Choice>
              <mc:Fallback>
                <p:oleObj name="Equation" r:id="rId5" imgW="170172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4963319"/>
                        <a:ext cx="40544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76400" y="381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00" kern="0" baseline="0"/>
              <a:t>Elasticidad de Demanda Marshalliana</a:t>
            </a:r>
            <a:endParaRPr lang="en-US" sz="3400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133D-27B2-4227-8303-A00B1F9FE4F1}" type="slidenum">
              <a:rPr lang="en-US"/>
              <a:pPr/>
              <a:t>29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5400"/>
            <a:ext cx="9144000" cy="533400"/>
          </a:xfrm>
        </p:spPr>
        <p:txBody>
          <a:bodyPr/>
          <a:lstStyle/>
          <a:p>
            <a:r>
              <a:rPr lang="en-US" dirty="0" err="1"/>
              <a:t>Elasticidad</a:t>
            </a:r>
            <a:r>
              <a:rPr lang="en-US" dirty="0"/>
              <a:t> </a:t>
            </a:r>
            <a:r>
              <a:rPr lang="en-US" dirty="0" err="1"/>
              <a:t>Precio</a:t>
            </a:r>
            <a:r>
              <a:rPr lang="en-US" dirty="0"/>
              <a:t> de la </a:t>
            </a:r>
            <a:r>
              <a:rPr lang="en-US" dirty="0" err="1"/>
              <a:t>Demanda</a:t>
            </a:r>
            <a:endParaRPr lang="en-US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915400" cy="5638800"/>
          </a:xfrm>
        </p:spPr>
        <p:txBody>
          <a:bodyPr/>
          <a:lstStyle/>
          <a:p>
            <a:r>
              <a:rPr lang="es-UY" sz="2800" dirty="0"/>
              <a:t>La elasticidad precio de la demanda de un bien sobre sí mismo es siempre negativa (excepción rara: paradoja de </a:t>
            </a:r>
            <a:r>
              <a:rPr lang="es-UY" sz="2800" dirty="0" err="1"/>
              <a:t>Giffen</a:t>
            </a:r>
            <a:r>
              <a:rPr lang="es-UY" sz="2800" dirty="0"/>
              <a:t>)</a:t>
            </a:r>
          </a:p>
          <a:p>
            <a:endParaRPr lang="es-UY" sz="2800" dirty="0"/>
          </a:p>
          <a:p>
            <a:r>
              <a:rPr lang="es-UY" sz="2800" dirty="0"/>
              <a:t>El </a:t>
            </a:r>
            <a:r>
              <a:rPr lang="es-UY" sz="2800" b="1" dirty="0"/>
              <a:t>valor </a:t>
            </a:r>
            <a:r>
              <a:rPr lang="es-UY" sz="2800" dirty="0"/>
              <a:t>de la elasticidad es importante</a:t>
            </a:r>
          </a:p>
          <a:p>
            <a:endParaRPr lang="es-UY" sz="2800" dirty="0"/>
          </a:p>
          <a:p>
            <a:pPr lvl="1"/>
            <a:r>
              <a:rPr lang="es-UY" sz="2400" dirty="0"/>
              <a:t>Si </a:t>
            </a:r>
            <a:r>
              <a:rPr lang="es-UY" sz="2400" i="1" dirty="0" err="1"/>
              <a:t>e</a:t>
            </a:r>
            <a:r>
              <a:rPr lang="es-UY" sz="2400" i="1" baseline="-6000" dirty="0" err="1"/>
              <a:t>x</a:t>
            </a:r>
            <a:r>
              <a:rPr lang="es-UY" sz="2400" baseline="-6000" dirty="0" err="1"/>
              <a:t>,</a:t>
            </a:r>
            <a:r>
              <a:rPr lang="es-UY" sz="2400" i="1" baseline="-6000" dirty="0" err="1"/>
              <a:t>px</a:t>
            </a:r>
            <a:r>
              <a:rPr lang="es-UY" sz="2400" dirty="0"/>
              <a:t> &lt; -1, la demanda es </a:t>
            </a:r>
            <a:r>
              <a:rPr lang="es-UY" sz="2400" b="1" dirty="0"/>
              <a:t>elástica</a:t>
            </a:r>
            <a:endParaRPr lang="es-UY" sz="2400" dirty="0"/>
          </a:p>
          <a:p>
            <a:pPr lvl="1"/>
            <a:r>
              <a:rPr lang="es-UY" sz="2400" dirty="0" err="1"/>
              <a:t>if</a:t>
            </a:r>
            <a:r>
              <a:rPr lang="es-UY" sz="2400" dirty="0"/>
              <a:t> </a:t>
            </a:r>
            <a:r>
              <a:rPr lang="es-UY" sz="2400" i="1" dirty="0" err="1"/>
              <a:t>e</a:t>
            </a:r>
            <a:r>
              <a:rPr lang="es-UY" sz="2400" i="1" baseline="-6000" dirty="0" err="1"/>
              <a:t>x</a:t>
            </a:r>
            <a:r>
              <a:rPr lang="es-UY" sz="2400" baseline="-6000" dirty="0" err="1"/>
              <a:t>,</a:t>
            </a:r>
            <a:r>
              <a:rPr lang="es-UY" sz="2400" i="1" baseline="-6000" dirty="0" err="1"/>
              <a:t>px</a:t>
            </a:r>
            <a:r>
              <a:rPr lang="es-UY" sz="2400" dirty="0"/>
              <a:t> &gt; -1, la demanda es </a:t>
            </a:r>
            <a:r>
              <a:rPr lang="es-UY" sz="2400" b="1" dirty="0"/>
              <a:t>inelástica</a:t>
            </a:r>
            <a:endParaRPr lang="es-UY" sz="2400" dirty="0"/>
          </a:p>
          <a:p>
            <a:pPr lvl="1"/>
            <a:r>
              <a:rPr lang="es-UY" sz="2400" dirty="0" err="1"/>
              <a:t>if</a:t>
            </a:r>
            <a:r>
              <a:rPr lang="es-UY" sz="2400" dirty="0"/>
              <a:t> </a:t>
            </a:r>
            <a:r>
              <a:rPr lang="es-UY" sz="2400" i="1" dirty="0" err="1"/>
              <a:t>e</a:t>
            </a:r>
            <a:r>
              <a:rPr lang="es-UY" sz="2400" i="1" baseline="-6000" dirty="0" err="1"/>
              <a:t>x</a:t>
            </a:r>
            <a:r>
              <a:rPr lang="es-UY" sz="2400" baseline="-6000" dirty="0" err="1"/>
              <a:t>,</a:t>
            </a:r>
            <a:r>
              <a:rPr lang="es-UY" sz="2400" i="1" baseline="-6000" dirty="0" err="1"/>
              <a:t>px</a:t>
            </a:r>
            <a:r>
              <a:rPr lang="es-UY" sz="2400" dirty="0"/>
              <a:t> = -1, hay elasticidad unitaria de demanda</a:t>
            </a:r>
            <a:endParaRPr lang="es-U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4FA0-8F59-42EB-8544-CE418F9FB33A}" type="slidenum">
              <a:rPr lang="en-US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94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762000"/>
                <a:ext cx="8915400" cy="5867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s-UY" dirty="0" smtClean="0"/>
                  <a:t>Alternativa: mantener constante la utilidad ante cambios de </a:t>
                </a:r>
                <a14:m>
                  <m:oMath xmlns:m="http://schemas.openxmlformats.org/officeDocument/2006/math">
                    <m:r>
                      <a:rPr lang="es-UY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UY" i="1" baseline="-25000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 smtClean="0"/>
                  <a:t>, </a:t>
                </a:r>
              </a:p>
              <a:p>
                <a:pPr>
                  <a:lnSpc>
                    <a:spcPct val="90000"/>
                  </a:lnSpc>
                </a:pPr>
                <a:r>
                  <a:rPr lang="es-UY" dirty="0" smtClean="0"/>
                  <a:t>Significa mantener </a:t>
                </a:r>
                <a:r>
                  <a:rPr lang="es-UY" dirty="0"/>
                  <a:t>a la persona en la misma curva de indiferencia</a:t>
                </a:r>
                <a:endParaRPr lang="es-UY" dirty="0" smtClean="0"/>
              </a:p>
              <a:p>
                <a:pPr>
                  <a:lnSpc>
                    <a:spcPct val="90000"/>
                  </a:lnSpc>
                </a:pPr>
                <a:r>
                  <a:rPr lang="es-UY" dirty="0"/>
                  <a:t>L</a:t>
                </a:r>
                <a:r>
                  <a:rPr lang="es-UY" dirty="0" smtClean="0"/>
                  <a:t>o que vamos a entender por “compensar” </a:t>
                </a:r>
              </a:p>
              <a:p>
                <a:pPr>
                  <a:lnSpc>
                    <a:spcPct val="90000"/>
                  </a:lnSpc>
                </a:pPr>
                <a:r>
                  <a:rPr lang="es-UY" dirty="0"/>
                  <a:t>¿Cómo</a:t>
                </a:r>
                <a:r>
                  <a:rPr lang="es-UY" dirty="0" smtClean="0"/>
                  <a:t>? Con dinero. Variaciones en ingreso.</a:t>
                </a:r>
              </a:p>
              <a:p>
                <a:pPr>
                  <a:lnSpc>
                    <a:spcPct val="90000"/>
                  </a:lnSpc>
                </a:pPr>
                <a:r>
                  <a:rPr lang="es-UY" dirty="0" smtClean="0"/>
                  <a:t>Si hacemos eso y vemos cómo cambia la cantidad demanda con cambios en los precios </a:t>
                </a:r>
                <a:r>
                  <a:rPr lang="es-UY" i="1" dirty="0" smtClean="0"/>
                  <a:t>cuando compensamos al individuo para mantenerlo en la misma curva de indiferencia, obtenemos la </a:t>
                </a:r>
                <a:r>
                  <a:rPr lang="es-UY" b="1" i="1" dirty="0" smtClean="0"/>
                  <a:t>función de demanda compensada</a:t>
                </a:r>
                <a:endParaRPr lang="es-UY" dirty="0"/>
              </a:p>
            </p:txBody>
          </p:sp>
        </mc:Choice>
        <mc:Fallback>
          <p:sp>
            <p:nvSpPr>
              <p:cNvPr id="359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762000"/>
                <a:ext cx="8915400" cy="5867400"/>
              </a:xfrm>
              <a:blipFill>
                <a:blip r:embed="rId2"/>
                <a:stretch>
                  <a:fillRect l="-1573" t="-2181" r="-2462" b="-135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942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-228600"/>
            <a:ext cx="9144000" cy="1143000"/>
          </a:xfrm>
          <a:noFill/>
          <a:ln/>
        </p:spPr>
        <p:txBody>
          <a:bodyPr/>
          <a:lstStyle/>
          <a:p>
            <a:r>
              <a:rPr lang="en-US" sz="4000" dirty="0" err="1"/>
              <a:t>Función</a:t>
            </a:r>
            <a:r>
              <a:rPr lang="en-US" sz="4000" dirty="0"/>
              <a:t> de </a:t>
            </a:r>
            <a:r>
              <a:rPr lang="en-US" sz="4000" dirty="0" err="1"/>
              <a:t>Demanda</a:t>
            </a:r>
            <a:r>
              <a:rPr lang="en-US" sz="4000" dirty="0"/>
              <a:t> </a:t>
            </a:r>
            <a:r>
              <a:rPr lang="en-US" sz="4000" dirty="0" err="1"/>
              <a:t>Compensada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304C-8C93-4329-9955-493397B1431B}" type="slidenum">
              <a:rPr lang="en-US"/>
              <a:pPr/>
              <a:t>30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587"/>
            <a:ext cx="9144000" cy="687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UY" sz="4200" dirty="0"/>
              <a:t>Elasticidad Precio y Gasto Total</a:t>
            </a:r>
            <a:endParaRPr lang="es-UY" sz="4200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11430000" cy="5105400"/>
          </a:xfrm>
        </p:spPr>
        <p:txBody>
          <a:bodyPr/>
          <a:lstStyle/>
          <a:p>
            <a:r>
              <a:rPr lang="es-UY" dirty="0" smtClean="0"/>
              <a:t>El gasto total en el bien </a:t>
            </a:r>
            <a:r>
              <a:rPr lang="es-UY" i="1" dirty="0" smtClean="0"/>
              <a:t>x </a:t>
            </a:r>
            <a:r>
              <a:rPr lang="es-UY" dirty="0" smtClean="0"/>
              <a:t>es:</a:t>
            </a:r>
          </a:p>
          <a:p>
            <a:endParaRPr lang="es-UY" dirty="0" smtClean="0"/>
          </a:p>
          <a:p>
            <a:pPr algn="ctr">
              <a:lnSpc>
                <a:spcPct val="140000"/>
              </a:lnSpc>
              <a:buFontTx/>
              <a:buNone/>
            </a:pPr>
            <a:r>
              <a:rPr lang="es-UY" sz="2800" dirty="0">
                <a:solidFill>
                  <a:srgbClr val="3B4F89"/>
                </a:solidFill>
              </a:rPr>
              <a:t>Gasto total =</a:t>
            </a:r>
            <a:r>
              <a:rPr lang="es-UY" sz="2800" i="1" dirty="0" err="1">
                <a:solidFill>
                  <a:srgbClr val="3B4F89"/>
                </a:solidFill>
              </a:rPr>
              <a:t>p</a:t>
            </a:r>
            <a:r>
              <a:rPr lang="es-UY" sz="2800" i="1" baseline="-25000" dirty="0" err="1">
                <a:solidFill>
                  <a:srgbClr val="3B4F89"/>
                </a:solidFill>
              </a:rPr>
              <a:t>x</a:t>
            </a:r>
            <a:r>
              <a:rPr lang="es-UY" sz="2800" i="1" dirty="0" err="1">
                <a:solidFill>
                  <a:srgbClr val="3B4F89"/>
                </a:solidFill>
              </a:rPr>
              <a:t>x</a:t>
            </a:r>
            <a:endParaRPr lang="es-UY" sz="2800" i="1" dirty="0">
              <a:solidFill>
                <a:srgbClr val="3B4F89"/>
              </a:solidFill>
            </a:endParaRPr>
          </a:p>
          <a:p>
            <a:pPr algn="ctr">
              <a:lnSpc>
                <a:spcPct val="140000"/>
              </a:lnSpc>
              <a:buFontTx/>
              <a:buNone/>
            </a:pPr>
            <a:endParaRPr lang="es-UY" sz="2800" dirty="0">
              <a:solidFill>
                <a:srgbClr val="5858D4"/>
              </a:solidFill>
            </a:endParaRPr>
          </a:p>
          <a:p>
            <a:pPr>
              <a:lnSpc>
                <a:spcPct val="110000"/>
              </a:lnSpc>
            </a:pPr>
            <a:r>
              <a:rPr lang="es-UY" dirty="0" smtClean="0"/>
              <a:t>Variación del gasto total cuando cambia el precio del bien </a:t>
            </a:r>
            <a:r>
              <a:rPr lang="es-UY" i="1" dirty="0" smtClean="0"/>
              <a:t>x. </a:t>
            </a:r>
            <a:endParaRPr lang="es-UY" dirty="0"/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86875"/>
              </p:ext>
            </p:extLst>
          </p:nvPr>
        </p:nvGraphicFramePr>
        <p:xfrm>
          <a:off x="3619500" y="4876801"/>
          <a:ext cx="51054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197080" imgH="431640" progId="Equation.3">
                  <p:embed/>
                </p:oleObj>
              </mc:Choice>
              <mc:Fallback>
                <p:oleObj name="Equation" r:id="rId3" imgW="21970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4876801"/>
                        <a:ext cx="510540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F49D-B0C0-492E-8F0A-477B545AE247}" type="slidenum">
              <a:rPr lang="en-US"/>
              <a:pPr/>
              <a:t>31</a:t>
            </a:fld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11734800" cy="2590800"/>
          </a:xfrm>
        </p:spPr>
        <p:txBody>
          <a:bodyPr/>
          <a:lstStyle/>
          <a:p>
            <a:r>
              <a:rPr lang="es-UY" sz="2800" dirty="0"/>
              <a:t>El signo de esta derivada depende de si </a:t>
            </a:r>
            <a:r>
              <a:rPr lang="es-UY" sz="2800" i="1" dirty="0" err="1">
                <a:sym typeface="Symbol" pitchFamily="18" charset="2"/>
              </a:rPr>
              <a:t>e</a:t>
            </a:r>
            <a:r>
              <a:rPr lang="es-UY" sz="2800" i="1" baseline="-6000" dirty="0" err="1">
                <a:sym typeface="Symbol" pitchFamily="18" charset="2"/>
              </a:rPr>
              <a:t>x,px</a:t>
            </a:r>
            <a:r>
              <a:rPr lang="es-UY" sz="2800" dirty="0">
                <a:sym typeface="Symbol" pitchFamily="18" charset="2"/>
              </a:rPr>
              <a:t> es mayor o menor que -1</a:t>
            </a:r>
          </a:p>
          <a:p>
            <a:pPr lvl="1"/>
            <a:r>
              <a:rPr lang="es-UY" sz="2400" dirty="0">
                <a:sym typeface="Symbol" pitchFamily="18" charset="2"/>
              </a:rPr>
              <a:t>Si </a:t>
            </a:r>
            <a:r>
              <a:rPr lang="es-UY" sz="2400" i="1" dirty="0" err="1">
                <a:sym typeface="Symbol" pitchFamily="18" charset="2"/>
              </a:rPr>
              <a:t>e</a:t>
            </a:r>
            <a:r>
              <a:rPr lang="es-UY" i="1" baseline="-6000" dirty="0" err="1" smtClean="0">
                <a:sym typeface="Symbol" pitchFamily="18" charset="2"/>
              </a:rPr>
              <a:t>x,px</a:t>
            </a:r>
            <a:r>
              <a:rPr lang="es-UY" sz="2400" dirty="0">
                <a:sym typeface="Symbol" pitchFamily="18" charset="2"/>
              </a:rPr>
              <a:t> &gt; -1, la demanda es inelástica y el precio y el gasto total se mueven en la misma dirección</a:t>
            </a:r>
          </a:p>
          <a:p>
            <a:pPr lvl="1"/>
            <a:r>
              <a:rPr lang="es-UY" sz="2400" dirty="0">
                <a:sym typeface="Symbol" pitchFamily="18" charset="2"/>
              </a:rPr>
              <a:t>Si </a:t>
            </a:r>
            <a:r>
              <a:rPr lang="es-UY" sz="2400" i="1" dirty="0" err="1">
                <a:sym typeface="Symbol" pitchFamily="18" charset="2"/>
              </a:rPr>
              <a:t>e</a:t>
            </a:r>
            <a:r>
              <a:rPr lang="es-UY" i="1" baseline="-6000" dirty="0" err="1" smtClean="0">
                <a:sym typeface="Symbol" pitchFamily="18" charset="2"/>
              </a:rPr>
              <a:t>x,px</a:t>
            </a:r>
            <a:r>
              <a:rPr lang="es-UY" sz="2400" dirty="0">
                <a:sym typeface="Symbol" pitchFamily="18" charset="2"/>
              </a:rPr>
              <a:t> &lt; -1, la demanda es elástica y el precio y el gasto total se mueven en direcciones opuestas</a:t>
            </a:r>
            <a:endParaRPr lang="es-UY" sz="2400" dirty="0">
              <a:sym typeface="Symbol" pitchFamily="18" charset="2"/>
            </a:endParaRPr>
          </a:p>
        </p:txBody>
      </p:sp>
      <p:graphicFrame>
        <p:nvGraphicFramePr>
          <p:cNvPr id="318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397280"/>
              </p:ext>
            </p:extLst>
          </p:nvPr>
        </p:nvGraphicFramePr>
        <p:xfrm>
          <a:off x="3467100" y="1143000"/>
          <a:ext cx="52578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3" imgW="2197080" imgH="431640" progId="Equation.3">
                  <p:embed/>
                </p:oleObj>
              </mc:Choice>
              <mc:Fallback>
                <p:oleObj name="Equation" r:id="rId3" imgW="21970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143000"/>
                        <a:ext cx="52578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-1587"/>
            <a:ext cx="914400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UY" sz="4200" kern="0" baseline="0"/>
              <a:t>Elasticidad Precio y Gasto Total</a:t>
            </a:r>
            <a:endParaRPr lang="es-UY" sz="4200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775C-9A97-4A9D-9D8C-5D944111F5FD}" type="slidenum">
              <a:rPr lang="en-US"/>
              <a:pPr/>
              <a:t>32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228600"/>
            <a:ext cx="7772400" cy="1066800"/>
          </a:xfrm>
        </p:spPr>
        <p:txBody>
          <a:bodyPr/>
          <a:lstStyle/>
          <a:p>
            <a:r>
              <a:rPr lang="es-UY" dirty="0" smtClean="0"/>
              <a:t>Bienestar del Consumidor</a:t>
            </a:r>
            <a:endParaRPr lang="es-UY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11506200" cy="5257800"/>
          </a:xfrm>
        </p:spPr>
        <p:txBody>
          <a:bodyPr/>
          <a:lstStyle/>
          <a:p>
            <a:r>
              <a:rPr lang="es-ES" dirty="0" smtClean="0"/>
              <a:t>En </a:t>
            </a:r>
            <a:r>
              <a:rPr lang="es-ES" dirty="0" smtClean="0"/>
              <a:t>la Economía del Bienestar </a:t>
            </a:r>
            <a:r>
              <a:rPr lang="es-ES" dirty="0" smtClean="0"/>
              <a:t>una cuestión importante es  </a:t>
            </a:r>
            <a:r>
              <a:rPr lang="es-ES" dirty="0" smtClean="0"/>
              <a:t>encontrar una medida monetaria de las ganancias y pérdidas que la gente experimenta </a:t>
            </a:r>
            <a:r>
              <a:rPr lang="es-ES" dirty="0" smtClean="0"/>
              <a:t>con los cambios de estado (cambio de precios, cambio de ingreso, cambio del clima,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6B5-02C5-45E8-9704-A3B21CC5076B}" type="slidenum">
              <a:rPr lang="en-US"/>
              <a:pPr/>
              <a:t>33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228600"/>
            <a:ext cx="7772400" cy="1066800"/>
          </a:xfrm>
        </p:spPr>
        <p:txBody>
          <a:bodyPr/>
          <a:lstStyle/>
          <a:p>
            <a:r>
              <a:rPr lang="en-US" dirty="0" err="1"/>
              <a:t>Bienestar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11506200" cy="5257800"/>
          </a:xfrm>
        </p:spPr>
        <p:txBody>
          <a:bodyPr/>
          <a:lstStyle/>
          <a:p>
            <a:r>
              <a:rPr lang="es-ES" b="1" dirty="0" smtClean="0"/>
              <a:t>Medición del cambio en el bienestar cuando cambia un precio</a:t>
            </a:r>
          </a:p>
          <a:p>
            <a:pPr lvl="1"/>
            <a:r>
              <a:rPr lang="es-ES" b="1" dirty="0" smtClean="0"/>
              <a:t>Precio de x aumenta</a:t>
            </a:r>
            <a:r>
              <a:rPr lang="es-ES" dirty="0" smtClean="0"/>
              <a:t> </a:t>
            </a:r>
            <a:r>
              <a:rPr lang="es-ES" dirty="0" smtClean="0"/>
              <a:t>(de </a:t>
            </a:r>
            <a:r>
              <a:rPr lang="es-ES" i="1" dirty="0" smtClean="0"/>
              <a:t>p</a:t>
            </a:r>
            <a:r>
              <a:rPr lang="es-ES" i="1" baseline="-25000" dirty="0" smtClean="0"/>
              <a:t>x</a:t>
            </a:r>
            <a:r>
              <a:rPr lang="es-ES" b="1" baseline="30000" dirty="0" smtClean="0"/>
              <a:t>0</a:t>
            </a:r>
            <a:r>
              <a:rPr lang="es-ES" dirty="0" smtClean="0"/>
              <a:t> a </a:t>
            </a:r>
            <a:r>
              <a:rPr lang="es-ES" i="1" dirty="0" smtClean="0"/>
              <a:t>p</a:t>
            </a:r>
            <a:r>
              <a:rPr lang="es-ES" i="1" baseline="-25000" dirty="0" smtClean="0"/>
              <a:t>x</a:t>
            </a:r>
            <a:r>
              <a:rPr lang="es-ES" b="1" baseline="30000" dirty="0" smtClean="0"/>
              <a:t>1</a:t>
            </a:r>
            <a:r>
              <a:rPr lang="es-ES" dirty="0" smtClean="0"/>
              <a:t>) </a:t>
            </a:r>
            <a:endParaRPr lang="es-ES" dirty="0" smtClean="0"/>
          </a:p>
          <a:p>
            <a:pPr lvl="1"/>
            <a:r>
              <a:rPr lang="es-ES" dirty="0" smtClean="0"/>
              <a:t>Una manera de evaluarlo sería calcular la variación en el gasto (ingreso) en que el individuo tiene que incurrir para mantenerse en el nivel de utilidad original </a:t>
            </a:r>
            <a:r>
              <a:rPr lang="es-ES" i="1" dirty="0" smtClean="0"/>
              <a:t>U</a:t>
            </a:r>
            <a:r>
              <a:rPr lang="es-ES" baseline="-25000" dirty="0" smtClean="0"/>
              <a:t>0 </a:t>
            </a:r>
            <a:r>
              <a:rPr lang="es-ES" dirty="0" smtClean="0"/>
              <a:t>con el nuevo valor del precio que cambió</a:t>
            </a:r>
            <a:endParaRPr lang="es-ES" dirty="0" smtClean="0"/>
          </a:p>
          <a:p>
            <a:pPr algn="ctr">
              <a:lnSpc>
                <a:spcPct val="160000"/>
              </a:lnSpc>
              <a:buFontTx/>
              <a:buNone/>
            </a:pPr>
            <a:r>
              <a:rPr lang="en-US" sz="2800" dirty="0" err="1">
                <a:solidFill>
                  <a:srgbClr val="3B4F89"/>
                </a:solidFill>
              </a:rPr>
              <a:t>Gasto</a:t>
            </a:r>
            <a:r>
              <a:rPr lang="en-US" sz="2800" dirty="0">
                <a:solidFill>
                  <a:srgbClr val="3B4F89"/>
                </a:solidFill>
              </a:rPr>
              <a:t> </a:t>
            </a:r>
            <a:r>
              <a:rPr lang="en-US" sz="2800" dirty="0" smtClean="0">
                <a:solidFill>
                  <a:srgbClr val="3B4F89"/>
                </a:solidFill>
              </a:rPr>
              <a:t>(original) con </a:t>
            </a:r>
            <a:r>
              <a:rPr lang="en-US" sz="2800" i="1" dirty="0">
                <a:solidFill>
                  <a:srgbClr val="3B4F89"/>
                </a:solidFill>
              </a:rPr>
              <a:t>p</a:t>
            </a:r>
            <a:r>
              <a:rPr lang="en-US" sz="2800" i="1" baseline="-25000" dirty="0">
                <a:solidFill>
                  <a:srgbClr val="3B4F89"/>
                </a:solidFill>
              </a:rPr>
              <a:t>x</a:t>
            </a:r>
            <a:r>
              <a:rPr lang="en-US" sz="2800" b="1" baseline="30000" dirty="0">
                <a:solidFill>
                  <a:srgbClr val="3B4F89"/>
                </a:solidFill>
              </a:rPr>
              <a:t>0</a:t>
            </a:r>
            <a:r>
              <a:rPr lang="en-US" sz="2800" dirty="0">
                <a:solidFill>
                  <a:srgbClr val="3B4F89"/>
                </a:solidFill>
              </a:rPr>
              <a:t> = </a:t>
            </a:r>
            <a:r>
              <a:rPr lang="en-US" sz="2800" i="1" dirty="0">
                <a:solidFill>
                  <a:srgbClr val="3B4F89"/>
                </a:solidFill>
              </a:rPr>
              <a:t>E</a:t>
            </a:r>
            <a:r>
              <a:rPr lang="en-US" sz="2800" baseline="-25000" dirty="0">
                <a:solidFill>
                  <a:srgbClr val="3B4F89"/>
                </a:solidFill>
              </a:rPr>
              <a:t>0</a:t>
            </a:r>
            <a:r>
              <a:rPr lang="en-US" sz="2800" dirty="0">
                <a:solidFill>
                  <a:srgbClr val="3B4F89"/>
                </a:solidFill>
              </a:rPr>
              <a:t> = </a:t>
            </a:r>
            <a:r>
              <a:rPr lang="en-US" sz="2800" i="1" dirty="0">
                <a:solidFill>
                  <a:srgbClr val="3B4F89"/>
                </a:solidFill>
              </a:rPr>
              <a:t>E</a:t>
            </a:r>
            <a:r>
              <a:rPr lang="en-US" sz="2800" dirty="0">
                <a:solidFill>
                  <a:srgbClr val="3B4F89"/>
                </a:solidFill>
              </a:rPr>
              <a:t>(</a:t>
            </a:r>
            <a:r>
              <a:rPr lang="en-US" sz="2800" i="1" dirty="0">
                <a:solidFill>
                  <a:srgbClr val="3B4F89"/>
                </a:solidFill>
              </a:rPr>
              <a:t>p</a:t>
            </a:r>
            <a:r>
              <a:rPr lang="en-US" sz="2800" i="1" baseline="-25000" dirty="0">
                <a:solidFill>
                  <a:srgbClr val="3B4F89"/>
                </a:solidFill>
              </a:rPr>
              <a:t>x</a:t>
            </a:r>
            <a:r>
              <a:rPr lang="en-US" sz="2800" b="1" baseline="30000" dirty="0">
                <a:solidFill>
                  <a:srgbClr val="3B4F89"/>
                </a:solidFill>
              </a:rPr>
              <a:t>0</a:t>
            </a:r>
            <a:r>
              <a:rPr lang="en-US" sz="2800" dirty="0">
                <a:solidFill>
                  <a:srgbClr val="3B4F89"/>
                </a:solidFill>
              </a:rPr>
              <a:t>,</a:t>
            </a:r>
            <a:r>
              <a:rPr lang="en-US" sz="2800" i="1" dirty="0">
                <a:solidFill>
                  <a:srgbClr val="3B4F89"/>
                </a:solidFill>
              </a:rPr>
              <a:t>p</a:t>
            </a:r>
            <a:r>
              <a:rPr lang="en-US" sz="2800" i="1" baseline="-25000" dirty="0">
                <a:solidFill>
                  <a:srgbClr val="3B4F89"/>
                </a:solidFill>
              </a:rPr>
              <a:t>y</a:t>
            </a:r>
            <a:r>
              <a:rPr lang="en-US" sz="2800" dirty="0">
                <a:solidFill>
                  <a:srgbClr val="3B4F89"/>
                </a:solidFill>
              </a:rPr>
              <a:t>,</a:t>
            </a:r>
            <a:r>
              <a:rPr lang="en-US" sz="2800" b="1" i="1" dirty="0">
                <a:solidFill>
                  <a:srgbClr val="3B4F89"/>
                </a:solidFill>
              </a:rPr>
              <a:t>U</a:t>
            </a:r>
            <a:r>
              <a:rPr lang="en-US" sz="2800" b="1" i="1" baseline="-25000" dirty="0">
                <a:solidFill>
                  <a:srgbClr val="3B4F89"/>
                </a:solidFill>
              </a:rPr>
              <a:t>0</a:t>
            </a:r>
            <a:r>
              <a:rPr lang="en-US" sz="2800" dirty="0">
                <a:solidFill>
                  <a:srgbClr val="3B4F89"/>
                </a:solidFill>
              </a:rPr>
              <a:t>)</a:t>
            </a:r>
          </a:p>
          <a:p>
            <a:pPr algn="ctr">
              <a:lnSpc>
                <a:spcPct val="160000"/>
              </a:lnSpc>
              <a:buFontTx/>
              <a:buNone/>
            </a:pPr>
            <a:r>
              <a:rPr lang="en-US" sz="2800" dirty="0" err="1">
                <a:solidFill>
                  <a:srgbClr val="3B4F89"/>
                </a:solidFill>
              </a:rPr>
              <a:t>Gasto</a:t>
            </a:r>
            <a:r>
              <a:rPr lang="en-US" sz="2800" dirty="0">
                <a:solidFill>
                  <a:srgbClr val="3B4F89"/>
                </a:solidFill>
              </a:rPr>
              <a:t> </a:t>
            </a:r>
            <a:r>
              <a:rPr lang="en-US" sz="2800" dirty="0" smtClean="0">
                <a:solidFill>
                  <a:srgbClr val="3B4F89"/>
                </a:solidFill>
              </a:rPr>
              <a:t>(</a:t>
            </a:r>
            <a:r>
              <a:rPr lang="en-US" sz="2800" dirty="0" err="1" smtClean="0">
                <a:solidFill>
                  <a:srgbClr val="3B4F89"/>
                </a:solidFill>
              </a:rPr>
              <a:t>necesario</a:t>
            </a:r>
            <a:r>
              <a:rPr lang="en-US" sz="2800" dirty="0" smtClean="0">
                <a:solidFill>
                  <a:srgbClr val="3B4F89"/>
                </a:solidFill>
              </a:rPr>
              <a:t>) con </a:t>
            </a:r>
            <a:r>
              <a:rPr lang="en-US" sz="2800" i="1" dirty="0">
                <a:solidFill>
                  <a:srgbClr val="3B4F89"/>
                </a:solidFill>
              </a:rPr>
              <a:t>p</a:t>
            </a:r>
            <a:r>
              <a:rPr lang="en-US" sz="2800" i="1" baseline="-25000" dirty="0">
                <a:solidFill>
                  <a:srgbClr val="3B4F89"/>
                </a:solidFill>
              </a:rPr>
              <a:t>x</a:t>
            </a:r>
            <a:r>
              <a:rPr lang="en-US" sz="2800" b="1" baseline="30000" dirty="0">
                <a:solidFill>
                  <a:srgbClr val="3B4F89"/>
                </a:solidFill>
              </a:rPr>
              <a:t>1</a:t>
            </a:r>
            <a:r>
              <a:rPr lang="en-US" sz="2800" dirty="0">
                <a:solidFill>
                  <a:srgbClr val="3B4F89"/>
                </a:solidFill>
              </a:rPr>
              <a:t> = </a:t>
            </a:r>
            <a:r>
              <a:rPr lang="en-US" sz="2800" i="1" dirty="0">
                <a:solidFill>
                  <a:srgbClr val="3B4F89"/>
                </a:solidFill>
              </a:rPr>
              <a:t>E</a:t>
            </a:r>
            <a:r>
              <a:rPr lang="en-US" sz="2800" baseline="-25000" dirty="0">
                <a:solidFill>
                  <a:srgbClr val="3B4F89"/>
                </a:solidFill>
              </a:rPr>
              <a:t>1</a:t>
            </a:r>
            <a:r>
              <a:rPr lang="en-US" sz="2800" dirty="0">
                <a:solidFill>
                  <a:srgbClr val="3B4F89"/>
                </a:solidFill>
              </a:rPr>
              <a:t> = </a:t>
            </a:r>
            <a:r>
              <a:rPr lang="en-US" sz="2800" i="1" dirty="0">
                <a:solidFill>
                  <a:srgbClr val="3B4F89"/>
                </a:solidFill>
              </a:rPr>
              <a:t>E</a:t>
            </a:r>
            <a:r>
              <a:rPr lang="en-US" sz="2800" dirty="0">
                <a:solidFill>
                  <a:srgbClr val="3B4F89"/>
                </a:solidFill>
              </a:rPr>
              <a:t>(</a:t>
            </a:r>
            <a:r>
              <a:rPr lang="en-US" sz="2800" i="1" dirty="0">
                <a:solidFill>
                  <a:srgbClr val="3B4F89"/>
                </a:solidFill>
              </a:rPr>
              <a:t>p</a:t>
            </a:r>
            <a:r>
              <a:rPr lang="en-US" sz="2800" i="1" baseline="-25000" dirty="0">
                <a:solidFill>
                  <a:srgbClr val="3B4F89"/>
                </a:solidFill>
              </a:rPr>
              <a:t>x</a:t>
            </a:r>
            <a:r>
              <a:rPr lang="en-US" sz="2800" b="1" baseline="30000" dirty="0">
                <a:solidFill>
                  <a:srgbClr val="3B4F89"/>
                </a:solidFill>
              </a:rPr>
              <a:t>1</a:t>
            </a:r>
            <a:r>
              <a:rPr lang="en-US" sz="2800" dirty="0">
                <a:solidFill>
                  <a:srgbClr val="3B4F89"/>
                </a:solidFill>
              </a:rPr>
              <a:t>,</a:t>
            </a:r>
            <a:r>
              <a:rPr lang="en-US" sz="2800" i="1" dirty="0">
                <a:solidFill>
                  <a:srgbClr val="3B4F89"/>
                </a:solidFill>
              </a:rPr>
              <a:t>p</a:t>
            </a:r>
            <a:r>
              <a:rPr lang="en-US" sz="2800" i="1" baseline="-25000" dirty="0">
                <a:solidFill>
                  <a:srgbClr val="3B4F89"/>
                </a:solidFill>
              </a:rPr>
              <a:t>y</a:t>
            </a:r>
            <a:r>
              <a:rPr lang="en-US" sz="2800" dirty="0">
                <a:solidFill>
                  <a:srgbClr val="3B4F89"/>
                </a:solidFill>
              </a:rPr>
              <a:t>,</a:t>
            </a:r>
            <a:r>
              <a:rPr lang="en-US" sz="2800" b="1" i="1" dirty="0">
                <a:solidFill>
                  <a:srgbClr val="3B4F89"/>
                </a:solidFill>
              </a:rPr>
              <a:t>U</a:t>
            </a:r>
            <a:r>
              <a:rPr lang="en-US" sz="2800" b="1" baseline="-25000" dirty="0">
                <a:solidFill>
                  <a:srgbClr val="3B4F89"/>
                </a:solidFill>
              </a:rPr>
              <a:t>0</a:t>
            </a:r>
            <a:r>
              <a:rPr lang="en-US" sz="2800" dirty="0">
                <a:solidFill>
                  <a:srgbClr val="3B4F89"/>
                </a:solidFill>
              </a:rPr>
              <a:t>)</a:t>
            </a:r>
            <a:endParaRPr lang="en-US" sz="2800" dirty="0">
              <a:solidFill>
                <a:srgbClr val="5858D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3682-5A5A-4BC7-A759-C99D5766C0FA}" type="slidenum">
              <a:rPr lang="en-US"/>
              <a:pPr/>
              <a:t>34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5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838200"/>
                <a:ext cx="10058400" cy="5257800"/>
              </a:xfrm>
            </p:spPr>
            <p:txBody>
              <a:bodyPr/>
              <a:lstStyle/>
              <a:p>
                <a:r>
                  <a:rPr lang="es-UY" dirty="0" smtClean="0"/>
                  <a:t>Ese cálculo se llama </a:t>
                </a:r>
                <a:r>
                  <a:rPr lang="es-UY" b="1" dirty="0" smtClean="0"/>
                  <a:t>Variación Compensatoria (</a:t>
                </a:r>
                <a:r>
                  <a:rPr lang="es-UY" b="1" i="1" dirty="0" smtClean="0"/>
                  <a:t>VC</a:t>
                </a:r>
                <a:r>
                  <a:rPr lang="es-UY" b="1" dirty="0" smtClean="0"/>
                  <a:t>)</a:t>
                </a:r>
                <a:r>
                  <a:rPr lang="es-UY" dirty="0" smtClean="0"/>
                  <a:t>:</a:t>
                </a:r>
              </a:p>
              <a:p>
                <a:endParaRPr lang="en-US" dirty="0"/>
              </a:p>
              <a:p>
                <a:pPr algn="ctr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𝑽𝑪</m:t>
                      </m:r>
                      <m:r>
                        <a:rPr lang="en-US" sz="2800" b="1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b="1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28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800" b="1" i="1" baseline="-25000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baseline="30000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b="1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s-UY" sz="2800" b="1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sz="28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en-US" sz="2800" b="1" i="1" baseline="-25000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28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800" b="1" i="1" baseline="-25000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baseline="30000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b="1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s-UY" sz="2800" b="1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sz="28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en-US" sz="2800" b="1" i="1" baseline="-25000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s-UY" sz="2800" b="1" i="1" baseline="-25000" dirty="0">
                  <a:solidFill>
                    <a:srgbClr val="3B4F89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60000"/>
                  </a:lnSpc>
                  <a:buFontTx/>
                  <a:buNone/>
                </a:pPr>
                <a:endParaRPr lang="en-US" sz="2800" dirty="0">
                  <a:solidFill>
                    <a:srgbClr val="3B4F89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UY" sz="2800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VC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s-UY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0↔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baseline="-25000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1" i="1" baseline="30000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baseline="-25000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1" i="1" baseline="30000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>
                  <a:solidFill>
                    <a:srgbClr val="5858D4"/>
                  </a:solidFill>
                </a:endParaRPr>
              </a:p>
            </p:txBody>
          </p:sp>
        </mc:Choice>
        <mc:Fallback>
          <p:sp>
            <p:nvSpPr>
              <p:cNvPr id="275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838200"/>
                <a:ext cx="10058400" cy="5257800"/>
              </a:xfrm>
              <a:blipFill>
                <a:blip r:embed="rId2"/>
                <a:stretch>
                  <a:fillRect l="-1394" t="-150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461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-228600"/>
            <a:ext cx="7772400" cy="1066800"/>
          </a:xfrm>
          <a:noFill/>
          <a:ln/>
        </p:spPr>
        <p:txBody>
          <a:bodyPr/>
          <a:lstStyle/>
          <a:p>
            <a:r>
              <a:rPr lang="en-US" dirty="0" err="1"/>
              <a:t>Bienestar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636A-7DD6-4ABE-826F-73BA33FA0522}" type="slidenum">
              <a:rPr lang="en-US"/>
              <a:pPr/>
              <a:t>35</a:t>
            </a:fld>
            <a:endParaRPr lang="en-US"/>
          </a:p>
        </p:txBody>
      </p:sp>
      <p:sp>
        <p:nvSpPr>
          <p:cNvPr id="342019" name="Line 3"/>
          <p:cNvSpPr>
            <a:spLocks noChangeShapeType="1"/>
          </p:cNvSpPr>
          <p:nvPr/>
        </p:nvSpPr>
        <p:spPr bwMode="auto">
          <a:xfrm>
            <a:off x="2438400" y="2209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42020" name="Line 4"/>
          <p:cNvSpPr>
            <a:spLocks noChangeShapeType="1"/>
          </p:cNvSpPr>
          <p:nvPr/>
        </p:nvSpPr>
        <p:spPr bwMode="auto">
          <a:xfrm>
            <a:off x="2438400" y="57150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6813550" y="57150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1708150" y="17526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5512905" y="4153424"/>
            <a:ext cx="3818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aseline="0" dirty="0">
                <a:solidFill>
                  <a:srgbClr val="470F3E"/>
                </a:solidFill>
              </a:rPr>
              <a:t>U</a:t>
            </a:r>
            <a:r>
              <a:rPr lang="en-US" sz="1400" dirty="0">
                <a:solidFill>
                  <a:srgbClr val="470F3E"/>
                </a:solidFill>
              </a:rPr>
              <a:t>1</a:t>
            </a:r>
            <a:endParaRPr lang="en-US" sz="1400" baseline="0" dirty="0">
              <a:solidFill>
                <a:srgbClr val="470F3E"/>
              </a:solidFill>
            </a:endParaRP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4267200" y="358140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4191000" y="1519665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baseline="0" dirty="0" err="1">
                <a:solidFill>
                  <a:srgbClr val="470F3E"/>
                </a:solidFill>
              </a:rPr>
              <a:t>Supongamos</a:t>
            </a:r>
            <a:r>
              <a:rPr lang="en-US" baseline="0" dirty="0">
                <a:solidFill>
                  <a:srgbClr val="470F3E"/>
                </a:solidFill>
              </a:rPr>
              <a:t> que el </a:t>
            </a:r>
            <a:r>
              <a:rPr lang="en-US" baseline="0" dirty="0" err="1">
                <a:solidFill>
                  <a:srgbClr val="470F3E"/>
                </a:solidFill>
              </a:rPr>
              <a:t>consumidor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está</a:t>
            </a:r>
            <a:endParaRPr lang="en-US" baseline="0" dirty="0">
              <a:solidFill>
                <a:srgbClr val="470F3E"/>
              </a:solidFill>
            </a:endParaRPr>
          </a:p>
          <a:p>
            <a:pPr algn="l"/>
            <a:r>
              <a:rPr lang="en-US" baseline="0" dirty="0" err="1">
                <a:solidFill>
                  <a:srgbClr val="470F3E"/>
                </a:solidFill>
              </a:rPr>
              <a:t>maximizando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su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utilidad</a:t>
            </a:r>
            <a:r>
              <a:rPr lang="en-US" baseline="0" dirty="0">
                <a:solidFill>
                  <a:srgbClr val="470F3E"/>
                </a:solidFill>
              </a:rPr>
              <a:t> en el </a:t>
            </a:r>
            <a:r>
              <a:rPr lang="en-US" baseline="0" dirty="0" err="1">
                <a:solidFill>
                  <a:srgbClr val="470F3E"/>
                </a:solidFill>
              </a:rPr>
              <a:t>punto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i="1" baseline="0" dirty="0">
                <a:solidFill>
                  <a:srgbClr val="470F3E"/>
                </a:solidFill>
              </a:rPr>
              <a:t>A</a:t>
            </a:r>
            <a:r>
              <a:rPr lang="en-US" baseline="0" dirty="0">
                <a:solidFill>
                  <a:srgbClr val="470F3E"/>
                </a:solidFill>
              </a:rPr>
              <a:t>.</a:t>
            </a:r>
          </a:p>
        </p:txBody>
      </p:sp>
      <p:sp>
        <p:nvSpPr>
          <p:cNvPr id="342031" name="Line 15"/>
          <p:cNvSpPr>
            <a:spLocks noChangeShapeType="1"/>
          </p:cNvSpPr>
          <p:nvPr/>
        </p:nvSpPr>
        <p:spPr bwMode="auto">
          <a:xfrm>
            <a:off x="2438400" y="2438400"/>
            <a:ext cx="41148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42032" name="Freeform 16"/>
          <p:cNvSpPr>
            <a:spLocks/>
          </p:cNvSpPr>
          <p:nvPr/>
        </p:nvSpPr>
        <p:spPr bwMode="auto">
          <a:xfrm>
            <a:off x="4083049" y="3084086"/>
            <a:ext cx="1231900" cy="1223227"/>
          </a:xfrm>
          <a:custGeom>
            <a:avLst/>
            <a:gdLst>
              <a:gd name="T0" fmla="*/ 0 w 1824"/>
              <a:gd name="T1" fmla="*/ 0 h 1488"/>
              <a:gd name="T2" fmla="*/ 432 w 1824"/>
              <a:gd name="T3" fmla="*/ 1008 h 1488"/>
              <a:gd name="T4" fmla="*/ 1824 w 1824"/>
              <a:gd name="T5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1488">
                <a:moveTo>
                  <a:pt x="0" y="0"/>
                </a:moveTo>
                <a:cubicBezTo>
                  <a:pt x="64" y="380"/>
                  <a:pt x="128" y="760"/>
                  <a:pt x="432" y="1008"/>
                </a:cubicBezTo>
                <a:cubicBezTo>
                  <a:pt x="736" y="1256"/>
                  <a:pt x="1280" y="1372"/>
                  <a:pt x="1824" y="1488"/>
                </a:cubicBezTo>
              </a:path>
            </a:pathLst>
          </a:custGeom>
          <a:noFill/>
          <a:ln w="28575" cap="flat" cmpd="sng">
            <a:solidFill>
              <a:srgbClr val="470F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342035" name="Oval 19"/>
          <p:cNvSpPr>
            <a:spLocks noChangeArrowheads="1"/>
          </p:cNvSpPr>
          <p:nvPr/>
        </p:nvSpPr>
        <p:spPr bwMode="auto">
          <a:xfrm>
            <a:off x="4254499" y="3896886"/>
            <a:ext cx="149226" cy="125473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grpSp>
        <p:nvGrpSpPr>
          <p:cNvPr id="342045" name="Group 29"/>
          <p:cNvGrpSpPr>
            <a:grpSpLocks/>
          </p:cNvGrpSpPr>
          <p:nvPr/>
        </p:nvGrpSpPr>
        <p:grpSpPr bwMode="auto">
          <a:xfrm>
            <a:off x="2466974" y="2478513"/>
            <a:ext cx="7398338" cy="3276600"/>
            <a:chOff x="576" y="1536"/>
            <a:chExt cx="4304" cy="2064"/>
          </a:xfrm>
        </p:grpSpPr>
        <p:sp>
          <p:nvSpPr>
            <p:cNvPr id="342023" name="Line 7"/>
            <p:cNvSpPr>
              <a:spLocks noChangeShapeType="1"/>
            </p:cNvSpPr>
            <p:nvPr/>
          </p:nvSpPr>
          <p:spPr bwMode="auto">
            <a:xfrm>
              <a:off x="576" y="1536"/>
              <a:ext cx="1296" cy="2064"/>
            </a:xfrm>
            <a:prstGeom prst="line">
              <a:avLst/>
            </a:prstGeom>
            <a:noFill/>
            <a:ln w="38100">
              <a:solidFill>
                <a:srgbClr val="3B4F8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42025" name="Freeform 9"/>
            <p:cNvSpPr>
              <a:spLocks/>
            </p:cNvSpPr>
            <p:nvPr/>
          </p:nvSpPr>
          <p:spPr bwMode="auto">
            <a:xfrm>
              <a:off x="1102" y="1836"/>
              <a:ext cx="980" cy="1255"/>
            </a:xfrm>
            <a:custGeom>
              <a:avLst/>
              <a:gdLst>
                <a:gd name="T0" fmla="*/ 0 w 1824"/>
                <a:gd name="T1" fmla="*/ 0 h 1488"/>
                <a:gd name="T2" fmla="*/ 432 w 1824"/>
                <a:gd name="T3" fmla="*/ 1008 h 1488"/>
                <a:gd name="T4" fmla="*/ 1824 w 1824"/>
                <a:gd name="T5" fmla="*/ 1488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4" h="1488">
                  <a:moveTo>
                    <a:pt x="0" y="0"/>
                  </a:moveTo>
                  <a:cubicBezTo>
                    <a:pt x="64" y="380"/>
                    <a:pt x="128" y="760"/>
                    <a:pt x="432" y="1008"/>
                  </a:cubicBezTo>
                  <a:cubicBezTo>
                    <a:pt x="736" y="1256"/>
                    <a:pt x="1280" y="1372"/>
                    <a:pt x="1824" y="1488"/>
                  </a:cubicBezTo>
                </a:path>
              </a:pathLst>
            </a:custGeom>
            <a:noFill/>
            <a:ln w="28575" cap="flat" cmpd="sng">
              <a:solidFill>
                <a:srgbClr val="470F3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342027" name="Oval 11"/>
            <p:cNvSpPr>
              <a:spLocks noChangeArrowheads="1"/>
            </p:cNvSpPr>
            <p:nvPr/>
          </p:nvSpPr>
          <p:spPr bwMode="auto">
            <a:xfrm>
              <a:off x="1218" y="2626"/>
              <a:ext cx="88" cy="62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342033" name="Text Box 17"/>
            <p:cNvSpPr txBox="1">
              <a:spLocks noChangeArrowheads="1"/>
            </p:cNvSpPr>
            <p:nvPr/>
          </p:nvSpPr>
          <p:spPr bwMode="auto">
            <a:xfrm>
              <a:off x="2072" y="3013"/>
              <a:ext cx="24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400" baseline="0" dirty="0">
                  <a:solidFill>
                    <a:srgbClr val="470F3E"/>
                  </a:solidFill>
                </a:rPr>
                <a:t>U</a:t>
              </a:r>
              <a:r>
                <a:rPr lang="en-US" sz="1400" dirty="0">
                  <a:solidFill>
                    <a:srgbClr val="470F3E"/>
                  </a:solidFill>
                </a:rPr>
                <a:t>2</a:t>
              </a:r>
              <a:endParaRPr lang="en-US" sz="1400" baseline="0" dirty="0">
                <a:solidFill>
                  <a:srgbClr val="470F3E"/>
                </a:solidFill>
              </a:endParaRPr>
            </a:p>
          </p:txBody>
        </p:sp>
        <p:sp>
          <p:nvSpPr>
            <p:cNvPr id="342034" name="Text Box 18"/>
            <p:cNvSpPr txBox="1">
              <a:spLocks noChangeArrowheads="1"/>
            </p:cNvSpPr>
            <p:nvPr/>
          </p:nvSpPr>
          <p:spPr bwMode="auto">
            <a:xfrm>
              <a:off x="1008" y="259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 i="1" baseline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42036" name="Text Box 20"/>
            <p:cNvSpPr txBox="1">
              <a:spLocks noChangeArrowheads="1"/>
            </p:cNvSpPr>
            <p:nvPr/>
          </p:nvSpPr>
          <p:spPr bwMode="auto">
            <a:xfrm>
              <a:off x="1920" y="1629"/>
              <a:ext cx="29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s-UY" b="1" i="1" u="sng" baseline="0" dirty="0" smtClean="0">
                  <a:solidFill>
                    <a:srgbClr val="470F3E"/>
                  </a:solidFill>
                </a:rPr>
                <a:t>Si aumenta el precio del bien x</a:t>
              </a:r>
              <a:r>
                <a:rPr lang="es-UY" baseline="0" dirty="0" smtClean="0">
                  <a:solidFill>
                    <a:srgbClr val="470F3E"/>
                  </a:solidFill>
                </a:rPr>
                <a:t>, el</a:t>
              </a:r>
            </a:p>
            <a:p>
              <a:pPr algn="l"/>
              <a:r>
                <a:rPr lang="es-UY" baseline="0" dirty="0" smtClean="0">
                  <a:solidFill>
                    <a:srgbClr val="470F3E"/>
                  </a:solidFill>
                </a:rPr>
                <a:t>Consumidor va a maximizar en </a:t>
              </a:r>
              <a:r>
                <a:rPr lang="es-UY" i="1" baseline="0" dirty="0" smtClean="0">
                  <a:solidFill>
                    <a:srgbClr val="470F3E"/>
                  </a:solidFill>
                </a:rPr>
                <a:t>B</a:t>
              </a:r>
              <a:r>
                <a:rPr lang="es-UY" baseline="0" dirty="0" smtClean="0">
                  <a:solidFill>
                    <a:srgbClr val="470F3E"/>
                  </a:solidFill>
                </a:rPr>
                <a:t>.</a:t>
              </a:r>
              <a:endParaRPr lang="es-UY" baseline="0" dirty="0">
                <a:solidFill>
                  <a:srgbClr val="470F3E"/>
                </a:solidFill>
              </a:endParaRPr>
            </a:p>
          </p:txBody>
        </p:sp>
      </p:grpSp>
      <p:sp>
        <p:nvSpPr>
          <p:cNvPr id="342044" name="Text Box 28"/>
          <p:cNvSpPr txBox="1">
            <a:spLocks noChangeArrowheads="1"/>
          </p:cNvSpPr>
          <p:nvPr/>
        </p:nvSpPr>
        <p:spPr bwMode="auto">
          <a:xfrm>
            <a:off x="7010400" y="3838575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sz="2200" baseline="0" dirty="0">
                <a:solidFill>
                  <a:srgbClr val="470F3E"/>
                </a:solidFill>
              </a:rPr>
              <a:t>La </a:t>
            </a:r>
            <a:r>
              <a:rPr lang="en-US" sz="2200" baseline="0" dirty="0" err="1">
                <a:solidFill>
                  <a:srgbClr val="470F3E"/>
                </a:solidFill>
              </a:rPr>
              <a:t>utilidad</a:t>
            </a:r>
            <a:r>
              <a:rPr lang="en-US" sz="2200" baseline="0" dirty="0">
                <a:solidFill>
                  <a:srgbClr val="470F3E"/>
                </a:solidFill>
              </a:rPr>
              <a:t> del </a:t>
            </a:r>
            <a:r>
              <a:rPr lang="en-US" sz="2200" baseline="0" dirty="0" err="1">
                <a:solidFill>
                  <a:srgbClr val="470F3E"/>
                </a:solidFill>
              </a:rPr>
              <a:t>consumidor</a:t>
            </a:r>
            <a:r>
              <a:rPr lang="en-US" sz="2200" baseline="0" dirty="0">
                <a:solidFill>
                  <a:srgbClr val="470F3E"/>
                </a:solidFill>
              </a:rPr>
              <a:t> </a:t>
            </a:r>
            <a:r>
              <a:rPr lang="en-US" sz="2200" baseline="0" dirty="0" err="1">
                <a:solidFill>
                  <a:srgbClr val="470F3E"/>
                </a:solidFill>
              </a:rPr>
              <a:t>cae</a:t>
            </a:r>
            <a:r>
              <a:rPr lang="en-US" sz="2200" baseline="0" dirty="0">
                <a:solidFill>
                  <a:srgbClr val="470F3E"/>
                </a:solidFill>
              </a:rPr>
              <a:t> de  U</a:t>
            </a:r>
            <a:r>
              <a:rPr lang="en-US" sz="2200" dirty="0">
                <a:solidFill>
                  <a:srgbClr val="470F3E"/>
                </a:solidFill>
              </a:rPr>
              <a:t>1</a:t>
            </a:r>
            <a:r>
              <a:rPr lang="en-US" sz="2200" baseline="0" dirty="0">
                <a:solidFill>
                  <a:srgbClr val="470F3E"/>
                </a:solidFill>
              </a:rPr>
              <a:t> a U</a:t>
            </a:r>
            <a:r>
              <a:rPr lang="en-US" sz="2200" dirty="0">
                <a:solidFill>
                  <a:srgbClr val="470F3E"/>
                </a:solidFill>
              </a:rPr>
              <a:t>2</a:t>
            </a:r>
            <a:endParaRPr lang="en-US" sz="2200" baseline="0" dirty="0">
              <a:solidFill>
                <a:srgbClr val="470F3E"/>
              </a:solidFill>
            </a:endParaRPr>
          </a:p>
        </p:txBody>
      </p:sp>
      <p:sp>
        <p:nvSpPr>
          <p:cNvPr id="342047" name="Rectangle 31"/>
          <p:cNvSpPr>
            <a:spLocks noGrp="1" noChangeArrowheads="1"/>
          </p:cNvSpPr>
          <p:nvPr>
            <p:ph type="title"/>
          </p:nvPr>
        </p:nvSpPr>
        <p:spPr>
          <a:xfrm>
            <a:off x="2209800" y="-241300"/>
            <a:ext cx="7772400" cy="1066800"/>
          </a:xfrm>
          <a:noFill/>
          <a:ln/>
        </p:spPr>
        <p:txBody>
          <a:bodyPr/>
          <a:lstStyle/>
          <a:p>
            <a:r>
              <a:rPr lang="en-US" dirty="0" err="1"/>
              <a:t>Bienestar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9" grpId="0" autoUpdateAnimBg="0"/>
      <p:bldP spid="34204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61DC-0C41-469A-A972-C3A1A4E2CF4F}" type="slidenum">
              <a:rPr lang="en-US"/>
              <a:pPr/>
              <a:t>36</a:t>
            </a:fld>
            <a:endParaRPr lang="en-US"/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2438400" y="2209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>
            <a:off x="2438400" y="57150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6813550" y="57150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43046" name="Text Box 6"/>
          <p:cNvSpPr txBox="1">
            <a:spLocks noChangeArrowheads="1"/>
          </p:cNvSpPr>
          <p:nvPr/>
        </p:nvSpPr>
        <p:spPr bwMode="auto">
          <a:xfrm>
            <a:off x="1708150" y="17526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43047" name="Line 7"/>
          <p:cNvSpPr>
            <a:spLocks noChangeShapeType="1"/>
          </p:cNvSpPr>
          <p:nvPr/>
        </p:nvSpPr>
        <p:spPr bwMode="auto">
          <a:xfrm>
            <a:off x="2438400" y="2438400"/>
            <a:ext cx="20574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43048" name="Freeform 8"/>
          <p:cNvSpPr>
            <a:spLocks/>
          </p:cNvSpPr>
          <p:nvPr/>
        </p:nvSpPr>
        <p:spPr bwMode="auto">
          <a:xfrm>
            <a:off x="3254393" y="3129096"/>
            <a:ext cx="1916732" cy="1781485"/>
          </a:xfrm>
          <a:custGeom>
            <a:avLst/>
            <a:gdLst>
              <a:gd name="T0" fmla="*/ 0 w 1824"/>
              <a:gd name="T1" fmla="*/ 0 h 1488"/>
              <a:gd name="T2" fmla="*/ 432 w 1824"/>
              <a:gd name="T3" fmla="*/ 1008 h 1488"/>
              <a:gd name="T4" fmla="*/ 1824 w 1824"/>
              <a:gd name="T5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1488">
                <a:moveTo>
                  <a:pt x="0" y="0"/>
                </a:moveTo>
                <a:cubicBezTo>
                  <a:pt x="64" y="380"/>
                  <a:pt x="128" y="760"/>
                  <a:pt x="432" y="1008"/>
                </a:cubicBezTo>
                <a:cubicBezTo>
                  <a:pt x="736" y="1256"/>
                  <a:pt x="1280" y="1372"/>
                  <a:pt x="1824" y="1488"/>
                </a:cubicBezTo>
              </a:path>
            </a:pathLst>
          </a:custGeom>
          <a:noFill/>
          <a:ln w="28575" cap="flat" cmpd="sng">
            <a:solidFill>
              <a:srgbClr val="470F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343049" name="Text Box 9"/>
          <p:cNvSpPr txBox="1">
            <a:spLocks noChangeArrowheads="1"/>
          </p:cNvSpPr>
          <p:nvPr/>
        </p:nvSpPr>
        <p:spPr bwMode="auto">
          <a:xfrm>
            <a:off x="6477000" y="4448276"/>
            <a:ext cx="3818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343050" name="Oval 10"/>
          <p:cNvSpPr>
            <a:spLocks noChangeArrowheads="1"/>
          </p:cNvSpPr>
          <p:nvPr/>
        </p:nvSpPr>
        <p:spPr bwMode="auto">
          <a:xfrm>
            <a:off x="3489035" y="4114801"/>
            <a:ext cx="98425" cy="152399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343051" name="Text Box 11"/>
          <p:cNvSpPr txBox="1">
            <a:spLocks noChangeArrowheads="1"/>
          </p:cNvSpPr>
          <p:nvPr/>
        </p:nvSpPr>
        <p:spPr bwMode="auto">
          <a:xfrm>
            <a:off x="4267200" y="358140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>
            <a:off x="2438400" y="2438400"/>
            <a:ext cx="4114800" cy="3276600"/>
          </a:xfrm>
          <a:prstGeom prst="line">
            <a:avLst/>
          </a:prstGeom>
          <a:noFill/>
          <a:ln w="38100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43054" name="Freeform 14"/>
          <p:cNvSpPr>
            <a:spLocks/>
          </p:cNvSpPr>
          <p:nvPr/>
        </p:nvSpPr>
        <p:spPr bwMode="auto">
          <a:xfrm>
            <a:off x="3767290" y="2970827"/>
            <a:ext cx="2557310" cy="1423463"/>
          </a:xfrm>
          <a:custGeom>
            <a:avLst/>
            <a:gdLst>
              <a:gd name="T0" fmla="*/ 0 w 1824"/>
              <a:gd name="T1" fmla="*/ 0 h 1488"/>
              <a:gd name="T2" fmla="*/ 432 w 1824"/>
              <a:gd name="T3" fmla="*/ 1008 h 1488"/>
              <a:gd name="T4" fmla="*/ 1824 w 1824"/>
              <a:gd name="T5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1488">
                <a:moveTo>
                  <a:pt x="0" y="0"/>
                </a:moveTo>
                <a:cubicBezTo>
                  <a:pt x="64" y="380"/>
                  <a:pt x="128" y="760"/>
                  <a:pt x="432" y="1008"/>
                </a:cubicBezTo>
                <a:cubicBezTo>
                  <a:pt x="736" y="1256"/>
                  <a:pt x="1280" y="1372"/>
                  <a:pt x="1824" y="1488"/>
                </a:cubicBezTo>
              </a:path>
            </a:pathLst>
          </a:custGeom>
          <a:noFill/>
          <a:ln w="28575" cap="flat" cmpd="sng">
            <a:solidFill>
              <a:srgbClr val="470F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343055" name="Text Box 15"/>
          <p:cNvSpPr txBox="1">
            <a:spLocks noChangeArrowheads="1"/>
          </p:cNvSpPr>
          <p:nvPr/>
        </p:nvSpPr>
        <p:spPr bwMode="auto">
          <a:xfrm>
            <a:off x="6019800" y="5057876"/>
            <a:ext cx="3818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2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3124200" y="411480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43057" name="Oval 17"/>
          <p:cNvSpPr>
            <a:spLocks noChangeArrowheads="1"/>
          </p:cNvSpPr>
          <p:nvPr/>
        </p:nvSpPr>
        <p:spPr bwMode="auto">
          <a:xfrm>
            <a:off x="4210050" y="3819525"/>
            <a:ext cx="116359" cy="131626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6172200" y="2965362"/>
            <a:ext cx="411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i="1" baseline="0">
                <a:solidFill>
                  <a:srgbClr val="470F3E"/>
                </a:solidFill>
              </a:rPr>
              <a:t>VC </a:t>
            </a:r>
            <a:r>
              <a:rPr lang="en-US" baseline="0">
                <a:solidFill>
                  <a:srgbClr val="470F3E"/>
                </a:solidFill>
              </a:rPr>
              <a:t>es la cantidad que la persona va a necesitar para ser compensada</a:t>
            </a:r>
          </a:p>
        </p:txBody>
      </p:sp>
      <p:grpSp>
        <p:nvGrpSpPr>
          <p:cNvPr id="343062" name="Group 22"/>
          <p:cNvGrpSpPr>
            <a:grpSpLocks/>
          </p:cNvGrpSpPr>
          <p:nvPr/>
        </p:nvGrpSpPr>
        <p:grpSpPr bwMode="auto">
          <a:xfrm>
            <a:off x="3124200" y="1685924"/>
            <a:ext cx="7010400" cy="3662363"/>
            <a:chOff x="1008" y="1053"/>
            <a:chExt cx="4416" cy="2307"/>
          </a:xfrm>
        </p:grpSpPr>
        <p:sp>
          <p:nvSpPr>
            <p:cNvPr id="343052" name="Text Box 12"/>
            <p:cNvSpPr txBox="1">
              <a:spLocks noChangeArrowheads="1"/>
            </p:cNvSpPr>
            <p:nvPr/>
          </p:nvSpPr>
          <p:spPr bwMode="auto">
            <a:xfrm>
              <a:off x="1680" y="1053"/>
              <a:ext cx="374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/>
              <a:r>
                <a:rPr lang="en-US" baseline="0" dirty="0" err="1">
                  <a:solidFill>
                    <a:srgbClr val="470F3E"/>
                  </a:solidFill>
                </a:rPr>
                <a:t>Podríamos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 err="1">
                  <a:solidFill>
                    <a:srgbClr val="470F3E"/>
                  </a:solidFill>
                </a:rPr>
                <a:t>compensar</a:t>
              </a:r>
              <a:r>
                <a:rPr lang="en-US" baseline="0" dirty="0">
                  <a:solidFill>
                    <a:srgbClr val="470F3E"/>
                  </a:solidFill>
                </a:rPr>
                <a:t> al </a:t>
              </a:r>
              <a:r>
                <a:rPr lang="en-US" baseline="0" dirty="0" err="1">
                  <a:solidFill>
                    <a:srgbClr val="470F3E"/>
                  </a:solidFill>
                </a:rPr>
                <a:t>consumidor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>
                  <a:solidFill>
                    <a:srgbClr val="470F3E"/>
                  </a:solidFill>
                </a:rPr>
                <a:t>para que </a:t>
              </a:r>
              <a:r>
                <a:rPr lang="en-US" baseline="0" dirty="0" err="1">
                  <a:solidFill>
                    <a:srgbClr val="470F3E"/>
                  </a:solidFill>
                </a:rPr>
                <a:t>pudiera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 err="1">
                  <a:solidFill>
                    <a:srgbClr val="470F3E"/>
                  </a:solidFill>
                </a:rPr>
                <a:t>permanecer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>
                  <a:solidFill>
                    <a:srgbClr val="470F3E"/>
                  </a:solidFill>
                </a:rPr>
                <a:t>en U</a:t>
              </a:r>
              <a:r>
                <a:rPr lang="en-US" dirty="0">
                  <a:solidFill>
                    <a:srgbClr val="470F3E"/>
                  </a:solidFill>
                </a:rPr>
                <a:t>1</a:t>
              </a:r>
              <a:endParaRPr lang="en-US" baseline="0" dirty="0">
                <a:solidFill>
                  <a:srgbClr val="470F3E"/>
                </a:solidFill>
              </a:endParaRPr>
            </a:p>
          </p:txBody>
        </p:sp>
        <p:sp>
          <p:nvSpPr>
            <p:cNvPr id="343059" name="Line 19"/>
            <p:cNvSpPr>
              <a:spLocks noChangeShapeType="1"/>
            </p:cNvSpPr>
            <p:nvPr/>
          </p:nvSpPr>
          <p:spPr bwMode="auto">
            <a:xfrm>
              <a:off x="1008" y="1440"/>
              <a:ext cx="1248" cy="1920"/>
            </a:xfrm>
            <a:prstGeom prst="line">
              <a:avLst/>
            </a:prstGeom>
            <a:noFill/>
            <a:ln w="38100">
              <a:solidFill>
                <a:srgbClr val="DC00D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43060" name="Oval 20"/>
            <p:cNvSpPr>
              <a:spLocks noChangeArrowheads="1"/>
            </p:cNvSpPr>
            <p:nvPr/>
          </p:nvSpPr>
          <p:spPr bwMode="auto">
            <a:xfrm>
              <a:off x="1518" y="2229"/>
              <a:ext cx="92" cy="83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343061" name="Text Box 21"/>
            <p:cNvSpPr txBox="1">
              <a:spLocks noChangeArrowheads="1"/>
            </p:cNvSpPr>
            <p:nvPr/>
          </p:nvSpPr>
          <p:spPr bwMode="auto">
            <a:xfrm>
              <a:off x="1551" y="202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 i="1" baseline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343064" name="Rectangle 24"/>
          <p:cNvSpPr>
            <a:spLocks noGrp="1" noChangeArrowheads="1"/>
          </p:cNvSpPr>
          <p:nvPr>
            <p:ph type="title"/>
          </p:nvPr>
        </p:nvSpPr>
        <p:spPr>
          <a:xfrm>
            <a:off x="2217738" y="-152400"/>
            <a:ext cx="7772400" cy="1066800"/>
          </a:xfrm>
          <a:noFill/>
          <a:ln/>
        </p:spPr>
        <p:txBody>
          <a:bodyPr/>
          <a:lstStyle/>
          <a:p>
            <a:r>
              <a:rPr lang="en-US" dirty="0" err="1"/>
              <a:t>Bienestar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9800" y="-12700"/>
            <a:ext cx="7772400" cy="762000"/>
          </a:xfrm>
        </p:spPr>
        <p:txBody>
          <a:bodyPr/>
          <a:lstStyle/>
          <a:p>
            <a:r>
              <a:rPr lang="es-UY" dirty="0" smtClean="0"/>
              <a:t>Bienestar del Consumidor</a:t>
            </a:r>
            <a:endParaRPr lang="es-UY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49300"/>
                <a:ext cx="11430000" cy="5346700"/>
              </a:xfrm>
            </p:spPr>
            <p:txBody>
              <a:bodyPr/>
              <a:lstStyle/>
              <a:p>
                <a:r>
                  <a:rPr lang="es-UY" dirty="0" smtClean="0"/>
                  <a:t>Podemos calcular la VC como la suma de los aumentos de gastos provocados por sucesivos aumentos infinitesimales de precios entre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s-UY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sSubSup>
                      <m:sSubSup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UY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s-UY" dirty="0" smtClean="0"/>
                  <a:t>:</a:t>
                </a:r>
              </a:p>
              <a:p>
                <a:endParaRPr lang="es-UY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  <m:sup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49300"/>
                <a:ext cx="11430000" cy="5346700"/>
              </a:xfrm>
              <a:blipFill>
                <a:blip r:embed="rId2"/>
                <a:stretch>
                  <a:fillRect l="-1227" t="-148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4DBE-A2CA-4B46-9ED6-3A2E9F8A96E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9800" y="-12700"/>
            <a:ext cx="7772400" cy="762000"/>
          </a:xfrm>
        </p:spPr>
        <p:txBody>
          <a:bodyPr/>
          <a:lstStyle/>
          <a:p>
            <a:r>
              <a:rPr lang="es-UY" dirty="0" smtClean="0"/>
              <a:t>Bienestar del Consumidor</a:t>
            </a:r>
            <a:endParaRPr lang="es-UY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749300"/>
                <a:ext cx="8610600" cy="5346700"/>
              </a:xfrm>
            </p:spPr>
            <p:txBody>
              <a:bodyPr/>
              <a:lstStyle/>
              <a:p>
                <a:r>
                  <a:rPr lang="es-UY" dirty="0" smtClean="0"/>
                  <a:t>Recordando Lema de </a:t>
                </a:r>
                <a:r>
                  <a:rPr lang="es-UY" dirty="0" err="1" smtClean="0"/>
                  <a:t>Shephard</a:t>
                </a:r>
                <a:r>
                  <a:rPr lang="es-UY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UY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s-UY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𝜕</m:t>
                        </m:r>
                        <m:r>
                          <a:rPr lang="es-UY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num>
                      <m:den>
                        <m:r>
                          <a:rPr lang="es-UY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s-UY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s-UY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s-UY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s-UY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s-UY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s-UY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s-UY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s-UY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UY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s-UY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s-UY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sub>
                        </m:sSub>
                        <m:r>
                          <a:rPr lang="es-UY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s-UY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s-UY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s-UY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𝑦</m:t>
                            </m:r>
                          </m:sub>
                        </m:sSub>
                        <m:r>
                          <a:rPr lang="es-UY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s-UY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𝑈</m:t>
                        </m:r>
                      </m:e>
                    </m:d>
                  </m:oMath>
                </a14:m>
                <a:r>
                  <a:rPr lang="es-UY" dirty="0" smtClean="0"/>
                  <a:t>,</a:t>
                </a:r>
              </a:p>
              <a:p>
                <a:pPr marL="0" indent="0">
                  <a:buNone/>
                </a:pPr>
                <a:endParaRPr lang="es-UY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  <m:sup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  <m:sup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sup>
                        <m:e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 smtClean="0"/>
              </a:p>
              <a:p>
                <a:pPr marL="0" indent="0" algn="ctr">
                  <a:buNone/>
                </a:pPr>
                <a:endParaRPr lang="es-UY" dirty="0"/>
              </a:p>
              <a:p>
                <a:r>
                  <a:rPr lang="es-UY" dirty="0" smtClean="0"/>
                  <a:t>Esta integral es el área a la izquierda de la de demanda compensada, entre los precios:</a:t>
                </a:r>
                <a:endParaRPr lang="es-UY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749300"/>
                <a:ext cx="8610600" cy="5346700"/>
              </a:xfrm>
              <a:blipFill>
                <a:blip r:embed="rId2"/>
                <a:stretch>
                  <a:fillRect l="-1628" r="-92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4DBE-A2CA-4B46-9ED6-3A2E9F8A96E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BBC1-8FF6-4F17-8EE3-93A011F90714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278555" name="Group 27"/>
          <p:cNvGrpSpPr>
            <a:grpSpLocks/>
          </p:cNvGrpSpPr>
          <p:nvPr/>
        </p:nvGrpSpPr>
        <p:grpSpPr bwMode="auto">
          <a:xfrm>
            <a:off x="2917826" y="3295383"/>
            <a:ext cx="6394448" cy="971085"/>
            <a:chOff x="1190" y="2112"/>
            <a:chExt cx="3113" cy="601"/>
          </a:xfrm>
        </p:grpSpPr>
        <p:sp>
          <p:nvSpPr>
            <p:cNvPr id="278547" name="Rectangle 19" descr="25%"/>
            <p:cNvSpPr>
              <a:spLocks noChangeArrowheads="1"/>
            </p:cNvSpPr>
            <p:nvPr/>
          </p:nvSpPr>
          <p:spPr bwMode="auto">
            <a:xfrm>
              <a:off x="1190" y="2306"/>
              <a:ext cx="598" cy="407"/>
            </a:xfrm>
            <a:prstGeom prst="rect">
              <a:avLst/>
            </a:prstGeom>
            <a:pattFill prst="pct25">
              <a:fgClr>
                <a:srgbClr val="470F3E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470F3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278546" name="AutoShape 18" descr="25%"/>
            <p:cNvSpPr>
              <a:spLocks noChangeArrowheads="1"/>
            </p:cNvSpPr>
            <p:nvPr/>
          </p:nvSpPr>
          <p:spPr bwMode="auto">
            <a:xfrm>
              <a:off x="1783" y="2289"/>
              <a:ext cx="509" cy="422"/>
            </a:xfrm>
            <a:prstGeom prst="rtTriangle">
              <a:avLst/>
            </a:prstGeom>
            <a:pattFill prst="pct25">
              <a:fgClr>
                <a:srgbClr val="470F3E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470F3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278552" name="Text Box 24"/>
            <p:cNvSpPr txBox="1">
              <a:spLocks noChangeArrowheads="1"/>
            </p:cNvSpPr>
            <p:nvPr/>
          </p:nvSpPr>
          <p:spPr bwMode="auto">
            <a:xfrm>
              <a:off x="2208" y="2112"/>
              <a:ext cx="2095" cy="194"/>
            </a:xfrm>
            <a:prstGeom prst="rect">
              <a:avLst/>
            </a:prstGeom>
            <a:noFill/>
            <a:ln w="19050">
              <a:solidFill>
                <a:srgbClr val="470F3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 baseline="0" dirty="0" err="1">
                  <a:solidFill>
                    <a:srgbClr val="470F3E"/>
                  </a:solidFill>
                </a:rPr>
                <a:t>Pérdida</a:t>
              </a:r>
              <a:r>
                <a:rPr lang="en-US" sz="1400" b="1" baseline="0" dirty="0">
                  <a:solidFill>
                    <a:srgbClr val="470F3E"/>
                  </a:solidFill>
                </a:rPr>
                <a:t> de </a:t>
              </a:r>
              <a:r>
                <a:rPr lang="en-US" sz="1400" b="1" baseline="0" dirty="0" err="1">
                  <a:solidFill>
                    <a:srgbClr val="470F3E"/>
                  </a:solidFill>
                </a:rPr>
                <a:t>bienestar</a:t>
              </a:r>
              <a:r>
                <a:rPr lang="en-US" sz="1400" b="1" baseline="0" dirty="0">
                  <a:solidFill>
                    <a:srgbClr val="470F3E"/>
                  </a:solidFill>
                </a:rPr>
                <a:t> del </a:t>
              </a:r>
              <a:r>
                <a:rPr lang="en-US" sz="1400" b="1" baseline="0" dirty="0" err="1">
                  <a:solidFill>
                    <a:srgbClr val="470F3E"/>
                  </a:solidFill>
                </a:rPr>
                <a:t>consumidor</a:t>
              </a:r>
              <a:endParaRPr lang="en-US" sz="1400" b="1" baseline="0" dirty="0">
                <a:solidFill>
                  <a:srgbClr val="470F3E"/>
                </a:solidFill>
              </a:endParaRPr>
            </a:p>
          </p:txBody>
        </p:sp>
        <p:sp>
          <p:nvSpPr>
            <p:cNvPr id="278553" name="Line 25"/>
            <p:cNvSpPr>
              <a:spLocks noChangeShapeType="1"/>
            </p:cNvSpPr>
            <p:nvPr/>
          </p:nvSpPr>
          <p:spPr bwMode="auto">
            <a:xfrm flipH="1">
              <a:off x="1872" y="2256"/>
              <a:ext cx="336" cy="240"/>
            </a:xfrm>
            <a:prstGeom prst="line">
              <a:avLst/>
            </a:prstGeom>
            <a:noFill/>
            <a:ln w="19050">
              <a:solidFill>
                <a:srgbClr val="470F3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278532" name="Line 4"/>
          <p:cNvSpPr>
            <a:spLocks noChangeShapeType="1"/>
          </p:cNvSpPr>
          <p:nvPr/>
        </p:nvSpPr>
        <p:spPr bwMode="auto">
          <a:xfrm>
            <a:off x="2895600" y="19812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>
            <a:off x="2895600" y="57150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6737350" y="57912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2463800" y="16002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>
                <a:solidFill>
                  <a:schemeClr val="tx1"/>
                </a:solidFill>
              </a:rPr>
              <a:t>p</a:t>
            </a:r>
            <a:r>
              <a:rPr lang="en-US" sz="1800" i="1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78536" name="Line 8"/>
          <p:cNvSpPr>
            <a:spLocks noChangeShapeType="1"/>
          </p:cNvSpPr>
          <p:nvPr/>
        </p:nvSpPr>
        <p:spPr bwMode="auto">
          <a:xfrm>
            <a:off x="2895600" y="2819400"/>
            <a:ext cx="3200400" cy="19812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78541" name="Text Box 13"/>
          <p:cNvSpPr txBox="1">
            <a:spLocks noChangeArrowheads="1"/>
          </p:cNvSpPr>
          <p:nvPr/>
        </p:nvSpPr>
        <p:spPr bwMode="auto">
          <a:xfrm>
            <a:off x="6053760" y="4753076"/>
            <a:ext cx="9877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i="1" baseline="0">
                <a:solidFill>
                  <a:srgbClr val="3B4F89"/>
                </a:solidFill>
              </a:rPr>
              <a:t>x</a:t>
            </a:r>
            <a:r>
              <a:rPr lang="en-US" sz="1400" i="1" baseline="30000">
                <a:solidFill>
                  <a:srgbClr val="3B4F89"/>
                </a:solidFill>
              </a:rPr>
              <a:t>c</a:t>
            </a:r>
            <a:r>
              <a:rPr lang="en-US" sz="1400" i="1" baseline="0">
                <a:solidFill>
                  <a:srgbClr val="3B4F89"/>
                </a:solidFill>
              </a:rPr>
              <a:t>(p</a:t>
            </a:r>
            <a:r>
              <a:rPr lang="en-US" sz="1400" i="1">
                <a:solidFill>
                  <a:srgbClr val="3B4F89"/>
                </a:solidFill>
              </a:rPr>
              <a:t>x</a:t>
            </a:r>
            <a:r>
              <a:rPr lang="en-US" sz="1400" i="1" baseline="0">
                <a:solidFill>
                  <a:srgbClr val="3B4F89"/>
                </a:solidFill>
              </a:rPr>
              <a:t>…U</a:t>
            </a:r>
            <a:r>
              <a:rPr lang="en-US" sz="1400">
                <a:solidFill>
                  <a:srgbClr val="3B4F89"/>
                </a:solidFill>
              </a:rPr>
              <a:t>0</a:t>
            </a:r>
            <a:r>
              <a:rPr lang="en-US" sz="1400" baseline="0">
                <a:solidFill>
                  <a:srgbClr val="3B4F89"/>
                </a:solidFill>
              </a:rPr>
              <a:t>)</a:t>
            </a:r>
          </a:p>
        </p:txBody>
      </p:sp>
      <p:grpSp>
        <p:nvGrpSpPr>
          <p:cNvPr id="278550" name="Group 22"/>
          <p:cNvGrpSpPr>
            <a:grpSpLocks/>
          </p:cNvGrpSpPr>
          <p:nvPr/>
        </p:nvGrpSpPr>
        <p:grpSpPr bwMode="auto">
          <a:xfrm>
            <a:off x="2441576" y="3457575"/>
            <a:ext cx="1878011" cy="2563811"/>
            <a:chOff x="578" y="2178"/>
            <a:chExt cx="1183" cy="1615"/>
          </a:xfrm>
        </p:grpSpPr>
        <p:sp>
          <p:nvSpPr>
            <p:cNvPr id="278537" name="Line 9"/>
            <p:cNvSpPr>
              <a:spLocks noChangeShapeType="1"/>
            </p:cNvSpPr>
            <p:nvPr/>
          </p:nvSpPr>
          <p:spPr bwMode="auto">
            <a:xfrm flipH="1">
              <a:off x="864" y="225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78539" name="Line 11"/>
            <p:cNvSpPr>
              <a:spLocks noChangeShapeType="1"/>
            </p:cNvSpPr>
            <p:nvPr/>
          </p:nvSpPr>
          <p:spPr bwMode="auto">
            <a:xfrm>
              <a:off x="1632" y="225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78542" name="Text Box 14"/>
            <p:cNvSpPr txBox="1">
              <a:spLocks noChangeArrowheads="1"/>
            </p:cNvSpPr>
            <p:nvPr/>
          </p:nvSpPr>
          <p:spPr bwMode="auto">
            <a:xfrm>
              <a:off x="578" y="2178"/>
              <a:ext cx="27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p</a:t>
              </a:r>
              <a:r>
                <a:rPr lang="en-US" sz="1400" b="1" i="1">
                  <a:solidFill>
                    <a:schemeClr val="tx1"/>
                  </a:solidFill>
                </a:rPr>
                <a:t>x</a:t>
              </a:r>
              <a:r>
                <a:rPr lang="en-US" sz="1400" b="1" baseline="30000">
                  <a:solidFill>
                    <a:schemeClr val="tx1"/>
                  </a:solidFill>
                </a:rPr>
                <a:t>1</a:t>
              </a:r>
              <a:endParaRPr lang="en-US" sz="1400" b="1" baseline="0">
                <a:solidFill>
                  <a:schemeClr val="tx1"/>
                </a:solidFill>
              </a:endParaRPr>
            </a:p>
          </p:txBody>
        </p:sp>
        <p:sp>
          <p:nvSpPr>
            <p:cNvPr id="278544" name="Text Box 16"/>
            <p:cNvSpPr txBox="1">
              <a:spLocks noChangeArrowheads="1"/>
            </p:cNvSpPr>
            <p:nvPr/>
          </p:nvSpPr>
          <p:spPr bwMode="auto">
            <a:xfrm>
              <a:off x="1540" y="3599"/>
              <a:ext cx="22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x</a:t>
              </a:r>
              <a:r>
                <a:rPr lang="en-US" sz="1400" b="1" i="1">
                  <a:solidFill>
                    <a:schemeClr val="tx1"/>
                  </a:solidFill>
                </a:rPr>
                <a:t>1</a:t>
              </a:r>
              <a:endParaRPr lang="en-US" sz="1400" b="1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278549" name="Group 21"/>
          <p:cNvGrpSpPr>
            <a:grpSpLocks/>
          </p:cNvGrpSpPr>
          <p:nvPr/>
        </p:nvGrpSpPr>
        <p:grpSpPr bwMode="auto">
          <a:xfrm>
            <a:off x="2444750" y="4189415"/>
            <a:ext cx="2941636" cy="1831976"/>
            <a:chOff x="580" y="2639"/>
            <a:chExt cx="1853" cy="1154"/>
          </a:xfrm>
        </p:grpSpPr>
        <p:sp>
          <p:nvSpPr>
            <p:cNvPr id="278538" name="Line 10"/>
            <p:cNvSpPr>
              <a:spLocks noChangeShapeType="1"/>
            </p:cNvSpPr>
            <p:nvPr/>
          </p:nvSpPr>
          <p:spPr bwMode="auto">
            <a:xfrm>
              <a:off x="864" y="2688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78540" name="Line 12"/>
            <p:cNvSpPr>
              <a:spLocks noChangeShapeType="1"/>
            </p:cNvSpPr>
            <p:nvPr/>
          </p:nvSpPr>
          <p:spPr bwMode="auto">
            <a:xfrm>
              <a:off x="2304" y="2688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78543" name="Text Box 15"/>
            <p:cNvSpPr txBox="1">
              <a:spLocks noChangeArrowheads="1"/>
            </p:cNvSpPr>
            <p:nvPr/>
          </p:nvSpPr>
          <p:spPr bwMode="auto">
            <a:xfrm>
              <a:off x="580" y="2639"/>
              <a:ext cx="27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p</a:t>
              </a:r>
              <a:r>
                <a:rPr lang="en-US" sz="1400" b="1" i="1">
                  <a:solidFill>
                    <a:schemeClr val="tx1"/>
                  </a:solidFill>
                </a:rPr>
                <a:t>x</a:t>
              </a:r>
              <a:r>
                <a:rPr lang="en-US" sz="1400" b="1" baseline="30000">
                  <a:solidFill>
                    <a:schemeClr val="tx1"/>
                  </a:solidFill>
                </a:rPr>
                <a:t>0</a:t>
              </a:r>
              <a:endParaRPr lang="en-US" sz="1400" b="1" baseline="0">
                <a:solidFill>
                  <a:schemeClr val="tx1"/>
                </a:solidFill>
              </a:endParaRPr>
            </a:p>
          </p:txBody>
        </p:sp>
        <p:sp>
          <p:nvSpPr>
            <p:cNvPr id="278545" name="Text Box 17"/>
            <p:cNvSpPr txBox="1">
              <a:spLocks noChangeArrowheads="1"/>
            </p:cNvSpPr>
            <p:nvPr/>
          </p:nvSpPr>
          <p:spPr bwMode="auto">
            <a:xfrm>
              <a:off x="2212" y="3599"/>
              <a:ext cx="22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x</a:t>
              </a:r>
              <a:r>
                <a:rPr lang="en-US" sz="1400" b="1" i="1">
                  <a:solidFill>
                    <a:schemeClr val="tx1"/>
                  </a:solidFill>
                </a:rPr>
                <a:t>0</a:t>
              </a:r>
              <a:endParaRPr lang="en-US" sz="1400" b="1" baseline="0">
                <a:solidFill>
                  <a:schemeClr val="tx1"/>
                </a:solidFill>
              </a:endParaRPr>
            </a:p>
          </p:txBody>
        </p:sp>
      </p:grpSp>
      <p:sp>
        <p:nvSpPr>
          <p:cNvPr id="278551" name="Text Box 23"/>
          <p:cNvSpPr txBox="1">
            <a:spLocks noChangeArrowheads="1"/>
          </p:cNvSpPr>
          <p:nvPr/>
        </p:nvSpPr>
        <p:spPr bwMode="auto">
          <a:xfrm>
            <a:off x="3499644" y="1117981"/>
            <a:ext cx="7930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470F3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UY" baseline="0" dirty="0" smtClean="0">
                <a:solidFill>
                  <a:srgbClr val="470F3E"/>
                </a:solidFill>
              </a:rPr>
              <a:t>Cuando los precios aumentan de </a:t>
            </a:r>
            <a:r>
              <a:rPr lang="es-UY" i="1" baseline="0" dirty="0" smtClean="0">
                <a:solidFill>
                  <a:srgbClr val="470F3E"/>
                </a:solidFill>
              </a:rPr>
              <a:t>p</a:t>
            </a:r>
            <a:r>
              <a:rPr lang="es-UY" i="1" dirty="0" smtClean="0">
                <a:solidFill>
                  <a:srgbClr val="470F3E"/>
                </a:solidFill>
              </a:rPr>
              <a:t>x</a:t>
            </a:r>
            <a:r>
              <a:rPr lang="es-UY" b="1" baseline="30000" dirty="0" smtClean="0">
                <a:solidFill>
                  <a:srgbClr val="470F3E"/>
                </a:solidFill>
              </a:rPr>
              <a:t>0</a:t>
            </a:r>
            <a:r>
              <a:rPr lang="es-UY" baseline="0" dirty="0" smtClean="0">
                <a:solidFill>
                  <a:srgbClr val="470F3E"/>
                </a:solidFill>
              </a:rPr>
              <a:t> to </a:t>
            </a:r>
            <a:r>
              <a:rPr lang="es-UY" i="1" baseline="0" dirty="0" smtClean="0">
                <a:solidFill>
                  <a:srgbClr val="470F3E"/>
                </a:solidFill>
              </a:rPr>
              <a:t>p</a:t>
            </a:r>
            <a:r>
              <a:rPr lang="es-UY" i="1" dirty="0" smtClean="0">
                <a:solidFill>
                  <a:srgbClr val="470F3E"/>
                </a:solidFill>
              </a:rPr>
              <a:t>x</a:t>
            </a:r>
            <a:r>
              <a:rPr lang="es-UY" b="1" baseline="30000" dirty="0" smtClean="0">
                <a:solidFill>
                  <a:srgbClr val="470F3E"/>
                </a:solidFill>
              </a:rPr>
              <a:t>1</a:t>
            </a:r>
            <a:r>
              <a:rPr lang="es-UY" baseline="0" dirty="0" smtClean="0">
                <a:solidFill>
                  <a:srgbClr val="470F3E"/>
                </a:solidFill>
              </a:rPr>
              <a:t>,</a:t>
            </a:r>
          </a:p>
          <a:p>
            <a:pPr algn="l"/>
            <a:r>
              <a:rPr lang="es-UY" baseline="0" dirty="0" smtClean="0">
                <a:solidFill>
                  <a:srgbClr val="470F3E"/>
                </a:solidFill>
              </a:rPr>
              <a:t>El consumidor sufre una pérdida en su bienestar</a:t>
            </a:r>
            <a:endParaRPr lang="es-UY" baseline="0" dirty="0">
              <a:solidFill>
                <a:srgbClr val="470F3E"/>
              </a:solidFill>
            </a:endParaRPr>
          </a:p>
        </p:txBody>
      </p:sp>
      <p:sp>
        <p:nvSpPr>
          <p:cNvPr id="278557" name="Rectangle 29"/>
          <p:cNvSpPr>
            <a:spLocks noGrp="1" noChangeArrowheads="1"/>
          </p:cNvSpPr>
          <p:nvPr>
            <p:ph type="title"/>
          </p:nvPr>
        </p:nvSpPr>
        <p:spPr>
          <a:xfrm>
            <a:off x="2174875" y="-282575"/>
            <a:ext cx="7772400" cy="1066800"/>
          </a:xfrm>
          <a:noFill/>
          <a:ln/>
        </p:spPr>
        <p:txBody>
          <a:bodyPr/>
          <a:lstStyle/>
          <a:p>
            <a:r>
              <a:rPr lang="en-US" dirty="0" err="1"/>
              <a:t>Bienestar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7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7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7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6C72-1F87-4A9D-BF4A-D90A73CACB73}" type="slidenum">
              <a:rPr lang="en-US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04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838200"/>
                <a:ext cx="9055261" cy="5562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s-UY" b="1" dirty="0" smtClean="0"/>
                  <a:t>Notación</a:t>
                </a:r>
                <a:r>
                  <a:rPr lang="es-UY" dirty="0" smtClean="0"/>
                  <a:t>: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UY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s-UY" b="1" i="1" dirty="0" smtClean="0"/>
                  <a:t>función</a:t>
                </a:r>
                <a:r>
                  <a:rPr lang="es-UY" i="1" dirty="0" smtClean="0"/>
                  <a:t> de demanda compensada (</a:t>
                </a:r>
                <a:r>
                  <a:rPr lang="es-UY" i="1" dirty="0" err="1" smtClean="0"/>
                  <a:t>Hicksiana</a:t>
                </a:r>
                <a:r>
                  <a:rPr lang="es-UY" i="1" dirty="0" smtClean="0"/>
                  <a:t>)</a:t>
                </a: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UY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s-UY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UY" sz="2800" i="1" baseline="-25000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UY" sz="2800" i="1" baseline="-25000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UY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UY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sz="2800" dirty="0">
                  <a:solidFill>
                    <a:srgbClr val="3B4F89"/>
                  </a:solidFill>
                </a:endParaRP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:endParaRPr lang="es-UY" sz="2800" dirty="0">
                  <a:solidFill>
                    <a:srgbClr val="3B4F89"/>
                  </a:solidFill>
                </a:endParaRPr>
              </a:p>
              <a:p>
                <a:pPr lvl="1"/>
                <a:r>
                  <a:rPr lang="es-UY" b="1" dirty="0" smtClean="0"/>
                  <a:t>curva</a:t>
                </a:r>
                <a:r>
                  <a:rPr lang="es-UY" dirty="0" smtClean="0"/>
                  <a:t> </a:t>
                </a:r>
                <a:r>
                  <a:rPr lang="es-UY" dirty="0"/>
                  <a:t>de demanda </a:t>
                </a:r>
                <a:r>
                  <a:rPr lang="es-UY" dirty="0" smtClean="0"/>
                  <a:t>compensada</a:t>
                </a:r>
                <a:endParaRPr lang="es-UY" dirty="0"/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:r>
                  <a:rPr lang="es-UY" sz="2800" i="1" dirty="0">
                    <a:solidFill>
                      <a:srgbClr val="3B4F89"/>
                    </a:solidFill>
                  </a:rPr>
                  <a:t>x</a:t>
                </a:r>
                <a:r>
                  <a:rPr lang="es-UY" sz="2800" dirty="0">
                    <a:solidFill>
                      <a:srgbClr val="3B4F89"/>
                    </a:solidFill>
                  </a:rPr>
                  <a:t>* = </a:t>
                </a:r>
                <a:r>
                  <a:rPr lang="es-UY" sz="2800" i="1" dirty="0">
                    <a:solidFill>
                      <a:srgbClr val="3B4F89"/>
                    </a:solidFill>
                  </a:rPr>
                  <a:t>x</a:t>
                </a:r>
                <a:r>
                  <a:rPr lang="es-UY" sz="2800" i="1" baseline="30000" dirty="0">
                    <a:solidFill>
                      <a:srgbClr val="3B4F89"/>
                    </a:solidFill>
                  </a:rPr>
                  <a:t>c</a:t>
                </a:r>
                <a:r>
                  <a:rPr lang="es-UY" sz="2800" dirty="0">
                    <a:solidFill>
                      <a:srgbClr val="3B4F89"/>
                    </a:solidFill>
                  </a:rPr>
                  <a:t>(</a:t>
                </a:r>
                <a:r>
                  <a:rPr lang="es-UY" sz="2800" i="1" dirty="0" err="1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 err="1">
                    <a:solidFill>
                      <a:srgbClr val="3B4F89"/>
                    </a:solidFill>
                  </a:rPr>
                  <a:t>x</a:t>
                </a:r>
                <a:r>
                  <a:rPr lang="es-UY" sz="2800" dirty="0">
                    <a:solidFill>
                      <a:srgbClr val="3B4F89"/>
                    </a:solidFill>
                  </a:rPr>
                  <a:t>)</a:t>
                </a:r>
              </a:p>
              <a:p>
                <a:pPr lvl="2" algn="just">
                  <a:lnSpc>
                    <a:spcPct val="120000"/>
                  </a:lnSpc>
                </a:pPr>
                <a:r>
                  <a:rPr lang="es-UY" dirty="0" smtClean="0"/>
                  <a:t>asume </a:t>
                </a:r>
                <a:r>
                  <a:rPr lang="es-UY" dirty="0"/>
                  <a:t>que los otros precios y la utilidad permanecen constantes</a:t>
                </a:r>
              </a:p>
            </p:txBody>
          </p:sp>
        </mc:Choice>
        <mc:Fallback>
          <p:sp>
            <p:nvSpPr>
              <p:cNvPr id="36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838200"/>
                <a:ext cx="9055261" cy="5562600"/>
              </a:xfrm>
              <a:blipFill>
                <a:blip r:embed="rId2"/>
                <a:stretch>
                  <a:fillRect l="-1549" t="-2303" r="-101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0454" name="Rectangle 6"/>
          <p:cNvSpPr>
            <a:spLocks noGrp="1" noChangeArrowheads="1"/>
          </p:cNvSpPr>
          <p:nvPr>
            <p:ph type="title"/>
          </p:nvPr>
        </p:nvSpPr>
        <p:spPr>
          <a:xfrm>
            <a:off x="1511461" y="-76200"/>
            <a:ext cx="9144000" cy="838200"/>
          </a:xfrm>
          <a:noFill/>
          <a:ln/>
        </p:spPr>
        <p:txBody>
          <a:bodyPr/>
          <a:lstStyle/>
          <a:p>
            <a:r>
              <a:rPr lang="en-US" sz="4000" dirty="0" err="1"/>
              <a:t>Función</a:t>
            </a:r>
            <a:r>
              <a:rPr lang="en-US" sz="4000" dirty="0"/>
              <a:t> de </a:t>
            </a:r>
            <a:r>
              <a:rPr lang="en-US" sz="4000" dirty="0" err="1"/>
              <a:t>Demanda</a:t>
            </a:r>
            <a:r>
              <a:rPr lang="en-US" sz="4000" dirty="0"/>
              <a:t> </a:t>
            </a:r>
            <a:r>
              <a:rPr lang="en-US" sz="4000" dirty="0" err="1"/>
              <a:t>Compensada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FC97-3512-48E3-BC0E-BBCE5AF0AB93}" type="slidenum">
              <a:rPr lang="en-US"/>
              <a:pPr/>
              <a:t>40</a:t>
            </a:fld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14400"/>
            <a:ext cx="8839200" cy="5181600"/>
          </a:xfrm>
        </p:spPr>
        <p:txBody>
          <a:bodyPr/>
          <a:lstStyle/>
          <a:p>
            <a:r>
              <a:rPr lang="es-UY" sz="3000" dirty="0"/>
              <a:t>¿Usamos como referencia la utilidad original (</a:t>
            </a:r>
            <a:r>
              <a:rPr lang="es-UY" sz="3000" i="1" dirty="0"/>
              <a:t>U</a:t>
            </a:r>
            <a:r>
              <a:rPr lang="es-UY" sz="3000" baseline="-25000" dirty="0"/>
              <a:t>0</a:t>
            </a:r>
            <a:r>
              <a:rPr lang="es-UY" sz="3000" dirty="0"/>
              <a:t>) o el nuevo valor de la utilidad después del cambio de precios (</a:t>
            </a:r>
            <a:r>
              <a:rPr lang="es-UY" sz="3000" i="1" dirty="0"/>
              <a:t>U</a:t>
            </a:r>
            <a:r>
              <a:rPr lang="es-UY" sz="3000" baseline="-25000" dirty="0"/>
              <a:t>1</a:t>
            </a:r>
            <a:r>
              <a:rPr lang="es-UY" sz="3000" dirty="0"/>
              <a:t>)?</a:t>
            </a:r>
          </a:p>
          <a:p>
            <a:r>
              <a:rPr lang="es-UY" sz="3000" dirty="0"/>
              <a:t>No hay mucha diferencia en la práctica</a:t>
            </a:r>
            <a:endParaRPr lang="es-UY" sz="3000" dirty="0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-152400"/>
            <a:ext cx="7772400" cy="1066800"/>
          </a:xfrm>
          <a:noFill/>
          <a:ln/>
        </p:spPr>
        <p:txBody>
          <a:bodyPr/>
          <a:lstStyle/>
          <a:p>
            <a:r>
              <a:rPr lang="en-US" dirty="0" err="1"/>
              <a:t>Bienestar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7CEF-B9F8-4526-B23B-E6500B1EC0BE}" type="slidenum">
              <a:rPr lang="en-US"/>
              <a:pPr/>
              <a:t>41</a:t>
            </a:fld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title"/>
          </p:nvPr>
        </p:nvSpPr>
        <p:spPr>
          <a:xfrm>
            <a:off x="2184400" y="-53975"/>
            <a:ext cx="7772400" cy="838200"/>
          </a:xfrm>
        </p:spPr>
        <p:txBody>
          <a:bodyPr/>
          <a:lstStyle/>
          <a:p>
            <a:r>
              <a:rPr lang="en-US" dirty="0" err="1"/>
              <a:t>Bienestar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p:txBody>
      </p:sp>
      <p:sp>
        <p:nvSpPr>
          <p:cNvPr id="281606" name="Line 6"/>
          <p:cNvSpPr>
            <a:spLocks noChangeShapeType="1"/>
          </p:cNvSpPr>
          <p:nvPr/>
        </p:nvSpPr>
        <p:spPr bwMode="auto">
          <a:xfrm>
            <a:off x="2895600" y="19812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1607" name="Line 7"/>
          <p:cNvSpPr>
            <a:spLocks noChangeShapeType="1"/>
          </p:cNvSpPr>
          <p:nvPr/>
        </p:nvSpPr>
        <p:spPr bwMode="auto">
          <a:xfrm>
            <a:off x="2895600" y="57150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6737350" y="57912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2463800" y="16002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>
                <a:solidFill>
                  <a:schemeClr val="tx1"/>
                </a:solidFill>
              </a:rPr>
              <a:t>p</a:t>
            </a:r>
            <a:r>
              <a:rPr lang="en-US" sz="1800" i="1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81610" name="Line 10"/>
          <p:cNvSpPr>
            <a:spLocks noChangeShapeType="1"/>
          </p:cNvSpPr>
          <p:nvPr/>
        </p:nvSpPr>
        <p:spPr bwMode="auto">
          <a:xfrm>
            <a:off x="2895600" y="2667000"/>
            <a:ext cx="3200400" cy="21336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6096000" y="4754563"/>
            <a:ext cx="97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i="1" baseline="0">
                <a:solidFill>
                  <a:srgbClr val="3B4F89"/>
                </a:solidFill>
              </a:rPr>
              <a:t>x</a:t>
            </a:r>
            <a:r>
              <a:rPr lang="en-US" sz="1400" i="1" baseline="30000">
                <a:solidFill>
                  <a:srgbClr val="3B4F89"/>
                </a:solidFill>
              </a:rPr>
              <a:t>c</a:t>
            </a:r>
            <a:r>
              <a:rPr lang="en-US" sz="1400" baseline="0">
                <a:solidFill>
                  <a:srgbClr val="3B4F89"/>
                </a:solidFill>
              </a:rPr>
              <a:t>(...</a:t>
            </a:r>
            <a:r>
              <a:rPr lang="en-US" sz="1400" i="1" baseline="0">
                <a:solidFill>
                  <a:srgbClr val="3B4F89"/>
                </a:solidFill>
              </a:rPr>
              <a:t>U</a:t>
            </a:r>
            <a:r>
              <a:rPr lang="en-US" sz="1400">
                <a:solidFill>
                  <a:srgbClr val="3B4F89"/>
                </a:solidFill>
              </a:rPr>
              <a:t>0</a:t>
            </a:r>
            <a:r>
              <a:rPr lang="en-US" sz="1400" baseline="0">
                <a:solidFill>
                  <a:srgbClr val="3B4F89"/>
                </a:solidFill>
              </a:rPr>
              <a:t>)</a:t>
            </a:r>
          </a:p>
        </p:txBody>
      </p:sp>
      <p:sp>
        <p:nvSpPr>
          <p:cNvPr id="281615" name="Text Box 15"/>
          <p:cNvSpPr txBox="1">
            <a:spLocks noChangeArrowheads="1"/>
          </p:cNvSpPr>
          <p:nvPr/>
        </p:nvSpPr>
        <p:spPr bwMode="auto">
          <a:xfrm>
            <a:off x="2438401" y="3581400"/>
            <a:ext cx="442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p</a:t>
            </a:r>
            <a:r>
              <a:rPr lang="en-US" sz="1400" b="1" i="1">
                <a:solidFill>
                  <a:schemeClr val="tx1"/>
                </a:solidFill>
              </a:rPr>
              <a:t>x</a:t>
            </a:r>
            <a:r>
              <a:rPr lang="en-US" sz="1400" b="1" baseline="30000">
                <a:solidFill>
                  <a:schemeClr val="tx1"/>
                </a:solidFill>
              </a:rPr>
              <a:t>1</a:t>
            </a:r>
            <a:endParaRPr lang="en-US" sz="1400" b="1" baseline="0">
              <a:solidFill>
                <a:schemeClr val="tx1"/>
              </a:solidFill>
            </a:endParaRPr>
          </a:p>
        </p:txBody>
      </p:sp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3740674" y="5713513"/>
            <a:ext cx="351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x</a:t>
            </a:r>
            <a:r>
              <a:rPr lang="en-US" sz="1400" b="1" i="1">
                <a:solidFill>
                  <a:schemeClr val="tx1"/>
                </a:solidFill>
              </a:rPr>
              <a:t>1</a:t>
            </a:r>
            <a:endParaRPr lang="en-US" sz="1400" b="1" baseline="0">
              <a:solidFill>
                <a:schemeClr val="tx1"/>
              </a:solidFill>
            </a:endParaRPr>
          </a:p>
        </p:txBody>
      </p:sp>
      <p:sp>
        <p:nvSpPr>
          <p:cNvPr id="281622" name="Text Box 22"/>
          <p:cNvSpPr txBox="1">
            <a:spLocks noChangeArrowheads="1"/>
          </p:cNvSpPr>
          <p:nvPr/>
        </p:nvSpPr>
        <p:spPr bwMode="auto">
          <a:xfrm>
            <a:off x="3657600" y="1844676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470F3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" baseline="0" dirty="0">
                <a:solidFill>
                  <a:srgbClr val="470F3E"/>
                </a:solidFill>
              </a:rPr>
              <a:t>Suponga que cuando los precios aumentan de </a:t>
            </a:r>
            <a:r>
              <a:rPr lang="es-ES" i="1" baseline="0" dirty="0">
                <a:solidFill>
                  <a:srgbClr val="470F3E"/>
                </a:solidFill>
              </a:rPr>
              <a:t>p</a:t>
            </a:r>
            <a:r>
              <a:rPr lang="es-ES" i="1" dirty="0">
                <a:solidFill>
                  <a:srgbClr val="470F3E"/>
                </a:solidFill>
              </a:rPr>
              <a:t>x</a:t>
            </a:r>
            <a:r>
              <a:rPr lang="es-ES" b="1" baseline="30000" dirty="0">
                <a:solidFill>
                  <a:srgbClr val="470F3E"/>
                </a:solidFill>
              </a:rPr>
              <a:t>0</a:t>
            </a:r>
            <a:r>
              <a:rPr lang="es-ES" baseline="0" dirty="0">
                <a:solidFill>
                  <a:srgbClr val="470F3E"/>
                </a:solidFill>
              </a:rPr>
              <a:t> a </a:t>
            </a:r>
            <a:r>
              <a:rPr lang="es-ES" i="1" baseline="0" dirty="0">
                <a:solidFill>
                  <a:srgbClr val="470F3E"/>
                </a:solidFill>
              </a:rPr>
              <a:t>p</a:t>
            </a:r>
            <a:r>
              <a:rPr lang="es-ES" i="1" dirty="0">
                <a:solidFill>
                  <a:srgbClr val="470F3E"/>
                </a:solidFill>
              </a:rPr>
              <a:t>x</a:t>
            </a:r>
            <a:r>
              <a:rPr lang="es-ES" b="1" baseline="30000" dirty="0">
                <a:solidFill>
                  <a:srgbClr val="470F3E"/>
                </a:solidFill>
              </a:rPr>
              <a:t>1</a:t>
            </a:r>
            <a:r>
              <a:rPr lang="es-ES" baseline="0" dirty="0">
                <a:solidFill>
                  <a:srgbClr val="470F3E"/>
                </a:solidFill>
              </a:rPr>
              <a:t>, el individuo se mueve de </a:t>
            </a:r>
            <a:r>
              <a:rPr lang="es-ES" b="1" i="1" baseline="0" dirty="0">
                <a:solidFill>
                  <a:srgbClr val="470F3E"/>
                </a:solidFill>
              </a:rPr>
              <a:t>A</a:t>
            </a:r>
            <a:r>
              <a:rPr lang="es-ES" baseline="0" dirty="0">
                <a:solidFill>
                  <a:srgbClr val="470F3E"/>
                </a:solidFill>
              </a:rPr>
              <a:t> hacia </a:t>
            </a:r>
            <a:r>
              <a:rPr lang="es-ES" b="1" i="1" baseline="0" dirty="0">
                <a:solidFill>
                  <a:srgbClr val="470F3E"/>
                </a:solidFill>
              </a:rPr>
              <a:t>C</a:t>
            </a:r>
            <a:endParaRPr lang="es-ES" b="1" i="1" baseline="0" dirty="0">
              <a:solidFill>
                <a:srgbClr val="470F3E"/>
              </a:solidFill>
            </a:endParaRPr>
          </a:p>
        </p:txBody>
      </p:sp>
      <p:sp>
        <p:nvSpPr>
          <p:cNvPr id="281623" name="Line 23"/>
          <p:cNvSpPr>
            <a:spLocks noChangeShapeType="1"/>
          </p:cNvSpPr>
          <p:nvPr/>
        </p:nvSpPr>
        <p:spPr bwMode="auto">
          <a:xfrm>
            <a:off x="2895600" y="3505200"/>
            <a:ext cx="3657600" cy="990600"/>
          </a:xfrm>
          <a:prstGeom prst="line">
            <a:avLst/>
          </a:prstGeom>
          <a:noFill/>
          <a:ln w="38100">
            <a:solidFill>
              <a:srgbClr val="470F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1624" name="Line 24"/>
          <p:cNvSpPr>
            <a:spLocks noChangeShapeType="1"/>
          </p:cNvSpPr>
          <p:nvPr/>
        </p:nvSpPr>
        <p:spPr bwMode="auto">
          <a:xfrm>
            <a:off x="2895600" y="3124200"/>
            <a:ext cx="3200400" cy="21336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1625" name="Text Box 25"/>
          <p:cNvSpPr txBox="1">
            <a:spLocks noChangeArrowheads="1"/>
          </p:cNvSpPr>
          <p:nvPr/>
        </p:nvSpPr>
        <p:spPr bwMode="auto">
          <a:xfrm>
            <a:off x="6096000" y="5211763"/>
            <a:ext cx="97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i="1" baseline="0">
                <a:solidFill>
                  <a:srgbClr val="3B4F89"/>
                </a:solidFill>
              </a:rPr>
              <a:t>x</a:t>
            </a:r>
            <a:r>
              <a:rPr lang="en-US" sz="1400" i="1" baseline="30000">
                <a:solidFill>
                  <a:srgbClr val="3B4F89"/>
                </a:solidFill>
              </a:rPr>
              <a:t>c</a:t>
            </a:r>
            <a:r>
              <a:rPr lang="en-US" sz="1400" baseline="0">
                <a:solidFill>
                  <a:srgbClr val="3B4F89"/>
                </a:solidFill>
              </a:rPr>
              <a:t>(...</a:t>
            </a:r>
            <a:r>
              <a:rPr lang="en-US" sz="1400" i="1" baseline="0">
                <a:solidFill>
                  <a:srgbClr val="3B4F89"/>
                </a:solidFill>
              </a:rPr>
              <a:t>U</a:t>
            </a:r>
            <a:r>
              <a:rPr lang="en-US" sz="1400">
                <a:solidFill>
                  <a:srgbClr val="3B4F89"/>
                </a:solidFill>
              </a:rPr>
              <a:t>1</a:t>
            </a:r>
            <a:r>
              <a:rPr lang="en-US" sz="1400" baseline="0">
                <a:solidFill>
                  <a:srgbClr val="3B4F89"/>
                </a:solidFill>
              </a:rPr>
              <a:t>)</a:t>
            </a:r>
          </a:p>
        </p:txBody>
      </p:sp>
      <p:sp>
        <p:nvSpPr>
          <p:cNvPr id="281626" name="Text Box 26"/>
          <p:cNvSpPr txBox="1">
            <a:spLocks noChangeArrowheads="1"/>
          </p:cNvSpPr>
          <p:nvPr/>
        </p:nvSpPr>
        <p:spPr bwMode="auto">
          <a:xfrm>
            <a:off x="6553200" y="4297363"/>
            <a:ext cx="97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i="1" baseline="0">
                <a:solidFill>
                  <a:srgbClr val="470F3E"/>
                </a:solidFill>
              </a:rPr>
              <a:t>x</a:t>
            </a:r>
            <a:r>
              <a:rPr lang="en-US" sz="1400" baseline="0">
                <a:solidFill>
                  <a:srgbClr val="470F3E"/>
                </a:solidFill>
              </a:rPr>
              <a:t>(</a:t>
            </a:r>
            <a:r>
              <a:rPr lang="en-US" sz="1400" i="1" baseline="0">
                <a:solidFill>
                  <a:srgbClr val="470F3E"/>
                </a:solidFill>
              </a:rPr>
              <a:t>p</a:t>
            </a:r>
            <a:r>
              <a:rPr lang="en-US" sz="1400" i="1">
                <a:solidFill>
                  <a:srgbClr val="470F3E"/>
                </a:solidFill>
              </a:rPr>
              <a:t>x</a:t>
            </a:r>
            <a:r>
              <a:rPr lang="en-US" sz="1400" baseline="0">
                <a:solidFill>
                  <a:srgbClr val="470F3E"/>
                </a:solidFill>
              </a:rPr>
              <a:t>…)</a:t>
            </a:r>
          </a:p>
        </p:txBody>
      </p:sp>
      <p:sp>
        <p:nvSpPr>
          <p:cNvPr id="281627" name="Line 27"/>
          <p:cNvSpPr>
            <a:spLocks noChangeShapeType="1"/>
          </p:cNvSpPr>
          <p:nvPr/>
        </p:nvSpPr>
        <p:spPr bwMode="auto">
          <a:xfrm>
            <a:off x="5029200" y="4114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1628" name="Line 28"/>
          <p:cNvSpPr>
            <a:spLocks noChangeShapeType="1"/>
          </p:cNvSpPr>
          <p:nvPr/>
        </p:nvSpPr>
        <p:spPr bwMode="auto">
          <a:xfrm flipH="1">
            <a:off x="2895600" y="41148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81629" name="Line 29"/>
          <p:cNvSpPr>
            <a:spLocks noChangeShapeType="1"/>
          </p:cNvSpPr>
          <p:nvPr/>
        </p:nvSpPr>
        <p:spPr bwMode="auto">
          <a:xfrm>
            <a:off x="3886200" y="3810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1630" name="Line 30"/>
          <p:cNvSpPr>
            <a:spLocks noChangeShapeType="1"/>
          </p:cNvSpPr>
          <p:nvPr/>
        </p:nvSpPr>
        <p:spPr bwMode="auto">
          <a:xfrm flipH="1">
            <a:off x="2895600" y="3810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3810000" y="3718016"/>
            <a:ext cx="114300" cy="12065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281635" name="Text Box 35"/>
          <p:cNvSpPr txBox="1">
            <a:spLocks noChangeArrowheads="1"/>
          </p:cNvSpPr>
          <p:nvPr/>
        </p:nvSpPr>
        <p:spPr bwMode="auto">
          <a:xfrm>
            <a:off x="5029200" y="3810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baseline="0">
                <a:solidFill>
                  <a:schemeClr val="tx1"/>
                </a:solidFill>
              </a:rPr>
              <a:t>A</a:t>
            </a:r>
            <a:endParaRPr lang="en-US"/>
          </a:p>
        </p:txBody>
      </p:sp>
      <p:sp>
        <p:nvSpPr>
          <p:cNvPr id="281637" name="Text Box 37"/>
          <p:cNvSpPr txBox="1">
            <a:spLocks noChangeArrowheads="1"/>
          </p:cNvSpPr>
          <p:nvPr/>
        </p:nvSpPr>
        <p:spPr bwMode="auto">
          <a:xfrm>
            <a:off x="3657600" y="3429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baseline="0">
                <a:solidFill>
                  <a:schemeClr val="tx1"/>
                </a:solidFill>
              </a:rPr>
              <a:t>C</a:t>
            </a:r>
            <a:endParaRPr lang="en-US"/>
          </a:p>
        </p:txBody>
      </p:sp>
      <p:sp>
        <p:nvSpPr>
          <p:cNvPr id="281639" name="Text Box 39"/>
          <p:cNvSpPr txBox="1">
            <a:spLocks noChangeArrowheads="1"/>
          </p:cNvSpPr>
          <p:nvPr/>
        </p:nvSpPr>
        <p:spPr bwMode="auto">
          <a:xfrm>
            <a:off x="2444902" y="3960913"/>
            <a:ext cx="428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p</a:t>
            </a:r>
            <a:r>
              <a:rPr lang="en-US" sz="1400" b="1" i="1">
                <a:solidFill>
                  <a:schemeClr val="tx1"/>
                </a:solidFill>
              </a:rPr>
              <a:t>x</a:t>
            </a:r>
            <a:r>
              <a:rPr lang="en-US" sz="1400" b="1" baseline="30000">
                <a:solidFill>
                  <a:schemeClr val="tx1"/>
                </a:solidFill>
              </a:rPr>
              <a:t>0</a:t>
            </a:r>
            <a:endParaRPr lang="en-US"/>
          </a:p>
        </p:txBody>
      </p:sp>
      <p:sp>
        <p:nvSpPr>
          <p:cNvPr id="281640" name="Text Box 40"/>
          <p:cNvSpPr txBox="1">
            <a:spLocks noChangeArrowheads="1"/>
          </p:cNvSpPr>
          <p:nvPr/>
        </p:nvSpPr>
        <p:spPr bwMode="auto">
          <a:xfrm>
            <a:off x="4807474" y="5713513"/>
            <a:ext cx="351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x</a:t>
            </a:r>
            <a:r>
              <a:rPr lang="en-US" sz="1400" b="1" i="1">
                <a:solidFill>
                  <a:schemeClr val="tx1"/>
                </a:solidFill>
              </a:rPr>
              <a:t>0</a:t>
            </a:r>
            <a:endParaRPr lang="en-US" sz="1400" b="1" baseline="0">
              <a:solidFill>
                <a:schemeClr val="tx1"/>
              </a:solidFill>
            </a:endParaRPr>
          </a:p>
        </p:txBody>
      </p:sp>
      <p:sp>
        <p:nvSpPr>
          <p:cNvPr id="281641" name="Text Box 41"/>
          <p:cNvSpPr txBox="1">
            <a:spLocks noChangeArrowheads="1"/>
          </p:cNvSpPr>
          <p:nvPr/>
        </p:nvSpPr>
        <p:spPr bwMode="auto">
          <a:xfrm>
            <a:off x="4724400" y="3124201"/>
            <a:ext cx="571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470F3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aseline="0" dirty="0">
                <a:solidFill>
                  <a:srgbClr val="470F3E"/>
                </a:solidFill>
              </a:rPr>
              <a:t>La </a:t>
            </a:r>
            <a:r>
              <a:rPr lang="en-US" baseline="0" dirty="0" err="1">
                <a:solidFill>
                  <a:srgbClr val="470F3E"/>
                </a:solidFill>
              </a:rPr>
              <a:t>utilidad</a:t>
            </a:r>
            <a:r>
              <a:rPr lang="en-US" baseline="0" dirty="0">
                <a:solidFill>
                  <a:srgbClr val="470F3E"/>
                </a:solidFill>
              </a:rPr>
              <a:t> del </a:t>
            </a:r>
            <a:r>
              <a:rPr lang="en-US" baseline="0" dirty="0" err="1">
                <a:solidFill>
                  <a:srgbClr val="470F3E"/>
                </a:solidFill>
              </a:rPr>
              <a:t>consumidor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cae</a:t>
            </a:r>
            <a:r>
              <a:rPr lang="en-US" baseline="0" dirty="0">
                <a:solidFill>
                  <a:srgbClr val="470F3E"/>
                </a:solidFill>
              </a:rPr>
              <a:t> de </a:t>
            </a:r>
            <a:r>
              <a:rPr lang="en-US" i="1" baseline="0" dirty="0">
                <a:solidFill>
                  <a:srgbClr val="470F3E"/>
                </a:solidFill>
              </a:rPr>
              <a:t>U</a:t>
            </a:r>
            <a:r>
              <a:rPr lang="en-US" dirty="0">
                <a:solidFill>
                  <a:srgbClr val="470F3E"/>
                </a:solidFill>
              </a:rPr>
              <a:t>0</a:t>
            </a:r>
            <a:r>
              <a:rPr lang="en-US" baseline="0" dirty="0">
                <a:solidFill>
                  <a:srgbClr val="470F3E"/>
                </a:solidFill>
              </a:rPr>
              <a:t> hasta </a:t>
            </a:r>
            <a:r>
              <a:rPr lang="en-US" i="1" baseline="0" dirty="0">
                <a:solidFill>
                  <a:srgbClr val="470F3E"/>
                </a:solidFill>
              </a:rPr>
              <a:t>U</a:t>
            </a:r>
            <a:r>
              <a:rPr lang="en-US" dirty="0">
                <a:solidFill>
                  <a:srgbClr val="470F3E"/>
                </a:solidFill>
              </a:rPr>
              <a:t>1</a:t>
            </a:r>
            <a:endParaRPr lang="en-US" b="1" i="1" baseline="0" dirty="0">
              <a:solidFill>
                <a:srgbClr val="470F3E"/>
              </a:solidFill>
            </a:endParaRPr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>
            <a:off x="4960676" y="4032985"/>
            <a:ext cx="114300" cy="12065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22" grpId="0"/>
      <p:bldP spid="2816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02EA-3648-4BA6-A1CE-47A1F0493753}" type="slidenum">
              <a:rPr lang="en-US"/>
              <a:pPr/>
              <a:t>42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838200"/>
          </a:xfrm>
        </p:spPr>
        <p:txBody>
          <a:bodyPr/>
          <a:lstStyle/>
          <a:p>
            <a:r>
              <a:rPr lang="en-US"/>
              <a:t>Bienestar del Consumidor</a:t>
            </a:r>
          </a:p>
        </p:txBody>
      </p:sp>
      <p:sp>
        <p:nvSpPr>
          <p:cNvPr id="282627" name="Line 3"/>
          <p:cNvSpPr>
            <a:spLocks noChangeShapeType="1"/>
          </p:cNvSpPr>
          <p:nvPr/>
        </p:nvSpPr>
        <p:spPr bwMode="auto">
          <a:xfrm>
            <a:off x="2895600" y="19812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2628" name="Line 4"/>
          <p:cNvSpPr>
            <a:spLocks noChangeShapeType="1"/>
          </p:cNvSpPr>
          <p:nvPr/>
        </p:nvSpPr>
        <p:spPr bwMode="auto">
          <a:xfrm>
            <a:off x="2895600" y="57150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6705600" y="5791201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 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2463800" y="16002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>
                <a:solidFill>
                  <a:schemeClr val="tx1"/>
                </a:solidFill>
              </a:rPr>
              <a:t>p</a:t>
            </a:r>
            <a:r>
              <a:rPr lang="en-US" sz="1800" i="1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82631" name="Line 7"/>
          <p:cNvSpPr>
            <a:spLocks noChangeShapeType="1"/>
          </p:cNvSpPr>
          <p:nvPr/>
        </p:nvSpPr>
        <p:spPr bwMode="auto">
          <a:xfrm>
            <a:off x="2895600" y="2667000"/>
            <a:ext cx="3200400" cy="21336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6096000" y="4754563"/>
            <a:ext cx="97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i="1" baseline="0">
                <a:solidFill>
                  <a:srgbClr val="3B4F89"/>
                </a:solidFill>
              </a:rPr>
              <a:t>x</a:t>
            </a:r>
            <a:r>
              <a:rPr lang="en-US" sz="1400" i="1" baseline="30000">
                <a:solidFill>
                  <a:srgbClr val="3B4F89"/>
                </a:solidFill>
              </a:rPr>
              <a:t>c</a:t>
            </a:r>
            <a:r>
              <a:rPr lang="en-US" sz="1400" baseline="0">
                <a:solidFill>
                  <a:srgbClr val="3B4F89"/>
                </a:solidFill>
              </a:rPr>
              <a:t>(...</a:t>
            </a:r>
            <a:r>
              <a:rPr lang="en-US" sz="1400" i="1" baseline="0">
                <a:solidFill>
                  <a:srgbClr val="3B4F89"/>
                </a:solidFill>
              </a:rPr>
              <a:t>U</a:t>
            </a:r>
            <a:r>
              <a:rPr lang="en-US" sz="1400">
                <a:solidFill>
                  <a:srgbClr val="3B4F89"/>
                </a:solidFill>
              </a:rPr>
              <a:t>0</a:t>
            </a:r>
            <a:r>
              <a:rPr lang="en-US" sz="1400" baseline="0">
                <a:solidFill>
                  <a:srgbClr val="3B4F89"/>
                </a:solidFill>
              </a:rPr>
              <a:t>)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2438401" y="3581400"/>
            <a:ext cx="442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p</a:t>
            </a:r>
            <a:r>
              <a:rPr lang="en-US" sz="1400" b="1" i="1">
                <a:solidFill>
                  <a:schemeClr val="tx1"/>
                </a:solidFill>
              </a:rPr>
              <a:t>x</a:t>
            </a:r>
            <a:r>
              <a:rPr lang="en-US" sz="1400" b="1" baseline="30000">
                <a:solidFill>
                  <a:schemeClr val="tx1"/>
                </a:solidFill>
              </a:rPr>
              <a:t>1</a:t>
            </a:r>
            <a:endParaRPr lang="en-US" sz="1400" b="1" baseline="0">
              <a:solidFill>
                <a:schemeClr val="tx1"/>
              </a:solidFill>
            </a:endParaRPr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3740674" y="5713513"/>
            <a:ext cx="351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x</a:t>
            </a:r>
            <a:r>
              <a:rPr lang="en-US" sz="1400" b="1" i="1">
                <a:solidFill>
                  <a:schemeClr val="tx1"/>
                </a:solidFill>
              </a:rPr>
              <a:t>1</a:t>
            </a:r>
            <a:endParaRPr lang="en-US" sz="1400" b="1" baseline="0">
              <a:solidFill>
                <a:schemeClr val="tx1"/>
              </a:solidFill>
            </a:endParaRPr>
          </a:p>
        </p:txBody>
      </p:sp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5105400" y="1752600"/>
            <a:ext cx="518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470F3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aseline="0">
                <a:solidFill>
                  <a:srgbClr val="470F3E"/>
                </a:solidFill>
              </a:rPr>
              <a:t>La pérdida de bienestar del consumidor puede ser descrita de mejor forma por el área </a:t>
            </a:r>
            <a:r>
              <a:rPr lang="en-US" b="1" i="1" baseline="0">
                <a:solidFill>
                  <a:srgbClr val="470F3E"/>
                </a:solidFill>
              </a:rPr>
              <a:t>p</a:t>
            </a:r>
            <a:r>
              <a:rPr lang="en-US" b="1" i="1">
                <a:solidFill>
                  <a:srgbClr val="470F3E"/>
                </a:solidFill>
              </a:rPr>
              <a:t>x</a:t>
            </a:r>
            <a:r>
              <a:rPr lang="en-US" b="1" baseline="30000">
                <a:solidFill>
                  <a:srgbClr val="470F3E"/>
                </a:solidFill>
              </a:rPr>
              <a:t>1</a:t>
            </a:r>
            <a:r>
              <a:rPr lang="en-US" b="1" i="1" baseline="0">
                <a:solidFill>
                  <a:srgbClr val="470F3E"/>
                </a:solidFill>
              </a:rPr>
              <a:t>BAp</a:t>
            </a:r>
            <a:r>
              <a:rPr lang="en-US" b="1" i="1">
                <a:solidFill>
                  <a:srgbClr val="470F3E"/>
                </a:solidFill>
              </a:rPr>
              <a:t>x</a:t>
            </a:r>
            <a:r>
              <a:rPr lang="en-US" b="1" baseline="30000">
                <a:solidFill>
                  <a:srgbClr val="470F3E"/>
                </a:solidFill>
              </a:rPr>
              <a:t>0</a:t>
            </a:r>
            <a:r>
              <a:rPr lang="en-US" baseline="0">
                <a:solidFill>
                  <a:srgbClr val="470F3E"/>
                </a:solidFill>
              </a:rPr>
              <a:t> [usando </a:t>
            </a:r>
            <a:r>
              <a:rPr lang="en-US" i="1" baseline="0">
                <a:solidFill>
                  <a:srgbClr val="470F3E"/>
                </a:solidFill>
              </a:rPr>
              <a:t>x</a:t>
            </a:r>
            <a:r>
              <a:rPr lang="en-US" i="1" baseline="30000">
                <a:solidFill>
                  <a:srgbClr val="470F3E"/>
                </a:solidFill>
              </a:rPr>
              <a:t>c</a:t>
            </a:r>
            <a:r>
              <a:rPr lang="en-US" baseline="0">
                <a:solidFill>
                  <a:srgbClr val="470F3E"/>
                </a:solidFill>
              </a:rPr>
              <a:t>(...</a:t>
            </a:r>
            <a:r>
              <a:rPr lang="en-US" i="1" baseline="0">
                <a:solidFill>
                  <a:srgbClr val="470F3E"/>
                </a:solidFill>
              </a:rPr>
              <a:t>U</a:t>
            </a:r>
            <a:r>
              <a:rPr lang="en-US">
                <a:solidFill>
                  <a:srgbClr val="470F3E"/>
                </a:solidFill>
              </a:rPr>
              <a:t>0</a:t>
            </a:r>
            <a:r>
              <a:rPr lang="en-US" baseline="0">
                <a:solidFill>
                  <a:srgbClr val="470F3E"/>
                </a:solidFill>
              </a:rPr>
              <a:t>)] o por el área </a:t>
            </a:r>
            <a:r>
              <a:rPr lang="en-US" b="1" i="1" baseline="0">
                <a:solidFill>
                  <a:srgbClr val="470F3E"/>
                </a:solidFill>
              </a:rPr>
              <a:t>p</a:t>
            </a:r>
            <a:r>
              <a:rPr lang="en-US" b="1" i="1">
                <a:solidFill>
                  <a:srgbClr val="470F3E"/>
                </a:solidFill>
              </a:rPr>
              <a:t>x</a:t>
            </a:r>
            <a:r>
              <a:rPr lang="en-US" b="1" baseline="30000">
                <a:solidFill>
                  <a:srgbClr val="470F3E"/>
                </a:solidFill>
              </a:rPr>
              <a:t>1</a:t>
            </a:r>
            <a:r>
              <a:rPr lang="en-US" b="1" i="1" baseline="0">
                <a:solidFill>
                  <a:srgbClr val="470F3E"/>
                </a:solidFill>
              </a:rPr>
              <a:t>CDp</a:t>
            </a:r>
            <a:r>
              <a:rPr lang="en-US" b="1" i="1">
                <a:solidFill>
                  <a:srgbClr val="470F3E"/>
                </a:solidFill>
              </a:rPr>
              <a:t>x</a:t>
            </a:r>
            <a:r>
              <a:rPr lang="en-US" b="1" baseline="30000">
                <a:solidFill>
                  <a:srgbClr val="470F3E"/>
                </a:solidFill>
              </a:rPr>
              <a:t>0</a:t>
            </a:r>
            <a:r>
              <a:rPr lang="en-US" b="1" i="1" baseline="0">
                <a:solidFill>
                  <a:srgbClr val="470F3E"/>
                </a:solidFill>
              </a:rPr>
              <a:t> </a:t>
            </a:r>
            <a:r>
              <a:rPr lang="en-US" baseline="0">
                <a:solidFill>
                  <a:srgbClr val="470F3E"/>
                </a:solidFill>
              </a:rPr>
              <a:t>[usando </a:t>
            </a:r>
            <a:r>
              <a:rPr lang="en-US" i="1" baseline="0">
                <a:solidFill>
                  <a:srgbClr val="470F3E"/>
                </a:solidFill>
              </a:rPr>
              <a:t>x</a:t>
            </a:r>
            <a:r>
              <a:rPr lang="en-US" i="1" baseline="30000">
                <a:solidFill>
                  <a:srgbClr val="470F3E"/>
                </a:solidFill>
              </a:rPr>
              <a:t>c</a:t>
            </a:r>
            <a:r>
              <a:rPr lang="en-US" baseline="0">
                <a:solidFill>
                  <a:srgbClr val="470F3E"/>
                </a:solidFill>
              </a:rPr>
              <a:t>(...</a:t>
            </a:r>
            <a:r>
              <a:rPr lang="en-US" i="1" baseline="0">
                <a:solidFill>
                  <a:srgbClr val="470F3E"/>
                </a:solidFill>
              </a:rPr>
              <a:t>U</a:t>
            </a:r>
            <a:r>
              <a:rPr lang="en-US">
                <a:solidFill>
                  <a:srgbClr val="470F3E"/>
                </a:solidFill>
              </a:rPr>
              <a:t>1</a:t>
            </a:r>
            <a:r>
              <a:rPr lang="en-US" baseline="0">
                <a:solidFill>
                  <a:srgbClr val="470F3E"/>
                </a:solidFill>
              </a:rPr>
              <a:t>)]?</a:t>
            </a:r>
            <a:endParaRPr lang="en-US" b="1" i="1" baseline="0">
              <a:solidFill>
                <a:srgbClr val="470F3E"/>
              </a:solidFill>
            </a:endParaRPr>
          </a:p>
        </p:txBody>
      </p:sp>
      <p:sp>
        <p:nvSpPr>
          <p:cNvPr id="282637" name="Line 13"/>
          <p:cNvSpPr>
            <a:spLocks noChangeShapeType="1"/>
          </p:cNvSpPr>
          <p:nvPr/>
        </p:nvSpPr>
        <p:spPr bwMode="auto">
          <a:xfrm>
            <a:off x="2895600" y="3124200"/>
            <a:ext cx="3200400" cy="21336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2638" name="Text Box 14"/>
          <p:cNvSpPr txBox="1">
            <a:spLocks noChangeArrowheads="1"/>
          </p:cNvSpPr>
          <p:nvPr/>
        </p:nvSpPr>
        <p:spPr bwMode="auto">
          <a:xfrm>
            <a:off x="6096000" y="5211763"/>
            <a:ext cx="97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i="1" baseline="0">
                <a:solidFill>
                  <a:srgbClr val="3B4F89"/>
                </a:solidFill>
              </a:rPr>
              <a:t>x</a:t>
            </a:r>
            <a:r>
              <a:rPr lang="en-US" sz="1400" i="1" baseline="30000">
                <a:solidFill>
                  <a:srgbClr val="3B4F89"/>
                </a:solidFill>
              </a:rPr>
              <a:t>c</a:t>
            </a:r>
            <a:r>
              <a:rPr lang="en-US" sz="1400" baseline="0">
                <a:solidFill>
                  <a:srgbClr val="3B4F89"/>
                </a:solidFill>
              </a:rPr>
              <a:t>(...</a:t>
            </a:r>
            <a:r>
              <a:rPr lang="en-US" sz="1400" i="1" baseline="0">
                <a:solidFill>
                  <a:srgbClr val="3B4F89"/>
                </a:solidFill>
              </a:rPr>
              <a:t>U</a:t>
            </a:r>
            <a:r>
              <a:rPr lang="en-US" sz="1400">
                <a:solidFill>
                  <a:srgbClr val="3B4F89"/>
                </a:solidFill>
              </a:rPr>
              <a:t>1</a:t>
            </a:r>
            <a:r>
              <a:rPr lang="en-US" sz="1400" baseline="0">
                <a:solidFill>
                  <a:srgbClr val="3B4F89"/>
                </a:solidFill>
              </a:rPr>
              <a:t>)</a:t>
            </a:r>
          </a:p>
        </p:txBody>
      </p:sp>
      <p:sp>
        <p:nvSpPr>
          <p:cNvPr id="282640" name="Line 16"/>
          <p:cNvSpPr>
            <a:spLocks noChangeShapeType="1"/>
          </p:cNvSpPr>
          <p:nvPr/>
        </p:nvSpPr>
        <p:spPr bwMode="auto">
          <a:xfrm>
            <a:off x="5029200" y="4114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2641" name="Line 17"/>
          <p:cNvSpPr>
            <a:spLocks noChangeShapeType="1"/>
          </p:cNvSpPr>
          <p:nvPr/>
        </p:nvSpPr>
        <p:spPr bwMode="auto">
          <a:xfrm flipH="1">
            <a:off x="2895600" y="41148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82642" name="Line 18"/>
          <p:cNvSpPr>
            <a:spLocks noChangeShapeType="1"/>
          </p:cNvSpPr>
          <p:nvPr/>
        </p:nvSpPr>
        <p:spPr bwMode="auto">
          <a:xfrm>
            <a:off x="3886200" y="3810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2643" name="Line 19"/>
          <p:cNvSpPr>
            <a:spLocks noChangeShapeType="1"/>
          </p:cNvSpPr>
          <p:nvPr/>
        </p:nvSpPr>
        <p:spPr bwMode="auto">
          <a:xfrm flipH="1">
            <a:off x="2895600" y="3810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2644" name="Oval 20"/>
          <p:cNvSpPr>
            <a:spLocks noChangeArrowheads="1"/>
          </p:cNvSpPr>
          <p:nvPr/>
        </p:nvSpPr>
        <p:spPr bwMode="auto">
          <a:xfrm>
            <a:off x="4572000" y="3533866"/>
            <a:ext cx="76200" cy="476071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2645" name="Oval 21"/>
          <p:cNvSpPr>
            <a:spLocks noChangeArrowheads="1"/>
          </p:cNvSpPr>
          <p:nvPr/>
        </p:nvSpPr>
        <p:spPr bwMode="auto">
          <a:xfrm>
            <a:off x="4953000" y="3838666"/>
            <a:ext cx="76200" cy="476071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2646" name="Oval 22"/>
          <p:cNvSpPr>
            <a:spLocks noChangeArrowheads="1"/>
          </p:cNvSpPr>
          <p:nvPr/>
        </p:nvSpPr>
        <p:spPr bwMode="auto">
          <a:xfrm>
            <a:off x="4343400" y="3838666"/>
            <a:ext cx="76200" cy="476071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2647" name="Oval 23"/>
          <p:cNvSpPr>
            <a:spLocks noChangeArrowheads="1"/>
          </p:cNvSpPr>
          <p:nvPr/>
        </p:nvSpPr>
        <p:spPr bwMode="auto">
          <a:xfrm>
            <a:off x="3810000" y="3533866"/>
            <a:ext cx="76200" cy="476071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2648" name="Text Box 24"/>
          <p:cNvSpPr txBox="1">
            <a:spLocks noChangeArrowheads="1"/>
          </p:cNvSpPr>
          <p:nvPr/>
        </p:nvSpPr>
        <p:spPr bwMode="auto">
          <a:xfrm>
            <a:off x="5029200" y="3810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baseline="0">
                <a:solidFill>
                  <a:schemeClr val="tx1"/>
                </a:solidFill>
              </a:rPr>
              <a:t>A</a:t>
            </a:r>
            <a:endParaRPr lang="en-US"/>
          </a:p>
        </p:txBody>
      </p:sp>
      <p:sp>
        <p:nvSpPr>
          <p:cNvPr id="282649" name="Text Box 25"/>
          <p:cNvSpPr txBox="1">
            <a:spLocks noChangeArrowheads="1"/>
          </p:cNvSpPr>
          <p:nvPr/>
        </p:nvSpPr>
        <p:spPr bwMode="auto">
          <a:xfrm>
            <a:off x="4572000" y="35052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baseline="0">
                <a:solidFill>
                  <a:schemeClr val="tx1"/>
                </a:solidFill>
              </a:rPr>
              <a:t>B</a:t>
            </a:r>
            <a:endParaRPr lang="en-US"/>
          </a:p>
        </p:txBody>
      </p:sp>
      <p:sp>
        <p:nvSpPr>
          <p:cNvPr id="282650" name="Text Box 26"/>
          <p:cNvSpPr txBox="1">
            <a:spLocks noChangeArrowheads="1"/>
          </p:cNvSpPr>
          <p:nvPr/>
        </p:nvSpPr>
        <p:spPr bwMode="auto">
          <a:xfrm>
            <a:off x="3657600" y="3429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baseline="0">
                <a:solidFill>
                  <a:schemeClr val="tx1"/>
                </a:solidFill>
              </a:rPr>
              <a:t>C</a:t>
            </a:r>
            <a:endParaRPr lang="en-US"/>
          </a:p>
        </p:txBody>
      </p:sp>
      <p:sp>
        <p:nvSpPr>
          <p:cNvPr id="282651" name="Text Box 27"/>
          <p:cNvSpPr txBox="1">
            <a:spLocks noChangeArrowheads="1"/>
          </p:cNvSpPr>
          <p:nvPr/>
        </p:nvSpPr>
        <p:spPr bwMode="auto">
          <a:xfrm>
            <a:off x="4114800" y="41148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baseline="0">
                <a:solidFill>
                  <a:schemeClr val="tx1"/>
                </a:solidFill>
              </a:rPr>
              <a:t>D</a:t>
            </a:r>
            <a:endParaRPr lang="en-US"/>
          </a:p>
        </p:txBody>
      </p:sp>
      <p:sp>
        <p:nvSpPr>
          <p:cNvPr id="282652" name="Text Box 28"/>
          <p:cNvSpPr txBox="1">
            <a:spLocks noChangeArrowheads="1"/>
          </p:cNvSpPr>
          <p:nvPr/>
        </p:nvSpPr>
        <p:spPr bwMode="auto">
          <a:xfrm>
            <a:off x="2444902" y="3960913"/>
            <a:ext cx="428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p</a:t>
            </a:r>
            <a:r>
              <a:rPr lang="en-US" sz="1400" b="1" i="1">
                <a:solidFill>
                  <a:schemeClr val="tx1"/>
                </a:solidFill>
              </a:rPr>
              <a:t>x</a:t>
            </a:r>
            <a:r>
              <a:rPr lang="en-US" sz="1400" b="1" baseline="30000">
                <a:solidFill>
                  <a:schemeClr val="tx1"/>
                </a:solidFill>
              </a:rPr>
              <a:t>0</a:t>
            </a:r>
            <a:endParaRPr lang="en-US"/>
          </a:p>
        </p:txBody>
      </p:sp>
      <p:sp>
        <p:nvSpPr>
          <p:cNvPr id="282653" name="Text Box 29"/>
          <p:cNvSpPr txBox="1">
            <a:spLocks noChangeArrowheads="1"/>
          </p:cNvSpPr>
          <p:nvPr/>
        </p:nvSpPr>
        <p:spPr bwMode="auto">
          <a:xfrm>
            <a:off x="4807474" y="5713513"/>
            <a:ext cx="351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x</a:t>
            </a:r>
            <a:r>
              <a:rPr lang="en-US" sz="1400" b="1" i="1">
                <a:solidFill>
                  <a:schemeClr val="tx1"/>
                </a:solidFill>
              </a:rPr>
              <a:t>0</a:t>
            </a:r>
            <a:endParaRPr lang="en-US" sz="1400" b="1" baseline="0">
              <a:solidFill>
                <a:schemeClr val="tx1"/>
              </a:solidFill>
            </a:endParaRPr>
          </a:p>
        </p:txBody>
      </p:sp>
      <p:sp>
        <p:nvSpPr>
          <p:cNvPr id="282655" name="Text Box 31"/>
          <p:cNvSpPr txBox="1">
            <a:spLocks noChangeArrowheads="1"/>
          </p:cNvSpPr>
          <p:nvPr/>
        </p:nvSpPr>
        <p:spPr bwMode="auto">
          <a:xfrm>
            <a:off x="7543800" y="3994151"/>
            <a:ext cx="289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470F3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aseline="0">
                <a:solidFill>
                  <a:srgbClr val="470F3E"/>
                </a:solidFill>
              </a:rPr>
              <a:t>¿Cuál es la utilidad objetivo apropiada: </a:t>
            </a:r>
            <a:r>
              <a:rPr lang="en-US" i="1" baseline="0">
                <a:solidFill>
                  <a:srgbClr val="470F3E"/>
                </a:solidFill>
              </a:rPr>
              <a:t>U</a:t>
            </a:r>
            <a:r>
              <a:rPr lang="en-US">
                <a:solidFill>
                  <a:srgbClr val="470F3E"/>
                </a:solidFill>
              </a:rPr>
              <a:t>0</a:t>
            </a:r>
            <a:r>
              <a:rPr lang="en-US" baseline="0">
                <a:solidFill>
                  <a:srgbClr val="470F3E"/>
                </a:solidFill>
              </a:rPr>
              <a:t> o </a:t>
            </a:r>
            <a:r>
              <a:rPr lang="en-US" i="1" baseline="0">
                <a:solidFill>
                  <a:srgbClr val="470F3E"/>
                </a:solidFill>
              </a:rPr>
              <a:t>U</a:t>
            </a:r>
            <a:r>
              <a:rPr lang="en-US">
                <a:solidFill>
                  <a:srgbClr val="470F3E"/>
                </a:solidFill>
              </a:rPr>
              <a:t>1</a:t>
            </a:r>
            <a:r>
              <a:rPr lang="en-US" baseline="0">
                <a:solidFill>
                  <a:srgbClr val="470F3E"/>
                </a:solidFill>
              </a:rPr>
              <a:t>?</a:t>
            </a:r>
            <a:endParaRPr lang="en-US">
              <a:solidFill>
                <a:srgbClr val="470F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26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5" grpId="0" autoUpdateAnimBg="0"/>
      <p:bldP spid="28265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7ABC-69D1-4AAE-9CC0-2B5B3CE04CFA}" type="slidenum">
              <a:rPr lang="en-US"/>
              <a:pPr/>
              <a:t>43</a:t>
            </a:fld>
            <a:endParaRPr lang="en-US"/>
          </a:p>
        </p:txBody>
      </p:sp>
      <p:sp>
        <p:nvSpPr>
          <p:cNvPr id="346115" name="Line 3"/>
          <p:cNvSpPr>
            <a:spLocks noChangeShapeType="1"/>
          </p:cNvSpPr>
          <p:nvPr/>
        </p:nvSpPr>
        <p:spPr bwMode="auto">
          <a:xfrm>
            <a:off x="2895600" y="19812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46116" name="Line 4"/>
          <p:cNvSpPr>
            <a:spLocks noChangeShapeType="1"/>
          </p:cNvSpPr>
          <p:nvPr/>
        </p:nvSpPr>
        <p:spPr bwMode="auto">
          <a:xfrm>
            <a:off x="2895600" y="57150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6730209" y="5789891"/>
            <a:ext cx="160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 dirty="0" err="1">
                <a:solidFill>
                  <a:schemeClr val="tx1"/>
                </a:solidFill>
              </a:rPr>
              <a:t>Cantidad</a:t>
            </a:r>
            <a:r>
              <a:rPr lang="en-US" sz="1800" baseline="0" dirty="0">
                <a:solidFill>
                  <a:schemeClr val="tx1"/>
                </a:solidFill>
              </a:rPr>
              <a:t> </a:t>
            </a:r>
            <a:r>
              <a:rPr lang="en-US" sz="1800" baseline="0" dirty="0">
                <a:solidFill>
                  <a:schemeClr val="tx1"/>
                </a:solidFill>
              </a:rPr>
              <a:t>de </a:t>
            </a:r>
            <a:r>
              <a:rPr lang="en-US" sz="1800" i="1" baseline="0" dirty="0">
                <a:solidFill>
                  <a:schemeClr val="tx1"/>
                </a:solidFill>
              </a:rPr>
              <a:t>x</a:t>
            </a:r>
            <a:endParaRPr lang="en-US" sz="1800" baseline="0" dirty="0">
              <a:solidFill>
                <a:schemeClr val="tx1"/>
              </a:solidFill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2463800" y="16002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>
                <a:solidFill>
                  <a:schemeClr val="tx1"/>
                </a:solidFill>
              </a:rPr>
              <a:t>p</a:t>
            </a:r>
            <a:r>
              <a:rPr lang="en-US" sz="1800" i="1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46119" name="Line 7"/>
          <p:cNvSpPr>
            <a:spLocks noChangeShapeType="1"/>
          </p:cNvSpPr>
          <p:nvPr/>
        </p:nvSpPr>
        <p:spPr bwMode="auto">
          <a:xfrm>
            <a:off x="2895600" y="2667000"/>
            <a:ext cx="3200400" cy="21336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6096000" y="4754563"/>
            <a:ext cx="97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i="1" baseline="0" dirty="0">
                <a:solidFill>
                  <a:srgbClr val="3B4F89"/>
                </a:solidFill>
              </a:rPr>
              <a:t>x</a:t>
            </a:r>
            <a:r>
              <a:rPr lang="en-US" sz="1400" i="1" baseline="30000" dirty="0">
                <a:solidFill>
                  <a:srgbClr val="3B4F89"/>
                </a:solidFill>
              </a:rPr>
              <a:t>c</a:t>
            </a:r>
            <a:r>
              <a:rPr lang="en-US" sz="1400" baseline="0" dirty="0">
                <a:solidFill>
                  <a:srgbClr val="3B4F89"/>
                </a:solidFill>
              </a:rPr>
              <a:t>(...</a:t>
            </a:r>
            <a:r>
              <a:rPr lang="en-US" sz="1400" i="1" baseline="0" dirty="0">
                <a:solidFill>
                  <a:srgbClr val="3B4F89"/>
                </a:solidFill>
              </a:rPr>
              <a:t>U</a:t>
            </a:r>
            <a:r>
              <a:rPr lang="en-US" sz="1400" dirty="0">
                <a:solidFill>
                  <a:srgbClr val="3B4F89"/>
                </a:solidFill>
              </a:rPr>
              <a:t>0</a:t>
            </a:r>
            <a:r>
              <a:rPr lang="en-US" sz="1400" baseline="0" dirty="0">
                <a:solidFill>
                  <a:srgbClr val="3B4F89"/>
                </a:solidFill>
              </a:rPr>
              <a:t>)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2438401" y="3581400"/>
            <a:ext cx="442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p</a:t>
            </a:r>
            <a:r>
              <a:rPr lang="en-US" sz="1400" b="1" i="1">
                <a:solidFill>
                  <a:schemeClr val="tx1"/>
                </a:solidFill>
              </a:rPr>
              <a:t>x</a:t>
            </a:r>
            <a:r>
              <a:rPr lang="en-US" sz="1400" b="1" baseline="30000">
                <a:solidFill>
                  <a:schemeClr val="tx1"/>
                </a:solidFill>
              </a:rPr>
              <a:t>1</a:t>
            </a:r>
            <a:endParaRPr lang="en-US" sz="1400" b="1" baseline="0">
              <a:solidFill>
                <a:schemeClr val="tx1"/>
              </a:solidFill>
            </a:endParaRP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3740674" y="5713513"/>
            <a:ext cx="351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x</a:t>
            </a:r>
            <a:r>
              <a:rPr lang="en-US" sz="1400" b="1" i="1">
                <a:solidFill>
                  <a:schemeClr val="tx1"/>
                </a:solidFill>
              </a:rPr>
              <a:t>1</a:t>
            </a:r>
            <a:endParaRPr lang="en-US" sz="1400" b="1" baseline="0">
              <a:solidFill>
                <a:schemeClr val="tx1"/>
              </a:solidFill>
            </a:endParaRP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4343400" y="1828801"/>
            <a:ext cx="518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470F3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aseline="0" dirty="0" err="1">
                <a:solidFill>
                  <a:srgbClr val="470F3E"/>
                </a:solidFill>
              </a:rPr>
              <a:t>Podemos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usar</a:t>
            </a:r>
            <a:r>
              <a:rPr lang="en-US" baseline="0" dirty="0">
                <a:solidFill>
                  <a:srgbClr val="470F3E"/>
                </a:solidFill>
              </a:rPr>
              <a:t> la </a:t>
            </a:r>
            <a:r>
              <a:rPr lang="en-US" baseline="0" dirty="0" err="1">
                <a:solidFill>
                  <a:srgbClr val="470F3E"/>
                </a:solidFill>
              </a:rPr>
              <a:t>curva</a:t>
            </a:r>
            <a:r>
              <a:rPr lang="en-US" baseline="0" dirty="0">
                <a:solidFill>
                  <a:srgbClr val="470F3E"/>
                </a:solidFill>
              </a:rPr>
              <a:t> de </a:t>
            </a:r>
            <a:r>
              <a:rPr lang="en-US" baseline="0" dirty="0" err="1">
                <a:solidFill>
                  <a:srgbClr val="470F3E"/>
                </a:solidFill>
              </a:rPr>
              <a:t>demanda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Marshalliana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como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una</a:t>
            </a:r>
            <a:r>
              <a:rPr lang="en-US" baseline="0" dirty="0">
                <a:solidFill>
                  <a:srgbClr val="470F3E"/>
                </a:solidFill>
              </a:rPr>
              <a:t> </a:t>
            </a:r>
            <a:r>
              <a:rPr lang="en-US" baseline="0" dirty="0" err="1">
                <a:solidFill>
                  <a:srgbClr val="470F3E"/>
                </a:solidFill>
              </a:rPr>
              <a:t>solución</a:t>
            </a:r>
            <a:r>
              <a:rPr lang="en-US" baseline="0" dirty="0">
                <a:solidFill>
                  <a:srgbClr val="470F3E"/>
                </a:solidFill>
              </a:rPr>
              <a:t> intermedia</a:t>
            </a:r>
            <a:endParaRPr lang="en-US" b="1" i="1" baseline="0" dirty="0">
              <a:solidFill>
                <a:srgbClr val="470F3E"/>
              </a:solidFill>
            </a:endParaRP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2895600" y="3124200"/>
            <a:ext cx="3200400" cy="21336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6096000" y="5211763"/>
            <a:ext cx="97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i="1" baseline="0" dirty="0">
                <a:solidFill>
                  <a:srgbClr val="3B4F89"/>
                </a:solidFill>
              </a:rPr>
              <a:t>x</a:t>
            </a:r>
            <a:r>
              <a:rPr lang="en-US" sz="1400" i="1" baseline="30000" dirty="0">
                <a:solidFill>
                  <a:srgbClr val="3B4F89"/>
                </a:solidFill>
              </a:rPr>
              <a:t>c</a:t>
            </a:r>
            <a:r>
              <a:rPr lang="en-US" sz="1400" baseline="0" dirty="0">
                <a:solidFill>
                  <a:srgbClr val="3B4F89"/>
                </a:solidFill>
              </a:rPr>
              <a:t>(...</a:t>
            </a:r>
            <a:r>
              <a:rPr lang="en-US" sz="1400" i="1" baseline="0" dirty="0">
                <a:solidFill>
                  <a:srgbClr val="3B4F89"/>
                </a:solidFill>
              </a:rPr>
              <a:t>U</a:t>
            </a:r>
            <a:r>
              <a:rPr lang="en-US" sz="1400" dirty="0">
                <a:solidFill>
                  <a:srgbClr val="3B4F89"/>
                </a:solidFill>
              </a:rPr>
              <a:t>1</a:t>
            </a:r>
            <a:r>
              <a:rPr lang="en-US" sz="1400" baseline="0" dirty="0">
                <a:solidFill>
                  <a:srgbClr val="3B4F89"/>
                </a:solidFill>
              </a:rPr>
              <a:t>)</a:t>
            </a:r>
          </a:p>
        </p:txBody>
      </p:sp>
      <p:grpSp>
        <p:nvGrpSpPr>
          <p:cNvPr id="346143" name="Group 31"/>
          <p:cNvGrpSpPr>
            <a:grpSpLocks/>
          </p:cNvGrpSpPr>
          <p:nvPr/>
        </p:nvGrpSpPr>
        <p:grpSpPr bwMode="auto">
          <a:xfrm>
            <a:off x="2895600" y="3505201"/>
            <a:ext cx="4635500" cy="1096963"/>
            <a:chOff x="864" y="2208"/>
            <a:chExt cx="2920" cy="691"/>
          </a:xfrm>
        </p:grpSpPr>
        <p:sp>
          <p:nvSpPr>
            <p:cNvPr id="346124" name="Line 12"/>
            <p:cNvSpPr>
              <a:spLocks noChangeShapeType="1"/>
            </p:cNvSpPr>
            <p:nvPr/>
          </p:nvSpPr>
          <p:spPr bwMode="auto">
            <a:xfrm>
              <a:off x="864" y="2208"/>
              <a:ext cx="2304" cy="624"/>
            </a:xfrm>
            <a:prstGeom prst="line">
              <a:avLst/>
            </a:prstGeom>
            <a:noFill/>
            <a:ln w="38100">
              <a:solidFill>
                <a:srgbClr val="470F3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46127" name="Text Box 15"/>
            <p:cNvSpPr txBox="1">
              <a:spLocks noChangeArrowheads="1"/>
            </p:cNvSpPr>
            <p:nvPr/>
          </p:nvSpPr>
          <p:spPr bwMode="auto">
            <a:xfrm>
              <a:off x="3168" y="2707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/>
              <a:r>
                <a:rPr lang="en-US" sz="1400" i="1" baseline="0">
                  <a:solidFill>
                    <a:srgbClr val="470F3E"/>
                  </a:solidFill>
                </a:rPr>
                <a:t>x(p</a:t>
              </a:r>
              <a:r>
                <a:rPr lang="en-US" sz="1400" i="1">
                  <a:solidFill>
                    <a:srgbClr val="470F3E"/>
                  </a:solidFill>
                </a:rPr>
                <a:t>x</a:t>
              </a:r>
              <a:r>
                <a:rPr lang="en-US" sz="1400" baseline="0">
                  <a:solidFill>
                    <a:srgbClr val="470F3E"/>
                  </a:solidFill>
                </a:rPr>
                <a:t>…)</a:t>
              </a:r>
            </a:p>
          </p:txBody>
        </p:sp>
      </p:grpSp>
      <p:sp>
        <p:nvSpPr>
          <p:cNvPr id="346128" name="Line 16"/>
          <p:cNvSpPr>
            <a:spLocks noChangeShapeType="1"/>
          </p:cNvSpPr>
          <p:nvPr/>
        </p:nvSpPr>
        <p:spPr bwMode="auto">
          <a:xfrm>
            <a:off x="5029200" y="4114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 flipH="1">
            <a:off x="2895600" y="41148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46130" name="Line 18"/>
          <p:cNvSpPr>
            <a:spLocks noChangeShapeType="1"/>
          </p:cNvSpPr>
          <p:nvPr/>
        </p:nvSpPr>
        <p:spPr bwMode="auto">
          <a:xfrm>
            <a:off x="3886200" y="3810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46131" name="Line 19"/>
          <p:cNvSpPr>
            <a:spLocks noChangeShapeType="1"/>
          </p:cNvSpPr>
          <p:nvPr/>
        </p:nvSpPr>
        <p:spPr bwMode="auto">
          <a:xfrm flipH="1">
            <a:off x="2895600" y="3810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46136" name="Text Box 24"/>
          <p:cNvSpPr txBox="1">
            <a:spLocks noChangeArrowheads="1"/>
          </p:cNvSpPr>
          <p:nvPr/>
        </p:nvSpPr>
        <p:spPr bwMode="auto">
          <a:xfrm>
            <a:off x="5029200" y="3810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baseline="0">
                <a:solidFill>
                  <a:schemeClr val="tx1"/>
                </a:solidFill>
              </a:rPr>
              <a:t>A</a:t>
            </a:r>
            <a:endParaRPr lang="en-US"/>
          </a:p>
        </p:txBody>
      </p:sp>
      <p:sp>
        <p:nvSpPr>
          <p:cNvPr id="346137" name="Text Box 25"/>
          <p:cNvSpPr txBox="1">
            <a:spLocks noChangeArrowheads="1"/>
          </p:cNvSpPr>
          <p:nvPr/>
        </p:nvSpPr>
        <p:spPr bwMode="auto">
          <a:xfrm>
            <a:off x="4572000" y="35052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baseline="0">
                <a:solidFill>
                  <a:schemeClr val="tx1"/>
                </a:solidFill>
              </a:rPr>
              <a:t>B</a:t>
            </a:r>
            <a:endParaRPr lang="en-US"/>
          </a:p>
        </p:txBody>
      </p:sp>
      <p:sp>
        <p:nvSpPr>
          <p:cNvPr id="346138" name="Text Box 26"/>
          <p:cNvSpPr txBox="1">
            <a:spLocks noChangeArrowheads="1"/>
          </p:cNvSpPr>
          <p:nvPr/>
        </p:nvSpPr>
        <p:spPr bwMode="auto">
          <a:xfrm>
            <a:off x="3657600" y="3429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baseline="0">
                <a:solidFill>
                  <a:schemeClr val="tx1"/>
                </a:solidFill>
              </a:rPr>
              <a:t>C</a:t>
            </a:r>
            <a:endParaRPr lang="en-US"/>
          </a:p>
        </p:txBody>
      </p:sp>
      <p:sp>
        <p:nvSpPr>
          <p:cNvPr id="346139" name="Text Box 27"/>
          <p:cNvSpPr txBox="1">
            <a:spLocks noChangeArrowheads="1"/>
          </p:cNvSpPr>
          <p:nvPr/>
        </p:nvSpPr>
        <p:spPr bwMode="auto">
          <a:xfrm>
            <a:off x="4114800" y="41148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baseline="0">
                <a:solidFill>
                  <a:schemeClr val="tx1"/>
                </a:solidFill>
              </a:rPr>
              <a:t>D</a:t>
            </a:r>
            <a:endParaRPr lang="en-US"/>
          </a:p>
        </p:txBody>
      </p:sp>
      <p:sp>
        <p:nvSpPr>
          <p:cNvPr id="346140" name="Text Box 28"/>
          <p:cNvSpPr txBox="1">
            <a:spLocks noChangeArrowheads="1"/>
          </p:cNvSpPr>
          <p:nvPr/>
        </p:nvSpPr>
        <p:spPr bwMode="auto">
          <a:xfrm>
            <a:off x="2444902" y="3960913"/>
            <a:ext cx="428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p</a:t>
            </a:r>
            <a:r>
              <a:rPr lang="en-US" sz="1400" b="1" i="1">
                <a:solidFill>
                  <a:schemeClr val="tx1"/>
                </a:solidFill>
              </a:rPr>
              <a:t>x</a:t>
            </a:r>
            <a:r>
              <a:rPr lang="en-US" sz="1400" b="1" baseline="30000">
                <a:solidFill>
                  <a:schemeClr val="tx1"/>
                </a:solidFill>
              </a:rPr>
              <a:t>0</a:t>
            </a:r>
            <a:endParaRPr lang="en-US"/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807474" y="5713513"/>
            <a:ext cx="351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chemeClr val="tx1"/>
                </a:solidFill>
              </a:rPr>
              <a:t>x</a:t>
            </a:r>
            <a:r>
              <a:rPr lang="en-US" sz="1400" b="1" i="1">
                <a:solidFill>
                  <a:schemeClr val="tx1"/>
                </a:solidFill>
              </a:rPr>
              <a:t>0</a:t>
            </a:r>
            <a:endParaRPr lang="en-US" sz="1400" b="1" baseline="0">
              <a:solidFill>
                <a:schemeClr val="tx1"/>
              </a:solidFill>
            </a:endParaRPr>
          </a:p>
        </p:txBody>
      </p:sp>
      <p:sp>
        <p:nvSpPr>
          <p:cNvPr id="346142" name="Text Box 30"/>
          <p:cNvSpPr txBox="1">
            <a:spLocks noChangeArrowheads="1"/>
          </p:cNvSpPr>
          <p:nvPr/>
        </p:nvSpPr>
        <p:spPr bwMode="auto">
          <a:xfrm>
            <a:off x="7543800" y="2971800"/>
            <a:ext cx="29718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470F3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300" baseline="0" dirty="0">
                <a:solidFill>
                  <a:srgbClr val="470F3E"/>
                </a:solidFill>
              </a:rPr>
              <a:t>El </a:t>
            </a:r>
            <a:r>
              <a:rPr lang="en-US" sz="2300" baseline="0" dirty="0" err="1">
                <a:solidFill>
                  <a:srgbClr val="470F3E"/>
                </a:solidFill>
              </a:rPr>
              <a:t>ára</a:t>
            </a:r>
            <a:r>
              <a:rPr lang="en-US" sz="2300" baseline="0" dirty="0">
                <a:solidFill>
                  <a:srgbClr val="470F3E"/>
                </a:solidFill>
              </a:rPr>
              <a:t> </a:t>
            </a:r>
            <a:r>
              <a:rPr lang="en-US" sz="2300" b="1" i="1" baseline="0" dirty="0">
                <a:solidFill>
                  <a:srgbClr val="470F3E"/>
                </a:solidFill>
              </a:rPr>
              <a:t>p</a:t>
            </a:r>
            <a:r>
              <a:rPr lang="en-US" sz="2300" b="1" i="1" dirty="0">
                <a:solidFill>
                  <a:srgbClr val="470F3E"/>
                </a:solidFill>
              </a:rPr>
              <a:t>x</a:t>
            </a:r>
            <a:r>
              <a:rPr lang="en-US" sz="2300" b="1" baseline="30000" dirty="0">
                <a:solidFill>
                  <a:srgbClr val="470F3E"/>
                </a:solidFill>
              </a:rPr>
              <a:t>1</a:t>
            </a:r>
            <a:r>
              <a:rPr lang="en-US" sz="2300" b="1" i="1" baseline="0" dirty="0">
                <a:solidFill>
                  <a:srgbClr val="470F3E"/>
                </a:solidFill>
              </a:rPr>
              <a:t>CAp</a:t>
            </a:r>
            <a:r>
              <a:rPr lang="en-US" sz="2300" b="1" i="1" dirty="0">
                <a:solidFill>
                  <a:srgbClr val="470F3E"/>
                </a:solidFill>
              </a:rPr>
              <a:t>x</a:t>
            </a:r>
            <a:r>
              <a:rPr lang="en-US" sz="2300" b="1" baseline="30000" dirty="0">
                <a:solidFill>
                  <a:srgbClr val="470F3E"/>
                </a:solidFill>
              </a:rPr>
              <a:t>0</a:t>
            </a:r>
            <a:r>
              <a:rPr lang="en-US" sz="2300" baseline="0" dirty="0">
                <a:solidFill>
                  <a:srgbClr val="470F3E"/>
                </a:solidFill>
              </a:rPr>
              <a:t> </a:t>
            </a:r>
            <a:r>
              <a:rPr lang="en-US" sz="2300" baseline="0" dirty="0" err="1">
                <a:solidFill>
                  <a:srgbClr val="470F3E"/>
                </a:solidFill>
              </a:rPr>
              <a:t>queda</a:t>
            </a:r>
            <a:r>
              <a:rPr lang="en-US" sz="2300" baseline="0" dirty="0">
                <a:solidFill>
                  <a:srgbClr val="470F3E"/>
                </a:solidFill>
              </a:rPr>
              <a:t> entre el </a:t>
            </a:r>
            <a:r>
              <a:rPr lang="en-US" sz="2300" baseline="0" dirty="0" err="1">
                <a:solidFill>
                  <a:srgbClr val="470F3E"/>
                </a:solidFill>
              </a:rPr>
              <a:t>tamaño</a:t>
            </a:r>
            <a:r>
              <a:rPr lang="en-US" sz="2300" baseline="0" dirty="0">
                <a:solidFill>
                  <a:srgbClr val="470F3E"/>
                </a:solidFill>
              </a:rPr>
              <a:t> de la </a:t>
            </a:r>
            <a:r>
              <a:rPr lang="en-US" sz="2300" baseline="0" dirty="0" err="1">
                <a:solidFill>
                  <a:srgbClr val="470F3E"/>
                </a:solidFill>
              </a:rPr>
              <a:t>pérdida</a:t>
            </a:r>
            <a:r>
              <a:rPr lang="en-US" sz="2300" baseline="0" dirty="0">
                <a:solidFill>
                  <a:srgbClr val="470F3E"/>
                </a:solidFill>
              </a:rPr>
              <a:t> de </a:t>
            </a:r>
            <a:r>
              <a:rPr lang="en-US" sz="2300" baseline="0" dirty="0" err="1">
                <a:solidFill>
                  <a:srgbClr val="470F3E"/>
                </a:solidFill>
              </a:rPr>
              <a:t>bienestar</a:t>
            </a:r>
            <a:r>
              <a:rPr lang="en-US" sz="2300" baseline="0" dirty="0">
                <a:solidFill>
                  <a:srgbClr val="470F3E"/>
                </a:solidFill>
              </a:rPr>
              <a:t> </a:t>
            </a:r>
            <a:r>
              <a:rPr lang="en-US" sz="2300" baseline="0" dirty="0" err="1">
                <a:solidFill>
                  <a:srgbClr val="470F3E"/>
                </a:solidFill>
              </a:rPr>
              <a:t>definida</a:t>
            </a:r>
            <a:r>
              <a:rPr lang="en-US" sz="2300" baseline="0" dirty="0">
                <a:solidFill>
                  <a:srgbClr val="470F3E"/>
                </a:solidFill>
              </a:rPr>
              <a:t> </a:t>
            </a:r>
            <a:r>
              <a:rPr lang="en-US" sz="2300" baseline="0" dirty="0" err="1">
                <a:solidFill>
                  <a:srgbClr val="470F3E"/>
                </a:solidFill>
              </a:rPr>
              <a:t>por</a:t>
            </a:r>
            <a:r>
              <a:rPr lang="en-US" sz="2300" baseline="0" dirty="0">
                <a:solidFill>
                  <a:srgbClr val="470F3E"/>
                </a:solidFill>
              </a:rPr>
              <a:t> </a:t>
            </a:r>
            <a:r>
              <a:rPr lang="en-US" sz="2300" i="1" baseline="0" dirty="0">
                <a:solidFill>
                  <a:srgbClr val="470F3E"/>
                </a:solidFill>
              </a:rPr>
              <a:t>x</a:t>
            </a:r>
            <a:r>
              <a:rPr lang="en-US" sz="2300" i="1" baseline="30000" dirty="0">
                <a:solidFill>
                  <a:srgbClr val="470F3E"/>
                </a:solidFill>
              </a:rPr>
              <a:t>c</a:t>
            </a:r>
            <a:r>
              <a:rPr lang="en-US" sz="2300" baseline="0" dirty="0">
                <a:solidFill>
                  <a:srgbClr val="470F3E"/>
                </a:solidFill>
              </a:rPr>
              <a:t>(...</a:t>
            </a:r>
            <a:r>
              <a:rPr lang="en-US" sz="2300" i="1" baseline="0" dirty="0">
                <a:solidFill>
                  <a:srgbClr val="470F3E"/>
                </a:solidFill>
              </a:rPr>
              <a:t>U</a:t>
            </a:r>
            <a:r>
              <a:rPr lang="en-US" sz="2300" dirty="0">
                <a:solidFill>
                  <a:srgbClr val="470F3E"/>
                </a:solidFill>
              </a:rPr>
              <a:t>0</a:t>
            </a:r>
            <a:r>
              <a:rPr lang="en-US" sz="2300" baseline="0" dirty="0">
                <a:solidFill>
                  <a:srgbClr val="470F3E"/>
                </a:solidFill>
              </a:rPr>
              <a:t>) y </a:t>
            </a:r>
            <a:r>
              <a:rPr lang="en-US" sz="2300" i="1" baseline="0" dirty="0">
                <a:solidFill>
                  <a:srgbClr val="470F3E"/>
                </a:solidFill>
              </a:rPr>
              <a:t>x</a:t>
            </a:r>
            <a:r>
              <a:rPr lang="en-US" sz="2300" i="1" baseline="30000" dirty="0">
                <a:solidFill>
                  <a:srgbClr val="470F3E"/>
                </a:solidFill>
              </a:rPr>
              <a:t>c</a:t>
            </a:r>
            <a:r>
              <a:rPr lang="en-US" sz="2300" baseline="0" dirty="0">
                <a:solidFill>
                  <a:srgbClr val="470F3E"/>
                </a:solidFill>
              </a:rPr>
              <a:t>(...</a:t>
            </a:r>
            <a:r>
              <a:rPr lang="en-US" sz="2300" i="1" baseline="0" dirty="0">
                <a:solidFill>
                  <a:srgbClr val="470F3E"/>
                </a:solidFill>
              </a:rPr>
              <a:t>U</a:t>
            </a:r>
            <a:r>
              <a:rPr lang="en-US" sz="2300" dirty="0">
                <a:solidFill>
                  <a:srgbClr val="470F3E"/>
                </a:solidFill>
              </a:rPr>
              <a:t>1</a:t>
            </a:r>
            <a:r>
              <a:rPr lang="en-US" sz="2300" baseline="0" dirty="0">
                <a:solidFill>
                  <a:srgbClr val="470F3E"/>
                </a:solidFill>
              </a:rPr>
              <a:t>)</a:t>
            </a:r>
          </a:p>
        </p:txBody>
      </p:sp>
      <p:sp>
        <p:nvSpPr>
          <p:cNvPr id="346145" name="Rectangle 33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838200"/>
          </a:xfrm>
          <a:noFill/>
          <a:ln/>
        </p:spPr>
        <p:txBody>
          <a:bodyPr/>
          <a:lstStyle/>
          <a:p>
            <a:r>
              <a:rPr lang="en-US"/>
              <a:t>Bienestar del Consumidor</a:t>
            </a: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3810000" y="3718016"/>
            <a:ext cx="114300" cy="12065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318001" y="4039068"/>
            <a:ext cx="114300" cy="12065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4578350" y="3743325"/>
            <a:ext cx="114300" cy="12065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37" name="Oval 34"/>
          <p:cNvSpPr>
            <a:spLocks noChangeArrowheads="1"/>
          </p:cNvSpPr>
          <p:nvPr/>
        </p:nvSpPr>
        <p:spPr bwMode="auto">
          <a:xfrm>
            <a:off x="4965700" y="4027916"/>
            <a:ext cx="114300" cy="12065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3" grpId="0"/>
      <p:bldP spid="3461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6" name="Line 8"/>
          <p:cNvSpPr>
            <a:spLocks noChangeShapeType="1"/>
          </p:cNvSpPr>
          <p:nvPr/>
        </p:nvSpPr>
        <p:spPr bwMode="auto">
          <a:xfrm>
            <a:off x="2895600" y="2819400"/>
            <a:ext cx="3200400" cy="19812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BBC1-8FF6-4F17-8EE3-93A011F90714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278555" name="Group 27"/>
          <p:cNvGrpSpPr>
            <a:grpSpLocks/>
          </p:cNvGrpSpPr>
          <p:nvPr/>
        </p:nvGrpSpPr>
        <p:grpSpPr bwMode="auto">
          <a:xfrm>
            <a:off x="2917825" y="3352800"/>
            <a:ext cx="6545271" cy="914400"/>
            <a:chOff x="878" y="2112"/>
            <a:chExt cx="4123" cy="576"/>
          </a:xfrm>
        </p:grpSpPr>
        <p:sp>
          <p:nvSpPr>
            <p:cNvPr id="278547" name="Rectangle 19" descr="25%"/>
            <p:cNvSpPr>
              <a:spLocks noChangeArrowheads="1"/>
            </p:cNvSpPr>
            <p:nvPr/>
          </p:nvSpPr>
          <p:spPr bwMode="auto">
            <a:xfrm>
              <a:off x="878" y="2256"/>
              <a:ext cx="753" cy="432"/>
            </a:xfrm>
            <a:prstGeom prst="rect">
              <a:avLst/>
            </a:prstGeom>
            <a:pattFill prst="pct25">
              <a:fgClr>
                <a:srgbClr val="470F3E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470F3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278546" name="AutoShape 18" descr="25%"/>
            <p:cNvSpPr>
              <a:spLocks noChangeArrowheads="1"/>
            </p:cNvSpPr>
            <p:nvPr/>
          </p:nvSpPr>
          <p:spPr bwMode="auto">
            <a:xfrm>
              <a:off x="1631" y="2256"/>
              <a:ext cx="673" cy="432"/>
            </a:xfrm>
            <a:prstGeom prst="rtTriangle">
              <a:avLst/>
            </a:prstGeom>
            <a:pattFill prst="pct25">
              <a:fgClr>
                <a:srgbClr val="470F3E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470F3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  <p:sp>
          <p:nvSpPr>
            <p:cNvPr id="278552" name="Text Box 24"/>
            <p:cNvSpPr txBox="1">
              <a:spLocks noChangeArrowheads="1"/>
            </p:cNvSpPr>
            <p:nvPr/>
          </p:nvSpPr>
          <p:spPr bwMode="auto">
            <a:xfrm>
              <a:off x="2208" y="2112"/>
              <a:ext cx="2793" cy="330"/>
            </a:xfrm>
            <a:prstGeom prst="rect">
              <a:avLst/>
            </a:prstGeom>
            <a:noFill/>
            <a:ln w="19050">
              <a:solidFill>
                <a:srgbClr val="470F3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 baseline="0" dirty="0" err="1">
                  <a:solidFill>
                    <a:srgbClr val="470F3E"/>
                  </a:solidFill>
                </a:rPr>
                <a:t>Pérdida</a:t>
              </a:r>
              <a:r>
                <a:rPr lang="en-US" sz="1400" b="1" baseline="0" dirty="0">
                  <a:solidFill>
                    <a:srgbClr val="470F3E"/>
                  </a:solidFill>
                </a:rPr>
                <a:t> de </a:t>
              </a:r>
              <a:r>
                <a:rPr lang="en-US" sz="1400" b="1" baseline="0" dirty="0" err="1">
                  <a:solidFill>
                    <a:srgbClr val="470F3E"/>
                  </a:solidFill>
                </a:rPr>
                <a:t>bienestar</a:t>
              </a:r>
              <a:r>
                <a:rPr lang="en-US" sz="1400" b="1" baseline="0" dirty="0">
                  <a:solidFill>
                    <a:srgbClr val="470F3E"/>
                  </a:solidFill>
                </a:rPr>
                <a:t> del </a:t>
              </a:r>
              <a:r>
                <a:rPr lang="en-US" sz="1400" b="1" baseline="0" dirty="0" err="1">
                  <a:solidFill>
                    <a:srgbClr val="470F3E"/>
                  </a:solidFill>
                </a:rPr>
                <a:t>consumidor</a:t>
              </a:r>
              <a:r>
                <a:rPr lang="en-US" sz="1400" b="1" baseline="0" dirty="0">
                  <a:solidFill>
                    <a:srgbClr val="470F3E"/>
                  </a:solidFill>
                </a:rPr>
                <a:t> = </a:t>
              </a:r>
              <a:r>
                <a:rPr lang="en-US" sz="1400" b="1" baseline="0" dirty="0" err="1">
                  <a:solidFill>
                    <a:srgbClr val="470F3E"/>
                  </a:solidFill>
                </a:rPr>
                <a:t>pérdida</a:t>
              </a:r>
              <a:r>
                <a:rPr lang="en-US" sz="1400" b="1" baseline="0" dirty="0">
                  <a:solidFill>
                    <a:srgbClr val="470F3E"/>
                  </a:solidFill>
                </a:rPr>
                <a:t> de</a:t>
              </a:r>
            </a:p>
            <a:p>
              <a:pPr algn="l"/>
              <a:r>
                <a:rPr lang="en-US" sz="1400" b="1" baseline="0" dirty="0" err="1">
                  <a:solidFill>
                    <a:srgbClr val="470F3E"/>
                  </a:solidFill>
                </a:rPr>
                <a:t>Excedente</a:t>
              </a:r>
              <a:r>
                <a:rPr lang="en-US" sz="1400" b="1" baseline="0" dirty="0">
                  <a:solidFill>
                    <a:srgbClr val="470F3E"/>
                  </a:solidFill>
                </a:rPr>
                <a:t> de </a:t>
              </a:r>
              <a:r>
                <a:rPr lang="en-US" sz="1400" b="1" baseline="0" dirty="0" err="1">
                  <a:solidFill>
                    <a:srgbClr val="470F3E"/>
                  </a:solidFill>
                </a:rPr>
                <a:t>Consumidor</a:t>
              </a:r>
              <a:endParaRPr lang="en-US" sz="1400" b="1" baseline="0" dirty="0">
                <a:solidFill>
                  <a:srgbClr val="470F3E"/>
                </a:solidFill>
              </a:endParaRPr>
            </a:p>
          </p:txBody>
        </p:sp>
        <p:sp>
          <p:nvSpPr>
            <p:cNvPr id="278553" name="Line 25"/>
            <p:cNvSpPr>
              <a:spLocks noChangeShapeType="1"/>
            </p:cNvSpPr>
            <p:nvPr/>
          </p:nvSpPr>
          <p:spPr bwMode="auto">
            <a:xfrm flipH="1">
              <a:off x="1872" y="2256"/>
              <a:ext cx="336" cy="240"/>
            </a:xfrm>
            <a:prstGeom prst="line">
              <a:avLst/>
            </a:prstGeom>
            <a:noFill/>
            <a:ln w="19050">
              <a:solidFill>
                <a:srgbClr val="470F3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278532" name="Line 4"/>
          <p:cNvSpPr>
            <a:spLocks noChangeShapeType="1"/>
          </p:cNvSpPr>
          <p:nvPr/>
        </p:nvSpPr>
        <p:spPr bwMode="auto">
          <a:xfrm>
            <a:off x="2895600" y="19812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>
            <a:off x="2895600" y="57150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6737350" y="57912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2463800" y="16002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>
                <a:solidFill>
                  <a:schemeClr val="tx1"/>
                </a:solidFill>
              </a:rPr>
              <a:t>p</a:t>
            </a:r>
            <a:r>
              <a:rPr lang="en-US" sz="1800" i="1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278541" name="Text Box 13"/>
          <p:cNvSpPr txBox="1">
            <a:spLocks noChangeArrowheads="1"/>
          </p:cNvSpPr>
          <p:nvPr/>
        </p:nvSpPr>
        <p:spPr bwMode="auto">
          <a:xfrm>
            <a:off x="6053760" y="4753076"/>
            <a:ext cx="9877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i="1" baseline="0">
                <a:solidFill>
                  <a:srgbClr val="3B4F89"/>
                </a:solidFill>
              </a:rPr>
              <a:t>x</a:t>
            </a:r>
            <a:r>
              <a:rPr lang="en-US" sz="1400" i="1" baseline="30000">
                <a:solidFill>
                  <a:srgbClr val="3B4F89"/>
                </a:solidFill>
              </a:rPr>
              <a:t>c</a:t>
            </a:r>
            <a:r>
              <a:rPr lang="en-US" sz="1400" i="1" baseline="0">
                <a:solidFill>
                  <a:srgbClr val="3B4F89"/>
                </a:solidFill>
              </a:rPr>
              <a:t>(p</a:t>
            </a:r>
            <a:r>
              <a:rPr lang="en-US" sz="1400" i="1">
                <a:solidFill>
                  <a:srgbClr val="3B4F89"/>
                </a:solidFill>
              </a:rPr>
              <a:t>x</a:t>
            </a:r>
            <a:r>
              <a:rPr lang="en-US" sz="1400" i="1" baseline="0">
                <a:solidFill>
                  <a:srgbClr val="3B4F89"/>
                </a:solidFill>
              </a:rPr>
              <a:t>…U</a:t>
            </a:r>
            <a:r>
              <a:rPr lang="en-US" sz="1400">
                <a:solidFill>
                  <a:srgbClr val="3B4F89"/>
                </a:solidFill>
              </a:rPr>
              <a:t>0</a:t>
            </a:r>
            <a:r>
              <a:rPr lang="en-US" sz="1400" baseline="0">
                <a:solidFill>
                  <a:srgbClr val="3B4F89"/>
                </a:solidFill>
              </a:rPr>
              <a:t>)</a:t>
            </a:r>
          </a:p>
        </p:txBody>
      </p:sp>
      <p:grpSp>
        <p:nvGrpSpPr>
          <p:cNvPr id="278550" name="Group 22"/>
          <p:cNvGrpSpPr>
            <a:grpSpLocks/>
          </p:cNvGrpSpPr>
          <p:nvPr/>
        </p:nvGrpSpPr>
        <p:grpSpPr bwMode="auto">
          <a:xfrm>
            <a:off x="2441576" y="3457575"/>
            <a:ext cx="1878011" cy="2563811"/>
            <a:chOff x="578" y="2178"/>
            <a:chExt cx="1183" cy="1615"/>
          </a:xfrm>
        </p:grpSpPr>
        <p:sp>
          <p:nvSpPr>
            <p:cNvPr id="278537" name="Line 9"/>
            <p:cNvSpPr>
              <a:spLocks noChangeShapeType="1"/>
            </p:cNvSpPr>
            <p:nvPr/>
          </p:nvSpPr>
          <p:spPr bwMode="auto">
            <a:xfrm flipH="1">
              <a:off x="864" y="225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78539" name="Line 11"/>
            <p:cNvSpPr>
              <a:spLocks noChangeShapeType="1"/>
            </p:cNvSpPr>
            <p:nvPr/>
          </p:nvSpPr>
          <p:spPr bwMode="auto">
            <a:xfrm>
              <a:off x="1632" y="225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78542" name="Text Box 14"/>
            <p:cNvSpPr txBox="1">
              <a:spLocks noChangeArrowheads="1"/>
            </p:cNvSpPr>
            <p:nvPr/>
          </p:nvSpPr>
          <p:spPr bwMode="auto">
            <a:xfrm>
              <a:off x="578" y="2178"/>
              <a:ext cx="27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p</a:t>
              </a:r>
              <a:r>
                <a:rPr lang="en-US" sz="1400" b="1" i="1">
                  <a:solidFill>
                    <a:schemeClr val="tx1"/>
                  </a:solidFill>
                </a:rPr>
                <a:t>x</a:t>
              </a:r>
              <a:r>
                <a:rPr lang="en-US" sz="1400" b="1" baseline="30000">
                  <a:solidFill>
                    <a:schemeClr val="tx1"/>
                  </a:solidFill>
                </a:rPr>
                <a:t>1</a:t>
              </a:r>
              <a:endParaRPr lang="en-US" sz="1400" b="1" baseline="0">
                <a:solidFill>
                  <a:schemeClr val="tx1"/>
                </a:solidFill>
              </a:endParaRPr>
            </a:p>
          </p:txBody>
        </p:sp>
        <p:sp>
          <p:nvSpPr>
            <p:cNvPr id="278544" name="Text Box 16"/>
            <p:cNvSpPr txBox="1">
              <a:spLocks noChangeArrowheads="1"/>
            </p:cNvSpPr>
            <p:nvPr/>
          </p:nvSpPr>
          <p:spPr bwMode="auto">
            <a:xfrm>
              <a:off x="1540" y="3599"/>
              <a:ext cx="22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x</a:t>
              </a:r>
              <a:r>
                <a:rPr lang="en-US" sz="1400" b="1" i="1">
                  <a:solidFill>
                    <a:schemeClr val="tx1"/>
                  </a:solidFill>
                </a:rPr>
                <a:t>1</a:t>
              </a:r>
              <a:endParaRPr lang="en-US" sz="1400" b="1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278549" name="Group 21"/>
          <p:cNvGrpSpPr>
            <a:grpSpLocks/>
          </p:cNvGrpSpPr>
          <p:nvPr/>
        </p:nvGrpSpPr>
        <p:grpSpPr bwMode="auto">
          <a:xfrm>
            <a:off x="2444750" y="4189415"/>
            <a:ext cx="2941636" cy="1831976"/>
            <a:chOff x="580" y="2639"/>
            <a:chExt cx="1853" cy="1154"/>
          </a:xfrm>
        </p:grpSpPr>
        <p:sp>
          <p:nvSpPr>
            <p:cNvPr id="278538" name="Line 10"/>
            <p:cNvSpPr>
              <a:spLocks noChangeShapeType="1"/>
            </p:cNvSpPr>
            <p:nvPr/>
          </p:nvSpPr>
          <p:spPr bwMode="auto">
            <a:xfrm>
              <a:off x="864" y="2688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78540" name="Line 12"/>
            <p:cNvSpPr>
              <a:spLocks noChangeShapeType="1"/>
            </p:cNvSpPr>
            <p:nvPr/>
          </p:nvSpPr>
          <p:spPr bwMode="auto">
            <a:xfrm>
              <a:off x="2304" y="2688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78543" name="Text Box 15"/>
            <p:cNvSpPr txBox="1">
              <a:spLocks noChangeArrowheads="1"/>
            </p:cNvSpPr>
            <p:nvPr/>
          </p:nvSpPr>
          <p:spPr bwMode="auto">
            <a:xfrm>
              <a:off x="580" y="2639"/>
              <a:ext cx="27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p</a:t>
              </a:r>
              <a:r>
                <a:rPr lang="en-US" sz="1400" b="1" i="1">
                  <a:solidFill>
                    <a:schemeClr val="tx1"/>
                  </a:solidFill>
                </a:rPr>
                <a:t>x</a:t>
              </a:r>
              <a:r>
                <a:rPr lang="en-US" sz="1400" b="1" baseline="30000">
                  <a:solidFill>
                    <a:schemeClr val="tx1"/>
                  </a:solidFill>
                </a:rPr>
                <a:t>0</a:t>
              </a:r>
              <a:endParaRPr lang="en-US" sz="1400" b="1" baseline="0">
                <a:solidFill>
                  <a:schemeClr val="tx1"/>
                </a:solidFill>
              </a:endParaRPr>
            </a:p>
          </p:txBody>
        </p:sp>
        <p:sp>
          <p:nvSpPr>
            <p:cNvPr id="278545" name="Text Box 17"/>
            <p:cNvSpPr txBox="1">
              <a:spLocks noChangeArrowheads="1"/>
            </p:cNvSpPr>
            <p:nvPr/>
          </p:nvSpPr>
          <p:spPr bwMode="auto">
            <a:xfrm>
              <a:off x="2212" y="3599"/>
              <a:ext cx="22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x</a:t>
              </a:r>
              <a:r>
                <a:rPr lang="en-US" sz="1400" b="1" i="1">
                  <a:solidFill>
                    <a:schemeClr val="tx1"/>
                  </a:solidFill>
                </a:rPr>
                <a:t>0</a:t>
              </a:r>
              <a:endParaRPr lang="en-US" sz="1400" b="1" baseline="0">
                <a:solidFill>
                  <a:schemeClr val="tx1"/>
                </a:solidFill>
              </a:endParaRPr>
            </a:p>
          </p:txBody>
        </p:sp>
      </p:grpSp>
      <p:sp>
        <p:nvSpPr>
          <p:cNvPr id="278557" name="Rectangle 29"/>
          <p:cNvSpPr>
            <a:spLocks noGrp="1" noChangeArrowheads="1"/>
          </p:cNvSpPr>
          <p:nvPr>
            <p:ph type="title"/>
          </p:nvPr>
        </p:nvSpPr>
        <p:spPr>
          <a:xfrm>
            <a:off x="2174875" y="-282575"/>
            <a:ext cx="7772400" cy="1066800"/>
          </a:xfrm>
          <a:noFill/>
          <a:ln/>
        </p:spPr>
        <p:txBody>
          <a:bodyPr/>
          <a:lstStyle/>
          <a:p>
            <a:r>
              <a:rPr lang="en-US" dirty="0" err="1"/>
              <a:t>Bienestar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E5EC-4F12-4FA9-A970-B9F7B7BBE347}" type="slidenum">
              <a:rPr lang="en-US"/>
              <a:pPr/>
              <a:t>45</a:t>
            </a:fld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38200"/>
            <a:ext cx="8610600" cy="5257800"/>
          </a:xfrm>
        </p:spPr>
        <p:txBody>
          <a:bodyPr/>
          <a:lstStyle/>
          <a:p>
            <a:r>
              <a:rPr lang="es-UY" sz="3000" u="sng" dirty="0"/>
              <a:t>Excedente del consumidor</a:t>
            </a:r>
            <a:r>
              <a:rPr lang="es-UY" sz="3000" dirty="0"/>
              <a:t>:</a:t>
            </a:r>
          </a:p>
          <a:p>
            <a:pPr lvl="1"/>
            <a:endParaRPr lang="es-UY" sz="2600" dirty="0"/>
          </a:p>
          <a:p>
            <a:pPr lvl="1"/>
            <a:r>
              <a:rPr lang="es-UY" dirty="0"/>
              <a:t>El área debajo de la curva de demanda </a:t>
            </a:r>
            <a:r>
              <a:rPr lang="es-UY" b="1" dirty="0"/>
              <a:t>compensada</a:t>
            </a:r>
            <a:r>
              <a:rPr lang="es-UY" dirty="0"/>
              <a:t> y arriba del precio de </a:t>
            </a:r>
            <a:r>
              <a:rPr lang="es-UY" dirty="0" smtClean="0"/>
              <a:t>mercado</a:t>
            </a:r>
            <a:endParaRPr lang="es-UY" sz="2600" dirty="0"/>
          </a:p>
          <a:p>
            <a:endParaRPr lang="es-UY" sz="3000" dirty="0"/>
          </a:p>
          <a:p>
            <a:pPr lvl="1"/>
            <a:r>
              <a:rPr lang="es-UY" dirty="0" smtClean="0"/>
              <a:t>El beneficio que la persona obtiene al hacer transacciones en el mercado al precio dado</a:t>
            </a:r>
            <a:endParaRPr lang="es-UY" dirty="0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43100" y="-228600"/>
            <a:ext cx="8534400" cy="1066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Excedente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22EC-D5EF-43FA-8D00-810271FF182B}" type="slidenum">
              <a:rPr lang="en-US"/>
              <a:pPr/>
              <a:t>46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r>
              <a:rPr lang="en-US" dirty="0" err="1"/>
              <a:t>Excedente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915400" cy="5257800"/>
          </a:xfrm>
        </p:spPr>
        <p:txBody>
          <a:bodyPr/>
          <a:lstStyle/>
          <a:p>
            <a:r>
              <a:rPr lang="es-ES" sz="2800" dirty="0"/>
              <a:t>Como no podemos observar demanda </a:t>
            </a:r>
            <a:r>
              <a:rPr lang="es-ES" sz="2800" dirty="0" err="1"/>
              <a:t>hicksiana</a:t>
            </a:r>
            <a:r>
              <a:rPr lang="es-ES" sz="2800" dirty="0"/>
              <a:t>, vamos a definir el </a:t>
            </a:r>
            <a:r>
              <a:rPr lang="es-ES" sz="2800" u="sng" dirty="0"/>
              <a:t>excedente del consumidor</a:t>
            </a:r>
            <a:r>
              <a:rPr lang="es-ES" sz="2800" dirty="0"/>
              <a:t> como el área debajo de la curva de demanda </a:t>
            </a:r>
            <a:r>
              <a:rPr lang="es-ES" sz="2800" dirty="0" err="1"/>
              <a:t>Marshaliana</a:t>
            </a:r>
            <a:r>
              <a:rPr lang="es-ES" sz="2800" dirty="0"/>
              <a:t> y encima de los precios</a:t>
            </a:r>
          </a:p>
          <a:p>
            <a:r>
              <a:rPr lang="es-ES" sz="2800" dirty="0"/>
              <a:t>Muestra la diferencia entre lo que está dispuesto a pagar el consumidor (como máximo) para consumir la cantidad de unidades en cuestión, menos lo que paga efectivamente.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87B-6CF7-4DB0-B206-B14EE5DACE00}" type="slidenum">
              <a:rPr lang="en-US"/>
              <a:pPr/>
              <a:t>47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1"/>
            <a:ext cx="9144000" cy="473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2600" dirty="0"/>
              <a:t>Ejemplo: pérdida de bienestar por un aumento de precio</a:t>
            </a:r>
            <a:endParaRPr lang="es-UY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4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838200"/>
                <a:ext cx="8763000" cy="5334000"/>
              </a:xfrm>
            </p:spPr>
            <p:txBody>
              <a:bodyPr>
                <a:normAutofit/>
              </a:bodyPr>
              <a:lstStyle/>
              <a:p>
                <a:r>
                  <a:rPr lang="es-UY" sz="2800" dirty="0"/>
                  <a:t>Recordando que l</a:t>
                </a:r>
                <a:r>
                  <a:rPr lang="es-UY" sz="2600" dirty="0"/>
                  <a:t>a </a:t>
                </a:r>
                <a:r>
                  <a:rPr lang="es-UY" sz="2600" dirty="0"/>
                  <a:t>función de demanda compensada 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s-UY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sSubSup>
                          <m:sSubSupPr>
                            <m:ctrlP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El </a:t>
                </a:r>
                <a:r>
                  <a:rPr lang="en-US" sz="2800" dirty="0" err="1"/>
                  <a:t>costo</a:t>
                </a:r>
                <a:r>
                  <a:rPr lang="en-US" sz="2800" dirty="0"/>
                  <a:t> en </a:t>
                </a:r>
                <a:r>
                  <a:rPr lang="en-US" sz="2800" dirty="0" err="1"/>
                  <a:t>términos</a:t>
                </a:r>
                <a:r>
                  <a:rPr lang="en-US" sz="2800" dirty="0"/>
                  <a:t> de </a:t>
                </a:r>
                <a:r>
                  <a:rPr lang="en-US" sz="2800" dirty="0" err="1"/>
                  <a:t>bienestar</a:t>
                </a:r>
                <a:r>
                  <a:rPr lang="en-US" sz="2800" dirty="0"/>
                  <a:t> de un </a:t>
                </a:r>
                <a:r>
                  <a:rPr lang="en-US" sz="2800" dirty="0" err="1"/>
                  <a:t>aumento</a:t>
                </a:r>
                <a:r>
                  <a:rPr lang="en-US" sz="2800" dirty="0"/>
                  <a:t> de </a:t>
                </a:r>
                <a:r>
                  <a:rPr lang="en-US" sz="2800" dirty="0" err="1"/>
                  <a:t>precios</a:t>
                </a:r>
                <a:r>
                  <a:rPr lang="en-US" sz="2800" dirty="0"/>
                  <a:t> de </a:t>
                </a:r>
                <a:r>
                  <a:rPr lang="en-US" sz="2800" i="1" dirty="0" err="1"/>
                  <a:t>px</a:t>
                </a:r>
                <a:r>
                  <a:rPr lang="en-US" sz="2800" dirty="0"/>
                  <a:t> = 1 a </a:t>
                </a:r>
                <a:r>
                  <a:rPr lang="en-US" sz="2800" i="1" dirty="0" err="1"/>
                  <a:t>px</a:t>
                </a:r>
                <a:r>
                  <a:rPr lang="en-US" sz="2800" dirty="0"/>
                  <a:t> = 4 </a:t>
                </a:r>
                <a:r>
                  <a:rPr lang="en-US" sz="2800" dirty="0" err="1"/>
                  <a:t>está</a:t>
                </a:r>
                <a:r>
                  <a:rPr lang="en-US" sz="2800" dirty="0"/>
                  <a:t> dado </a:t>
                </a:r>
                <a:r>
                  <a:rPr lang="en-US" sz="2800" dirty="0" err="1"/>
                  <a:t>por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sSubSup>
                                <m:sSubSup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p>
                              </m:sSubSup>
                            </m:den>
                          </m:f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sSubSup>
                                <m:sSubSup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4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838200"/>
                <a:ext cx="8763000" cy="5334000"/>
              </a:xfrm>
              <a:blipFill>
                <a:blip r:embed="rId2"/>
                <a:stretch>
                  <a:fillRect l="-1253" t="-1257" r="-41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2362200" y="411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 baseline="0" dirty="0">
              <a:solidFill>
                <a:srgbClr val="470F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bldLvl="5" autoUpdateAnimBg="0"/>
      <p:bldP spid="28467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87B-6CF7-4DB0-B206-B14EE5DACE00}" type="slidenum">
              <a:rPr lang="en-US"/>
              <a:pPr/>
              <a:t>48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1"/>
            <a:ext cx="9144000" cy="473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2600" dirty="0"/>
              <a:t>Ejemplo: pérdida de bienestar por un aumento de precio</a:t>
            </a:r>
            <a:endParaRPr lang="es-UY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4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838200"/>
                <a:ext cx="8763000" cy="5334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Si </a:t>
                </a:r>
                <a:r>
                  <a:rPr lang="en-US" sz="2800" dirty="0" err="1"/>
                  <a:t>suponemos</a:t>
                </a:r>
                <a:r>
                  <a:rPr lang="en-US" sz="2800" dirty="0"/>
                  <a:t> que </a:t>
                </a:r>
                <a:r>
                  <a:rPr lang="en-US" sz="2800" i="1" dirty="0"/>
                  <a:t>V</a:t>
                </a:r>
                <a:r>
                  <a:rPr lang="en-US" sz="2800" dirty="0"/>
                  <a:t> = 2 y </a:t>
                </a:r>
                <a:r>
                  <a:rPr lang="en-US" sz="2800" i="1" dirty="0" err="1"/>
                  <a:t>p</a:t>
                </a:r>
                <a:r>
                  <a:rPr lang="en-US" sz="2800" i="1" baseline="-6000" dirty="0" err="1"/>
                  <a:t>y</a:t>
                </a:r>
                <a:r>
                  <a:rPr lang="en-US" sz="2800" dirty="0"/>
                  <a:t> = </a:t>
                </a:r>
                <a:r>
                  <a:rPr lang="en-US" sz="2800" dirty="0"/>
                  <a:t>4</a:t>
                </a:r>
                <a:endParaRPr lang="en-US" sz="28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sSubSup>
                                <m:sSubSup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=4</m:t>
                          </m:r>
                        </m:sup>
                      </m:sSubSup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×2×</m:t>
                              </m:r>
                              <m:rad>
                                <m:radPr>
                                  <m:degHide m:val="on"/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rad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=4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×2×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e>
                      </m:d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dirty="0">
                  <a:solidFill>
                    <a:srgbClr val="3B4F89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s-UY" sz="2800" dirty="0"/>
                  <a:t>Si suponemos que el nivel de utilidad (</a:t>
                </a:r>
                <a:r>
                  <a:rPr lang="es-UY" sz="2800" i="1" dirty="0"/>
                  <a:t>V</a:t>
                </a:r>
                <a:r>
                  <a:rPr lang="es-UY" sz="2800" dirty="0"/>
                  <a:t>) cae a 1 después del aumento de precio (y usamos este nivel para calcular la pérdida de bienestar):</a:t>
                </a:r>
                <a:r>
                  <a:rPr lang="en-US" sz="2800" dirty="0"/>
                  <a:t> </a:t>
                </a:r>
                <a:endParaRPr lang="es-UY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sSubSup>
                                <m:sSubSup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ad>
                                <m:radPr>
                                  <m:degHide m:val="on"/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rad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=4</m:t>
                          </m:r>
                        </m:sup>
                      </m:sSubSup>
                    </m:oMath>
                  </m:oMathPara>
                </a14:m>
                <a:endParaRPr lang="es-UY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e>
                      </m:d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e>
                      </m:d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4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838200"/>
                <a:ext cx="8763000" cy="5334000"/>
              </a:xfrm>
              <a:blipFill>
                <a:blip r:embed="rId2"/>
                <a:stretch>
                  <a:fillRect l="-1253" t="-205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2362200" y="411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 baseline="0" dirty="0">
              <a:solidFill>
                <a:srgbClr val="470F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bldLvl="5" autoUpdateAnimBg="0"/>
      <p:bldP spid="28467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787B-6CF7-4DB0-B206-B14EE5DACE00}" type="slidenum">
              <a:rPr lang="en-US"/>
              <a:pPr/>
              <a:t>49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1"/>
            <a:ext cx="9144000" cy="473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2600" dirty="0"/>
              <a:t>Ejemplo: pérdida de bienestar por un aumento de precio</a:t>
            </a:r>
            <a:endParaRPr lang="es-UY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4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762000"/>
                <a:ext cx="8991600" cy="57150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s-UY" sz="2800" dirty="0">
                    <a:solidFill>
                      <a:schemeClr val="tx1"/>
                    </a:solidFill>
                  </a:rPr>
                  <a:t>Supongamos que en vez de eso </a:t>
                </a:r>
                <a:r>
                  <a:rPr lang="es-UY" sz="2800" b="1" dirty="0">
                    <a:solidFill>
                      <a:schemeClr val="tx1"/>
                    </a:solidFill>
                  </a:rPr>
                  <a:t>usamos la función de demanda </a:t>
                </a:r>
                <a:r>
                  <a:rPr lang="es-UY" sz="2800" b="1" dirty="0" err="1">
                    <a:solidFill>
                      <a:schemeClr val="tx1"/>
                    </a:solidFill>
                  </a:rPr>
                  <a:t>Marshaliana</a:t>
                </a:r>
                <a:r>
                  <a:rPr lang="es-UY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s-UY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s-U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s-UY" sz="2800" dirty="0">
                    <a:solidFill>
                      <a:schemeClr val="tx1"/>
                    </a:solidFill>
                  </a:rPr>
                  <a:t> , la </a:t>
                </a:r>
                <a:r>
                  <a:rPr lang="es-UY" sz="2800" dirty="0">
                    <a:solidFill>
                      <a:schemeClr val="tx1"/>
                    </a:solidFill>
                  </a:rPr>
                  <a:t>pérdida de bienestar que ocurre cuando el precio aumenta de </a:t>
                </a:r>
                <a:r>
                  <a:rPr lang="es-UY" sz="2800" i="1" dirty="0" err="1">
                    <a:solidFill>
                      <a:schemeClr val="tx1"/>
                    </a:solidFill>
                  </a:rPr>
                  <a:t>px</a:t>
                </a:r>
                <a:r>
                  <a:rPr lang="es-UY" sz="2800" dirty="0">
                    <a:solidFill>
                      <a:schemeClr val="tx1"/>
                    </a:solidFill>
                  </a:rPr>
                  <a:t> = 1 a </a:t>
                </a:r>
                <a:r>
                  <a:rPr lang="es-UY" sz="2800" i="1" dirty="0" err="1">
                    <a:solidFill>
                      <a:schemeClr val="tx1"/>
                    </a:solidFill>
                  </a:rPr>
                  <a:t>px</a:t>
                </a:r>
                <a:r>
                  <a:rPr lang="es-UY" sz="2800" dirty="0">
                    <a:solidFill>
                      <a:schemeClr val="tx1"/>
                    </a:solidFill>
                  </a:rPr>
                  <a:t> = 4 está dada por</a:t>
                </a:r>
                <a:r>
                  <a:rPr lang="es-UY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UY" sz="2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s-UY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  <m:d>
                                    <m:dPr>
                                      <m:ctrlPr>
                                        <a:rPr lang="es-UY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s-UY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s-UY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=4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s-UY" dirty="0" smtClean="0">
                    <a:solidFill>
                      <a:schemeClr val="tx1"/>
                    </a:solidFill>
                  </a:rPr>
                  <a:t>Si el ingreso (</a:t>
                </a:r>
                <a:r>
                  <a:rPr lang="es-UY" i="1" dirty="0">
                    <a:solidFill>
                      <a:schemeClr val="tx1"/>
                    </a:solidFill>
                    <a:latin typeface="Verdana" pitchFamily="34" charset="0"/>
                  </a:rPr>
                  <a:t>I</a:t>
                </a:r>
                <a:r>
                  <a:rPr lang="es-UY" dirty="0">
                    <a:solidFill>
                      <a:schemeClr val="tx1"/>
                    </a:solidFill>
                  </a:rPr>
                  <a:t>) es igual a 8, </a:t>
                </a:r>
                <a:endParaRPr lang="es-UY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s-UY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UY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s-UY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r>
                            <a:rPr lang="es-UY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</m:t>
                          </m:r>
                          <m:r>
                            <a:rPr lang="es-UY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r>
                            <a:rPr lang="es-UY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UY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=4×</m:t>
                      </m:r>
                      <m:d>
                        <m:dPr>
                          <m:ctrlPr>
                            <a:rPr lang="es-UY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r>
                            <a:rPr lang="es-UY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s-UY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=4×1,39=5,55</m:t>
                      </m:r>
                    </m:oMath>
                  </m:oMathPara>
                </a14:m>
                <a:endParaRPr lang="es-UY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s-UY" dirty="0" smtClean="0">
                    <a:solidFill>
                      <a:schemeClr val="tx1"/>
                    </a:solidFill>
                  </a:rPr>
                  <a:t>Es un nivel intermedio entre los dos valores que encontramos usando las funciones de demanda compensada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284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762000"/>
                <a:ext cx="8991600" cy="5715000"/>
              </a:xfrm>
              <a:blipFill>
                <a:blip r:embed="rId2"/>
                <a:stretch>
                  <a:fillRect l="-1424" t="-2345" r="-1017" b="-287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2362200" y="411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 baseline="0" dirty="0">
              <a:solidFill>
                <a:srgbClr val="470F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bldLvl="5" autoUpdateAnimBg="0"/>
      <p:bldP spid="2846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A26-B5E2-4EBF-BEE9-43273DC645F1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369666" name="Group 2"/>
          <p:cNvGrpSpPr>
            <a:grpSpLocks/>
          </p:cNvGrpSpPr>
          <p:nvPr/>
        </p:nvGrpSpPr>
        <p:grpSpPr bwMode="auto">
          <a:xfrm>
            <a:off x="6934201" y="2438400"/>
            <a:ext cx="3471863" cy="2590800"/>
            <a:chOff x="3408" y="1536"/>
            <a:chExt cx="2187" cy="1632"/>
          </a:xfrm>
        </p:grpSpPr>
        <p:sp>
          <p:nvSpPr>
            <p:cNvPr id="369667" name="Freeform 3"/>
            <p:cNvSpPr>
              <a:spLocks/>
            </p:cNvSpPr>
            <p:nvPr/>
          </p:nvSpPr>
          <p:spPr bwMode="auto">
            <a:xfrm>
              <a:off x="3408" y="2413"/>
              <a:ext cx="1344" cy="213"/>
            </a:xfrm>
            <a:custGeom>
              <a:avLst/>
              <a:gdLst>
                <a:gd name="T0" fmla="*/ 0 w 1440"/>
                <a:gd name="T1" fmla="*/ 0 h 1056"/>
                <a:gd name="T2" fmla="*/ 480 w 1440"/>
                <a:gd name="T3" fmla="*/ 576 h 1056"/>
                <a:gd name="T4" fmla="*/ 1152 w 1440"/>
                <a:gd name="T5" fmla="*/ 960 h 1056"/>
                <a:gd name="T6" fmla="*/ 1440 w 1440"/>
                <a:gd name="T7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0" h="1056">
                  <a:moveTo>
                    <a:pt x="0" y="0"/>
                  </a:moveTo>
                  <a:cubicBezTo>
                    <a:pt x="144" y="208"/>
                    <a:pt x="288" y="416"/>
                    <a:pt x="480" y="576"/>
                  </a:cubicBezTo>
                  <a:cubicBezTo>
                    <a:pt x="672" y="736"/>
                    <a:pt x="992" y="880"/>
                    <a:pt x="1152" y="960"/>
                  </a:cubicBezTo>
                  <a:cubicBezTo>
                    <a:pt x="1312" y="1040"/>
                    <a:pt x="1392" y="1048"/>
                    <a:pt x="1440" y="1056"/>
                  </a:cubicBezTo>
                </a:path>
              </a:pathLst>
            </a:custGeom>
            <a:noFill/>
            <a:ln w="28575" cap="flat" cmpd="sng">
              <a:solidFill>
                <a:srgbClr val="3B4F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668" name="Text Box 4"/>
            <p:cNvSpPr txBox="1">
              <a:spLocks noChangeArrowheads="1"/>
            </p:cNvSpPr>
            <p:nvPr/>
          </p:nvSpPr>
          <p:spPr bwMode="auto">
            <a:xfrm>
              <a:off x="4704" y="2976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i="1" baseline="0">
                  <a:solidFill>
                    <a:srgbClr val="3B4F89"/>
                  </a:solidFill>
                </a:rPr>
                <a:t>x</a:t>
              </a:r>
              <a:r>
                <a:rPr lang="en-US" sz="1400" i="1" baseline="30000">
                  <a:solidFill>
                    <a:srgbClr val="3B4F89"/>
                  </a:solidFill>
                </a:rPr>
                <a:t>c</a:t>
              </a:r>
              <a:endParaRPr lang="en-US" sz="1400" i="1" baseline="0">
                <a:solidFill>
                  <a:srgbClr val="3B4F89"/>
                </a:solidFill>
              </a:endParaRPr>
            </a:p>
          </p:txBody>
        </p:sp>
        <p:sp>
          <p:nvSpPr>
            <p:cNvPr id="369669" name="Text Box 5"/>
            <p:cNvSpPr txBox="1">
              <a:spLocks noChangeArrowheads="1"/>
            </p:cNvSpPr>
            <p:nvPr/>
          </p:nvSpPr>
          <p:spPr bwMode="auto">
            <a:xfrm>
              <a:off x="3600" y="1536"/>
              <a:ext cx="1995" cy="542"/>
            </a:xfrm>
            <a:prstGeom prst="rect">
              <a:avLst/>
            </a:prstGeom>
            <a:noFill/>
            <a:ln w="38100">
              <a:solidFill>
                <a:srgbClr val="470F3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baseline="0">
                  <a:solidFill>
                    <a:srgbClr val="470F3E"/>
                  </a:solidFill>
                </a:rPr>
                <a:t>…</a:t>
              </a:r>
              <a:r>
                <a:rPr lang="en-US" sz="2000" baseline="0">
                  <a:solidFill>
                    <a:srgbClr val="470F3E"/>
                  </a:solidFill>
                </a:rPr>
                <a:t>la cantidad demandada</a:t>
              </a:r>
            </a:p>
            <a:p>
              <a:pPr algn="l"/>
              <a:r>
                <a:rPr lang="en-US" sz="2000" baseline="0">
                  <a:solidFill>
                    <a:srgbClr val="470F3E"/>
                  </a:solidFill>
                </a:rPr>
                <a:t>aumenta</a:t>
              </a:r>
              <a:r>
                <a:rPr lang="en-US" baseline="0">
                  <a:solidFill>
                    <a:srgbClr val="470F3E"/>
                  </a:solidFill>
                </a:rPr>
                <a:t>.</a:t>
              </a:r>
            </a:p>
          </p:txBody>
        </p:sp>
      </p:grpSp>
      <p:sp>
        <p:nvSpPr>
          <p:cNvPr id="369671" name="Line 7"/>
          <p:cNvSpPr>
            <a:spLocks noChangeShapeType="1"/>
          </p:cNvSpPr>
          <p:nvPr/>
        </p:nvSpPr>
        <p:spPr bwMode="auto">
          <a:xfrm>
            <a:off x="2286000" y="23622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69672" name="Line 8"/>
          <p:cNvSpPr>
            <a:spLocks noChangeShapeType="1"/>
          </p:cNvSpPr>
          <p:nvPr/>
        </p:nvSpPr>
        <p:spPr bwMode="auto">
          <a:xfrm>
            <a:off x="2286000" y="57150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69673" name="Line 9"/>
          <p:cNvSpPr>
            <a:spLocks noChangeShapeType="1"/>
          </p:cNvSpPr>
          <p:nvPr/>
        </p:nvSpPr>
        <p:spPr bwMode="auto">
          <a:xfrm>
            <a:off x="6477000" y="57150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69674" name="Line 10"/>
          <p:cNvSpPr>
            <a:spLocks noChangeShapeType="1"/>
          </p:cNvSpPr>
          <p:nvPr/>
        </p:nvSpPr>
        <p:spPr bwMode="auto">
          <a:xfrm>
            <a:off x="6477000" y="23622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69675" name="Text Box 11"/>
          <p:cNvSpPr txBox="1">
            <a:spLocks noChangeArrowheads="1"/>
          </p:cNvSpPr>
          <p:nvPr/>
        </p:nvSpPr>
        <p:spPr bwMode="auto">
          <a:xfrm>
            <a:off x="1631950" y="19812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y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69676" name="Text Box 12"/>
          <p:cNvSpPr txBox="1">
            <a:spLocks noChangeArrowheads="1"/>
          </p:cNvSpPr>
          <p:nvPr/>
        </p:nvSpPr>
        <p:spPr bwMode="auto">
          <a:xfrm>
            <a:off x="4756150" y="57912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69677" name="Text Box 13"/>
          <p:cNvSpPr txBox="1">
            <a:spLocks noChangeArrowheads="1"/>
          </p:cNvSpPr>
          <p:nvPr/>
        </p:nvSpPr>
        <p:spPr bwMode="auto">
          <a:xfrm>
            <a:off x="8870950" y="57912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6045200" y="21336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>
                <a:solidFill>
                  <a:schemeClr val="tx1"/>
                </a:solidFill>
              </a:rPr>
              <a:t>p</a:t>
            </a:r>
            <a:r>
              <a:rPr lang="en-US" sz="1800" i="1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grpSp>
        <p:nvGrpSpPr>
          <p:cNvPr id="369679" name="Group 15"/>
          <p:cNvGrpSpPr>
            <a:grpSpLocks/>
          </p:cNvGrpSpPr>
          <p:nvPr/>
        </p:nvGrpSpPr>
        <p:grpSpPr bwMode="auto">
          <a:xfrm>
            <a:off x="2971801" y="3716340"/>
            <a:ext cx="2308225" cy="1693863"/>
            <a:chOff x="912" y="2341"/>
            <a:chExt cx="1454" cy="1067"/>
          </a:xfrm>
        </p:grpSpPr>
        <p:sp>
          <p:nvSpPr>
            <p:cNvPr id="369680" name="Freeform 16"/>
            <p:cNvSpPr>
              <a:spLocks/>
            </p:cNvSpPr>
            <p:nvPr/>
          </p:nvSpPr>
          <p:spPr bwMode="auto">
            <a:xfrm>
              <a:off x="912" y="2341"/>
              <a:ext cx="1152" cy="213"/>
            </a:xfrm>
            <a:custGeom>
              <a:avLst/>
              <a:gdLst>
                <a:gd name="T0" fmla="*/ 0 w 864"/>
                <a:gd name="T1" fmla="*/ 0 h 1296"/>
                <a:gd name="T2" fmla="*/ 192 w 864"/>
                <a:gd name="T3" fmla="*/ 816 h 1296"/>
                <a:gd name="T4" fmla="*/ 864 w 864"/>
                <a:gd name="T5" fmla="*/ 129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1296">
                  <a:moveTo>
                    <a:pt x="0" y="0"/>
                  </a:moveTo>
                  <a:cubicBezTo>
                    <a:pt x="24" y="300"/>
                    <a:pt x="48" y="600"/>
                    <a:pt x="192" y="816"/>
                  </a:cubicBezTo>
                  <a:cubicBezTo>
                    <a:pt x="336" y="1032"/>
                    <a:pt x="600" y="1164"/>
                    <a:pt x="864" y="1296"/>
                  </a:cubicBezTo>
                </a:path>
              </a:pathLst>
            </a:custGeom>
            <a:noFill/>
            <a:ln w="28575" cap="flat" cmpd="sng">
              <a:solidFill>
                <a:srgbClr val="470F3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681" name="Text Box 17"/>
            <p:cNvSpPr txBox="1">
              <a:spLocks noChangeArrowheads="1"/>
            </p:cNvSpPr>
            <p:nvPr/>
          </p:nvSpPr>
          <p:spPr bwMode="auto">
            <a:xfrm>
              <a:off x="2064" y="3216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aseline="0">
                  <a:solidFill>
                    <a:srgbClr val="470F3E"/>
                  </a:solidFill>
                </a:rPr>
                <a:t>U</a:t>
              </a:r>
              <a:r>
                <a:rPr lang="en-US" sz="1400">
                  <a:solidFill>
                    <a:srgbClr val="470F3E"/>
                  </a:solidFill>
                </a:rPr>
                <a:t>2</a:t>
              </a:r>
              <a:endParaRPr lang="en-US" sz="1400" baseline="0">
                <a:solidFill>
                  <a:srgbClr val="470F3E"/>
                </a:solidFill>
              </a:endParaRPr>
            </a:p>
          </p:txBody>
        </p:sp>
      </p:grpSp>
      <p:grpSp>
        <p:nvGrpSpPr>
          <p:cNvPr id="369682" name="Group 18"/>
          <p:cNvGrpSpPr>
            <a:grpSpLocks/>
          </p:cNvGrpSpPr>
          <p:nvPr/>
        </p:nvGrpSpPr>
        <p:grpSpPr bwMode="auto">
          <a:xfrm>
            <a:off x="2743201" y="3346450"/>
            <a:ext cx="5127625" cy="2673350"/>
            <a:chOff x="768" y="2108"/>
            <a:chExt cx="3230" cy="1684"/>
          </a:xfrm>
        </p:grpSpPr>
        <p:sp>
          <p:nvSpPr>
            <p:cNvPr id="369683" name="Text Box 19"/>
            <p:cNvSpPr txBox="1">
              <a:spLocks noChangeArrowheads="1"/>
            </p:cNvSpPr>
            <p:nvPr/>
          </p:nvSpPr>
          <p:spPr bwMode="auto">
            <a:xfrm>
              <a:off x="3696" y="3600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baseline="0">
                  <a:solidFill>
                    <a:schemeClr val="tx1"/>
                  </a:solidFill>
                </a:rPr>
                <a:t>x’’</a:t>
              </a:r>
            </a:p>
          </p:txBody>
        </p:sp>
        <p:sp>
          <p:nvSpPr>
            <p:cNvPr id="369684" name="Line 20"/>
            <p:cNvSpPr>
              <a:spLocks noChangeShapeType="1"/>
            </p:cNvSpPr>
            <p:nvPr/>
          </p:nvSpPr>
          <p:spPr bwMode="auto">
            <a:xfrm flipV="1">
              <a:off x="3744" y="2544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685" name="Line 21"/>
            <p:cNvSpPr>
              <a:spLocks noChangeShapeType="1"/>
            </p:cNvSpPr>
            <p:nvPr/>
          </p:nvSpPr>
          <p:spPr bwMode="auto">
            <a:xfrm flipH="1">
              <a:off x="3120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686" name="Oval 22"/>
            <p:cNvSpPr>
              <a:spLocks noChangeArrowheads="1"/>
            </p:cNvSpPr>
            <p:nvPr/>
          </p:nvSpPr>
          <p:spPr bwMode="auto">
            <a:xfrm>
              <a:off x="3744" y="2370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687" name="Text Box 23"/>
            <p:cNvSpPr txBox="1">
              <a:spLocks noChangeArrowheads="1"/>
            </p:cNvSpPr>
            <p:nvPr/>
          </p:nvSpPr>
          <p:spPr bwMode="auto">
            <a:xfrm>
              <a:off x="2832" y="2448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p</a:t>
              </a:r>
              <a:r>
                <a:rPr lang="en-US" sz="1400" b="1" i="1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’’</a:t>
              </a:r>
            </a:p>
          </p:txBody>
        </p:sp>
        <p:sp>
          <p:nvSpPr>
            <p:cNvPr id="369688" name="Line 24"/>
            <p:cNvSpPr>
              <a:spLocks noChangeShapeType="1"/>
            </p:cNvSpPr>
            <p:nvPr/>
          </p:nvSpPr>
          <p:spPr bwMode="auto">
            <a:xfrm>
              <a:off x="768" y="2160"/>
              <a:ext cx="768" cy="1008"/>
            </a:xfrm>
            <a:prstGeom prst="line">
              <a:avLst/>
            </a:prstGeom>
            <a:noFill/>
            <a:ln w="28575">
              <a:solidFill>
                <a:srgbClr val="3B4F8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689" name="Oval 25"/>
            <p:cNvSpPr>
              <a:spLocks noChangeArrowheads="1"/>
            </p:cNvSpPr>
            <p:nvPr/>
          </p:nvSpPr>
          <p:spPr bwMode="auto">
            <a:xfrm>
              <a:off x="1152" y="2514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690" name="Line 26"/>
            <p:cNvSpPr>
              <a:spLocks noChangeShapeType="1"/>
            </p:cNvSpPr>
            <p:nvPr/>
          </p:nvSpPr>
          <p:spPr bwMode="auto">
            <a:xfrm>
              <a:off x="1152" y="2688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69691" name="Text Box 27"/>
            <p:cNvSpPr txBox="1">
              <a:spLocks noChangeArrowheads="1"/>
            </p:cNvSpPr>
            <p:nvPr/>
          </p:nvSpPr>
          <p:spPr bwMode="auto">
            <a:xfrm>
              <a:off x="1008" y="3600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baseline="0">
                  <a:solidFill>
                    <a:schemeClr val="tx1"/>
                  </a:solidFill>
                </a:rPr>
                <a:t>x’’</a:t>
              </a:r>
            </a:p>
          </p:txBody>
        </p:sp>
        <p:graphicFrame>
          <p:nvGraphicFramePr>
            <p:cNvPr id="369692" name="Object 28"/>
            <p:cNvGraphicFramePr>
              <a:graphicFrameLocks noChangeAspect="1"/>
            </p:cNvGraphicFramePr>
            <p:nvPr/>
          </p:nvGraphicFramePr>
          <p:xfrm>
            <a:off x="1168" y="2108"/>
            <a:ext cx="736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cuación" r:id="rId3" imgW="1168200" imgH="444240" progId="Equation.3">
                    <p:embed/>
                  </p:oleObj>
                </mc:Choice>
                <mc:Fallback>
                  <p:oleObj name="Ecuación" r:id="rId3" imgW="1168200" imgH="44424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8" y="2108"/>
                          <a:ext cx="736" cy="279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3B4F89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693" name="Line 29"/>
            <p:cNvSpPr>
              <a:spLocks noChangeShapeType="1"/>
            </p:cNvSpPr>
            <p:nvPr/>
          </p:nvSpPr>
          <p:spPr bwMode="auto">
            <a:xfrm flipH="1">
              <a:off x="1008" y="2352"/>
              <a:ext cx="240" cy="144"/>
            </a:xfrm>
            <a:prstGeom prst="line">
              <a:avLst/>
            </a:prstGeom>
            <a:noFill/>
            <a:ln w="19050">
              <a:solidFill>
                <a:srgbClr val="3B4F8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369694" name="Group 30"/>
          <p:cNvGrpSpPr>
            <a:grpSpLocks/>
          </p:cNvGrpSpPr>
          <p:nvPr/>
        </p:nvGrpSpPr>
        <p:grpSpPr bwMode="auto">
          <a:xfrm>
            <a:off x="2743201" y="2432050"/>
            <a:ext cx="4670425" cy="3587750"/>
            <a:chOff x="768" y="1532"/>
            <a:chExt cx="2942" cy="2260"/>
          </a:xfrm>
        </p:grpSpPr>
        <p:sp>
          <p:nvSpPr>
            <p:cNvPr id="369695" name="Text Box 31"/>
            <p:cNvSpPr txBox="1">
              <a:spLocks noChangeArrowheads="1"/>
            </p:cNvSpPr>
            <p:nvPr/>
          </p:nvSpPr>
          <p:spPr bwMode="auto">
            <a:xfrm>
              <a:off x="3408" y="3600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baseline="0">
                  <a:solidFill>
                    <a:schemeClr val="tx1"/>
                  </a:solidFill>
                </a:rPr>
                <a:t>x’</a:t>
              </a:r>
            </a:p>
          </p:txBody>
        </p:sp>
        <p:sp>
          <p:nvSpPr>
            <p:cNvPr id="369696" name="Line 32"/>
            <p:cNvSpPr>
              <a:spLocks noChangeShapeType="1"/>
            </p:cNvSpPr>
            <p:nvPr/>
          </p:nvSpPr>
          <p:spPr bwMode="auto">
            <a:xfrm flipV="1">
              <a:off x="3552" y="2208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69697" name="Line 33"/>
            <p:cNvSpPr>
              <a:spLocks noChangeShapeType="1"/>
            </p:cNvSpPr>
            <p:nvPr/>
          </p:nvSpPr>
          <p:spPr bwMode="auto">
            <a:xfrm flipH="1">
              <a:off x="3120" y="216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698" name="Oval 34"/>
            <p:cNvSpPr>
              <a:spLocks noChangeArrowheads="1"/>
            </p:cNvSpPr>
            <p:nvPr/>
          </p:nvSpPr>
          <p:spPr bwMode="auto">
            <a:xfrm>
              <a:off x="3504" y="2034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699" name="Text Box 35"/>
            <p:cNvSpPr txBox="1">
              <a:spLocks noChangeArrowheads="1"/>
            </p:cNvSpPr>
            <p:nvPr/>
          </p:nvSpPr>
          <p:spPr bwMode="auto">
            <a:xfrm>
              <a:off x="2832" y="2112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p</a:t>
              </a:r>
              <a:r>
                <a:rPr lang="en-US" sz="1400" b="1" i="1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’</a:t>
              </a:r>
              <a:endParaRPr lang="en-US" sz="1400" b="1" i="1" baseline="0">
                <a:solidFill>
                  <a:schemeClr val="tx1"/>
                </a:solidFill>
              </a:endParaRPr>
            </a:p>
          </p:txBody>
        </p:sp>
        <p:graphicFrame>
          <p:nvGraphicFramePr>
            <p:cNvPr id="369700" name="Object 36"/>
            <p:cNvGraphicFramePr>
              <a:graphicFrameLocks noChangeAspect="1"/>
            </p:cNvGraphicFramePr>
            <p:nvPr/>
          </p:nvGraphicFramePr>
          <p:xfrm>
            <a:off x="1036" y="1532"/>
            <a:ext cx="712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Ecuación" r:id="rId5" imgW="1130040" imgH="444240" progId="Equation.3">
                    <p:embed/>
                  </p:oleObj>
                </mc:Choice>
                <mc:Fallback>
                  <p:oleObj name="Ecuación" r:id="rId5" imgW="1130040" imgH="44424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" y="1532"/>
                          <a:ext cx="712" cy="279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DC00D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701" name="Line 37"/>
            <p:cNvSpPr>
              <a:spLocks noChangeShapeType="1"/>
            </p:cNvSpPr>
            <p:nvPr/>
          </p:nvSpPr>
          <p:spPr bwMode="auto">
            <a:xfrm>
              <a:off x="864" y="1584"/>
              <a:ext cx="144" cy="864"/>
            </a:xfrm>
            <a:prstGeom prst="line">
              <a:avLst/>
            </a:prstGeom>
            <a:noFill/>
            <a:ln w="28575">
              <a:solidFill>
                <a:srgbClr val="DC00D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702" name="Oval 38"/>
            <p:cNvSpPr>
              <a:spLocks noChangeArrowheads="1"/>
            </p:cNvSpPr>
            <p:nvPr/>
          </p:nvSpPr>
          <p:spPr bwMode="auto">
            <a:xfrm>
              <a:off x="912" y="1794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703" name="Line 39"/>
            <p:cNvSpPr>
              <a:spLocks noChangeShapeType="1"/>
            </p:cNvSpPr>
            <p:nvPr/>
          </p:nvSpPr>
          <p:spPr bwMode="auto">
            <a:xfrm flipH="1">
              <a:off x="912" y="1728"/>
              <a:ext cx="192" cy="48"/>
            </a:xfrm>
            <a:prstGeom prst="line">
              <a:avLst/>
            </a:prstGeom>
            <a:noFill/>
            <a:ln w="19050">
              <a:solidFill>
                <a:srgbClr val="DC00D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704" name="Line 40"/>
            <p:cNvSpPr>
              <a:spLocks noChangeShapeType="1"/>
            </p:cNvSpPr>
            <p:nvPr/>
          </p:nvSpPr>
          <p:spPr bwMode="auto">
            <a:xfrm>
              <a:off x="912" y="192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705" name="Text Box 41"/>
            <p:cNvSpPr txBox="1">
              <a:spLocks noChangeArrowheads="1"/>
            </p:cNvSpPr>
            <p:nvPr/>
          </p:nvSpPr>
          <p:spPr bwMode="auto">
            <a:xfrm>
              <a:off x="768" y="3600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baseline="0">
                  <a:solidFill>
                    <a:schemeClr val="tx1"/>
                  </a:solidFill>
                </a:rPr>
                <a:t>x’</a:t>
              </a:r>
            </a:p>
          </p:txBody>
        </p:sp>
      </p:grpSp>
      <p:grpSp>
        <p:nvGrpSpPr>
          <p:cNvPr id="369706" name="Group 42"/>
          <p:cNvGrpSpPr>
            <a:grpSpLocks/>
          </p:cNvGrpSpPr>
          <p:nvPr/>
        </p:nvGrpSpPr>
        <p:grpSpPr bwMode="auto">
          <a:xfrm>
            <a:off x="3733801" y="4143376"/>
            <a:ext cx="4670425" cy="1876425"/>
            <a:chOff x="1392" y="2610"/>
            <a:chExt cx="2942" cy="1182"/>
          </a:xfrm>
        </p:grpSpPr>
        <p:sp>
          <p:nvSpPr>
            <p:cNvPr id="369707" name="Text Box 43"/>
            <p:cNvSpPr txBox="1">
              <a:spLocks noChangeArrowheads="1"/>
            </p:cNvSpPr>
            <p:nvPr/>
          </p:nvSpPr>
          <p:spPr bwMode="auto">
            <a:xfrm>
              <a:off x="4032" y="3600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baseline="0">
                  <a:solidFill>
                    <a:schemeClr val="tx1"/>
                  </a:solidFill>
                </a:rPr>
                <a:t>x’’’</a:t>
              </a:r>
            </a:p>
          </p:txBody>
        </p:sp>
        <p:sp>
          <p:nvSpPr>
            <p:cNvPr id="369708" name="Line 44"/>
            <p:cNvSpPr>
              <a:spLocks noChangeShapeType="1"/>
            </p:cNvSpPr>
            <p:nvPr/>
          </p:nvSpPr>
          <p:spPr bwMode="auto">
            <a:xfrm flipV="1">
              <a:off x="4128" y="2784"/>
              <a:ext cx="1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69709" name="Line 45"/>
            <p:cNvSpPr>
              <a:spLocks noChangeShapeType="1"/>
            </p:cNvSpPr>
            <p:nvPr/>
          </p:nvSpPr>
          <p:spPr bwMode="auto">
            <a:xfrm flipH="1">
              <a:off x="3120" y="2784"/>
              <a:ext cx="100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710" name="Oval 46"/>
            <p:cNvSpPr>
              <a:spLocks noChangeArrowheads="1"/>
            </p:cNvSpPr>
            <p:nvPr/>
          </p:nvSpPr>
          <p:spPr bwMode="auto">
            <a:xfrm>
              <a:off x="4080" y="2610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711" name="Text Box 47"/>
            <p:cNvSpPr txBox="1">
              <a:spLocks noChangeArrowheads="1"/>
            </p:cNvSpPr>
            <p:nvPr/>
          </p:nvSpPr>
          <p:spPr bwMode="auto">
            <a:xfrm>
              <a:off x="2736" y="2688"/>
              <a:ext cx="3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p</a:t>
              </a:r>
              <a:r>
                <a:rPr lang="en-US" sz="1400" b="1" i="1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’’’</a:t>
              </a:r>
              <a:endParaRPr lang="en-US" sz="1400" b="1" i="1" baseline="0">
                <a:solidFill>
                  <a:schemeClr val="tx1"/>
                </a:solidFill>
              </a:endParaRPr>
            </a:p>
          </p:txBody>
        </p:sp>
        <p:graphicFrame>
          <p:nvGraphicFramePr>
            <p:cNvPr id="369712" name="Object 48"/>
            <p:cNvGraphicFramePr>
              <a:graphicFrameLocks noChangeAspect="1"/>
            </p:cNvGraphicFramePr>
            <p:nvPr/>
          </p:nvGraphicFramePr>
          <p:xfrm>
            <a:off x="1728" y="2636"/>
            <a:ext cx="768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Ecuación" r:id="rId7" imgW="1218960" imgH="444240" progId="Equation.3">
                    <p:embed/>
                  </p:oleObj>
                </mc:Choice>
                <mc:Fallback>
                  <p:oleObj name="Ecuación" r:id="rId7" imgW="1218960" imgH="44424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636"/>
                          <a:ext cx="768" cy="279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DC00D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713" name="Line 49"/>
            <p:cNvSpPr>
              <a:spLocks noChangeShapeType="1"/>
            </p:cNvSpPr>
            <p:nvPr/>
          </p:nvSpPr>
          <p:spPr bwMode="auto">
            <a:xfrm>
              <a:off x="1392" y="2928"/>
              <a:ext cx="672" cy="384"/>
            </a:xfrm>
            <a:prstGeom prst="line">
              <a:avLst/>
            </a:prstGeom>
            <a:noFill/>
            <a:ln w="19050">
              <a:solidFill>
                <a:srgbClr val="DC00D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714" name="Oval 50"/>
            <p:cNvSpPr>
              <a:spLocks noChangeArrowheads="1"/>
            </p:cNvSpPr>
            <p:nvPr/>
          </p:nvSpPr>
          <p:spPr bwMode="auto">
            <a:xfrm>
              <a:off x="1632" y="2946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715" name="Line 51"/>
            <p:cNvSpPr>
              <a:spLocks noChangeShapeType="1"/>
            </p:cNvSpPr>
            <p:nvPr/>
          </p:nvSpPr>
          <p:spPr bwMode="auto">
            <a:xfrm flipH="1">
              <a:off x="1824" y="2928"/>
              <a:ext cx="144" cy="192"/>
            </a:xfrm>
            <a:prstGeom prst="line">
              <a:avLst/>
            </a:prstGeom>
            <a:noFill/>
            <a:ln w="19050">
              <a:solidFill>
                <a:srgbClr val="DC00D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69716" name="Line 52"/>
            <p:cNvSpPr>
              <a:spLocks noChangeShapeType="1"/>
            </p:cNvSpPr>
            <p:nvPr/>
          </p:nvSpPr>
          <p:spPr bwMode="auto">
            <a:xfrm>
              <a:off x="1680" y="3120"/>
              <a:ext cx="1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69717" name="Text Box 53"/>
            <p:cNvSpPr txBox="1">
              <a:spLocks noChangeArrowheads="1"/>
            </p:cNvSpPr>
            <p:nvPr/>
          </p:nvSpPr>
          <p:spPr bwMode="auto">
            <a:xfrm>
              <a:off x="1536" y="3600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baseline="0">
                  <a:solidFill>
                    <a:schemeClr val="tx1"/>
                  </a:solidFill>
                </a:rPr>
                <a:t>x’’’</a:t>
              </a:r>
            </a:p>
          </p:txBody>
        </p:sp>
      </p:grpSp>
      <p:sp>
        <p:nvSpPr>
          <p:cNvPr id="369718" name="Text Box 54"/>
          <p:cNvSpPr txBox="1">
            <a:spLocks noChangeArrowheads="1"/>
          </p:cNvSpPr>
          <p:nvPr/>
        </p:nvSpPr>
        <p:spPr bwMode="auto">
          <a:xfrm>
            <a:off x="2323618" y="1155670"/>
            <a:ext cx="7543800" cy="400110"/>
          </a:xfrm>
          <a:prstGeom prst="rect">
            <a:avLst/>
          </a:prstGeom>
          <a:noFill/>
          <a:ln w="38100">
            <a:solidFill>
              <a:srgbClr val="470F3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000" baseline="0">
                <a:solidFill>
                  <a:srgbClr val="470F3E"/>
                </a:solidFill>
              </a:rPr>
              <a:t>Manteniendo la utilidad constante, a medida que cae el precio...</a:t>
            </a:r>
          </a:p>
        </p:txBody>
      </p:sp>
      <p:sp>
        <p:nvSpPr>
          <p:cNvPr id="369720" name="Rectangle 56"/>
          <p:cNvSpPr>
            <a:spLocks noGrp="1" noChangeArrowheads="1"/>
          </p:cNvSpPr>
          <p:nvPr>
            <p:ph type="title"/>
          </p:nvPr>
        </p:nvSpPr>
        <p:spPr>
          <a:xfrm>
            <a:off x="1473200" y="43657"/>
            <a:ext cx="9144000" cy="582613"/>
          </a:xfrm>
          <a:noFill/>
          <a:ln/>
        </p:spPr>
        <p:txBody>
          <a:bodyPr/>
          <a:lstStyle/>
          <a:p>
            <a:r>
              <a:rPr lang="es-UY" sz="4000" dirty="0"/>
              <a:t>Función</a:t>
            </a:r>
            <a:r>
              <a:rPr lang="en-US" sz="4000" dirty="0"/>
              <a:t> </a:t>
            </a:r>
            <a:r>
              <a:rPr lang="en-US" sz="4000" dirty="0"/>
              <a:t>de </a:t>
            </a:r>
            <a:r>
              <a:rPr lang="en-US" sz="4000" dirty="0" err="1"/>
              <a:t>Demanda</a:t>
            </a:r>
            <a:r>
              <a:rPr lang="en-US" sz="4000" dirty="0"/>
              <a:t> </a:t>
            </a:r>
            <a:r>
              <a:rPr lang="en-US" sz="4000" dirty="0" err="1"/>
              <a:t>Compensada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71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609600"/>
          </a:xfrm>
        </p:spPr>
        <p:txBody>
          <a:bodyPr/>
          <a:lstStyle/>
          <a:p>
            <a:r>
              <a:rPr lang="es-UY" sz="3600" dirty="0"/>
              <a:t>Relaciones entre conceptos de demanda</a:t>
            </a:r>
            <a:endParaRPr lang="es-UY" sz="3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4DBE-A2CA-4B46-9ED6-3A2E9F8A96E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37035"/>
            <a:ext cx="7467600" cy="54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9800" y="38100"/>
            <a:ext cx="7772400" cy="609600"/>
          </a:xfrm>
        </p:spPr>
        <p:txBody>
          <a:bodyPr/>
          <a:lstStyle/>
          <a:p>
            <a:r>
              <a:rPr lang="es-UY" dirty="0" smtClean="0"/>
              <a:t>Identidad de Roy</a:t>
            </a:r>
            <a:endParaRPr lang="es-UY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914400"/>
                <a:ext cx="8610600" cy="5181600"/>
              </a:xfrm>
            </p:spPr>
            <p:txBody>
              <a:bodyPr/>
              <a:lstStyle/>
              <a:p>
                <a:r>
                  <a:rPr lang="es-UY" dirty="0" smtClean="0"/>
                  <a:t>Ya vimos que, por teorema del envolvente,</a:t>
                </a:r>
              </a:p>
              <a:p>
                <a:pPr marL="0" indent="0">
                  <a:buNone/>
                </a:pPr>
                <a:endParaRPr lang="es-UY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s-UY" dirty="0" smtClean="0"/>
              </a:p>
              <a:p>
                <a:pPr marL="0" indent="0">
                  <a:buNone/>
                </a:pPr>
                <a:endParaRPr lang="es-UY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914400"/>
                <a:ext cx="8610600" cy="5181600"/>
              </a:xfrm>
              <a:blipFill>
                <a:blip r:embed="rId2"/>
                <a:stretch>
                  <a:fillRect l="-1628" t="-152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4DBE-A2CA-4B46-9ED6-3A2E9F8A96E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9800" y="38100"/>
            <a:ext cx="7772400" cy="609600"/>
          </a:xfrm>
        </p:spPr>
        <p:txBody>
          <a:bodyPr/>
          <a:lstStyle/>
          <a:p>
            <a:r>
              <a:rPr lang="es-UY" dirty="0" smtClean="0"/>
              <a:t>Identidad de Roy</a:t>
            </a:r>
            <a:endParaRPr lang="es-UY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914400"/>
                <a:ext cx="8610600" cy="5181600"/>
              </a:xfrm>
            </p:spPr>
            <p:txBody>
              <a:bodyPr/>
              <a:lstStyle/>
              <a:p>
                <a:r>
                  <a:rPr lang="es-UY" dirty="0" smtClean="0"/>
                  <a:t>Por lo tanto,</a:t>
                </a:r>
              </a:p>
              <a:p>
                <a:pPr marL="0" indent="0">
                  <a:buNone/>
                </a:pPr>
                <a:endParaRPr lang="es-UY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nor/>
                            </m:rPr>
                            <a:rPr lang="es-UY" dirty="0"/>
                            <m:t> </m:t>
                          </m:r>
                        </m:den>
                      </m:f>
                    </m:oMath>
                  </m:oMathPara>
                </a14:m>
                <a:endParaRPr lang="es-UY" dirty="0" smtClean="0"/>
              </a:p>
              <a:p>
                <a:pPr marL="0" indent="0">
                  <a:buNone/>
                </a:pPr>
                <a:endParaRPr lang="es-UY" dirty="0" smtClean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914400"/>
                <a:ext cx="8610600" cy="5181600"/>
              </a:xfrm>
              <a:blipFill>
                <a:blip r:embed="rId2"/>
                <a:stretch>
                  <a:fillRect l="-1628" t="-152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4DBE-A2CA-4B46-9ED6-3A2E9F8A96E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2F41-0CC4-4F2E-B1D4-2E0FF475E2EB}" type="slidenum">
              <a:rPr lang="en-US"/>
              <a:pPr/>
              <a:t>6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58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UY" sz="3600" dirty="0"/>
              <a:t>Demanda compensada y sin compensar</a:t>
            </a:r>
            <a:endParaRPr lang="es-UY" sz="3600" dirty="0"/>
          </a:p>
        </p:txBody>
      </p:sp>
      <p:sp>
        <p:nvSpPr>
          <p:cNvPr id="370691" name="Line 3"/>
          <p:cNvSpPr>
            <a:spLocks noChangeShapeType="1"/>
          </p:cNvSpPr>
          <p:nvPr/>
        </p:nvSpPr>
        <p:spPr bwMode="auto">
          <a:xfrm>
            <a:off x="3352800" y="23622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>
            <a:off x="3352800" y="55626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889750" y="55626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2844800" y="22098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>
                <a:solidFill>
                  <a:schemeClr val="tx1"/>
                </a:solidFill>
              </a:rPr>
              <a:t>p</a:t>
            </a:r>
            <a:r>
              <a:rPr lang="en-US" sz="1800" i="1">
                <a:solidFill>
                  <a:schemeClr val="tx1"/>
                </a:solidFill>
              </a:rPr>
              <a:t>x</a:t>
            </a:r>
            <a:endParaRPr lang="en-US" sz="1800" i="1" baseline="0">
              <a:solidFill>
                <a:schemeClr val="tx1"/>
              </a:solidFill>
            </a:endParaRPr>
          </a:p>
        </p:txBody>
      </p:sp>
      <p:sp>
        <p:nvSpPr>
          <p:cNvPr id="370695" name="Freeform 7"/>
          <p:cNvSpPr>
            <a:spLocks/>
          </p:cNvSpPr>
          <p:nvPr/>
        </p:nvSpPr>
        <p:spPr bwMode="auto">
          <a:xfrm>
            <a:off x="4419600" y="3678823"/>
            <a:ext cx="2209800" cy="338554"/>
          </a:xfrm>
          <a:custGeom>
            <a:avLst/>
            <a:gdLst>
              <a:gd name="T0" fmla="*/ 0 w 1200"/>
              <a:gd name="T1" fmla="*/ 0 h 1344"/>
              <a:gd name="T2" fmla="*/ 528 w 1200"/>
              <a:gd name="T3" fmla="*/ 864 h 1344"/>
              <a:gd name="T4" fmla="*/ 1200 w 1200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344">
                <a:moveTo>
                  <a:pt x="0" y="0"/>
                </a:moveTo>
                <a:cubicBezTo>
                  <a:pt x="164" y="320"/>
                  <a:pt x="328" y="640"/>
                  <a:pt x="528" y="864"/>
                </a:cubicBezTo>
                <a:cubicBezTo>
                  <a:pt x="728" y="1088"/>
                  <a:pt x="964" y="1216"/>
                  <a:pt x="1200" y="1344"/>
                </a:cubicBezTo>
              </a:path>
            </a:pathLst>
          </a:custGeom>
          <a:noFill/>
          <a:ln w="28575" cap="flat" cmpd="sng">
            <a:solidFill>
              <a:srgbClr val="470F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70696" name="Freeform 8"/>
          <p:cNvSpPr>
            <a:spLocks/>
          </p:cNvSpPr>
          <p:nvPr/>
        </p:nvSpPr>
        <p:spPr bwMode="auto">
          <a:xfrm>
            <a:off x="5279735" y="3640723"/>
            <a:ext cx="184731" cy="338554"/>
          </a:xfrm>
          <a:custGeom>
            <a:avLst/>
            <a:gdLst>
              <a:gd name="T0" fmla="*/ 0 w 1680"/>
              <a:gd name="T1" fmla="*/ 0 h 768"/>
              <a:gd name="T2" fmla="*/ 624 w 1680"/>
              <a:gd name="T3" fmla="*/ 432 h 768"/>
              <a:gd name="T4" fmla="*/ 1680 w 1680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768">
                <a:moveTo>
                  <a:pt x="0" y="0"/>
                </a:moveTo>
                <a:cubicBezTo>
                  <a:pt x="172" y="152"/>
                  <a:pt x="344" y="304"/>
                  <a:pt x="624" y="432"/>
                </a:cubicBezTo>
                <a:cubicBezTo>
                  <a:pt x="904" y="560"/>
                  <a:pt x="1292" y="664"/>
                  <a:pt x="1680" y="768"/>
                </a:cubicBezTo>
              </a:path>
            </a:pathLst>
          </a:custGeom>
          <a:noFill/>
          <a:ln w="28575" cap="flat" cmpd="sng">
            <a:solidFill>
              <a:srgbClr val="3B4F8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6770689" y="42211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rgbClr val="3B4F89"/>
                </a:solidFill>
              </a:rPr>
              <a:t>x</a:t>
            </a: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6574362" y="4905476"/>
            <a:ext cx="351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rgbClr val="470F3E"/>
                </a:solidFill>
              </a:rPr>
              <a:t>x</a:t>
            </a:r>
            <a:r>
              <a:rPr lang="en-US" sz="1400" b="1" i="1" baseline="30000">
                <a:solidFill>
                  <a:srgbClr val="470F3E"/>
                </a:solidFill>
              </a:rPr>
              <a:t>c</a:t>
            </a:r>
            <a:endParaRPr lang="en-US" sz="1400" b="1" i="1" baseline="0">
              <a:solidFill>
                <a:srgbClr val="470F3E"/>
              </a:solidFill>
            </a:endParaRPr>
          </a:p>
        </p:txBody>
      </p:sp>
      <p:grpSp>
        <p:nvGrpSpPr>
          <p:cNvPr id="370699" name="Group 11"/>
          <p:cNvGrpSpPr>
            <a:grpSpLocks/>
          </p:cNvGrpSpPr>
          <p:nvPr/>
        </p:nvGrpSpPr>
        <p:grpSpPr bwMode="auto">
          <a:xfrm>
            <a:off x="2667000" y="2227264"/>
            <a:ext cx="7143750" cy="3640137"/>
            <a:chOff x="720" y="1403"/>
            <a:chExt cx="4500" cy="2293"/>
          </a:xfrm>
        </p:grpSpPr>
        <p:sp>
          <p:nvSpPr>
            <p:cNvPr id="370700" name="Line 12"/>
            <p:cNvSpPr>
              <a:spLocks noChangeShapeType="1"/>
            </p:cNvSpPr>
            <p:nvPr/>
          </p:nvSpPr>
          <p:spPr bwMode="auto">
            <a:xfrm>
              <a:off x="2304" y="2496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70701" name="Line 13"/>
            <p:cNvSpPr>
              <a:spLocks noChangeShapeType="1"/>
            </p:cNvSpPr>
            <p:nvPr/>
          </p:nvSpPr>
          <p:spPr bwMode="auto">
            <a:xfrm flipH="1">
              <a:off x="1152" y="24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70702" name="Oval 14"/>
            <p:cNvSpPr>
              <a:spLocks noChangeArrowheads="1"/>
            </p:cNvSpPr>
            <p:nvPr/>
          </p:nvSpPr>
          <p:spPr bwMode="auto">
            <a:xfrm>
              <a:off x="2304" y="2322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70703" name="Text Box 15"/>
            <p:cNvSpPr txBox="1">
              <a:spLocks noChangeArrowheads="1"/>
            </p:cNvSpPr>
            <p:nvPr/>
          </p:nvSpPr>
          <p:spPr bwMode="auto">
            <a:xfrm>
              <a:off x="2208" y="3504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’’</a:t>
              </a:r>
            </a:p>
          </p:txBody>
        </p:sp>
        <p:sp>
          <p:nvSpPr>
            <p:cNvPr id="370704" name="Text Box 16"/>
            <p:cNvSpPr txBox="1">
              <a:spLocks noChangeArrowheads="1"/>
            </p:cNvSpPr>
            <p:nvPr/>
          </p:nvSpPr>
          <p:spPr bwMode="auto">
            <a:xfrm>
              <a:off x="720" y="2400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en-US" sz="1400" b="1" i="1" baseline="0">
                  <a:solidFill>
                    <a:schemeClr val="tx1"/>
                  </a:solidFill>
                </a:rPr>
                <a:t>p</a:t>
              </a:r>
              <a:r>
                <a:rPr lang="en-US" sz="1400" b="1" i="1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’’</a:t>
              </a:r>
              <a:endParaRPr lang="en-US" sz="1400" b="1" i="1" baseline="0">
                <a:solidFill>
                  <a:schemeClr val="tx1"/>
                </a:solidFill>
              </a:endParaRPr>
            </a:p>
          </p:txBody>
        </p:sp>
        <p:grpSp>
          <p:nvGrpSpPr>
            <p:cNvPr id="370705" name="Group 17"/>
            <p:cNvGrpSpPr>
              <a:grpSpLocks/>
            </p:cNvGrpSpPr>
            <p:nvPr/>
          </p:nvGrpSpPr>
          <p:grpSpPr bwMode="auto">
            <a:xfrm>
              <a:off x="2352" y="1403"/>
              <a:ext cx="2868" cy="997"/>
              <a:chOff x="2352" y="1403"/>
              <a:chExt cx="2868" cy="997"/>
            </a:xfrm>
          </p:grpSpPr>
          <p:sp>
            <p:nvSpPr>
              <p:cNvPr id="370706" name="Text Box 18"/>
              <p:cNvSpPr txBox="1">
                <a:spLocks noChangeArrowheads="1"/>
              </p:cNvSpPr>
              <p:nvPr/>
            </p:nvSpPr>
            <p:spPr bwMode="auto">
              <a:xfrm>
                <a:off x="2640" y="1403"/>
                <a:ext cx="2580" cy="774"/>
              </a:xfrm>
              <a:prstGeom prst="rect">
                <a:avLst/>
              </a:prstGeom>
              <a:noFill/>
              <a:ln w="38100">
                <a:solidFill>
                  <a:srgbClr val="470F3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r>
                  <a:rPr lang="en-US" sz="1800" baseline="0" dirty="0">
                    <a:solidFill>
                      <a:srgbClr val="470F3E"/>
                    </a:solidFill>
                  </a:rPr>
                  <a:t>En </a:t>
                </a:r>
                <a:r>
                  <a:rPr lang="en-US" sz="1800" i="1" baseline="0" dirty="0" err="1">
                    <a:solidFill>
                      <a:srgbClr val="470F3E"/>
                    </a:solidFill>
                  </a:rPr>
                  <a:t>p</a:t>
                </a:r>
                <a:r>
                  <a:rPr lang="en-US" sz="1800" i="1" dirty="0" err="1">
                    <a:solidFill>
                      <a:srgbClr val="470F3E"/>
                    </a:solidFill>
                  </a:rPr>
                  <a:t>x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’’, las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curvas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se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cortan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porque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el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ingreso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de la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pesona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es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justo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suficiente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para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alcanzar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un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nivel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de </a:t>
                </a:r>
                <a:r>
                  <a:rPr lang="en-US" sz="1800" baseline="0" dirty="0" err="1">
                    <a:solidFill>
                      <a:srgbClr val="470F3E"/>
                    </a:solidFill>
                  </a:rPr>
                  <a:t>utilidad</a:t>
                </a:r>
                <a:r>
                  <a:rPr lang="en-US" sz="1800" baseline="0" dirty="0">
                    <a:solidFill>
                      <a:srgbClr val="470F3E"/>
                    </a:solidFill>
                  </a:rPr>
                  <a:t> </a:t>
                </a:r>
                <a:r>
                  <a:rPr lang="en-US" sz="1800" i="1" baseline="0" dirty="0">
                    <a:solidFill>
                      <a:srgbClr val="470F3E"/>
                    </a:solidFill>
                  </a:rPr>
                  <a:t>U</a:t>
                </a:r>
                <a:r>
                  <a:rPr lang="en-US" sz="1800" dirty="0">
                    <a:solidFill>
                      <a:srgbClr val="470F3E"/>
                    </a:solidFill>
                  </a:rPr>
                  <a:t>2 </a:t>
                </a:r>
                <a:endParaRPr lang="en-US" sz="1800" baseline="0" dirty="0">
                  <a:solidFill>
                    <a:srgbClr val="470F3E"/>
                  </a:solidFill>
                </a:endParaRPr>
              </a:p>
            </p:txBody>
          </p:sp>
          <p:sp>
            <p:nvSpPr>
              <p:cNvPr id="370707" name="Line 19"/>
              <p:cNvSpPr>
                <a:spLocks noChangeShapeType="1"/>
              </p:cNvSpPr>
              <p:nvPr/>
            </p:nvSpPr>
            <p:spPr bwMode="auto">
              <a:xfrm flipH="1">
                <a:off x="2352" y="2016"/>
                <a:ext cx="288" cy="384"/>
              </a:xfrm>
              <a:prstGeom prst="line">
                <a:avLst/>
              </a:prstGeom>
              <a:noFill/>
              <a:ln w="19050">
                <a:solidFill>
                  <a:srgbClr val="470F3E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0C7-676C-4A22-9CE4-0F810080DCE4}" type="slidenum">
              <a:rPr lang="en-US"/>
              <a:pPr/>
              <a:t>7</a:t>
            </a:fld>
            <a:endParaRPr lang="en-US"/>
          </a:p>
        </p:txBody>
      </p:sp>
      <p:sp>
        <p:nvSpPr>
          <p:cNvPr id="371715" name="Line 3"/>
          <p:cNvSpPr>
            <a:spLocks noChangeShapeType="1"/>
          </p:cNvSpPr>
          <p:nvPr/>
        </p:nvSpPr>
        <p:spPr bwMode="auto">
          <a:xfrm>
            <a:off x="3352800" y="23622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1716" name="Line 4"/>
          <p:cNvSpPr>
            <a:spLocks noChangeShapeType="1"/>
          </p:cNvSpPr>
          <p:nvPr/>
        </p:nvSpPr>
        <p:spPr bwMode="auto">
          <a:xfrm>
            <a:off x="3352800" y="55626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6889750" y="5562601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Cantidad de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2844800" y="22098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>
                <a:solidFill>
                  <a:schemeClr val="tx1"/>
                </a:solidFill>
              </a:rPr>
              <a:t>p</a:t>
            </a:r>
            <a:r>
              <a:rPr lang="en-US" sz="1800" i="1">
                <a:solidFill>
                  <a:schemeClr val="tx1"/>
                </a:solidFill>
              </a:rPr>
              <a:t>x</a:t>
            </a:r>
            <a:endParaRPr lang="en-US" sz="1800" i="1" baseline="0">
              <a:solidFill>
                <a:schemeClr val="tx1"/>
              </a:solidFill>
            </a:endParaRPr>
          </a:p>
        </p:txBody>
      </p:sp>
      <p:sp>
        <p:nvSpPr>
          <p:cNvPr id="371719" name="Freeform 7"/>
          <p:cNvSpPr>
            <a:spLocks/>
          </p:cNvSpPr>
          <p:nvPr/>
        </p:nvSpPr>
        <p:spPr bwMode="auto">
          <a:xfrm>
            <a:off x="4419600" y="3678823"/>
            <a:ext cx="2209800" cy="338554"/>
          </a:xfrm>
          <a:custGeom>
            <a:avLst/>
            <a:gdLst>
              <a:gd name="T0" fmla="*/ 0 w 1200"/>
              <a:gd name="T1" fmla="*/ 0 h 1344"/>
              <a:gd name="T2" fmla="*/ 528 w 1200"/>
              <a:gd name="T3" fmla="*/ 864 h 1344"/>
              <a:gd name="T4" fmla="*/ 1200 w 1200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344">
                <a:moveTo>
                  <a:pt x="0" y="0"/>
                </a:moveTo>
                <a:cubicBezTo>
                  <a:pt x="164" y="320"/>
                  <a:pt x="328" y="640"/>
                  <a:pt x="528" y="864"/>
                </a:cubicBezTo>
                <a:cubicBezTo>
                  <a:pt x="728" y="1088"/>
                  <a:pt x="964" y="1216"/>
                  <a:pt x="1200" y="1344"/>
                </a:cubicBezTo>
              </a:path>
            </a:pathLst>
          </a:custGeom>
          <a:noFill/>
          <a:ln w="28575" cap="flat" cmpd="sng">
            <a:solidFill>
              <a:srgbClr val="470F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71720" name="Freeform 8"/>
          <p:cNvSpPr>
            <a:spLocks/>
          </p:cNvSpPr>
          <p:nvPr/>
        </p:nvSpPr>
        <p:spPr bwMode="auto">
          <a:xfrm>
            <a:off x="5279735" y="3640723"/>
            <a:ext cx="184731" cy="338554"/>
          </a:xfrm>
          <a:custGeom>
            <a:avLst/>
            <a:gdLst>
              <a:gd name="T0" fmla="*/ 0 w 1680"/>
              <a:gd name="T1" fmla="*/ 0 h 768"/>
              <a:gd name="T2" fmla="*/ 624 w 1680"/>
              <a:gd name="T3" fmla="*/ 432 h 768"/>
              <a:gd name="T4" fmla="*/ 1680 w 1680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768">
                <a:moveTo>
                  <a:pt x="0" y="0"/>
                </a:moveTo>
                <a:cubicBezTo>
                  <a:pt x="172" y="152"/>
                  <a:pt x="344" y="304"/>
                  <a:pt x="624" y="432"/>
                </a:cubicBezTo>
                <a:cubicBezTo>
                  <a:pt x="904" y="560"/>
                  <a:pt x="1292" y="664"/>
                  <a:pt x="1680" y="768"/>
                </a:cubicBezTo>
              </a:path>
            </a:pathLst>
          </a:custGeom>
          <a:noFill/>
          <a:ln w="28575" cap="flat" cmpd="sng">
            <a:solidFill>
              <a:srgbClr val="3B4F8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1721" name="Text Box 9"/>
              <p:cNvSpPr txBox="1">
                <a:spLocks noChangeArrowheads="1"/>
              </p:cNvSpPr>
              <p:nvPr/>
            </p:nvSpPr>
            <p:spPr bwMode="auto">
              <a:xfrm>
                <a:off x="6807200" y="4232475"/>
                <a:ext cx="199169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5858D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baseline="0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s-UY" sz="1400" b="1" i="1" baseline="0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sz="1400" b="1" i="1" baseline="0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1400" b="1" i="1" baseline="0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s-UY" sz="1400" b="1" i="1" baseline="0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d>
                      <m:r>
                        <a:rPr lang="es-UY" sz="1400" b="1" i="1" baseline="0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UY" sz="1400" b="1" i="1" baseline="0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𝒎𝒂𝒓𝒔𝒉𝒂𝒍𝒍𝒊𝒂𝒏𝒂</m:t>
                      </m:r>
                    </m:oMath>
                  </m:oMathPara>
                </a14:m>
                <a:endParaRPr lang="en-US" sz="1400" b="1" i="1" baseline="0" dirty="0">
                  <a:solidFill>
                    <a:srgbClr val="3B4F89"/>
                  </a:solidFill>
                </a:endParaRPr>
              </a:p>
            </p:txBody>
          </p:sp>
        </mc:Choice>
        <mc:Fallback>
          <p:sp>
            <p:nvSpPr>
              <p:cNvPr id="3717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7200" y="4232475"/>
                <a:ext cx="1991699" cy="307777"/>
              </a:xfrm>
              <a:prstGeom prst="rect">
                <a:avLst/>
              </a:prstGeom>
              <a:blipFill>
                <a:blip r:embed="rId2"/>
                <a:stretch>
                  <a:fillRect b="-39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5858D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1722" name="Text Box 10"/>
              <p:cNvSpPr txBox="1">
                <a:spLocks noChangeArrowheads="1"/>
              </p:cNvSpPr>
              <p:nvPr/>
            </p:nvSpPr>
            <p:spPr bwMode="auto">
              <a:xfrm>
                <a:off x="6668807" y="4880967"/>
                <a:ext cx="181479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5858D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baseline="0" dirty="0">
                              <a:solidFill>
                                <a:srgbClr val="470F3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sz="1400" b="1" i="1" baseline="0" dirty="0">
                              <a:solidFill>
                                <a:srgbClr val="470F3E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UY" sz="1400" b="1" i="1" baseline="0" dirty="0">
                              <a:solidFill>
                                <a:srgbClr val="470F3E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d>
                        <m:dPr>
                          <m:ctrlPr>
                            <a:rPr lang="es-UY" sz="1400" b="1" i="1" baseline="0" dirty="0">
                              <a:solidFill>
                                <a:srgbClr val="470F3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sz="1400" b="1" i="1" baseline="0" dirty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1400" b="1" i="1" baseline="0" dirty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s-UY" sz="1400" b="1" i="1" baseline="0" dirty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d>
                      <m:r>
                        <a:rPr lang="es-UY" sz="1400" b="1" i="1" baseline="0" dirty="0">
                          <a:solidFill>
                            <a:srgbClr val="470F3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UY" sz="1400" b="1" i="1" baseline="0" dirty="0">
                          <a:solidFill>
                            <a:srgbClr val="470F3E"/>
                          </a:solidFill>
                          <a:latin typeface="Cambria Math" panose="02040503050406030204" pitchFamily="18" charset="0"/>
                        </a:rPr>
                        <m:t>𝒉𝒊𝒄𝒌𝒔𝒊𝒂𝒏𝒂</m:t>
                      </m:r>
                      <m:r>
                        <a:rPr lang="es-UY" sz="1400" b="1" i="1" baseline="0" dirty="0">
                          <a:solidFill>
                            <a:srgbClr val="470F3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1" i="1" baseline="0" dirty="0">
                  <a:solidFill>
                    <a:srgbClr val="470F3E"/>
                  </a:solidFill>
                </a:endParaRPr>
              </a:p>
            </p:txBody>
          </p:sp>
        </mc:Choice>
        <mc:Fallback>
          <p:sp>
            <p:nvSpPr>
              <p:cNvPr id="37172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8807" y="4880967"/>
                <a:ext cx="1814792" cy="307777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5858D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1723" name="Line 11"/>
          <p:cNvSpPr>
            <a:spLocks noChangeShapeType="1"/>
          </p:cNvSpPr>
          <p:nvPr/>
        </p:nvSpPr>
        <p:spPr bwMode="auto">
          <a:xfrm flipH="1">
            <a:off x="3352800" y="39624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1724" name="Text Box 12"/>
          <p:cNvSpPr txBox="1">
            <a:spLocks noChangeArrowheads="1"/>
          </p:cNvSpPr>
          <p:nvPr/>
        </p:nvSpPr>
        <p:spPr bwMode="auto">
          <a:xfrm>
            <a:off x="2667000" y="3810000"/>
            <a:ext cx="64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1400" b="1" i="1" baseline="0">
                <a:solidFill>
                  <a:schemeClr val="tx1"/>
                </a:solidFill>
              </a:rPr>
              <a:t>p</a:t>
            </a:r>
            <a:r>
              <a:rPr lang="en-US" sz="1400" b="1" i="1">
                <a:solidFill>
                  <a:schemeClr val="tx1"/>
                </a:solidFill>
              </a:rPr>
              <a:t>x</a:t>
            </a:r>
            <a:r>
              <a:rPr lang="en-US" sz="1400" b="1" baseline="0">
                <a:solidFill>
                  <a:schemeClr val="tx1"/>
                </a:solidFill>
              </a:rPr>
              <a:t>’’</a:t>
            </a:r>
            <a:endParaRPr lang="en-US" sz="1400" b="1" i="1" baseline="0">
              <a:solidFill>
                <a:schemeClr val="tx1"/>
              </a:solidFill>
            </a:endParaRPr>
          </a:p>
        </p:txBody>
      </p:sp>
      <p:grpSp>
        <p:nvGrpSpPr>
          <p:cNvPr id="371725" name="Group 13"/>
          <p:cNvGrpSpPr>
            <a:grpSpLocks/>
          </p:cNvGrpSpPr>
          <p:nvPr/>
        </p:nvGrpSpPr>
        <p:grpSpPr bwMode="auto">
          <a:xfrm>
            <a:off x="2667000" y="2073277"/>
            <a:ext cx="6534150" cy="3794125"/>
            <a:chOff x="720" y="1306"/>
            <a:chExt cx="4116" cy="2390"/>
          </a:xfrm>
        </p:grpSpPr>
        <p:sp>
          <p:nvSpPr>
            <p:cNvPr id="371726" name="Line 14"/>
            <p:cNvSpPr>
              <a:spLocks noChangeShapeType="1"/>
            </p:cNvSpPr>
            <p:nvPr/>
          </p:nvSpPr>
          <p:spPr bwMode="auto">
            <a:xfrm>
              <a:off x="1152" y="2208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71727" name="Line 15"/>
            <p:cNvSpPr>
              <a:spLocks noChangeShapeType="1"/>
            </p:cNvSpPr>
            <p:nvPr/>
          </p:nvSpPr>
          <p:spPr bwMode="auto">
            <a:xfrm>
              <a:off x="2112" y="2208"/>
              <a:ext cx="0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71728" name="Line 16"/>
            <p:cNvSpPr>
              <a:spLocks noChangeShapeType="1"/>
            </p:cNvSpPr>
            <p:nvPr/>
          </p:nvSpPr>
          <p:spPr bwMode="auto">
            <a:xfrm>
              <a:off x="1776" y="2208"/>
              <a:ext cx="0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71729" name="Oval 17"/>
            <p:cNvSpPr>
              <a:spLocks noChangeArrowheads="1"/>
            </p:cNvSpPr>
            <p:nvPr/>
          </p:nvSpPr>
          <p:spPr bwMode="auto">
            <a:xfrm>
              <a:off x="2112" y="2082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71730" name="Oval 18"/>
            <p:cNvSpPr>
              <a:spLocks noChangeArrowheads="1"/>
            </p:cNvSpPr>
            <p:nvPr/>
          </p:nvSpPr>
          <p:spPr bwMode="auto">
            <a:xfrm>
              <a:off x="1776" y="2082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71731" name="Text Box 19"/>
            <p:cNvSpPr txBox="1">
              <a:spLocks noChangeArrowheads="1"/>
            </p:cNvSpPr>
            <p:nvPr/>
          </p:nvSpPr>
          <p:spPr bwMode="auto">
            <a:xfrm>
              <a:off x="1920" y="3504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371732" name="Text Box 20"/>
            <p:cNvSpPr txBox="1">
              <a:spLocks noChangeArrowheads="1"/>
            </p:cNvSpPr>
            <p:nvPr/>
          </p:nvSpPr>
          <p:spPr bwMode="auto">
            <a:xfrm>
              <a:off x="1632" y="3504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’</a:t>
              </a:r>
            </a:p>
          </p:txBody>
        </p:sp>
        <p:sp>
          <p:nvSpPr>
            <p:cNvPr id="371733" name="Text Box 21"/>
            <p:cNvSpPr txBox="1">
              <a:spLocks noChangeArrowheads="1"/>
            </p:cNvSpPr>
            <p:nvPr/>
          </p:nvSpPr>
          <p:spPr bwMode="auto">
            <a:xfrm>
              <a:off x="720" y="2112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en-US" sz="1400" b="1" i="1" baseline="0">
                  <a:solidFill>
                    <a:schemeClr val="tx1"/>
                  </a:solidFill>
                </a:rPr>
                <a:t>p</a:t>
              </a:r>
              <a:r>
                <a:rPr lang="en-US" sz="1400" b="1" i="1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’</a:t>
              </a:r>
            </a:p>
          </p:txBody>
        </p:sp>
        <p:grpSp>
          <p:nvGrpSpPr>
            <p:cNvPr id="371734" name="Group 22"/>
            <p:cNvGrpSpPr>
              <a:grpSpLocks/>
            </p:cNvGrpSpPr>
            <p:nvPr/>
          </p:nvGrpSpPr>
          <p:grpSpPr bwMode="auto">
            <a:xfrm>
              <a:off x="1968" y="1306"/>
              <a:ext cx="2868" cy="902"/>
              <a:chOff x="1968" y="1306"/>
              <a:chExt cx="2868" cy="9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173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1306"/>
                    <a:ext cx="2580" cy="756"/>
                  </a:xfrm>
                  <a:prstGeom prst="rect">
                    <a:avLst/>
                  </a:prstGeom>
                  <a:noFill/>
                  <a:ln w="38100">
                    <a:solidFill>
                      <a:srgbClr val="470F3E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CCFFCC">
                            <a:alpha val="50000"/>
                          </a:srgbClr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r>
                      <a:rPr lang="es-UY" sz="1800" baseline="0" dirty="0">
                        <a:solidFill>
                          <a:srgbClr val="470F3E"/>
                        </a:solidFill>
                      </a:rPr>
                      <a:t>En </a:t>
                    </a:r>
                    <a:r>
                      <a:rPr lang="es-UY" sz="1800" baseline="0" dirty="0">
                        <a:solidFill>
                          <a:srgbClr val="470F3E"/>
                        </a:solidFill>
                      </a:rPr>
                      <a:t>precios por encima de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UY" sz="18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sz="18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sz="18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s-UY" sz="1800" i="1" baseline="0">
                                <a:solidFill>
                                  <a:srgbClr val="470F3E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oMath>
                    </a14:m>
                    <a:r>
                      <a:rPr lang="es-UY" sz="1800" baseline="0" dirty="0">
                        <a:solidFill>
                          <a:srgbClr val="470F3E"/>
                        </a:solidFill>
                      </a:rPr>
                      <a:t>, </a:t>
                    </a:r>
                    <a:r>
                      <a:rPr lang="es-UY" sz="1800" baseline="0" dirty="0">
                        <a:solidFill>
                          <a:srgbClr val="470F3E"/>
                        </a:solidFill>
                      </a:rPr>
                      <a:t>la compensación en ingreso es positiva porque la persona necesita “ayuda” para mantenerse en </a:t>
                    </a:r>
                    <a:r>
                      <a:rPr lang="es-UY" sz="1800" i="1" baseline="0" dirty="0">
                        <a:solidFill>
                          <a:srgbClr val="470F3E"/>
                        </a:solidFill>
                      </a:rPr>
                      <a:t>U</a:t>
                    </a:r>
                    <a:r>
                      <a:rPr lang="es-UY" sz="1800" dirty="0">
                        <a:solidFill>
                          <a:srgbClr val="470F3E"/>
                        </a:solidFill>
                      </a:rPr>
                      <a:t>2</a:t>
                    </a:r>
                    <a:endParaRPr lang="es-UY" sz="1800" baseline="0" dirty="0">
                      <a:solidFill>
                        <a:srgbClr val="470F3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1735" name="Text 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56" y="1306"/>
                    <a:ext cx="2580" cy="7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493" r="-148" b="-5911"/>
                    </a:stretch>
                  </a:blipFill>
                  <a:ln w="38100">
                    <a:solidFill>
                      <a:srgbClr val="470F3E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>
                            <a:alpha val="50000"/>
                          </a:srgb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1736" name="Line 24"/>
              <p:cNvSpPr>
                <a:spLocks noChangeShapeType="1"/>
              </p:cNvSpPr>
              <p:nvPr/>
            </p:nvSpPr>
            <p:spPr bwMode="auto">
              <a:xfrm flipH="1">
                <a:off x="1968" y="1824"/>
                <a:ext cx="288" cy="384"/>
              </a:xfrm>
              <a:prstGeom prst="line">
                <a:avLst/>
              </a:prstGeom>
              <a:noFill/>
              <a:ln w="19050">
                <a:solidFill>
                  <a:srgbClr val="470F3E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524000" y="1"/>
            <a:ext cx="91440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UY" sz="3600" kern="0" baseline="0"/>
              <a:t>Demanda compensada y sin compensar</a:t>
            </a:r>
            <a:endParaRPr lang="es-UY" sz="3600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A21A-3613-4A3D-A190-B8427F9E7EC6}" type="slidenum">
              <a:rPr lang="en-US"/>
              <a:pPr/>
              <a:t>8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07157"/>
            <a:ext cx="82296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Demanda</a:t>
            </a:r>
            <a:r>
              <a:rPr lang="en-US" dirty="0"/>
              <a:t> </a:t>
            </a:r>
            <a:r>
              <a:rPr lang="en-US" dirty="0" err="1"/>
              <a:t>Compensada</a:t>
            </a:r>
            <a:r>
              <a:rPr lang="en-US" dirty="0"/>
              <a:t> &amp; </a:t>
            </a:r>
            <a:br>
              <a:rPr lang="en-US" dirty="0"/>
            </a:br>
            <a:r>
              <a:rPr lang="en-US" dirty="0"/>
              <a:t>sin </a:t>
            </a:r>
            <a:r>
              <a:rPr lang="en-US" dirty="0" err="1"/>
              <a:t>compensar</a:t>
            </a:r>
            <a:endParaRPr lang="en-US" dirty="0"/>
          </a:p>
        </p:txBody>
      </p:sp>
      <p:sp>
        <p:nvSpPr>
          <p:cNvPr id="372739" name="Line 3"/>
          <p:cNvSpPr>
            <a:spLocks noChangeShapeType="1"/>
          </p:cNvSpPr>
          <p:nvPr/>
        </p:nvSpPr>
        <p:spPr bwMode="auto">
          <a:xfrm>
            <a:off x="3352800" y="23622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2740" name="Line 4"/>
          <p:cNvSpPr>
            <a:spLocks noChangeShapeType="1"/>
          </p:cNvSpPr>
          <p:nvPr/>
        </p:nvSpPr>
        <p:spPr bwMode="auto">
          <a:xfrm>
            <a:off x="3352800" y="55626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6953250" y="5562601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aseline="0">
                <a:solidFill>
                  <a:schemeClr val="tx1"/>
                </a:solidFill>
              </a:rPr>
              <a:t>Quantity of </a:t>
            </a:r>
            <a:r>
              <a:rPr lang="en-US" sz="1800" i="1" baseline="0">
                <a:solidFill>
                  <a:schemeClr val="tx1"/>
                </a:solidFill>
              </a:rPr>
              <a:t>x</a:t>
            </a:r>
            <a:endParaRPr lang="en-US" sz="1800" baseline="0">
              <a:solidFill>
                <a:schemeClr val="tx1"/>
              </a:solidFill>
            </a:endParaRPr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2844800" y="220980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baseline="0">
                <a:solidFill>
                  <a:schemeClr val="tx1"/>
                </a:solidFill>
              </a:rPr>
              <a:t>p</a:t>
            </a:r>
            <a:r>
              <a:rPr lang="en-US" sz="1800" i="1">
                <a:solidFill>
                  <a:schemeClr val="tx1"/>
                </a:solidFill>
              </a:rPr>
              <a:t>x</a:t>
            </a:r>
            <a:endParaRPr lang="en-US" sz="1800" i="1" baseline="0">
              <a:solidFill>
                <a:schemeClr val="tx1"/>
              </a:solidFill>
            </a:endParaRPr>
          </a:p>
        </p:txBody>
      </p:sp>
      <p:sp>
        <p:nvSpPr>
          <p:cNvPr id="372743" name="Freeform 7"/>
          <p:cNvSpPr>
            <a:spLocks/>
          </p:cNvSpPr>
          <p:nvPr/>
        </p:nvSpPr>
        <p:spPr bwMode="auto">
          <a:xfrm>
            <a:off x="4419600" y="3678823"/>
            <a:ext cx="2209800" cy="338554"/>
          </a:xfrm>
          <a:custGeom>
            <a:avLst/>
            <a:gdLst>
              <a:gd name="T0" fmla="*/ 0 w 1200"/>
              <a:gd name="T1" fmla="*/ 0 h 1344"/>
              <a:gd name="T2" fmla="*/ 528 w 1200"/>
              <a:gd name="T3" fmla="*/ 864 h 1344"/>
              <a:gd name="T4" fmla="*/ 1200 w 1200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344">
                <a:moveTo>
                  <a:pt x="0" y="0"/>
                </a:moveTo>
                <a:cubicBezTo>
                  <a:pt x="164" y="320"/>
                  <a:pt x="328" y="640"/>
                  <a:pt x="528" y="864"/>
                </a:cubicBezTo>
                <a:cubicBezTo>
                  <a:pt x="728" y="1088"/>
                  <a:pt x="964" y="1216"/>
                  <a:pt x="1200" y="1344"/>
                </a:cubicBezTo>
              </a:path>
            </a:pathLst>
          </a:custGeom>
          <a:noFill/>
          <a:ln w="28575" cap="flat" cmpd="sng">
            <a:solidFill>
              <a:srgbClr val="470F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72744" name="Freeform 8"/>
          <p:cNvSpPr>
            <a:spLocks/>
          </p:cNvSpPr>
          <p:nvPr/>
        </p:nvSpPr>
        <p:spPr bwMode="auto">
          <a:xfrm>
            <a:off x="5279735" y="3640723"/>
            <a:ext cx="184731" cy="338554"/>
          </a:xfrm>
          <a:custGeom>
            <a:avLst/>
            <a:gdLst>
              <a:gd name="T0" fmla="*/ 0 w 1680"/>
              <a:gd name="T1" fmla="*/ 0 h 768"/>
              <a:gd name="T2" fmla="*/ 624 w 1680"/>
              <a:gd name="T3" fmla="*/ 432 h 768"/>
              <a:gd name="T4" fmla="*/ 1680 w 1680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768">
                <a:moveTo>
                  <a:pt x="0" y="0"/>
                </a:moveTo>
                <a:cubicBezTo>
                  <a:pt x="172" y="152"/>
                  <a:pt x="344" y="304"/>
                  <a:pt x="624" y="432"/>
                </a:cubicBezTo>
                <a:cubicBezTo>
                  <a:pt x="904" y="560"/>
                  <a:pt x="1292" y="664"/>
                  <a:pt x="1680" y="768"/>
                </a:cubicBezTo>
              </a:path>
            </a:pathLst>
          </a:custGeom>
          <a:noFill/>
          <a:ln w="28575" cap="flat" cmpd="sng">
            <a:solidFill>
              <a:srgbClr val="3B4F8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6770689" y="42211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rgbClr val="3B4F89"/>
                </a:solidFill>
              </a:rPr>
              <a:t>x</a:t>
            </a:r>
          </a:p>
        </p:txBody>
      </p:sp>
      <p:sp>
        <p:nvSpPr>
          <p:cNvPr id="372746" name="Text Box 10"/>
          <p:cNvSpPr txBox="1">
            <a:spLocks noChangeArrowheads="1"/>
          </p:cNvSpPr>
          <p:nvPr/>
        </p:nvSpPr>
        <p:spPr bwMode="auto">
          <a:xfrm>
            <a:off x="6736287" y="4905476"/>
            <a:ext cx="351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 baseline="0">
                <a:solidFill>
                  <a:srgbClr val="470F3E"/>
                </a:solidFill>
              </a:rPr>
              <a:t>x</a:t>
            </a:r>
            <a:r>
              <a:rPr lang="en-US" sz="1400" b="1" i="1" baseline="30000">
                <a:solidFill>
                  <a:srgbClr val="470F3E"/>
                </a:solidFill>
              </a:rPr>
              <a:t>c</a:t>
            </a:r>
            <a:endParaRPr lang="en-US" sz="1400" b="1" i="1" baseline="0">
              <a:solidFill>
                <a:srgbClr val="470F3E"/>
              </a:solidFill>
            </a:endParaRPr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 flipH="1">
            <a:off x="3352800" y="39624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2748" name="Oval 12"/>
          <p:cNvSpPr>
            <a:spLocks noChangeArrowheads="1"/>
          </p:cNvSpPr>
          <p:nvPr/>
        </p:nvSpPr>
        <p:spPr bwMode="auto">
          <a:xfrm>
            <a:off x="5181600" y="3686266"/>
            <a:ext cx="76200" cy="476071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72749" name="Text Box 13"/>
          <p:cNvSpPr txBox="1">
            <a:spLocks noChangeArrowheads="1"/>
          </p:cNvSpPr>
          <p:nvPr/>
        </p:nvSpPr>
        <p:spPr bwMode="auto">
          <a:xfrm>
            <a:off x="2667000" y="3810000"/>
            <a:ext cx="64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1400" b="1" i="1" baseline="0">
                <a:solidFill>
                  <a:schemeClr val="tx1"/>
                </a:solidFill>
              </a:rPr>
              <a:t>p</a:t>
            </a:r>
            <a:r>
              <a:rPr lang="en-US" sz="1400" b="1" i="1">
                <a:solidFill>
                  <a:schemeClr val="tx1"/>
                </a:solidFill>
              </a:rPr>
              <a:t>x</a:t>
            </a:r>
            <a:r>
              <a:rPr lang="en-US" sz="1400" b="1" baseline="0">
                <a:solidFill>
                  <a:schemeClr val="tx1"/>
                </a:solidFill>
              </a:rPr>
              <a:t>’’</a:t>
            </a:r>
            <a:endParaRPr lang="en-US" sz="1400" b="1" i="1" baseline="0">
              <a:solidFill>
                <a:schemeClr val="tx1"/>
              </a:solidFill>
            </a:endParaRPr>
          </a:p>
        </p:txBody>
      </p:sp>
      <p:grpSp>
        <p:nvGrpSpPr>
          <p:cNvPr id="372750" name="Group 14"/>
          <p:cNvGrpSpPr>
            <a:grpSpLocks/>
          </p:cNvGrpSpPr>
          <p:nvPr/>
        </p:nvGrpSpPr>
        <p:grpSpPr bwMode="auto">
          <a:xfrm>
            <a:off x="2667000" y="2279651"/>
            <a:ext cx="7543800" cy="3587749"/>
            <a:chOff x="720" y="1436"/>
            <a:chExt cx="4752" cy="2260"/>
          </a:xfrm>
        </p:grpSpPr>
        <p:sp>
          <p:nvSpPr>
            <p:cNvPr id="372751" name="Line 15"/>
            <p:cNvSpPr>
              <a:spLocks noChangeShapeType="1"/>
            </p:cNvSpPr>
            <p:nvPr/>
          </p:nvSpPr>
          <p:spPr bwMode="auto">
            <a:xfrm>
              <a:off x="1152" y="2736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72752" name="Line 16"/>
            <p:cNvSpPr>
              <a:spLocks noChangeShapeType="1"/>
            </p:cNvSpPr>
            <p:nvPr/>
          </p:nvSpPr>
          <p:spPr bwMode="auto">
            <a:xfrm>
              <a:off x="2544" y="2736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72753" name="Line 17"/>
            <p:cNvSpPr>
              <a:spLocks noChangeShapeType="1"/>
            </p:cNvSpPr>
            <p:nvPr/>
          </p:nvSpPr>
          <p:spPr bwMode="auto">
            <a:xfrm>
              <a:off x="3072" y="2736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372754" name="Oval 18"/>
            <p:cNvSpPr>
              <a:spLocks noChangeArrowheads="1"/>
            </p:cNvSpPr>
            <p:nvPr/>
          </p:nvSpPr>
          <p:spPr bwMode="auto">
            <a:xfrm>
              <a:off x="2544" y="2610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72755" name="Oval 19"/>
            <p:cNvSpPr>
              <a:spLocks noChangeArrowheads="1"/>
            </p:cNvSpPr>
            <p:nvPr/>
          </p:nvSpPr>
          <p:spPr bwMode="auto">
            <a:xfrm>
              <a:off x="3048" y="2578"/>
              <a:ext cx="48" cy="3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72756" name="Text Box 20"/>
            <p:cNvSpPr txBox="1">
              <a:spLocks noChangeArrowheads="1"/>
            </p:cNvSpPr>
            <p:nvPr/>
          </p:nvSpPr>
          <p:spPr bwMode="auto">
            <a:xfrm>
              <a:off x="2448" y="350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/>
              <a:r>
                <a:rPr lang="en-US" sz="1400" b="1" i="1" baseline="0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***</a:t>
              </a:r>
            </a:p>
          </p:txBody>
        </p:sp>
        <p:sp>
          <p:nvSpPr>
            <p:cNvPr id="372757" name="Text Box 21"/>
            <p:cNvSpPr txBox="1">
              <a:spLocks noChangeArrowheads="1"/>
            </p:cNvSpPr>
            <p:nvPr/>
          </p:nvSpPr>
          <p:spPr bwMode="auto">
            <a:xfrm>
              <a:off x="2928" y="3504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400" b="1" i="1" baseline="0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’’’</a:t>
              </a:r>
            </a:p>
          </p:txBody>
        </p:sp>
        <p:sp>
          <p:nvSpPr>
            <p:cNvPr id="372758" name="Text Box 22"/>
            <p:cNvSpPr txBox="1">
              <a:spLocks noChangeArrowheads="1"/>
            </p:cNvSpPr>
            <p:nvPr/>
          </p:nvSpPr>
          <p:spPr bwMode="auto">
            <a:xfrm>
              <a:off x="720" y="2640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5858D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en-US" sz="1400" b="1" i="1" baseline="0">
                  <a:solidFill>
                    <a:schemeClr val="tx1"/>
                  </a:solidFill>
                </a:rPr>
                <a:t>p</a:t>
              </a:r>
              <a:r>
                <a:rPr lang="en-US" sz="1400" b="1" i="1">
                  <a:solidFill>
                    <a:schemeClr val="tx1"/>
                  </a:solidFill>
                </a:rPr>
                <a:t>x</a:t>
              </a:r>
              <a:r>
                <a:rPr lang="en-US" sz="1400" b="1" baseline="0">
                  <a:solidFill>
                    <a:schemeClr val="tx1"/>
                  </a:solidFill>
                </a:rPr>
                <a:t>’’’</a:t>
              </a:r>
              <a:endParaRPr lang="en-US" sz="1400" b="1" i="1">
                <a:solidFill>
                  <a:schemeClr val="tx1"/>
                </a:solidFill>
              </a:endParaRPr>
            </a:p>
          </p:txBody>
        </p:sp>
        <p:grpSp>
          <p:nvGrpSpPr>
            <p:cNvPr id="372759" name="Group 23"/>
            <p:cNvGrpSpPr>
              <a:grpSpLocks/>
            </p:cNvGrpSpPr>
            <p:nvPr/>
          </p:nvGrpSpPr>
          <p:grpSpPr bwMode="auto">
            <a:xfrm>
              <a:off x="2736" y="1436"/>
              <a:ext cx="2736" cy="1300"/>
              <a:chOff x="2736" y="1436"/>
              <a:chExt cx="2736" cy="1300"/>
            </a:xfrm>
          </p:grpSpPr>
          <p:sp>
            <p:nvSpPr>
              <p:cNvPr id="372760" name="Text Box 24"/>
              <p:cNvSpPr txBox="1">
                <a:spLocks noChangeArrowheads="1"/>
              </p:cNvSpPr>
              <p:nvPr/>
            </p:nvSpPr>
            <p:spPr bwMode="auto">
              <a:xfrm>
                <a:off x="2928" y="1436"/>
                <a:ext cx="2544" cy="774"/>
              </a:xfrm>
              <a:prstGeom prst="rect">
                <a:avLst/>
              </a:prstGeom>
              <a:noFill/>
              <a:ln w="38100">
                <a:solidFill>
                  <a:srgbClr val="470F3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s-UY" sz="1800" baseline="0" dirty="0">
                    <a:solidFill>
                      <a:srgbClr val="470F3E"/>
                    </a:solidFill>
                  </a:rPr>
                  <a:t>Para precios por debajo de </a:t>
                </a:r>
                <a:r>
                  <a:rPr lang="es-UY" sz="1800" i="1" baseline="0" dirty="0" err="1">
                    <a:solidFill>
                      <a:srgbClr val="470F3E"/>
                    </a:solidFill>
                  </a:rPr>
                  <a:t>p</a:t>
                </a:r>
                <a:r>
                  <a:rPr lang="es-UY" sz="1800" i="1" dirty="0" err="1">
                    <a:solidFill>
                      <a:srgbClr val="470F3E"/>
                    </a:solidFill>
                  </a:rPr>
                  <a:t>x</a:t>
                </a:r>
                <a:r>
                  <a:rPr lang="es-UY" sz="1800" baseline="0" dirty="0">
                    <a:solidFill>
                      <a:srgbClr val="470F3E"/>
                    </a:solidFill>
                  </a:rPr>
                  <a:t>´´, la compensación del ingreso es negativa para evitar una mejora en la utilidad debido a los menores precios</a:t>
                </a:r>
                <a:endParaRPr lang="es-UY" sz="1800" baseline="0" dirty="0">
                  <a:solidFill>
                    <a:srgbClr val="470F3E"/>
                  </a:solidFill>
                </a:endParaRPr>
              </a:p>
            </p:txBody>
          </p:sp>
          <p:sp>
            <p:nvSpPr>
              <p:cNvPr id="372761" name="Line 25"/>
              <p:cNvSpPr>
                <a:spLocks noChangeShapeType="1"/>
              </p:cNvSpPr>
              <p:nvPr/>
            </p:nvSpPr>
            <p:spPr bwMode="auto">
              <a:xfrm flipH="1">
                <a:off x="2736" y="2352"/>
                <a:ext cx="288" cy="384"/>
              </a:xfrm>
              <a:prstGeom prst="line">
                <a:avLst/>
              </a:prstGeom>
              <a:noFill/>
              <a:ln w="19050">
                <a:solidFill>
                  <a:srgbClr val="470F3E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1F29-0B88-4597-9CD6-75BBB7AB1610}" type="slidenum">
              <a:rPr lang="en-US"/>
              <a:pPr/>
              <a:t>9</a:t>
            </a:fld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58826"/>
            <a:ext cx="8763000" cy="5565775"/>
          </a:xfrm>
        </p:spPr>
        <p:txBody>
          <a:bodyPr/>
          <a:lstStyle/>
          <a:p>
            <a:r>
              <a:rPr lang="es-UY" sz="2800" dirty="0"/>
              <a:t>Para un bien normal, la curva de demanda compensada es </a:t>
            </a:r>
            <a:r>
              <a:rPr lang="es-UY" sz="2800" b="1" dirty="0"/>
              <a:t>menos sensible </a:t>
            </a:r>
            <a:r>
              <a:rPr lang="es-UY" sz="2800" dirty="0"/>
              <a:t>a los cambios en el precio que la curva sin compensar</a:t>
            </a:r>
          </a:p>
          <a:p>
            <a:pPr lvl="1">
              <a:lnSpc>
                <a:spcPct val="110000"/>
              </a:lnSpc>
            </a:pPr>
            <a:r>
              <a:rPr lang="es-UY" sz="2400" dirty="0"/>
              <a:t>La curva de demanda sin compensar refleja tanto el efecto ingreso como el efecto sustitución</a:t>
            </a:r>
          </a:p>
          <a:p>
            <a:pPr lvl="1"/>
            <a:r>
              <a:rPr lang="es-UY" sz="2400" dirty="0"/>
              <a:t>La curva de demanda compensada refleja sólo el efecto sustitución</a:t>
            </a:r>
            <a:endParaRPr lang="es-UY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"/>
            <a:ext cx="91440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UY" sz="3600" kern="0" baseline="0"/>
              <a:t>Demanda compensada y sin compensar</a:t>
            </a:r>
            <a:endParaRPr lang="es-UY" sz="3600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rgbClr val="00757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rgbClr val="00757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1675</Words>
  <Application>Microsoft Office PowerPoint</Application>
  <PresentationFormat>Panorámica</PresentationFormat>
  <Paragraphs>422</Paragraphs>
  <Slides>52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Arial</vt:lpstr>
      <vt:lpstr>Cambria Math</vt:lpstr>
      <vt:lpstr>Symbol</vt:lpstr>
      <vt:lpstr>Times New Roman</vt:lpstr>
      <vt:lpstr>Verdana</vt:lpstr>
      <vt:lpstr>Default Design</vt:lpstr>
      <vt:lpstr>Equation</vt:lpstr>
      <vt:lpstr>Ecuación</vt:lpstr>
      <vt:lpstr>Capítulo 5</vt:lpstr>
      <vt:lpstr>Función de Demanda Compensada</vt:lpstr>
      <vt:lpstr>Función de Demanda Compensada</vt:lpstr>
      <vt:lpstr>Función de Demanda Compensada</vt:lpstr>
      <vt:lpstr>Función de Demanda Compensada</vt:lpstr>
      <vt:lpstr>Demanda compensada y sin compensar</vt:lpstr>
      <vt:lpstr>Presentación de PowerPoint</vt:lpstr>
      <vt:lpstr>Demanda Compensada &amp;  sin compensar</vt:lpstr>
      <vt:lpstr>Presentación de PowerPoint</vt:lpstr>
      <vt:lpstr>Función de Demanda Compensada</vt:lpstr>
      <vt:lpstr>Función de Demanda Compensada</vt:lpstr>
      <vt:lpstr>Función de Demanda Compensada</vt:lpstr>
      <vt:lpstr>Descomposición matemática de un cambio en los precios</vt:lpstr>
      <vt:lpstr>Descomposición matemática de un cambio en los precios</vt:lpstr>
      <vt:lpstr>Descomposición matemática de un cambio en los precios</vt:lpstr>
      <vt:lpstr>Descomposición matemática de un cambio en los precios</vt:lpstr>
      <vt:lpstr>La ecuación de Slutsky</vt:lpstr>
      <vt:lpstr>Descomposición matemática de un cambio en los precios</vt:lpstr>
      <vt:lpstr>La Ecuación de Slutsky</vt:lpstr>
      <vt:lpstr>La Ecuación de Slutsky</vt:lpstr>
      <vt:lpstr>La descomposición de Slutsky: ejemplo</vt:lpstr>
      <vt:lpstr>La descomposición de Slutsky: ejemplo</vt:lpstr>
      <vt:lpstr>La descomposición de Slutsky: ejemplo</vt:lpstr>
      <vt:lpstr>La descomposición de Slutsky: ejemplo</vt:lpstr>
      <vt:lpstr>La descomposición de Slutsky: ejemplo</vt:lpstr>
      <vt:lpstr>La descomposición de Slutsky</vt:lpstr>
      <vt:lpstr>Elasticidad de Demanda Marshalliana</vt:lpstr>
      <vt:lpstr>Presentación de PowerPoint</vt:lpstr>
      <vt:lpstr>Elasticidad Precio de la Demanda</vt:lpstr>
      <vt:lpstr>Elasticidad Precio y Gasto Total</vt:lpstr>
      <vt:lpstr>Presentación de PowerPoint</vt:lpstr>
      <vt:lpstr>Bienestar del Consumidor</vt:lpstr>
      <vt:lpstr>Bienestar del Consumidor</vt:lpstr>
      <vt:lpstr>Bienestar del Consumidor</vt:lpstr>
      <vt:lpstr>Bienestar del Consumidor</vt:lpstr>
      <vt:lpstr>Bienestar del Consumidor</vt:lpstr>
      <vt:lpstr>Bienestar del Consumidor</vt:lpstr>
      <vt:lpstr>Bienestar del Consumidor</vt:lpstr>
      <vt:lpstr>Bienestar del Consumidor</vt:lpstr>
      <vt:lpstr>Bienestar del Consumidor</vt:lpstr>
      <vt:lpstr>Bienestar del Consumidor</vt:lpstr>
      <vt:lpstr>Bienestar del Consumidor</vt:lpstr>
      <vt:lpstr>Bienestar del Consumidor</vt:lpstr>
      <vt:lpstr>Bienestar del Consumidor</vt:lpstr>
      <vt:lpstr>Excedente del Consumidor</vt:lpstr>
      <vt:lpstr>Excedente del Consumidor</vt:lpstr>
      <vt:lpstr>Ejemplo: pérdida de bienestar por un aumento de precio</vt:lpstr>
      <vt:lpstr>Ejemplo: pérdida de bienestar por un aumento de precio</vt:lpstr>
      <vt:lpstr>Ejemplo: pérdida de bienestar por un aumento de precio</vt:lpstr>
      <vt:lpstr>Relaciones entre conceptos de demanda</vt:lpstr>
      <vt:lpstr>Identidad de Roy</vt:lpstr>
      <vt:lpstr>Identidad de Roy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MICROECONOMIC THEORY</dc:title>
  <dc:creator>Eastern Illinois University</dc:creator>
  <cp:lastModifiedBy>CAFFERA Marcelo</cp:lastModifiedBy>
  <cp:revision>949</cp:revision>
  <cp:lastPrinted>2020-04-23T20:12:46Z</cp:lastPrinted>
  <dcterms:created xsi:type="dcterms:W3CDTF">2003-12-04T02:16:42Z</dcterms:created>
  <dcterms:modified xsi:type="dcterms:W3CDTF">2021-04-14T12:18:47Z</dcterms:modified>
</cp:coreProperties>
</file>