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15" r:id="rId3"/>
    <p:sldId id="391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95" r:id="rId12"/>
    <p:sldId id="394" r:id="rId13"/>
    <p:sldId id="324" r:id="rId14"/>
    <p:sldId id="326" r:id="rId15"/>
    <p:sldId id="392" r:id="rId16"/>
    <p:sldId id="393" r:id="rId17"/>
    <p:sldId id="327" r:id="rId18"/>
    <p:sldId id="328" r:id="rId19"/>
    <p:sldId id="329" r:id="rId20"/>
    <p:sldId id="399" r:id="rId21"/>
    <p:sldId id="330" r:id="rId22"/>
    <p:sldId id="331" r:id="rId23"/>
    <p:sldId id="401" r:id="rId24"/>
    <p:sldId id="402" r:id="rId25"/>
    <p:sldId id="403" r:id="rId26"/>
    <p:sldId id="404" r:id="rId27"/>
    <p:sldId id="332" r:id="rId28"/>
    <p:sldId id="336" r:id="rId29"/>
    <p:sldId id="337" r:id="rId30"/>
    <p:sldId id="339" r:id="rId3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D8"/>
    <a:srgbClr val="007572"/>
    <a:srgbClr val="B3FFD9"/>
    <a:srgbClr val="99FFCC"/>
    <a:srgbClr val="DC00DC"/>
    <a:srgbClr val="3B4F89"/>
    <a:srgbClr val="470F3E"/>
    <a:srgbClr val="F3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3359" autoAdjust="0"/>
  </p:normalViewPr>
  <p:slideViewPr>
    <p:cSldViewPr>
      <p:cViewPr varScale="1">
        <p:scale>
          <a:sx n="76" d="100"/>
          <a:sy n="76" d="100"/>
        </p:scale>
        <p:origin x="16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14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06500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9175" y="0"/>
            <a:ext cx="1216025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1298575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31013" y="9307513"/>
            <a:ext cx="484187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pPr>
              <a:defRPr/>
            </a:pPr>
            <a:fld id="{22BC3843-9BE1-4E03-A600-2210B00A6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06500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99175" y="0"/>
            <a:ext cx="1216025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2655888" cy="12303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513"/>
            <a:ext cx="1298575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31013" y="9307513"/>
            <a:ext cx="484187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pPr>
              <a:defRPr/>
            </a:pPr>
            <a:fld id="{CF9C0EBE-CC61-495E-BC08-EA37CB5FD4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54BECD6-9B7A-4475-B663-D6E5DA330FE4}" type="slidenum">
              <a:rPr lang="en-US" sz="1300" baseline="0" smtClean="0"/>
              <a:pPr/>
              <a:t>1</a:t>
            </a:fld>
            <a:endParaRPr lang="en-US" sz="1300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17152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3DC5ACB-F24C-4B9D-B21F-9C3F6D2FF09A}" type="slidenum">
              <a:rPr lang="en-US" sz="1300" baseline="0" smtClean="0"/>
              <a:pPr/>
              <a:t>10</a:t>
            </a:fld>
            <a:endParaRPr lang="en-US" sz="1300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34275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3DC5ACB-F24C-4B9D-B21F-9C3F6D2FF09A}" type="slidenum">
              <a:rPr lang="en-US" sz="1300" baseline="0" smtClean="0"/>
              <a:pPr/>
              <a:t>11</a:t>
            </a:fld>
            <a:endParaRPr lang="en-US" sz="1300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78606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3DC5ACB-F24C-4B9D-B21F-9C3F6D2FF09A}" type="slidenum">
              <a:rPr lang="en-US" sz="1300" baseline="0" smtClean="0"/>
              <a:pPr/>
              <a:t>12</a:t>
            </a:fld>
            <a:endParaRPr lang="en-US" sz="1300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4410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C408DB6-8EBA-41F4-A0E7-93C391BCB9F0}" type="slidenum">
              <a:rPr lang="en-US" sz="1300" baseline="0" smtClean="0"/>
              <a:pPr/>
              <a:t>13</a:t>
            </a:fld>
            <a:endParaRPr lang="en-US" sz="1300" baseline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456088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14740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3810372-20C2-4818-94B6-D8CCF7F0B577}" type="slidenum">
              <a:rPr lang="en-US" sz="1300" baseline="0" smtClean="0"/>
              <a:pPr/>
              <a:t>14</a:t>
            </a:fld>
            <a:endParaRPr lang="en-US" sz="13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44679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C408DB6-8EBA-41F4-A0E7-93C391BCB9F0}" type="slidenum">
              <a:rPr lang="en-US" sz="1300" baseline="0" smtClean="0"/>
              <a:pPr/>
              <a:t>15</a:t>
            </a:fld>
            <a:endParaRPr lang="en-US" sz="1300" baseline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456088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06582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C408DB6-8EBA-41F4-A0E7-93C391BCB9F0}" type="slidenum">
              <a:rPr lang="en-US" sz="1300" baseline="0" smtClean="0"/>
              <a:pPr/>
              <a:t>16</a:t>
            </a:fld>
            <a:endParaRPr lang="en-US" sz="1300" baseline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456088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718792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FA2F536-3966-433C-B498-DF3F02DF0F3A}" type="slidenum">
              <a:rPr lang="en-US" sz="1300" baseline="0" smtClean="0"/>
              <a:pPr/>
              <a:t>17</a:t>
            </a:fld>
            <a:endParaRPr lang="en-US" sz="1300" baseline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15321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E15DEDB-95C8-405E-8465-1EA1050D2418}" type="slidenum">
              <a:rPr lang="en-US" sz="1300" baseline="0" smtClean="0"/>
              <a:pPr/>
              <a:t>18</a:t>
            </a:fld>
            <a:endParaRPr lang="en-US" sz="1300" baseline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32871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7FC4B86-2B81-4C03-A2FF-781F39F7E50E}" type="slidenum">
              <a:rPr lang="en-US" sz="1300" baseline="0" smtClean="0"/>
              <a:pPr/>
              <a:t>19</a:t>
            </a:fld>
            <a:endParaRPr lang="en-US" sz="1300" baseline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69742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205F2B8-5EAC-4A03-9838-BD841E3A6DC2}" type="slidenum">
              <a:rPr lang="en-US" sz="1300" baseline="0" smtClean="0"/>
              <a:pPr/>
              <a:t>2</a:t>
            </a:fld>
            <a:endParaRPr lang="en-US" sz="1300" baseline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59773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C15C626-03EA-4A9B-9FFC-286B6096CFA0}" type="slidenum">
              <a:rPr lang="en-US" sz="1300" baseline="0" smtClean="0"/>
              <a:pPr/>
              <a:t>21</a:t>
            </a:fld>
            <a:endParaRPr lang="en-US" sz="1300" baseline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680356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556BE092-7B5C-4EB3-8D1C-14375B3D2AC4}" type="slidenum">
              <a:rPr lang="en-US" sz="1300" baseline="0" smtClean="0"/>
              <a:pPr/>
              <a:t>22</a:t>
            </a:fld>
            <a:endParaRPr lang="en-US" sz="1300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706632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FA2F536-3966-433C-B498-DF3F02DF0F3A}" type="slidenum">
              <a:rPr lang="en-US" sz="1300" baseline="0" smtClean="0"/>
              <a:pPr/>
              <a:t>24</a:t>
            </a:fld>
            <a:endParaRPr lang="en-US" sz="1300" baseline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20142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E15DEDB-95C8-405E-8465-1EA1050D2418}" type="slidenum">
              <a:rPr lang="en-US" sz="1300" baseline="0" smtClean="0"/>
              <a:pPr/>
              <a:t>25</a:t>
            </a:fld>
            <a:endParaRPr lang="en-US" sz="1300" baseline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918279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E15DEDB-95C8-405E-8465-1EA1050D2418}" type="slidenum">
              <a:rPr lang="en-US" sz="1300" baseline="0" smtClean="0"/>
              <a:pPr/>
              <a:t>26</a:t>
            </a:fld>
            <a:endParaRPr lang="en-US" sz="1300" baseline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2812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86968A8-5C24-4C1C-9D12-E22269B1DD2E}" type="slidenum">
              <a:rPr lang="en-US" sz="1300" baseline="0" smtClean="0"/>
              <a:pPr/>
              <a:t>27</a:t>
            </a:fld>
            <a:endParaRPr lang="en-US" sz="1300" baseline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781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B161578-5788-447F-9782-8A638A8C807F}" type="slidenum">
              <a:rPr lang="en-US" sz="1300" baseline="0" smtClean="0"/>
              <a:pPr/>
              <a:t>28</a:t>
            </a:fld>
            <a:endParaRPr lang="en-US" sz="1300" baseline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779983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1184D23-7A9F-4C9D-8D6F-76D941823A78}" type="slidenum">
              <a:rPr lang="en-US" sz="1300" baseline="0" smtClean="0"/>
              <a:pPr/>
              <a:t>29</a:t>
            </a:fld>
            <a:endParaRPr lang="en-US" sz="1300" baseline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508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z="100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8526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0F93340-D3AE-4C98-8E4C-B04D43DE982F}" type="slidenum">
              <a:rPr lang="en-US" sz="1300" baseline="0" smtClean="0"/>
              <a:pPr/>
              <a:t>30</a:t>
            </a:fld>
            <a:endParaRPr lang="en-US" sz="1300" baseline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75175"/>
            <a:ext cx="195263" cy="2365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s-MX" sz="100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4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2AABD25-9221-47D4-A68F-68B108DB1674}" type="slidenum">
              <a:rPr lang="en-US" sz="1300" baseline="0" smtClean="0"/>
              <a:pPr/>
              <a:t>3</a:t>
            </a:fld>
            <a:endParaRPr lang="en-US" sz="1300" baseline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03569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B3C2654-A54C-4EF7-BA03-A48A03704627}" type="slidenum">
              <a:rPr lang="en-US" sz="1300" baseline="0" smtClean="0"/>
              <a:pPr/>
              <a:t>4</a:t>
            </a:fld>
            <a:endParaRPr lang="en-US" sz="1300" baseline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722938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84204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F838335-1C73-42A9-9182-49255FA427AB}" type="slidenum">
              <a:rPr lang="en-US" sz="1300" baseline="0" smtClean="0"/>
              <a:pPr/>
              <a:t>5</a:t>
            </a:fld>
            <a:endParaRPr lang="en-US" sz="1300" baseline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19288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14610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B4DBAC5-244D-411B-BA1E-5EA44041161B}" type="slidenum">
              <a:rPr lang="en-US" sz="1300" baseline="0" smtClean="0"/>
              <a:pPr/>
              <a:t>6</a:t>
            </a:fld>
            <a:endParaRPr lang="en-US" sz="1300" baseline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54284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B9E8902-273B-42E8-8F7B-5F20CD28B1FF}" type="slidenum">
              <a:rPr lang="en-US" sz="1300" baseline="0" smtClean="0"/>
              <a:pPr/>
              <a:t>7</a:t>
            </a:fld>
            <a:endParaRPr lang="en-US" sz="1300" baseline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94769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757D468-954B-4C61-A44D-F45FED014927}" type="slidenum">
              <a:rPr lang="en-US" sz="1300" baseline="0" smtClean="0"/>
              <a:pPr/>
              <a:t>8</a:t>
            </a:fld>
            <a:endParaRPr lang="en-US" sz="1300" baseline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83461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6788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1AB4B24-875E-44D2-BB2D-807737C36481}" type="slidenum">
              <a:rPr lang="en-US" sz="1300" baseline="0" smtClean="0"/>
              <a:pPr/>
              <a:t>9</a:t>
            </a:fld>
            <a:endParaRPr lang="en-US" sz="1300" baseline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50657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8A97-58E4-49D5-8818-AE6A01AF88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173E-CBA3-4E8E-911F-DE3A0AB1A5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EBB4-D535-4D37-BA97-F64E922A79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4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FB47-3338-49EA-B26F-11EB4E479D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3C82-60F5-4720-A3F3-7DA7FB442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F4B-7605-417B-A747-0A0D64F69C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4509-4267-4D13-891E-A2B05BA5C9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2D02-8DFC-4426-8408-6B96BA6863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1915-7FB1-4DCE-8A4B-B397E44051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6B74-14CE-4D6A-B488-614250E561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E0E5-DA2B-4676-AE6D-6514C65E40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A64A67-D4CD-49FF-82BE-F17131E7DF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70F3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0F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70F3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0F3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B0B0631-8BC8-4605-890E-20FDBBB640AB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400" baseline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5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362200"/>
          </a:xfrm>
        </p:spPr>
        <p:txBody>
          <a:bodyPr/>
          <a:lstStyle/>
          <a:p>
            <a:r>
              <a:rPr lang="en-US" dirty="0" smtClean="0"/>
              <a:t>EFECTO </a:t>
            </a:r>
            <a:r>
              <a:rPr lang="en-US" smtClean="0"/>
              <a:t>INGRESO Y SUSTITUCIÓN, CURVA DE DEMANDA DEL INDIVIDUO</a:t>
            </a:r>
            <a:endParaRPr lang="en-US" dirty="0" smtClean="0"/>
          </a:p>
          <a:p>
            <a:r>
              <a:rPr lang="en-US" dirty="0" smtClean="0"/>
              <a:t>Parte 1/2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000" baseline="0">
                <a:solidFill>
                  <a:srgbClr val="470F3E"/>
                </a:solidFill>
              </a:rPr>
              <a:t>Copyright ©2005 by South-Western, a division of Thomson Learning.  All rights reserved. </a:t>
            </a:r>
            <a:r>
              <a:rPr lang="es-ES" sz="1000" baseline="0">
                <a:solidFill>
                  <a:srgbClr val="470F3E"/>
                </a:solidFill>
              </a:rPr>
              <a:t>Traducido y adaptado por José María Cabrera</a:t>
            </a:r>
            <a:endParaRPr lang="en-US" sz="1000" baseline="0">
              <a:solidFill>
                <a:srgbClr val="470F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285194D-5BA7-440B-B813-05556720F89C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r>
              <a:rPr lang="en-US" sz="4000" dirty="0" err="1" smtClean="0"/>
              <a:t>Cambios</a:t>
            </a:r>
            <a:r>
              <a:rPr lang="en-US" sz="4000" dirty="0" smtClean="0"/>
              <a:t> en el </a:t>
            </a:r>
            <a:r>
              <a:rPr lang="en-US" sz="4000" dirty="0" err="1" smtClean="0"/>
              <a:t>Ingreso</a:t>
            </a:r>
            <a:endParaRPr lang="en-US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686800" cy="5638800"/>
              </a:xfrm>
            </p:spPr>
            <p:txBody>
              <a:bodyPr/>
              <a:lstStyle/>
              <a:p>
                <a:r>
                  <a:rPr lang="es-ES" sz="3000" b="1" dirty="0" smtClean="0"/>
                  <a:t>Ejemplos:</a:t>
                </a:r>
              </a:p>
              <a:p>
                <a:pPr lvl="1"/>
                <a:r>
                  <a:rPr lang="es-ES" sz="2600" b="1" dirty="0" smtClean="0"/>
                  <a:t>Bien normal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dirty="0">
                                <a:latin typeface="Cambria Math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s-E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s-ES" i="1" baseline="-25000" dirty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s-ES" i="1" dirty="0">
                                <a:latin typeface="Cambria Math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s-ES" i="1" dirty="0">
                                <a:latin typeface="Cambria Math"/>
                              </a:rPr>
                              <m:t>𝐼</m:t>
                            </m:r>
                          </m:den>
                        </m:f>
                        <m:r>
                          <a:rPr lang="es-E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s-ES" sz="3000" dirty="0" smtClean="0"/>
                  <a:t>: …..</a:t>
                </a:r>
                <a:endParaRPr lang="es-ES" sz="2600" dirty="0" smtClean="0"/>
              </a:p>
              <a:p>
                <a:pPr lvl="1"/>
                <a:r>
                  <a:rPr lang="es-ES" sz="2600" b="1" dirty="0"/>
                  <a:t>Bien </a:t>
                </a:r>
                <a:r>
                  <a:rPr lang="es-ES" sz="2600" b="1" dirty="0" smtClean="0"/>
                  <a:t>inferior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600" i="1" dirty="0">
                                <a:latin typeface="Cambria Math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s-ES" sz="26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s-ES" sz="2600" i="1" baseline="-25000" dirty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s-ES" sz="2600" i="1" dirty="0">
                                <a:latin typeface="Cambria Math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s-ES" sz="2600" i="1" dirty="0">
                                <a:latin typeface="Cambria Math"/>
                              </a:rPr>
                              <m:t>𝐼</m:t>
                            </m:r>
                          </m:den>
                        </m:f>
                        <m:r>
                          <a:rPr lang="es-ES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s-UY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s-ES" sz="2600" dirty="0" smtClean="0"/>
                  <a:t>: …..</a:t>
                </a:r>
              </a:p>
              <a:p>
                <a:pPr lvl="1"/>
                <a:endParaRPr lang="es-ES" sz="3000" dirty="0" smtClean="0"/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686800" cy="5638800"/>
              </a:xfrm>
              <a:blipFill>
                <a:blip r:embed="rId3"/>
                <a:stretch>
                  <a:fillRect l="-1404" t="-140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285194D-5BA7-440B-B813-05556720F89C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r>
              <a:rPr lang="en-US" sz="4000" dirty="0" err="1" smtClean="0"/>
              <a:t>Cambios</a:t>
            </a:r>
            <a:r>
              <a:rPr lang="en-US" sz="4000" dirty="0" smtClean="0"/>
              <a:t> en el </a:t>
            </a:r>
            <a:r>
              <a:rPr lang="en-US" sz="4000" dirty="0" err="1" smtClean="0"/>
              <a:t>Ingreso</a:t>
            </a:r>
            <a:endParaRPr lang="en-US" sz="4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9044" r="2930" b="4134"/>
          <a:stretch/>
        </p:blipFill>
        <p:spPr>
          <a:xfrm>
            <a:off x="785585" y="1524000"/>
            <a:ext cx="757282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285194D-5BA7-440B-B813-05556720F89C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r>
              <a:rPr lang="en-US" sz="4000" dirty="0" err="1" smtClean="0"/>
              <a:t>Cambios</a:t>
            </a:r>
            <a:r>
              <a:rPr lang="en-US" sz="4000" dirty="0" smtClean="0"/>
              <a:t> en el </a:t>
            </a:r>
            <a:r>
              <a:rPr lang="en-US" sz="4000" dirty="0" err="1" smtClean="0"/>
              <a:t>Ingreso</a:t>
            </a:r>
            <a:endParaRPr lang="en-US" sz="40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638800"/>
          </a:xfrm>
        </p:spPr>
        <p:txBody>
          <a:bodyPr/>
          <a:lstStyle/>
          <a:p>
            <a:r>
              <a:rPr lang="es-ES" sz="3000" dirty="0" smtClean="0">
                <a:sym typeface="Symbol" pitchFamily="18" charset="2"/>
              </a:rPr>
              <a:t>Ojo, depende de </a:t>
            </a:r>
          </a:p>
          <a:p>
            <a:pPr lvl="1"/>
            <a:r>
              <a:rPr lang="es-ES" sz="2600" dirty="0" smtClean="0">
                <a:sym typeface="Symbol" pitchFamily="18" charset="2"/>
              </a:rPr>
              <a:t>cómo definimos el bien. Qué tan específicos somos:</a:t>
            </a:r>
          </a:p>
          <a:p>
            <a:pPr lvl="2"/>
            <a:r>
              <a:rPr lang="es-ES" dirty="0" smtClean="0">
                <a:sym typeface="Symbol" pitchFamily="18" charset="2"/>
              </a:rPr>
              <a:t>Ropa vs. Ropa de </a:t>
            </a:r>
            <a:r>
              <a:rPr lang="es-ES" dirty="0">
                <a:sym typeface="Symbol" pitchFamily="18" charset="2"/>
              </a:rPr>
              <a:t>tal marca</a:t>
            </a:r>
            <a:endParaRPr lang="es-ES" sz="2200" dirty="0" smtClean="0">
              <a:sym typeface="Symbol" pitchFamily="18" charset="2"/>
            </a:endParaRPr>
          </a:p>
          <a:p>
            <a:pPr lvl="1"/>
            <a:r>
              <a:rPr lang="es-ES" sz="2600" dirty="0">
                <a:sym typeface="Symbol" pitchFamily="18" charset="2"/>
              </a:rPr>
              <a:t>rango del </a:t>
            </a:r>
            <a:r>
              <a:rPr lang="es-ES" sz="2600" dirty="0" smtClean="0">
                <a:sym typeface="Symbol" pitchFamily="18" charset="2"/>
              </a:rPr>
              <a:t>ingreso</a:t>
            </a:r>
          </a:p>
          <a:p>
            <a:pPr lvl="2"/>
            <a:r>
              <a:rPr lang="es-ES" dirty="0" smtClean="0">
                <a:sym typeface="Symbol" pitchFamily="18" charset="2"/>
              </a:rPr>
              <a:t>Un bien puede ser normal para determinados rango de ingresos, y pasar a ser inferior para rangos superiores</a:t>
            </a:r>
            <a:endParaRPr lang="es-ES" sz="2200" dirty="0" smtClean="0">
              <a:sym typeface="Symbol" pitchFamily="18" charset="2"/>
            </a:endParaRPr>
          </a:p>
          <a:p>
            <a:endParaRPr lang="es-ES" sz="3000" dirty="0" smtClean="0"/>
          </a:p>
        </p:txBody>
      </p:sp>
    </p:spTree>
    <p:extLst>
      <p:ext uri="{BB962C8B-B14F-4D97-AF65-F5344CB8AC3E}">
        <p14:creationId xmlns:p14="http://schemas.microsoft.com/office/powerpoint/2010/main" val="2648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4D12A94-F815-435A-B457-EC8D91529499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860"/>
            <a:ext cx="9144000" cy="685800"/>
          </a:xfrm>
        </p:spPr>
        <p:txBody>
          <a:bodyPr/>
          <a:lstStyle/>
          <a:p>
            <a:r>
              <a:rPr lang="en-US" dirty="0" err="1" smtClean="0"/>
              <a:t>Variación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 un </a:t>
            </a:r>
            <a:r>
              <a:rPr lang="en-US" dirty="0" err="1" smtClean="0"/>
              <a:t>bien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r>
              <a:rPr lang="es-ES" sz="2800" dirty="0" smtClean="0"/>
              <a:t>Cambiamos la pregunta:</a:t>
            </a:r>
          </a:p>
          <a:p>
            <a:r>
              <a:rPr lang="es-ES" sz="2800" dirty="0" smtClean="0"/>
              <a:t>¿Cómo cambia la cantidad demanda de un bien cuando cambia el precio de un bien?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2FC2C7B-9ECA-4C76-B151-F003EEDD013B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4809"/>
            <a:ext cx="9067800" cy="609600"/>
          </a:xfrm>
        </p:spPr>
        <p:txBody>
          <a:bodyPr/>
          <a:lstStyle/>
          <a:p>
            <a:r>
              <a:rPr lang="es-ES" dirty="0" smtClean="0"/>
              <a:t>Figura: Cae el precio del bien </a:t>
            </a:r>
            <a:r>
              <a:rPr lang="es-ES" i="1" dirty="0" smtClean="0"/>
              <a:t>x</a:t>
            </a:r>
            <a:endParaRPr lang="es-ES" dirty="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4400" y="5715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89550" y="5715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4150" y="1752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24384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600200" y="1524000"/>
            <a:ext cx="5813425" cy="3840163"/>
            <a:chOff x="1008" y="960"/>
            <a:chExt cx="3662" cy="2419"/>
          </a:xfrm>
        </p:grpSpPr>
        <p:sp>
          <p:nvSpPr>
            <p:cNvPr id="14361" name="Freeform 10"/>
            <p:cNvSpPr>
              <a:spLocks/>
            </p:cNvSpPr>
            <p:nvPr/>
          </p:nvSpPr>
          <p:spPr bwMode="auto">
            <a:xfrm>
              <a:off x="1008" y="1776"/>
              <a:ext cx="1824" cy="1488"/>
            </a:xfrm>
            <a:custGeom>
              <a:avLst/>
              <a:gdLst>
                <a:gd name="T0" fmla="*/ 0 w 1824"/>
                <a:gd name="T1" fmla="*/ 0 h 1488"/>
                <a:gd name="T2" fmla="*/ 432 w 1824"/>
                <a:gd name="T3" fmla="*/ 1008 h 1488"/>
                <a:gd name="T4" fmla="*/ 1824 w 1824"/>
                <a:gd name="T5" fmla="*/ 1488 h 1488"/>
                <a:gd name="T6" fmla="*/ 0 60000 65536"/>
                <a:gd name="T7" fmla="*/ 0 60000 65536"/>
                <a:gd name="T8" fmla="*/ 0 60000 65536"/>
                <a:gd name="T9" fmla="*/ 0 w 1824"/>
                <a:gd name="T10" fmla="*/ 0 h 1488"/>
                <a:gd name="T11" fmla="*/ 1824 w 1824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488">
                  <a:moveTo>
                    <a:pt x="0" y="0"/>
                  </a:moveTo>
                  <a:cubicBezTo>
                    <a:pt x="64" y="380"/>
                    <a:pt x="128" y="760"/>
                    <a:pt x="432" y="1008"/>
                  </a:cubicBezTo>
                  <a:cubicBezTo>
                    <a:pt x="736" y="1256"/>
                    <a:pt x="1280" y="1372"/>
                    <a:pt x="1824" y="1488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4362" name="Text Box 13"/>
            <p:cNvSpPr txBox="1">
              <a:spLocks noChangeArrowheads="1"/>
            </p:cNvSpPr>
            <p:nvPr/>
          </p:nvSpPr>
          <p:spPr bwMode="auto">
            <a:xfrm>
              <a:off x="2832" y="3187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1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  <p:sp>
          <p:nvSpPr>
            <p:cNvPr id="14363" name="Oval 20"/>
            <p:cNvSpPr>
              <a:spLocks noChangeArrowheads="1"/>
            </p:cNvSpPr>
            <p:nvPr/>
          </p:nvSpPr>
          <p:spPr bwMode="auto">
            <a:xfrm>
              <a:off x="1248" y="2592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4" name="Text Box 22"/>
            <p:cNvSpPr txBox="1">
              <a:spLocks noChangeArrowheads="1"/>
            </p:cNvSpPr>
            <p:nvPr/>
          </p:nvSpPr>
          <p:spPr bwMode="auto">
            <a:xfrm>
              <a:off x="1056" y="259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365" name="Text Box 30"/>
            <p:cNvSpPr txBox="1">
              <a:spLocks noChangeArrowheads="1"/>
            </p:cNvSpPr>
            <p:nvPr/>
          </p:nvSpPr>
          <p:spPr bwMode="auto">
            <a:xfrm>
              <a:off x="1680" y="960"/>
              <a:ext cx="29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 err="1">
                  <a:solidFill>
                    <a:srgbClr val="470F3E"/>
                  </a:solidFill>
                </a:rPr>
                <a:t>Supongamos</a:t>
              </a:r>
              <a:r>
                <a:rPr lang="en-US" baseline="0" dirty="0">
                  <a:solidFill>
                    <a:srgbClr val="470F3E"/>
                  </a:solidFill>
                </a:rPr>
                <a:t> que la persona </a:t>
              </a:r>
              <a:r>
                <a:rPr lang="en-US" baseline="0" dirty="0" err="1">
                  <a:solidFill>
                    <a:srgbClr val="470F3E"/>
                  </a:solidFill>
                </a:rPr>
                <a:t>está</a:t>
              </a:r>
              <a:endParaRPr lang="en-US" baseline="0" dirty="0">
                <a:solidFill>
                  <a:srgbClr val="470F3E"/>
                </a:solidFill>
              </a:endParaRPr>
            </a:p>
            <a:p>
              <a:pPr algn="l"/>
              <a:r>
                <a:rPr lang="en-US" baseline="0" dirty="0" err="1">
                  <a:solidFill>
                    <a:srgbClr val="470F3E"/>
                  </a:solidFill>
                </a:rPr>
                <a:t>maximizando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su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utilidad</a:t>
              </a:r>
              <a:r>
                <a:rPr lang="en-US" baseline="0" dirty="0">
                  <a:solidFill>
                    <a:srgbClr val="470F3E"/>
                  </a:solidFill>
                </a:rPr>
                <a:t> en </a:t>
              </a:r>
              <a:r>
                <a:rPr lang="en-US" i="1" baseline="0" dirty="0">
                  <a:solidFill>
                    <a:srgbClr val="470F3E"/>
                  </a:solidFill>
                </a:rPr>
                <a:t>A</a:t>
              </a:r>
              <a:r>
                <a:rPr lang="en-US" baseline="0" dirty="0">
                  <a:solidFill>
                    <a:srgbClr val="470F3E"/>
                  </a:solidFill>
                </a:rPr>
                <a:t>.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371600" y="3962400"/>
            <a:ext cx="2089150" cy="2424113"/>
            <a:chOff x="864" y="2496"/>
            <a:chExt cx="1316" cy="1527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248" y="264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776" y="2496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pSp>
          <p:nvGrpSpPr>
            <p:cNvPr id="14358" name="Group 37"/>
            <p:cNvGrpSpPr>
              <a:grpSpLocks/>
            </p:cNvGrpSpPr>
            <p:nvPr/>
          </p:nvGrpSpPr>
          <p:grpSpPr bwMode="auto">
            <a:xfrm>
              <a:off x="864" y="3648"/>
              <a:ext cx="1316" cy="375"/>
              <a:chOff x="912" y="3792"/>
              <a:chExt cx="1316" cy="375"/>
            </a:xfrm>
          </p:grpSpPr>
          <p:sp>
            <p:nvSpPr>
              <p:cNvPr id="14359" name="AutoShape 29"/>
              <p:cNvSpPr>
                <a:spLocks/>
              </p:cNvSpPr>
              <p:nvPr/>
            </p:nvSpPr>
            <p:spPr bwMode="auto">
              <a:xfrm rot="-5400000">
                <a:off x="1488" y="3600"/>
                <a:ext cx="144" cy="528"/>
              </a:xfrm>
              <a:prstGeom prst="leftBrace">
                <a:avLst>
                  <a:gd name="adj1" fmla="val 30556"/>
                  <a:gd name="adj2" fmla="val 50000"/>
                </a:avLst>
              </a:pr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360" name="Text Box 34"/>
              <p:cNvSpPr txBox="1">
                <a:spLocks noChangeArrowheads="1"/>
              </p:cNvSpPr>
              <p:nvPr/>
            </p:nvSpPr>
            <p:spPr bwMode="auto">
              <a:xfrm>
                <a:off x="912" y="3936"/>
                <a:ext cx="1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 baseline="0">
                    <a:solidFill>
                      <a:srgbClr val="470F3E"/>
                    </a:solidFill>
                  </a:rPr>
                  <a:t>Aumento total de </a:t>
                </a:r>
                <a:r>
                  <a:rPr lang="en-US" sz="1800" i="1" baseline="0">
                    <a:solidFill>
                      <a:srgbClr val="470F3E"/>
                    </a:solidFill>
                  </a:rPr>
                  <a:t>x</a:t>
                </a:r>
                <a:endParaRPr lang="en-US" sz="1800" baseline="0">
                  <a:solidFill>
                    <a:srgbClr val="470F3E"/>
                  </a:solidFill>
                </a:endParaRPr>
              </a:p>
            </p:txBody>
          </p:sp>
        </p:grp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914400" y="2286000"/>
            <a:ext cx="7951791" cy="3429000"/>
            <a:chOff x="576" y="1440"/>
            <a:chExt cx="5009" cy="2160"/>
          </a:xfrm>
        </p:grpSpPr>
        <p:grpSp>
          <p:nvGrpSpPr>
            <p:cNvPr id="14348" name="Group 41"/>
            <p:cNvGrpSpPr>
              <a:grpSpLocks/>
            </p:cNvGrpSpPr>
            <p:nvPr/>
          </p:nvGrpSpPr>
          <p:grpSpPr bwMode="auto">
            <a:xfrm>
              <a:off x="576" y="1440"/>
              <a:ext cx="5009" cy="2160"/>
              <a:chOff x="576" y="1440"/>
              <a:chExt cx="5009" cy="2160"/>
            </a:xfrm>
          </p:grpSpPr>
          <p:sp>
            <p:nvSpPr>
              <p:cNvPr id="14350" name="Line 11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2592" cy="2064"/>
              </a:xfrm>
              <a:prstGeom prst="line">
                <a:avLst/>
              </a:prstGeom>
              <a:noFill/>
              <a:ln w="38100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351" name="Freeform 12"/>
              <p:cNvSpPr>
                <a:spLocks/>
              </p:cNvSpPr>
              <p:nvPr/>
            </p:nvSpPr>
            <p:spPr bwMode="auto">
              <a:xfrm>
                <a:off x="1296" y="1440"/>
                <a:ext cx="1824" cy="1488"/>
              </a:xfrm>
              <a:custGeom>
                <a:avLst/>
                <a:gdLst>
                  <a:gd name="T0" fmla="*/ 0 w 1824"/>
                  <a:gd name="T1" fmla="*/ 0 h 1488"/>
                  <a:gd name="T2" fmla="*/ 432 w 1824"/>
                  <a:gd name="T3" fmla="*/ 1008 h 1488"/>
                  <a:gd name="T4" fmla="*/ 1824 w 1824"/>
                  <a:gd name="T5" fmla="*/ 1488 h 1488"/>
                  <a:gd name="T6" fmla="*/ 0 60000 65536"/>
                  <a:gd name="T7" fmla="*/ 0 60000 65536"/>
                  <a:gd name="T8" fmla="*/ 0 60000 65536"/>
                  <a:gd name="T9" fmla="*/ 0 w 1824"/>
                  <a:gd name="T10" fmla="*/ 0 h 1488"/>
                  <a:gd name="T11" fmla="*/ 1824 w 1824"/>
                  <a:gd name="T12" fmla="*/ 1488 h 1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4" h="1488">
                    <a:moveTo>
                      <a:pt x="0" y="0"/>
                    </a:moveTo>
                    <a:cubicBezTo>
                      <a:pt x="64" y="380"/>
                      <a:pt x="128" y="760"/>
                      <a:pt x="432" y="1008"/>
                    </a:cubicBezTo>
                    <a:cubicBezTo>
                      <a:pt x="736" y="1256"/>
                      <a:pt x="1280" y="1372"/>
                      <a:pt x="1824" y="1488"/>
                    </a:cubicBezTo>
                  </a:path>
                </a:pathLst>
              </a:cu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352" name="Text Box 14"/>
              <p:cNvSpPr txBox="1">
                <a:spLocks noChangeArrowheads="1"/>
              </p:cNvSpPr>
              <p:nvPr/>
            </p:nvSpPr>
            <p:spPr bwMode="auto">
              <a:xfrm>
                <a:off x="3120" y="2899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400" baseline="0">
                    <a:solidFill>
                      <a:srgbClr val="470F3E"/>
                    </a:solidFill>
                  </a:rPr>
                  <a:t>U</a:t>
                </a:r>
                <a:r>
                  <a:rPr lang="en-US" sz="1400">
                    <a:solidFill>
                      <a:srgbClr val="470F3E"/>
                    </a:solidFill>
                  </a:rPr>
                  <a:t>2</a:t>
                </a:r>
                <a:endParaRPr lang="en-US" sz="1400" baseline="0">
                  <a:solidFill>
                    <a:srgbClr val="470F3E"/>
                  </a:solidFill>
                </a:endParaRPr>
              </a:p>
            </p:txBody>
          </p:sp>
          <p:sp>
            <p:nvSpPr>
              <p:cNvPr id="14353" name="Text Box 23"/>
              <p:cNvSpPr txBox="1">
                <a:spLocks noChangeArrowheads="1"/>
              </p:cNvSpPr>
              <p:nvPr/>
            </p:nvSpPr>
            <p:spPr bwMode="auto">
              <a:xfrm>
                <a:off x="1776" y="225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800" i="1" baseline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4354" name="Oval 26"/>
              <p:cNvSpPr>
                <a:spLocks noChangeArrowheads="1"/>
              </p:cNvSpPr>
              <p:nvPr/>
            </p:nvSpPr>
            <p:spPr bwMode="auto">
              <a:xfrm>
                <a:off x="1728" y="24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355" name="Text Box 31"/>
              <p:cNvSpPr txBox="1">
                <a:spLocks noChangeArrowheads="1"/>
              </p:cNvSpPr>
              <p:nvPr/>
            </p:nvSpPr>
            <p:spPr bwMode="auto">
              <a:xfrm>
                <a:off x="1920" y="1510"/>
                <a:ext cx="3665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s-UY" baseline="0" dirty="0" smtClean="0">
                    <a:solidFill>
                      <a:srgbClr val="470F3E"/>
                    </a:solidFill>
                  </a:rPr>
                  <a:t>Si </a:t>
                </a:r>
                <a:r>
                  <a:rPr lang="es-UY" b="1" baseline="0" dirty="0" smtClean="0">
                    <a:solidFill>
                      <a:srgbClr val="470F3E"/>
                    </a:solidFill>
                  </a:rPr>
                  <a:t>el precio del bien </a:t>
                </a:r>
                <a:r>
                  <a:rPr lang="es-UY" b="1" i="1" baseline="0" dirty="0" smtClean="0">
                    <a:solidFill>
                      <a:srgbClr val="470F3E"/>
                    </a:solidFill>
                  </a:rPr>
                  <a:t>x</a:t>
                </a:r>
                <a:r>
                  <a:rPr lang="es-UY" b="1" baseline="0" dirty="0" smtClean="0">
                    <a:solidFill>
                      <a:srgbClr val="470F3E"/>
                    </a:solidFill>
                  </a:rPr>
                  <a:t> disminuye</a:t>
                </a:r>
                <a:r>
                  <a:rPr lang="es-UY" baseline="0" dirty="0" smtClean="0">
                    <a:solidFill>
                      <a:srgbClr val="470F3E"/>
                    </a:solidFill>
                  </a:rPr>
                  <a:t>,</a:t>
                </a:r>
              </a:p>
              <a:p>
                <a:r>
                  <a:rPr lang="es-UY" baseline="0" dirty="0" smtClean="0">
                    <a:solidFill>
                      <a:srgbClr val="470F3E"/>
                    </a:solidFill>
                  </a:rPr>
                  <a:t>el consumidor va a maximizar su utilidad </a:t>
                </a:r>
              </a:p>
              <a:p>
                <a:r>
                  <a:rPr lang="es-UY" baseline="0" dirty="0" smtClean="0">
                    <a:solidFill>
                      <a:srgbClr val="470F3E"/>
                    </a:solidFill>
                  </a:rPr>
                  <a:t>en </a:t>
                </a:r>
                <a:r>
                  <a:rPr lang="es-UY" i="1" baseline="0" dirty="0" smtClean="0">
                    <a:solidFill>
                      <a:srgbClr val="470F3E"/>
                    </a:solidFill>
                  </a:rPr>
                  <a:t>B</a:t>
                </a:r>
                <a:r>
                  <a:rPr lang="en-US" baseline="0" dirty="0" smtClean="0">
                    <a:solidFill>
                      <a:srgbClr val="470F3E"/>
                    </a:solidFill>
                  </a:rPr>
                  <a:t>.</a:t>
                </a:r>
                <a:endParaRPr lang="en-US" baseline="0" dirty="0">
                  <a:solidFill>
                    <a:srgbClr val="470F3E"/>
                  </a:solidFill>
                </a:endParaRPr>
              </a:p>
            </p:txBody>
          </p:sp>
        </p:grpSp>
        <p:sp>
          <p:nvSpPr>
            <p:cNvPr id="14349" name="Line 43"/>
            <p:cNvSpPr>
              <a:spLocks noChangeShapeType="1"/>
            </p:cNvSpPr>
            <p:nvPr/>
          </p:nvSpPr>
          <p:spPr bwMode="auto">
            <a:xfrm flipV="1">
              <a:off x="2016" y="350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4D12A94-F815-435A-B457-EC8D91529499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860"/>
            <a:ext cx="9144000" cy="685800"/>
          </a:xfrm>
        </p:spPr>
        <p:txBody>
          <a:bodyPr/>
          <a:lstStyle/>
          <a:p>
            <a:r>
              <a:rPr lang="en-US" dirty="0" err="1" smtClean="0"/>
              <a:t>Variación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 un </a:t>
            </a:r>
            <a:r>
              <a:rPr lang="en-US" dirty="0" err="1" smtClean="0"/>
              <a:t>bien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14400"/>
                <a:ext cx="8839200" cy="5334000"/>
              </a:xfrm>
            </p:spPr>
            <p:txBody>
              <a:bodyPr/>
              <a:lstStyle/>
              <a:p>
                <a:r>
                  <a:rPr lang="es-ES" sz="2800" dirty="0" smtClean="0"/>
                  <a:t>Como acabamos de ver, </a:t>
                </a:r>
                <a:r>
                  <a:rPr lang="es-ES" sz="2800" b="1" dirty="0"/>
                  <a:t>cuando varia un precio</a:t>
                </a:r>
                <a:r>
                  <a:rPr lang="es-ES" sz="2800" dirty="0"/>
                  <a:t>, la restricción presupuestaria rota.</a:t>
                </a:r>
              </a:p>
              <a:p>
                <a:r>
                  <a:rPr lang="es-ES" sz="2800" dirty="0"/>
                  <a:t>Esta rotación produce dos cosas: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s-ES" sz="2400" dirty="0"/>
                  <a:t>Un cambio en el conjunto de posibilidades de </a:t>
                </a:r>
                <a:r>
                  <a:rPr lang="es-ES" sz="2400" dirty="0" smtClean="0"/>
                  <a:t>consumo: </a:t>
                </a:r>
              </a:p>
              <a:p>
                <a:pPr lvl="2"/>
                <a:r>
                  <a:rPr lang="es-ES" sz="2000" dirty="0" smtClean="0"/>
                  <a:t>el consumidor puede comprar más/menos de </a:t>
                </a:r>
                <a:r>
                  <a:rPr lang="es-ES" sz="2000" i="1" dirty="0" smtClean="0"/>
                  <a:t>todos</a:t>
                </a:r>
                <a:r>
                  <a:rPr lang="es-ES" sz="2000" dirty="0" smtClean="0"/>
                  <a:t> los bienes</a:t>
                </a:r>
              </a:p>
              <a:p>
                <a:pPr lvl="2"/>
                <a:r>
                  <a:rPr lang="es-ES" sz="2000" dirty="0" smtClean="0"/>
                  <a:t>Cambia su </a:t>
                </a:r>
                <a:r>
                  <a:rPr lang="es-ES" sz="2000" i="1" dirty="0" smtClean="0"/>
                  <a:t>poder adquisitivo</a:t>
                </a:r>
                <a:endParaRPr lang="es-ES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s-ES" sz="2400" dirty="0"/>
                  <a:t>Un cambio en la pendiente de la Restricción Presupuestaria: </a:t>
                </a:r>
                <a:endParaRPr lang="es-ES" sz="2400" dirty="0" smtClean="0"/>
              </a:p>
              <a:p>
                <a:pPr lvl="2"/>
                <a:r>
                  <a:rPr lang="es-ES" sz="2000" dirty="0" smtClean="0"/>
                  <a:t>cambian </a:t>
                </a:r>
                <a:r>
                  <a:rPr lang="es-ES" sz="2000" dirty="0"/>
                  <a:t>los precios relativos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s-ES" sz="2000" dirty="0" smtClean="0"/>
              </a:p>
              <a:p>
                <a:pPr lvl="2"/>
                <a:r>
                  <a:rPr lang="es-ES" sz="2000" dirty="0" smtClean="0"/>
                  <a:t>el bien cuyo precio cambió se volvió más barato/caro con relación al otro</a:t>
                </a:r>
              </a:p>
              <a:p>
                <a:r>
                  <a:rPr lang="es-ES" sz="2800" dirty="0"/>
                  <a:t>Ambas cosas </a:t>
                </a:r>
                <a:r>
                  <a:rPr lang="es-ES" sz="2800" dirty="0" smtClean="0"/>
                  <a:t>afectan </a:t>
                </a:r>
                <a:r>
                  <a:rPr lang="es-ES" sz="2800" dirty="0"/>
                  <a:t>la cantidad demanda del bien cuyo precio cambió</a:t>
                </a:r>
              </a:p>
            </p:txBody>
          </p:sp>
        </mc:Choice>
        <mc:Fallback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14400"/>
                <a:ext cx="8839200" cy="5334000"/>
              </a:xfrm>
              <a:blipFill>
                <a:blip r:embed="rId3"/>
                <a:stretch>
                  <a:fillRect l="-1241" t="-1143" r="-759" b="-83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2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4D12A94-F815-435A-B457-EC8D91529499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860"/>
            <a:ext cx="9144000" cy="685800"/>
          </a:xfrm>
        </p:spPr>
        <p:txBody>
          <a:bodyPr/>
          <a:lstStyle/>
          <a:p>
            <a:r>
              <a:rPr lang="en-US" dirty="0" err="1" smtClean="0"/>
              <a:t>Variación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 un </a:t>
            </a:r>
            <a:r>
              <a:rPr lang="en-US" dirty="0" err="1" smtClean="0"/>
              <a:t>bien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sz="2800" dirty="0" smtClean="0"/>
              <a:t>Hay </a:t>
            </a:r>
            <a:r>
              <a:rPr lang="es-ES" sz="2800" dirty="0"/>
              <a:t>2 efectos:</a:t>
            </a:r>
          </a:p>
          <a:p>
            <a:pPr lvl="1">
              <a:lnSpc>
                <a:spcPct val="110000"/>
              </a:lnSpc>
            </a:pPr>
            <a:r>
              <a:rPr lang="es-ES" sz="2400" b="1" dirty="0"/>
              <a:t>Efecto ingreso:</a:t>
            </a:r>
            <a:r>
              <a:rPr lang="es-ES" sz="2400" dirty="0"/>
              <a:t> cambio en la cantidad demanda que obedece al </a:t>
            </a:r>
            <a:r>
              <a:rPr lang="es-ES" sz="2400" dirty="0" smtClean="0"/>
              <a:t>cambio en el </a:t>
            </a:r>
            <a:r>
              <a:rPr lang="es-ES" sz="2400" i="1" dirty="0" smtClean="0"/>
              <a:t>poder adquisitivo</a:t>
            </a:r>
            <a:endParaRPr lang="es-ES" sz="2400" i="1" dirty="0"/>
          </a:p>
          <a:p>
            <a:pPr lvl="1"/>
            <a:r>
              <a:rPr lang="es-ES" sz="2400" b="1" dirty="0"/>
              <a:t>Efecto </a:t>
            </a:r>
            <a:r>
              <a:rPr lang="es-ES" sz="2400" b="1" dirty="0" smtClean="0"/>
              <a:t>sustitución: </a:t>
            </a:r>
            <a:r>
              <a:rPr lang="es-ES" sz="2400" dirty="0" smtClean="0"/>
              <a:t>cambio en la cantidad demanda que obedece al cambio en el </a:t>
            </a:r>
            <a:r>
              <a:rPr lang="es-ES" sz="2400" i="1" dirty="0" smtClean="0"/>
              <a:t>precio relativo</a:t>
            </a:r>
            <a:r>
              <a:rPr lang="es-ES" sz="2400" dirty="0" smtClean="0"/>
              <a:t> de los bienes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663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81622EB-2B6A-435D-BE58-604045F6C661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118100" y="55006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4150" y="1524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1447800" y="25908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982663"/>
            <a:ext cx="7685094" cy="4351338"/>
            <a:chOff x="720" y="619"/>
            <a:chExt cx="4841" cy="2741"/>
          </a:xfrm>
        </p:grpSpPr>
        <p:sp>
          <p:nvSpPr>
            <p:cNvPr id="15386" name="Text Box 29"/>
            <p:cNvSpPr txBox="1">
              <a:spLocks noChangeArrowheads="1"/>
            </p:cNvSpPr>
            <p:nvPr/>
          </p:nvSpPr>
          <p:spPr bwMode="auto">
            <a:xfrm>
              <a:off x="1560" y="619"/>
              <a:ext cx="400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>
                  <a:solidFill>
                    <a:srgbClr val="470F3E"/>
                  </a:solidFill>
                </a:rPr>
                <a:t>EFECTO SUSTITUCIÓN:</a:t>
              </a:r>
            </a:p>
            <a:p>
              <a:pPr algn="l"/>
              <a:r>
                <a:rPr lang="en-US" baseline="0" dirty="0" smtClean="0">
                  <a:solidFill>
                    <a:srgbClr val="470F3E"/>
                  </a:solidFill>
                </a:rPr>
                <a:t>Si lo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volviéramos</a:t>
              </a:r>
              <a:r>
                <a:rPr lang="en-US" baseline="0" dirty="0" smtClean="0">
                  <a:solidFill>
                    <a:srgbClr val="470F3E"/>
                  </a:solidFill>
                </a:rPr>
                <a:t> al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nivel</a:t>
              </a:r>
              <a:r>
                <a:rPr lang="en-US" baseline="0" dirty="0" smtClean="0">
                  <a:solidFill>
                    <a:srgbClr val="470F3E"/>
                  </a:solidFill>
                </a:rPr>
                <a:t> de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utilidad</a:t>
              </a:r>
              <a:r>
                <a:rPr lang="en-US" baseline="0" dirty="0" smtClean="0">
                  <a:solidFill>
                    <a:srgbClr val="470F3E"/>
                  </a:solidFill>
                </a:rPr>
                <a:t> original, </a:t>
              </a:r>
            </a:p>
            <a:p>
              <a:pPr algn="l"/>
              <a:r>
                <a:rPr lang="en-US" baseline="0" dirty="0" smtClean="0">
                  <a:solidFill>
                    <a:srgbClr val="470F3E"/>
                  </a:solidFill>
                </a:rPr>
                <a:t>con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los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precios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nuevos</a:t>
              </a:r>
              <a:r>
                <a:rPr lang="en-US" baseline="0" dirty="0" smtClean="0">
                  <a:solidFill>
                    <a:srgbClr val="470F3E"/>
                  </a:solidFill>
                </a:rPr>
                <a:t>, el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consumidor</a:t>
              </a:r>
              <a:endParaRPr lang="en-US" baseline="0" dirty="0" smtClean="0">
                <a:solidFill>
                  <a:srgbClr val="470F3E"/>
                </a:solidFill>
              </a:endParaRPr>
            </a:p>
            <a:p>
              <a:pPr algn="l"/>
              <a:r>
                <a:rPr lang="es-UY" baseline="0" dirty="0" smtClean="0">
                  <a:solidFill>
                    <a:srgbClr val="470F3E"/>
                  </a:solidFill>
                </a:rPr>
                <a:t>elegiría C</a:t>
              </a:r>
              <a:endParaRPr lang="en-US" baseline="0" dirty="0">
                <a:solidFill>
                  <a:srgbClr val="470F3E"/>
                </a:solidFill>
              </a:endParaRPr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 flipH="1" flipV="1">
              <a:off x="720" y="2160"/>
              <a:ext cx="1488" cy="1200"/>
            </a:xfrm>
            <a:prstGeom prst="line">
              <a:avLst/>
            </a:prstGeom>
            <a:noFill/>
            <a:ln w="38100">
              <a:solidFill>
                <a:srgbClr val="DC00D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66800" y="4038600"/>
            <a:ext cx="1974850" cy="2119313"/>
            <a:chOff x="672" y="2544"/>
            <a:chExt cx="1244" cy="1335"/>
          </a:xfrm>
        </p:grpSpPr>
        <p:sp>
          <p:nvSpPr>
            <p:cNvPr id="15382" name="Line 14"/>
            <p:cNvSpPr>
              <a:spLocks noChangeShapeType="1"/>
            </p:cNvSpPr>
            <p:nvPr/>
          </p:nvSpPr>
          <p:spPr bwMode="auto">
            <a:xfrm>
              <a:off x="1152" y="254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1392" y="273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4" name="AutoShape 26"/>
            <p:cNvSpPr>
              <a:spLocks/>
            </p:cNvSpPr>
            <p:nvPr/>
          </p:nvSpPr>
          <p:spPr bwMode="auto">
            <a:xfrm rot="-5400000">
              <a:off x="1224" y="3432"/>
              <a:ext cx="96" cy="24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5" name="Text Box 27"/>
            <p:cNvSpPr txBox="1">
              <a:spLocks noChangeArrowheads="1"/>
            </p:cNvSpPr>
            <p:nvPr/>
          </p:nvSpPr>
          <p:spPr bwMode="auto">
            <a:xfrm>
              <a:off x="672" y="3648"/>
              <a:ext cx="1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470F3E"/>
                  </a:solidFill>
                </a:rPr>
                <a:t>Efecto sustitución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127250" y="2819400"/>
            <a:ext cx="6842125" cy="1447800"/>
            <a:chOff x="1340" y="1776"/>
            <a:chExt cx="4310" cy="912"/>
          </a:xfrm>
        </p:grpSpPr>
        <p:sp>
          <p:nvSpPr>
            <p:cNvPr id="15379" name="Oval 31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0" name="Text Box 32"/>
            <p:cNvSpPr txBox="1">
              <a:spLocks noChangeArrowheads="1"/>
            </p:cNvSpPr>
            <p:nvPr/>
          </p:nvSpPr>
          <p:spPr bwMode="auto">
            <a:xfrm>
              <a:off x="1340" y="244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5381" name="Text Box 33"/>
            <p:cNvSpPr txBox="1">
              <a:spLocks noChangeArrowheads="1"/>
            </p:cNvSpPr>
            <p:nvPr/>
          </p:nvSpPr>
          <p:spPr bwMode="auto">
            <a:xfrm>
              <a:off x="2064" y="1776"/>
              <a:ext cx="358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>
                  <a:solidFill>
                    <a:srgbClr val="470F3E"/>
                  </a:solidFill>
                </a:rPr>
                <a:t>El efecto sustitución es el movimiento de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A al punto C</a:t>
              </a:r>
            </a:p>
          </p:txBody>
        </p:sp>
      </p:grp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5029200" y="3657600"/>
            <a:ext cx="41163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>
                <a:solidFill>
                  <a:srgbClr val="470F3E"/>
                </a:solidFill>
              </a:rPr>
              <a:t>El individuo sustituye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parte de su consumo de </a:t>
            </a:r>
            <a:r>
              <a:rPr lang="en-US" i="1" baseline="0">
                <a:solidFill>
                  <a:srgbClr val="470F3E"/>
                </a:solidFill>
              </a:rPr>
              <a:t>y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por el bien </a:t>
            </a:r>
            <a:r>
              <a:rPr lang="en-US" i="1" baseline="0">
                <a:solidFill>
                  <a:srgbClr val="470F3E"/>
                </a:solidFill>
              </a:rPr>
              <a:t>x, </a:t>
            </a:r>
            <a:r>
              <a:rPr lang="en-US" baseline="0">
                <a:solidFill>
                  <a:srgbClr val="470F3E"/>
                </a:solidFill>
              </a:rPr>
              <a:t>que ahora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es relativamente más barato</a:t>
            </a:r>
            <a:r>
              <a:rPr lang="en-US" i="1" baseline="0">
                <a:solidFill>
                  <a:srgbClr val="470F3E"/>
                </a:solidFill>
              </a:rPr>
              <a:t>.</a:t>
            </a:r>
            <a:endParaRPr lang="en-US" baseline="0">
              <a:solidFill>
                <a:srgbClr val="470F3E"/>
              </a:solidFill>
            </a:endParaRPr>
          </a:p>
        </p:txBody>
      </p:sp>
      <p:sp>
        <p:nvSpPr>
          <p:cNvPr id="15377" name="Rectangle 4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  <a:noFill/>
        </p:spPr>
        <p:txBody>
          <a:bodyPr/>
          <a:lstStyle/>
          <a:p>
            <a:r>
              <a:rPr lang="en-US" dirty="0" err="1" smtClean="0"/>
              <a:t>Cae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</p:txBody>
      </p:sp>
      <p:sp>
        <p:nvSpPr>
          <p:cNvPr id="15378" name="Line 42"/>
          <p:cNvSpPr>
            <a:spLocks noChangeShapeType="1"/>
          </p:cNvSpPr>
          <p:nvPr/>
        </p:nvSpPr>
        <p:spPr bwMode="auto">
          <a:xfrm flipV="1">
            <a:off x="2895600" y="5391150"/>
            <a:ext cx="16764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9B5B488-8EBC-4F07-B253-492B0FBD5A04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00600" y="42211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76800" y="55768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84150" y="1524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447800" y="25908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8" name="Freeform 15"/>
          <p:cNvSpPr>
            <a:spLocks/>
          </p:cNvSpPr>
          <p:nvPr/>
        </p:nvSpPr>
        <p:spPr bwMode="auto">
          <a:xfrm>
            <a:off x="1905000" y="20574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H="1" flipV="1">
            <a:off x="1143000" y="3429000"/>
            <a:ext cx="2362200" cy="1905000"/>
          </a:xfrm>
          <a:prstGeom prst="line">
            <a:avLst/>
          </a:prstGeom>
          <a:noFill/>
          <a:ln w="38100">
            <a:solidFill>
              <a:srgbClr val="DC00D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1" name="Oval 23"/>
          <p:cNvSpPr>
            <a:spLocks noChangeArrowheads="1"/>
          </p:cNvSpPr>
          <p:nvPr/>
        </p:nvSpPr>
        <p:spPr bwMode="auto">
          <a:xfrm>
            <a:off x="21336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2" name="Text Box 24"/>
          <p:cNvSpPr txBox="1">
            <a:spLocks noChangeArrowheads="1"/>
          </p:cNvSpPr>
          <p:nvPr/>
        </p:nvSpPr>
        <p:spPr bwMode="auto">
          <a:xfrm>
            <a:off x="2127250" y="3886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24000" y="3733800"/>
            <a:ext cx="1644650" cy="2347913"/>
            <a:chOff x="960" y="2352"/>
            <a:chExt cx="1036" cy="1479"/>
          </a:xfrm>
        </p:grpSpPr>
        <p:sp>
          <p:nvSpPr>
            <p:cNvPr id="16411" name="Line 13"/>
            <p:cNvSpPr>
              <a:spLocks noChangeShapeType="1"/>
            </p:cNvSpPr>
            <p:nvPr/>
          </p:nvSpPr>
          <p:spPr bwMode="auto">
            <a:xfrm>
              <a:off x="1632" y="2352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12" name="Line 18"/>
            <p:cNvSpPr>
              <a:spLocks noChangeShapeType="1"/>
            </p:cNvSpPr>
            <p:nvPr/>
          </p:nvSpPr>
          <p:spPr bwMode="auto">
            <a:xfrm>
              <a:off x="1392" y="273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13" name="AutoShape 19"/>
            <p:cNvSpPr>
              <a:spLocks/>
            </p:cNvSpPr>
            <p:nvPr/>
          </p:nvSpPr>
          <p:spPr bwMode="auto">
            <a:xfrm rot="-5400000">
              <a:off x="1464" y="3432"/>
              <a:ext cx="96" cy="24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14" name="Text Box 20"/>
            <p:cNvSpPr txBox="1">
              <a:spLocks noChangeArrowheads="1"/>
            </p:cNvSpPr>
            <p:nvPr/>
          </p:nvSpPr>
          <p:spPr bwMode="auto">
            <a:xfrm>
              <a:off x="960" y="3600"/>
              <a:ext cx="10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470F3E"/>
                  </a:solidFill>
                </a:rPr>
                <a:t>Efecto ingreso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2743200"/>
            <a:ext cx="6311900" cy="990600"/>
            <a:chOff x="1632" y="1728"/>
            <a:chExt cx="3976" cy="624"/>
          </a:xfrm>
        </p:grpSpPr>
        <p:sp>
          <p:nvSpPr>
            <p:cNvPr id="16408" name="Text Box 16"/>
            <p:cNvSpPr txBox="1">
              <a:spLocks noChangeArrowheads="1"/>
            </p:cNvSpPr>
            <p:nvPr/>
          </p:nvSpPr>
          <p:spPr bwMode="auto">
            <a:xfrm>
              <a:off x="1680" y="211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6409" name="Oval 17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2256" y="1728"/>
              <a:ext cx="33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>
                  <a:solidFill>
                    <a:srgbClr val="470F3E"/>
                  </a:solidFill>
                </a:rPr>
                <a:t>El efecto ingreso es el movimiento del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punto </a:t>
              </a:r>
              <a:r>
                <a:rPr lang="en-US" i="1" baseline="0">
                  <a:solidFill>
                    <a:srgbClr val="470F3E"/>
                  </a:solidFill>
                </a:rPr>
                <a:t>C </a:t>
              </a:r>
              <a:r>
                <a:rPr lang="en-US" baseline="0">
                  <a:solidFill>
                    <a:srgbClr val="470F3E"/>
                  </a:solidFill>
                </a:rPr>
                <a:t>a </a:t>
              </a:r>
              <a:r>
                <a:rPr lang="en-US" i="1" baseline="0">
                  <a:solidFill>
                    <a:srgbClr val="470F3E"/>
                  </a:solidFill>
                </a:rPr>
                <a:t>B.</a:t>
              </a:r>
              <a:endParaRPr lang="en-US" baseline="0">
                <a:solidFill>
                  <a:srgbClr val="470F3E"/>
                </a:solidFill>
              </a:endParaRPr>
            </a:p>
          </p:txBody>
        </p:sp>
      </p:grp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486400" y="3572858"/>
            <a:ext cx="37289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Si el bien </a:t>
            </a:r>
            <a:r>
              <a:rPr lang="es-UY" i="1" baseline="0" dirty="0" smtClean="0">
                <a:solidFill>
                  <a:srgbClr val="470F3E"/>
                </a:solidFill>
              </a:rPr>
              <a:t>x </a:t>
            </a:r>
            <a:r>
              <a:rPr lang="es-UY" baseline="0" dirty="0" smtClean="0">
                <a:solidFill>
                  <a:srgbClr val="470F3E"/>
                </a:solidFill>
              </a:rPr>
              <a:t>es un bien</a:t>
            </a:r>
          </a:p>
          <a:p>
            <a:pPr algn="l"/>
            <a:r>
              <a:rPr lang="es-UY" b="1" baseline="0" dirty="0" smtClean="0">
                <a:solidFill>
                  <a:srgbClr val="470F3E"/>
                </a:solidFill>
              </a:rPr>
              <a:t>normal</a:t>
            </a:r>
            <a:r>
              <a:rPr lang="es-UY" baseline="0" dirty="0" smtClean="0">
                <a:solidFill>
                  <a:srgbClr val="470F3E"/>
                </a:solidFill>
              </a:rPr>
              <a:t>,</a:t>
            </a:r>
            <a:r>
              <a:rPr lang="es-UY" b="1" baseline="0" dirty="0" smtClean="0">
                <a:solidFill>
                  <a:srgbClr val="470F3E"/>
                </a:solidFill>
              </a:rPr>
              <a:t> </a:t>
            </a:r>
            <a:r>
              <a:rPr lang="es-UY" baseline="0" dirty="0" smtClean="0">
                <a:solidFill>
                  <a:srgbClr val="470F3E"/>
                </a:solidFill>
              </a:rPr>
              <a:t>la persona va</a:t>
            </a:r>
          </a:p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a comprar más porque</a:t>
            </a:r>
          </a:p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aumentó su “ingreso real”</a:t>
            </a:r>
            <a:endParaRPr lang="es-UY" baseline="0" dirty="0">
              <a:solidFill>
                <a:srgbClr val="470F3E"/>
              </a:solidFill>
            </a:endParaRPr>
          </a:p>
        </p:txBody>
      </p:sp>
      <p:sp>
        <p:nvSpPr>
          <p:cNvPr id="16406" name="Rectangle 32"/>
          <p:cNvSpPr>
            <a:spLocks noGrp="1" noChangeArrowheads="1"/>
          </p:cNvSpPr>
          <p:nvPr>
            <p:ph type="title"/>
          </p:nvPr>
        </p:nvSpPr>
        <p:spPr>
          <a:xfrm>
            <a:off x="645319" y="0"/>
            <a:ext cx="7772400" cy="609600"/>
          </a:xfrm>
          <a:noFill/>
        </p:spPr>
        <p:txBody>
          <a:bodyPr/>
          <a:lstStyle/>
          <a:p>
            <a:r>
              <a:rPr lang="en-US" dirty="0" err="1" smtClean="0"/>
              <a:t>Cae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 flipV="1">
            <a:off x="2895600" y="5391150"/>
            <a:ext cx="16764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214B086-BB10-464D-BEB4-4C6C9C17DB69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00600" y="42211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289550" y="5257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4150" y="1524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1447800" y="25908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1905000" y="20574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667000" y="3352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2590800" y="1447800"/>
            <a:ext cx="6321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>
                <a:solidFill>
                  <a:srgbClr val="470F3E"/>
                </a:solidFill>
              </a:rPr>
              <a:t>Un </a:t>
            </a:r>
            <a:r>
              <a:rPr lang="en-US" b="1" baseline="0">
                <a:solidFill>
                  <a:srgbClr val="470F3E"/>
                </a:solidFill>
              </a:rPr>
              <a:t>aumento </a:t>
            </a:r>
            <a:r>
              <a:rPr lang="en-US" baseline="0">
                <a:solidFill>
                  <a:srgbClr val="470F3E"/>
                </a:solidFill>
              </a:rPr>
              <a:t>en el precio del bien </a:t>
            </a:r>
            <a:r>
              <a:rPr lang="en-US" i="1" baseline="0">
                <a:solidFill>
                  <a:srgbClr val="470F3E"/>
                </a:solidFill>
              </a:rPr>
              <a:t>x </a:t>
            </a:r>
            <a:r>
              <a:rPr lang="en-US" baseline="0">
                <a:solidFill>
                  <a:srgbClr val="470F3E"/>
                </a:solidFill>
              </a:rPr>
              <a:t>hace que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la Restricción Presupuestaria se vuelva más 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“empinada” (aumente su pendiente)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600200" y="2286000"/>
            <a:ext cx="1828800" cy="2895600"/>
            <a:chOff x="1008" y="1440"/>
            <a:chExt cx="1152" cy="1824"/>
          </a:xfrm>
        </p:grpSpPr>
        <p:sp>
          <p:nvSpPr>
            <p:cNvPr id="17441" name="Line 28"/>
            <p:cNvSpPr>
              <a:spLocks noChangeShapeType="1"/>
            </p:cNvSpPr>
            <p:nvPr/>
          </p:nvSpPr>
          <p:spPr bwMode="auto">
            <a:xfrm>
              <a:off x="1008" y="1440"/>
              <a:ext cx="1152" cy="1824"/>
            </a:xfrm>
            <a:prstGeom prst="line">
              <a:avLst/>
            </a:prstGeom>
            <a:noFill/>
            <a:ln w="38100">
              <a:solidFill>
                <a:srgbClr val="DC00D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42" name="Oval 19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43" name="Text Box 20"/>
            <p:cNvSpPr txBox="1">
              <a:spLocks noChangeArrowheads="1"/>
            </p:cNvSpPr>
            <p:nvPr/>
          </p:nvSpPr>
          <p:spPr bwMode="auto">
            <a:xfrm>
              <a:off x="1392" y="1872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17427" name="Line 29"/>
          <p:cNvSpPr>
            <a:spLocks noChangeShapeType="1"/>
          </p:cNvSpPr>
          <p:nvPr/>
        </p:nvSpPr>
        <p:spPr bwMode="auto">
          <a:xfrm>
            <a:off x="2286000" y="3276600"/>
            <a:ext cx="152400" cy="1905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2600" y="2667000"/>
            <a:ext cx="7356475" cy="3262313"/>
            <a:chOff x="1104" y="1680"/>
            <a:chExt cx="4634" cy="2055"/>
          </a:xfrm>
        </p:grpSpPr>
        <p:sp>
          <p:nvSpPr>
            <p:cNvPr id="17436" name="Text Box 26"/>
            <p:cNvSpPr txBox="1">
              <a:spLocks noChangeArrowheads="1"/>
            </p:cNvSpPr>
            <p:nvPr/>
          </p:nvSpPr>
          <p:spPr bwMode="auto">
            <a:xfrm>
              <a:off x="2400" y="1680"/>
              <a:ext cx="333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="1" baseline="0">
                  <a:solidFill>
                    <a:srgbClr val="470F3E"/>
                  </a:solidFill>
                </a:rPr>
                <a:t>Efecto sustitución:</a:t>
              </a:r>
              <a:r>
                <a:rPr lang="en-US" baseline="0">
                  <a:solidFill>
                    <a:srgbClr val="470F3E"/>
                  </a:solidFill>
                </a:rPr>
                <a:t> es el movimiento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desde el punto </a:t>
              </a:r>
              <a:r>
                <a:rPr lang="en-US" i="1" baseline="0">
                  <a:solidFill>
                    <a:srgbClr val="470F3E"/>
                  </a:solidFill>
                </a:rPr>
                <a:t>A </a:t>
              </a:r>
              <a:r>
                <a:rPr lang="en-US" baseline="0">
                  <a:solidFill>
                    <a:srgbClr val="470F3E"/>
                  </a:solidFill>
                </a:rPr>
                <a:t>al punto </a:t>
              </a:r>
              <a:r>
                <a:rPr lang="en-US" i="1" baseline="0">
                  <a:solidFill>
                    <a:srgbClr val="470F3E"/>
                  </a:solidFill>
                </a:rPr>
                <a:t>C</a:t>
              </a:r>
              <a:endParaRPr lang="en-US" baseline="0">
                <a:solidFill>
                  <a:srgbClr val="470F3E"/>
                </a:solidFill>
              </a:endParaRPr>
            </a:p>
          </p:txBody>
        </p:sp>
        <p:sp>
          <p:nvSpPr>
            <p:cNvPr id="17437" name="Line 22"/>
            <p:cNvSpPr>
              <a:spLocks noChangeShapeType="1"/>
            </p:cNvSpPr>
            <p:nvPr/>
          </p:nvSpPr>
          <p:spPr bwMode="auto">
            <a:xfrm>
              <a:off x="1632" y="2352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8" name="AutoShape 24"/>
            <p:cNvSpPr>
              <a:spLocks/>
            </p:cNvSpPr>
            <p:nvPr/>
          </p:nvSpPr>
          <p:spPr bwMode="auto">
            <a:xfrm rot="-5400000">
              <a:off x="1512" y="3432"/>
              <a:ext cx="48" cy="19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9" name="Line 32"/>
            <p:cNvSpPr>
              <a:spLocks noChangeShapeType="1"/>
            </p:cNvSpPr>
            <p:nvPr/>
          </p:nvSpPr>
          <p:spPr bwMode="auto">
            <a:xfrm>
              <a:off x="1440" y="2112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7440" name="Text Box 35"/>
            <p:cNvSpPr txBox="1">
              <a:spLocks noChangeArrowheads="1"/>
            </p:cNvSpPr>
            <p:nvPr/>
          </p:nvSpPr>
          <p:spPr bwMode="auto">
            <a:xfrm>
              <a:off x="1104" y="3504"/>
              <a:ext cx="1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470F3E"/>
                  </a:solidFill>
                </a:rPr>
                <a:t>Efecto Sustitución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0" y="3840163"/>
            <a:ext cx="7016750" cy="2470150"/>
            <a:chOff x="960" y="2419"/>
            <a:chExt cx="4420" cy="1556"/>
          </a:xfrm>
        </p:grpSpPr>
        <p:sp>
          <p:nvSpPr>
            <p:cNvPr id="17432" name="Text Box 25"/>
            <p:cNvSpPr txBox="1">
              <a:spLocks noChangeArrowheads="1"/>
            </p:cNvSpPr>
            <p:nvPr/>
          </p:nvSpPr>
          <p:spPr bwMode="auto">
            <a:xfrm>
              <a:off x="960" y="3744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DC00DC"/>
                  </a:solidFill>
                </a:rPr>
                <a:t>Efecto Ingreso</a:t>
              </a:r>
            </a:p>
          </p:txBody>
        </p:sp>
        <p:sp>
          <p:nvSpPr>
            <p:cNvPr id="17433" name="Line 34"/>
            <p:cNvSpPr>
              <a:spLocks noChangeShapeType="1"/>
            </p:cNvSpPr>
            <p:nvPr/>
          </p:nvSpPr>
          <p:spPr bwMode="auto">
            <a:xfrm>
              <a:off x="1152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7434" name="AutoShape 36"/>
            <p:cNvSpPr>
              <a:spLocks/>
            </p:cNvSpPr>
            <p:nvPr/>
          </p:nvSpPr>
          <p:spPr bwMode="auto">
            <a:xfrm rot="-5400000">
              <a:off x="1296" y="3648"/>
              <a:ext cx="48" cy="24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DC00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5" name="Text Box 37"/>
            <p:cNvSpPr txBox="1">
              <a:spLocks noChangeArrowheads="1"/>
            </p:cNvSpPr>
            <p:nvPr/>
          </p:nvSpPr>
          <p:spPr bwMode="auto">
            <a:xfrm>
              <a:off x="3408" y="2419"/>
              <a:ext cx="19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="1" baseline="0">
                  <a:solidFill>
                    <a:srgbClr val="470F3E"/>
                  </a:solidFill>
                </a:rPr>
                <a:t>Efecto ingreso: </a:t>
              </a:r>
              <a:r>
                <a:rPr lang="en-US" baseline="0">
                  <a:solidFill>
                    <a:srgbClr val="470F3E"/>
                  </a:solidFill>
                </a:rPr>
                <a:t>es el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Movimiento de </a:t>
              </a:r>
              <a:r>
                <a:rPr lang="en-US" i="1" baseline="0">
                  <a:solidFill>
                    <a:srgbClr val="470F3E"/>
                  </a:solidFill>
                </a:rPr>
                <a:t>C</a:t>
              </a:r>
              <a:r>
                <a:rPr lang="en-US" baseline="0">
                  <a:solidFill>
                    <a:srgbClr val="470F3E"/>
                  </a:solidFill>
                </a:rPr>
                <a:t> a </a:t>
              </a:r>
              <a:r>
                <a:rPr lang="en-US" i="1" baseline="0">
                  <a:solidFill>
                    <a:srgbClr val="470F3E"/>
                  </a:solidFill>
                </a:rPr>
                <a:t>B</a:t>
              </a:r>
              <a:endParaRPr lang="en-US" baseline="0">
                <a:solidFill>
                  <a:srgbClr val="470F3E"/>
                </a:solidFill>
              </a:endParaRPr>
            </a:p>
          </p:txBody>
        </p:sp>
      </p:grpSp>
      <p:sp>
        <p:nvSpPr>
          <p:cNvPr id="17430" name="Rectangle 47"/>
          <p:cNvSpPr>
            <a:spLocks noGrp="1" noChangeArrowheads="1"/>
          </p:cNvSpPr>
          <p:nvPr>
            <p:ph type="title"/>
          </p:nvPr>
        </p:nvSpPr>
        <p:spPr>
          <a:xfrm>
            <a:off x="645319" y="76200"/>
            <a:ext cx="7772400" cy="609600"/>
          </a:xfrm>
          <a:noFill/>
        </p:spPr>
        <p:txBody>
          <a:bodyPr/>
          <a:lstStyle/>
          <a:p>
            <a:r>
              <a:rPr lang="en-US" dirty="0" err="1" smtClean="0"/>
              <a:t>Aumenta</a:t>
            </a:r>
            <a:r>
              <a:rPr lang="en-US" dirty="0" smtClean="0"/>
              <a:t> el </a:t>
            </a:r>
            <a:r>
              <a:rPr lang="en-US" dirty="0" err="1" smtClean="0"/>
              <a:t>precio</a:t>
            </a:r>
            <a:r>
              <a:rPr lang="en-US" dirty="0" smtClean="0"/>
              <a:t> del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</p:txBody>
      </p:sp>
      <p:sp>
        <p:nvSpPr>
          <p:cNvPr id="17431" name="Line 48"/>
          <p:cNvSpPr>
            <a:spLocks noChangeShapeType="1"/>
          </p:cNvSpPr>
          <p:nvPr/>
        </p:nvSpPr>
        <p:spPr bwMode="auto">
          <a:xfrm flipH="1">
            <a:off x="3200400" y="5334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0E3DB5B-9728-4711-B6B1-1193F84FE03D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1772"/>
            <a:ext cx="7772400" cy="611372"/>
          </a:xfrm>
        </p:spPr>
        <p:txBody>
          <a:bodyPr/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r>
                  <a:rPr lang="es-UY" sz="2800" dirty="0" smtClean="0"/>
                  <a:t>Notación:</a:t>
                </a:r>
              </a:p>
              <a:p>
                <a:pPr>
                  <a:buFontTx/>
                  <a:buNone/>
                </a:pPr>
                <a:endParaRPr lang="en-US" sz="2800" dirty="0" smtClean="0"/>
              </a:p>
              <a:p>
                <a:pPr>
                  <a:buFontTx/>
                  <a:buNone/>
                </a:pPr>
                <a:endParaRPr lang="en-US" sz="2800" dirty="0"/>
              </a:p>
              <a:p>
                <a:pPr>
                  <a:buFontTx/>
                  <a:buNone/>
                </a:pPr>
                <a:endParaRPr lang="en-US" sz="2800" dirty="0" smtClean="0"/>
              </a:p>
              <a:p>
                <a:pPr>
                  <a:buFontTx/>
                  <a:buNone/>
                </a:pPr>
                <a:endParaRPr lang="en-US" sz="2800" dirty="0"/>
              </a:p>
              <a:p>
                <a:pPr>
                  <a:buFontTx/>
                  <a:buNone/>
                </a:pPr>
                <a:endParaRPr lang="en-US" sz="2800" dirty="0" smtClean="0"/>
              </a:p>
              <a:p>
                <a:pPr>
                  <a:buFontTx/>
                  <a:buNone/>
                </a:pPr>
                <a:endParaRPr lang="en-US" sz="2800" dirty="0"/>
              </a:p>
              <a:p>
                <a:r>
                  <a:rPr lang="es-UY" sz="2800" dirty="0"/>
                  <a:t>Expresan </a:t>
                </a:r>
                <a:r>
                  <a:rPr lang="es-UY" sz="2800" dirty="0" smtClean="0"/>
                  <a:t>las cantidades de consumo a elegir </a:t>
                </a:r>
                <a14:m>
                  <m:oMath xmlns:m="http://schemas.openxmlformats.org/officeDocument/2006/math">
                    <m:r>
                      <a:rPr lang="es-UY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s-UY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UY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s-UY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UY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s-UY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s-UY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UY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sz="2800" dirty="0" smtClean="0"/>
                  <a:t> como </a:t>
                </a:r>
                <a:r>
                  <a:rPr lang="es-UY" sz="2800" dirty="0"/>
                  <a:t>función de </a:t>
                </a:r>
                <a:r>
                  <a:rPr lang="es-UY" sz="2800" dirty="0" smtClean="0"/>
                  <a:t>los </a:t>
                </a:r>
                <a:r>
                  <a:rPr lang="es-UY" sz="2800" dirty="0"/>
                  <a:t>precios y del ingreso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257800"/>
              </a:xfrm>
              <a:blipFill>
                <a:blip r:embed="rId3"/>
                <a:stretch>
                  <a:fillRect l="-1333" t="-115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419100" y="2093912"/>
            <a:ext cx="8001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1" baseline="0" dirty="0">
                <a:solidFill>
                  <a:srgbClr val="3B4F89"/>
                </a:solidFill>
              </a:rPr>
              <a:t>x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baseline="0" dirty="0">
                <a:solidFill>
                  <a:srgbClr val="3B4F89"/>
                </a:solidFill>
              </a:rPr>
              <a:t>* = </a:t>
            </a:r>
            <a:r>
              <a:rPr lang="en-US" sz="2800" i="1" baseline="0" dirty="0">
                <a:solidFill>
                  <a:srgbClr val="3B4F89"/>
                </a:solidFill>
              </a:rPr>
              <a:t>d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baseline="0" dirty="0">
                <a:solidFill>
                  <a:srgbClr val="3B4F89"/>
                </a:solidFill>
              </a:rPr>
              <a:t>(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baseline="0" dirty="0">
                <a:solidFill>
                  <a:srgbClr val="3B4F89"/>
                </a:solidFill>
              </a:rPr>
              <a:t>,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baseline="0" dirty="0">
                <a:solidFill>
                  <a:srgbClr val="3B4F89"/>
                </a:solidFill>
              </a:rPr>
              <a:t>,…,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 err="1">
                <a:solidFill>
                  <a:srgbClr val="3B4F89"/>
                </a:solidFill>
              </a:rPr>
              <a:t>,</a:t>
            </a:r>
            <a:r>
              <a:rPr lang="en-US" sz="2800" i="1" baseline="0" dirty="0" err="1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n-US" sz="2800" baseline="0" dirty="0">
                <a:solidFill>
                  <a:srgbClr val="3B4F89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800" i="1" baseline="0" dirty="0">
                <a:solidFill>
                  <a:srgbClr val="3B4F89"/>
                </a:solidFill>
              </a:rPr>
              <a:t>x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baseline="0" dirty="0">
                <a:solidFill>
                  <a:srgbClr val="3B4F89"/>
                </a:solidFill>
              </a:rPr>
              <a:t>* = </a:t>
            </a:r>
            <a:r>
              <a:rPr lang="en-US" sz="2800" i="1" baseline="0" dirty="0">
                <a:solidFill>
                  <a:srgbClr val="3B4F89"/>
                </a:solidFill>
              </a:rPr>
              <a:t>d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baseline="0" dirty="0">
                <a:solidFill>
                  <a:srgbClr val="3B4F89"/>
                </a:solidFill>
              </a:rPr>
              <a:t>(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baseline="0" dirty="0">
                <a:solidFill>
                  <a:srgbClr val="3B4F89"/>
                </a:solidFill>
              </a:rPr>
              <a:t>,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baseline="0" dirty="0">
                <a:solidFill>
                  <a:srgbClr val="3B4F89"/>
                </a:solidFill>
              </a:rPr>
              <a:t>,…,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 err="1">
                <a:solidFill>
                  <a:srgbClr val="3B4F89"/>
                </a:solidFill>
              </a:rPr>
              <a:t>,</a:t>
            </a:r>
            <a:r>
              <a:rPr lang="en-US" sz="2800" i="1" baseline="0" dirty="0" err="1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n-US" sz="2800" baseline="0" dirty="0">
                <a:solidFill>
                  <a:srgbClr val="3B4F89"/>
                </a:solidFill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2800" baseline="0" dirty="0">
                <a:solidFill>
                  <a:srgbClr val="3B4F89"/>
                </a:solidFill>
              </a:rPr>
              <a:t>•</a:t>
            </a:r>
          </a:p>
          <a:p>
            <a:pPr>
              <a:lnSpc>
                <a:spcPct val="60000"/>
              </a:lnSpc>
            </a:pPr>
            <a:r>
              <a:rPr lang="en-US" sz="2800" baseline="0" dirty="0">
                <a:solidFill>
                  <a:srgbClr val="3B4F89"/>
                </a:solidFill>
              </a:rPr>
              <a:t>•</a:t>
            </a:r>
          </a:p>
          <a:p>
            <a:pPr>
              <a:lnSpc>
                <a:spcPct val="60000"/>
              </a:lnSpc>
            </a:pPr>
            <a:r>
              <a:rPr lang="en-US" sz="2800" baseline="0" dirty="0">
                <a:solidFill>
                  <a:srgbClr val="3B4F89"/>
                </a:solidFill>
              </a:rPr>
              <a:t>•</a:t>
            </a:r>
            <a:endParaRPr lang="en-US" sz="2800" i="1" baseline="0" dirty="0">
              <a:solidFill>
                <a:srgbClr val="3B4F89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800" i="1" baseline="0" dirty="0" err="1">
                <a:solidFill>
                  <a:srgbClr val="3B4F89"/>
                </a:solidFill>
              </a:rPr>
              <a:t>x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>
                <a:solidFill>
                  <a:srgbClr val="3B4F89"/>
                </a:solidFill>
              </a:rPr>
              <a:t>* = </a:t>
            </a:r>
            <a:r>
              <a:rPr lang="en-US" sz="2800" i="1" baseline="0" dirty="0" err="1">
                <a:solidFill>
                  <a:srgbClr val="3B4F89"/>
                </a:solidFill>
              </a:rPr>
              <a:t>d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>
                <a:solidFill>
                  <a:srgbClr val="3B4F89"/>
                </a:solidFill>
              </a:rPr>
              <a:t>(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baseline="0" dirty="0">
                <a:solidFill>
                  <a:srgbClr val="3B4F89"/>
                </a:solidFill>
              </a:rPr>
              <a:t>,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baseline="0" dirty="0">
                <a:solidFill>
                  <a:srgbClr val="3B4F89"/>
                </a:solidFill>
              </a:rPr>
              <a:t>,…,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 err="1">
                <a:solidFill>
                  <a:srgbClr val="3B4F89"/>
                </a:solidFill>
              </a:rPr>
              <a:t>,</a:t>
            </a:r>
            <a:r>
              <a:rPr lang="en-US" sz="2800" i="1" baseline="0" dirty="0" err="1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n-US" sz="2800" baseline="0" dirty="0">
                <a:solidFill>
                  <a:srgbClr val="3B4F89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00" y="0"/>
            <a:ext cx="8991600" cy="685800"/>
          </a:xfrm>
        </p:spPr>
        <p:txBody>
          <a:bodyPr/>
          <a:lstStyle/>
          <a:p>
            <a:r>
              <a:rPr lang="es-UY" sz="4000" dirty="0"/>
              <a:t>Variaciones en el precio de un bien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000" y="838200"/>
            <a:ext cx="8788400" cy="5486400"/>
          </a:xfrm>
        </p:spPr>
        <p:txBody>
          <a:bodyPr/>
          <a:lstStyle/>
          <a:p>
            <a:r>
              <a:rPr lang="es-UY" dirty="0" smtClean="0"/>
              <a:t>Notar que </a:t>
            </a:r>
            <a:r>
              <a:rPr lang="es-UY" b="1" dirty="0" smtClean="0"/>
              <a:t>el efecto sustitución (paso del punto A al C en los gráficos anteriores) </a:t>
            </a:r>
            <a:r>
              <a:rPr lang="es-UY" i="1" dirty="0" smtClean="0"/>
              <a:t>es siempre negativo</a:t>
            </a:r>
            <a:r>
              <a:rPr lang="es-UY" dirty="0" smtClean="0"/>
              <a:t>:</a:t>
            </a:r>
          </a:p>
          <a:p>
            <a:pPr lvl="1"/>
            <a:r>
              <a:rPr lang="es-UY" dirty="0" smtClean="0"/>
              <a:t>Cuando el precio aumenta, la cantidad demanda del bien disminuye</a:t>
            </a:r>
          </a:p>
          <a:p>
            <a:pPr lvl="1"/>
            <a:r>
              <a:rPr lang="es-UY" dirty="0" smtClean="0"/>
              <a:t>Cuando el precio baja, la cantidad demanda del bien aumenta</a:t>
            </a:r>
          </a:p>
          <a:p>
            <a:pPr lvl="1"/>
            <a:r>
              <a:rPr lang="es-UY" dirty="0" smtClean="0"/>
              <a:t>Esto se debe a la forma de las curvas del indiferencia</a:t>
            </a:r>
          </a:p>
          <a:p>
            <a:r>
              <a:rPr lang="es-UY" dirty="0" smtClean="0"/>
              <a:t>El efecto ingreso, como aprendimos, depende de si es un bien normal o inferior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8FB47-3338-49EA-B26F-11EB4E479D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513F8D07-51A6-475F-94D0-DC50283159E5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err="1" smtClean="0"/>
              <a:t>Variaciones</a:t>
            </a:r>
            <a:r>
              <a:rPr lang="en-US" sz="3000" dirty="0" smtClean="0"/>
              <a:t> en el </a:t>
            </a:r>
            <a:r>
              <a:rPr lang="en-US" sz="3000" dirty="0" err="1" smtClean="0"/>
              <a:t>Precio</a:t>
            </a:r>
            <a:r>
              <a:rPr lang="en-US" sz="3000" dirty="0"/>
              <a:t> </a:t>
            </a:r>
            <a:r>
              <a:rPr lang="en-US" sz="3000" dirty="0" smtClean="0"/>
              <a:t>para </a:t>
            </a:r>
            <a:r>
              <a:rPr lang="en-US" sz="3000" dirty="0" err="1" smtClean="0"/>
              <a:t>Bienes</a:t>
            </a:r>
            <a:r>
              <a:rPr lang="en-US" sz="3000" dirty="0" smtClean="0"/>
              <a:t> </a:t>
            </a:r>
            <a:r>
              <a:rPr lang="en-US" sz="3000" dirty="0" err="1" smtClean="0"/>
              <a:t>Normales</a:t>
            </a:r>
            <a:endParaRPr lang="en-US" sz="30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r>
              <a:rPr lang="es-ES" b="1" dirty="0" smtClean="0"/>
              <a:t>Si un bien es normal</a:t>
            </a:r>
            <a:r>
              <a:rPr lang="es-ES" dirty="0" smtClean="0"/>
              <a:t>, el efecto ingreso y el efecto sustitución va en el mismo sentido</a:t>
            </a:r>
          </a:p>
          <a:p>
            <a:pPr lvl="1">
              <a:lnSpc>
                <a:spcPct val="120000"/>
              </a:lnSpc>
            </a:pPr>
            <a:r>
              <a:rPr lang="es-ES" dirty="0" smtClean="0"/>
              <a:t>Cuando el precio baja, </a:t>
            </a:r>
          </a:p>
          <a:p>
            <a:pPr lvl="2">
              <a:lnSpc>
                <a:spcPct val="120000"/>
              </a:lnSpc>
            </a:pPr>
            <a:r>
              <a:rPr lang="es-ES" dirty="0" smtClean="0"/>
              <a:t>Efecto sustitución hace </a:t>
            </a:r>
            <a:r>
              <a:rPr lang="es-ES" i="1" dirty="0" smtClean="0"/>
              <a:t>aumentar </a:t>
            </a:r>
            <a:r>
              <a:rPr lang="es-ES" dirty="0" smtClean="0"/>
              <a:t>la </a:t>
            </a:r>
            <a:r>
              <a:rPr lang="es-ES" dirty="0"/>
              <a:t>cantidad demandada de ese bien</a:t>
            </a:r>
            <a:endParaRPr lang="es-ES" dirty="0" smtClean="0"/>
          </a:p>
          <a:p>
            <a:pPr lvl="2">
              <a:lnSpc>
                <a:spcPct val="120000"/>
              </a:lnSpc>
            </a:pPr>
            <a:r>
              <a:rPr lang="es-ES" dirty="0" smtClean="0"/>
              <a:t>Efecto ingreso hace </a:t>
            </a:r>
            <a:r>
              <a:rPr lang="es-ES" i="1" dirty="0" smtClean="0"/>
              <a:t>aumentar</a:t>
            </a:r>
            <a:r>
              <a:rPr lang="es-ES" dirty="0" smtClean="0"/>
              <a:t> la cantidad demandada </a:t>
            </a:r>
            <a:r>
              <a:rPr lang="es-ES" dirty="0"/>
              <a:t>de ese bien</a:t>
            </a:r>
            <a:endParaRPr lang="es-ES" dirty="0" smtClean="0"/>
          </a:p>
          <a:p>
            <a:pPr lvl="1"/>
            <a:r>
              <a:rPr lang="es-ES" dirty="0" smtClean="0"/>
              <a:t>Cuando el precio sube, </a:t>
            </a:r>
          </a:p>
          <a:p>
            <a:pPr lvl="2">
              <a:lnSpc>
                <a:spcPct val="120000"/>
              </a:lnSpc>
            </a:pPr>
            <a:r>
              <a:rPr lang="es-ES" dirty="0"/>
              <a:t>Efecto sustitución hace </a:t>
            </a:r>
            <a:r>
              <a:rPr lang="es-ES" i="1" dirty="0" smtClean="0"/>
              <a:t>disminuir</a:t>
            </a:r>
            <a:r>
              <a:rPr lang="es-ES" dirty="0" smtClean="0"/>
              <a:t> </a:t>
            </a:r>
            <a:r>
              <a:rPr lang="es-ES" dirty="0"/>
              <a:t>la cantidad </a:t>
            </a:r>
            <a:r>
              <a:rPr lang="es-ES" dirty="0" smtClean="0"/>
              <a:t>demandada de ese bien</a:t>
            </a:r>
            <a:endParaRPr lang="es-ES" dirty="0"/>
          </a:p>
          <a:p>
            <a:pPr lvl="2">
              <a:lnSpc>
                <a:spcPct val="120000"/>
              </a:lnSpc>
            </a:pPr>
            <a:r>
              <a:rPr lang="es-ES" dirty="0"/>
              <a:t>Efecto ingreso hace </a:t>
            </a:r>
            <a:r>
              <a:rPr lang="es-ES" i="1" dirty="0" smtClean="0"/>
              <a:t>disminuir</a:t>
            </a:r>
            <a:r>
              <a:rPr lang="es-ES" dirty="0" smtClean="0"/>
              <a:t> </a:t>
            </a:r>
            <a:r>
              <a:rPr lang="es-ES" dirty="0"/>
              <a:t>la cantidad </a:t>
            </a:r>
            <a:r>
              <a:rPr lang="es-ES" dirty="0" smtClean="0"/>
              <a:t>demandada </a:t>
            </a:r>
            <a:r>
              <a:rPr lang="es-ES" dirty="0"/>
              <a:t>de ese bien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564C905-40D8-432C-9251-5249C31255BE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5715000"/>
          </a:xfrm>
        </p:spPr>
        <p:txBody>
          <a:bodyPr/>
          <a:lstStyle/>
          <a:p>
            <a:r>
              <a:rPr lang="es-ES" b="1" dirty="0" smtClean="0"/>
              <a:t>Si un bien es inferior</a:t>
            </a:r>
            <a:r>
              <a:rPr lang="es-ES" dirty="0" smtClean="0"/>
              <a:t>, los efectos ingreso y sustitución se mueven en sentidos opuestos</a:t>
            </a:r>
          </a:p>
          <a:p>
            <a:endParaRPr lang="es-ES" dirty="0" smtClean="0"/>
          </a:p>
          <a:p>
            <a:pPr lvl="1"/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↑P	→  ↓ D (Efecto Sustitución)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			→  ↑ D (Efecto Ingreso)	</a:t>
            </a:r>
          </a:p>
          <a:p>
            <a:pPr lvl="1">
              <a:lnSpc>
                <a:spcPct val="110000"/>
              </a:lnSpc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 ↓ P	→ ↑ D (Efecto Sustitución)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			→ ↓ D (Efecto Ingreso)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err="1" smtClean="0"/>
              <a:t>Variaciones</a:t>
            </a:r>
            <a:r>
              <a:rPr lang="en-US" sz="3100" dirty="0" smtClean="0"/>
              <a:t> en el </a:t>
            </a:r>
            <a:r>
              <a:rPr lang="en-US" sz="3100" dirty="0" err="1" smtClean="0"/>
              <a:t>Precio</a:t>
            </a:r>
            <a:r>
              <a:rPr lang="en-US" sz="3100" dirty="0"/>
              <a:t> </a:t>
            </a:r>
            <a:r>
              <a:rPr lang="en-US" sz="3100" dirty="0" smtClean="0"/>
              <a:t>para </a:t>
            </a:r>
            <a:r>
              <a:rPr lang="en-US" sz="3100" dirty="0" err="1" smtClean="0"/>
              <a:t>Bienes</a:t>
            </a:r>
            <a:r>
              <a:rPr lang="en-US" sz="3100" dirty="0" smtClean="0"/>
              <a:t> </a:t>
            </a:r>
            <a:r>
              <a:rPr lang="en-US" sz="3100" dirty="0" err="1" smtClean="0"/>
              <a:t>Inferiores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r>
              <a:rPr lang="es-UY" sz="3000" dirty="0" smtClean="0"/>
              <a:t>Variaciones en el Precio para Bienes Inferiores</a:t>
            </a:r>
            <a:endParaRPr lang="es-UY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05400"/>
          </a:xfrm>
        </p:spPr>
        <p:txBody>
          <a:bodyPr/>
          <a:lstStyle/>
          <a:p>
            <a:r>
              <a:rPr lang="es-UY" dirty="0" smtClean="0"/>
              <a:t>Como el efecto ingreso y el efecto sustitución van en sentido contrario, el efecto neto de un cambio en el precio sobre la cantidad demandada de un bien inferior, está indeterminado</a:t>
            </a:r>
          </a:p>
          <a:p>
            <a:pPr lvl="1"/>
            <a:r>
              <a:rPr lang="es-UY" dirty="0" smtClean="0"/>
              <a:t>Puede ser que cuando aumente el precio, se demande menos</a:t>
            </a:r>
          </a:p>
          <a:p>
            <a:pPr lvl="1"/>
            <a:r>
              <a:rPr lang="es-UY" dirty="0" smtClean="0"/>
              <a:t>Puede ser que cuando aumente el precio, se demanda más (¿¡!?)</a:t>
            </a:r>
          </a:p>
          <a:p>
            <a:r>
              <a:rPr lang="es-UY" dirty="0" smtClean="0"/>
              <a:t>Este último caso, es el caso de los bienes </a:t>
            </a:r>
            <a:r>
              <a:rPr lang="es-UY" dirty="0" err="1" smtClean="0"/>
              <a:t>Giffen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8FB47-3338-49EA-B26F-11EB4E479D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81622EB-2B6A-435D-BE58-604045F6C661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118100" y="55006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4150" y="1524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1447800" y="2590800"/>
            <a:ext cx="2895600" cy="236220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1350963"/>
            <a:ext cx="7685094" cy="3983038"/>
            <a:chOff x="720" y="851"/>
            <a:chExt cx="4841" cy="2509"/>
          </a:xfrm>
        </p:grpSpPr>
        <p:sp>
          <p:nvSpPr>
            <p:cNvPr id="15386" name="Text Box 29"/>
            <p:cNvSpPr txBox="1">
              <a:spLocks noChangeArrowheads="1"/>
            </p:cNvSpPr>
            <p:nvPr/>
          </p:nvSpPr>
          <p:spPr bwMode="auto">
            <a:xfrm>
              <a:off x="1560" y="851"/>
              <a:ext cx="400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 smtClean="0">
                  <a:solidFill>
                    <a:srgbClr val="470F3E"/>
                  </a:solidFill>
                </a:rPr>
                <a:t>El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individuo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se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encuentra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originalmente</a:t>
              </a:r>
              <a:r>
                <a:rPr lang="en-US" baseline="0" dirty="0" smtClean="0">
                  <a:solidFill>
                    <a:srgbClr val="470F3E"/>
                  </a:solidFill>
                </a:rPr>
                <a:t> en el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punto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A y </a:t>
              </a:r>
              <a:r>
                <a:rPr lang="en-US" b="1" baseline="0" dirty="0" err="1" smtClean="0">
                  <a:solidFill>
                    <a:srgbClr val="470F3E"/>
                  </a:solidFill>
                </a:rPr>
                <a:t>baja</a:t>
              </a:r>
              <a:r>
                <a:rPr lang="en-US" b="1" baseline="0" dirty="0" smtClean="0">
                  <a:solidFill>
                    <a:srgbClr val="470F3E"/>
                  </a:solidFill>
                </a:rPr>
                <a:t> el </a:t>
              </a:r>
              <a:r>
                <a:rPr lang="en-US" b="1" baseline="0" dirty="0" err="1" smtClean="0">
                  <a:solidFill>
                    <a:srgbClr val="470F3E"/>
                  </a:solidFill>
                </a:rPr>
                <a:t>precio</a:t>
              </a:r>
              <a:r>
                <a:rPr lang="en-US" b="1" baseline="0" dirty="0" smtClean="0">
                  <a:solidFill>
                    <a:srgbClr val="470F3E"/>
                  </a:solidFill>
                </a:rPr>
                <a:t> del </a:t>
              </a:r>
              <a:r>
                <a:rPr lang="en-US" b="1" baseline="0" dirty="0" err="1" smtClean="0">
                  <a:solidFill>
                    <a:srgbClr val="470F3E"/>
                  </a:solidFill>
                </a:rPr>
                <a:t>bien</a:t>
              </a:r>
              <a:r>
                <a:rPr lang="en-US" b="1" baseline="0" dirty="0" smtClean="0">
                  <a:solidFill>
                    <a:srgbClr val="470F3E"/>
                  </a:solidFill>
                </a:rPr>
                <a:t> x</a:t>
              </a:r>
              <a:endParaRPr lang="en-US" b="1" baseline="0" dirty="0">
                <a:solidFill>
                  <a:srgbClr val="470F3E"/>
                </a:solidFill>
              </a:endParaRPr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 flipH="1" flipV="1">
              <a:off x="720" y="2160"/>
              <a:ext cx="1488" cy="1200"/>
            </a:xfrm>
            <a:prstGeom prst="line">
              <a:avLst/>
            </a:prstGeom>
            <a:noFill/>
            <a:ln w="38100">
              <a:solidFill>
                <a:srgbClr val="DC00D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66800" y="4038600"/>
            <a:ext cx="1974850" cy="2119313"/>
            <a:chOff x="672" y="2544"/>
            <a:chExt cx="1244" cy="1335"/>
          </a:xfrm>
        </p:grpSpPr>
        <p:sp>
          <p:nvSpPr>
            <p:cNvPr id="15382" name="Line 14"/>
            <p:cNvSpPr>
              <a:spLocks noChangeShapeType="1"/>
            </p:cNvSpPr>
            <p:nvPr/>
          </p:nvSpPr>
          <p:spPr bwMode="auto">
            <a:xfrm>
              <a:off x="1152" y="254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1392" y="273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4" name="AutoShape 26"/>
            <p:cNvSpPr>
              <a:spLocks/>
            </p:cNvSpPr>
            <p:nvPr/>
          </p:nvSpPr>
          <p:spPr bwMode="auto">
            <a:xfrm rot="-5400000">
              <a:off x="1224" y="3432"/>
              <a:ext cx="96" cy="24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5" name="Text Box 27"/>
            <p:cNvSpPr txBox="1">
              <a:spLocks noChangeArrowheads="1"/>
            </p:cNvSpPr>
            <p:nvPr/>
          </p:nvSpPr>
          <p:spPr bwMode="auto">
            <a:xfrm>
              <a:off x="672" y="3648"/>
              <a:ext cx="1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470F3E"/>
                  </a:solidFill>
                </a:rPr>
                <a:t>Efecto sustitución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127250" y="2819400"/>
            <a:ext cx="6842125" cy="1447800"/>
            <a:chOff x="1340" y="1776"/>
            <a:chExt cx="4310" cy="912"/>
          </a:xfrm>
        </p:grpSpPr>
        <p:sp>
          <p:nvSpPr>
            <p:cNvPr id="15379" name="Oval 31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380" name="Text Box 32"/>
            <p:cNvSpPr txBox="1">
              <a:spLocks noChangeArrowheads="1"/>
            </p:cNvSpPr>
            <p:nvPr/>
          </p:nvSpPr>
          <p:spPr bwMode="auto">
            <a:xfrm>
              <a:off x="1340" y="244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5381" name="Text Box 33"/>
            <p:cNvSpPr txBox="1">
              <a:spLocks noChangeArrowheads="1"/>
            </p:cNvSpPr>
            <p:nvPr/>
          </p:nvSpPr>
          <p:spPr bwMode="auto">
            <a:xfrm>
              <a:off x="2064" y="1776"/>
              <a:ext cx="358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>
                  <a:solidFill>
                    <a:srgbClr val="470F3E"/>
                  </a:solidFill>
                </a:rPr>
                <a:t>El </a:t>
              </a:r>
              <a:r>
                <a:rPr lang="en-US" baseline="0" dirty="0" err="1">
                  <a:solidFill>
                    <a:srgbClr val="470F3E"/>
                  </a:solidFill>
                </a:rPr>
                <a:t>efecto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sustitución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es</a:t>
              </a:r>
              <a:r>
                <a:rPr lang="en-US" baseline="0" dirty="0">
                  <a:solidFill>
                    <a:srgbClr val="470F3E"/>
                  </a:solidFill>
                </a:rPr>
                <a:t> el </a:t>
              </a:r>
              <a:r>
                <a:rPr lang="en-US" baseline="0" dirty="0" err="1">
                  <a:solidFill>
                    <a:srgbClr val="470F3E"/>
                  </a:solidFill>
                </a:rPr>
                <a:t>movimiento</a:t>
              </a:r>
              <a:r>
                <a:rPr lang="en-US" baseline="0" dirty="0">
                  <a:solidFill>
                    <a:srgbClr val="470F3E"/>
                  </a:solidFill>
                </a:rPr>
                <a:t> de</a:t>
              </a:r>
            </a:p>
            <a:p>
              <a:pPr algn="l"/>
              <a:r>
                <a:rPr lang="en-US" baseline="0" dirty="0">
                  <a:solidFill>
                    <a:srgbClr val="470F3E"/>
                  </a:solidFill>
                </a:rPr>
                <a:t>A al </a:t>
              </a:r>
              <a:r>
                <a:rPr lang="en-US" baseline="0" dirty="0" err="1">
                  <a:solidFill>
                    <a:srgbClr val="470F3E"/>
                  </a:solidFill>
                </a:rPr>
                <a:t>punto</a:t>
              </a:r>
              <a:r>
                <a:rPr lang="en-US" baseline="0" dirty="0">
                  <a:solidFill>
                    <a:srgbClr val="470F3E"/>
                  </a:solidFill>
                </a:rPr>
                <a:t> C</a:t>
              </a:r>
            </a:p>
          </p:txBody>
        </p:sp>
      </p:grp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5029200" y="3657600"/>
            <a:ext cx="41163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>
                <a:solidFill>
                  <a:srgbClr val="470F3E"/>
                </a:solidFill>
              </a:rPr>
              <a:t>El individuo sustituye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parte de su consumo de </a:t>
            </a:r>
            <a:r>
              <a:rPr lang="en-US" i="1" baseline="0">
                <a:solidFill>
                  <a:srgbClr val="470F3E"/>
                </a:solidFill>
              </a:rPr>
              <a:t>y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por el bien </a:t>
            </a:r>
            <a:r>
              <a:rPr lang="en-US" i="1" baseline="0">
                <a:solidFill>
                  <a:srgbClr val="470F3E"/>
                </a:solidFill>
              </a:rPr>
              <a:t>x, </a:t>
            </a:r>
            <a:r>
              <a:rPr lang="en-US" baseline="0">
                <a:solidFill>
                  <a:srgbClr val="470F3E"/>
                </a:solidFill>
              </a:rPr>
              <a:t>que ahora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es relativamente más barato</a:t>
            </a:r>
            <a:r>
              <a:rPr lang="en-US" i="1" baseline="0">
                <a:solidFill>
                  <a:srgbClr val="470F3E"/>
                </a:solidFill>
              </a:rPr>
              <a:t>.</a:t>
            </a:r>
            <a:endParaRPr lang="en-US" baseline="0">
              <a:solidFill>
                <a:srgbClr val="470F3E"/>
              </a:solidFill>
            </a:endParaRPr>
          </a:p>
        </p:txBody>
      </p:sp>
      <p:sp>
        <p:nvSpPr>
          <p:cNvPr id="15377" name="Rectangle 41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8969375" cy="609600"/>
          </a:xfrm>
          <a:noFill/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paradoja</a:t>
            </a:r>
            <a:r>
              <a:rPr lang="en-US" dirty="0" smtClean="0"/>
              <a:t> de un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Giffen</a:t>
            </a:r>
            <a:endParaRPr lang="en-US" i="1" dirty="0" smtClean="0"/>
          </a:p>
        </p:txBody>
      </p:sp>
      <p:sp>
        <p:nvSpPr>
          <p:cNvPr id="15378" name="Line 42"/>
          <p:cNvSpPr>
            <a:spLocks noChangeShapeType="1"/>
          </p:cNvSpPr>
          <p:nvPr/>
        </p:nvSpPr>
        <p:spPr bwMode="auto">
          <a:xfrm flipV="1">
            <a:off x="2895600" y="5391150"/>
            <a:ext cx="16764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4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9B5B488-8EBC-4F07-B253-492B0FBD5A04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00600" y="42211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76800" y="55768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700" y="1001581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 dirty="0" err="1">
                <a:solidFill>
                  <a:schemeClr val="tx1"/>
                </a:solidFill>
              </a:rPr>
              <a:t>Cantidad</a:t>
            </a:r>
            <a:r>
              <a:rPr lang="en-US" sz="1800" baseline="0" dirty="0">
                <a:solidFill>
                  <a:schemeClr val="tx1"/>
                </a:solidFill>
              </a:rPr>
              <a:t> de </a:t>
            </a:r>
            <a:r>
              <a:rPr lang="en-US" sz="1800" i="1" baseline="0" dirty="0">
                <a:solidFill>
                  <a:schemeClr val="tx1"/>
                </a:solidFill>
              </a:rPr>
              <a:t>y</a:t>
            </a:r>
            <a:endParaRPr lang="en-US" sz="1800" baseline="0" dirty="0">
              <a:solidFill>
                <a:schemeClr val="tx1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952694" y="1730315"/>
            <a:ext cx="3233543" cy="3222685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  <a:gd name="connsiteX0" fmla="*/ 0 w 11444"/>
              <a:gd name="connsiteY0" fmla="*/ 0 h 11678"/>
              <a:gd name="connsiteX1" fmla="*/ 3812 w 11444"/>
              <a:gd name="connsiteY1" fmla="*/ 8452 h 11678"/>
              <a:gd name="connsiteX2" fmla="*/ 11444 w 11444"/>
              <a:gd name="connsiteY2" fmla="*/ 11678 h 11678"/>
              <a:gd name="connsiteX0" fmla="*/ 0 w 11863"/>
              <a:gd name="connsiteY0" fmla="*/ 0 h 13303"/>
              <a:gd name="connsiteX1" fmla="*/ 4231 w 11863"/>
              <a:gd name="connsiteY1" fmla="*/ 10077 h 13303"/>
              <a:gd name="connsiteX2" fmla="*/ 11863 w 11863"/>
              <a:gd name="connsiteY2" fmla="*/ 13303 h 1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3" h="13303">
                <a:moveTo>
                  <a:pt x="0" y="0"/>
                </a:moveTo>
                <a:cubicBezTo>
                  <a:pt x="351" y="2554"/>
                  <a:pt x="2565" y="8411"/>
                  <a:pt x="4231" y="10077"/>
                </a:cubicBezTo>
                <a:cubicBezTo>
                  <a:pt x="5898" y="11744"/>
                  <a:pt x="8881" y="12523"/>
                  <a:pt x="11863" y="13303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8" name="Freeform 15"/>
          <p:cNvSpPr>
            <a:spLocks/>
          </p:cNvSpPr>
          <p:nvPr/>
        </p:nvSpPr>
        <p:spPr bwMode="auto">
          <a:xfrm>
            <a:off x="1104941" y="1659622"/>
            <a:ext cx="2234958" cy="178285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  <a:gd name="connsiteX0" fmla="*/ 0 w 11073"/>
              <a:gd name="connsiteY0" fmla="*/ 0 h 9522"/>
              <a:gd name="connsiteX1" fmla="*/ 3441 w 11073"/>
              <a:gd name="connsiteY1" fmla="*/ 6296 h 9522"/>
              <a:gd name="connsiteX2" fmla="*/ 11073 w 11073"/>
              <a:gd name="connsiteY2" fmla="*/ 9522 h 9522"/>
              <a:gd name="connsiteX0" fmla="*/ 0 w 8571"/>
              <a:gd name="connsiteY0" fmla="*/ 0 h 10072"/>
              <a:gd name="connsiteX1" fmla="*/ 1679 w 8571"/>
              <a:gd name="connsiteY1" fmla="*/ 6684 h 10072"/>
              <a:gd name="connsiteX2" fmla="*/ 8571 w 8571"/>
              <a:gd name="connsiteY2" fmla="*/ 10072 h 10072"/>
              <a:gd name="connsiteX0" fmla="*/ 0 w 10476"/>
              <a:gd name="connsiteY0" fmla="*/ 0 h 10000"/>
              <a:gd name="connsiteX1" fmla="*/ 2435 w 10476"/>
              <a:gd name="connsiteY1" fmla="*/ 6636 h 10000"/>
              <a:gd name="connsiteX2" fmla="*/ 10476 w 10476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6" h="10000">
                <a:moveTo>
                  <a:pt x="0" y="0"/>
                </a:moveTo>
                <a:cubicBezTo>
                  <a:pt x="370" y="2663"/>
                  <a:pt x="679" y="4899"/>
                  <a:pt x="2435" y="6636"/>
                </a:cubicBezTo>
                <a:cubicBezTo>
                  <a:pt x="4191" y="8375"/>
                  <a:pt x="7334" y="9187"/>
                  <a:pt x="10476" y="10000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H="1" flipV="1">
            <a:off x="1143000" y="3429000"/>
            <a:ext cx="2362200" cy="1905000"/>
          </a:xfrm>
          <a:prstGeom prst="line">
            <a:avLst/>
          </a:prstGeom>
          <a:noFill/>
          <a:ln w="38100">
            <a:solidFill>
              <a:srgbClr val="DC00D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1" name="Oval 23"/>
          <p:cNvSpPr>
            <a:spLocks noChangeArrowheads="1"/>
          </p:cNvSpPr>
          <p:nvPr/>
        </p:nvSpPr>
        <p:spPr bwMode="auto">
          <a:xfrm>
            <a:off x="21336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2" name="Text Box 24"/>
          <p:cNvSpPr txBox="1">
            <a:spLocks noChangeArrowheads="1"/>
          </p:cNvSpPr>
          <p:nvPr/>
        </p:nvSpPr>
        <p:spPr bwMode="auto">
          <a:xfrm>
            <a:off x="2127250" y="3886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06476" y="2836864"/>
            <a:ext cx="1644650" cy="3216277"/>
            <a:chOff x="659" y="1890"/>
            <a:chExt cx="1036" cy="2026"/>
          </a:xfrm>
        </p:grpSpPr>
        <p:sp>
          <p:nvSpPr>
            <p:cNvPr id="16411" name="Line 13"/>
            <p:cNvSpPr>
              <a:spLocks noChangeShapeType="1"/>
            </p:cNvSpPr>
            <p:nvPr/>
          </p:nvSpPr>
          <p:spPr bwMode="auto">
            <a:xfrm flipH="1">
              <a:off x="988" y="1890"/>
              <a:ext cx="17" cy="16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2" name="Line 18"/>
            <p:cNvSpPr>
              <a:spLocks noChangeShapeType="1"/>
            </p:cNvSpPr>
            <p:nvPr/>
          </p:nvSpPr>
          <p:spPr bwMode="auto">
            <a:xfrm flipH="1">
              <a:off x="1389" y="2736"/>
              <a:ext cx="3" cy="8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3" name="AutoShape 19"/>
            <p:cNvSpPr>
              <a:spLocks/>
            </p:cNvSpPr>
            <p:nvPr/>
          </p:nvSpPr>
          <p:spPr bwMode="auto">
            <a:xfrm rot="16200000">
              <a:off x="1143" y="3447"/>
              <a:ext cx="91" cy="386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4" name="Text Box 20"/>
            <p:cNvSpPr txBox="1">
              <a:spLocks noChangeArrowheads="1"/>
            </p:cNvSpPr>
            <p:nvPr/>
          </p:nvSpPr>
          <p:spPr bwMode="auto">
            <a:xfrm>
              <a:off x="659" y="3685"/>
              <a:ext cx="10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>
                  <a:solidFill>
                    <a:srgbClr val="470F3E"/>
                  </a:solidFill>
                </a:rPr>
                <a:t>Efecto ingreso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94632" y="2469358"/>
            <a:ext cx="7699375" cy="1109663"/>
            <a:chOff x="758" y="1547"/>
            <a:chExt cx="4850" cy="699"/>
          </a:xfrm>
        </p:grpSpPr>
        <p:sp>
          <p:nvSpPr>
            <p:cNvPr id="16408" name="Text Box 16"/>
            <p:cNvSpPr txBox="1">
              <a:spLocks noChangeArrowheads="1"/>
            </p:cNvSpPr>
            <p:nvPr/>
          </p:nvSpPr>
          <p:spPr bwMode="auto">
            <a:xfrm>
              <a:off x="850" y="15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6409" name="Oval 17"/>
            <p:cNvSpPr>
              <a:spLocks noChangeArrowheads="1"/>
            </p:cNvSpPr>
            <p:nvPr/>
          </p:nvSpPr>
          <p:spPr bwMode="auto">
            <a:xfrm>
              <a:off x="758" y="1728"/>
              <a:ext cx="78" cy="82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2256" y="1728"/>
              <a:ext cx="33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>
                  <a:solidFill>
                    <a:srgbClr val="470F3E"/>
                  </a:solidFill>
                </a:rPr>
                <a:t>El efecto ingreso es el movimiento del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punto </a:t>
              </a:r>
              <a:r>
                <a:rPr lang="en-US" i="1" baseline="0">
                  <a:solidFill>
                    <a:srgbClr val="470F3E"/>
                  </a:solidFill>
                </a:rPr>
                <a:t>C </a:t>
              </a:r>
              <a:r>
                <a:rPr lang="en-US" baseline="0">
                  <a:solidFill>
                    <a:srgbClr val="470F3E"/>
                  </a:solidFill>
                </a:rPr>
                <a:t>a </a:t>
              </a:r>
              <a:r>
                <a:rPr lang="en-US" i="1" baseline="0">
                  <a:solidFill>
                    <a:srgbClr val="470F3E"/>
                  </a:solidFill>
                </a:rPr>
                <a:t>B.</a:t>
              </a:r>
              <a:endParaRPr lang="en-US" baseline="0">
                <a:solidFill>
                  <a:srgbClr val="470F3E"/>
                </a:solidFill>
              </a:endParaRPr>
            </a:p>
          </p:txBody>
        </p:sp>
      </p:grp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486400" y="3572858"/>
            <a:ext cx="36952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Si el bien </a:t>
            </a:r>
            <a:r>
              <a:rPr lang="es-UY" i="1" baseline="0" dirty="0" smtClean="0">
                <a:solidFill>
                  <a:srgbClr val="470F3E"/>
                </a:solidFill>
              </a:rPr>
              <a:t>x </a:t>
            </a:r>
            <a:r>
              <a:rPr lang="es-UY" baseline="0" dirty="0" smtClean="0">
                <a:solidFill>
                  <a:srgbClr val="470F3E"/>
                </a:solidFill>
              </a:rPr>
              <a:t>es </a:t>
            </a:r>
            <a:r>
              <a:rPr lang="es-UY" b="1" baseline="0" dirty="0" smtClean="0">
                <a:solidFill>
                  <a:srgbClr val="470F3E"/>
                </a:solidFill>
              </a:rPr>
              <a:t>inferior</a:t>
            </a:r>
            <a:r>
              <a:rPr lang="es-UY" baseline="0" dirty="0" smtClean="0">
                <a:solidFill>
                  <a:srgbClr val="470F3E"/>
                </a:solidFill>
              </a:rPr>
              <a:t>,</a:t>
            </a:r>
            <a:r>
              <a:rPr lang="es-UY" b="1" baseline="0" dirty="0" smtClean="0">
                <a:solidFill>
                  <a:srgbClr val="470F3E"/>
                </a:solidFill>
              </a:rPr>
              <a:t> </a:t>
            </a:r>
          </a:p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la persona va a comprar </a:t>
            </a:r>
          </a:p>
          <a:p>
            <a:pPr algn="l"/>
            <a:r>
              <a:rPr lang="es-UY" i="1" baseline="0" dirty="0" smtClean="0">
                <a:solidFill>
                  <a:srgbClr val="470F3E"/>
                </a:solidFill>
              </a:rPr>
              <a:t>menos</a:t>
            </a:r>
            <a:r>
              <a:rPr lang="es-UY" baseline="0" dirty="0" smtClean="0">
                <a:solidFill>
                  <a:srgbClr val="470F3E"/>
                </a:solidFill>
              </a:rPr>
              <a:t>, porque</a:t>
            </a:r>
          </a:p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aumentó su “ingreso real”</a:t>
            </a:r>
            <a:endParaRPr lang="es-UY" baseline="0" dirty="0">
              <a:solidFill>
                <a:srgbClr val="470F3E"/>
              </a:solidFill>
            </a:endParaRPr>
          </a:p>
        </p:txBody>
      </p:sp>
      <p:sp>
        <p:nvSpPr>
          <p:cNvPr id="16406" name="Rectangle 32"/>
          <p:cNvSpPr>
            <a:spLocks noGrp="1" noChangeArrowheads="1"/>
          </p:cNvSpPr>
          <p:nvPr>
            <p:ph type="title"/>
          </p:nvPr>
        </p:nvSpPr>
        <p:spPr>
          <a:xfrm>
            <a:off x="645319" y="0"/>
            <a:ext cx="7772400" cy="609600"/>
          </a:xfrm>
          <a:noFill/>
        </p:spPr>
        <p:txBody>
          <a:bodyPr/>
          <a:lstStyle/>
          <a:p>
            <a:r>
              <a:rPr lang="es-UY" dirty="0" smtClean="0"/>
              <a:t>La paradoja del bien </a:t>
            </a:r>
            <a:r>
              <a:rPr lang="es-UY" dirty="0" err="1" smtClean="0"/>
              <a:t>Giffen</a:t>
            </a:r>
            <a:endParaRPr lang="es-UY" i="1" dirty="0" smtClean="0"/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 flipV="1">
            <a:off x="2895600" y="5391150"/>
            <a:ext cx="16764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9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9B5B488-8EBC-4F07-B253-492B0FBD5A04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43400" y="47545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17386" y="3510026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sz="1400" baseline="0" dirty="0">
                <a:solidFill>
                  <a:srgbClr val="470F3E"/>
                </a:solidFill>
              </a:rPr>
              <a:t>U</a:t>
            </a:r>
            <a:r>
              <a:rPr lang="en-US" sz="1400" dirty="0">
                <a:solidFill>
                  <a:srgbClr val="470F3E"/>
                </a:solidFill>
              </a:rPr>
              <a:t>2</a:t>
            </a:r>
            <a:endParaRPr lang="en-US" sz="1400" baseline="0" dirty="0">
              <a:solidFill>
                <a:srgbClr val="470F3E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62000" y="1981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5486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76800" y="55768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700" y="1001581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 dirty="0" err="1">
                <a:solidFill>
                  <a:schemeClr val="tx1"/>
                </a:solidFill>
              </a:rPr>
              <a:t>Cantidad</a:t>
            </a:r>
            <a:r>
              <a:rPr lang="en-US" sz="1800" baseline="0" dirty="0">
                <a:solidFill>
                  <a:schemeClr val="tx1"/>
                </a:solidFill>
              </a:rPr>
              <a:t> de </a:t>
            </a:r>
            <a:r>
              <a:rPr lang="en-US" sz="1800" i="1" baseline="0" dirty="0">
                <a:solidFill>
                  <a:schemeClr val="tx1"/>
                </a:solidFill>
              </a:rPr>
              <a:t>y</a:t>
            </a:r>
            <a:endParaRPr lang="en-US" sz="1800" baseline="0" dirty="0">
              <a:solidFill>
                <a:schemeClr val="tx1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62000" y="22098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952694" y="1730315"/>
            <a:ext cx="3233543" cy="3222685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  <a:gd name="connsiteX0" fmla="*/ 0 w 11444"/>
              <a:gd name="connsiteY0" fmla="*/ 0 h 11678"/>
              <a:gd name="connsiteX1" fmla="*/ 3812 w 11444"/>
              <a:gd name="connsiteY1" fmla="*/ 8452 h 11678"/>
              <a:gd name="connsiteX2" fmla="*/ 11444 w 11444"/>
              <a:gd name="connsiteY2" fmla="*/ 11678 h 11678"/>
              <a:gd name="connsiteX0" fmla="*/ 0 w 11863"/>
              <a:gd name="connsiteY0" fmla="*/ 0 h 13303"/>
              <a:gd name="connsiteX1" fmla="*/ 4231 w 11863"/>
              <a:gd name="connsiteY1" fmla="*/ 10077 h 13303"/>
              <a:gd name="connsiteX2" fmla="*/ 11863 w 11863"/>
              <a:gd name="connsiteY2" fmla="*/ 13303 h 1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3" h="13303">
                <a:moveTo>
                  <a:pt x="0" y="0"/>
                </a:moveTo>
                <a:cubicBezTo>
                  <a:pt x="351" y="2554"/>
                  <a:pt x="2565" y="8411"/>
                  <a:pt x="4231" y="10077"/>
                </a:cubicBezTo>
                <a:cubicBezTo>
                  <a:pt x="5898" y="11744"/>
                  <a:pt x="8881" y="12523"/>
                  <a:pt x="11863" y="13303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524000" y="3886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762000" y="22098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8" name="Freeform 15"/>
          <p:cNvSpPr>
            <a:spLocks/>
          </p:cNvSpPr>
          <p:nvPr/>
        </p:nvSpPr>
        <p:spPr bwMode="auto">
          <a:xfrm>
            <a:off x="1104941" y="1659622"/>
            <a:ext cx="2234958" cy="1782850"/>
          </a:xfrm>
          <a:custGeom>
            <a:avLst/>
            <a:gdLst>
              <a:gd name="T0" fmla="*/ 0 w 1824"/>
              <a:gd name="T1" fmla="*/ 0 h 1488"/>
              <a:gd name="T2" fmla="*/ 685800 w 1824"/>
              <a:gd name="T3" fmla="*/ 1600200 h 1488"/>
              <a:gd name="T4" fmla="*/ 2895600 w 1824"/>
              <a:gd name="T5" fmla="*/ 2362200 h 1488"/>
              <a:gd name="T6" fmla="*/ 0 60000 65536"/>
              <a:gd name="T7" fmla="*/ 0 60000 65536"/>
              <a:gd name="T8" fmla="*/ 0 60000 65536"/>
              <a:gd name="T9" fmla="*/ 0 w 1824"/>
              <a:gd name="T10" fmla="*/ 0 h 1488"/>
              <a:gd name="T11" fmla="*/ 1824 w 1824"/>
              <a:gd name="T12" fmla="*/ 1488 h 1488"/>
              <a:gd name="connsiteX0" fmla="*/ 0 w 11073"/>
              <a:gd name="connsiteY0" fmla="*/ 0 h 9522"/>
              <a:gd name="connsiteX1" fmla="*/ 3441 w 11073"/>
              <a:gd name="connsiteY1" fmla="*/ 6296 h 9522"/>
              <a:gd name="connsiteX2" fmla="*/ 11073 w 11073"/>
              <a:gd name="connsiteY2" fmla="*/ 9522 h 9522"/>
              <a:gd name="connsiteX0" fmla="*/ 0 w 8571"/>
              <a:gd name="connsiteY0" fmla="*/ 0 h 10072"/>
              <a:gd name="connsiteX1" fmla="*/ 1679 w 8571"/>
              <a:gd name="connsiteY1" fmla="*/ 6684 h 10072"/>
              <a:gd name="connsiteX2" fmla="*/ 8571 w 8571"/>
              <a:gd name="connsiteY2" fmla="*/ 10072 h 10072"/>
              <a:gd name="connsiteX0" fmla="*/ 0 w 10476"/>
              <a:gd name="connsiteY0" fmla="*/ 0 h 10000"/>
              <a:gd name="connsiteX1" fmla="*/ 2435 w 10476"/>
              <a:gd name="connsiteY1" fmla="*/ 6636 h 10000"/>
              <a:gd name="connsiteX2" fmla="*/ 10476 w 10476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6" h="10000">
                <a:moveTo>
                  <a:pt x="0" y="0"/>
                </a:moveTo>
                <a:cubicBezTo>
                  <a:pt x="370" y="2663"/>
                  <a:pt x="679" y="4899"/>
                  <a:pt x="2435" y="6636"/>
                </a:cubicBezTo>
                <a:cubicBezTo>
                  <a:pt x="4191" y="8375"/>
                  <a:pt x="7334" y="9187"/>
                  <a:pt x="10476" y="10000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H="1" flipV="1">
            <a:off x="1143000" y="3429000"/>
            <a:ext cx="2362200" cy="1905000"/>
          </a:xfrm>
          <a:prstGeom prst="line">
            <a:avLst/>
          </a:prstGeom>
          <a:noFill/>
          <a:ln w="38100">
            <a:solidFill>
              <a:srgbClr val="DC00D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1" name="Oval 23"/>
          <p:cNvSpPr>
            <a:spLocks noChangeArrowheads="1"/>
          </p:cNvSpPr>
          <p:nvPr/>
        </p:nvSpPr>
        <p:spPr bwMode="auto">
          <a:xfrm>
            <a:off x="21336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402" name="Text Box 24"/>
          <p:cNvSpPr txBox="1">
            <a:spLocks noChangeArrowheads="1"/>
          </p:cNvSpPr>
          <p:nvPr/>
        </p:nvSpPr>
        <p:spPr bwMode="auto">
          <a:xfrm>
            <a:off x="2127250" y="3886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06477" y="2836864"/>
            <a:ext cx="1350964" cy="3355978"/>
            <a:chOff x="659" y="1890"/>
            <a:chExt cx="851" cy="2114"/>
          </a:xfrm>
        </p:grpSpPr>
        <p:sp>
          <p:nvSpPr>
            <p:cNvPr id="16411" name="Line 13"/>
            <p:cNvSpPr>
              <a:spLocks noChangeShapeType="1"/>
            </p:cNvSpPr>
            <p:nvPr/>
          </p:nvSpPr>
          <p:spPr bwMode="auto">
            <a:xfrm flipH="1">
              <a:off x="988" y="1890"/>
              <a:ext cx="17" cy="16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2" name="Line 18"/>
            <p:cNvSpPr>
              <a:spLocks noChangeShapeType="1"/>
            </p:cNvSpPr>
            <p:nvPr/>
          </p:nvSpPr>
          <p:spPr bwMode="auto">
            <a:xfrm flipH="1">
              <a:off x="1197" y="2574"/>
              <a:ext cx="6" cy="9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3" name="AutoShape 19"/>
            <p:cNvSpPr>
              <a:spLocks/>
            </p:cNvSpPr>
            <p:nvPr/>
          </p:nvSpPr>
          <p:spPr bwMode="auto">
            <a:xfrm rot="16200000">
              <a:off x="1043" y="3547"/>
              <a:ext cx="91" cy="181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4" name="Text Box 20"/>
            <p:cNvSpPr txBox="1">
              <a:spLocks noChangeArrowheads="1"/>
            </p:cNvSpPr>
            <p:nvPr/>
          </p:nvSpPr>
          <p:spPr bwMode="auto">
            <a:xfrm>
              <a:off x="659" y="3597"/>
              <a:ext cx="85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aseline="0" dirty="0" err="1">
                  <a:solidFill>
                    <a:srgbClr val="470F3E"/>
                  </a:solidFill>
                </a:rPr>
                <a:t>Efecto</a:t>
              </a:r>
              <a:r>
                <a:rPr lang="en-US" sz="1800" baseline="0" dirty="0">
                  <a:solidFill>
                    <a:srgbClr val="470F3E"/>
                  </a:solidFill>
                </a:rPr>
                <a:t> </a:t>
              </a:r>
              <a:r>
                <a:rPr lang="en-US" sz="1800" baseline="0" dirty="0" err="1" smtClean="0">
                  <a:solidFill>
                    <a:srgbClr val="470F3E"/>
                  </a:solidFill>
                </a:rPr>
                <a:t>neto</a:t>
              </a:r>
              <a:endParaRPr lang="en-US" sz="1800" baseline="0" dirty="0" smtClean="0">
                <a:solidFill>
                  <a:srgbClr val="470F3E"/>
                </a:solidFill>
              </a:endParaRPr>
            </a:p>
            <a:p>
              <a:endParaRPr lang="en-US" sz="1800" baseline="0" dirty="0">
                <a:solidFill>
                  <a:srgbClr val="470F3E"/>
                </a:solidFill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94632" y="2305847"/>
            <a:ext cx="7518408" cy="1200151"/>
            <a:chOff x="758" y="1444"/>
            <a:chExt cx="4736" cy="756"/>
          </a:xfrm>
        </p:grpSpPr>
        <p:sp>
          <p:nvSpPr>
            <p:cNvPr id="16408" name="Text Box 16"/>
            <p:cNvSpPr txBox="1">
              <a:spLocks noChangeArrowheads="1"/>
            </p:cNvSpPr>
            <p:nvPr/>
          </p:nvSpPr>
          <p:spPr bwMode="auto">
            <a:xfrm>
              <a:off x="850" y="15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800" i="1" baseline="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6409" name="Oval 17"/>
            <p:cNvSpPr>
              <a:spLocks noChangeArrowheads="1"/>
            </p:cNvSpPr>
            <p:nvPr/>
          </p:nvSpPr>
          <p:spPr bwMode="auto">
            <a:xfrm>
              <a:off x="758" y="1728"/>
              <a:ext cx="78" cy="82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2046" y="1444"/>
              <a:ext cx="34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 smtClean="0">
                  <a:solidFill>
                    <a:srgbClr val="470F3E"/>
                  </a:solidFill>
                </a:rPr>
                <a:t>En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este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caso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que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dibujamos</a:t>
              </a:r>
              <a:r>
                <a:rPr lang="en-US" baseline="0" dirty="0" smtClean="0">
                  <a:solidFill>
                    <a:srgbClr val="470F3E"/>
                  </a:solidFill>
                </a:rPr>
                <a:t>, el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efecto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</a:p>
            <a:p>
              <a:pPr algn="l"/>
              <a:r>
                <a:rPr lang="en-US" baseline="0" dirty="0" err="1" smtClean="0">
                  <a:solidFill>
                    <a:srgbClr val="470F3E"/>
                  </a:solidFill>
                </a:rPr>
                <a:t>ingreso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(-)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es</a:t>
              </a:r>
              <a:r>
                <a:rPr lang="en-US" baseline="0" dirty="0" smtClean="0">
                  <a:solidFill>
                    <a:srgbClr val="470F3E"/>
                  </a:solidFill>
                </a:rPr>
                <a:t> mayor en valor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absoluto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</a:p>
            <a:p>
              <a:pPr algn="l"/>
              <a:r>
                <a:rPr lang="en-US" baseline="0" dirty="0" smtClean="0">
                  <a:solidFill>
                    <a:srgbClr val="470F3E"/>
                  </a:solidFill>
                </a:rPr>
                <a:t>al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efecto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sustitucion</a:t>
              </a:r>
              <a:r>
                <a:rPr lang="en-US" baseline="0" dirty="0" smtClean="0">
                  <a:solidFill>
                    <a:srgbClr val="470F3E"/>
                  </a:solidFill>
                </a:rPr>
                <a:t> (+)</a:t>
              </a:r>
            </a:p>
          </p:txBody>
        </p:sp>
      </p:grp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486400" y="3757523"/>
            <a:ext cx="3076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 dirty="0">
                <a:solidFill>
                  <a:srgbClr val="470F3E"/>
                </a:solidFill>
              </a:rPr>
              <a:t>El </a:t>
            </a:r>
            <a:r>
              <a:rPr lang="en-US" baseline="0" dirty="0" err="1">
                <a:solidFill>
                  <a:srgbClr val="470F3E"/>
                </a:solidFill>
              </a:rPr>
              <a:t>efecto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neto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es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 smtClean="0">
                <a:solidFill>
                  <a:srgbClr val="470F3E"/>
                </a:solidFill>
              </a:rPr>
              <a:t>una</a:t>
            </a:r>
            <a:endParaRPr lang="en-US" baseline="0" dirty="0" smtClean="0">
              <a:solidFill>
                <a:srgbClr val="470F3E"/>
              </a:solidFill>
            </a:endParaRPr>
          </a:p>
          <a:p>
            <a:pPr algn="l"/>
            <a:r>
              <a:rPr lang="en-US" baseline="0" dirty="0" smtClean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disminución</a:t>
            </a:r>
            <a:r>
              <a:rPr lang="en-US" baseline="0" dirty="0">
                <a:solidFill>
                  <a:srgbClr val="470F3E"/>
                </a:solidFill>
              </a:rPr>
              <a:t> en la </a:t>
            </a:r>
            <a:endParaRPr lang="en-US" baseline="0" dirty="0" smtClean="0">
              <a:solidFill>
                <a:srgbClr val="470F3E"/>
              </a:solidFill>
            </a:endParaRPr>
          </a:p>
          <a:p>
            <a:pPr algn="l"/>
            <a:r>
              <a:rPr lang="en-US" baseline="0" dirty="0" err="1" smtClean="0">
                <a:solidFill>
                  <a:srgbClr val="470F3E"/>
                </a:solidFill>
              </a:rPr>
              <a:t>cantidad</a:t>
            </a:r>
            <a:r>
              <a:rPr lang="en-US" baseline="0" dirty="0" smtClean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demandada</a:t>
            </a:r>
            <a:endParaRPr lang="en-US" baseline="0" dirty="0">
              <a:solidFill>
                <a:srgbClr val="470F3E"/>
              </a:solidFill>
            </a:endParaRPr>
          </a:p>
        </p:txBody>
      </p:sp>
      <p:sp>
        <p:nvSpPr>
          <p:cNvPr id="16406" name="Rectangle 32"/>
          <p:cNvSpPr>
            <a:spLocks noGrp="1" noChangeArrowheads="1"/>
          </p:cNvSpPr>
          <p:nvPr>
            <p:ph type="title"/>
          </p:nvPr>
        </p:nvSpPr>
        <p:spPr>
          <a:xfrm>
            <a:off x="645319" y="0"/>
            <a:ext cx="7772400" cy="609600"/>
          </a:xfrm>
          <a:noFill/>
        </p:spPr>
        <p:txBody>
          <a:bodyPr/>
          <a:lstStyle/>
          <a:p>
            <a:r>
              <a:rPr lang="es-UY" dirty="0" smtClean="0"/>
              <a:t>La paradoja del bien </a:t>
            </a:r>
            <a:r>
              <a:rPr lang="es-UY" dirty="0" err="1" smtClean="0"/>
              <a:t>Giffen</a:t>
            </a:r>
            <a:endParaRPr lang="es-UY" i="1" dirty="0" smtClean="0"/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 flipV="1">
            <a:off x="2895600" y="5391150"/>
            <a:ext cx="16764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476501" y="1350963"/>
            <a:ext cx="635159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 dirty="0" smtClean="0">
                <a:solidFill>
                  <a:srgbClr val="470F3E"/>
                </a:solidFill>
              </a:rPr>
              <a:t>El </a:t>
            </a:r>
            <a:r>
              <a:rPr lang="en-US" baseline="0" dirty="0" err="1" smtClean="0">
                <a:solidFill>
                  <a:srgbClr val="470F3E"/>
                </a:solidFill>
              </a:rPr>
              <a:t>individuo</a:t>
            </a:r>
            <a:r>
              <a:rPr lang="en-US" baseline="0" dirty="0" smtClean="0">
                <a:solidFill>
                  <a:srgbClr val="470F3E"/>
                </a:solidFill>
              </a:rPr>
              <a:t> se </a:t>
            </a:r>
            <a:r>
              <a:rPr lang="en-US" baseline="0" dirty="0" err="1" smtClean="0">
                <a:solidFill>
                  <a:srgbClr val="470F3E"/>
                </a:solidFill>
              </a:rPr>
              <a:t>encuentra</a:t>
            </a:r>
            <a:r>
              <a:rPr lang="en-US" baseline="0" dirty="0" smtClean="0">
                <a:solidFill>
                  <a:srgbClr val="470F3E"/>
                </a:solidFill>
              </a:rPr>
              <a:t> </a:t>
            </a:r>
            <a:r>
              <a:rPr lang="en-US" baseline="0" dirty="0" err="1" smtClean="0">
                <a:solidFill>
                  <a:srgbClr val="470F3E"/>
                </a:solidFill>
              </a:rPr>
              <a:t>originalmente</a:t>
            </a:r>
            <a:r>
              <a:rPr lang="en-US" baseline="0" dirty="0" smtClean="0">
                <a:solidFill>
                  <a:srgbClr val="470F3E"/>
                </a:solidFill>
              </a:rPr>
              <a:t> en el </a:t>
            </a:r>
            <a:r>
              <a:rPr lang="en-US" baseline="0" dirty="0" err="1" smtClean="0">
                <a:solidFill>
                  <a:srgbClr val="470F3E"/>
                </a:solidFill>
              </a:rPr>
              <a:t>punto</a:t>
            </a:r>
            <a:r>
              <a:rPr lang="en-US" baseline="0" dirty="0" smtClean="0">
                <a:solidFill>
                  <a:srgbClr val="470F3E"/>
                </a:solidFill>
              </a:rPr>
              <a:t> A y </a:t>
            </a:r>
            <a:r>
              <a:rPr lang="en-US" b="1" baseline="0" dirty="0" err="1" smtClean="0">
                <a:solidFill>
                  <a:srgbClr val="470F3E"/>
                </a:solidFill>
              </a:rPr>
              <a:t>baja</a:t>
            </a:r>
            <a:r>
              <a:rPr lang="en-US" b="1" baseline="0" dirty="0" smtClean="0">
                <a:solidFill>
                  <a:srgbClr val="470F3E"/>
                </a:solidFill>
              </a:rPr>
              <a:t> el </a:t>
            </a:r>
            <a:r>
              <a:rPr lang="en-US" b="1" baseline="0" dirty="0" err="1" smtClean="0">
                <a:solidFill>
                  <a:srgbClr val="470F3E"/>
                </a:solidFill>
              </a:rPr>
              <a:t>precio</a:t>
            </a:r>
            <a:r>
              <a:rPr lang="en-US" b="1" baseline="0" dirty="0" smtClean="0">
                <a:solidFill>
                  <a:srgbClr val="470F3E"/>
                </a:solidFill>
              </a:rPr>
              <a:t> del </a:t>
            </a:r>
            <a:r>
              <a:rPr lang="en-US" b="1" baseline="0" dirty="0" err="1" smtClean="0">
                <a:solidFill>
                  <a:srgbClr val="470F3E"/>
                </a:solidFill>
              </a:rPr>
              <a:t>bien</a:t>
            </a:r>
            <a:r>
              <a:rPr lang="en-US" b="1" baseline="0" dirty="0" smtClean="0">
                <a:solidFill>
                  <a:srgbClr val="470F3E"/>
                </a:solidFill>
              </a:rPr>
              <a:t> x</a:t>
            </a:r>
            <a:endParaRPr lang="en-US" b="1" baseline="0" dirty="0">
              <a:solidFill>
                <a:srgbClr val="470F3E"/>
              </a:solidFill>
            </a:endParaRPr>
          </a:p>
        </p:txBody>
      </p:sp>
      <p:sp>
        <p:nvSpPr>
          <p:cNvPr id="4" name="Flecha derecha 3"/>
          <p:cNvSpPr/>
          <p:nvPr/>
        </p:nvSpPr>
        <p:spPr bwMode="auto">
          <a:xfrm rot="10800000">
            <a:off x="1543796" y="5925376"/>
            <a:ext cx="263528" cy="45719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400" b="0" i="0" u="none" strike="noStrike" cap="none" normalizeH="0" baseline="-25000" smtClean="0">
              <a:ln>
                <a:noFill/>
              </a:ln>
              <a:solidFill>
                <a:srgbClr val="00757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E2CAA4B-1862-4C31-B8BC-5946113899A8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6043"/>
            <a:ext cx="7772400" cy="762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Paradoja</a:t>
            </a:r>
            <a:r>
              <a:rPr lang="en-US" dirty="0" smtClean="0"/>
              <a:t> de </a:t>
            </a:r>
            <a:r>
              <a:rPr lang="en-US" dirty="0" err="1" smtClean="0"/>
              <a:t>Giffen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/>
              <a:t>Aumenta precio y aumenta cantidad demandada</a:t>
            </a:r>
          </a:p>
          <a:p>
            <a:pPr>
              <a:lnSpc>
                <a:spcPct val="90000"/>
              </a:lnSpc>
            </a:pPr>
            <a:r>
              <a:rPr lang="es-ES" sz="2800" dirty="0" smtClean="0"/>
              <a:t>Baja precio, baja cantidad demandada</a:t>
            </a:r>
          </a:p>
          <a:p>
            <a:pPr>
              <a:lnSpc>
                <a:spcPct val="90000"/>
              </a:lnSpc>
            </a:pPr>
            <a:r>
              <a:rPr lang="es-ES" sz="2800" dirty="0" smtClean="0"/>
              <a:t>Esto se da porque:</a:t>
            </a:r>
          </a:p>
          <a:p>
            <a:pPr lvl="1">
              <a:lnSpc>
                <a:spcPct val="90000"/>
              </a:lnSpc>
            </a:pPr>
            <a:r>
              <a:rPr lang="es-ES" sz="2400" dirty="0" smtClean="0"/>
              <a:t>Es un bien inferior y </a:t>
            </a:r>
          </a:p>
          <a:p>
            <a:pPr lvl="1">
              <a:lnSpc>
                <a:spcPct val="90000"/>
              </a:lnSpc>
            </a:pPr>
            <a:r>
              <a:rPr lang="es-ES" sz="2400" dirty="0" smtClean="0"/>
              <a:t>el efecto ingreso es mayor (en valor absoluto) al efecto sustitución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4275251-DA73-4C36-BB9D-A0D543D46985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1" y="0"/>
            <a:ext cx="8839200" cy="762000"/>
          </a:xfrm>
        </p:spPr>
        <p:txBody>
          <a:bodyPr/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Curva</a:t>
            </a:r>
            <a:r>
              <a:rPr lang="en-US" sz="4000" dirty="0" smtClean="0"/>
              <a:t> de </a:t>
            </a:r>
            <a:r>
              <a:rPr lang="en-US" sz="4000" dirty="0" err="1" smtClean="0"/>
              <a:t>Demanda</a:t>
            </a:r>
            <a:r>
              <a:rPr lang="en-US" sz="4000" dirty="0" smtClean="0"/>
              <a:t> del </a:t>
            </a:r>
            <a:r>
              <a:rPr lang="en-US" sz="4000" dirty="0" err="1" smtClean="0"/>
              <a:t>Individuo</a:t>
            </a:r>
            <a:endParaRPr lang="en-US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</p:spPr>
            <p:txBody>
              <a:bodyPr/>
              <a:lstStyle/>
              <a:p>
                <a:r>
                  <a:rPr lang="en-US" b="1" dirty="0" smtClean="0"/>
                  <a:t>Función de </a:t>
                </a:r>
                <a:r>
                  <a:rPr lang="en-US" b="1" dirty="0" err="1" smtClean="0"/>
                  <a:t>demanda</a:t>
                </a:r>
                <a:r>
                  <a:rPr lang="en-US" dirty="0" smtClean="0"/>
                  <a:t> del </a:t>
                </a:r>
                <a:r>
                  <a:rPr lang="en-US" dirty="0" err="1" smtClean="0"/>
                  <a:t>bien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: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n-US" sz="2800" dirty="0" smtClean="0">
                    <a:solidFill>
                      <a:srgbClr val="3B4F89"/>
                    </a:solidFill>
                  </a:rPr>
                  <a:t>* = </a:t>
                </a:r>
                <a14:m>
                  <m:oMath xmlns:m="http://schemas.openxmlformats.org/officeDocument/2006/math">
                    <m:r>
                      <a:rPr lang="es-UY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n-US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baseline="-25000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n-US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n-US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baseline="-25000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n-US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n-US" sz="2800" i="1" dirty="0" err="1" smtClean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s-UY" b="1" dirty="0" smtClean="0"/>
                  <a:t>Curva de demanda</a:t>
                </a:r>
                <a:r>
                  <a:rPr lang="es-UY" dirty="0" smtClean="0"/>
                  <a:t> del bien x: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i="1" dirty="0">
                    <a:solidFill>
                      <a:srgbClr val="3B4F89"/>
                    </a:solidFill>
                  </a:rPr>
                  <a:t>x</a:t>
                </a:r>
                <a:r>
                  <a:rPr lang="en-US" dirty="0">
                    <a:solidFill>
                      <a:srgbClr val="3B4F89"/>
                    </a:solidFill>
                  </a:rPr>
                  <a:t>* </a:t>
                </a:r>
                <a:r>
                  <a:rPr lang="en-US" dirty="0" smtClean="0">
                    <a:solidFill>
                      <a:srgbClr val="3B4F8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s-UY" b="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3B4F89"/>
                    </a:solidFill>
                  </a:rPr>
                  <a:t>(</a:t>
                </a:r>
                <a:r>
                  <a:rPr lang="en-US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n-US" i="1" baseline="-25000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n-US" dirty="0" smtClean="0">
                    <a:solidFill>
                      <a:srgbClr val="3B4F89"/>
                    </a:solidFill>
                  </a:rPr>
                  <a:t>)</a:t>
                </a:r>
                <a:endParaRPr lang="en-US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US" dirty="0" err="1" smtClean="0"/>
                  <a:t>Relación</a:t>
                </a:r>
                <a:r>
                  <a:rPr lang="en-US" dirty="0" smtClean="0"/>
                  <a:t> entre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y </a:t>
                </a:r>
                <a:r>
                  <a:rPr lang="en-US" i="1" dirty="0" err="1" smtClean="0"/>
                  <a:t>p</a:t>
                </a:r>
                <a:r>
                  <a:rPr lang="en-US" i="1" baseline="-25000" dirty="0" err="1" smtClean="0"/>
                  <a:t>x</a:t>
                </a:r>
                <a:r>
                  <a:rPr lang="en-US" i="1" dirty="0" smtClean="0"/>
                  <a:t>, </a:t>
                </a:r>
                <a:r>
                  <a:rPr lang="en-US" dirty="0" err="1" smtClean="0"/>
                  <a:t>manteniendo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constante</a:t>
                </a:r>
                <a:r>
                  <a:rPr lang="en-US" dirty="0" smtClean="0"/>
                  <a:t> el </a:t>
                </a:r>
                <a:r>
                  <a:rPr lang="en-US" dirty="0" err="1" smtClean="0"/>
                  <a:t>Ingreso</a:t>
                </a:r>
                <a:r>
                  <a:rPr lang="en-US" dirty="0" smtClean="0"/>
                  <a:t> y el </a:t>
                </a:r>
                <a:r>
                  <a:rPr lang="en-US" i="1" dirty="0" err="1" smtClean="0"/>
                  <a:t>p</a:t>
                </a:r>
                <a:r>
                  <a:rPr lang="en-US" i="1" baseline="-4000" dirty="0" err="1" smtClean="0"/>
                  <a:t>y</a:t>
                </a:r>
                <a:endParaRPr lang="en-US" i="1" baseline="-4000" dirty="0" smtClean="0"/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1586" t="-142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FF92A15-B5C7-4967-8373-368D02BEBCC6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29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486400" y="2438400"/>
            <a:ext cx="3419475" cy="2781300"/>
            <a:chOff x="3456" y="1536"/>
            <a:chExt cx="2154" cy="1752"/>
          </a:xfrm>
        </p:grpSpPr>
        <p:sp>
          <p:nvSpPr>
            <p:cNvPr id="23616" name="Freeform 33"/>
            <p:cNvSpPr>
              <a:spLocks/>
            </p:cNvSpPr>
            <p:nvPr/>
          </p:nvSpPr>
          <p:spPr bwMode="auto">
            <a:xfrm>
              <a:off x="3456" y="2064"/>
              <a:ext cx="1728" cy="1104"/>
            </a:xfrm>
            <a:custGeom>
              <a:avLst/>
              <a:gdLst>
                <a:gd name="T0" fmla="*/ 0 w 1728"/>
                <a:gd name="T1" fmla="*/ 0 h 1104"/>
                <a:gd name="T2" fmla="*/ 624 w 1728"/>
                <a:gd name="T3" fmla="*/ 624 h 1104"/>
                <a:gd name="T4" fmla="*/ 1728 w 1728"/>
                <a:gd name="T5" fmla="*/ 1104 h 1104"/>
                <a:gd name="T6" fmla="*/ 0 60000 65536"/>
                <a:gd name="T7" fmla="*/ 0 60000 65536"/>
                <a:gd name="T8" fmla="*/ 0 60000 65536"/>
                <a:gd name="T9" fmla="*/ 0 w 1728"/>
                <a:gd name="T10" fmla="*/ 0 h 1104"/>
                <a:gd name="T11" fmla="*/ 1728 w 1728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1104">
                  <a:moveTo>
                    <a:pt x="0" y="0"/>
                  </a:moveTo>
                  <a:cubicBezTo>
                    <a:pt x="168" y="220"/>
                    <a:pt x="336" y="440"/>
                    <a:pt x="624" y="624"/>
                  </a:cubicBezTo>
                  <a:cubicBezTo>
                    <a:pt x="912" y="808"/>
                    <a:pt x="1320" y="956"/>
                    <a:pt x="1728" y="1104"/>
                  </a:cubicBezTo>
                </a:path>
              </a:pathLst>
            </a:cu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3617" name="Text Box 46"/>
            <p:cNvSpPr txBox="1">
              <a:spLocks noChangeArrowheads="1"/>
            </p:cNvSpPr>
            <p:nvPr/>
          </p:nvSpPr>
          <p:spPr bwMode="auto">
            <a:xfrm>
              <a:off x="5184" y="3096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400" i="1" baseline="0">
                  <a:solidFill>
                    <a:srgbClr val="3B4F89"/>
                  </a:solidFill>
                </a:rPr>
                <a:t>x</a:t>
              </a:r>
              <a:endParaRPr lang="en-US" sz="1400" baseline="0">
                <a:solidFill>
                  <a:srgbClr val="3B4F89"/>
                </a:solidFill>
              </a:endParaRPr>
            </a:p>
          </p:txBody>
        </p:sp>
        <p:sp>
          <p:nvSpPr>
            <p:cNvPr id="23618" name="Text Box 62"/>
            <p:cNvSpPr txBox="1">
              <a:spLocks noChangeArrowheads="1"/>
            </p:cNvSpPr>
            <p:nvPr/>
          </p:nvSpPr>
          <p:spPr bwMode="auto">
            <a:xfrm>
              <a:off x="3600" y="1536"/>
              <a:ext cx="2010" cy="542"/>
            </a:xfrm>
            <a:prstGeom prst="rect">
              <a:avLst/>
            </a:prstGeom>
            <a:noFill/>
            <a:ln w="38100">
              <a:solidFill>
                <a:srgbClr val="470F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>
                  <a:solidFill>
                    <a:srgbClr val="470F3E"/>
                  </a:solidFill>
                </a:rPr>
                <a:t>…la cantidad de </a:t>
              </a:r>
              <a:r>
                <a:rPr lang="en-US" i="1" baseline="0">
                  <a:solidFill>
                    <a:srgbClr val="470F3E"/>
                  </a:solidFill>
                </a:rPr>
                <a:t>x 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demandada aumenta.</a:t>
              </a:r>
            </a:p>
          </p:txBody>
        </p:sp>
      </p:grp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62000" y="23622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" y="5715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953000" y="5715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953000" y="23622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07950" y="1905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32150" y="57912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346950" y="57912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521200" y="1981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762000" y="2667000"/>
            <a:ext cx="5661025" cy="3867150"/>
            <a:chOff x="480" y="1680"/>
            <a:chExt cx="3566" cy="2436"/>
          </a:xfrm>
        </p:grpSpPr>
        <p:grpSp>
          <p:nvGrpSpPr>
            <p:cNvPr id="23601" name="Group 66"/>
            <p:cNvGrpSpPr>
              <a:grpSpLocks/>
            </p:cNvGrpSpPr>
            <p:nvPr/>
          </p:nvGrpSpPr>
          <p:grpSpPr bwMode="auto">
            <a:xfrm>
              <a:off x="2832" y="2448"/>
              <a:ext cx="1214" cy="1344"/>
              <a:chOff x="2832" y="2448"/>
              <a:chExt cx="1214" cy="1344"/>
            </a:xfrm>
          </p:grpSpPr>
          <p:sp>
            <p:nvSpPr>
              <p:cNvPr id="23611" name="Text Box 37"/>
              <p:cNvSpPr txBox="1">
                <a:spLocks noChangeArrowheads="1"/>
              </p:cNvSpPr>
              <p:nvPr/>
            </p:nvSpPr>
            <p:spPr bwMode="auto">
              <a:xfrm>
                <a:off x="3744" y="360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baseline="0">
                    <a:solidFill>
                      <a:schemeClr val="tx1"/>
                    </a:solidFill>
                  </a:rPr>
                  <a:t>x</a:t>
                </a:r>
                <a:r>
                  <a:rPr 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3612" name="Line 38"/>
              <p:cNvSpPr>
                <a:spLocks noChangeShapeType="1"/>
              </p:cNvSpPr>
              <p:nvPr/>
            </p:nvSpPr>
            <p:spPr bwMode="auto">
              <a:xfrm flipV="1">
                <a:off x="3888" y="2544"/>
                <a:ext cx="0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13" name="Line 39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14" name="Oval 44"/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15" name="Text Box 48"/>
              <p:cNvSpPr txBox="1">
                <a:spLocks noChangeArrowheads="1"/>
              </p:cNvSpPr>
              <p:nvPr/>
            </p:nvSpPr>
            <p:spPr bwMode="auto">
              <a:xfrm>
                <a:off x="2832" y="2448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i="1" baseline="0">
                    <a:solidFill>
                      <a:schemeClr val="tx1"/>
                    </a:solidFill>
                  </a:rPr>
                  <a:t>p</a:t>
                </a:r>
                <a:r>
                  <a:rPr lang="en-US" sz="1400" b="1" i="1">
                    <a:solidFill>
                      <a:schemeClr val="tx1"/>
                    </a:solidFill>
                  </a:rPr>
                  <a:t>x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’’</a:t>
                </a:r>
              </a:p>
            </p:txBody>
          </p:sp>
        </p:grpSp>
        <p:grpSp>
          <p:nvGrpSpPr>
            <p:cNvPr id="23602" name="Group 65"/>
            <p:cNvGrpSpPr>
              <a:grpSpLocks/>
            </p:cNvGrpSpPr>
            <p:nvPr/>
          </p:nvGrpSpPr>
          <p:grpSpPr bwMode="auto">
            <a:xfrm>
              <a:off x="480" y="1680"/>
              <a:ext cx="1694" cy="2436"/>
              <a:chOff x="480" y="1680"/>
              <a:chExt cx="1694" cy="2436"/>
            </a:xfrm>
          </p:grpSpPr>
          <p:sp>
            <p:nvSpPr>
              <p:cNvPr id="23603" name="Line 13"/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1344" cy="1920"/>
              </a:xfrm>
              <a:prstGeom prst="line">
                <a:avLst/>
              </a:prstGeom>
              <a:noFill/>
              <a:ln w="28575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04" name="Freeform 19"/>
              <p:cNvSpPr>
                <a:spLocks/>
              </p:cNvSpPr>
              <p:nvPr/>
            </p:nvSpPr>
            <p:spPr bwMode="auto">
              <a:xfrm>
                <a:off x="960" y="1872"/>
                <a:ext cx="960" cy="1296"/>
              </a:xfrm>
              <a:custGeom>
                <a:avLst/>
                <a:gdLst>
                  <a:gd name="T0" fmla="*/ 0 w 864"/>
                  <a:gd name="T1" fmla="*/ 0 h 1296"/>
                  <a:gd name="T2" fmla="*/ 213 w 864"/>
                  <a:gd name="T3" fmla="*/ 816 h 1296"/>
                  <a:gd name="T4" fmla="*/ 960 w 864"/>
                  <a:gd name="T5" fmla="*/ 1296 h 1296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296"/>
                  <a:gd name="T11" fmla="*/ 864 w 864"/>
                  <a:gd name="T12" fmla="*/ 1296 h 1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296">
                    <a:moveTo>
                      <a:pt x="0" y="0"/>
                    </a:moveTo>
                    <a:cubicBezTo>
                      <a:pt x="24" y="300"/>
                      <a:pt x="48" y="600"/>
                      <a:pt x="192" y="816"/>
                    </a:cubicBezTo>
                    <a:cubicBezTo>
                      <a:pt x="336" y="1032"/>
                      <a:pt x="600" y="1164"/>
                      <a:pt x="864" y="1296"/>
                    </a:cubicBezTo>
                  </a:path>
                </a:pathLst>
              </a:cu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05" name="Text Box 22"/>
              <p:cNvSpPr txBox="1">
                <a:spLocks noChangeArrowheads="1"/>
              </p:cNvSpPr>
              <p:nvPr/>
            </p:nvSpPr>
            <p:spPr bwMode="auto">
              <a:xfrm>
                <a:off x="1872" y="312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aseline="0">
                    <a:solidFill>
                      <a:srgbClr val="470F3E"/>
                    </a:solidFill>
                  </a:rPr>
                  <a:t>U</a:t>
                </a:r>
                <a:r>
                  <a:rPr lang="en-US" sz="1400">
                    <a:solidFill>
                      <a:srgbClr val="470F3E"/>
                    </a:solidFill>
                  </a:rPr>
                  <a:t>2</a:t>
                </a:r>
                <a:endParaRPr lang="en-US" sz="1400" baseline="0">
                  <a:solidFill>
                    <a:srgbClr val="470F3E"/>
                  </a:solidFill>
                </a:endParaRPr>
              </a:p>
            </p:txBody>
          </p:sp>
          <p:sp>
            <p:nvSpPr>
              <p:cNvPr id="23606" name="Oval 25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07" name="Line 28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9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08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baseline="0">
                    <a:solidFill>
                      <a:schemeClr val="tx1"/>
                    </a:solidFill>
                  </a:rPr>
                  <a:t>x</a:t>
                </a:r>
                <a:r>
                  <a:rPr lang="en-US" sz="1400" b="1">
                    <a:solidFill>
                      <a:schemeClr val="tx1"/>
                    </a:solidFill>
                  </a:rPr>
                  <a:t>2</a:t>
                </a:r>
                <a:endParaRPr lang="en-US" sz="1400" b="1" baseline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09" name="Text Box 50"/>
              <p:cNvSpPr txBox="1">
                <a:spLocks noChangeArrowheads="1"/>
              </p:cNvSpPr>
              <p:nvPr/>
            </p:nvSpPr>
            <p:spPr bwMode="auto">
              <a:xfrm>
                <a:off x="1344" y="3900"/>
                <a:ext cx="711" cy="216"/>
              </a:xfrm>
              <a:prstGeom prst="rect">
                <a:avLst/>
              </a:prstGeom>
              <a:noFill/>
              <a:ln w="38100">
                <a:solidFill>
                  <a:srgbClr val="470F3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400" b="1" i="1" baseline="0">
                    <a:solidFill>
                      <a:srgbClr val="470F3E"/>
                    </a:solidFill>
                  </a:rPr>
                  <a:t>I</a:t>
                </a:r>
                <a:r>
                  <a:rPr lang="en-US" sz="1400" b="1" baseline="0">
                    <a:solidFill>
                      <a:srgbClr val="470F3E"/>
                    </a:solidFill>
                  </a:rPr>
                  <a:t> = </a:t>
                </a:r>
                <a:r>
                  <a:rPr lang="en-US" sz="1400" b="1" i="1" baseline="0">
                    <a:solidFill>
                      <a:srgbClr val="470F3E"/>
                    </a:solidFill>
                  </a:rPr>
                  <a:t>p</a:t>
                </a:r>
                <a:r>
                  <a:rPr lang="en-US" sz="1400" b="1" i="1">
                    <a:solidFill>
                      <a:srgbClr val="470F3E"/>
                    </a:solidFill>
                  </a:rPr>
                  <a:t>x</a:t>
                </a:r>
                <a:r>
                  <a:rPr lang="en-US" sz="1400" b="1" baseline="0">
                    <a:solidFill>
                      <a:srgbClr val="470F3E"/>
                    </a:solidFill>
                  </a:rPr>
                  <a:t>’’ + </a:t>
                </a:r>
                <a:r>
                  <a:rPr lang="en-US" sz="1400" b="1" i="1" baseline="0">
                    <a:solidFill>
                      <a:srgbClr val="470F3E"/>
                    </a:solidFill>
                  </a:rPr>
                  <a:t>p</a:t>
                </a:r>
                <a:r>
                  <a:rPr lang="en-US" sz="1400" b="1" i="1">
                    <a:solidFill>
                      <a:srgbClr val="470F3E"/>
                    </a:solidFill>
                  </a:rPr>
                  <a:t>y</a:t>
                </a:r>
                <a:endParaRPr lang="en-US" sz="1400" b="1" baseline="0">
                  <a:solidFill>
                    <a:srgbClr val="470F3E"/>
                  </a:solidFill>
                </a:endParaRPr>
              </a:p>
            </p:txBody>
          </p:sp>
          <p:sp>
            <p:nvSpPr>
              <p:cNvPr id="23610" name="Line 56"/>
              <p:cNvSpPr>
                <a:spLocks noChangeShapeType="1"/>
              </p:cNvSpPr>
              <p:nvPr/>
            </p:nvSpPr>
            <p:spPr bwMode="auto">
              <a:xfrm flipV="1">
                <a:off x="1632" y="3456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470F3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</p:grp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457200" y="2667000"/>
            <a:ext cx="5432425" cy="3848100"/>
            <a:chOff x="288" y="1680"/>
            <a:chExt cx="3422" cy="2424"/>
          </a:xfrm>
        </p:grpSpPr>
        <p:grpSp>
          <p:nvGrpSpPr>
            <p:cNvPr id="23585" name="Group 64"/>
            <p:cNvGrpSpPr>
              <a:grpSpLocks/>
            </p:cNvGrpSpPr>
            <p:nvPr/>
          </p:nvGrpSpPr>
          <p:grpSpPr bwMode="auto">
            <a:xfrm>
              <a:off x="2832" y="2136"/>
              <a:ext cx="878" cy="1656"/>
              <a:chOff x="2832" y="2136"/>
              <a:chExt cx="878" cy="1656"/>
            </a:xfrm>
          </p:grpSpPr>
          <p:sp>
            <p:nvSpPr>
              <p:cNvPr id="23596" name="Text Box 34"/>
              <p:cNvSpPr txBox="1">
                <a:spLocks noChangeArrowheads="1"/>
              </p:cNvSpPr>
              <p:nvPr/>
            </p:nvSpPr>
            <p:spPr bwMode="auto">
              <a:xfrm>
                <a:off x="3408" y="360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baseline="0">
                    <a:solidFill>
                      <a:schemeClr val="tx1"/>
                    </a:solidFill>
                  </a:rPr>
                  <a:t>x</a:t>
                </a:r>
                <a:r>
                  <a:rPr lang="en-US" sz="14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3597" name="Line 35"/>
              <p:cNvSpPr>
                <a:spLocks noChangeShapeType="1"/>
              </p:cNvSpPr>
              <p:nvPr/>
            </p:nvSpPr>
            <p:spPr bwMode="auto">
              <a:xfrm flipV="1">
                <a:off x="3552" y="2208"/>
                <a:ext cx="0" cy="1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98" name="Line 36"/>
              <p:cNvSpPr>
                <a:spLocks noChangeShapeType="1"/>
              </p:cNvSpPr>
              <p:nvPr/>
            </p:nvSpPr>
            <p:spPr bwMode="auto">
              <a:xfrm flipH="1">
                <a:off x="3120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99" name="Oval 43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600" name="Text Box 47"/>
              <p:cNvSpPr txBox="1">
                <a:spLocks noChangeArrowheads="1"/>
              </p:cNvSpPr>
              <p:nvPr/>
            </p:nvSpPr>
            <p:spPr bwMode="auto">
              <a:xfrm>
                <a:off x="2832" y="2136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i="1" baseline="0">
                    <a:solidFill>
                      <a:schemeClr val="tx1"/>
                    </a:solidFill>
                  </a:rPr>
                  <a:t>p</a:t>
                </a:r>
                <a:r>
                  <a:rPr lang="en-US" sz="1400" b="1" i="1">
                    <a:solidFill>
                      <a:schemeClr val="tx1"/>
                    </a:solidFill>
                  </a:rPr>
                  <a:t>x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’</a:t>
                </a:r>
              </a:p>
            </p:txBody>
          </p:sp>
        </p:grpSp>
        <p:grpSp>
          <p:nvGrpSpPr>
            <p:cNvPr id="23586" name="Group 63"/>
            <p:cNvGrpSpPr>
              <a:grpSpLocks/>
            </p:cNvGrpSpPr>
            <p:nvPr/>
          </p:nvGrpSpPr>
          <p:grpSpPr bwMode="auto">
            <a:xfrm>
              <a:off x="288" y="1680"/>
              <a:ext cx="1646" cy="2424"/>
              <a:chOff x="288" y="1680"/>
              <a:chExt cx="1646" cy="2424"/>
            </a:xfrm>
          </p:grpSpPr>
          <p:sp>
            <p:nvSpPr>
              <p:cNvPr id="23587" name="Line 14"/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720" cy="1920"/>
              </a:xfrm>
              <a:prstGeom prst="line">
                <a:avLst/>
              </a:prstGeom>
              <a:noFill/>
              <a:ln w="28575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88" name="Freeform 18"/>
              <p:cNvSpPr>
                <a:spLocks/>
              </p:cNvSpPr>
              <p:nvPr/>
            </p:nvSpPr>
            <p:spPr bwMode="auto">
              <a:xfrm>
                <a:off x="720" y="1968"/>
                <a:ext cx="960" cy="1296"/>
              </a:xfrm>
              <a:custGeom>
                <a:avLst/>
                <a:gdLst>
                  <a:gd name="T0" fmla="*/ 0 w 864"/>
                  <a:gd name="T1" fmla="*/ 0 h 1296"/>
                  <a:gd name="T2" fmla="*/ 213 w 864"/>
                  <a:gd name="T3" fmla="*/ 816 h 1296"/>
                  <a:gd name="T4" fmla="*/ 960 w 864"/>
                  <a:gd name="T5" fmla="*/ 1296 h 1296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296"/>
                  <a:gd name="T11" fmla="*/ 864 w 864"/>
                  <a:gd name="T12" fmla="*/ 1296 h 1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296">
                    <a:moveTo>
                      <a:pt x="0" y="0"/>
                    </a:moveTo>
                    <a:cubicBezTo>
                      <a:pt x="24" y="300"/>
                      <a:pt x="48" y="600"/>
                      <a:pt x="192" y="816"/>
                    </a:cubicBezTo>
                    <a:cubicBezTo>
                      <a:pt x="336" y="1032"/>
                      <a:pt x="600" y="1164"/>
                      <a:pt x="864" y="1296"/>
                    </a:cubicBezTo>
                  </a:path>
                </a:pathLst>
              </a:cu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89" name="Text Box 21"/>
              <p:cNvSpPr txBox="1">
                <a:spLocks noChangeArrowheads="1"/>
              </p:cNvSpPr>
              <p:nvPr/>
            </p:nvSpPr>
            <p:spPr bwMode="auto">
              <a:xfrm>
                <a:off x="1632" y="3168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aseline="0">
                    <a:solidFill>
                      <a:srgbClr val="470F3E"/>
                    </a:solidFill>
                  </a:rPr>
                  <a:t>U</a:t>
                </a:r>
                <a:r>
                  <a:rPr lang="en-US" sz="1400">
                    <a:solidFill>
                      <a:srgbClr val="470F3E"/>
                    </a:solidFill>
                  </a:rPr>
                  <a:t>1</a:t>
                </a:r>
                <a:endParaRPr lang="en-US" sz="1400" baseline="0">
                  <a:solidFill>
                    <a:srgbClr val="470F3E"/>
                  </a:solidFill>
                </a:endParaRPr>
              </a:p>
            </p:txBody>
          </p:sp>
          <p:sp>
            <p:nvSpPr>
              <p:cNvPr id="23590" name="Oval 26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91" name="Line 27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92" name="Text Box 30"/>
              <p:cNvSpPr txBox="1">
                <a:spLocks noChangeArrowheads="1"/>
              </p:cNvSpPr>
              <p:nvPr/>
            </p:nvSpPr>
            <p:spPr bwMode="auto">
              <a:xfrm>
                <a:off x="672" y="360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baseline="0">
                    <a:solidFill>
                      <a:schemeClr val="tx1"/>
                    </a:solidFill>
                  </a:rPr>
                  <a:t>x</a:t>
                </a:r>
                <a:r>
                  <a:rPr lang="en-US" sz="1400" b="1">
                    <a:solidFill>
                      <a:schemeClr val="tx1"/>
                    </a:solidFill>
                  </a:rPr>
                  <a:t>1</a:t>
                </a:r>
                <a:endParaRPr lang="en-US" sz="1400" b="1" baseline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593" name="Group 57"/>
              <p:cNvGrpSpPr>
                <a:grpSpLocks/>
              </p:cNvGrpSpPr>
              <p:nvPr/>
            </p:nvGrpSpPr>
            <p:grpSpPr bwMode="auto">
              <a:xfrm>
                <a:off x="288" y="3312"/>
                <a:ext cx="768" cy="792"/>
                <a:chOff x="288" y="3312"/>
                <a:chExt cx="768" cy="792"/>
              </a:xfrm>
            </p:grpSpPr>
            <p:sp>
              <p:nvSpPr>
                <p:cNvPr id="2359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8" y="3888"/>
                  <a:ext cx="672" cy="216"/>
                </a:xfrm>
                <a:prstGeom prst="rect">
                  <a:avLst/>
                </a:prstGeom>
                <a:noFill/>
                <a:ln w="38100">
                  <a:solidFill>
                    <a:srgbClr val="470F3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1pPr>
                  <a:lvl2pPr marL="742950" indent="-28575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2pPr>
                  <a:lvl3pPr marL="11430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3pPr>
                  <a:lvl4pPr marL="16002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4pPr>
                  <a:lvl5pPr marL="20574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sz="1400" b="1" i="1" baseline="0">
                      <a:solidFill>
                        <a:srgbClr val="470F3E"/>
                      </a:solidFill>
                    </a:rPr>
                    <a:t>I</a:t>
                  </a:r>
                  <a:r>
                    <a:rPr lang="en-US" sz="1400" b="1" baseline="0">
                      <a:solidFill>
                        <a:srgbClr val="470F3E"/>
                      </a:solidFill>
                    </a:rPr>
                    <a:t> = </a:t>
                  </a:r>
                  <a:r>
                    <a:rPr lang="en-US" sz="1400" b="1" i="1" baseline="0">
                      <a:solidFill>
                        <a:srgbClr val="470F3E"/>
                      </a:solidFill>
                    </a:rPr>
                    <a:t>p</a:t>
                  </a:r>
                  <a:r>
                    <a:rPr lang="en-US" sz="1400" b="1" i="1">
                      <a:solidFill>
                        <a:srgbClr val="470F3E"/>
                      </a:solidFill>
                    </a:rPr>
                    <a:t>x</a:t>
                  </a:r>
                  <a:r>
                    <a:rPr lang="en-US" sz="1400" b="1" baseline="0">
                      <a:solidFill>
                        <a:srgbClr val="470F3E"/>
                      </a:solidFill>
                    </a:rPr>
                    <a:t>’ + </a:t>
                  </a:r>
                  <a:r>
                    <a:rPr lang="en-US" sz="1400" b="1" i="1" baseline="0">
                      <a:solidFill>
                        <a:srgbClr val="470F3E"/>
                      </a:solidFill>
                    </a:rPr>
                    <a:t>p</a:t>
                  </a:r>
                  <a:r>
                    <a:rPr lang="en-US" sz="1400" b="1" i="1">
                      <a:solidFill>
                        <a:srgbClr val="470F3E"/>
                      </a:solidFill>
                    </a:rPr>
                    <a:t>y</a:t>
                  </a:r>
                  <a:endParaRPr lang="en-US" sz="1400" b="1" baseline="0">
                    <a:solidFill>
                      <a:srgbClr val="470F3E"/>
                    </a:solidFill>
                  </a:endParaRPr>
                </a:p>
              </p:txBody>
            </p:sp>
            <p:sp>
              <p:nvSpPr>
                <p:cNvPr id="2359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768" y="3312"/>
                  <a:ext cx="288" cy="576"/>
                </a:xfrm>
                <a:prstGeom prst="line">
                  <a:avLst/>
                </a:prstGeom>
                <a:noFill/>
                <a:ln w="19050">
                  <a:solidFill>
                    <a:srgbClr val="470F3E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762000" y="2667000"/>
            <a:ext cx="6194425" cy="3924300"/>
            <a:chOff x="480" y="1680"/>
            <a:chExt cx="3902" cy="2472"/>
          </a:xfrm>
        </p:grpSpPr>
        <p:grpSp>
          <p:nvGrpSpPr>
            <p:cNvPr id="23569" name="Group 78"/>
            <p:cNvGrpSpPr>
              <a:grpSpLocks/>
            </p:cNvGrpSpPr>
            <p:nvPr/>
          </p:nvGrpSpPr>
          <p:grpSpPr bwMode="auto">
            <a:xfrm>
              <a:off x="2784" y="2688"/>
              <a:ext cx="1598" cy="1104"/>
              <a:chOff x="2784" y="2688"/>
              <a:chExt cx="1598" cy="1104"/>
            </a:xfrm>
          </p:grpSpPr>
          <p:sp>
            <p:nvSpPr>
              <p:cNvPr id="23580" name="Text Box 40"/>
              <p:cNvSpPr txBox="1">
                <a:spLocks noChangeArrowheads="1"/>
              </p:cNvSpPr>
              <p:nvPr/>
            </p:nvSpPr>
            <p:spPr bwMode="auto">
              <a:xfrm>
                <a:off x="4080" y="360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baseline="0">
                    <a:solidFill>
                      <a:schemeClr val="tx1"/>
                    </a:solidFill>
                  </a:rPr>
                  <a:t>x</a:t>
                </a:r>
                <a:r>
                  <a:rPr 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3581" name="Line 41"/>
              <p:cNvSpPr>
                <a:spLocks noChangeShapeType="1"/>
              </p:cNvSpPr>
              <p:nvPr/>
            </p:nvSpPr>
            <p:spPr bwMode="auto">
              <a:xfrm flipV="1">
                <a:off x="4224" y="2784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82" name="Line 42"/>
              <p:cNvSpPr>
                <a:spLocks noChangeShapeType="1"/>
              </p:cNvSpPr>
              <p:nvPr/>
            </p:nvSpPr>
            <p:spPr bwMode="auto">
              <a:xfrm flipH="1">
                <a:off x="3120" y="2784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83" name="Oval 45"/>
              <p:cNvSpPr>
                <a:spLocks noChangeArrowheads="1"/>
              </p:cNvSpPr>
              <p:nvPr/>
            </p:nvSpPr>
            <p:spPr bwMode="auto">
              <a:xfrm>
                <a:off x="4224" y="27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84" name="Text Box 49"/>
              <p:cNvSpPr txBox="1">
                <a:spLocks noChangeArrowheads="1"/>
              </p:cNvSpPr>
              <p:nvPr/>
            </p:nvSpPr>
            <p:spPr bwMode="auto">
              <a:xfrm>
                <a:off x="2784" y="2688"/>
                <a:ext cx="3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i="1" baseline="0">
                    <a:solidFill>
                      <a:schemeClr val="tx1"/>
                    </a:solidFill>
                  </a:rPr>
                  <a:t>p</a:t>
                </a:r>
                <a:r>
                  <a:rPr lang="en-US" sz="1400" b="1" i="1">
                    <a:solidFill>
                      <a:schemeClr val="tx1"/>
                    </a:solidFill>
                  </a:rPr>
                  <a:t>x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’’’</a:t>
                </a:r>
              </a:p>
            </p:txBody>
          </p:sp>
        </p:grpSp>
        <p:grpSp>
          <p:nvGrpSpPr>
            <p:cNvPr id="23570" name="Group 74"/>
            <p:cNvGrpSpPr>
              <a:grpSpLocks/>
            </p:cNvGrpSpPr>
            <p:nvPr/>
          </p:nvGrpSpPr>
          <p:grpSpPr bwMode="auto">
            <a:xfrm>
              <a:off x="480" y="1680"/>
              <a:ext cx="2606" cy="2472"/>
              <a:chOff x="480" y="1680"/>
              <a:chExt cx="2606" cy="2472"/>
            </a:xfrm>
          </p:grpSpPr>
          <p:sp>
            <p:nvSpPr>
              <p:cNvPr id="23571" name="Line 12"/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2064" cy="1920"/>
              </a:xfrm>
              <a:prstGeom prst="line">
                <a:avLst/>
              </a:prstGeom>
              <a:noFill/>
              <a:ln w="28575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grpSp>
            <p:nvGrpSpPr>
              <p:cNvPr id="23572" name="Group 73"/>
              <p:cNvGrpSpPr>
                <a:grpSpLocks/>
              </p:cNvGrpSpPr>
              <p:nvPr/>
            </p:nvGrpSpPr>
            <p:grpSpPr bwMode="auto">
              <a:xfrm>
                <a:off x="1248" y="1776"/>
                <a:ext cx="1838" cy="2376"/>
                <a:chOff x="1248" y="1776"/>
                <a:chExt cx="1838" cy="2376"/>
              </a:xfrm>
            </p:grpSpPr>
            <p:sp>
              <p:nvSpPr>
                <p:cNvPr id="23573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9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5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92" y="3600"/>
                  <a:ext cx="30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1pPr>
                  <a:lvl2pPr marL="742950" indent="-28575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2pPr>
                  <a:lvl3pPr marL="11430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3pPr>
                  <a:lvl4pPr marL="16002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4pPr>
                  <a:lvl5pPr marL="20574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1400" b="1" baseline="0">
                      <a:solidFill>
                        <a:schemeClr val="tx1"/>
                      </a:solidFill>
                    </a:rPr>
                    <a:t>x</a:t>
                  </a:r>
                  <a:r>
                    <a:rPr lang="en-US" sz="1400" b="1">
                      <a:solidFill>
                        <a:schemeClr val="tx1"/>
                      </a:solidFill>
                    </a:rPr>
                    <a:t>3</a:t>
                  </a:r>
                  <a:endParaRPr lang="en-US" sz="1400" b="1" baseline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75" name="Freeform 20"/>
                <p:cNvSpPr>
                  <a:spLocks/>
                </p:cNvSpPr>
                <p:nvPr/>
              </p:nvSpPr>
              <p:spPr bwMode="auto">
                <a:xfrm>
                  <a:off x="1248" y="1776"/>
                  <a:ext cx="1200" cy="1344"/>
                </a:xfrm>
                <a:custGeom>
                  <a:avLst/>
                  <a:gdLst>
                    <a:gd name="T0" fmla="*/ 0 w 864"/>
                    <a:gd name="T1" fmla="*/ 0 h 1296"/>
                    <a:gd name="T2" fmla="*/ 267 w 864"/>
                    <a:gd name="T3" fmla="*/ 846 h 1296"/>
                    <a:gd name="T4" fmla="*/ 1200 w 864"/>
                    <a:gd name="T5" fmla="*/ 1344 h 1296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1296"/>
                    <a:gd name="T11" fmla="*/ 864 w 864"/>
                    <a:gd name="T12" fmla="*/ 1296 h 1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1296">
                      <a:moveTo>
                        <a:pt x="0" y="0"/>
                      </a:moveTo>
                      <a:cubicBezTo>
                        <a:pt x="24" y="300"/>
                        <a:pt x="48" y="600"/>
                        <a:pt x="192" y="816"/>
                      </a:cubicBezTo>
                      <a:cubicBezTo>
                        <a:pt x="336" y="1032"/>
                        <a:pt x="600" y="1164"/>
                        <a:pt x="864" y="1296"/>
                      </a:cubicBezTo>
                    </a:path>
                  </a:pathLst>
                </a:custGeom>
                <a:noFill/>
                <a:ln w="28575">
                  <a:solidFill>
                    <a:srgbClr val="470F3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57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48" y="3024"/>
                  <a:ext cx="30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1pPr>
                  <a:lvl2pPr marL="742950" indent="-28575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2pPr>
                  <a:lvl3pPr marL="11430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3pPr>
                  <a:lvl4pPr marL="16002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4pPr>
                  <a:lvl5pPr marL="20574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sz="1400" baseline="0">
                      <a:solidFill>
                        <a:srgbClr val="470F3E"/>
                      </a:solidFill>
                    </a:rPr>
                    <a:t>U</a:t>
                  </a:r>
                  <a:r>
                    <a:rPr lang="en-US" sz="1400">
                      <a:solidFill>
                        <a:srgbClr val="470F3E"/>
                      </a:solidFill>
                    </a:rPr>
                    <a:t>3</a:t>
                  </a:r>
                  <a:endParaRPr lang="en-US" sz="1400" baseline="0">
                    <a:solidFill>
                      <a:srgbClr val="470F3E"/>
                    </a:solidFill>
                  </a:endParaRPr>
                </a:p>
              </p:txBody>
            </p:sp>
            <p:sp>
              <p:nvSpPr>
                <p:cNvPr id="23577" name="Oval 24"/>
                <p:cNvSpPr>
                  <a:spLocks noChangeArrowheads="1"/>
                </p:cNvSpPr>
                <p:nvPr/>
              </p:nvSpPr>
              <p:spPr bwMode="auto">
                <a:xfrm>
                  <a:off x="1536" y="264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5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352" y="3936"/>
                  <a:ext cx="734" cy="216"/>
                </a:xfrm>
                <a:prstGeom prst="rect">
                  <a:avLst/>
                </a:prstGeom>
                <a:noFill/>
                <a:ln w="38100">
                  <a:solidFill>
                    <a:srgbClr val="470F3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1pPr>
                  <a:lvl2pPr marL="742950" indent="-28575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2pPr>
                  <a:lvl3pPr marL="11430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3pPr>
                  <a:lvl4pPr marL="16002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4pPr>
                  <a:lvl5pPr marL="2057400" indent="-228600"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rgbClr val="007572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sz="1400" b="1" i="1" baseline="0">
                      <a:solidFill>
                        <a:srgbClr val="470F3E"/>
                      </a:solidFill>
                    </a:rPr>
                    <a:t>I</a:t>
                  </a:r>
                  <a:r>
                    <a:rPr lang="en-US" sz="1400" b="1" baseline="0">
                      <a:solidFill>
                        <a:srgbClr val="470F3E"/>
                      </a:solidFill>
                    </a:rPr>
                    <a:t> = </a:t>
                  </a:r>
                  <a:r>
                    <a:rPr lang="en-US" sz="1400" b="1" i="1" baseline="0">
                      <a:solidFill>
                        <a:srgbClr val="470F3E"/>
                      </a:solidFill>
                    </a:rPr>
                    <a:t>p</a:t>
                  </a:r>
                  <a:r>
                    <a:rPr lang="en-US" sz="1400" b="1" i="1">
                      <a:solidFill>
                        <a:srgbClr val="470F3E"/>
                      </a:solidFill>
                    </a:rPr>
                    <a:t>x</a:t>
                  </a:r>
                  <a:r>
                    <a:rPr lang="en-US" sz="1400" b="1" baseline="0">
                      <a:solidFill>
                        <a:srgbClr val="470F3E"/>
                      </a:solidFill>
                    </a:rPr>
                    <a:t>’’’ + </a:t>
                  </a:r>
                  <a:r>
                    <a:rPr lang="en-US" sz="1400" b="1" i="1" baseline="0">
                      <a:solidFill>
                        <a:srgbClr val="470F3E"/>
                      </a:solidFill>
                    </a:rPr>
                    <a:t>p</a:t>
                  </a:r>
                  <a:r>
                    <a:rPr lang="en-US" sz="1400" b="1" i="1">
                      <a:solidFill>
                        <a:srgbClr val="470F3E"/>
                      </a:solidFill>
                    </a:rPr>
                    <a:t>y</a:t>
                  </a:r>
                  <a:endParaRPr lang="en-US" sz="1400" b="1" baseline="0">
                    <a:solidFill>
                      <a:srgbClr val="470F3E"/>
                    </a:solidFill>
                  </a:endParaRPr>
                </a:p>
              </p:txBody>
            </p:sp>
            <p:sp>
              <p:nvSpPr>
                <p:cNvPr id="23579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3456"/>
                  <a:ext cx="144" cy="480"/>
                </a:xfrm>
                <a:prstGeom prst="line">
                  <a:avLst/>
                </a:prstGeom>
                <a:noFill/>
                <a:ln w="19050">
                  <a:solidFill>
                    <a:srgbClr val="470F3E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26365" name="Text Box 61"/>
          <p:cNvSpPr txBox="1">
            <a:spLocks noChangeArrowheads="1"/>
          </p:cNvSpPr>
          <p:nvPr/>
        </p:nvSpPr>
        <p:spPr bwMode="auto">
          <a:xfrm>
            <a:off x="2362200" y="1905000"/>
            <a:ext cx="2105025" cy="860425"/>
          </a:xfrm>
          <a:prstGeom prst="rect">
            <a:avLst/>
          </a:prstGeom>
          <a:noFill/>
          <a:ln w="38100">
            <a:solidFill>
              <a:srgbClr val="470F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n-US" baseline="0">
                <a:solidFill>
                  <a:srgbClr val="470F3E"/>
                </a:solidFill>
              </a:rPr>
              <a:t>A medida que</a:t>
            </a:r>
          </a:p>
          <a:p>
            <a:pPr algn="l"/>
            <a:r>
              <a:rPr lang="en-US" baseline="0">
                <a:solidFill>
                  <a:srgbClr val="470F3E"/>
                </a:solidFill>
              </a:rPr>
              <a:t>cae Px ...</a:t>
            </a:r>
          </a:p>
        </p:txBody>
      </p:sp>
      <p:sp>
        <p:nvSpPr>
          <p:cNvPr id="23568" name="Rectangle 81"/>
          <p:cNvSpPr>
            <a:spLocks noGrp="1" noChangeArrowheads="1"/>
          </p:cNvSpPr>
          <p:nvPr>
            <p:ph type="title"/>
          </p:nvPr>
        </p:nvSpPr>
        <p:spPr>
          <a:xfrm>
            <a:off x="76200" y="-66675"/>
            <a:ext cx="8839200" cy="762000"/>
          </a:xfrm>
          <a:noFill/>
        </p:spPr>
        <p:txBody>
          <a:bodyPr/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Curva</a:t>
            </a:r>
            <a:r>
              <a:rPr lang="en-US" sz="4000" dirty="0" smtClean="0"/>
              <a:t> de </a:t>
            </a:r>
            <a:r>
              <a:rPr lang="en-US" sz="4000" dirty="0" err="1" smtClean="0"/>
              <a:t>Demanda</a:t>
            </a:r>
            <a:r>
              <a:rPr lang="en-US" sz="4000" dirty="0" smtClean="0"/>
              <a:t> del </a:t>
            </a:r>
            <a:r>
              <a:rPr lang="en-US" sz="4000" dirty="0" err="1" smtClean="0"/>
              <a:t>Individuo</a:t>
            </a:r>
            <a:endParaRPr lang="en-US" sz="40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-104775" y="552208"/>
            <a:ext cx="91440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dirty="0" smtClean="0"/>
              <a:t>Obtención gráfica de la curva de demanda del individuo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6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F278107-1D34-45A8-A41D-8A6926776B1D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81600"/>
              </a:xfrm>
            </p:spPr>
            <p:txBody>
              <a:bodyPr/>
              <a:lstStyle/>
              <a:p>
                <a:r>
                  <a:rPr lang="es-UY" dirty="0" smtClean="0"/>
                  <a:t>Si suponemos que sólo hay 2 bienes (</a:t>
                </a:r>
                <a:r>
                  <a:rPr lang="es-UY" i="1" dirty="0" smtClean="0"/>
                  <a:t>x</a:t>
                </a:r>
                <a:r>
                  <a:rPr lang="es-UY" dirty="0" smtClean="0"/>
                  <a:t> e </a:t>
                </a:r>
                <a:r>
                  <a:rPr lang="es-UY" i="1" dirty="0" smtClean="0"/>
                  <a:t>y</a:t>
                </a:r>
                <a:r>
                  <a:rPr lang="es-UY" dirty="0" smtClean="0"/>
                  <a:t>), podemos escribir </a:t>
                </a:r>
              </a:p>
              <a:p>
                <a:endParaRPr lang="es-UY" dirty="0" smtClean="0"/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s-UY" sz="28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*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8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UY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Y" sz="28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s-UY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s-UY" sz="2800" i="1" dirty="0" err="1" smtClean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s-UY" sz="2800" i="1" dirty="0" smtClean="0">
                    <a:solidFill>
                      <a:srgbClr val="3B4F89"/>
                    </a:solidFill>
                  </a:rPr>
                  <a:t>y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*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8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UY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Y" sz="28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s-UY" sz="280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s-UY" sz="2800" i="1" dirty="0" err="1" smtClean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endParaRPr lang="es-UY" dirty="0" smtClean="0"/>
              </a:p>
              <a:p>
                <a:r>
                  <a:rPr lang="es-UY" dirty="0" smtClean="0"/>
                  <a:t>Supondremos que los precios y el ingreso </a:t>
                </a:r>
                <a:r>
                  <a:rPr lang="es-UY" b="1" dirty="0" smtClean="0"/>
                  <a:t>son exógenos (no varían con la decisión de cuánto consumir de x e y)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81600"/>
              </a:xfrm>
              <a:blipFill>
                <a:blip r:embed="rId3"/>
                <a:stretch>
                  <a:fillRect l="-1704" t="-1529" r="-1407" b="-447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  <a:noFill/>
        </p:spPr>
        <p:txBody>
          <a:bodyPr/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80E89F8-81B3-4F42-9AAE-37D9C9EF3772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609600"/>
          </a:xfrm>
        </p:spPr>
        <p:txBody>
          <a:bodyPr/>
          <a:lstStyle/>
          <a:p>
            <a:r>
              <a:rPr lang="en-US" sz="3400" dirty="0" err="1" smtClean="0"/>
              <a:t>Desplazamiento</a:t>
            </a:r>
            <a:r>
              <a:rPr lang="en-US" sz="3400" dirty="0" smtClean="0"/>
              <a:t> de la</a:t>
            </a:r>
            <a:r>
              <a:rPr lang="en-US" sz="3400" dirty="0"/>
              <a:t> </a:t>
            </a:r>
            <a:r>
              <a:rPr lang="en-US" sz="3400" dirty="0" err="1" smtClean="0"/>
              <a:t>Curva</a:t>
            </a:r>
            <a:r>
              <a:rPr lang="en-US" sz="3400" dirty="0" smtClean="0"/>
              <a:t> de </a:t>
            </a:r>
            <a:r>
              <a:rPr lang="en-US" sz="3400" dirty="0" err="1" smtClean="0"/>
              <a:t>Demanda</a:t>
            </a:r>
            <a:endParaRPr lang="en-US" sz="3400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5638800"/>
          </a:xfrm>
        </p:spPr>
        <p:txBody>
          <a:bodyPr/>
          <a:lstStyle/>
          <a:p>
            <a:r>
              <a:rPr lang="es-UY" sz="3000" dirty="0" smtClean="0"/>
              <a:t>Cuando construimos la curva de demanda mantuvimos constantes:</a:t>
            </a:r>
          </a:p>
          <a:p>
            <a:pPr lvl="1"/>
            <a:r>
              <a:rPr lang="es-UY" dirty="0" smtClean="0"/>
              <a:t>Ingreso</a:t>
            </a:r>
          </a:p>
          <a:p>
            <a:pPr lvl="1"/>
            <a:r>
              <a:rPr lang="es-UY" dirty="0" smtClean="0"/>
              <a:t>Precio de los otros bienes (</a:t>
            </a:r>
            <a:r>
              <a:rPr lang="es-UY" i="1" dirty="0" err="1" smtClean="0"/>
              <a:t>p</a:t>
            </a:r>
            <a:r>
              <a:rPr lang="es-UY" i="1" baseline="-8000" dirty="0" err="1" smtClean="0"/>
              <a:t>y</a:t>
            </a:r>
            <a:r>
              <a:rPr lang="es-UY" dirty="0" smtClean="0"/>
              <a:t>)</a:t>
            </a:r>
          </a:p>
          <a:p>
            <a:pPr lvl="1"/>
            <a:r>
              <a:rPr lang="es-UY" dirty="0" smtClean="0"/>
              <a:t>Las preferencias</a:t>
            </a:r>
          </a:p>
          <a:p>
            <a:pPr lvl="1"/>
            <a:endParaRPr lang="es-UY" dirty="0" smtClean="0"/>
          </a:p>
          <a:p>
            <a:pPr>
              <a:lnSpc>
                <a:spcPct val="110000"/>
              </a:lnSpc>
            </a:pPr>
            <a:r>
              <a:rPr lang="es-UY" sz="3000" dirty="0" smtClean="0"/>
              <a:t>Si alguno de estos cambia, toda la curva de demanda se desplazará a otra posición</a:t>
            </a:r>
          </a:p>
          <a:p>
            <a:pPr>
              <a:lnSpc>
                <a:spcPct val="11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D7CA0FE-21A2-43C2-A9BA-4D2D8B28A307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s-ES" dirty="0" smtClean="0"/>
              <a:t>Homogeneidad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b="1" dirty="0" smtClean="0"/>
              <a:t>Si duplicamos el precio de todos los bienes y el ingreso, ¿cambian las cantidades demandadas?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No.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No cambia la Restricción Presupuestaria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s-ES" sz="2800" i="1" dirty="0" smtClean="0">
                <a:solidFill>
                  <a:srgbClr val="3B4F89"/>
                </a:solidFill>
              </a:rPr>
              <a:t>x</a:t>
            </a:r>
            <a:r>
              <a:rPr lang="es-ES" sz="2800" i="1" baseline="-25000" dirty="0" smtClean="0">
                <a:solidFill>
                  <a:srgbClr val="3B4F89"/>
                </a:solidFill>
              </a:rPr>
              <a:t>i</a:t>
            </a:r>
            <a:r>
              <a:rPr lang="es-ES" sz="2800" dirty="0" smtClean="0">
                <a:solidFill>
                  <a:srgbClr val="3B4F89"/>
                </a:solidFill>
              </a:rPr>
              <a:t>* = </a:t>
            </a:r>
            <a:r>
              <a:rPr lang="es-ES" sz="2800" i="1" dirty="0" smtClean="0">
                <a:solidFill>
                  <a:srgbClr val="3B4F89"/>
                </a:solidFill>
              </a:rPr>
              <a:t>d</a:t>
            </a:r>
            <a:r>
              <a:rPr lang="es-ES" sz="2800" i="1" baseline="-25000" dirty="0" smtClean="0">
                <a:solidFill>
                  <a:srgbClr val="3B4F89"/>
                </a:solidFill>
              </a:rPr>
              <a:t>i</a:t>
            </a:r>
            <a:r>
              <a:rPr lang="es-ES" sz="2800" dirty="0" smtClean="0">
                <a:solidFill>
                  <a:srgbClr val="3B4F89"/>
                </a:solidFill>
              </a:rPr>
              <a:t>(</a:t>
            </a:r>
            <a:r>
              <a:rPr lang="es-ES" sz="2800" i="1" dirty="0" smtClean="0">
                <a:solidFill>
                  <a:srgbClr val="3B4F89"/>
                </a:solidFill>
              </a:rPr>
              <a:t>p</a:t>
            </a:r>
            <a:r>
              <a:rPr lang="es-ES" sz="2800" baseline="-25000" dirty="0" smtClean="0">
                <a:solidFill>
                  <a:srgbClr val="3B4F89"/>
                </a:solidFill>
              </a:rPr>
              <a:t>1</a:t>
            </a:r>
            <a:r>
              <a:rPr lang="es-ES" sz="2800" dirty="0" smtClean="0">
                <a:solidFill>
                  <a:srgbClr val="3B4F89"/>
                </a:solidFill>
              </a:rPr>
              <a:t>,</a:t>
            </a:r>
            <a:r>
              <a:rPr lang="es-ES" sz="2800" i="1" dirty="0" smtClean="0">
                <a:solidFill>
                  <a:srgbClr val="3B4F89"/>
                </a:solidFill>
              </a:rPr>
              <a:t>p</a:t>
            </a:r>
            <a:r>
              <a:rPr lang="es-ES" sz="2800" baseline="-25000" dirty="0" smtClean="0">
                <a:solidFill>
                  <a:srgbClr val="3B4F89"/>
                </a:solidFill>
              </a:rPr>
              <a:t>2</a:t>
            </a:r>
            <a:r>
              <a:rPr lang="es-ES" sz="2800" dirty="0" smtClean="0">
                <a:solidFill>
                  <a:srgbClr val="3B4F89"/>
                </a:solidFill>
              </a:rPr>
              <a:t>,…,</a:t>
            </a:r>
            <a:r>
              <a:rPr lang="es-ES" sz="2800" i="1" dirty="0" err="1" smtClean="0">
                <a:solidFill>
                  <a:srgbClr val="3B4F89"/>
                </a:solidFill>
              </a:rPr>
              <a:t>p</a:t>
            </a:r>
            <a:r>
              <a:rPr lang="es-ES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ES" sz="2800" dirty="0" smtClean="0">
                <a:solidFill>
                  <a:srgbClr val="3B4F89"/>
                </a:solidFill>
              </a:rPr>
              <a:t>, </a:t>
            </a:r>
            <a:r>
              <a:rPr lang="es-ES" sz="2800" i="1" dirty="0" smtClean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s-ES" sz="2800" dirty="0" smtClean="0">
                <a:solidFill>
                  <a:srgbClr val="3B4F89"/>
                </a:solidFill>
              </a:rPr>
              <a:t>) = </a:t>
            </a:r>
            <a:r>
              <a:rPr lang="es-ES" sz="2800" i="1" dirty="0" smtClean="0">
                <a:solidFill>
                  <a:srgbClr val="3B4F89"/>
                </a:solidFill>
              </a:rPr>
              <a:t>d</a:t>
            </a:r>
            <a:r>
              <a:rPr lang="es-ES" sz="2800" i="1" baseline="-25000" dirty="0" smtClean="0">
                <a:solidFill>
                  <a:srgbClr val="3B4F89"/>
                </a:solidFill>
              </a:rPr>
              <a:t>i</a:t>
            </a:r>
            <a:r>
              <a:rPr lang="es-ES" sz="2800" dirty="0" smtClean="0">
                <a:solidFill>
                  <a:srgbClr val="3B4F89"/>
                </a:solidFill>
              </a:rPr>
              <a:t>(</a:t>
            </a:r>
            <a:r>
              <a:rPr lang="es-ES" sz="2800" i="1" dirty="0" smtClean="0">
                <a:solidFill>
                  <a:srgbClr val="3B4F89"/>
                </a:solidFill>
              </a:rPr>
              <a:t>tp</a:t>
            </a:r>
            <a:r>
              <a:rPr lang="es-ES" sz="2800" baseline="-25000" dirty="0" smtClean="0">
                <a:solidFill>
                  <a:srgbClr val="3B4F89"/>
                </a:solidFill>
              </a:rPr>
              <a:t>1</a:t>
            </a:r>
            <a:r>
              <a:rPr lang="es-ES" sz="2800" dirty="0" smtClean="0">
                <a:solidFill>
                  <a:srgbClr val="3B4F89"/>
                </a:solidFill>
              </a:rPr>
              <a:t>,</a:t>
            </a:r>
            <a:r>
              <a:rPr lang="es-ES" sz="2800" i="1" dirty="0" smtClean="0">
                <a:solidFill>
                  <a:srgbClr val="3B4F89"/>
                </a:solidFill>
              </a:rPr>
              <a:t>tp</a:t>
            </a:r>
            <a:r>
              <a:rPr lang="es-ES" sz="2800" baseline="-25000" dirty="0" smtClean="0">
                <a:solidFill>
                  <a:srgbClr val="3B4F89"/>
                </a:solidFill>
              </a:rPr>
              <a:t>2</a:t>
            </a:r>
            <a:r>
              <a:rPr lang="es-ES" sz="2800" dirty="0" smtClean="0">
                <a:solidFill>
                  <a:srgbClr val="3B4F89"/>
                </a:solidFill>
              </a:rPr>
              <a:t>,…,</a:t>
            </a:r>
            <a:r>
              <a:rPr lang="es-ES" sz="2800" i="1" dirty="0" err="1" smtClean="0">
                <a:solidFill>
                  <a:srgbClr val="3B4F89"/>
                </a:solidFill>
              </a:rPr>
              <a:t>tp</a:t>
            </a:r>
            <a:r>
              <a:rPr lang="es-ES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ES" sz="2800" dirty="0" smtClean="0">
                <a:solidFill>
                  <a:srgbClr val="3B4F89"/>
                </a:solidFill>
              </a:rPr>
              <a:t>, </a:t>
            </a:r>
            <a:r>
              <a:rPr lang="es-ES" sz="2800" i="1" dirty="0" err="1" smtClean="0">
                <a:solidFill>
                  <a:srgbClr val="3B4F89"/>
                </a:solidFill>
              </a:rPr>
              <a:t>t</a:t>
            </a:r>
            <a:r>
              <a:rPr lang="es-ES" sz="2800" i="1" dirty="0" err="1" smtClean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s-ES" sz="2800" dirty="0" smtClean="0">
                <a:solidFill>
                  <a:srgbClr val="3B4F8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Las funciones de demanda individuales son </a:t>
            </a:r>
            <a:r>
              <a:rPr lang="es-ES" u="sng" dirty="0" smtClean="0"/>
              <a:t>homogéneas de grado cero</a:t>
            </a:r>
            <a:r>
              <a:rPr lang="es-ES" dirty="0" smtClean="0"/>
              <a:t> en los precios e ingreso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2B968A6-B84B-4FB9-B973-577EA307DBBB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err="1" smtClean="0"/>
              <a:t>Homogeneidad</a:t>
            </a:r>
            <a:r>
              <a:rPr lang="en-US" dirty="0" smtClean="0"/>
              <a:t>: </a:t>
            </a:r>
            <a:r>
              <a:rPr lang="en-US" dirty="0" err="1" smtClean="0"/>
              <a:t>Ejemplo</a:t>
            </a:r>
            <a:r>
              <a:rPr lang="en-US" dirty="0" smtClean="0"/>
              <a:t>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800" dirty="0" smtClean="0"/>
              <a:t>Con una función de utilidad </a:t>
            </a:r>
            <a:r>
              <a:rPr lang="es-UY" sz="2800" dirty="0" err="1" smtClean="0"/>
              <a:t>Cobb</a:t>
            </a:r>
            <a:r>
              <a:rPr lang="es-UY" sz="2800" dirty="0" smtClean="0"/>
              <a:t>-Douglas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s-UY" sz="2400" dirty="0" smtClean="0">
                <a:solidFill>
                  <a:srgbClr val="3B4F89"/>
                </a:solidFill>
              </a:rPr>
              <a:t>utilidad = </a:t>
            </a:r>
            <a:r>
              <a:rPr lang="es-UY" sz="2400" i="1" dirty="0" smtClean="0">
                <a:solidFill>
                  <a:srgbClr val="3B4F89"/>
                </a:solidFill>
              </a:rPr>
              <a:t>U</a:t>
            </a:r>
            <a:r>
              <a:rPr lang="es-UY" sz="2400" dirty="0" smtClean="0">
                <a:solidFill>
                  <a:srgbClr val="3B4F89"/>
                </a:solidFill>
              </a:rPr>
              <a:t>(</a:t>
            </a:r>
            <a:r>
              <a:rPr lang="es-UY" sz="2400" i="1" dirty="0" err="1" smtClean="0">
                <a:solidFill>
                  <a:srgbClr val="3B4F89"/>
                </a:solidFill>
              </a:rPr>
              <a:t>x</a:t>
            </a:r>
            <a:r>
              <a:rPr lang="es-UY" sz="2400" dirty="0" err="1" smtClean="0">
                <a:solidFill>
                  <a:srgbClr val="3B4F89"/>
                </a:solidFill>
              </a:rPr>
              <a:t>,</a:t>
            </a:r>
            <a:r>
              <a:rPr lang="es-UY" sz="2400" i="1" dirty="0" err="1" smtClean="0">
                <a:solidFill>
                  <a:srgbClr val="3B4F89"/>
                </a:solidFill>
              </a:rPr>
              <a:t>y</a:t>
            </a:r>
            <a:r>
              <a:rPr lang="es-UY" sz="2400" dirty="0" smtClean="0">
                <a:solidFill>
                  <a:srgbClr val="3B4F89"/>
                </a:solidFill>
              </a:rPr>
              <a:t>) = </a:t>
            </a:r>
            <a:r>
              <a:rPr lang="es-UY" sz="2400" i="1" dirty="0" smtClean="0">
                <a:solidFill>
                  <a:srgbClr val="3B4F89"/>
                </a:solidFill>
              </a:rPr>
              <a:t>x</a:t>
            </a:r>
            <a:r>
              <a:rPr lang="es-UY" sz="2400" baseline="30000" dirty="0" smtClean="0">
                <a:solidFill>
                  <a:srgbClr val="3B4F89"/>
                </a:solidFill>
              </a:rPr>
              <a:t>0.3</a:t>
            </a:r>
            <a:r>
              <a:rPr lang="es-UY" sz="2400" i="1" dirty="0" smtClean="0">
                <a:solidFill>
                  <a:srgbClr val="3B4F89"/>
                </a:solidFill>
              </a:rPr>
              <a:t>y</a:t>
            </a:r>
            <a:r>
              <a:rPr lang="es-UY" sz="2400" baseline="30000" dirty="0" smtClean="0">
                <a:solidFill>
                  <a:srgbClr val="3B4F89"/>
                </a:solidFill>
              </a:rPr>
              <a:t>0.7</a:t>
            </a:r>
            <a:endParaRPr lang="es-UY" sz="2400" dirty="0" smtClean="0">
              <a:solidFill>
                <a:srgbClr val="3B4F8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UY" sz="2800" dirty="0" smtClean="0"/>
              <a:t>   habíamos visto que las funciones de demanda son: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838200" y="46482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aseline="0" dirty="0" err="1">
                <a:solidFill>
                  <a:srgbClr val="470F3E"/>
                </a:solidFill>
              </a:rPr>
              <a:t>Podemos</a:t>
            </a:r>
            <a:r>
              <a:rPr lang="en-US" sz="2800" baseline="0" dirty="0">
                <a:solidFill>
                  <a:srgbClr val="470F3E"/>
                </a:solidFill>
              </a:rPr>
              <a:t> </a:t>
            </a:r>
            <a:r>
              <a:rPr lang="en-US" sz="2800" baseline="0" dirty="0" err="1">
                <a:solidFill>
                  <a:srgbClr val="470F3E"/>
                </a:solidFill>
              </a:rPr>
              <a:t>ver</a:t>
            </a:r>
            <a:r>
              <a:rPr lang="en-US" sz="2800" baseline="0" dirty="0">
                <a:solidFill>
                  <a:srgbClr val="470F3E"/>
                </a:solidFill>
              </a:rPr>
              <a:t> que </a:t>
            </a:r>
            <a:r>
              <a:rPr lang="en-US" sz="2800" baseline="0" dirty="0" err="1">
                <a:solidFill>
                  <a:srgbClr val="470F3E"/>
                </a:solidFill>
              </a:rPr>
              <a:t>duplicando</a:t>
            </a:r>
            <a:r>
              <a:rPr lang="en-US" sz="2800" baseline="0" dirty="0">
                <a:solidFill>
                  <a:srgbClr val="470F3E"/>
                </a:solidFill>
              </a:rPr>
              <a:t> </a:t>
            </a:r>
            <a:r>
              <a:rPr lang="en-US" sz="2800" baseline="0" dirty="0" err="1">
                <a:solidFill>
                  <a:srgbClr val="470F3E"/>
                </a:solidFill>
              </a:rPr>
              <a:t>los</a:t>
            </a:r>
            <a:r>
              <a:rPr lang="en-US" sz="2800" baseline="0" dirty="0">
                <a:solidFill>
                  <a:srgbClr val="470F3E"/>
                </a:solidFill>
              </a:rPr>
              <a:t> 2 </a:t>
            </a:r>
            <a:r>
              <a:rPr lang="en-US" sz="2800" baseline="0" dirty="0" err="1">
                <a:solidFill>
                  <a:srgbClr val="470F3E"/>
                </a:solidFill>
              </a:rPr>
              <a:t>precios</a:t>
            </a:r>
            <a:r>
              <a:rPr lang="en-US" sz="2800" baseline="0" dirty="0">
                <a:solidFill>
                  <a:srgbClr val="470F3E"/>
                </a:solidFill>
              </a:rPr>
              <a:t> y el </a:t>
            </a:r>
            <a:r>
              <a:rPr lang="en-US" sz="2800" baseline="0" dirty="0" err="1">
                <a:solidFill>
                  <a:srgbClr val="470F3E"/>
                </a:solidFill>
              </a:rPr>
              <a:t>ingreso</a:t>
            </a:r>
            <a:r>
              <a:rPr lang="en-US" sz="2800" baseline="0" dirty="0">
                <a:solidFill>
                  <a:srgbClr val="470F3E"/>
                </a:solidFill>
              </a:rPr>
              <a:t> se </a:t>
            </a:r>
            <a:r>
              <a:rPr lang="en-US" sz="2800" baseline="0" dirty="0" err="1">
                <a:solidFill>
                  <a:srgbClr val="470F3E"/>
                </a:solidFill>
              </a:rPr>
              <a:t>mantienen</a:t>
            </a:r>
            <a:r>
              <a:rPr lang="en-US" sz="2800" baseline="0" dirty="0">
                <a:solidFill>
                  <a:srgbClr val="470F3E"/>
                </a:solidFill>
              </a:rPr>
              <a:t> </a:t>
            </a:r>
            <a:r>
              <a:rPr lang="en-US" sz="2800" baseline="0" dirty="0" err="1">
                <a:solidFill>
                  <a:srgbClr val="470F3E"/>
                </a:solidFill>
              </a:rPr>
              <a:t>incambiados</a:t>
            </a:r>
            <a:r>
              <a:rPr lang="en-US" sz="2800" baseline="0" dirty="0">
                <a:solidFill>
                  <a:srgbClr val="470F3E"/>
                </a:solidFill>
              </a:rPr>
              <a:t> </a:t>
            </a:r>
            <a:r>
              <a:rPr lang="en-US" sz="2800" i="1" baseline="0" dirty="0">
                <a:solidFill>
                  <a:srgbClr val="470F3E"/>
                </a:solidFill>
              </a:rPr>
              <a:t>x</a:t>
            </a:r>
            <a:r>
              <a:rPr lang="en-US" sz="2800" baseline="0" dirty="0">
                <a:solidFill>
                  <a:srgbClr val="470F3E"/>
                </a:solidFill>
              </a:rPr>
              <a:t>* y </a:t>
            </a:r>
            <a:r>
              <a:rPr lang="en-US" sz="2800" i="1" baseline="0" dirty="0">
                <a:solidFill>
                  <a:srgbClr val="470F3E"/>
                </a:solidFill>
              </a:rPr>
              <a:t>y</a:t>
            </a:r>
            <a:r>
              <a:rPr lang="en-US" sz="2800" baseline="0" dirty="0">
                <a:solidFill>
                  <a:srgbClr val="470F3E"/>
                </a:solidFill>
              </a:rPr>
              <a:t>*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98613" y="3500438"/>
            <a:ext cx="4802187" cy="993775"/>
            <a:chOff x="1007" y="2205"/>
            <a:chExt cx="3025" cy="626"/>
          </a:xfrm>
        </p:grpSpPr>
        <p:graphicFrame>
          <p:nvGraphicFramePr>
            <p:cNvPr id="6151" name="Object 5"/>
            <p:cNvGraphicFramePr>
              <a:graphicFrameLocks noChangeAspect="1"/>
            </p:cNvGraphicFramePr>
            <p:nvPr/>
          </p:nvGraphicFramePr>
          <p:xfrm>
            <a:off x="1007" y="2205"/>
            <a:ext cx="961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666784" imgH="419054" progId="Equation.3">
                    <p:embed/>
                  </p:oleObj>
                </mc:Choice>
                <mc:Fallback>
                  <p:oleObj name="Equation" r:id="rId4" imgW="666784" imgH="419054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7" y="2205"/>
                          <a:ext cx="961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6"/>
            <p:cNvGraphicFramePr>
              <a:graphicFrameLocks noChangeAspect="1"/>
            </p:cNvGraphicFramePr>
            <p:nvPr/>
          </p:nvGraphicFramePr>
          <p:xfrm>
            <a:off x="3063" y="2205"/>
            <a:ext cx="969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676224" imgH="438237" progId="Equation.3">
                    <p:embed/>
                  </p:oleObj>
                </mc:Choice>
                <mc:Fallback>
                  <p:oleObj name="Equation" r:id="rId6" imgW="676224" imgH="438237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" y="2205"/>
                          <a:ext cx="969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bldLvl="5" autoUpdateAnimBg="0"/>
      <p:bldP spid="2048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E91D826-2ED0-4DC2-99EA-EBFB48D9CEC1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362200"/>
          </a:xfrm>
        </p:spPr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utilidad</a:t>
            </a:r>
            <a:r>
              <a:rPr lang="en-US" dirty="0" smtClean="0"/>
              <a:t> CES</a:t>
            </a:r>
          </a:p>
          <a:p>
            <a:pPr algn="ctr">
              <a:buFontTx/>
              <a:buNone/>
            </a:pPr>
            <a:r>
              <a:rPr lang="en-US" dirty="0" err="1" smtClean="0">
                <a:solidFill>
                  <a:srgbClr val="3B4F89"/>
                </a:solidFill>
              </a:rPr>
              <a:t>utilidad</a:t>
            </a:r>
            <a:r>
              <a:rPr lang="en-US" dirty="0" smtClean="0">
                <a:solidFill>
                  <a:srgbClr val="3B4F89"/>
                </a:solidFill>
              </a:rPr>
              <a:t> = </a:t>
            </a:r>
            <a:r>
              <a:rPr lang="en-US" i="1" dirty="0" smtClean="0">
                <a:solidFill>
                  <a:srgbClr val="3B4F89"/>
                </a:solidFill>
              </a:rPr>
              <a:t>U</a:t>
            </a:r>
            <a:r>
              <a:rPr lang="en-US" dirty="0" smtClean="0">
                <a:solidFill>
                  <a:srgbClr val="3B4F89"/>
                </a:solidFill>
              </a:rPr>
              <a:t>(</a:t>
            </a:r>
            <a:r>
              <a:rPr lang="en-US" i="1" dirty="0" err="1" smtClean="0">
                <a:solidFill>
                  <a:srgbClr val="3B4F89"/>
                </a:solidFill>
              </a:rPr>
              <a:t>x</a:t>
            </a:r>
            <a:r>
              <a:rPr lang="en-US" dirty="0" err="1" smtClean="0">
                <a:solidFill>
                  <a:srgbClr val="3B4F89"/>
                </a:solidFill>
              </a:rPr>
              <a:t>,</a:t>
            </a:r>
            <a:r>
              <a:rPr lang="en-US" i="1" dirty="0" err="1" smtClean="0">
                <a:solidFill>
                  <a:srgbClr val="3B4F89"/>
                </a:solidFill>
              </a:rPr>
              <a:t>y</a:t>
            </a:r>
            <a:r>
              <a:rPr lang="en-US" dirty="0" smtClean="0">
                <a:solidFill>
                  <a:srgbClr val="3B4F89"/>
                </a:solidFill>
              </a:rPr>
              <a:t>) = </a:t>
            </a:r>
            <a:r>
              <a:rPr lang="en-US" i="1" dirty="0" smtClean="0">
                <a:solidFill>
                  <a:srgbClr val="3B4F89"/>
                </a:solidFill>
              </a:rPr>
              <a:t>x</a:t>
            </a:r>
            <a:r>
              <a:rPr lang="en-US" baseline="30000" dirty="0" smtClean="0">
                <a:solidFill>
                  <a:srgbClr val="3B4F89"/>
                </a:solidFill>
              </a:rPr>
              <a:t>0.5</a:t>
            </a:r>
            <a:r>
              <a:rPr lang="en-US" dirty="0" smtClean="0">
                <a:solidFill>
                  <a:srgbClr val="3B4F89"/>
                </a:solidFill>
              </a:rPr>
              <a:t> + </a:t>
            </a:r>
            <a:r>
              <a:rPr lang="en-US" i="1" dirty="0" smtClean="0">
                <a:solidFill>
                  <a:srgbClr val="3B4F89"/>
                </a:solidFill>
              </a:rPr>
              <a:t>y</a:t>
            </a:r>
            <a:r>
              <a:rPr lang="en-US" baseline="30000" dirty="0" smtClean="0">
                <a:solidFill>
                  <a:srgbClr val="3B4F89"/>
                </a:solidFill>
              </a:rPr>
              <a:t>0.5</a:t>
            </a:r>
            <a:endParaRPr lang="en-US" dirty="0" smtClean="0">
              <a:solidFill>
                <a:srgbClr val="3B4F89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son: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838200" y="4648200"/>
            <a:ext cx="762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aseline="0">
                <a:solidFill>
                  <a:srgbClr val="470F3E"/>
                </a:solidFill>
              </a:rPr>
              <a:t>Podemos ver que duplicando los 2 precios y el ingreso se mantienen incambiados </a:t>
            </a:r>
            <a:r>
              <a:rPr lang="en-US" sz="2800" i="1" baseline="0">
                <a:solidFill>
                  <a:srgbClr val="470F3E"/>
                </a:solidFill>
              </a:rPr>
              <a:t>x</a:t>
            </a:r>
            <a:r>
              <a:rPr lang="en-US" sz="2800" baseline="0">
                <a:solidFill>
                  <a:srgbClr val="470F3E"/>
                </a:solidFill>
              </a:rPr>
              <a:t>* y </a:t>
            </a:r>
            <a:r>
              <a:rPr lang="en-US" sz="2800" i="1" baseline="0">
                <a:solidFill>
                  <a:srgbClr val="470F3E"/>
                </a:solidFill>
              </a:rPr>
              <a:t>y</a:t>
            </a:r>
            <a:r>
              <a:rPr lang="en-US" sz="2800" baseline="0">
                <a:solidFill>
                  <a:srgbClr val="470F3E"/>
                </a:solidFill>
              </a:rPr>
              <a:t>*</a:t>
            </a:r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725488" y="3336925"/>
          <a:ext cx="3281362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1247792" imgH="438237" progId="Equation.3">
                  <p:embed/>
                </p:oleObj>
              </mc:Choice>
              <mc:Fallback>
                <p:oleObj name="Equation" r:id="rId4" imgW="1247792" imgH="43823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3336925"/>
                        <a:ext cx="3281362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5154613" y="3336925"/>
          <a:ext cx="3314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257233" imgH="438237" progId="Equation.3">
                  <p:embed/>
                </p:oleObj>
              </mc:Choice>
              <mc:Fallback>
                <p:oleObj name="Equation" r:id="rId6" imgW="1257233" imgH="43823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336925"/>
                        <a:ext cx="33147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609600"/>
          </a:xfrm>
          <a:noFill/>
        </p:spPr>
        <p:txBody>
          <a:bodyPr/>
          <a:lstStyle/>
          <a:p>
            <a:r>
              <a:rPr lang="en-US" dirty="0" err="1" smtClean="0"/>
              <a:t>Homogeneidad</a:t>
            </a:r>
            <a:r>
              <a:rPr lang="en-US" dirty="0" smtClean="0"/>
              <a:t>: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0A70E6C-5051-415D-82F6-57A67192C567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405"/>
            <a:ext cx="7772400" cy="597195"/>
          </a:xfrm>
        </p:spPr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¿Cómo varía la cantidad demandada de los bienes cuando cambia el ingreso?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La respuesta da origen a la clasificación de los bienes en dos tipos:</a:t>
            </a:r>
          </a:p>
          <a:p>
            <a:pPr>
              <a:lnSpc>
                <a:spcPct val="90000"/>
              </a:lnSpc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C61C335-2925-4948-A5E3-F31104846775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9713" y="914400"/>
                <a:ext cx="8686800" cy="2209800"/>
              </a:xfrm>
            </p:spPr>
            <p:txBody>
              <a:bodyPr/>
              <a:lstStyle/>
              <a:p>
                <a:pPr marL="457200" indent="-457200">
                  <a:lnSpc>
                    <a:spcPct val="80000"/>
                  </a:lnSpc>
                  <a:buAutoNum type="arabicPeriod"/>
                </a:pPr>
                <a:r>
                  <a:rPr lang="es-ES" b="1" dirty="0" smtClean="0">
                    <a:latin typeface="+mj-lt"/>
                  </a:rPr>
                  <a:t>Bienes normales: </a:t>
                </a:r>
                <a:r>
                  <a:rPr lang="es-UY" dirty="0" smtClean="0">
                    <a:latin typeface="+mj-lt"/>
                    <a:cs typeface="Times New Roman" pitchFamily="18" charset="0"/>
                  </a:rPr>
                  <a:t>La cantidad demandada varía en la misma dirección que el ingreso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s-UY" dirty="0" smtClean="0">
                  <a:latin typeface="+mj-lt"/>
                  <a:cs typeface="Times New Roman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MX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MX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den>
                      </m:f>
                      <m:r>
                        <a:rPr lang="es-E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&gt;0</m:t>
                      </m:r>
                      <m:r>
                        <a:rPr lang="es-UY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f>
                        <m:fPr>
                          <m:ctrlPr>
                            <a:rPr lang="es-E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UY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MX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den>
                      </m:f>
                      <m:r>
                        <a:rPr lang="es-E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es-UY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lnSpc>
                    <a:spcPct val="80000"/>
                  </a:lnSpc>
                  <a:buAutoNum type="arabicPeriod"/>
                </a:pPr>
                <a:endParaRPr lang="el-GR" dirty="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9713" y="914400"/>
                <a:ext cx="8686800" cy="2209800"/>
              </a:xfrm>
              <a:blipFill>
                <a:blip r:embed="rId3"/>
                <a:stretch>
                  <a:fillRect l="-1614" t="-7989" r="-84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28800" y="3810000"/>
            <a:ext cx="2944813" cy="2362200"/>
            <a:chOff x="1152" y="2400"/>
            <a:chExt cx="1855" cy="1488"/>
          </a:xfrm>
        </p:grpSpPr>
        <p:sp>
          <p:nvSpPr>
            <p:cNvPr id="9238" name="Line 14"/>
            <p:cNvSpPr>
              <a:spLocks noChangeShapeType="1"/>
            </p:cNvSpPr>
            <p:nvPr/>
          </p:nvSpPr>
          <p:spPr bwMode="auto">
            <a:xfrm>
              <a:off x="1152" y="2400"/>
              <a:ext cx="1248" cy="1488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9" name="Freeform 22"/>
            <p:cNvSpPr>
              <a:spLocks/>
            </p:cNvSpPr>
            <p:nvPr/>
          </p:nvSpPr>
          <p:spPr bwMode="auto">
            <a:xfrm>
              <a:off x="1440" y="2496"/>
              <a:ext cx="1344" cy="1056"/>
            </a:xfrm>
            <a:custGeom>
              <a:avLst/>
              <a:gdLst>
                <a:gd name="T0" fmla="*/ 0 w 1008"/>
                <a:gd name="T1" fmla="*/ 0 h 864"/>
                <a:gd name="T2" fmla="*/ 448 w 1008"/>
                <a:gd name="T3" fmla="*/ 763 h 864"/>
                <a:gd name="T4" fmla="*/ 1344 w 1008"/>
                <a:gd name="T5" fmla="*/ 1056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41" name="Text Box 27"/>
            <p:cNvSpPr txBox="1">
              <a:spLocks noChangeArrowheads="1"/>
            </p:cNvSpPr>
            <p:nvPr/>
          </p:nvSpPr>
          <p:spPr bwMode="auto">
            <a:xfrm>
              <a:off x="1728" y="29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C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9242" name="Text Box 28"/>
            <p:cNvSpPr txBox="1">
              <a:spLocks noChangeArrowheads="1"/>
            </p:cNvSpPr>
            <p:nvPr/>
          </p:nvSpPr>
          <p:spPr bwMode="auto">
            <a:xfrm>
              <a:off x="2770" y="3418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3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28800" y="4191000"/>
            <a:ext cx="2754313" cy="1981200"/>
            <a:chOff x="1152" y="2640"/>
            <a:chExt cx="1735" cy="1248"/>
          </a:xfrm>
        </p:grpSpPr>
        <p:sp>
          <p:nvSpPr>
            <p:cNvPr id="9233" name="Line 21"/>
            <p:cNvSpPr>
              <a:spLocks noChangeShapeType="1"/>
            </p:cNvSpPr>
            <p:nvPr/>
          </p:nvSpPr>
          <p:spPr bwMode="auto">
            <a:xfrm>
              <a:off x="1152" y="2784"/>
              <a:ext cx="960" cy="1104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4" name="Freeform 8"/>
            <p:cNvSpPr>
              <a:spLocks/>
            </p:cNvSpPr>
            <p:nvPr/>
          </p:nvSpPr>
          <p:spPr bwMode="auto">
            <a:xfrm>
              <a:off x="1296" y="2640"/>
              <a:ext cx="1344" cy="1056"/>
            </a:xfrm>
            <a:custGeom>
              <a:avLst/>
              <a:gdLst>
                <a:gd name="T0" fmla="*/ 0 w 1008"/>
                <a:gd name="T1" fmla="*/ 0 h 864"/>
                <a:gd name="T2" fmla="*/ 448 w 1008"/>
                <a:gd name="T3" fmla="*/ 763 h 864"/>
                <a:gd name="T4" fmla="*/ 1344 w 1008"/>
                <a:gd name="T5" fmla="*/ 1056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5" name="Oval 18"/>
            <p:cNvSpPr>
              <a:spLocks noChangeArrowheads="1"/>
            </p:cNvSpPr>
            <p:nvPr/>
          </p:nvSpPr>
          <p:spPr bwMode="auto">
            <a:xfrm>
              <a:off x="1584" y="3264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6" name="Text Box 26"/>
            <p:cNvSpPr txBox="1">
              <a:spLocks noChangeArrowheads="1"/>
            </p:cNvSpPr>
            <p:nvPr/>
          </p:nvSpPr>
          <p:spPr bwMode="auto">
            <a:xfrm>
              <a:off x="1536" y="307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B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9237" name="Text Box 29"/>
            <p:cNvSpPr txBox="1">
              <a:spLocks noChangeArrowheads="1"/>
            </p:cNvSpPr>
            <p:nvPr/>
          </p:nvSpPr>
          <p:spPr bwMode="auto">
            <a:xfrm>
              <a:off x="2650" y="3562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2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0" y="4343400"/>
            <a:ext cx="2449513" cy="1828800"/>
            <a:chOff x="1152" y="2736"/>
            <a:chExt cx="1543" cy="1152"/>
          </a:xfrm>
        </p:grpSpPr>
        <p:sp>
          <p:nvSpPr>
            <p:cNvPr id="9228" name="Line 10"/>
            <p:cNvSpPr>
              <a:spLocks noChangeShapeType="1"/>
            </p:cNvSpPr>
            <p:nvPr/>
          </p:nvSpPr>
          <p:spPr bwMode="auto">
            <a:xfrm>
              <a:off x="1152" y="3024"/>
              <a:ext cx="720" cy="864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29" name="Text Box 19"/>
            <p:cNvSpPr txBox="1">
              <a:spLocks noChangeArrowheads="1"/>
            </p:cNvSpPr>
            <p:nvPr/>
          </p:nvSpPr>
          <p:spPr bwMode="auto">
            <a:xfrm>
              <a:off x="1296" y="3360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9230" name="Freeform 23"/>
            <p:cNvSpPr>
              <a:spLocks/>
            </p:cNvSpPr>
            <p:nvPr/>
          </p:nvSpPr>
          <p:spPr bwMode="auto">
            <a:xfrm>
              <a:off x="1152" y="2736"/>
              <a:ext cx="1344" cy="1056"/>
            </a:xfrm>
            <a:custGeom>
              <a:avLst/>
              <a:gdLst>
                <a:gd name="T0" fmla="*/ 0 w 1008"/>
                <a:gd name="T1" fmla="*/ 0 h 864"/>
                <a:gd name="T2" fmla="*/ 448 w 1008"/>
                <a:gd name="T3" fmla="*/ 763 h 864"/>
                <a:gd name="T4" fmla="*/ 1344 w 1008"/>
                <a:gd name="T5" fmla="*/ 1056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1" name="Oval 25"/>
            <p:cNvSpPr>
              <a:spLocks noChangeArrowheads="1"/>
            </p:cNvSpPr>
            <p:nvPr/>
          </p:nvSpPr>
          <p:spPr bwMode="auto">
            <a:xfrm>
              <a:off x="1440" y="336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232" name="Text Box 30"/>
            <p:cNvSpPr txBox="1">
              <a:spLocks noChangeArrowheads="1"/>
            </p:cNvSpPr>
            <p:nvPr/>
          </p:nvSpPr>
          <p:spPr bwMode="auto">
            <a:xfrm>
              <a:off x="2458" y="3658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1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</p:grpSp>
      <p:sp>
        <p:nvSpPr>
          <p:cNvPr id="9227" name="Rectangle 37"/>
          <p:cNvSpPr>
            <a:spLocks noGrp="1" noChangeArrowheads="1"/>
          </p:cNvSpPr>
          <p:nvPr>
            <p:ph type="title"/>
          </p:nvPr>
        </p:nvSpPr>
        <p:spPr>
          <a:xfrm>
            <a:off x="609600" y="-5315"/>
            <a:ext cx="7772400" cy="614916"/>
          </a:xfrm>
          <a:noFill/>
        </p:spPr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A3A12C3-694F-4A97-920E-2064469FA0A4}" type="slidenum">
              <a:rPr lang="en-US" sz="1400" baseline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sz="14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199"/>
                <a:ext cx="8851900" cy="23479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s-ES" b="1" dirty="0" smtClean="0"/>
                  <a:t>2. Bienes inferiores: </a:t>
                </a:r>
                <a:r>
                  <a:rPr lang="es-ES" dirty="0" smtClean="0"/>
                  <a:t>l</a:t>
                </a:r>
                <a:r>
                  <a:rPr lang="es-ES" dirty="0" smtClean="0">
                    <a:latin typeface="+mj-lt"/>
                  </a:rPr>
                  <a:t>a </a:t>
                </a:r>
                <a:r>
                  <a:rPr lang="es-ES" dirty="0">
                    <a:latin typeface="+mj-lt"/>
                  </a:rPr>
                  <a:t>cantidad </a:t>
                </a:r>
                <a:r>
                  <a:rPr lang="es-ES" dirty="0" smtClean="0">
                    <a:latin typeface="+mj-lt"/>
                  </a:rPr>
                  <a:t>demandada varía en sentido contrario al ingreso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ES" dirty="0" smtClean="0">
                  <a:latin typeface="+mj-l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UY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s-MX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s-E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s-ES" dirty="0">
                  <a:latin typeface="+mj-l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ES" sz="2400" b="1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199"/>
                <a:ext cx="8851900" cy="2347914"/>
              </a:xfrm>
              <a:blipFill>
                <a:blip r:embed="rId3"/>
                <a:stretch>
                  <a:fillRect l="-1722" t="-518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z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28800" y="3505200"/>
            <a:ext cx="3059113" cy="2667000"/>
            <a:chOff x="1152" y="2208"/>
            <a:chExt cx="1927" cy="1680"/>
          </a:xfrm>
        </p:grpSpPr>
        <p:sp>
          <p:nvSpPr>
            <p:cNvPr id="10266" name="Freeform 33"/>
            <p:cNvSpPr>
              <a:spLocks/>
            </p:cNvSpPr>
            <p:nvPr/>
          </p:nvSpPr>
          <p:spPr bwMode="auto">
            <a:xfrm>
              <a:off x="1200" y="2208"/>
              <a:ext cx="1632" cy="864"/>
            </a:xfrm>
            <a:custGeom>
              <a:avLst/>
              <a:gdLst>
                <a:gd name="T0" fmla="*/ 0 w 1632"/>
                <a:gd name="T1" fmla="*/ 0 h 864"/>
                <a:gd name="T2" fmla="*/ 432 w 1632"/>
                <a:gd name="T3" fmla="*/ 672 h 864"/>
                <a:gd name="T4" fmla="*/ 1632 w 1632"/>
                <a:gd name="T5" fmla="*/ 864 h 864"/>
                <a:gd name="T6" fmla="*/ 0 60000 65536"/>
                <a:gd name="T7" fmla="*/ 0 60000 65536"/>
                <a:gd name="T8" fmla="*/ 0 60000 65536"/>
                <a:gd name="T9" fmla="*/ 0 w 1632"/>
                <a:gd name="T10" fmla="*/ 0 h 864"/>
                <a:gd name="T11" fmla="*/ 1632 w 163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864">
                  <a:moveTo>
                    <a:pt x="0" y="0"/>
                  </a:moveTo>
                  <a:cubicBezTo>
                    <a:pt x="80" y="264"/>
                    <a:pt x="160" y="528"/>
                    <a:pt x="432" y="672"/>
                  </a:cubicBezTo>
                  <a:cubicBezTo>
                    <a:pt x="704" y="816"/>
                    <a:pt x="1168" y="840"/>
                    <a:pt x="1632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>
              <a:off x="1152" y="2400"/>
              <a:ext cx="1248" cy="1488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0268" name="Text Box 12"/>
            <p:cNvSpPr txBox="1">
              <a:spLocks noChangeArrowheads="1"/>
            </p:cNvSpPr>
            <p:nvPr/>
          </p:nvSpPr>
          <p:spPr bwMode="auto">
            <a:xfrm>
              <a:off x="1344" y="249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C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10269" name="Text Box 13"/>
            <p:cNvSpPr txBox="1">
              <a:spLocks noChangeArrowheads="1"/>
            </p:cNvSpPr>
            <p:nvPr/>
          </p:nvSpPr>
          <p:spPr bwMode="auto">
            <a:xfrm>
              <a:off x="2842" y="2986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3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  <p:sp>
          <p:nvSpPr>
            <p:cNvPr id="10270" name="Oval 24"/>
            <p:cNvSpPr>
              <a:spLocks noChangeArrowheads="1"/>
            </p:cNvSpPr>
            <p:nvPr/>
          </p:nvSpPr>
          <p:spPr bwMode="auto">
            <a:xfrm>
              <a:off x="1392" y="2688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5476875" y="4534237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sz="2400"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sz="2400"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2000" baseline="0" dirty="0" smtClean="0">
                <a:solidFill>
                  <a:srgbClr val="470F3E"/>
                </a:solidFill>
              </a:rPr>
              <a:t>¿</a:t>
            </a:r>
            <a:r>
              <a:rPr lang="en-US" sz="2000" baseline="0" dirty="0" err="1" smtClean="0">
                <a:solidFill>
                  <a:srgbClr val="470F3E"/>
                </a:solidFill>
              </a:rPr>
              <a:t>Pueden</a:t>
            </a:r>
            <a:r>
              <a:rPr lang="en-US" sz="2000" baseline="0" dirty="0" smtClean="0">
                <a:solidFill>
                  <a:srgbClr val="470F3E"/>
                </a:solidFill>
              </a:rPr>
              <a:t> </a:t>
            </a:r>
            <a:r>
              <a:rPr lang="en-US" sz="2000" baseline="0" dirty="0" err="1" smtClean="0">
                <a:solidFill>
                  <a:srgbClr val="470F3E"/>
                </a:solidFill>
              </a:rPr>
              <a:t>ser</a:t>
            </a:r>
            <a:r>
              <a:rPr lang="en-US" sz="2000" baseline="0" dirty="0" smtClean="0">
                <a:solidFill>
                  <a:srgbClr val="470F3E"/>
                </a:solidFill>
              </a:rPr>
              <a:t> </a:t>
            </a:r>
            <a:r>
              <a:rPr lang="en-US" sz="2000" i="1" baseline="0" dirty="0" err="1" smtClean="0">
                <a:solidFill>
                  <a:srgbClr val="470F3E"/>
                </a:solidFill>
              </a:rPr>
              <a:t>todos</a:t>
            </a:r>
            <a:r>
              <a:rPr lang="en-US" sz="2000" i="1" baseline="0" dirty="0" smtClean="0">
                <a:solidFill>
                  <a:srgbClr val="470F3E"/>
                </a:solidFill>
              </a:rPr>
              <a:t> </a:t>
            </a:r>
            <a:r>
              <a:rPr lang="en-US" sz="2000" baseline="0" dirty="0" err="1" smtClean="0">
                <a:solidFill>
                  <a:srgbClr val="470F3E"/>
                </a:solidFill>
              </a:rPr>
              <a:t>los</a:t>
            </a:r>
            <a:r>
              <a:rPr lang="en-US" sz="2000" baseline="0" dirty="0" smtClean="0">
                <a:solidFill>
                  <a:srgbClr val="470F3E"/>
                </a:solidFill>
              </a:rPr>
              <a:t> </a:t>
            </a:r>
            <a:r>
              <a:rPr lang="en-US" sz="2000" baseline="0" dirty="0" err="1" smtClean="0">
                <a:solidFill>
                  <a:srgbClr val="470F3E"/>
                </a:solidFill>
              </a:rPr>
              <a:t>bienes</a:t>
            </a:r>
            <a:r>
              <a:rPr lang="en-US" sz="2000" baseline="0" dirty="0" smtClean="0">
                <a:solidFill>
                  <a:srgbClr val="470F3E"/>
                </a:solidFill>
              </a:rPr>
              <a:t> </a:t>
            </a:r>
          </a:p>
          <a:p>
            <a:r>
              <a:rPr lang="en-US" sz="2000" baseline="0" dirty="0" err="1" smtClean="0">
                <a:solidFill>
                  <a:srgbClr val="470F3E"/>
                </a:solidFill>
              </a:rPr>
              <a:t>inferiores</a:t>
            </a:r>
            <a:r>
              <a:rPr lang="en-US" sz="2000" baseline="0" dirty="0" smtClean="0">
                <a:solidFill>
                  <a:srgbClr val="470F3E"/>
                </a:solidFill>
              </a:rPr>
              <a:t>?</a:t>
            </a:r>
            <a:endParaRPr lang="en-US" sz="2000" baseline="0" dirty="0">
              <a:solidFill>
                <a:srgbClr val="470F3E"/>
              </a:solidFill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828800" y="4114800"/>
            <a:ext cx="3135313" cy="2057400"/>
            <a:chOff x="1152" y="2592"/>
            <a:chExt cx="1975" cy="1296"/>
          </a:xfrm>
        </p:grpSpPr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1392" y="2928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B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grpSp>
          <p:nvGrpSpPr>
            <p:cNvPr id="10261" name="Group 50"/>
            <p:cNvGrpSpPr>
              <a:grpSpLocks/>
            </p:cNvGrpSpPr>
            <p:nvPr/>
          </p:nvGrpSpPr>
          <p:grpSpPr bwMode="auto">
            <a:xfrm>
              <a:off x="1152" y="2592"/>
              <a:ext cx="1975" cy="1296"/>
              <a:chOff x="1152" y="2592"/>
              <a:chExt cx="1975" cy="1296"/>
            </a:xfrm>
          </p:grpSpPr>
          <p:sp>
            <p:nvSpPr>
              <p:cNvPr id="10262" name="Freeform 36"/>
              <p:cNvSpPr>
                <a:spLocks/>
              </p:cNvSpPr>
              <p:nvPr/>
            </p:nvSpPr>
            <p:spPr bwMode="auto">
              <a:xfrm>
                <a:off x="1200" y="2592"/>
                <a:ext cx="1680" cy="864"/>
              </a:xfrm>
              <a:custGeom>
                <a:avLst/>
                <a:gdLst>
                  <a:gd name="T0" fmla="*/ 0 w 1632"/>
                  <a:gd name="T1" fmla="*/ 0 h 864"/>
                  <a:gd name="T2" fmla="*/ 445 w 1632"/>
                  <a:gd name="T3" fmla="*/ 672 h 864"/>
                  <a:gd name="T4" fmla="*/ 1680 w 1632"/>
                  <a:gd name="T5" fmla="*/ 864 h 864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864"/>
                  <a:gd name="T11" fmla="*/ 1632 w 163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864">
                    <a:moveTo>
                      <a:pt x="0" y="0"/>
                    </a:moveTo>
                    <a:cubicBezTo>
                      <a:pt x="80" y="264"/>
                      <a:pt x="160" y="528"/>
                      <a:pt x="432" y="672"/>
                    </a:cubicBezTo>
                    <a:cubicBezTo>
                      <a:pt x="704" y="816"/>
                      <a:pt x="1168" y="840"/>
                      <a:pt x="1632" y="864"/>
                    </a:cubicBezTo>
                  </a:path>
                </a:pathLst>
              </a:cu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63" name="Line 15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960" cy="1104"/>
              </a:xfrm>
              <a:prstGeom prst="line">
                <a:avLst/>
              </a:prstGeom>
              <a:noFill/>
              <a:ln w="28575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64" name="Oval 17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65" name="Text Box 19"/>
              <p:cNvSpPr txBox="1">
                <a:spLocks noChangeArrowheads="1"/>
              </p:cNvSpPr>
              <p:nvPr/>
            </p:nvSpPr>
            <p:spPr bwMode="auto">
              <a:xfrm>
                <a:off x="2890" y="3322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aseline="0">
                    <a:solidFill>
                      <a:srgbClr val="470F3E"/>
                    </a:solidFill>
                  </a:rPr>
                  <a:t>U</a:t>
                </a:r>
                <a:r>
                  <a:rPr lang="en-US" sz="1400">
                    <a:solidFill>
                      <a:srgbClr val="470F3E"/>
                    </a:solidFill>
                  </a:rPr>
                  <a:t>2</a:t>
                </a:r>
                <a:endParaRPr lang="en-US" sz="1400" baseline="0">
                  <a:solidFill>
                    <a:srgbClr val="470F3E"/>
                  </a:solidFill>
                </a:endParaRPr>
              </a:p>
            </p:txBody>
          </p:sp>
        </p:grp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828800" y="4876800"/>
            <a:ext cx="3363913" cy="1295400"/>
            <a:chOff x="1152" y="3072"/>
            <a:chExt cx="2119" cy="816"/>
          </a:xfrm>
        </p:grpSpPr>
        <p:sp>
          <p:nvSpPr>
            <p:cNvPr id="10254" name="Text Box 22"/>
            <p:cNvSpPr txBox="1">
              <a:spLocks noChangeArrowheads="1"/>
            </p:cNvSpPr>
            <p:nvPr/>
          </p:nvSpPr>
          <p:spPr bwMode="auto">
            <a:xfrm>
              <a:off x="1344" y="350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sz="2400"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sz="2400"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grpSp>
          <p:nvGrpSpPr>
            <p:cNvPr id="10255" name="Group 49"/>
            <p:cNvGrpSpPr>
              <a:grpSpLocks/>
            </p:cNvGrpSpPr>
            <p:nvPr/>
          </p:nvGrpSpPr>
          <p:grpSpPr bwMode="auto">
            <a:xfrm>
              <a:off x="1152" y="3072"/>
              <a:ext cx="2119" cy="816"/>
              <a:chOff x="1152" y="3072"/>
              <a:chExt cx="2119" cy="816"/>
            </a:xfrm>
          </p:grpSpPr>
          <p:sp>
            <p:nvSpPr>
              <p:cNvPr id="10256" name="Text Box 25"/>
              <p:cNvSpPr txBox="1">
                <a:spLocks noChangeArrowheads="1"/>
              </p:cNvSpPr>
              <p:nvPr/>
            </p:nvSpPr>
            <p:spPr bwMode="auto">
              <a:xfrm>
                <a:off x="3034" y="365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r>
                  <a:rPr lang="en-US" sz="1400" baseline="0" dirty="0">
                    <a:solidFill>
                      <a:srgbClr val="470F3E"/>
                    </a:solidFill>
                  </a:rPr>
                  <a:t>U</a:t>
                </a:r>
                <a:r>
                  <a:rPr lang="en-US" sz="1400" dirty="0">
                    <a:solidFill>
                      <a:srgbClr val="470F3E"/>
                    </a:solidFill>
                  </a:rPr>
                  <a:t>1</a:t>
                </a:r>
                <a:endParaRPr lang="en-US" sz="1400" baseline="0" dirty="0">
                  <a:solidFill>
                    <a:srgbClr val="470F3E"/>
                  </a:solidFill>
                </a:endParaRPr>
              </a:p>
            </p:txBody>
          </p:sp>
          <p:sp>
            <p:nvSpPr>
              <p:cNvPr id="10257" name="Line 21"/>
              <p:cNvSpPr>
                <a:spLocks noChangeShapeType="1"/>
              </p:cNvSpPr>
              <p:nvPr/>
            </p:nvSpPr>
            <p:spPr bwMode="auto">
              <a:xfrm>
                <a:off x="1152" y="3072"/>
                <a:ext cx="672" cy="816"/>
              </a:xfrm>
              <a:prstGeom prst="line">
                <a:avLst/>
              </a:prstGeom>
              <a:noFill/>
              <a:ln w="28575">
                <a:solidFill>
                  <a:srgbClr val="3B4F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58" name="Freeform 48"/>
              <p:cNvSpPr>
                <a:spLocks/>
              </p:cNvSpPr>
              <p:nvPr/>
            </p:nvSpPr>
            <p:spPr bwMode="auto">
              <a:xfrm>
                <a:off x="1344" y="3216"/>
                <a:ext cx="1632" cy="576"/>
              </a:xfrm>
              <a:custGeom>
                <a:avLst/>
                <a:gdLst>
                  <a:gd name="T0" fmla="*/ 0 w 1632"/>
                  <a:gd name="T1" fmla="*/ 0 h 864"/>
                  <a:gd name="T2" fmla="*/ 432 w 1632"/>
                  <a:gd name="T3" fmla="*/ 448 h 864"/>
                  <a:gd name="T4" fmla="*/ 1632 w 1632"/>
                  <a:gd name="T5" fmla="*/ 576 h 864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864"/>
                  <a:gd name="T11" fmla="*/ 1632 w 163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864">
                    <a:moveTo>
                      <a:pt x="0" y="0"/>
                    </a:moveTo>
                    <a:cubicBezTo>
                      <a:pt x="80" y="264"/>
                      <a:pt x="160" y="528"/>
                      <a:pt x="432" y="672"/>
                    </a:cubicBezTo>
                    <a:cubicBezTo>
                      <a:pt x="704" y="816"/>
                      <a:pt x="1168" y="840"/>
                      <a:pt x="1632" y="864"/>
                    </a:cubicBezTo>
                  </a:path>
                </a:pathLst>
              </a:custGeom>
              <a:noFill/>
              <a:ln w="28575">
                <a:solidFill>
                  <a:srgbClr val="470F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59" name="Oval 11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</p:grpSp>
      <p:sp>
        <p:nvSpPr>
          <p:cNvPr id="10253" name="Rectangle 5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  <a:noFill/>
        </p:spPr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1469</Words>
  <Application>Microsoft Office PowerPoint</Application>
  <PresentationFormat>Presentación en pantalla (4:3)</PresentationFormat>
  <Paragraphs>336</Paragraphs>
  <Slides>30</Slides>
  <Notes>28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Symbol</vt:lpstr>
      <vt:lpstr>Times New Roman</vt:lpstr>
      <vt:lpstr>Verdana</vt:lpstr>
      <vt:lpstr>Default Design</vt:lpstr>
      <vt:lpstr>Equation</vt:lpstr>
      <vt:lpstr>Capítulo 5</vt:lpstr>
      <vt:lpstr>Funciones de Demanda</vt:lpstr>
      <vt:lpstr>Funciones de Demanda</vt:lpstr>
      <vt:lpstr>Homogeneidad</vt:lpstr>
      <vt:lpstr>Homogeneidad: Ejemplo </vt:lpstr>
      <vt:lpstr>Homogeneidad: Otro ejemplo </vt:lpstr>
      <vt:lpstr>Cambios en el Ingreso</vt:lpstr>
      <vt:lpstr>Cambios en el Ingreso</vt:lpstr>
      <vt:lpstr>Cambios en el Ingreso</vt:lpstr>
      <vt:lpstr>Cambios en el Ingreso</vt:lpstr>
      <vt:lpstr>Cambios en el Ingreso</vt:lpstr>
      <vt:lpstr>Cambios en el Ingreso</vt:lpstr>
      <vt:lpstr>Variación en el precio de un bien</vt:lpstr>
      <vt:lpstr>Figura: Cae el precio del bien x</vt:lpstr>
      <vt:lpstr>Variación en el precio de un bien</vt:lpstr>
      <vt:lpstr>Variación en el precio de un bien</vt:lpstr>
      <vt:lpstr>Cae el precio del bien x</vt:lpstr>
      <vt:lpstr>Cae el precio del bien x</vt:lpstr>
      <vt:lpstr>Aumenta el precio del bien x</vt:lpstr>
      <vt:lpstr>Variaciones en el precio de un bien</vt:lpstr>
      <vt:lpstr>Variaciones en el Precio para Bienes Normales</vt:lpstr>
      <vt:lpstr>Variaciones en el Precio para Bienes Inferiores</vt:lpstr>
      <vt:lpstr>Variaciones en el Precio para Bienes Inferiores</vt:lpstr>
      <vt:lpstr>La paradoja de un bien Giffen</vt:lpstr>
      <vt:lpstr>La paradoja del bien Giffen</vt:lpstr>
      <vt:lpstr>La paradoja del bien Giffen</vt:lpstr>
      <vt:lpstr>La Paradoja de Giffen</vt:lpstr>
      <vt:lpstr>La Curva de Demanda del Individuo</vt:lpstr>
      <vt:lpstr>La Curva de Demanda del Individuo</vt:lpstr>
      <vt:lpstr>Desplazamiento de la Curva de Demanda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 THEORY</dc:title>
  <dc:creator>Eastern Illinois University</dc:creator>
  <cp:lastModifiedBy>CAFFERA Marcelo</cp:lastModifiedBy>
  <cp:revision>948</cp:revision>
  <cp:lastPrinted>2003-12-07T01:30:56Z</cp:lastPrinted>
  <dcterms:created xsi:type="dcterms:W3CDTF">2003-12-04T02:16:42Z</dcterms:created>
  <dcterms:modified xsi:type="dcterms:W3CDTF">2021-04-14T11:48:12Z</dcterms:modified>
</cp:coreProperties>
</file>