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7" r:id="rId2"/>
    <p:sldId id="335" r:id="rId3"/>
    <p:sldId id="336" r:id="rId4"/>
    <p:sldId id="337" r:id="rId5"/>
    <p:sldId id="338" r:id="rId6"/>
    <p:sldId id="353" r:id="rId7"/>
    <p:sldId id="354" r:id="rId8"/>
    <p:sldId id="341" r:id="rId9"/>
    <p:sldId id="355" r:id="rId10"/>
    <p:sldId id="356" r:id="rId11"/>
    <p:sldId id="357" r:id="rId12"/>
    <p:sldId id="342" r:id="rId13"/>
    <p:sldId id="359" r:id="rId14"/>
    <p:sldId id="365" r:id="rId15"/>
    <p:sldId id="358" r:id="rId16"/>
    <p:sldId id="360" r:id="rId17"/>
    <p:sldId id="343" r:id="rId18"/>
    <p:sldId id="344" r:id="rId19"/>
    <p:sldId id="345" r:id="rId20"/>
    <p:sldId id="366" r:id="rId21"/>
    <p:sldId id="346" r:id="rId22"/>
    <p:sldId id="347" r:id="rId23"/>
    <p:sldId id="361" r:id="rId24"/>
    <p:sldId id="362" r:id="rId25"/>
    <p:sldId id="314" r:id="rId26"/>
    <p:sldId id="364" r:id="rId27"/>
    <p:sldId id="352" r:id="rId28"/>
  </p:sldIdLst>
  <p:sldSz cx="9144000" cy="6858000" type="screen4x3"/>
  <p:notesSz cx="7302500" cy="95885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 baseline="-25000">
        <a:solidFill>
          <a:srgbClr val="007572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 baseline="-25000">
        <a:solidFill>
          <a:srgbClr val="007572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 baseline="-25000">
        <a:solidFill>
          <a:srgbClr val="007572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 baseline="-25000">
        <a:solidFill>
          <a:srgbClr val="007572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 baseline="-25000">
        <a:solidFill>
          <a:srgbClr val="00757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 baseline="-25000">
        <a:solidFill>
          <a:srgbClr val="00757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 baseline="-25000">
        <a:solidFill>
          <a:srgbClr val="00757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 baseline="-25000">
        <a:solidFill>
          <a:srgbClr val="00757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 baseline="-25000">
        <a:solidFill>
          <a:srgbClr val="00757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0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87D5"/>
    <a:srgbClr val="7D1B6D"/>
    <a:srgbClr val="3B4F89"/>
    <a:srgbClr val="470F3E"/>
    <a:srgbClr val="DC00DC"/>
    <a:srgbClr val="107D8C"/>
    <a:srgbClr val="2B75E3"/>
    <a:srgbClr val="9820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6907" autoAdjust="0"/>
  </p:normalViewPr>
  <p:slideViewPr>
    <p:cSldViewPr>
      <p:cViewPr varScale="1">
        <p:scale>
          <a:sx n="57" d="100"/>
          <a:sy n="57" d="100"/>
        </p:scale>
        <p:origin x="862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494" y="1164"/>
      </p:cViewPr>
      <p:guideLst>
        <p:guide orient="horz" pos="3020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206500" cy="2936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vert="horz" wrap="none" lIns="96515" tIns="48257" rIns="96515" bIns="48257" numCol="1" anchor="t" anchorCtr="0" compatLnSpc="1">
            <a:prstTxWarp prst="textNoShape">
              <a:avLst/>
            </a:prstTxWarp>
            <a:spAutoFit/>
          </a:bodyPr>
          <a:lstStyle>
            <a:lvl1pPr algn="l" defTabSz="965200">
              <a:defRPr sz="1300" baseline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086475" y="0"/>
            <a:ext cx="1216025" cy="2936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vert="horz" wrap="none" lIns="96515" tIns="48257" rIns="96515" bIns="48257" numCol="1" anchor="t" anchorCtr="0" compatLnSpc="1">
            <a:prstTxWarp prst="textNoShape">
              <a:avLst/>
            </a:prstTxWarp>
            <a:spAutoFit/>
          </a:bodyPr>
          <a:lstStyle>
            <a:lvl1pPr algn="r" defTabSz="965200">
              <a:defRPr sz="1300" baseline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4813"/>
            <a:ext cx="1298575" cy="29368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vert="horz" wrap="none" lIns="96515" tIns="48257" rIns="96515" bIns="48257" numCol="1" anchor="b" anchorCtr="0" compatLnSpc="1">
            <a:prstTxWarp prst="textNoShape">
              <a:avLst/>
            </a:prstTxWarp>
            <a:spAutoFit/>
          </a:bodyPr>
          <a:lstStyle>
            <a:lvl1pPr algn="l" defTabSz="965200">
              <a:defRPr sz="1300" baseline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818313" y="9294813"/>
            <a:ext cx="484187" cy="29368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vert="horz" wrap="none" lIns="96515" tIns="48257" rIns="96515" bIns="48257" numCol="1" anchor="b" anchorCtr="0" compatLnSpc="1">
            <a:prstTxWarp prst="textNoShape">
              <a:avLst/>
            </a:prstTxWarp>
            <a:spAutoFit/>
          </a:bodyPr>
          <a:lstStyle>
            <a:lvl1pPr algn="r" defTabSz="965200">
              <a:defRPr sz="1300" baseline="0" smtClean="0"/>
            </a:lvl1pPr>
          </a:lstStyle>
          <a:p>
            <a:pPr>
              <a:defRPr/>
            </a:pPr>
            <a:fld id="{0252D0FA-487B-493E-A305-56FFE48838E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33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206500" cy="2936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vert="horz" wrap="none" lIns="96515" tIns="48257" rIns="96515" bIns="48257" numCol="1" anchor="t" anchorCtr="0" compatLnSpc="1">
            <a:prstTxWarp prst="textNoShape">
              <a:avLst/>
            </a:prstTxWarp>
            <a:spAutoFit/>
          </a:bodyPr>
          <a:lstStyle>
            <a:lvl1pPr algn="l" defTabSz="965200">
              <a:defRPr sz="1300" baseline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086475" y="0"/>
            <a:ext cx="1216025" cy="2936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vert="horz" wrap="none" lIns="96515" tIns="48257" rIns="96515" bIns="48257" numCol="1" anchor="t" anchorCtr="0" compatLnSpc="1">
            <a:prstTxWarp prst="textNoShape">
              <a:avLst/>
            </a:prstTxWarp>
            <a:spAutoFit/>
          </a:bodyPr>
          <a:lstStyle>
            <a:lvl1pPr algn="r" defTabSz="965200">
              <a:defRPr sz="1300" baseline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3138" y="4554538"/>
            <a:ext cx="2655887" cy="12303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vert="horz" wrap="none" lIns="96515" tIns="48257" rIns="96515" bIns="48257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94813"/>
            <a:ext cx="1298575" cy="29368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vert="horz" wrap="none" lIns="96515" tIns="48257" rIns="96515" bIns="48257" numCol="1" anchor="b" anchorCtr="0" compatLnSpc="1">
            <a:prstTxWarp prst="textNoShape">
              <a:avLst/>
            </a:prstTxWarp>
            <a:spAutoFit/>
          </a:bodyPr>
          <a:lstStyle>
            <a:lvl1pPr algn="l" defTabSz="965200">
              <a:defRPr sz="1300" baseline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818313" y="9294813"/>
            <a:ext cx="484187" cy="29368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vert="horz" wrap="none" lIns="96515" tIns="48257" rIns="96515" bIns="48257" numCol="1" anchor="b" anchorCtr="0" compatLnSpc="1">
            <a:prstTxWarp prst="textNoShape">
              <a:avLst/>
            </a:prstTxWarp>
            <a:spAutoFit/>
          </a:bodyPr>
          <a:lstStyle>
            <a:lvl1pPr algn="r" defTabSz="965200">
              <a:defRPr sz="1300" baseline="0" smtClean="0"/>
            </a:lvl1pPr>
          </a:lstStyle>
          <a:p>
            <a:pPr>
              <a:defRPr/>
            </a:pPr>
            <a:fld id="{E96C6E49-6970-4842-A7EC-2DA5C52063F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7715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5BAE3948-CDE2-4171-BF49-B97EF801D0B3}" type="slidenum">
              <a:rPr lang="en-US" baseline="0"/>
              <a:pPr/>
              <a:t>1</a:t>
            </a:fld>
            <a:endParaRPr lang="en-US" baseline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1919287" cy="27781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C83866D3-CA51-4EE4-8D5F-80CA2CBFC092}" type="slidenum">
              <a:rPr lang="en-US" baseline="0"/>
              <a:pPr/>
              <a:t>10</a:t>
            </a:fld>
            <a:endParaRPr lang="en-US" baseline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195262" cy="2825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DE85F058-8135-42BA-8D5D-6AE1B654C424}" type="slidenum">
              <a:rPr lang="en-US" baseline="0"/>
              <a:pPr/>
              <a:t>11</a:t>
            </a:fld>
            <a:endParaRPr lang="en-US" baseline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850" y="4337050"/>
            <a:ext cx="195263" cy="2825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2803E7D1-5EBA-4888-AC59-47E774163549}" type="slidenum">
              <a:rPr lang="en-US" baseline="0"/>
              <a:pPr/>
              <a:t>12</a:t>
            </a:fld>
            <a:endParaRPr lang="en-US" baseline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195262" cy="2825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11E87627-11C5-4E8D-A44F-00EE49E11BD6}" type="slidenum">
              <a:rPr lang="en-US" baseline="0"/>
              <a:pPr/>
              <a:t>13</a:t>
            </a:fld>
            <a:endParaRPr lang="en-US" baseline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195262" cy="2825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/>
            <a:endParaRPr lang="es-MX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11E87627-11C5-4E8D-A44F-00EE49E11BD6}" type="slidenum">
              <a:rPr lang="en-US" baseline="0"/>
              <a:pPr/>
              <a:t>14</a:t>
            </a:fld>
            <a:endParaRPr lang="en-US" baseline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195262" cy="2825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/>
            <a:endParaRPr lang="es-MX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5A3600D6-C49C-4CD7-A872-C1173F6FD066}" type="slidenum">
              <a:rPr lang="en-US" baseline="0"/>
              <a:pPr/>
              <a:t>15</a:t>
            </a:fld>
            <a:endParaRPr lang="en-US" baseline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1919287" cy="27781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731947A3-FCE6-4B71-AC9E-851555AF3A50}" type="slidenum">
              <a:rPr lang="en-US" baseline="0"/>
              <a:pPr/>
              <a:t>16</a:t>
            </a:fld>
            <a:endParaRPr lang="en-US" baseline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BD34F3D1-1EBF-4466-AA15-F96F972F33CC}" type="slidenum">
              <a:rPr lang="en-US" baseline="0"/>
              <a:pPr/>
              <a:t>17</a:t>
            </a:fld>
            <a:endParaRPr lang="en-US" baseline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3F99E9D4-522C-42CE-AF6D-09861CCE176E}" type="slidenum">
              <a:rPr lang="en-US" baseline="0"/>
              <a:pPr/>
              <a:t>18</a:t>
            </a:fld>
            <a:endParaRPr lang="en-US" baseline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079D9C0C-B40A-4200-AFBD-1C6BB19691E1}" type="slidenum">
              <a:rPr lang="en-US" baseline="0"/>
              <a:pPr/>
              <a:t>19</a:t>
            </a:fld>
            <a:endParaRPr lang="en-US" baseline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623577C6-54F4-4E11-92ED-C57BC4AF69CF}" type="slidenum">
              <a:rPr lang="en-US" baseline="0"/>
              <a:pPr/>
              <a:t>2</a:t>
            </a:fld>
            <a:endParaRPr lang="en-US" baseline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195262" cy="2825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883BA5EF-98F0-4A07-8807-1075124CF69E}" type="slidenum">
              <a:rPr lang="en-US" baseline="0"/>
              <a:pPr/>
              <a:t>20</a:t>
            </a:fld>
            <a:endParaRPr lang="en-US" baseline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C05B315B-D3BB-46F2-A7F6-568BF960E001}" type="slidenum">
              <a:rPr lang="en-US" baseline="0"/>
              <a:pPr/>
              <a:t>21</a:t>
            </a:fld>
            <a:endParaRPr lang="en-US" baseline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BDA0EAAB-9272-436F-851F-19EC889AE743}" type="slidenum">
              <a:rPr lang="en-US" baseline="0"/>
              <a:pPr/>
              <a:t>22</a:t>
            </a:fld>
            <a:endParaRPr lang="en-US" baseline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884B0880-7D0C-406C-ACCE-9A02926A74DD}" type="slidenum">
              <a:rPr lang="en-US" baseline="0"/>
              <a:pPr/>
              <a:t>23</a:t>
            </a:fld>
            <a:endParaRPr lang="en-US" baseline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A55C920D-EB1C-4C10-A571-700F682C4D54}" type="slidenum">
              <a:rPr lang="en-US" baseline="0"/>
              <a:pPr/>
              <a:t>24</a:t>
            </a:fld>
            <a:endParaRPr lang="en-US" baseline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6F42FB01-DBC9-406B-9153-C9EE9797977C}" type="slidenum">
              <a:rPr lang="en-US" baseline="0"/>
              <a:pPr/>
              <a:t>25</a:t>
            </a:fld>
            <a:endParaRPr lang="en-US" baseline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53993A1C-D29D-4D53-AE0D-2F981202BA3E}" type="slidenum">
              <a:rPr lang="en-US" baseline="0"/>
              <a:pPr/>
              <a:t>26</a:t>
            </a:fld>
            <a:endParaRPr lang="en-US" baseline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4C33E590-7D16-439D-9366-0FFF6245A7D3}" type="slidenum">
              <a:rPr lang="en-US" baseline="0"/>
              <a:pPr/>
              <a:t>27</a:t>
            </a:fld>
            <a:endParaRPr lang="en-US" baseline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714F5189-81DE-4FEE-BC42-9FA713E1B7EF}" type="slidenum">
              <a:rPr lang="en-US" baseline="0"/>
              <a:pPr/>
              <a:t>3</a:t>
            </a:fld>
            <a:endParaRPr lang="en-US" baseline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B2B88333-B0CE-40B0-B3D7-0EB2B3F72CD4}" type="slidenum">
              <a:rPr lang="en-US" baseline="0"/>
              <a:pPr/>
              <a:t>4</a:t>
            </a:fld>
            <a:endParaRPr lang="en-US" baseline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195262" cy="52228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  <a:p>
            <a:endParaRPr lang="es-MX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3B7AEA0B-E05C-4370-B02B-9EF38802F4FF}" type="slidenum">
              <a:rPr lang="en-US" baseline="0"/>
              <a:pPr/>
              <a:t>5</a:t>
            </a:fld>
            <a:endParaRPr lang="en-US" baseline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195262" cy="2825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4806CA49-0A20-4B5B-9949-373C7A6C3F49}" type="slidenum">
              <a:rPr lang="en-US" baseline="0"/>
              <a:pPr/>
              <a:t>6</a:t>
            </a:fld>
            <a:endParaRPr lang="en-US" baseline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195262" cy="2825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B0AB2E07-8AEC-4455-A6E8-45634A1D6654}" type="slidenum">
              <a:rPr lang="en-US" baseline="0"/>
              <a:pPr/>
              <a:t>7</a:t>
            </a:fld>
            <a:endParaRPr lang="en-US" baseline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B7F0406B-0370-436B-8730-A84C04B9A5D5}" type="slidenum">
              <a:rPr lang="en-US" baseline="0"/>
              <a:pPr/>
              <a:t>8</a:t>
            </a:fld>
            <a:endParaRPr lang="en-US" baseline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195262" cy="2825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E28C52F1-06F5-4A6C-87A7-B2C05B950615}" type="slidenum">
              <a:rPr lang="en-US" baseline="0"/>
              <a:pPr/>
              <a:t>9</a:t>
            </a:fld>
            <a:endParaRPr lang="en-US" baseline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195262" cy="2825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7B4E3-0A29-4771-BFA0-5A41DFED5E9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116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AB4A-4523-4463-8344-58107329192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70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762000"/>
            <a:ext cx="1943100" cy="5334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762000"/>
            <a:ext cx="5676900" cy="5334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5BEB6-7256-451F-99F7-A6D3C72479C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06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FB8C1-A7B5-4060-8D1B-EA98098DC37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55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D856D-6C8E-40F6-A708-DA8FD8FE085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232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A8BD5-0855-409E-B766-731124ED47A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936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7EC30-8E5E-4968-9F35-B6CE6F60F49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10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466A7-3AE1-48D3-A789-B8C8A852C2B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781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A933C-2D6A-4198-A017-72E272375BC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358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42DC6-D91B-482B-A2BA-01A3D76230D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042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DF1B0-5A12-462A-B17A-8F1135DB6EE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47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aseline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F6E4865C-4F35-4481-8833-3F8E48C94DB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5" autoUpdateAnimBg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470F3E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470F3E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470F3E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470F3E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2.wmf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9.wmf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png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6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17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9F3B01F3-1D6F-416C-A95E-8845B2C94560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1</a:t>
            </a:fld>
            <a:endParaRPr lang="en-US" baseline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/>
          <a:p>
            <a:r>
              <a:rPr lang="en-US" dirty="0" err="1" smtClean="0"/>
              <a:t>Capítulo</a:t>
            </a:r>
            <a:r>
              <a:rPr lang="en-US" smtClean="0"/>
              <a:t> 4</a:t>
            </a:r>
          </a:p>
        </p:txBody>
      </p:sp>
      <p:sp>
        <p:nvSpPr>
          <p:cNvPr id="9220" name="Text Box 8"/>
          <p:cNvSpPr txBox="1">
            <a:spLocks noChangeArrowheads="1"/>
          </p:cNvSpPr>
          <p:nvPr/>
        </p:nvSpPr>
        <p:spPr bwMode="auto">
          <a:xfrm>
            <a:off x="0" y="6096000"/>
            <a:ext cx="914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000" baseline="0">
                <a:solidFill>
                  <a:srgbClr val="470F3E"/>
                </a:solidFill>
              </a:rPr>
              <a:t>Copyright ©2005 by South-Western, a division of Thomson Learning.  All rights reserved. </a:t>
            </a:r>
            <a:r>
              <a:rPr lang="es-ES" sz="1000" baseline="0">
                <a:solidFill>
                  <a:srgbClr val="470F3E"/>
                </a:solidFill>
              </a:rPr>
              <a:t>Traducido y adaptado por José María Cabrera</a:t>
            </a:r>
            <a:endParaRPr lang="en-US" sz="1000" baseline="0">
              <a:solidFill>
                <a:srgbClr val="470F3E"/>
              </a:solidFill>
            </a:endParaRP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/>
              <a:t>MAXIMIZACIÓN DE LA UTILIDAD Y ELECCIÓN</a:t>
            </a:r>
          </a:p>
          <a:p>
            <a:pPr>
              <a:lnSpc>
                <a:spcPct val="80000"/>
              </a:lnSpc>
            </a:pPr>
            <a:endParaRPr lang="en-US" sz="2800" smtClean="0"/>
          </a:p>
          <a:p>
            <a:pPr>
              <a:lnSpc>
                <a:spcPct val="80000"/>
              </a:lnSpc>
            </a:pPr>
            <a:r>
              <a:rPr lang="en-US" sz="2800" smtClean="0"/>
              <a:t>Parte 2/2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8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4E9FC477-5ABE-4D15-846E-E30DEE0D49F0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10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5365750" y="6019800"/>
            <a:ext cx="159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baseline="0">
                <a:solidFill>
                  <a:schemeClr val="tx1"/>
                </a:solidFill>
              </a:rPr>
              <a:t>Cantidad de </a:t>
            </a:r>
            <a:r>
              <a:rPr lang="en-US" i="1" baseline="0">
                <a:solidFill>
                  <a:schemeClr val="tx1"/>
                </a:solidFill>
              </a:rPr>
              <a:t>x</a:t>
            </a:r>
            <a:endParaRPr lang="en-US" baseline="0">
              <a:solidFill>
                <a:schemeClr val="tx1"/>
              </a:solidFill>
            </a:endParaRPr>
          </a:p>
        </p:txBody>
      </p:sp>
      <p:sp>
        <p:nvSpPr>
          <p:cNvPr id="16388" name="Text Box 6"/>
          <p:cNvSpPr txBox="1">
            <a:spLocks noChangeArrowheads="1"/>
          </p:cNvSpPr>
          <p:nvPr/>
        </p:nvSpPr>
        <p:spPr bwMode="auto">
          <a:xfrm>
            <a:off x="260350" y="3276600"/>
            <a:ext cx="159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baseline="0">
                <a:solidFill>
                  <a:schemeClr val="tx1"/>
                </a:solidFill>
              </a:rPr>
              <a:t>Cantidad de </a:t>
            </a:r>
            <a:r>
              <a:rPr lang="en-US" i="1" baseline="0">
                <a:solidFill>
                  <a:schemeClr val="tx1"/>
                </a:solidFill>
              </a:rPr>
              <a:t>y</a:t>
            </a:r>
            <a:endParaRPr lang="en-US" baseline="0">
              <a:solidFill>
                <a:schemeClr val="tx1"/>
              </a:solidFill>
            </a:endParaRPr>
          </a:p>
        </p:txBody>
      </p:sp>
      <p:sp>
        <p:nvSpPr>
          <p:cNvPr id="16389" name="Line 7"/>
          <p:cNvSpPr>
            <a:spLocks noChangeShapeType="1"/>
          </p:cNvSpPr>
          <p:nvPr/>
        </p:nvSpPr>
        <p:spPr bwMode="auto">
          <a:xfrm>
            <a:off x="1828800" y="61722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6390" name="Line 8"/>
          <p:cNvSpPr>
            <a:spLocks noChangeShapeType="1"/>
          </p:cNvSpPr>
          <p:nvPr/>
        </p:nvSpPr>
        <p:spPr bwMode="auto">
          <a:xfrm>
            <a:off x="1828800" y="3657600"/>
            <a:ext cx="0" cy="2514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6391" name="Line 9"/>
          <p:cNvSpPr>
            <a:spLocks noChangeShapeType="1"/>
          </p:cNvSpPr>
          <p:nvPr/>
        </p:nvSpPr>
        <p:spPr bwMode="auto">
          <a:xfrm>
            <a:off x="1828800" y="4114800"/>
            <a:ext cx="2895600" cy="2057400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6392" name="Arc 10"/>
          <p:cNvSpPr>
            <a:spLocks/>
          </p:cNvSpPr>
          <p:nvPr/>
        </p:nvSpPr>
        <p:spPr bwMode="auto">
          <a:xfrm rot="16200000" flipH="1">
            <a:off x="2705100" y="4000500"/>
            <a:ext cx="1447800" cy="1371600"/>
          </a:xfrm>
          <a:custGeom>
            <a:avLst/>
            <a:gdLst>
              <a:gd name="T0" fmla="*/ 0 w 21600"/>
              <a:gd name="T1" fmla="*/ 0 h 21600"/>
              <a:gd name="T2" fmla="*/ 1447800 w 21600"/>
              <a:gd name="T3" fmla="*/ 1371600 h 21600"/>
              <a:gd name="T4" fmla="*/ 0 w 21600"/>
              <a:gd name="T5" fmla="*/ 1371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470F3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6393" name="Oval 15"/>
          <p:cNvSpPr>
            <a:spLocks noChangeArrowheads="1"/>
          </p:cNvSpPr>
          <p:nvPr/>
        </p:nvSpPr>
        <p:spPr bwMode="auto">
          <a:xfrm>
            <a:off x="3276600" y="5105400"/>
            <a:ext cx="76200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6394" name="Text Box 17"/>
          <p:cNvSpPr txBox="1">
            <a:spLocks noChangeArrowheads="1"/>
          </p:cNvSpPr>
          <p:nvPr/>
        </p:nvSpPr>
        <p:spPr bwMode="auto">
          <a:xfrm>
            <a:off x="3276600" y="4800600"/>
            <a:ext cx="3127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b="1" i="1" baseline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6395" name="Text Box 19"/>
          <p:cNvSpPr txBox="1">
            <a:spLocks noChangeArrowheads="1"/>
          </p:cNvSpPr>
          <p:nvPr/>
        </p:nvSpPr>
        <p:spPr bwMode="auto">
          <a:xfrm>
            <a:off x="4114800" y="5257800"/>
            <a:ext cx="3762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baseline="0">
                <a:solidFill>
                  <a:srgbClr val="470F3E"/>
                </a:solidFill>
              </a:rPr>
              <a:t>U</a:t>
            </a:r>
            <a:r>
              <a:rPr lang="en-US" sz="1400">
                <a:solidFill>
                  <a:srgbClr val="470F3E"/>
                </a:solidFill>
              </a:rPr>
              <a:t>1</a:t>
            </a:r>
            <a:endParaRPr lang="en-US" sz="1400" baseline="0">
              <a:solidFill>
                <a:srgbClr val="470F3E"/>
              </a:solidFill>
            </a:endParaRP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762000" y="914400"/>
            <a:ext cx="8001000" cy="5257800"/>
            <a:chOff x="480" y="576"/>
            <a:chExt cx="5040" cy="3312"/>
          </a:xfrm>
        </p:grpSpPr>
        <p:sp>
          <p:nvSpPr>
            <p:cNvPr id="16398" name="Line 11"/>
            <p:cNvSpPr>
              <a:spLocks noChangeShapeType="1"/>
            </p:cNvSpPr>
            <p:nvPr/>
          </p:nvSpPr>
          <p:spPr bwMode="auto">
            <a:xfrm>
              <a:off x="1152" y="2592"/>
              <a:ext cx="960" cy="1296"/>
            </a:xfrm>
            <a:prstGeom prst="line">
              <a:avLst/>
            </a:prstGeom>
            <a:noFill/>
            <a:ln w="28575">
              <a:solidFill>
                <a:srgbClr val="3B4F8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6399" name="Arc 12"/>
            <p:cNvSpPr>
              <a:spLocks/>
            </p:cNvSpPr>
            <p:nvPr/>
          </p:nvSpPr>
          <p:spPr bwMode="auto">
            <a:xfrm rot="15769540" flipH="1">
              <a:off x="1464" y="2712"/>
              <a:ext cx="912" cy="864"/>
            </a:xfrm>
            <a:custGeom>
              <a:avLst/>
              <a:gdLst>
                <a:gd name="T0" fmla="*/ 0 w 21600"/>
                <a:gd name="T1" fmla="*/ 0 h 21600"/>
                <a:gd name="T2" fmla="*/ 912 w 21600"/>
                <a:gd name="T3" fmla="*/ 864 h 21600"/>
                <a:gd name="T4" fmla="*/ 0 w 21600"/>
                <a:gd name="T5" fmla="*/ 864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470F3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6400" name="Rectangle 13"/>
            <p:cNvSpPr>
              <a:spLocks noChangeArrowheads="1"/>
            </p:cNvSpPr>
            <p:nvPr/>
          </p:nvSpPr>
          <p:spPr bwMode="auto">
            <a:xfrm>
              <a:off x="480" y="576"/>
              <a:ext cx="5040" cy="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  <a:buFontTx/>
                <a:buChar char="•"/>
              </a:pPr>
              <a:r>
                <a:rPr lang="es-ES" sz="3200" baseline="0" dirty="0" smtClean="0">
                  <a:solidFill>
                    <a:srgbClr val="470F3E"/>
                  </a:solidFill>
                  <a:sym typeface="Symbol" pitchFamily="18" charset="2"/>
                </a:rPr>
                <a:t>Un </a:t>
              </a:r>
              <a:r>
                <a:rPr lang="es-ES" sz="3200" u="sng" baseline="0" dirty="0" smtClean="0">
                  <a:solidFill>
                    <a:srgbClr val="470F3E"/>
                  </a:solidFill>
                  <a:sym typeface="Symbol" pitchFamily="18" charset="2"/>
                </a:rPr>
                <a:t>impuesto sobre </a:t>
              </a:r>
              <a:r>
                <a:rPr lang="es-ES" sz="3200" i="1" u="sng" baseline="0" dirty="0" smtClean="0">
                  <a:solidFill>
                    <a:srgbClr val="470F3E"/>
                  </a:solidFill>
                  <a:sym typeface="Symbol" pitchFamily="18" charset="2"/>
                </a:rPr>
                <a:t>x</a:t>
              </a:r>
              <a:r>
                <a:rPr lang="es-ES" sz="3200" baseline="0" dirty="0" smtClean="0">
                  <a:solidFill>
                    <a:srgbClr val="470F3E"/>
                  </a:solidFill>
                  <a:sym typeface="Symbol" pitchFamily="18" charset="2"/>
                </a:rPr>
                <a:t> aumenta precio de x y modifica la elección que maximiza la utilidad desde el punto </a:t>
              </a:r>
              <a:r>
                <a:rPr lang="es-ES" sz="3200" i="1" baseline="0" dirty="0" smtClean="0">
                  <a:solidFill>
                    <a:srgbClr val="470F3E"/>
                  </a:solidFill>
                  <a:sym typeface="Symbol" pitchFamily="18" charset="2"/>
                </a:rPr>
                <a:t>A</a:t>
              </a:r>
              <a:r>
                <a:rPr lang="es-ES" sz="3200" baseline="0" dirty="0" smtClean="0">
                  <a:solidFill>
                    <a:srgbClr val="470F3E"/>
                  </a:solidFill>
                  <a:sym typeface="Symbol" pitchFamily="18" charset="2"/>
                </a:rPr>
                <a:t> al punto </a:t>
              </a:r>
              <a:r>
                <a:rPr lang="es-ES" sz="3200" i="1" baseline="0" dirty="0" smtClean="0">
                  <a:solidFill>
                    <a:srgbClr val="470F3E"/>
                  </a:solidFill>
                  <a:sym typeface="Symbol" pitchFamily="18" charset="2"/>
                </a:rPr>
                <a:t>B</a:t>
              </a:r>
              <a:endParaRPr lang="es-ES" sz="3200" baseline="30000" dirty="0">
                <a:solidFill>
                  <a:srgbClr val="470F3E"/>
                </a:solidFill>
                <a:sym typeface="Symbol" pitchFamily="18" charset="2"/>
              </a:endParaRPr>
            </a:p>
          </p:txBody>
        </p:sp>
        <p:sp>
          <p:nvSpPr>
            <p:cNvPr id="16401" name="Oval 16"/>
            <p:cNvSpPr>
              <a:spLocks noChangeArrowheads="1"/>
            </p:cNvSpPr>
            <p:nvPr/>
          </p:nvSpPr>
          <p:spPr bwMode="auto">
            <a:xfrm>
              <a:off x="1584" y="3168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6402" name="Text Box 18"/>
            <p:cNvSpPr txBox="1">
              <a:spLocks noChangeArrowheads="1"/>
            </p:cNvSpPr>
            <p:nvPr/>
          </p:nvSpPr>
          <p:spPr bwMode="auto">
            <a:xfrm>
              <a:off x="1584" y="3024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aseline="-250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baseline="-250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 b="1" i="1" baseline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16403" name="Text Box 20"/>
            <p:cNvSpPr txBox="1">
              <a:spLocks noChangeArrowheads="1"/>
            </p:cNvSpPr>
            <p:nvPr/>
          </p:nvSpPr>
          <p:spPr bwMode="auto">
            <a:xfrm>
              <a:off x="2068" y="3530"/>
              <a:ext cx="23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aseline="-250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baseline="-250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 baseline="0" dirty="0">
                  <a:solidFill>
                    <a:srgbClr val="470F3E"/>
                  </a:solidFill>
                </a:rPr>
                <a:t>U</a:t>
              </a:r>
              <a:r>
                <a:rPr lang="en-US" sz="1400" dirty="0">
                  <a:solidFill>
                    <a:srgbClr val="470F3E"/>
                  </a:solidFill>
                </a:rPr>
                <a:t>2</a:t>
              </a:r>
              <a:endParaRPr lang="en-US" sz="1400" baseline="0" dirty="0">
                <a:solidFill>
                  <a:srgbClr val="470F3E"/>
                </a:solidFill>
              </a:endParaRPr>
            </a:p>
          </p:txBody>
        </p:sp>
      </p:grpSp>
      <p:sp>
        <p:nvSpPr>
          <p:cNvPr id="16397" name="Rectangle 23"/>
          <p:cNvSpPr>
            <a:spLocks noGrp="1" noChangeArrowheads="1"/>
          </p:cNvSpPr>
          <p:nvPr>
            <p:ph type="title"/>
          </p:nvPr>
        </p:nvSpPr>
        <p:spPr>
          <a:xfrm>
            <a:off x="604838" y="228600"/>
            <a:ext cx="7772400" cy="381000"/>
          </a:xfrm>
          <a:noFill/>
        </p:spPr>
        <p:txBody>
          <a:bodyPr/>
          <a:lstStyle/>
          <a:p>
            <a:r>
              <a:rPr lang="en-US" dirty="0" err="1" smtClean="0"/>
              <a:t>Impuestos</a:t>
            </a:r>
            <a:r>
              <a:rPr lang="en-US" dirty="0" smtClean="0"/>
              <a:t> de Suma </a:t>
            </a:r>
            <a:r>
              <a:rPr lang="en-US" dirty="0" err="1" smtClean="0"/>
              <a:t>Única</a:t>
            </a:r>
            <a:endParaRPr lang="en-US" dirty="0" smtClean="0"/>
          </a:p>
        </p:txBody>
      </p:sp>
      <p:cxnSp>
        <p:nvCxnSpPr>
          <p:cNvPr id="6" name="5 Conector recto de flecha"/>
          <p:cNvCxnSpPr/>
          <p:nvPr/>
        </p:nvCxnSpPr>
        <p:spPr bwMode="auto">
          <a:xfrm flipH="1">
            <a:off x="3369527" y="5920336"/>
            <a:ext cx="833438" cy="1524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5858D4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94DFCE9F-5A70-4E0D-8922-4DC6FE44A2FE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11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1974850" y="3600310"/>
            <a:ext cx="1911350" cy="2432050"/>
            <a:chOff x="1244" y="2260"/>
            <a:chExt cx="1204" cy="1532"/>
          </a:xfrm>
        </p:grpSpPr>
        <p:sp>
          <p:nvSpPr>
            <p:cNvPr id="17434" name="Line 18"/>
            <p:cNvSpPr>
              <a:spLocks noChangeShapeType="1"/>
            </p:cNvSpPr>
            <p:nvPr/>
          </p:nvSpPr>
          <p:spPr bwMode="auto">
            <a:xfrm>
              <a:off x="1248" y="2928"/>
              <a:ext cx="1200" cy="864"/>
            </a:xfrm>
            <a:prstGeom prst="line">
              <a:avLst/>
            </a:prstGeom>
            <a:noFill/>
            <a:ln w="28575">
              <a:solidFill>
                <a:srgbClr val="DC00D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7436" name="Text Box 19"/>
            <p:cNvSpPr txBox="1">
              <a:spLocks noChangeArrowheads="1"/>
            </p:cNvSpPr>
            <p:nvPr/>
          </p:nvSpPr>
          <p:spPr bwMode="auto">
            <a:xfrm>
              <a:off x="1244" y="2260"/>
              <a:ext cx="20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aseline="-250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baseline="-250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 b="1" i="1" baseline="0">
                  <a:solidFill>
                    <a:srgbClr val="DC00DC"/>
                  </a:solidFill>
                  <a:latin typeface="Verdana" pitchFamily="34" charset="0"/>
                </a:rPr>
                <a:t>I</a:t>
              </a:r>
              <a:r>
                <a:rPr lang="en-US" sz="1400" i="1" baseline="0">
                  <a:solidFill>
                    <a:srgbClr val="DC00DC"/>
                  </a:solidFill>
                </a:rPr>
                <a:t>’</a:t>
              </a:r>
            </a:p>
          </p:txBody>
        </p:sp>
        <p:sp>
          <p:nvSpPr>
            <p:cNvPr id="17437" name="Line 20"/>
            <p:cNvSpPr>
              <a:spLocks noChangeShapeType="1"/>
            </p:cNvSpPr>
            <p:nvPr/>
          </p:nvSpPr>
          <p:spPr bwMode="auto">
            <a:xfrm>
              <a:off x="1344" y="2448"/>
              <a:ext cx="0" cy="528"/>
            </a:xfrm>
            <a:prstGeom prst="line">
              <a:avLst/>
            </a:prstGeom>
            <a:noFill/>
            <a:ln w="12700">
              <a:solidFill>
                <a:srgbClr val="DC00D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</p:grp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5365750" y="6019800"/>
            <a:ext cx="159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baseline="0">
                <a:solidFill>
                  <a:schemeClr val="tx1"/>
                </a:solidFill>
              </a:rPr>
              <a:t>Cantidad de </a:t>
            </a:r>
            <a:r>
              <a:rPr lang="en-US" i="1" baseline="0">
                <a:solidFill>
                  <a:schemeClr val="tx1"/>
                </a:solidFill>
              </a:rPr>
              <a:t>x</a:t>
            </a:r>
            <a:endParaRPr lang="en-US" baseline="0">
              <a:solidFill>
                <a:schemeClr val="tx1"/>
              </a:solidFill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260350" y="3276600"/>
            <a:ext cx="159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baseline="0">
                <a:solidFill>
                  <a:schemeClr val="tx1"/>
                </a:solidFill>
              </a:rPr>
              <a:t>Cantidad de </a:t>
            </a:r>
            <a:r>
              <a:rPr lang="en-US" i="1" baseline="0">
                <a:solidFill>
                  <a:schemeClr val="tx1"/>
                </a:solidFill>
              </a:rPr>
              <a:t>y</a:t>
            </a:r>
            <a:endParaRPr lang="en-US" baseline="0">
              <a:solidFill>
                <a:schemeClr val="tx1"/>
              </a:solidFill>
            </a:endParaRPr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>
            <a:off x="1828800" y="61722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7415" name="Line 6"/>
          <p:cNvSpPr>
            <a:spLocks noChangeShapeType="1"/>
          </p:cNvSpPr>
          <p:nvPr/>
        </p:nvSpPr>
        <p:spPr bwMode="auto">
          <a:xfrm>
            <a:off x="1828800" y="3657600"/>
            <a:ext cx="0" cy="2514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7416" name="Line 7"/>
          <p:cNvSpPr>
            <a:spLocks noChangeShapeType="1"/>
          </p:cNvSpPr>
          <p:nvPr/>
        </p:nvSpPr>
        <p:spPr bwMode="auto">
          <a:xfrm>
            <a:off x="1828800" y="4114800"/>
            <a:ext cx="2895600" cy="2057400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7417" name="Arc 8"/>
          <p:cNvSpPr>
            <a:spLocks/>
          </p:cNvSpPr>
          <p:nvPr/>
        </p:nvSpPr>
        <p:spPr bwMode="auto">
          <a:xfrm rot="16200000" flipH="1">
            <a:off x="2705100" y="4000500"/>
            <a:ext cx="1447800" cy="1371600"/>
          </a:xfrm>
          <a:custGeom>
            <a:avLst/>
            <a:gdLst>
              <a:gd name="T0" fmla="*/ 0 w 21600"/>
              <a:gd name="T1" fmla="*/ 0 h 21600"/>
              <a:gd name="T2" fmla="*/ 1447800 w 21600"/>
              <a:gd name="T3" fmla="*/ 1371600 h 21600"/>
              <a:gd name="T4" fmla="*/ 0 w 21600"/>
              <a:gd name="T5" fmla="*/ 1371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470F3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7418" name="Line 9"/>
          <p:cNvSpPr>
            <a:spLocks noChangeShapeType="1"/>
          </p:cNvSpPr>
          <p:nvPr/>
        </p:nvSpPr>
        <p:spPr bwMode="auto">
          <a:xfrm>
            <a:off x="1828800" y="4114800"/>
            <a:ext cx="1524000" cy="2057400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7419" name="Arc 10"/>
          <p:cNvSpPr>
            <a:spLocks/>
          </p:cNvSpPr>
          <p:nvPr/>
        </p:nvSpPr>
        <p:spPr bwMode="auto">
          <a:xfrm rot="15769540" flipH="1">
            <a:off x="2324100" y="4305300"/>
            <a:ext cx="1447800" cy="1371600"/>
          </a:xfrm>
          <a:custGeom>
            <a:avLst/>
            <a:gdLst>
              <a:gd name="T0" fmla="*/ 0 w 21600"/>
              <a:gd name="T1" fmla="*/ 0 h 21600"/>
              <a:gd name="T2" fmla="*/ 1447800 w 21600"/>
              <a:gd name="T3" fmla="*/ 1371600 h 21600"/>
              <a:gd name="T4" fmla="*/ 0 w 21600"/>
              <a:gd name="T5" fmla="*/ 1371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470F3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7420" name="Oval 12"/>
          <p:cNvSpPr>
            <a:spLocks noChangeArrowheads="1"/>
          </p:cNvSpPr>
          <p:nvPr/>
        </p:nvSpPr>
        <p:spPr bwMode="auto">
          <a:xfrm>
            <a:off x="3276600" y="5105400"/>
            <a:ext cx="76200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7421" name="Oval 13"/>
          <p:cNvSpPr>
            <a:spLocks noChangeArrowheads="1"/>
          </p:cNvSpPr>
          <p:nvPr/>
        </p:nvSpPr>
        <p:spPr bwMode="auto">
          <a:xfrm>
            <a:off x="2514600" y="5029200"/>
            <a:ext cx="76200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3276600" y="4800600"/>
            <a:ext cx="3127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b="1" i="1" baseline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2286000" y="5105400"/>
            <a:ext cx="3127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b="1" i="1" baseline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4114800" y="5257800"/>
            <a:ext cx="3762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baseline="0">
                <a:solidFill>
                  <a:srgbClr val="470F3E"/>
                </a:solidFill>
              </a:rPr>
              <a:t>U</a:t>
            </a:r>
            <a:r>
              <a:rPr lang="en-US" sz="1400">
                <a:solidFill>
                  <a:srgbClr val="470F3E"/>
                </a:solidFill>
              </a:rPr>
              <a:t>1</a:t>
            </a:r>
            <a:endParaRPr lang="en-US" sz="1400" baseline="0">
              <a:solidFill>
                <a:srgbClr val="470F3E"/>
              </a:solidFill>
            </a:endParaRP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3810000" y="5562600"/>
            <a:ext cx="3762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baseline="0">
                <a:solidFill>
                  <a:srgbClr val="470F3E"/>
                </a:solidFill>
              </a:rPr>
              <a:t>U</a:t>
            </a:r>
            <a:r>
              <a:rPr lang="en-US" sz="1400">
                <a:solidFill>
                  <a:srgbClr val="470F3E"/>
                </a:solidFill>
              </a:rPr>
              <a:t>2</a:t>
            </a:r>
            <a:endParaRPr lang="en-US" sz="1400" baseline="0">
              <a:solidFill>
                <a:srgbClr val="470F3E"/>
              </a:solidFill>
            </a:endParaRPr>
          </a:p>
        </p:txBody>
      </p:sp>
      <p:grpSp>
        <p:nvGrpSpPr>
          <p:cNvPr id="17429" name="Group 27"/>
          <p:cNvGrpSpPr>
            <a:grpSpLocks/>
          </p:cNvGrpSpPr>
          <p:nvPr/>
        </p:nvGrpSpPr>
        <p:grpSpPr bwMode="auto">
          <a:xfrm>
            <a:off x="2590801" y="4267201"/>
            <a:ext cx="1519238" cy="1430338"/>
            <a:chOff x="1632" y="2688"/>
            <a:chExt cx="957" cy="901"/>
          </a:xfrm>
        </p:grpSpPr>
        <p:sp>
          <p:nvSpPr>
            <p:cNvPr id="17430" name="Arc 21"/>
            <p:cNvSpPr>
              <a:spLocks/>
            </p:cNvSpPr>
            <p:nvPr/>
          </p:nvSpPr>
          <p:spPr bwMode="auto">
            <a:xfrm rot="15364937" flipH="1">
              <a:off x="1525" y="2795"/>
              <a:ext cx="901" cy="687"/>
            </a:xfrm>
            <a:custGeom>
              <a:avLst/>
              <a:gdLst>
                <a:gd name="T0" fmla="*/ 0 w 21600"/>
                <a:gd name="T1" fmla="*/ 0 h 21858"/>
                <a:gd name="T2" fmla="*/ 901 w 21600"/>
                <a:gd name="T3" fmla="*/ 687 h 21858"/>
                <a:gd name="T4" fmla="*/ 0 w 21600"/>
                <a:gd name="T5" fmla="*/ 679 h 21858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858"/>
                <a:gd name="T11" fmla="*/ 21600 w 21600"/>
                <a:gd name="T12" fmla="*/ 21858 h 218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85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686"/>
                    <a:pt x="21599" y="21772"/>
                    <a:pt x="21598" y="21858"/>
                  </a:cubicBezTo>
                </a:path>
                <a:path w="21600" h="2185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686"/>
                    <a:pt x="21599" y="21772"/>
                    <a:pt x="21598" y="21858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470F3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7431" name="Oval 22"/>
            <p:cNvSpPr>
              <a:spLocks noChangeArrowheads="1"/>
            </p:cNvSpPr>
            <p:nvPr/>
          </p:nvSpPr>
          <p:spPr bwMode="auto">
            <a:xfrm>
              <a:off x="1872" y="3360"/>
              <a:ext cx="48" cy="48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7432" name="Text Box 24"/>
            <p:cNvSpPr txBox="1">
              <a:spLocks noChangeArrowheads="1"/>
            </p:cNvSpPr>
            <p:nvPr/>
          </p:nvSpPr>
          <p:spPr bwMode="auto">
            <a:xfrm>
              <a:off x="2352" y="3360"/>
              <a:ext cx="23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aseline="-250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baseline="-250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 baseline="0">
                  <a:solidFill>
                    <a:srgbClr val="470F3E"/>
                  </a:solidFill>
                </a:rPr>
                <a:t>U</a:t>
              </a:r>
              <a:r>
                <a:rPr lang="en-US" sz="1400">
                  <a:solidFill>
                    <a:srgbClr val="470F3E"/>
                  </a:solidFill>
                </a:rPr>
                <a:t>3</a:t>
              </a:r>
              <a:endParaRPr lang="en-US" sz="1400" baseline="0">
                <a:solidFill>
                  <a:srgbClr val="470F3E"/>
                </a:solidFill>
              </a:endParaRPr>
            </a:p>
          </p:txBody>
        </p:sp>
        <p:sp>
          <p:nvSpPr>
            <p:cNvPr id="17433" name="Text Box 25"/>
            <p:cNvSpPr txBox="1">
              <a:spLocks noChangeArrowheads="1"/>
            </p:cNvSpPr>
            <p:nvPr/>
          </p:nvSpPr>
          <p:spPr bwMode="auto">
            <a:xfrm>
              <a:off x="1824" y="3168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aseline="-250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baseline="-250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 b="1" i="1" baseline="0" dirty="0">
                  <a:solidFill>
                    <a:schemeClr val="tx1"/>
                  </a:solidFill>
                </a:rPr>
                <a:t>C</a:t>
              </a:r>
            </a:p>
          </p:txBody>
        </p:sp>
      </p:grpSp>
      <p:sp>
        <p:nvSpPr>
          <p:cNvPr id="17427" name="Rectangle 32"/>
          <p:cNvSpPr>
            <a:spLocks noGrp="1" noChangeArrowheads="1"/>
          </p:cNvSpPr>
          <p:nvPr>
            <p:ph type="title"/>
          </p:nvPr>
        </p:nvSpPr>
        <p:spPr>
          <a:xfrm>
            <a:off x="604838" y="76200"/>
            <a:ext cx="7772400" cy="533400"/>
          </a:xfrm>
          <a:noFill/>
        </p:spPr>
        <p:txBody>
          <a:bodyPr/>
          <a:lstStyle/>
          <a:p>
            <a:r>
              <a:rPr lang="es-ES" dirty="0" smtClean="0"/>
              <a:t>Impuestos de Suma Única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11"/>
              <p:cNvSpPr>
                <a:spLocks noChangeArrowheads="1"/>
              </p:cNvSpPr>
              <p:nvPr/>
            </p:nvSpPr>
            <p:spPr bwMode="auto">
              <a:xfrm>
                <a:off x="152400" y="909794"/>
                <a:ext cx="8763000" cy="1376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342900" indent="-342900" algn="l">
                  <a:spcBef>
                    <a:spcPct val="20000"/>
                  </a:spcBef>
                  <a:buFontTx/>
                  <a:buChar char="•"/>
                </a:pPr>
                <a:r>
                  <a:rPr lang="es-ES" sz="2200" baseline="0" dirty="0" smtClean="0">
                    <a:solidFill>
                      <a:srgbClr val="470F3E"/>
                    </a:solidFill>
                    <a:sym typeface="Symbol" pitchFamily="18" charset="2"/>
                  </a:rPr>
                  <a:t>Un </a:t>
                </a:r>
                <a:r>
                  <a:rPr lang="es-ES" sz="2200" u="sng" baseline="0" dirty="0" smtClean="0">
                    <a:solidFill>
                      <a:srgbClr val="470F3E"/>
                    </a:solidFill>
                    <a:sym typeface="Symbol" pitchFamily="18" charset="2"/>
                  </a:rPr>
                  <a:t>impuesto a los ingresos</a:t>
                </a:r>
                <a:r>
                  <a:rPr lang="es-ES" sz="2200" baseline="0" dirty="0" smtClean="0">
                    <a:solidFill>
                      <a:srgbClr val="470F3E"/>
                    </a:solidFill>
                    <a:sym typeface="Symbol" pitchFamily="18" charset="2"/>
                  </a:rPr>
                  <a:t> que </a:t>
                </a:r>
                <a:r>
                  <a:rPr lang="es-ES" sz="2200" b="1" baseline="0" dirty="0" smtClean="0">
                    <a:solidFill>
                      <a:srgbClr val="470F3E"/>
                    </a:solidFill>
                    <a:sym typeface="Symbol" pitchFamily="18" charset="2"/>
                  </a:rPr>
                  <a:t>recaude lo mismo </a:t>
                </a:r>
                <a:r>
                  <a:rPr lang="es-ES" sz="2200" baseline="0" dirty="0" smtClean="0">
                    <a:solidFill>
                      <a:srgbClr val="470F3E"/>
                    </a:solidFill>
                    <a:sym typeface="Symbol" pitchFamily="18" charset="2"/>
                  </a:rPr>
                  <a:t>va a cambiar la Restricción Presupuestaria a </a:t>
                </a:r>
                <a:r>
                  <a:rPr lang="es-ES" sz="2200" i="1" baseline="0" dirty="0" smtClean="0">
                    <a:solidFill>
                      <a:srgbClr val="470F3E"/>
                    </a:solidFill>
                    <a:latin typeface="Verdana" pitchFamily="34" charset="0"/>
                    <a:sym typeface="Symbol" pitchFamily="18" charset="2"/>
                  </a:rPr>
                  <a:t>I </a:t>
                </a:r>
                <a:r>
                  <a:rPr lang="es-ES" sz="2200" baseline="0" dirty="0" smtClean="0">
                    <a:solidFill>
                      <a:srgbClr val="470F3E"/>
                    </a:solidFill>
                    <a:sym typeface="Symbol" pitchFamily="18" charset="2"/>
                  </a:rPr>
                  <a:t>’ (</a:t>
                </a:r>
                <a:r>
                  <a:rPr lang="es-ES" sz="2200" b="1" baseline="0" dirty="0" smtClean="0">
                    <a:solidFill>
                      <a:srgbClr val="470F3E"/>
                    </a:solidFill>
                    <a:sym typeface="Symbol" pitchFamily="18" charset="2"/>
                  </a:rPr>
                  <a:t>¿Por qué?)</a:t>
                </a:r>
              </a:p>
              <a:p>
                <a:pPr marL="342900" indent="-342900" algn="l">
                  <a:spcBef>
                    <a:spcPct val="20000"/>
                  </a:spcBef>
                  <a:buFontTx/>
                  <a:buChar char="•"/>
                </a:pPr>
                <a:endParaRPr lang="es-ES" sz="2200" b="1" baseline="0" dirty="0" smtClean="0">
                  <a:solidFill>
                    <a:srgbClr val="470F3E"/>
                  </a:solidFill>
                  <a:sym typeface="Symbol" pitchFamily="18" charset="2"/>
                </a:endParaRPr>
              </a:p>
              <a:p>
                <a:pPr marL="342900" indent="-342900" algn="l">
                  <a:spcBef>
                    <a:spcPct val="20000"/>
                  </a:spcBef>
                  <a:buFontTx/>
                  <a:buChar char="•"/>
                </a:pPr>
                <a:r>
                  <a:rPr lang="es-ES" sz="2200" b="1" baseline="0" dirty="0" smtClean="0">
                    <a:solidFill>
                      <a:srgbClr val="470F3E"/>
                    </a:solidFill>
                    <a:sym typeface="Symbol" pitchFamily="18" charset="2"/>
                  </a:rPr>
                  <a:t>…pero permite al consumidor alcanzar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2200" b="1" i="1" baseline="0" smtClean="0">
                            <a:solidFill>
                              <a:srgbClr val="470F3E"/>
                            </a:solidFill>
                            <a:latin typeface="Cambria Math" panose="02040503050406030204" pitchFamily="18" charset="0"/>
                            <a:sym typeface="Symbol" pitchFamily="18" charset="2"/>
                          </a:rPr>
                        </m:ctrlPr>
                      </m:sSubPr>
                      <m:e>
                        <m:r>
                          <a:rPr lang="es-ES" sz="2200" b="1" i="1" baseline="0" smtClean="0">
                            <a:solidFill>
                              <a:srgbClr val="470F3E"/>
                            </a:solidFill>
                            <a:latin typeface="Cambria Math"/>
                            <a:sym typeface="Symbol" pitchFamily="18" charset="2"/>
                          </a:rPr>
                          <m:t>𝑼</m:t>
                        </m:r>
                      </m:e>
                      <m:sub>
                        <m:r>
                          <a:rPr lang="es-ES" sz="2200" b="1" i="1" baseline="0" smtClean="0">
                            <a:solidFill>
                              <a:srgbClr val="470F3E"/>
                            </a:solidFill>
                            <a:latin typeface="Cambria Math"/>
                            <a:sym typeface="Symbol" pitchFamily="18" charset="2"/>
                          </a:rPr>
                          <m:t>𝟑</m:t>
                        </m:r>
                      </m:sub>
                    </m:sSub>
                  </m:oMath>
                </a14:m>
                <a:endParaRPr lang="es-ES" sz="2200" b="1" baseline="0" dirty="0" smtClean="0">
                  <a:solidFill>
                    <a:srgbClr val="470F3E"/>
                  </a:solidFill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30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909794"/>
                <a:ext cx="8763000" cy="1376206"/>
              </a:xfrm>
              <a:prstGeom prst="rect">
                <a:avLst/>
              </a:prstGeom>
              <a:blipFill>
                <a:blip r:embed="rId3"/>
                <a:stretch>
                  <a:fillRect l="-765" t="-2655" b="-2345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D608D922-FE23-45B5-BE20-7D4B80E0F907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12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s-ES" sz="2200" dirty="0" smtClean="0"/>
              <a:t>Utilidad Indirecta y los Impuestos de Suma Única: Un ejemplo</a:t>
            </a:r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305800" cy="1143000"/>
          </a:xfrm>
        </p:spPr>
        <p:txBody>
          <a:bodyPr/>
          <a:lstStyle/>
          <a:p>
            <a:r>
              <a:rPr lang="en-US" dirty="0" smtClean="0"/>
              <a:t>Si la U(</a:t>
            </a:r>
            <a:r>
              <a:rPr lang="en-US" dirty="0" err="1" smtClean="0"/>
              <a:t>x,y</a:t>
            </a:r>
            <a:r>
              <a:rPr lang="en-US" dirty="0" smtClean="0"/>
              <a:t>)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Cobb-Douglas con </a:t>
            </a:r>
            <a:r>
              <a:rPr lang="en-US" dirty="0" smtClean="0">
                <a:sym typeface="Symbol" pitchFamily="18" charset="2"/>
              </a:rPr>
              <a:t> =  = 0.5</a:t>
            </a:r>
            <a:r>
              <a:rPr lang="en-US" dirty="0" smtClean="0"/>
              <a:t>, </a:t>
            </a:r>
            <a:r>
              <a:rPr lang="en-US" dirty="0" err="1" smtClean="0"/>
              <a:t>sabemos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:</a:t>
            </a:r>
          </a:p>
        </p:txBody>
      </p:sp>
      <p:graphicFrame>
        <p:nvGraphicFramePr>
          <p:cNvPr id="1884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649379"/>
              </p:ext>
            </p:extLst>
          </p:nvPr>
        </p:nvGraphicFramePr>
        <p:xfrm>
          <a:off x="1857375" y="2286000"/>
          <a:ext cx="1406525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" name="Ecuación" r:id="rId4" imgW="609480" imgH="431640" progId="Equation.3">
                  <p:embed/>
                </p:oleObj>
              </mc:Choice>
              <mc:Fallback>
                <p:oleObj name="Ecuación" r:id="rId4" imgW="60948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75" y="2286000"/>
                        <a:ext cx="1406525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842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8380712"/>
              </p:ext>
            </p:extLst>
          </p:nvPr>
        </p:nvGraphicFramePr>
        <p:xfrm>
          <a:off x="4433888" y="2286000"/>
          <a:ext cx="1436687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9" name="Ecuación" r:id="rId6" imgW="622080" imgH="444240" progId="Equation.3">
                  <p:embed/>
                </p:oleObj>
              </mc:Choice>
              <mc:Fallback>
                <p:oleObj name="Ecuación" r:id="rId6" imgW="622080" imgH="444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3888" y="2286000"/>
                        <a:ext cx="1436687" cy="102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8422" name="Rectangle 6"/>
          <p:cNvSpPr>
            <a:spLocks noChangeArrowheads="1"/>
          </p:cNvSpPr>
          <p:nvPr/>
        </p:nvSpPr>
        <p:spPr bwMode="auto">
          <a:xfrm>
            <a:off x="257175" y="3721100"/>
            <a:ext cx="8305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3200" baseline="0" dirty="0" err="1">
                <a:solidFill>
                  <a:srgbClr val="470F3E"/>
                </a:solidFill>
              </a:rPr>
              <a:t>Por</a:t>
            </a:r>
            <a:r>
              <a:rPr lang="en-US" sz="3200" baseline="0" dirty="0">
                <a:solidFill>
                  <a:srgbClr val="470F3E"/>
                </a:solidFill>
              </a:rPr>
              <a:t> lo </a:t>
            </a:r>
            <a:r>
              <a:rPr lang="en-US" sz="3200" baseline="0" dirty="0" err="1">
                <a:solidFill>
                  <a:srgbClr val="470F3E"/>
                </a:solidFill>
              </a:rPr>
              <a:t>que</a:t>
            </a:r>
            <a:r>
              <a:rPr lang="en-US" sz="3200" baseline="0" dirty="0">
                <a:solidFill>
                  <a:srgbClr val="470F3E"/>
                </a:solidFill>
              </a:rPr>
              <a:t> la </a:t>
            </a:r>
            <a:r>
              <a:rPr lang="en-US" sz="3200" baseline="0" dirty="0" err="1">
                <a:solidFill>
                  <a:srgbClr val="470F3E"/>
                </a:solidFill>
              </a:rPr>
              <a:t>función</a:t>
            </a:r>
            <a:r>
              <a:rPr lang="en-US" sz="3200" baseline="0" dirty="0">
                <a:solidFill>
                  <a:srgbClr val="470F3E"/>
                </a:solidFill>
              </a:rPr>
              <a:t> de </a:t>
            </a:r>
            <a:r>
              <a:rPr lang="en-US" sz="3200" baseline="0" dirty="0" err="1">
                <a:solidFill>
                  <a:srgbClr val="470F3E"/>
                </a:solidFill>
              </a:rPr>
              <a:t>utilidad</a:t>
            </a:r>
            <a:r>
              <a:rPr lang="en-US" sz="3200" baseline="0" dirty="0">
                <a:solidFill>
                  <a:srgbClr val="470F3E"/>
                </a:solidFill>
              </a:rPr>
              <a:t> </a:t>
            </a:r>
            <a:r>
              <a:rPr lang="en-US" sz="3200" baseline="0" dirty="0" err="1">
                <a:solidFill>
                  <a:srgbClr val="470F3E"/>
                </a:solidFill>
              </a:rPr>
              <a:t>indirecta</a:t>
            </a:r>
            <a:r>
              <a:rPr lang="en-US" sz="3200" baseline="0" dirty="0">
                <a:solidFill>
                  <a:srgbClr val="470F3E"/>
                </a:solidFill>
              </a:rPr>
              <a:t> </a:t>
            </a:r>
            <a:r>
              <a:rPr lang="en-US" sz="3200" baseline="0" dirty="0" err="1">
                <a:solidFill>
                  <a:srgbClr val="470F3E"/>
                </a:solidFill>
              </a:rPr>
              <a:t>es</a:t>
            </a:r>
            <a:r>
              <a:rPr lang="en-US" sz="3200" baseline="0" dirty="0">
                <a:solidFill>
                  <a:srgbClr val="470F3E"/>
                </a:solidFill>
              </a:rPr>
              <a:t>:</a:t>
            </a:r>
          </a:p>
        </p:txBody>
      </p:sp>
      <p:graphicFrame>
        <p:nvGraphicFramePr>
          <p:cNvPr id="18842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8733833"/>
              </p:ext>
            </p:extLst>
          </p:nvPr>
        </p:nvGraphicFramePr>
        <p:xfrm>
          <a:off x="724325" y="5092700"/>
          <a:ext cx="1806575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0" name="Ecuación" r:id="rId8" imgW="812520" imgH="241200" progId="Equation.3">
                  <p:embed/>
                </p:oleObj>
              </mc:Choice>
              <mc:Fallback>
                <p:oleObj name="Ecuación" r:id="rId8" imgW="812520" imgH="241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325" y="5092700"/>
                        <a:ext cx="1806575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2692365"/>
              </p:ext>
            </p:extLst>
          </p:nvPr>
        </p:nvGraphicFramePr>
        <p:xfrm>
          <a:off x="2590800" y="5029200"/>
          <a:ext cx="2302934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1" name="Ecuación" r:id="rId10" imgW="863280" imgH="228600" progId="Equation.3">
                  <p:embed/>
                </p:oleObj>
              </mc:Choice>
              <mc:Fallback>
                <p:oleObj name="Ecuación" r:id="rId10" imgW="8632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590800" y="5029200"/>
                        <a:ext cx="2302934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4571966" y="2971800"/>
            <a:ext cx="65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6028556"/>
              </p:ext>
            </p:extLst>
          </p:nvPr>
        </p:nvGraphicFramePr>
        <p:xfrm>
          <a:off x="5029200" y="4800600"/>
          <a:ext cx="3864276" cy="1019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2" name="Ecuación" r:id="rId12" imgW="2070000" imgH="545760" progId="Equation.3">
                  <p:embed/>
                </p:oleObj>
              </mc:Choice>
              <mc:Fallback>
                <p:oleObj name="Ecuación" r:id="rId12" imgW="2070000" imgH="5457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029200" y="4800600"/>
                        <a:ext cx="3864276" cy="10194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8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8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8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8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2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0428D8A6-DC05-4A69-BD3B-C4A073CCCEDA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13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43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762000"/>
                <a:ext cx="8305800" cy="5638800"/>
              </a:xfrm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en-US" dirty="0" smtClean="0"/>
                  <a:t>Cuando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s-ES" b="0" i="1" smtClean="0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s-ES" b="0" i="1" smtClean="0">
                        <a:latin typeface="Cambria Math"/>
                      </a:rPr>
                      <m:t>=1, 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s-ES" b="0" i="1" smtClean="0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es-ES" b="0" i="1" smtClean="0">
                        <a:latin typeface="Cambria Math"/>
                      </a:rPr>
                      <m:t>=4, </m:t>
                    </m:r>
                    <m:r>
                      <a:rPr lang="es-ES" b="0" i="1" smtClean="0">
                        <a:latin typeface="Cambria Math"/>
                      </a:rPr>
                      <m:t>𝐼</m:t>
                    </m:r>
                    <m:r>
                      <a:rPr lang="es-ES" b="0" i="1" smtClean="0">
                        <a:latin typeface="Cambria Math"/>
                      </a:rPr>
                      <m:t>=8:</m:t>
                    </m:r>
                  </m:oMath>
                </a14:m>
                <a:endParaRPr lang="es-ES" b="0" dirty="0" smtClean="0"/>
              </a:p>
              <a:p>
                <a:pPr>
                  <a:lnSpc>
                    <a:spcPct val="90000"/>
                  </a:lnSpc>
                </a:pPr>
                <a:endParaRPr lang="es-ES" b="0" dirty="0" smtClean="0"/>
              </a:p>
              <a:p>
                <a:pPr marL="0" indent="0" algn="ctr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/>
                        </a:rPr>
                        <m:t>𝑉</m:t>
                      </m:r>
                      <m:r>
                        <a:rPr lang="es-E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es-ES" b="0" i="1" smtClean="0">
                              <a:latin typeface="Cambria Math"/>
                            </a:rPr>
                            <m:t>2∗</m:t>
                          </m:r>
                          <m:rad>
                            <m:radPr>
                              <m:degHide m:val="on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ES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</m:rad>
                          <m:r>
                            <a:rPr lang="es-ES" b="0" i="1" smtClean="0">
                              <a:latin typeface="Cambria Math"/>
                            </a:rPr>
                            <m:t>∗</m:t>
                          </m:r>
                          <m:rad>
                            <m:radPr>
                              <m:degHide m:val="on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ES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</m:rad>
                        </m:den>
                      </m:f>
                      <m:r>
                        <a:rPr lang="es-E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es-ES" b="0" i="1" smtClean="0">
                              <a:latin typeface="Cambria Math"/>
                            </a:rPr>
                            <m:t>2∗1∗2</m:t>
                          </m:r>
                        </m:den>
                      </m:f>
                      <m:r>
                        <a:rPr lang="es-ES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s-ES" b="0" dirty="0" smtClean="0"/>
              </a:p>
              <a:p>
                <a:pPr marL="0" indent="0" algn="ctr">
                  <a:lnSpc>
                    <a:spcPct val="90000"/>
                  </a:lnSpc>
                  <a:buNone/>
                </a:pPr>
                <a:endParaRPr lang="es-ES" b="0" dirty="0" smtClean="0"/>
              </a:p>
              <a:p>
                <a:pPr>
                  <a:lnSpc>
                    <a:spcPct val="90000"/>
                  </a:lnSpc>
                </a:pPr>
                <a:r>
                  <a:rPr lang="en-US" dirty="0" smtClean="0"/>
                  <a:t>Si le </a:t>
                </a:r>
                <a:r>
                  <a:rPr lang="en-US" dirty="0" err="1" smtClean="0"/>
                  <a:t>ponen</a:t>
                </a:r>
                <a:r>
                  <a:rPr lang="en-US" dirty="0" smtClean="0"/>
                  <a:t> un </a:t>
                </a:r>
                <a:r>
                  <a:rPr lang="en-US" dirty="0" err="1" smtClean="0"/>
                  <a:t>impuesto</a:t>
                </a:r>
                <a:r>
                  <a:rPr lang="en-US" dirty="0" smtClean="0"/>
                  <a:t> de $1 </a:t>
                </a:r>
                <a:r>
                  <a:rPr lang="en-US" dirty="0" err="1" smtClean="0"/>
                  <a:t>por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unidad</a:t>
                </a:r>
                <a:r>
                  <a:rPr lang="en-US" dirty="0" smtClean="0"/>
                  <a:t> de </a:t>
                </a:r>
                <a:r>
                  <a:rPr lang="en-US" i="1" dirty="0" smtClean="0"/>
                  <a:t>x, 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dirty="0" smtClean="0"/>
                  <a:t>La persona </a:t>
                </a:r>
                <a:r>
                  <a:rPr lang="en-US" dirty="0" err="1" smtClean="0"/>
                  <a:t>va</a:t>
                </a:r>
                <a:r>
                  <a:rPr lang="en-US" dirty="0" smtClean="0"/>
                  <a:t> a </a:t>
                </a:r>
                <a:r>
                  <a:rPr lang="en-US" dirty="0" err="1" smtClean="0"/>
                  <a:t>comprar</a:t>
                </a:r>
                <a:r>
                  <a:rPr lang="en-US" dirty="0" smtClean="0"/>
                  <a:t>: </a:t>
                </a:r>
              </a:p>
              <a:p>
                <a:pPr lvl="1">
                  <a:lnSpc>
                    <a:spcPct val="90000"/>
                  </a:lnSpc>
                </a:pPr>
                <a:endParaRPr lang="es-ES" i="1" dirty="0" smtClean="0">
                  <a:latin typeface="Cambria Math"/>
                </a:endParaRPr>
              </a:p>
              <a:p>
                <a:pPr marL="457200" lvl="1" indent="0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 dirty="0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i="1" dirty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dirty="0" smtClean="0">
                              <a:latin typeface="Cambria Math"/>
                            </a:rPr>
                            <m:t>𝐼</m:t>
                          </m:r>
                        </m:num>
                        <m:den>
                          <m:r>
                            <a:rPr lang="es-ES" b="0" i="1" dirty="0" smtClean="0">
                              <a:latin typeface="Cambria Math"/>
                            </a:rPr>
                            <m:t>2</m:t>
                          </m:r>
                          <m:d>
                            <m:dPr>
                              <m:ctrlPr>
                                <a:rPr lang="es-E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E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dirty="0" smtClean="0">
                                      <a:latin typeface="Cambria Math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s-ES" b="0" i="1" dirty="0" smtClean="0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s-ES" b="0" i="1" dirty="0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s-ES" b="0" i="1" dirty="0" smtClean="0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</m:den>
                      </m:f>
                      <m:r>
                        <a:rPr lang="es-ES" b="0" i="1" dirty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dirty="0" smtClean="0"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es-ES" b="0" i="1" dirty="0" smtClean="0">
                              <a:latin typeface="Cambria Math"/>
                            </a:rPr>
                            <m:t>2∗(1+1)</m:t>
                          </m:r>
                        </m:den>
                      </m:f>
                      <m:r>
                        <a:rPr lang="es-ES" b="0" i="1" dirty="0" smtClean="0">
                          <a:latin typeface="Cambria Math"/>
                        </a:rPr>
                        <m:t>=</m:t>
                      </m:r>
                      <m:r>
                        <a:rPr lang="en-US" i="1" dirty="0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1843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762000"/>
                <a:ext cx="8305800" cy="5638800"/>
              </a:xfrm>
              <a:blipFill>
                <a:blip r:embed="rId3"/>
                <a:stretch>
                  <a:fillRect l="-1687" t="-22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r>
              <a:rPr lang="es-ES" sz="2200" kern="0" baseline="0" dirty="0" smtClean="0"/>
              <a:t>Utilidad Indirecta y los Impuestos de Suma Única: Un ejemplo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0428D8A6-DC05-4A69-BD3B-C4A073CCCEDA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14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43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0" y="838200"/>
                <a:ext cx="8991600" cy="5638800"/>
              </a:xfrm>
            </p:spPr>
            <p:txBody>
              <a:bodyPr/>
              <a:lstStyle/>
              <a:p>
                <a:pPr lvl="1">
                  <a:lnSpc>
                    <a:spcPct val="90000"/>
                  </a:lnSpc>
                </a:pPr>
                <a:r>
                  <a:rPr lang="en-US" dirty="0" smtClean="0"/>
                  <a:t>La </a:t>
                </a:r>
                <a:r>
                  <a:rPr lang="en-US" dirty="0" err="1"/>
                  <a:t>utilidad</a:t>
                </a:r>
                <a:r>
                  <a:rPr lang="en-US" dirty="0"/>
                  <a:t> </a:t>
                </a:r>
                <a:r>
                  <a:rPr lang="en-US" dirty="0" err="1"/>
                  <a:t>indirecta</a:t>
                </a:r>
                <a:r>
                  <a:rPr lang="en-US" dirty="0"/>
                  <a:t> </a:t>
                </a:r>
                <a:r>
                  <a:rPr lang="en-US" dirty="0" err="1"/>
                  <a:t>caerá</a:t>
                </a:r>
                <a:r>
                  <a:rPr lang="en-US" dirty="0"/>
                  <a:t> de 2 a</a:t>
                </a:r>
                <a:r>
                  <a:rPr lang="en-US" dirty="0" smtClean="0"/>
                  <a:t>:</a:t>
                </a:r>
              </a:p>
              <a:p>
                <a:pPr marL="457200" lvl="1" indent="0" algn="ctr">
                  <a:lnSpc>
                    <a:spcPct val="90000"/>
                  </a:lnSpc>
                  <a:buNone/>
                </a:pPr>
                <a:endParaRPr lang="es-ES" i="1" dirty="0" smtClean="0">
                  <a:latin typeface="Cambria Math"/>
                </a:endParaRPr>
              </a:p>
              <a:p>
                <a:pPr marL="457200" lvl="1" indent="0" algn="ctr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>
                          <a:latin typeface="Cambria Math"/>
                        </a:rPr>
                        <m:t>𝑉</m:t>
                      </m:r>
                      <m:r>
                        <a:rPr lang="es-E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i="1"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es-ES" i="1">
                              <a:latin typeface="Cambria Math"/>
                            </a:rPr>
                            <m:t>2∗</m:t>
                          </m:r>
                          <m:rad>
                            <m:radPr>
                              <m:degHide m:val="on"/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ES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s-ES" i="1">
                                  <a:latin typeface="Cambria Math"/>
                                </a:rPr>
                                <m:t>1</m:t>
                              </m:r>
                            </m:e>
                          </m:rad>
                          <m:r>
                            <a:rPr lang="es-ES" i="1">
                              <a:latin typeface="Cambria Math"/>
                            </a:rPr>
                            <m:t>∗</m:t>
                          </m:r>
                          <m:rad>
                            <m:radPr>
                              <m:degHide m:val="on"/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ES" i="1">
                                  <a:latin typeface="Cambria Math"/>
                                </a:rPr>
                                <m:t>4</m:t>
                              </m:r>
                            </m:e>
                          </m:rad>
                        </m:den>
                      </m:f>
                      <m:r>
                        <a:rPr lang="es-E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i="1"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es-ES" i="1">
                              <a:latin typeface="Cambria Math"/>
                            </a:rPr>
                            <m:t>2∗</m:t>
                          </m:r>
                          <m:rad>
                            <m:radPr>
                              <m:degHide m:val="on"/>
                              <m:ctrlPr>
                                <a:rPr lang="es-ES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E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  <m:r>
                            <a:rPr lang="es-ES" i="1">
                              <a:latin typeface="Cambria Math"/>
                            </a:rPr>
                            <m:t>∗2</m:t>
                          </m:r>
                        </m:den>
                      </m:f>
                      <m:r>
                        <a:rPr lang="es-ES" i="1">
                          <a:latin typeface="Cambria Math"/>
                        </a:rPr>
                        <m:t>=</m:t>
                      </m:r>
                      <m:r>
                        <a:rPr lang="es-ES" b="0" i="1" smtClean="0">
                          <a:latin typeface="Cambria Math"/>
                        </a:rPr>
                        <m:t>1,41</m:t>
                      </m:r>
                    </m:oMath>
                  </m:oMathPara>
                </a14:m>
                <a:endParaRPr lang="en-US" dirty="0" smtClean="0"/>
              </a:p>
              <a:p>
                <a:pPr marL="457200" lvl="1" indent="0" algn="ctr">
                  <a:lnSpc>
                    <a:spcPct val="90000"/>
                  </a:lnSpc>
                  <a:buNone/>
                </a:pPr>
                <a:endParaRPr lang="en-US" dirty="0"/>
              </a:p>
              <a:p>
                <a:pPr>
                  <a:lnSpc>
                    <a:spcPct val="90000"/>
                  </a:lnSpc>
                </a:pPr>
                <a:r>
                  <a:rPr lang="es-UY" dirty="0" smtClean="0"/>
                  <a:t>Recaudación con impuesto al bien </a:t>
                </a:r>
                <a:r>
                  <a:rPr lang="es-UY" dirty="0"/>
                  <a:t>= $1*2 unidades </a:t>
                </a:r>
                <a:r>
                  <a:rPr lang="es-UY" dirty="0" smtClean="0"/>
                  <a:t>= $2</a:t>
                </a:r>
              </a:p>
              <a:p>
                <a:pPr>
                  <a:lnSpc>
                    <a:spcPct val="90000"/>
                  </a:lnSpc>
                </a:pPr>
                <a:r>
                  <a:rPr lang="es-UY" dirty="0" smtClean="0"/>
                  <a:t>Con un impuesto al ingreso que genere la misma recaudación: </a:t>
                </a:r>
              </a:p>
              <a:p>
                <a:pPr lvl="1">
                  <a:lnSpc>
                    <a:spcPct val="90000"/>
                  </a:lnSpc>
                </a:pPr>
                <a14:m>
                  <m:oMath xmlns:m="http://schemas.openxmlformats.org/officeDocument/2006/math">
                    <m:r>
                      <a:rPr lang="es-UY" b="0" i="1" smtClean="0">
                        <a:latin typeface="Cambria Math"/>
                      </a:rPr>
                      <m:t>𝑉</m:t>
                    </m:r>
                    <m:r>
                      <a:rPr lang="es-UY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UY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s-UY" b="0" i="1" smtClean="0">
                            <a:latin typeface="Cambria Math"/>
                          </a:rPr>
                          <m:t>2∗</m:t>
                        </m:r>
                        <m:rad>
                          <m:radPr>
                            <m:degHide m:val="on"/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UY" b="0" i="1" smtClean="0">
                                <a:latin typeface="Cambria Math"/>
                              </a:rPr>
                              <m:t>1</m:t>
                            </m:r>
                          </m:e>
                        </m:rad>
                        <m:r>
                          <a:rPr lang="es-UY" b="0" i="1" smtClean="0">
                            <a:latin typeface="Cambria Math"/>
                          </a:rPr>
                          <m:t>∗</m:t>
                        </m:r>
                        <m:rad>
                          <m:radPr>
                            <m:degHide m:val="on"/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UY" b="0" i="1" smtClean="0">
                                <a:latin typeface="Cambria Math"/>
                              </a:rPr>
                              <m:t>4</m:t>
                            </m:r>
                          </m:e>
                        </m:rad>
                      </m:den>
                    </m:f>
                    <m:r>
                      <a:rPr lang="es-UY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s-UY" dirty="0" smtClean="0"/>
                  <a:t> 1.5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s-UY" dirty="0" smtClean="0"/>
                  <a:t>El consumidor preferirá este impuesto.</a:t>
                </a:r>
                <a:endParaRPr lang="es-UY" dirty="0"/>
              </a:p>
            </p:txBody>
          </p:sp>
        </mc:Choice>
        <mc:Fallback xmlns="">
          <p:sp>
            <p:nvSpPr>
              <p:cNvPr id="1843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0" y="838200"/>
                <a:ext cx="8991600" cy="5638800"/>
              </a:xfrm>
              <a:blipFill>
                <a:blip r:embed="rId3"/>
                <a:stretch>
                  <a:fillRect l="-1559" t="-19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r>
              <a:rPr lang="es-ES" sz="2200" kern="0" baseline="0" dirty="0" smtClean="0"/>
              <a:t>Utilidad Indirecta y los Impuestos de Suma Única: Un ejemplo</a:t>
            </a:r>
          </a:p>
        </p:txBody>
      </p:sp>
    </p:spTree>
    <p:extLst>
      <p:ext uri="{BB962C8B-B14F-4D97-AF65-F5344CB8AC3E}">
        <p14:creationId xmlns:p14="http://schemas.microsoft.com/office/powerpoint/2010/main" val="2942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DBFB044C-FEB4-4D4D-A3C7-ED2554A03FBB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15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534400" cy="762000"/>
          </a:xfrm>
        </p:spPr>
        <p:txBody>
          <a:bodyPr/>
          <a:lstStyle/>
          <a:p>
            <a:r>
              <a:rPr lang="en-US" dirty="0" smtClean="0"/>
              <a:t>Si la </a:t>
            </a:r>
            <a:r>
              <a:rPr lang="en-US" dirty="0" err="1" smtClean="0"/>
              <a:t>función</a:t>
            </a:r>
            <a:r>
              <a:rPr lang="en-US" dirty="0" smtClean="0"/>
              <a:t> de </a:t>
            </a:r>
            <a:r>
              <a:rPr lang="en-US" dirty="0" err="1" smtClean="0"/>
              <a:t>utilidad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i="1" dirty="0" smtClean="0"/>
              <a:t>U</a:t>
            </a:r>
            <a:r>
              <a:rPr lang="en-US" dirty="0" smtClean="0"/>
              <a:t> = </a:t>
            </a:r>
            <a:r>
              <a:rPr lang="en-US" i="1" dirty="0" smtClean="0"/>
              <a:t>Min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,4</a:t>
            </a:r>
            <a:r>
              <a:rPr lang="en-US" i="1" dirty="0" smtClean="0"/>
              <a:t>y</a:t>
            </a:r>
            <a:r>
              <a:rPr lang="en-US" dirty="0" smtClean="0"/>
              <a:t>), </a:t>
            </a:r>
          </a:p>
        </p:txBody>
      </p:sp>
      <p:graphicFrame>
        <p:nvGraphicFramePr>
          <p:cNvPr id="2089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9673717"/>
              </p:ext>
            </p:extLst>
          </p:nvPr>
        </p:nvGraphicFramePr>
        <p:xfrm>
          <a:off x="990600" y="1600200"/>
          <a:ext cx="2667000" cy="1023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7" name="Equation" r:id="rId4" imgW="1155600" imgH="444240" progId="Equation.3">
                  <p:embed/>
                </p:oleObj>
              </mc:Choice>
              <mc:Fallback>
                <p:oleObj name="Equation" r:id="rId4" imgW="115560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600200"/>
                        <a:ext cx="2667000" cy="1023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89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0786678"/>
              </p:ext>
            </p:extLst>
          </p:nvPr>
        </p:nvGraphicFramePr>
        <p:xfrm>
          <a:off x="4648200" y="1600200"/>
          <a:ext cx="2198688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8" name="Equation" r:id="rId6" imgW="952200" imgH="444240" progId="Equation.3">
                  <p:embed/>
                </p:oleObj>
              </mc:Choice>
              <mc:Fallback>
                <p:oleObj name="Equation" r:id="rId6" imgW="952200" imgH="444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600200"/>
                        <a:ext cx="2198688" cy="102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902" name="Rectangle 6"/>
          <p:cNvSpPr>
            <a:spLocks noChangeArrowheads="1"/>
          </p:cNvSpPr>
          <p:nvPr/>
        </p:nvSpPr>
        <p:spPr bwMode="auto">
          <a:xfrm>
            <a:off x="228600" y="2819400"/>
            <a:ext cx="8686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3200" baseline="0" dirty="0">
                <a:solidFill>
                  <a:srgbClr val="470F3E"/>
                </a:solidFill>
              </a:rPr>
              <a:t>L</a:t>
            </a:r>
            <a:r>
              <a:rPr lang="en-US" sz="3200" baseline="0" dirty="0" smtClean="0">
                <a:solidFill>
                  <a:srgbClr val="470F3E"/>
                </a:solidFill>
              </a:rPr>
              <a:t>a </a:t>
            </a:r>
            <a:r>
              <a:rPr lang="en-US" sz="3200" baseline="0" dirty="0" err="1">
                <a:solidFill>
                  <a:srgbClr val="470F3E"/>
                </a:solidFill>
              </a:rPr>
              <a:t>función</a:t>
            </a:r>
            <a:r>
              <a:rPr lang="en-US" sz="3200" baseline="0" dirty="0">
                <a:solidFill>
                  <a:srgbClr val="470F3E"/>
                </a:solidFill>
              </a:rPr>
              <a:t> de </a:t>
            </a:r>
            <a:r>
              <a:rPr lang="en-US" sz="3200" baseline="0" dirty="0" err="1">
                <a:solidFill>
                  <a:srgbClr val="470F3E"/>
                </a:solidFill>
              </a:rPr>
              <a:t>utilidad</a:t>
            </a:r>
            <a:r>
              <a:rPr lang="en-US" sz="3200" baseline="0" dirty="0">
                <a:solidFill>
                  <a:srgbClr val="470F3E"/>
                </a:solidFill>
              </a:rPr>
              <a:t> </a:t>
            </a:r>
            <a:r>
              <a:rPr lang="en-US" sz="3200" baseline="0" dirty="0" err="1">
                <a:solidFill>
                  <a:srgbClr val="470F3E"/>
                </a:solidFill>
              </a:rPr>
              <a:t>indirecta</a:t>
            </a:r>
            <a:r>
              <a:rPr lang="en-US" sz="3200" baseline="0" dirty="0">
                <a:solidFill>
                  <a:srgbClr val="470F3E"/>
                </a:solidFill>
              </a:rPr>
              <a:t> </a:t>
            </a:r>
            <a:r>
              <a:rPr lang="en-US" sz="3200" baseline="0" dirty="0" err="1">
                <a:solidFill>
                  <a:srgbClr val="470F3E"/>
                </a:solidFill>
              </a:rPr>
              <a:t>es</a:t>
            </a:r>
            <a:r>
              <a:rPr lang="en-US" sz="3200" baseline="0" dirty="0">
                <a:solidFill>
                  <a:srgbClr val="470F3E"/>
                </a:solidFill>
              </a:rPr>
              <a:t>:</a:t>
            </a:r>
          </a:p>
        </p:txBody>
      </p:sp>
      <p:graphicFrame>
        <p:nvGraphicFramePr>
          <p:cNvPr id="20890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0282343"/>
              </p:ext>
            </p:extLst>
          </p:nvPr>
        </p:nvGraphicFramePr>
        <p:xfrm>
          <a:off x="762000" y="3733800"/>
          <a:ext cx="6434138" cy="203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9" name="Ecuación" r:id="rId8" imgW="2895480" imgH="914400" progId="Equation.3">
                  <p:embed/>
                </p:oleObj>
              </mc:Choice>
              <mc:Fallback>
                <p:oleObj name="Ecuación" r:id="rId8" imgW="2895480" imgH="9144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733800"/>
                        <a:ext cx="6434138" cy="203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r>
              <a:rPr lang="es-ES" sz="2200" kern="0" baseline="0" dirty="0" smtClean="0"/>
              <a:t>Utilidad Indirecta y los Impuestos de Suma Única: Un ejemplo</a:t>
            </a:r>
          </a:p>
        </p:txBody>
      </p:sp>
      <p:sp>
        <p:nvSpPr>
          <p:cNvPr id="2" name="CuadroTexto 1"/>
          <p:cNvSpPr txBox="1"/>
          <p:nvPr/>
        </p:nvSpPr>
        <p:spPr>
          <a:xfrm flipH="1">
            <a:off x="3676185" y="4637155"/>
            <a:ext cx="1044930" cy="4514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s-UY" sz="4400" i="1" dirty="0" smtClean="0"/>
              <a:t>I</a:t>
            </a:r>
            <a:endParaRPr lang="en-US" sz="4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8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8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8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2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19EE35BE-EAE9-4357-BA1F-D9C3A0EB363A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16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4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838200"/>
                <a:ext cx="8763000" cy="5410200"/>
              </a:xfrm>
            </p:spPr>
            <p:txBody>
              <a:bodyPr/>
              <a:lstStyle/>
              <a:p>
                <a:r>
                  <a:rPr lang="es-ES" sz="2800" dirty="0" smtClean="0"/>
                  <a:t>Un impuesto de $1 por unidad consumida de </a:t>
                </a:r>
                <a:r>
                  <a:rPr lang="es-ES" sz="2800" i="1" dirty="0" smtClean="0"/>
                  <a:t>x</a:t>
                </a:r>
              </a:p>
              <a:p>
                <a:pPr lvl="1"/>
                <a:r>
                  <a:rPr lang="es-ES" sz="2400" dirty="0" smtClean="0"/>
                  <a:t>La utilidad indirecta caería de </a:t>
                </a:r>
              </a:p>
              <a:p>
                <a:pPr marL="457200" lvl="1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s-E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2400" b="0" i="1" smtClean="0">
                            <a:latin typeface="Cambria Math"/>
                          </a:rPr>
                          <m:t>𝐼</m:t>
                        </m:r>
                      </m:num>
                      <m:den>
                        <m:sSub>
                          <m:sSubPr>
                            <m:ctrlPr>
                              <a:rPr lang="es-E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2400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s-ES" sz="2400" b="0" i="1" smtClean="0">
                                <a:latin typeface="Cambria Math"/>
                              </a:rPr>
                              <m:t>𝑥</m:t>
                            </m:r>
                          </m:sub>
                        </m:sSub>
                        <m:r>
                          <a:rPr lang="es-ES" sz="2400" b="0" i="1" smtClean="0">
                            <a:latin typeface="Cambria Math"/>
                          </a:rPr>
                          <m:t>+0,25</m:t>
                        </m:r>
                        <m:sSub>
                          <m:sSubPr>
                            <m:ctrlPr>
                              <a:rPr lang="es-E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2400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s-ES" sz="2400" b="0" i="1" smtClean="0">
                                <a:latin typeface="Cambria Math"/>
                              </a:rPr>
                              <m:t>𝑦</m:t>
                            </m:r>
                          </m:sub>
                        </m:sSub>
                      </m:den>
                    </m:f>
                    <m:r>
                      <a:rPr lang="es-ES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s-E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24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s-ES" sz="2400" b="0" i="1" smtClean="0">
                            <a:latin typeface="Cambria Math"/>
                          </a:rPr>
                          <m:t>1+0,25∗4</m:t>
                        </m:r>
                      </m:den>
                    </m:f>
                    <m:r>
                      <a:rPr lang="es-ES" sz="2400" b="0" i="1" smtClean="0">
                        <a:latin typeface="Cambria Math"/>
                      </a:rPr>
                      <m:t>=4</m:t>
                    </m:r>
                  </m:oMath>
                </a14:m>
                <a:r>
                  <a:rPr lang="es-ES" sz="2400" dirty="0" smtClean="0"/>
                  <a:t>, a </a:t>
                </a:r>
              </a:p>
              <a:p>
                <a:pPr marL="457200" lvl="1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s-E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2400" i="1">
                            <a:latin typeface="Cambria Math"/>
                          </a:rPr>
                          <m:t>𝐼</m:t>
                        </m:r>
                      </m:num>
                      <m:den>
                        <m:sSub>
                          <m:sSubPr>
                            <m:ctrlPr>
                              <a:rPr lang="es-E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2400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s-ES" sz="2400" i="1">
                                <a:latin typeface="Cambria Math"/>
                              </a:rPr>
                              <m:t>𝑥</m:t>
                            </m:r>
                          </m:sub>
                        </m:sSub>
                        <m:r>
                          <a:rPr lang="es-ES" sz="2400" i="1">
                            <a:latin typeface="Cambria Math"/>
                          </a:rPr>
                          <m:t>+0,25</m:t>
                        </m:r>
                        <m:sSub>
                          <m:sSubPr>
                            <m:ctrlPr>
                              <a:rPr lang="es-E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2400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s-ES" sz="2400" i="1">
                                <a:latin typeface="Cambria Math"/>
                              </a:rPr>
                              <m:t>𝑦</m:t>
                            </m:r>
                          </m:sub>
                        </m:sSub>
                      </m:den>
                    </m:f>
                    <m:r>
                      <a:rPr lang="es-E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s-E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2400" i="1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s-ES" sz="2400" i="1">
                            <a:latin typeface="Cambria Math"/>
                          </a:rPr>
                          <m:t>1</m:t>
                        </m:r>
                        <m:r>
                          <a:rPr lang="es-ES" sz="2400" b="0" i="1" smtClean="0">
                            <a:latin typeface="Cambria Math"/>
                          </a:rPr>
                          <m:t>+1</m:t>
                        </m:r>
                        <m:r>
                          <a:rPr lang="es-ES" sz="2400" i="1">
                            <a:latin typeface="Cambria Math"/>
                          </a:rPr>
                          <m:t>+0,25∗4</m:t>
                        </m:r>
                      </m:den>
                    </m:f>
                    <m:r>
                      <a:rPr lang="es-ES" sz="2400" i="1">
                        <a:latin typeface="Cambria Math"/>
                      </a:rPr>
                      <m:t>= </m:t>
                    </m:r>
                  </m:oMath>
                </a14:m>
                <a:r>
                  <a:rPr lang="es-ES" sz="2400" dirty="0" smtClean="0"/>
                  <a:t>8/3</a:t>
                </a:r>
              </a:p>
              <a:p>
                <a:r>
                  <a:rPr lang="es-ES" sz="2800" dirty="0" smtClean="0"/>
                  <a:t>Recaudación: $1*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E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ES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S" sz="2800" b="0" i="1" smtClean="0">
                                <a:latin typeface="Cambria Math"/>
                              </a:rPr>
                              <m:t>8</m:t>
                            </m:r>
                          </m:num>
                          <m:den>
                            <m:r>
                              <a:rPr lang="es-ES" sz="2800" b="0" i="1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s-ES" sz="2800" b="0" i="1" smtClean="0">
                        <a:latin typeface="Cambria Math"/>
                      </a:rPr>
                      <m:t>=$</m:t>
                    </m:r>
                    <m:f>
                      <m:fPr>
                        <m:ctrlPr>
                          <a:rPr lang="es-E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28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s-ES" sz="28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s-ES" sz="2800" b="0" dirty="0" smtClean="0"/>
              </a:p>
              <a:p>
                <a:r>
                  <a:rPr lang="es-ES" sz="2800" dirty="0" smtClean="0"/>
                  <a:t>Un impuesto al I que recaude lo mismo reduciría I de $8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2800" i="1" dirty="0" smtClean="0">
                            <a:latin typeface="Cambria Math"/>
                          </a:rPr>
                          <m:t>24</m:t>
                        </m:r>
                      </m:num>
                      <m:den>
                        <m:r>
                          <a:rPr lang="es-ES" sz="2800" i="1" dirty="0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s-ES" sz="2800" b="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s-ES" sz="2800" dirty="0" smtClean="0"/>
                  <a:t> a $</a:t>
                </a:r>
                <a14:m>
                  <m:oMath xmlns:m="http://schemas.openxmlformats.org/officeDocument/2006/math">
                    <m:r>
                      <a:rPr lang="es-ES" sz="2800" b="0" i="0" dirty="0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s-ES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2800" i="1" dirty="0" smtClean="0">
                            <a:latin typeface="Cambria Math"/>
                          </a:rPr>
                          <m:t>16</m:t>
                        </m:r>
                      </m:num>
                      <m:den>
                        <m:r>
                          <a:rPr lang="es-ES" sz="2800" i="1" dirty="0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s-ES" sz="2800" dirty="0" smtClean="0"/>
                  <a:t> ($</a:t>
                </a:r>
                <a14:m>
                  <m:oMath xmlns:m="http://schemas.openxmlformats.org/officeDocument/2006/math">
                    <m:r>
                      <a:rPr lang="es-ES" sz="2800" b="0" i="0" dirty="0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s-ES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2800" i="1" dirty="0" smtClean="0">
                            <a:latin typeface="Cambria Math"/>
                          </a:rPr>
                          <m:t>24</m:t>
                        </m:r>
                      </m:num>
                      <m:den>
                        <m:r>
                          <a:rPr lang="es-ES" sz="2800" i="1" dirty="0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s-ES" sz="2800" dirty="0" smtClean="0"/>
                  <a:t> - $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2800" i="1" dirty="0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s-ES" sz="2800" i="1" dirty="0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s-ES" sz="2800" dirty="0" smtClean="0"/>
                  <a:t>)</a:t>
                </a:r>
              </a:p>
              <a:p>
                <a:pPr lvl="1"/>
                <a:r>
                  <a:rPr lang="es-ES" sz="2400" dirty="0" smtClean="0"/>
                  <a:t>La utilidad indirecta caerá de 4 a 8/3</a:t>
                </a:r>
              </a:p>
              <a:p>
                <a:r>
                  <a:rPr lang="es-ES" sz="2800" dirty="0" smtClean="0"/>
                  <a:t>Como las preferencias son rígidas, el impuesto sobre </a:t>
                </a:r>
                <a:r>
                  <a:rPr lang="es-ES" sz="2800" i="1" dirty="0" smtClean="0"/>
                  <a:t>x</a:t>
                </a:r>
                <a:r>
                  <a:rPr lang="es-ES" sz="2800" dirty="0" smtClean="0"/>
                  <a:t> no distorsionará las elecciones relativas</a:t>
                </a:r>
              </a:p>
            </p:txBody>
          </p:sp>
        </mc:Choice>
        <mc:Fallback xmlns="">
          <p:sp>
            <p:nvSpPr>
              <p:cNvPr id="194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838200"/>
                <a:ext cx="8763000" cy="5410200"/>
              </a:xfrm>
              <a:blipFill>
                <a:blip r:embed="rId3"/>
                <a:stretch>
                  <a:fillRect l="-1252" t="-1240" b="-77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r>
              <a:rPr lang="es-ES" sz="2200" kern="0" baseline="0" dirty="0" smtClean="0"/>
              <a:t>Utilidad Indirecta y los Impuestos de Suma Única: Un ejemplo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3BB246B0-0FC1-4513-BC4D-8A15558226E9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17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60400"/>
          </a:xfrm>
        </p:spPr>
        <p:txBody>
          <a:bodyPr/>
          <a:lstStyle/>
          <a:p>
            <a:r>
              <a:rPr lang="es-UY" dirty="0" smtClean="0"/>
              <a:t>Minimización del Gasto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153400" cy="5562600"/>
          </a:xfrm>
        </p:spPr>
        <p:txBody>
          <a:bodyPr/>
          <a:lstStyle/>
          <a:p>
            <a:r>
              <a:rPr lang="es-ES" b="1" dirty="0" smtClean="0"/>
              <a:t>Es el problema dual</a:t>
            </a:r>
            <a:r>
              <a:rPr lang="es-ES" dirty="0" smtClean="0"/>
              <a:t> de la maximización de la utilidad:</a:t>
            </a:r>
          </a:p>
          <a:p>
            <a:r>
              <a:rPr lang="es-ES" dirty="0" smtClean="0"/>
              <a:t>¿Qué cantidades de cada bien consumir para alcanzar un determinado nivel de utilidad objetivo con el mínimo gasto?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68C0F912-CB76-472E-AE32-170EA197922D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18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1856059" y="2874672"/>
            <a:ext cx="6096000" cy="3336925"/>
            <a:chOff x="1152" y="1786"/>
            <a:chExt cx="3840" cy="2102"/>
          </a:xfrm>
        </p:grpSpPr>
        <p:sp>
          <p:nvSpPr>
            <p:cNvPr id="21530" name="Line 14"/>
            <p:cNvSpPr>
              <a:spLocks noChangeShapeType="1"/>
            </p:cNvSpPr>
            <p:nvPr/>
          </p:nvSpPr>
          <p:spPr bwMode="auto">
            <a:xfrm>
              <a:off x="1152" y="2736"/>
              <a:ext cx="960" cy="1152"/>
            </a:xfrm>
            <a:prstGeom prst="line">
              <a:avLst/>
            </a:prstGeom>
            <a:noFill/>
            <a:ln w="28575">
              <a:solidFill>
                <a:srgbClr val="3B4F8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21531" name="Text Box 22"/>
            <p:cNvSpPr txBox="1">
              <a:spLocks noChangeArrowheads="1"/>
            </p:cNvSpPr>
            <p:nvPr/>
          </p:nvSpPr>
          <p:spPr bwMode="auto">
            <a:xfrm>
              <a:off x="1440" y="1786"/>
              <a:ext cx="3552" cy="422"/>
            </a:xfrm>
            <a:prstGeom prst="rect">
              <a:avLst/>
            </a:prstGeom>
            <a:noFill/>
            <a:ln w="28575">
              <a:solidFill>
                <a:srgbClr val="470F3E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defRPr baseline="-250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baseline="-250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s-UY" baseline="0" dirty="0" smtClean="0">
                  <a:solidFill>
                    <a:srgbClr val="470F3E"/>
                  </a:solidFill>
                </a:rPr>
                <a:t>El nivel de Gasto E</a:t>
              </a:r>
              <a:r>
                <a:rPr lang="es-UY" dirty="0" smtClean="0">
                  <a:solidFill>
                    <a:srgbClr val="470F3E"/>
                  </a:solidFill>
                </a:rPr>
                <a:t>2</a:t>
              </a:r>
              <a:r>
                <a:rPr lang="es-UY" baseline="0" dirty="0" smtClean="0">
                  <a:solidFill>
                    <a:srgbClr val="470F3E"/>
                  </a:solidFill>
                </a:rPr>
                <a:t> proporciona lo justo para alcanzar la utilidad U</a:t>
              </a:r>
              <a:r>
                <a:rPr lang="es-UY" dirty="0" smtClean="0">
                  <a:solidFill>
                    <a:srgbClr val="470F3E"/>
                  </a:solidFill>
                </a:rPr>
                <a:t>1</a:t>
              </a:r>
              <a:endParaRPr lang="es-UY" baseline="0" dirty="0">
                <a:solidFill>
                  <a:srgbClr val="470F3E"/>
                </a:solidFill>
              </a:endParaRPr>
            </a:p>
          </p:txBody>
        </p:sp>
        <p:sp>
          <p:nvSpPr>
            <p:cNvPr id="21532" name="Line 23"/>
            <p:cNvSpPr>
              <a:spLocks noChangeShapeType="1"/>
            </p:cNvSpPr>
            <p:nvPr/>
          </p:nvSpPr>
          <p:spPr bwMode="auto">
            <a:xfrm flipH="1">
              <a:off x="1600" y="2279"/>
              <a:ext cx="143" cy="937"/>
            </a:xfrm>
            <a:prstGeom prst="line">
              <a:avLst/>
            </a:prstGeom>
            <a:noFill/>
            <a:ln w="28575">
              <a:solidFill>
                <a:srgbClr val="470F3E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endParaRPr lang="es-ES"/>
            </a:p>
          </p:txBody>
        </p:sp>
      </p:grpSp>
      <p:sp>
        <p:nvSpPr>
          <p:cNvPr id="21508" name="Line 5"/>
          <p:cNvSpPr>
            <a:spLocks noChangeShapeType="1"/>
          </p:cNvSpPr>
          <p:nvPr/>
        </p:nvSpPr>
        <p:spPr bwMode="auto">
          <a:xfrm>
            <a:off x="1828800" y="3657600"/>
            <a:ext cx="0" cy="2514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21509" name="Line 6"/>
          <p:cNvSpPr>
            <a:spLocks noChangeShapeType="1"/>
          </p:cNvSpPr>
          <p:nvPr/>
        </p:nvSpPr>
        <p:spPr bwMode="auto">
          <a:xfrm>
            <a:off x="1828800" y="61722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1510" name="Text Box 7"/>
          <p:cNvSpPr txBox="1">
            <a:spLocks noChangeArrowheads="1"/>
          </p:cNvSpPr>
          <p:nvPr/>
        </p:nvSpPr>
        <p:spPr bwMode="auto">
          <a:xfrm>
            <a:off x="5365750" y="6019800"/>
            <a:ext cx="159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baseline="0">
                <a:solidFill>
                  <a:schemeClr val="tx1"/>
                </a:solidFill>
              </a:rPr>
              <a:t>Cantidad de </a:t>
            </a:r>
            <a:r>
              <a:rPr lang="en-US" i="1" baseline="0">
                <a:solidFill>
                  <a:schemeClr val="tx1"/>
                </a:solidFill>
              </a:rPr>
              <a:t>x</a:t>
            </a:r>
            <a:endParaRPr lang="en-US" baseline="0">
              <a:solidFill>
                <a:schemeClr val="tx1"/>
              </a:solidFill>
            </a:endParaRPr>
          </a:p>
        </p:txBody>
      </p:sp>
      <p:sp>
        <p:nvSpPr>
          <p:cNvPr id="21511" name="Text Box 8"/>
          <p:cNvSpPr txBox="1">
            <a:spLocks noChangeArrowheads="1"/>
          </p:cNvSpPr>
          <p:nvPr/>
        </p:nvSpPr>
        <p:spPr bwMode="auto">
          <a:xfrm>
            <a:off x="260350" y="3276600"/>
            <a:ext cx="159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baseline="0">
                <a:solidFill>
                  <a:schemeClr val="tx1"/>
                </a:solidFill>
              </a:rPr>
              <a:t>Cantidad de </a:t>
            </a:r>
            <a:r>
              <a:rPr lang="en-US" i="1" baseline="0">
                <a:solidFill>
                  <a:schemeClr val="tx1"/>
                </a:solidFill>
              </a:rPr>
              <a:t>y</a:t>
            </a:r>
            <a:endParaRPr lang="en-US" baseline="0">
              <a:solidFill>
                <a:schemeClr val="tx1"/>
              </a:solidFill>
            </a:endParaRPr>
          </a:p>
        </p:txBody>
      </p:sp>
      <p:sp>
        <p:nvSpPr>
          <p:cNvPr id="21512" name="Freeform 10"/>
          <p:cNvSpPr>
            <a:spLocks/>
          </p:cNvSpPr>
          <p:nvPr/>
        </p:nvSpPr>
        <p:spPr bwMode="auto">
          <a:xfrm>
            <a:off x="2057400" y="4191000"/>
            <a:ext cx="2133600" cy="1676400"/>
          </a:xfrm>
          <a:custGeom>
            <a:avLst/>
            <a:gdLst>
              <a:gd name="T0" fmla="*/ 0 w 1008"/>
              <a:gd name="T1" fmla="*/ 0 h 864"/>
              <a:gd name="T2" fmla="*/ 336 w 1008"/>
              <a:gd name="T3" fmla="*/ 624 h 864"/>
              <a:gd name="T4" fmla="*/ 1008 w 1008"/>
              <a:gd name="T5" fmla="*/ 864 h 864"/>
              <a:gd name="T6" fmla="*/ 0 60000 65536"/>
              <a:gd name="T7" fmla="*/ 0 60000 65536"/>
              <a:gd name="T8" fmla="*/ 0 60000 65536"/>
              <a:gd name="T9" fmla="*/ 0 w 1008"/>
              <a:gd name="T10" fmla="*/ 0 h 864"/>
              <a:gd name="T11" fmla="*/ 1008 w 1008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8" h="864">
                <a:moveTo>
                  <a:pt x="0" y="0"/>
                </a:moveTo>
                <a:cubicBezTo>
                  <a:pt x="84" y="240"/>
                  <a:pt x="168" y="480"/>
                  <a:pt x="336" y="624"/>
                </a:cubicBezTo>
                <a:cubicBezTo>
                  <a:pt x="504" y="768"/>
                  <a:pt x="756" y="816"/>
                  <a:pt x="1008" y="864"/>
                </a:cubicBezTo>
              </a:path>
            </a:pathLst>
          </a:custGeom>
          <a:noFill/>
          <a:ln w="28575">
            <a:solidFill>
              <a:srgbClr val="470F3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21513" name="Text Box 11"/>
          <p:cNvSpPr txBox="1">
            <a:spLocks noChangeArrowheads="1"/>
          </p:cNvSpPr>
          <p:nvPr/>
        </p:nvSpPr>
        <p:spPr bwMode="auto">
          <a:xfrm>
            <a:off x="4219575" y="5745163"/>
            <a:ext cx="3762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baseline="0">
                <a:solidFill>
                  <a:srgbClr val="470F3E"/>
                </a:solidFill>
              </a:rPr>
              <a:t>U</a:t>
            </a:r>
            <a:r>
              <a:rPr lang="en-US" sz="1400">
                <a:solidFill>
                  <a:srgbClr val="470F3E"/>
                </a:solidFill>
              </a:rPr>
              <a:t>1</a:t>
            </a:r>
            <a:endParaRPr lang="en-US" sz="1400" baseline="0">
              <a:solidFill>
                <a:srgbClr val="470F3E"/>
              </a:solidFill>
            </a:endParaRP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1828800" y="4800600"/>
            <a:ext cx="6265863" cy="1371600"/>
            <a:chOff x="1152" y="3024"/>
            <a:chExt cx="3947" cy="864"/>
          </a:xfrm>
        </p:grpSpPr>
        <p:sp>
          <p:nvSpPr>
            <p:cNvPr id="21527" name="Line 16"/>
            <p:cNvSpPr>
              <a:spLocks noChangeShapeType="1"/>
            </p:cNvSpPr>
            <p:nvPr/>
          </p:nvSpPr>
          <p:spPr bwMode="auto">
            <a:xfrm>
              <a:off x="1152" y="3024"/>
              <a:ext cx="720" cy="864"/>
            </a:xfrm>
            <a:prstGeom prst="line">
              <a:avLst/>
            </a:prstGeom>
            <a:noFill/>
            <a:ln w="28575">
              <a:solidFill>
                <a:srgbClr val="3B4F8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21528" name="Text Box 17"/>
            <p:cNvSpPr txBox="1">
              <a:spLocks noChangeArrowheads="1"/>
            </p:cNvSpPr>
            <p:nvPr/>
          </p:nvSpPr>
          <p:spPr bwMode="auto">
            <a:xfrm>
              <a:off x="2544" y="3226"/>
              <a:ext cx="2555" cy="422"/>
            </a:xfrm>
            <a:prstGeom prst="rect">
              <a:avLst/>
            </a:prstGeom>
            <a:noFill/>
            <a:ln w="28575">
              <a:solidFill>
                <a:srgbClr val="470F3E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defRPr baseline="-250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baseline="-250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 baseline="0">
                  <a:solidFill>
                    <a:srgbClr val="470F3E"/>
                  </a:solidFill>
                </a:rPr>
                <a:t>El nivel de gasto en E</a:t>
              </a:r>
              <a:r>
                <a:rPr lang="en-US">
                  <a:solidFill>
                    <a:srgbClr val="470F3E"/>
                  </a:solidFill>
                </a:rPr>
                <a:t>1</a:t>
              </a:r>
              <a:r>
                <a:rPr lang="en-US" baseline="0">
                  <a:solidFill>
                    <a:srgbClr val="470F3E"/>
                  </a:solidFill>
                </a:rPr>
                <a:t> es demasiado </a:t>
              </a:r>
            </a:p>
            <a:p>
              <a:pPr algn="l"/>
              <a:r>
                <a:rPr lang="en-US" baseline="0">
                  <a:solidFill>
                    <a:srgbClr val="470F3E"/>
                  </a:solidFill>
                </a:rPr>
                <a:t>  pequeño para alcanzar U</a:t>
              </a:r>
              <a:r>
                <a:rPr lang="en-US">
                  <a:solidFill>
                    <a:srgbClr val="470F3E"/>
                  </a:solidFill>
                </a:rPr>
                <a:t>1</a:t>
              </a:r>
              <a:endParaRPr lang="en-US" baseline="0">
                <a:solidFill>
                  <a:srgbClr val="470F3E"/>
                </a:solidFill>
              </a:endParaRPr>
            </a:p>
          </p:txBody>
        </p:sp>
        <p:sp>
          <p:nvSpPr>
            <p:cNvPr id="21529" name="Line 18"/>
            <p:cNvSpPr>
              <a:spLocks noChangeShapeType="1"/>
            </p:cNvSpPr>
            <p:nvPr/>
          </p:nvSpPr>
          <p:spPr bwMode="auto">
            <a:xfrm flipH="1">
              <a:off x="1872" y="3552"/>
              <a:ext cx="816" cy="240"/>
            </a:xfrm>
            <a:prstGeom prst="line">
              <a:avLst/>
            </a:prstGeom>
            <a:noFill/>
            <a:ln w="28575">
              <a:solidFill>
                <a:srgbClr val="470F3E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</p:grp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1828800" y="3810000"/>
            <a:ext cx="7002463" cy="2362200"/>
            <a:chOff x="1152" y="2400"/>
            <a:chExt cx="4411" cy="1488"/>
          </a:xfrm>
        </p:grpSpPr>
        <p:sp>
          <p:nvSpPr>
            <p:cNvPr id="21524" name="Line 15"/>
            <p:cNvSpPr>
              <a:spLocks noChangeShapeType="1"/>
            </p:cNvSpPr>
            <p:nvPr/>
          </p:nvSpPr>
          <p:spPr bwMode="auto">
            <a:xfrm>
              <a:off x="1152" y="2400"/>
              <a:ext cx="1248" cy="1488"/>
            </a:xfrm>
            <a:prstGeom prst="line">
              <a:avLst/>
            </a:prstGeom>
            <a:noFill/>
            <a:ln w="28575">
              <a:solidFill>
                <a:srgbClr val="3B4F8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21525" name="Text Box 19"/>
            <p:cNvSpPr txBox="1">
              <a:spLocks noChangeArrowheads="1"/>
            </p:cNvSpPr>
            <p:nvPr/>
          </p:nvSpPr>
          <p:spPr bwMode="auto">
            <a:xfrm>
              <a:off x="2304" y="2448"/>
              <a:ext cx="3259" cy="595"/>
            </a:xfrm>
            <a:prstGeom prst="rect">
              <a:avLst/>
            </a:prstGeom>
            <a:noFill/>
            <a:ln w="28575">
              <a:solidFill>
                <a:srgbClr val="470F3E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defRPr baseline="-250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baseline="-250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 baseline="0" dirty="0">
                  <a:solidFill>
                    <a:srgbClr val="470F3E"/>
                  </a:solidFill>
                </a:rPr>
                <a:t>El </a:t>
              </a:r>
              <a:r>
                <a:rPr lang="en-US" baseline="0" dirty="0" err="1" smtClean="0">
                  <a:solidFill>
                    <a:srgbClr val="470F3E"/>
                  </a:solidFill>
                </a:rPr>
                <a:t>nivel</a:t>
              </a:r>
              <a:r>
                <a:rPr lang="en-US" baseline="0" dirty="0" smtClean="0">
                  <a:solidFill>
                    <a:srgbClr val="470F3E"/>
                  </a:solidFill>
                </a:rPr>
                <a:t> de </a:t>
              </a:r>
              <a:r>
                <a:rPr lang="en-US" baseline="0" dirty="0" err="1" smtClean="0">
                  <a:solidFill>
                    <a:srgbClr val="470F3E"/>
                  </a:solidFill>
                </a:rPr>
                <a:t>gasto</a:t>
              </a:r>
              <a:r>
                <a:rPr lang="en-US" baseline="0" dirty="0" smtClean="0">
                  <a:solidFill>
                    <a:srgbClr val="470F3E"/>
                  </a:solidFill>
                </a:rPr>
                <a:t> E</a:t>
              </a:r>
              <a:r>
                <a:rPr lang="en-US" dirty="0" smtClean="0">
                  <a:solidFill>
                    <a:srgbClr val="470F3E"/>
                  </a:solidFill>
                </a:rPr>
                <a:t>3</a:t>
              </a:r>
              <a:r>
                <a:rPr lang="en-US" baseline="0" dirty="0" smtClean="0">
                  <a:solidFill>
                    <a:srgbClr val="470F3E"/>
                  </a:solidFill>
                </a:rPr>
                <a:t> </a:t>
              </a:r>
              <a:r>
                <a:rPr lang="en-US" baseline="0" dirty="0" err="1">
                  <a:solidFill>
                    <a:srgbClr val="470F3E"/>
                  </a:solidFill>
                </a:rPr>
                <a:t>permitirá</a:t>
              </a:r>
              <a:r>
                <a:rPr lang="en-US" baseline="0" dirty="0">
                  <a:solidFill>
                    <a:srgbClr val="470F3E"/>
                  </a:solidFill>
                </a:rPr>
                <a:t> </a:t>
              </a:r>
              <a:r>
                <a:rPr lang="en-US" baseline="0" dirty="0" err="1">
                  <a:solidFill>
                    <a:srgbClr val="470F3E"/>
                  </a:solidFill>
                </a:rPr>
                <a:t>que</a:t>
              </a:r>
              <a:r>
                <a:rPr lang="en-US" baseline="0" dirty="0">
                  <a:solidFill>
                    <a:srgbClr val="470F3E"/>
                  </a:solidFill>
                </a:rPr>
                <a:t> la </a:t>
              </a:r>
            </a:p>
            <a:p>
              <a:pPr algn="l"/>
              <a:r>
                <a:rPr lang="en-US" baseline="0" dirty="0">
                  <a:solidFill>
                    <a:srgbClr val="470F3E"/>
                  </a:solidFill>
                </a:rPr>
                <a:t>persona </a:t>
              </a:r>
              <a:r>
                <a:rPr lang="en-US" baseline="0" dirty="0" err="1">
                  <a:solidFill>
                    <a:srgbClr val="470F3E"/>
                  </a:solidFill>
                </a:rPr>
                <a:t>alcance</a:t>
              </a:r>
              <a:r>
                <a:rPr lang="en-US" baseline="0" dirty="0">
                  <a:solidFill>
                    <a:srgbClr val="470F3E"/>
                  </a:solidFill>
                </a:rPr>
                <a:t> el </a:t>
              </a:r>
              <a:r>
                <a:rPr lang="en-US" baseline="0" dirty="0" err="1">
                  <a:solidFill>
                    <a:srgbClr val="470F3E"/>
                  </a:solidFill>
                </a:rPr>
                <a:t>nivel</a:t>
              </a:r>
              <a:r>
                <a:rPr lang="en-US" baseline="0" dirty="0">
                  <a:solidFill>
                    <a:srgbClr val="470F3E"/>
                  </a:solidFill>
                </a:rPr>
                <a:t> U</a:t>
              </a:r>
              <a:r>
                <a:rPr lang="en-US" dirty="0">
                  <a:solidFill>
                    <a:srgbClr val="470F3E"/>
                  </a:solidFill>
                </a:rPr>
                <a:t>1</a:t>
              </a:r>
              <a:r>
                <a:rPr lang="en-US" baseline="0" dirty="0">
                  <a:solidFill>
                    <a:srgbClr val="470F3E"/>
                  </a:solidFill>
                </a:rPr>
                <a:t> </a:t>
              </a:r>
              <a:r>
                <a:rPr lang="en-US" baseline="0" dirty="0" err="1">
                  <a:solidFill>
                    <a:srgbClr val="470F3E"/>
                  </a:solidFill>
                </a:rPr>
                <a:t>pero</a:t>
              </a:r>
              <a:r>
                <a:rPr lang="en-US" baseline="0" dirty="0">
                  <a:solidFill>
                    <a:srgbClr val="470F3E"/>
                  </a:solidFill>
                </a:rPr>
                <a:t> no </a:t>
              </a:r>
              <a:r>
                <a:rPr lang="en-US" baseline="0" dirty="0" err="1">
                  <a:solidFill>
                    <a:srgbClr val="470F3E"/>
                  </a:solidFill>
                </a:rPr>
                <a:t>es</a:t>
              </a:r>
              <a:r>
                <a:rPr lang="en-US" baseline="0" dirty="0">
                  <a:solidFill>
                    <a:srgbClr val="470F3E"/>
                  </a:solidFill>
                </a:rPr>
                <a:t> el </a:t>
              </a:r>
              <a:r>
                <a:rPr lang="en-US" baseline="0" dirty="0" err="1">
                  <a:solidFill>
                    <a:srgbClr val="470F3E"/>
                  </a:solidFill>
                </a:rPr>
                <a:t>mínimo</a:t>
              </a:r>
              <a:endParaRPr lang="en-US" baseline="0" dirty="0">
                <a:solidFill>
                  <a:srgbClr val="470F3E"/>
                </a:solidFill>
              </a:endParaRPr>
            </a:p>
            <a:p>
              <a:pPr algn="l"/>
              <a:r>
                <a:rPr lang="en-US" baseline="0" dirty="0" err="1">
                  <a:solidFill>
                    <a:srgbClr val="470F3E"/>
                  </a:solidFill>
                </a:rPr>
                <a:t>gasto</a:t>
              </a:r>
              <a:r>
                <a:rPr lang="en-US" baseline="0" dirty="0">
                  <a:solidFill>
                    <a:srgbClr val="470F3E"/>
                  </a:solidFill>
                </a:rPr>
                <a:t> </a:t>
              </a:r>
              <a:r>
                <a:rPr lang="en-US" baseline="0" dirty="0" err="1">
                  <a:solidFill>
                    <a:srgbClr val="470F3E"/>
                  </a:solidFill>
                </a:rPr>
                <a:t>que</a:t>
              </a:r>
              <a:r>
                <a:rPr lang="en-US" baseline="0" dirty="0">
                  <a:solidFill>
                    <a:srgbClr val="470F3E"/>
                  </a:solidFill>
                </a:rPr>
                <a:t> se </a:t>
              </a:r>
              <a:r>
                <a:rPr lang="en-US" baseline="0" dirty="0" err="1">
                  <a:solidFill>
                    <a:srgbClr val="470F3E"/>
                  </a:solidFill>
                </a:rPr>
                <a:t>requiere</a:t>
              </a:r>
              <a:r>
                <a:rPr lang="en-US" baseline="0" dirty="0">
                  <a:solidFill>
                    <a:srgbClr val="470F3E"/>
                  </a:solidFill>
                </a:rPr>
                <a:t> para </a:t>
              </a:r>
              <a:r>
                <a:rPr lang="en-US" baseline="0" dirty="0" err="1">
                  <a:solidFill>
                    <a:srgbClr val="470F3E"/>
                  </a:solidFill>
                </a:rPr>
                <a:t>eso</a:t>
              </a:r>
              <a:endParaRPr lang="en-US" baseline="0" dirty="0">
                <a:solidFill>
                  <a:srgbClr val="470F3E"/>
                </a:solidFill>
              </a:endParaRPr>
            </a:p>
          </p:txBody>
        </p:sp>
        <p:sp>
          <p:nvSpPr>
            <p:cNvPr id="21526" name="Line 21"/>
            <p:cNvSpPr>
              <a:spLocks noChangeShapeType="1"/>
            </p:cNvSpPr>
            <p:nvPr/>
          </p:nvSpPr>
          <p:spPr bwMode="auto">
            <a:xfrm flipH="1">
              <a:off x="2160" y="3024"/>
              <a:ext cx="144" cy="528"/>
            </a:xfrm>
            <a:prstGeom prst="line">
              <a:avLst/>
            </a:prstGeom>
            <a:noFill/>
            <a:ln w="28575">
              <a:solidFill>
                <a:srgbClr val="470F3E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</p:grpSp>
      <p:grpSp>
        <p:nvGrpSpPr>
          <p:cNvPr id="21516" name="Group 44"/>
          <p:cNvGrpSpPr>
            <a:grpSpLocks/>
          </p:cNvGrpSpPr>
          <p:nvPr/>
        </p:nvGrpSpPr>
        <p:grpSpPr bwMode="auto">
          <a:xfrm>
            <a:off x="2514600" y="4953000"/>
            <a:ext cx="330200" cy="336550"/>
            <a:chOff x="1584" y="3120"/>
            <a:chExt cx="208" cy="212"/>
          </a:xfrm>
        </p:grpSpPr>
        <p:sp>
          <p:nvSpPr>
            <p:cNvPr id="21521" name="Oval 12"/>
            <p:cNvSpPr>
              <a:spLocks noChangeArrowheads="1"/>
            </p:cNvSpPr>
            <p:nvPr/>
          </p:nvSpPr>
          <p:spPr bwMode="auto">
            <a:xfrm>
              <a:off x="1584" y="3264"/>
              <a:ext cx="48" cy="48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21522" name="Text Box 13"/>
            <p:cNvSpPr txBox="1">
              <a:spLocks noChangeArrowheads="1"/>
            </p:cNvSpPr>
            <p:nvPr/>
          </p:nvSpPr>
          <p:spPr bwMode="auto">
            <a:xfrm>
              <a:off x="1584" y="3120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baseline="-250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baseline="-250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600" b="1" i="1" baseline="0">
                  <a:solidFill>
                    <a:schemeClr val="tx1"/>
                  </a:solidFill>
                </a:rPr>
                <a:t>A</a:t>
              </a:r>
              <a:endParaRPr lang="en-US" sz="1600" b="1" baseline="0">
                <a:solidFill>
                  <a:schemeClr val="tx1"/>
                </a:solidFill>
              </a:endParaRPr>
            </a:p>
          </p:txBody>
        </p:sp>
      </p:grpSp>
      <p:sp>
        <p:nvSpPr>
          <p:cNvPr id="21517" name="Rectangle 36"/>
          <p:cNvSpPr>
            <a:spLocks noGrp="1" noChangeArrowheads="1"/>
          </p:cNvSpPr>
          <p:nvPr>
            <p:ph type="title"/>
          </p:nvPr>
        </p:nvSpPr>
        <p:spPr>
          <a:xfrm>
            <a:off x="685800" y="30145"/>
            <a:ext cx="7772400" cy="660400"/>
          </a:xfrm>
          <a:noFill/>
        </p:spPr>
        <p:txBody>
          <a:bodyPr/>
          <a:lstStyle/>
          <a:p>
            <a:r>
              <a:rPr lang="en-US" dirty="0" err="1" smtClean="0"/>
              <a:t>Minimización</a:t>
            </a:r>
            <a:r>
              <a:rPr lang="en-US" dirty="0" smtClean="0"/>
              <a:t> del </a:t>
            </a:r>
            <a:r>
              <a:rPr lang="en-US" dirty="0" err="1" smtClean="0"/>
              <a:t>Gasto</a:t>
            </a:r>
            <a:endParaRPr lang="en-US" dirty="0" smtClean="0"/>
          </a:p>
        </p:txBody>
      </p:sp>
      <p:sp>
        <p:nvSpPr>
          <p:cNvPr id="21518" name="Text Box 42"/>
          <p:cNvSpPr txBox="1">
            <a:spLocks noChangeArrowheads="1"/>
          </p:cNvSpPr>
          <p:nvPr/>
        </p:nvSpPr>
        <p:spPr bwMode="auto">
          <a:xfrm>
            <a:off x="2270125" y="5715000"/>
            <a:ext cx="396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600" b="1" i="1" baseline="0">
                <a:solidFill>
                  <a:srgbClr val="3B4F89"/>
                </a:solidFill>
              </a:rPr>
              <a:t>E</a:t>
            </a:r>
            <a:r>
              <a:rPr lang="en-US" sz="1600" b="1" i="1">
                <a:solidFill>
                  <a:srgbClr val="3B4F89"/>
                </a:solidFill>
              </a:rPr>
              <a:t>1</a:t>
            </a:r>
          </a:p>
        </p:txBody>
      </p:sp>
      <p:sp>
        <p:nvSpPr>
          <p:cNvPr id="21519" name="Text Box 45"/>
          <p:cNvSpPr txBox="1">
            <a:spLocks noChangeArrowheads="1"/>
          </p:cNvSpPr>
          <p:nvPr/>
        </p:nvSpPr>
        <p:spPr bwMode="auto">
          <a:xfrm>
            <a:off x="3184525" y="5867400"/>
            <a:ext cx="396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600" b="1" i="1" baseline="0">
                <a:solidFill>
                  <a:srgbClr val="3B4F89"/>
                </a:solidFill>
              </a:rPr>
              <a:t>E</a:t>
            </a:r>
            <a:r>
              <a:rPr lang="en-US" sz="1600" b="1" i="1">
                <a:solidFill>
                  <a:srgbClr val="3B4F89"/>
                </a:solidFill>
              </a:rPr>
              <a:t>2</a:t>
            </a:r>
          </a:p>
        </p:txBody>
      </p:sp>
      <p:sp>
        <p:nvSpPr>
          <p:cNvPr id="21520" name="Text Box 46"/>
          <p:cNvSpPr txBox="1">
            <a:spLocks noChangeArrowheads="1"/>
          </p:cNvSpPr>
          <p:nvPr/>
        </p:nvSpPr>
        <p:spPr bwMode="auto">
          <a:xfrm>
            <a:off x="3733800" y="5867400"/>
            <a:ext cx="396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600" b="1" i="1" baseline="0">
                <a:solidFill>
                  <a:srgbClr val="3B4F89"/>
                </a:solidFill>
              </a:rPr>
              <a:t>E</a:t>
            </a:r>
            <a:r>
              <a:rPr lang="en-US" sz="1600" b="1" i="1">
                <a:solidFill>
                  <a:srgbClr val="3B4F89"/>
                </a:solidFill>
              </a:rPr>
              <a:t>3</a:t>
            </a: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597694" y="914400"/>
            <a:ext cx="79962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>
              <a:buFontTx/>
              <a:buChar char="•"/>
            </a:pPr>
            <a:r>
              <a:rPr lang="en-US" sz="3200" baseline="0" dirty="0">
                <a:solidFill>
                  <a:srgbClr val="470F3E"/>
                </a:solidFill>
              </a:rPr>
              <a:t> El </a:t>
            </a:r>
            <a:r>
              <a:rPr lang="en-US" sz="3200" baseline="0" dirty="0" err="1">
                <a:solidFill>
                  <a:srgbClr val="470F3E"/>
                </a:solidFill>
              </a:rPr>
              <a:t>punto</a:t>
            </a:r>
            <a:r>
              <a:rPr lang="en-US" sz="3200" baseline="0" dirty="0">
                <a:solidFill>
                  <a:srgbClr val="470F3E"/>
                </a:solidFill>
              </a:rPr>
              <a:t> </a:t>
            </a:r>
            <a:r>
              <a:rPr lang="en-US" sz="3200" i="1" baseline="0" dirty="0">
                <a:solidFill>
                  <a:srgbClr val="470F3E"/>
                </a:solidFill>
              </a:rPr>
              <a:t>A</a:t>
            </a:r>
            <a:r>
              <a:rPr lang="en-US" sz="3200" baseline="0" dirty="0">
                <a:solidFill>
                  <a:srgbClr val="470F3E"/>
                </a:solidFill>
              </a:rPr>
              <a:t> </a:t>
            </a:r>
            <a:r>
              <a:rPr lang="en-US" sz="3200" baseline="0" dirty="0" err="1">
                <a:solidFill>
                  <a:srgbClr val="470F3E"/>
                </a:solidFill>
              </a:rPr>
              <a:t>es</a:t>
            </a:r>
            <a:r>
              <a:rPr lang="en-US" sz="3200" baseline="0" dirty="0">
                <a:solidFill>
                  <a:srgbClr val="470F3E"/>
                </a:solidFill>
              </a:rPr>
              <a:t> la </a:t>
            </a:r>
            <a:r>
              <a:rPr lang="en-US" sz="3200" baseline="0" dirty="0" err="1">
                <a:solidFill>
                  <a:srgbClr val="470F3E"/>
                </a:solidFill>
              </a:rPr>
              <a:t>solución</a:t>
            </a:r>
            <a:r>
              <a:rPr lang="en-US" sz="3200" baseline="0" dirty="0">
                <a:solidFill>
                  <a:srgbClr val="470F3E"/>
                </a:solidFill>
              </a:rPr>
              <a:t> al </a:t>
            </a:r>
            <a:r>
              <a:rPr lang="en-US" sz="3200" baseline="0" dirty="0" err="1">
                <a:solidFill>
                  <a:srgbClr val="470F3E"/>
                </a:solidFill>
              </a:rPr>
              <a:t>problema</a:t>
            </a:r>
            <a:r>
              <a:rPr lang="en-US" sz="3200" baseline="0" dirty="0">
                <a:solidFill>
                  <a:srgbClr val="470F3E"/>
                </a:solidFill>
              </a:rPr>
              <a:t> dual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F94D19DC-913E-44E7-B352-FE06FC40FE96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19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3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04800" y="838200"/>
                <a:ext cx="8458200" cy="5638800"/>
              </a:xfrm>
            </p:spPr>
            <p:txBody>
              <a:bodyPr/>
              <a:lstStyle/>
              <a:p>
                <a:pPr>
                  <a:lnSpc>
                    <a:spcPct val="80000"/>
                  </a:lnSpc>
                </a:pPr>
                <a:r>
                  <a:rPr lang="es-ES" sz="2800" dirty="0" smtClean="0"/>
                  <a:t>El problema que tiene que resolver la persona es elegir </a:t>
                </a:r>
                <a:r>
                  <a:rPr lang="es-ES" sz="2800" i="1" dirty="0" smtClean="0"/>
                  <a:t>x</a:t>
                </a:r>
                <a:r>
                  <a:rPr lang="es-ES" sz="2800" baseline="-25000" dirty="0" smtClean="0"/>
                  <a:t>1</a:t>
                </a:r>
                <a:r>
                  <a:rPr lang="es-ES" sz="2800" dirty="0" smtClean="0"/>
                  <a:t>,</a:t>
                </a:r>
                <a:r>
                  <a:rPr lang="es-ES" sz="2800" i="1" dirty="0" smtClean="0"/>
                  <a:t>x</a:t>
                </a:r>
                <a:r>
                  <a:rPr lang="es-ES" sz="2800" baseline="-25000" dirty="0" smtClean="0"/>
                  <a:t>2</a:t>
                </a:r>
                <a:r>
                  <a:rPr lang="es-ES" sz="2800" dirty="0" smtClean="0"/>
                  <a:t>,…,</a:t>
                </a:r>
                <a:r>
                  <a:rPr lang="es-ES" sz="2800" i="1" dirty="0" err="1" smtClean="0"/>
                  <a:t>x</a:t>
                </a:r>
                <a:r>
                  <a:rPr lang="es-ES" sz="2800" i="1" baseline="-25000" dirty="0" err="1" smtClean="0"/>
                  <a:t>n</a:t>
                </a:r>
                <a:r>
                  <a:rPr lang="es-ES" sz="2800" dirty="0" smtClean="0"/>
                  <a:t> para minimizar</a:t>
                </a:r>
              </a:p>
              <a:p>
                <a:pPr algn="ctr">
                  <a:lnSpc>
                    <a:spcPct val="140000"/>
                  </a:lnSpc>
                  <a:buFontTx/>
                  <a:buNone/>
                </a:pPr>
                <a:r>
                  <a:rPr lang="es-ES" sz="2400" dirty="0" smtClean="0">
                    <a:solidFill>
                      <a:srgbClr val="3B4F89"/>
                    </a:solidFill>
                  </a:rPr>
                  <a:t>Gasto Total</a:t>
                </a:r>
                <a:r>
                  <a:rPr lang="es-ES" sz="2400" baseline="30000" dirty="0" smtClean="0">
                    <a:solidFill>
                      <a:srgbClr val="3B4F89"/>
                    </a:solidFill>
                  </a:rPr>
                  <a:t> </a:t>
                </a:r>
                <a:r>
                  <a:rPr lang="es-ES" sz="2400" dirty="0" smtClean="0">
                    <a:solidFill>
                      <a:srgbClr val="3B4F89"/>
                    </a:solidFill>
                  </a:rPr>
                  <a:t>=</a:t>
                </a:r>
                <a:r>
                  <a:rPr lang="es-ES" sz="2400" i="1" baseline="30000" dirty="0" smtClean="0">
                    <a:solidFill>
                      <a:srgbClr val="3B4F89"/>
                    </a:solidFill>
                  </a:rPr>
                  <a:t> </a:t>
                </a:r>
                <a:r>
                  <a:rPr lang="es-ES" sz="2400" i="1" dirty="0" smtClean="0">
                    <a:solidFill>
                      <a:srgbClr val="3B4F89"/>
                    </a:solidFill>
                  </a:rPr>
                  <a:t>E</a:t>
                </a:r>
                <a:r>
                  <a:rPr lang="es-ES" sz="2400" baseline="30000" dirty="0" smtClean="0">
                    <a:solidFill>
                      <a:srgbClr val="3B4F89"/>
                    </a:solidFill>
                  </a:rPr>
                  <a:t> </a:t>
                </a:r>
                <a:r>
                  <a:rPr lang="es-ES" sz="2400" dirty="0" smtClean="0">
                    <a:solidFill>
                      <a:srgbClr val="3B4F89"/>
                    </a:solidFill>
                  </a:rPr>
                  <a:t>= </a:t>
                </a:r>
                <a:r>
                  <a:rPr lang="es-ES" sz="2400" i="1" dirty="0" smtClean="0">
                    <a:solidFill>
                      <a:srgbClr val="3B4F89"/>
                    </a:solidFill>
                  </a:rPr>
                  <a:t>p</a:t>
                </a:r>
                <a:r>
                  <a:rPr lang="es-ES" sz="2400" baseline="-25000" dirty="0" smtClean="0">
                    <a:solidFill>
                      <a:srgbClr val="3B4F89"/>
                    </a:solidFill>
                  </a:rPr>
                  <a:t>1</a:t>
                </a:r>
                <a:r>
                  <a:rPr lang="es-ES" sz="2400" i="1" dirty="0" smtClean="0">
                    <a:solidFill>
                      <a:srgbClr val="3B4F89"/>
                    </a:solidFill>
                  </a:rPr>
                  <a:t>x</a:t>
                </a:r>
                <a:r>
                  <a:rPr lang="es-ES" sz="2400" baseline="-25000" dirty="0" smtClean="0">
                    <a:solidFill>
                      <a:srgbClr val="3B4F89"/>
                    </a:solidFill>
                  </a:rPr>
                  <a:t>1</a:t>
                </a:r>
                <a:r>
                  <a:rPr lang="es-ES" sz="2400" baseline="30000" dirty="0" smtClean="0">
                    <a:solidFill>
                      <a:srgbClr val="3B4F89"/>
                    </a:solidFill>
                  </a:rPr>
                  <a:t> </a:t>
                </a:r>
                <a:r>
                  <a:rPr lang="es-ES" sz="2400" dirty="0" smtClean="0">
                    <a:solidFill>
                      <a:srgbClr val="3B4F89"/>
                    </a:solidFill>
                  </a:rPr>
                  <a:t>+</a:t>
                </a:r>
                <a:r>
                  <a:rPr lang="es-ES" sz="2400" baseline="30000" dirty="0" smtClean="0">
                    <a:solidFill>
                      <a:srgbClr val="3B4F89"/>
                    </a:solidFill>
                  </a:rPr>
                  <a:t> </a:t>
                </a:r>
                <a:r>
                  <a:rPr lang="es-ES" sz="2400" i="1" dirty="0" smtClean="0">
                    <a:solidFill>
                      <a:srgbClr val="3B4F89"/>
                    </a:solidFill>
                  </a:rPr>
                  <a:t>p</a:t>
                </a:r>
                <a:r>
                  <a:rPr lang="es-ES" sz="2400" baseline="-25000" dirty="0" smtClean="0">
                    <a:solidFill>
                      <a:srgbClr val="3B4F89"/>
                    </a:solidFill>
                  </a:rPr>
                  <a:t>2</a:t>
                </a:r>
                <a:r>
                  <a:rPr lang="es-ES" sz="2400" i="1" dirty="0" smtClean="0">
                    <a:solidFill>
                      <a:srgbClr val="3B4F89"/>
                    </a:solidFill>
                  </a:rPr>
                  <a:t>x</a:t>
                </a:r>
                <a:r>
                  <a:rPr lang="es-ES" sz="2400" baseline="-25000" dirty="0" smtClean="0">
                    <a:solidFill>
                      <a:srgbClr val="3B4F89"/>
                    </a:solidFill>
                  </a:rPr>
                  <a:t>2</a:t>
                </a:r>
                <a:r>
                  <a:rPr lang="es-ES" sz="2400" baseline="30000" dirty="0" smtClean="0">
                    <a:solidFill>
                      <a:srgbClr val="3B4F89"/>
                    </a:solidFill>
                  </a:rPr>
                  <a:t> </a:t>
                </a:r>
                <a:r>
                  <a:rPr lang="es-ES" sz="2400" dirty="0" smtClean="0">
                    <a:solidFill>
                      <a:srgbClr val="3B4F89"/>
                    </a:solidFill>
                  </a:rPr>
                  <a:t>+…+</a:t>
                </a:r>
                <a:r>
                  <a:rPr lang="es-ES" sz="2400" baseline="30000" dirty="0" smtClean="0">
                    <a:solidFill>
                      <a:srgbClr val="3B4F89"/>
                    </a:solidFill>
                  </a:rPr>
                  <a:t> </a:t>
                </a:r>
                <a:r>
                  <a:rPr lang="es-ES" sz="2400" i="1" dirty="0" err="1" smtClean="0">
                    <a:solidFill>
                      <a:srgbClr val="3B4F89"/>
                    </a:solidFill>
                  </a:rPr>
                  <a:t>p</a:t>
                </a:r>
                <a:r>
                  <a:rPr lang="es-ES" sz="2400" i="1" baseline="-25000" dirty="0" err="1" smtClean="0">
                    <a:solidFill>
                      <a:srgbClr val="3B4F89"/>
                    </a:solidFill>
                  </a:rPr>
                  <a:t>n</a:t>
                </a:r>
                <a:r>
                  <a:rPr lang="es-ES" sz="2400" i="1" dirty="0" err="1" smtClean="0">
                    <a:solidFill>
                      <a:srgbClr val="3B4F89"/>
                    </a:solidFill>
                  </a:rPr>
                  <a:t>x</a:t>
                </a:r>
                <a:r>
                  <a:rPr lang="es-ES" sz="2400" i="1" baseline="-25000" dirty="0" err="1" smtClean="0">
                    <a:solidFill>
                      <a:srgbClr val="3B4F89"/>
                    </a:solidFill>
                  </a:rPr>
                  <a:t>n</a:t>
                </a:r>
                <a:endParaRPr lang="es-ES" sz="2400" i="1" dirty="0" smtClean="0">
                  <a:solidFill>
                    <a:srgbClr val="3B4F89"/>
                  </a:solidFill>
                </a:endParaRPr>
              </a:p>
              <a:p>
                <a:pPr>
                  <a:lnSpc>
                    <a:spcPct val="80000"/>
                  </a:lnSpc>
                  <a:buFontTx/>
                  <a:buNone/>
                </a:pPr>
                <a:r>
                  <a:rPr lang="es-ES" sz="2800" dirty="0" smtClean="0"/>
                  <a:t> sujeto a la restricción:</a:t>
                </a:r>
              </a:p>
              <a:p>
                <a:pPr>
                  <a:lnSpc>
                    <a:spcPct val="80000"/>
                  </a:lnSpc>
                  <a:buFontTx/>
                  <a:buNone/>
                </a:pPr>
                <a:endParaRPr lang="es-ES" sz="2800" dirty="0" smtClean="0"/>
              </a:p>
              <a:p>
                <a:pPr algn="ctr">
                  <a:lnSpc>
                    <a:spcPct val="80000"/>
                  </a:lnSpc>
                  <a:buFontTx/>
                  <a:buNone/>
                </a:pPr>
                <a:r>
                  <a:rPr lang="es-ES" sz="2400" dirty="0" smtClean="0">
                    <a:solidFill>
                      <a:srgbClr val="3B4F89"/>
                    </a:solidFill>
                  </a:rPr>
                  <a:t>Utilidad =</a:t>
                </a:r>
                <a:r>
                  <a:rPr lang="es-ES" sz="2400" i="1" dirty="0" smtClean="0">
                    <a:solidFill>
                      <a:srgbClr val="3B4F89"/>
                    </a:solidFill>
                  </a:rPr>
                  <a:t> U</a:t>
                </a:r>
                <a:r>
                  <a:rPr lang="es-ES" sz="2400" baseline="-25000" dirty="0" smtClean="0">
                    <a:solidFill>
                      <a:srgbClr val="3B4F89"/>
                    </a:solidFill>
                  </a:rPr>
                  <a:t>1</a:t>
                </a:r>
                <a:r>
                  <a:rPr lang="es-ES" sz="2400" dirty="0" smtClean="0">
                    <a:solidFill>
                      <a:srgbClr val="3B4F89"/>
                    </a:solidFill>
                  </a:rPr>
                  <a:t> = </a:t>
                </a:r>
                <a:r>
                  <a:rPr lang="es-ES" sz="2400" i="1" dirty="0" smtClean="0">
                    <a:solidFill>
                      <a:srgbClr val="3B4F89"/>
                    </a:solidFill>
                  </a:rPr>
                  <a:t>U</a:t>
                </a:r>
                <a:r>
                  <a:rPr lang="es-ES" sz="2400" dirty="0" smtClean="0">
                    <a:solidFill>
                      <a:srgbClr val="3B4F89"/>
                    </a:solidFill>
                  </a:rPr>
                  <a:t>(</a:t>
                </a:r>
                <a:r>
                  <a:rPr lang="es-ES" sz="2400" i="1" dirty="0" smtClean="0">
                    <a:solidFill>
                      <a:srgbClr val="3B4F89"/>
                    </a:solidFill>
                  </a:rPr>
                  <a:t>x</a:t>
                </a:r>
                <a:r>
                  <a:rPr lang="es-ES" sz="2400" baseline="-25000" dirty="0" smtClean="0">
                    <a:solidFill>
                      <a:srgbClr val="3B4F89"/>
                    </a:solidFill>
                  </a:rPr>
                  <a:t>1</a:t>
                </a:r>
                <a:r>
                  <a:rPr lang="es-ES" sz="2400" dirty="0" smtClean="0">
                    <a:solidFill>
                      <a:srgbClr val="3B4F89"/>
                    </a:solidFill>
                  </a:rPr>
                  <a:t>,</a:t>
                </a:r>
                <a:r>
                  <a:rPr lang="es-ES" sz="2400" i="1" dirty="0" smtClean="0">
                    <a:solidFill>
                      <a:srgbClr val="3B4F89"/>
                    </a:solidFill>
                  </a:rPr>
                  <a:t>x</a:t>
                </a:r>
                <a:r>
                  <a:rPr lang="es-ES" sz="2400" baseline="-25000" dirty="0" smtClean="0">
                    <a:solidFill>
                      <a:srgbClr val="3B4F89"/>
                    </a:solidFill>
                  </a:rPr>
                  <a:t>2</a:t>
                </a:r>
                <a:r>
                  <a:rPr lang="es-ES" sz="2400" dirty="0" smtClean="0">
                    <a:solidFill>
                      <a:srgbClr val="3B4F89"/>
                    </a:solidFill>
                  </a:rPr>
                  <a:t>,…,</a:t>
                </a:r>
                <a:r>
                  <a:rPr lang="es-ES" sz="2400" i="1" dirty="0" err="1" smtClean="0">
                    <a:solidFill>
                      <a:srgbClr val="3B4F89"/>
                    </a:solidFill>
                  </a:rPr>
                  <a:t>x</a:t>
                </a:r>
                <a:r>
                  <a:rPr lang="es-ES" sz="2400" i="1" baseline="-25000" dirty="0" err="1" smtClean="0">
                    <a:solidFill>
                      <a:srgbClr val="3B4F89"/>
                    </a:solidFill>
                  </a:rPr>
                  <a:t>n</a:t>
                </a:r>
                <a:r>
                  <a:rPr lang="es-ES" sz="2400" dirty="0" smtClean="0">
                    <a:solidFill>
                      <a:srgbClr val="3B4F89"/>
                    </a:solidFill>
                  </a:rPr>
                  <a:t>)</a:t>
                </a:r>
              </a:p>
              <a:p>
                <a:pPr algn="ctr">
                  <a:lnSpc>
                    <a:spcPct val="80000"/>
                  </a:lnSpc>
                  <a:buFontTx/>
                  <a:buNone/>
                </a:pPr>
                <a:endParaRPr lang="es-ES" sz="2400" dirty="0">
                  <a:solidFill>
                    <a:srgbClr val="3B4F89"/>
                  </a:solidFill>
                </a:endParaRPr>
              </a:p>
              <a:p>
                <a:r>
                  <a:rPr lang="en-US" sz="2400" dirty="0" err="1"/>
                  <a:t>Armamos</a:t>
                </a:r>
                <a:r>
                  <a:rPr lang="en-US" sz="2400" dirty="0"/>
                  <a:t> el </a:t>
                </a:r>
                <a:r>
                  <a:rPr lang="en-US" sz="2400" dirty="0" err="1"/>
                  <a:t>Lagrangiano</a:t>
                </a:r>
                <a:r>
                  <a:rPr lang="en-US" sz="2400" dirty="0" smtClean="0"/>
                  <a:t>:</a:t>
                </a:r>
              </a:p>
              <a:p>
                <a:endParaRPr lang="en-US" sz="2400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400" b="0" i="1" smtClean="0">
                          <a:latin typeface="Cambria Math"/>
                        </a:rPr>
                        <m:t>𝐿</m:t>
                      </m:r>
                      <m:r>
                        <a:rPr lang="es-ES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2400" i="1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s-ES" sz="24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2400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s-ES" sz="2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s-ES" sz="2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2400" i="1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s-ES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2400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s-ES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s-ES" sz="2400" b="0" i="1" smtClean="0">
                          <a:latin typeface="Cambria Math"/>
                        </a:rPr>
                        <m:t>+…+</m:t>
                      </m:r>
                      <m:sSub>
                        <m:sSub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2400" i="1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s-ES" sz="24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sSub>
                        <m:sSub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2400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s-ES" sz="24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s-ES" sz="2400" b="0" i="1" smtClean="0">
                          <a:latin typeface="Cambria Math"/>
                        </a:rPr>
                        <m:t>+</m:t>
                      </m:r>
                      <m:r>
                        <a:rPr lang="es-ES" sz="2400" b="0" i="1" smtClean="0">
                          <a:latin typeface="Cambria Math"/>
                          <a:ea typeface="Cambria Math"/>
                        </a:rPr>
                        <m:t>𝜆</m:t>
                      </m:r>
                      <m:r>
                        <a:rPr lang="es-ES" sz="2400" b="0" i="1" smtClean="0">
                          <a:latin typeface="Cambria Math"/>
                          <a:ea typeface="Cambria Math"/>
                        </a:rPr>
                        <m:t>(</m:t>
                      </m:r>
                      <m:sSub>
                        <m:sSub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2400" b="0" i="1" smtClean="0"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s-ES" sz="2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s-ES" sz="2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s-ES" sz="2400" b="0" i="1" smtClean="0">
                          <a:latin typeface="Cambria Math"/>
                          <a:ea typeface="Cambria Math"/>
                        </a:rPr>
                        <m:t>𝑈</m:t>
                      </m:r>
                      <m:r>
                        <a:rPr lang="es-ES" sz="2400" b="0" i="1" smtClean="0">
                          <a:latin typeface="Cambria Math"/>
                          <a:ea typeface="Cambria Math"/>
                        </a:rPr>
                        <m:t>(</m:t>
                      </m:r>
                      <m:sSub>
                        <m:sSub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2400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s-ES" sz="2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s-ES" sz="2400" b="0" i="1" smtClean="0">
                          <a:latin typeface="Cambria Math"/>
                          <a:ea typeface="Cambria Math"/>
                        </a:rPr>
                        <m:t>,</m:t>
                      </m:r>
                      <m:sSub>
                        <m:sSub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2400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s-ES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s-ES" sz="2400" b="0" i="1" smtClean="0">
                          <a:latin typeface="Cambria Math"/>
                          <a:ea typeface="Cambria Math"/>
                        </a:rPr>
                        <m:t>,…,</m:t>
                      </m:r>
                      <m:sSub>
                        <m:sSub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2400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s-ES" sz="24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s-ES" sz="2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  <a:p>
                <a:pPr marL="0" indent="0">
                  <a:lnSpc>
                    <a:spcPct val="80000"/>
                  </a:lnSpc>
                  <a:buNone/>
                </a:pPr>
                <a:endParaRPr lang="es-ES" sz="2400" dirty="0" smtClean="0">
                  <a:solidFill>
                    <a:srgbClr val="3B4F89"/>
                  </a:solidFill>
                </a:endParaRPr>
              </a:p>
            </p:txBody>
          </p:sp>
        </mc:Choice>
        <mc:Fallback xmlns="">
          <p:sp>
            <p:nvSpPr>
              <p:cNvPr id="2253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04800" y="838200"/>
                <a:ext cx="8458200" cy="5638800"/>
              </a:xfrm>
              <a:blipFill>
                <a:blip r:embed="rId3"/>
                <a:stretch>
                  <a:fillRect l="-1297" t="-2703" r="-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532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533400"/>
          </a:xfrm>
          <a:noFill/>
        </p:spPr>
        <p:txBody>
          <a:bodyPr/>
          <a:lstStyle/>
          <a:p>
            <a:r>
              <a:rPr lang="es-ES" dirty="0" smtClean="0"/>
              <a:t>Minimización del Gasto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3E1EA3E6-4204-4353-B16C-E0B8288388AD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2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533400"/>
          </a:xfrm>
        </p:spPr>
        <p:txBody>
          <a:bodyPr/>
          <a:lstStyle/>
          <a:p>
            <a:r>
              <a:rPr lang="en-US" dirty="0" err="1" smtClean="0"/>
              <a:t>Función</a:t>
            </a:r>
            <a:r>
              <a:rPr lang="en-US" dirty="0" smtClean="0"/>
              <a:t> de </a:t>
            </a:r>
            <a:r>
              <a:rPr lang="en-US" dirty="0" err="1" smtClean="0"/>
              <a:t>demanda</a:t>
            </a:r>
            <a:r>
              <a:rPr lang="en-US" dirty="0" smtClean="0"/>
              <a:t> CES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77200" cy="5638800"/>
          </a:xfrm>
        </p:spPr>
        <p:txBody>
          <a:bodyPr/>
          <a:lstStyle/>
          <a:p>
            <a:r>
              <a:rPr lang="en-US" dirty="0" err="1" smtClean="0"/>
              <a:t>Maximizaremos</a:t>
            </a:r>
            <a:r>
              <a:rPr lang="en-US" dirty="0" smtClean="0"/>
              <a:t> </a:t>
            </a:r>
            <a:r>
              <a:rPr lang="en-US" dirty="0" err="1" smtClean="0"/>
              <a:t>utilidad</a:t>
            </a:r>
            <a:r>
              <a:rPr lang="en-US" dirty="0" smtClean="0"/>
              <a:t> con </a:t>
            </a:r>
            <a:r>
              <a:rPr lang="en-US" dirty="0" err="1" smtClean="0"/>
              <a:t>función</a:t>
            </a:r>
            <a:r>
              <a:rPr lang="en-US" dirty="0" smtClean="0"/>
              <a:t> CES</a:t>
            </a:r>
          </a:p>
          <a:p>
            <a:r>
              <a:rPr lang="en-US" dirty="0" err="1" smtClean="0"/>
              <a:t>Supongamos</a:t>
            </a:r>
            <a:r>
              <a:rPr lang="en-US" dirty="0" smtClean="0"/>
              <a:t> la </a:t>
            </a:r>
            <a:r>
              <a:rPr lang="en-US" dirty="0" err="1" smtClean="0"/>
              <a:t>siguiente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:</a:t>
            </a:r>
            <a:endParaRPr lang="en-US" dirty="0" smtClean="0">
              <a:sym typeface="Symbol" pitchFamily="18" charset="2"/>
            </a:endParaRPr>
          </a:p>
          <a:p>
            <a:pPr algn="ctr">
              <a:lnSpc>
                <a:spcPct val="120000"/>
              </a:lnSpc>
              <a:buFontTx/>
              <a:buNone/>
            </a:pPr>
            <a:r>
              <a:rPr lang="en-US" sz="2800" i="1" dirty="0" smtClean="0">
                <a:solidFill>
                  <a:srgbClr val="3B4F89"/>
                </a:solidFill>
              </a:rPr>
              <a:t>U</a:t>
            </a:r>
            <a:r>
              <a:rPr lang="en-US" sz="2800" dirty="0" smtClean="0">
                <a:solidFill>
                  <a:srgbClr val="3B4F89"/>
                </a:solidFill>
              </a:rPr>
              <a:t>(</a:t>
            </a:r>
            <a:r>
              <a:rPr lang="en-US" sz="2800" i="1" dirty="0" err="1" smtClean="0">
                <a:solidFill>
                  <a:srgbClr val="3B4F89"/>
                </a:solidFill>
              </a:rPr>
              <a:t>x,y</a:t>
            </a:r>
            <a:r>
              <a:rPr lang="en-US" sz="2800" dirty="0" smtClean="0">
                <a:solidFill>
                  <a:srgbClr val="3B4F89"/>
                </a:solidFill>
              </a:rPr>
              <a:t>) = </a:t>
            </a:r>
            <a:r>
              <a:rPr lang="en-US" sz="2800" i="1" dirty="0" smtClean="0">
                <a:solidFill>
                  <a:srgbClr val="3B4F89"/>
                </a:solidFill>
              </a:rPr>
              <a:t>x</a:t>
            </a:r>
            <a:r>
              <a:rPr lang="en-US" sz="2800" baseline="30000" dirty="0" smtClean="0">
                <a:solidFill>
                  <a:srgbClr val="3B4F89"/>
                </a:solidFill>
                <a:sym typeface="Symbol" pitchFamily="18" charset="2"/>
              </a:rPr>
              <a:t>0.5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+ 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 baseline="30000" dirty="0" smtClean="0">
                <a:solidFill>
                  <a:srgbClr val="3B4F89"/>
                </a:solidFill>
                <a:sym typeface="Symbol" pitchFamily="18" charset="2"/>
              </a:rPr>
              <a:t>0.5</a:t>
            </a:r>
            <a:endParaRPr lang="en-US" sz="2800" dirty="0" smtClean="0">
              <a:solidFill>
                <a:srgbClr val="3B4F89"/>
              </a:solidFill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Armando el </a:t>
            </a:r>
            <a:r>
              <a:rPr lang="en-US" dirty="0" err="1" smtClean="0">
                <a:sym typeface="Symbol" pitchFamily="18" charset="2"/>
              </a:rPr>
              <a:t>Lagrangiano</a:t>
            </a:r>
            <a:r>
              <a:rPr lang="en-US" dirty="0" smtClean="0">
                <a:sym typeface="Symbol" pitchFamily="18" charset="2"/>
              </a:rPr>
              <a:t>: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n-US" sz="2800" b="1" dirty="0" smtClean="0">
                <a:solidFill>
                  <a:srgbClr val="3B4F89"/>
                </a:solidFill>
                <a:sym typeface="Symbol" pitchFamily="18" charset="2"/>
              </a:rPr>
              <a:t>L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=</a:t>
            </a:r>
            <a:r>
              <a:rPr lang="en-US" sz="2800" baseline="30000" dirty="0" smtClean="0">
                <a:solidFill>
                  <a:srgbClr val="3B4F89"/>
                </a:solidFill>
                <a:sym typeface="Symbol" pitchFamily="18" charset="2"/>
              </a:rPr>
              <a:t> </a:t>
            </a:r>
            <a:r>
              <a:rPr lang="en-US" sz="2800" i="1" dirty="0" smtClean="0">
                <a:solidFill>
                  <a:srgbClr val="3B4F89"/>
                </a:solidFill>
              </a:rPr>
              <a:t>x</a:t>
            </a:r>
            <a:r>
              <a:rPr lang="en-US" sz="2800" baseline="30000" dirty="0" smtClean="0">
                <a:solidFill>
                  <a:srgbClr val="3B4F89"/>
                </a:solidFill>
                <a:sym typeface="Symbol" pitchFamily="18" charset="2"/>
              </a:rPr>
              <a:t>0.5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+ 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 baseline="30000" dirty="0" smtClean="0">
                <a:solidFill>
                  <a:srgbClr val="3B4F89"/>
                </a:solidFill>
                <a:sym typeface="Symbol" pitchFamily="18" charset="2"/>
              </a:rPr>
              <a:t>0.5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+ (</a:t>
            </a:r>
            <a:r>
              <a:rPr lang="en-US" sz="2800" i="1" dirty="0" smtClean="0">
                <a:solidFill>
                  <a:srgbClr val="3B4F89"/>
                </a:solidFill>
                <a:latin typeface="Verdana" pitchFamily="34" charset="0"/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- </a:t>
            </a:r>
            <a:r>
              <a:rPr lang="en-US" sz="2800" i="1" dirty="0" err="1" smtClean="0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n-US" sz="2800" i="1" baseline="-25000" dirty="0" err="1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i="1" dirty="0" err="1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- </a:t>
            </a:r>
            <a:r>
              <a:rPr lang="en-US" sz="2800" i="1" dirty="0" err="1" smtClean="0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n-US" sz="2800" i="1" baseline="-25000" dirty="0" err="1" smtClean="0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 i="1" dirty="0" err="1" smtClean="0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)</a:t>
            </a:r>
          </a:p>
          <a:p>
            <a:r>
              <a:rPr lang="en-US" dirty="0" smtClean="0">
                <a:sym typeface="Symbol" pitchFamily="18" charset="2"/>
              </a:rPr>
              <a:t>Y las CPO son: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</a:t>
            </a:r>
            <a:r>
              <a:rPr lang="en-US" sz="2800" b="1" dirty="0" smtClean="0">
                <a:solidFill>
                  <a:srgbClr val="3B4F89"/>
                </a:solidFill>
                <a:sym typeface="Symbol" pitchFamily="18" charset="2"/>
              </a:rPr>
              <a:t>L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/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= 0.5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i="1" baseline="30000" dirty="0" smtClean="0">
                <a:solidFill>
                  <a:srgbClr val="3B4F89"/>
                </a:solidFill>
                <a:sym typeface="Symbol" pitchFamily="18" charset="2"/>
              </a:rPr>
              <a:t> </a:t>
            </a:r>
            <a:r>
              <a:rPr lang="en-US" sz="2800" baseline="30000" dirty="0" smtClean="0">
                <a:solidFill>
                  <a:srgbClr val="3B4F89"/>
                </a:solidFill>
                <a:sym typeface="Symbol" pitchFamily="18" charset="2"/>
              </a:rPr>
              <a:t>-0.5 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- </a:t>
            </a:r>
            <a:r>
              <a:rPr lang="en-US" sz="2800" i="1" dirty="0" err="1" smtClean="0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n-US" sz="2800" i="1" baseline="-25000" dirty="0" err="1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= 0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</a:t>
            </a:r>
            <a:r>
              <a:rPr lang="en-US" sz="2800" b="1" dirty="0" smtClean="0">
                <a:solidFill>
                  <a:srgbClr val="3B4F89"/>
                </a:solidFill>
                <a:sym typeface="Symbol" pitchFamily="18" charset="2"/>
              </a:rPr>
              <a:t>L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/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= 0.5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 i="1" baseline="30000" dirty="0" smtClean="0">
                <a:solidFill>
                  <a:srgbClr val="3B4F89"/>
                </a:solidFill>
                <a:sym typeface="Symbol" pitchFamily="18" charset="2"/>
              </a:rPr>
              <a:t> </a:t>
            </a:r>
            <a:r>
              <a:rPr lang="en-US" sz="2800" baseline="30000" dirty="0" smtClean="0">
                <a:solidFill>
                  <a:srgbClr val="3B4F89"/>
                </a:solidFill>
                <a:sym typeface="Symbol" pitchFamily="18" charset="2"/>
              </a:rPr>
              <a:t>-0.5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- </a:t>
            </a:r>
            <a:r>
              <a:rPr lang="en-US" sz="2800" i="1" dirty="0" err="1" smtClean="0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n-US" sz="2800" i="1" baseline="-25000" dirty="0" err="1" smtClean="0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= 0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</a:t>
            </a:r>
            <a:r>
              <a:rPr lang="en-US" sz="2800" b="1" dirty="0" smtClean="0">
                <a:solidFill>
                  <a:srgbClr val="3B4F89"/>
                </a:solidFill>
                <a:sym typeface="Symbol" pitchFamily="18" charset="2"/>
              </a:rPr>
              <a:t>L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/ = </a:t>
            </a:r>
            <a:r>
              <a:rPr lang="en-US" sz="2800" i="1" dirty="0" smtClean="0">
                <a:solidFill>
                  <a:srgbClr val="3B4F89"/>
                </a:solidFill>
                <a:latin typeface="Verdana" pitchFamily="34" charset="0"/>
              </a:rPr>
              <a:t>I</a:t>
            </a:r>
            <a:r>
              <a:rPr lang="en-US" sz="2800" i="1" dirty="0" smtClean="0">
                <a:solidFill>
                  <a:srgbClr val="3B4F89"/>
                </a:solidFill>
              </a:rPr>
              <a:t> </a:t>
            </a:r>
            <a:r>
              <a:rPr lang="en-US" sz="2800" dirty="0" smtClean="0">
                <a:solidFill>
                  <a:srgbClr val="3B4F89"/>
                </a:solidFill>
              </a:rPr>
              <a:t>- </a:t>
            </a:r>
            <a:r>
              <a:rPr lang="en-US" sz="2800" i="1" dirty="0" err="1" smtClean="0">
                <a:solidFill>
                  <a:srgbClr val="3B4F89"/>
                </a:solidFill>
              </a:rPr>
              <a:t>p</a:t>
            </a:r>
            <a:r>
              <a:rPr lang="en-US" sz="2800" i="1" baseline="-25000" dirty="0" err="1" smtClean="0">
                <a:solidFill>
                  <a:srgbClr val="3B4F89"/>
                </a:solidFill>
              </a:rPr>
              <a:t>x</a:t>
            </a:r>
            <a:r>
              <a:rPr lang="en-US" sz="2800" i="1" dirty="0" err="1" smtClean="0">
                <a:solidFill>
                  <a:srgbClr val="3B4F89"/>
                </a:solidFill>
              </a:rPr>
              <a:t>x</a:t>
            </a:r>
            <a:r>
              <a:rPr lang="en-US" sz="2800" baseline="-25000" dirty="0" smtClean="0">
                <a:solidFill>
                  <a:srgbClr val="3B4F89"/>
                </a:solidFill>
              </a:rPr>
              <a:t> </a:t>
            </a:r>
            <a:r>
              <a:rPr lang="en-US" sz="2800" dirty="0" smtClean="0">
                <a:solidFill>
                  <a:srgbClr val="3B4F89"/>
                </a:solidFill>
              </a:rPr>
              <a:t>- </a:t>
            </a:r>
            <a:r>
              <a:rPr lang="en-US" sz="2800" i="1" dirty="0" err="1" smtClean="0">
                <a:solidFill>
                  <a:srgbClr val="3B4F89"/>
                </a:solidFill>
              </a:rPr>
              <a:t>p</a:t>
            </a:r>
            <a:r>
              <a:rPr lang="en-US" sz="2800" i="1" baseline="-25000" dirty="0" err="1" smtClean="0">
                <a:solidFill>
                  <a:srgbClr val="3B4F89"/>
                </a:solidFill>
              </a:rPr>
              <a:t>y</a:t>
            </a:r>
            <a:r>
              <a:rPr lang="en-US" sz="2800" i="1" dirty="0" err="1" smtClean="0">
                <a:solidFill>
                  <a:srgbClr val="3B4F89"/>
                </a:solidFill>
              </a:rPr>
              <a:t>y</a:t>
            </a:r>
            <a:r>
              <a:rPr lang="en-US" sz="2800" baseline="-25000" dirty="0" smtClean="0">
                <a:solidFill>
                  <a:srgbClr val="3B4F89"/>
                </a:solidFill>
              </a:rPr>
              <a:t> 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=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BFA9F167-7082-4B8A-AA22-E70DCF7DDCE0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20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586943"/>
            <a:ext cx="8458200" cy="2590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CPO para min. (interior):</a:t>
            </a:r>
            <a:endParaRPr lang="en-US" sz="2800" dirty="0"/>
          </a:p>
          <a:p>
            <a:pPr algn="ctr">
              <a:lnSpc>
                <a:spcPct val="140000"/>
              </a:lnSpc>
              <a:buFontTx/>
              <a:buNone/>
            </a:pPr>
            <a:r>
              <a:rPr lang="en-US" sz="2800" dirty="0">
                <a:solidFill>
                  <a:srgbClr val="3B4F89"/>
                </a:solidFill>
                <a:sym typeface="Symbol" pitchFamily="18" charset="2"/>
              </a:rPr>
              <a:t></a:t>
            </a:r>
            <a:r>
              <a:rPr lang="en-US" sz="2800" b="1" dirty="0">
                <a:solidFill>
                  <a:srgbClr val="3B4F89"/>
                </a:solidFill>
                <a:sym typeface="Symbol" pitchFamily="18" charset="2"/>
              </a:rPr>
              <a:t>L</a:t>
            </a:r>
            <a:r>
              <a:rPr lang="en-US" sz="2800" dirty="0">
                <a:solidFill>
                  <a:srgbClr val="3B4F89"/>
                </a:solidFill>
                <a:sym typeface="Symbol" pitchFamily="18" charset="2"/>
              </a:rPr>
              <a:t>/</a:t>
            </a:r>
            <a:r>
              <a:rPr lang="en-US" sz="2800" i="1" dirty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baseline="-25000" dirty="0">
                <a:solidFill>
                  <a:srgbClr val="3B4F89"/>
                </a:solidFill>
                <a:sym typeface="Symbol" pitchFamily="18" charset="2"/>
              </a:rPr>
              <a:t>1</a:t>
            </a:r>
            <a:r>
              <a:rPr lang="en-US" sz="2800" dirty="0">
                <a:solidFill>
                  <a:srgbClr val="3B4F89"/>
                </a:solidFill>
                <a:sym typeface="Symbol" pitchFamily="18" charset="2"/>
              </a:rPr>
              <a:t> = </a:t>
            </a:r>
            <a:r>
              <a:rPr lang="en-US" sz="2800" i="1" dirty="0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n-US" sz="2800" baseline="-25000" dirty="0">
                <a:solidFill>
                  <a:srgbClr val="3B4F89"/>
                </a:solidFill>
                <a:sym typeface="Symbol" pitchFamily="18" charset="2"/>
              </a:rPr>
              <a:t>1 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- </a:t>
            </a:r>
            <a:r>
              <a:rPr lang="en-US" sz="2800" dirty="0">
                <a:solidFill>
                  <a:srgbClr val="3B4F89"/>
                </a:solidFill>
                <a:sym typeface="Symbol" pitchFamily="18" charset="2"/>
              </a:rPr>
              <a:t> </a:t>
            </a:r>
            <a:r>
              <a:rPr lang="en-US" sz="2800" i="1" dirty="0">
                <a:solidFill>
                  <a:srgbClr val="3B4F89"/>
                </a:solidFill>
                <a:sym typeface="Symbol" pitchFamily="18" charset="2"/>
              </a:rPr>
              <a:t>U</a:t>
            </a:r>
            <a:r>
              <a:rPr lang="en-US" sz="2800" dirty="0">
                <a:solidFill>
                  <a:srgbClr val="3B4F89"/>
                </a:solidFill>
                <a:sym typeface="Symbol" pitchFamily="18" charset="2"/>
              </a:rPr>
              <a:t>/</a:t>
            </a:r>
            <a:r>
              <a:rPr lang="en-US" sz="2800" i="1" dirty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baseline="-25000" dirty="0">
                <a:solidFill>
                  <a:srgbClr val="3B4F89"/>
                </a:solidFill>
                <a:sym typeface="Symbol" pitchFamily="18" charset="2"/>
              </a:rPr>
              <a:t>1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</a:t>
            </a:r>
            <a:r>
              <a:rPr lang="en-US" sz="2800" dirty="0">
                <a:solidFill>
                  <a:srgbClr val="3B4F89"/>
                </a:solidFill>
                <a:sym typeface="Symbol" pitchFamily="18" charset="2"/>
              </a:rPr>
              <a:t>= 0</a:t>
            </a:r>
          </a:p>
          <a:p>
            <a:pPr algn="ctr">
              <a:lnSpc>
                <a:spcPct val="140000"/>
              </a:lnSpc>
              <a:buFontTx/>
              <a:buNone/>
            </a:pPr>
            <a:r>
              <a:rPr lang="en-US" sz="2800" dirty="0">
                <a:solidFill>
                  <a:srgbClr val="3B4F89"/>
                </a:solidFill>
                <a:sym typeface="Symbol" pitchFamily="18" charset="2"/>
              </a:rPr>
              <a:t></a:t>
            </a:r>
            <a:r>
              <a:rPr lang="en-US" sz="2800" b="1" dirty="0">
                <a:solidFill>
                  <a:srgbClr val="3B4F89"/>
                </a:solidFill>
                <a:sym typeface="Symbol" pitchFamily="18" charset="2"/>
              </a:rPr>
              <a:t>L</a:t>
            </a:r>
            <a:r>
              <a:rPr lang="en-US" sz="2800" dirty="0">
                <a:solidFill>
                  <a:srgbClr val="3B4F89"/>
                </a:solidFill>
                <a:sym typeface="Symbol" pitchFamily="18" charset="2"/>
              </a:rPr>
              <a:t>/</a:t>
            </a:r>
            <a:r>
              <a:rPr lang="en-US" sz="2800" i="1" dirty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baseline="-25000" dirty="0">
                <a:solidFill>
                  <a:srgbClr val="3B4F89"/>
                </a:solidFill>
                <a:sym typeface="Symbol" pitchFamily="18" charset="2"/>
              </a:rPr>
              <a:t>2</a:t>
            </a:r>
            <a:r>
              <a:rPr lang="en-US" sz="2800" dirty="0">
                <a:solidFill>
                  <a:srgbClr val="3B4F89"/>
                </a:solidFill>
                <a:sym typeface="Symbol" pitchFamily="18" charset="2"/>
              </a:rPr>
              <a:t> = </a:t>
            </a:r>
            <a:r>
              <a:rPr lang="en-US" sz="2800" i="1" dirty="0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n-US" sz="2800" baseline="-25000" dirty="0">
                <a:solidFill>
                  <a:srgbClr val="3B4F89"/>
                </a:solidFill>
                <a:sym typeface="Symbol" pitchFamily="18" charset="2"/>
              </a:rPr>
              <a:t>2 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- </a:t>
            </a:r>
            <a:r>
              <a:rPr lang="en-US" sz="2800" dirty="0">
                <a:solidFill>
                  <a:srgbClr val="3B4F89"/>
                </a:solidFill>
                <a:sym typeface="Symbol" pitchFamily="18" charset="2"/>
              </a:rPr>
              <a:t> </a:t>
            </a:r>
            <a:r>
              <a:rPr lang="en-US" sz="2800" i="1" dirty="0">
                <a:solidFill>
                  <a:srgbClr val="3B4F89"/>
                </a:solidFill>
                <a:sym typeface="Symbol" pitchFamily="18" charset="2"/>
              </a:rPr>
              <a:t>U</a:t>
            </a:r>
            <a:r>
              <a:rPr lang="en-US" sz="2800" dirty="0">
                <a:solidFill>
                  <a:srgbClr val="3B4F89"/>
                </a:solidFill>
                <a:sym typeface="Symbol" pitchFamily="18" charset="2"/>
              </a:rPr>
              <a:t>/</a:t>
            </a:r>
            <a:r>
              <a:rPr lang="en-US" sz="2800" i="1" dirty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baseline="-25000" dirty="0">
                <a:solidFill>
                  <a:srgbClr val="3B4F89"/>
                </a:solidFill>
                <a:sym typeface="Symbol" pitchFamily="18" charset="2"/>
              </a:rPr>
              <a:t>2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</a:t>
            </a:r>
            <a:r>
              <a:rPr lang="en-US" sz="2800" dirty="0">
                <a:solidFill>
                  <a:srgbClr val="3B4F89"/>
                </a:solidFill>
                <a:sym typeface="Symbol" pitchFamily="18" charset="2"/>
              </a:rPr>
              <a:t>= 0</a:t>
            </a:r>
          </a:p>
          <a:p>
            <a:r>
              <a:rPr lang="es-ES" sz="2800" dirty="0" smtClean="0"/>
              <a:t>En general es posible resolver las CPO</a:t>
            </a:r>
          </a:p>
          <a:p>
            <a:endParaRPr lang="es-ES" sz="2800" dirty="0"/>
          </a:p>
          <a:p>
            <a:endParaRPr lang="es-ES" sz="2800" dirty="0" smtClean="0"/>
          </a:p>
          <a:p>
            <a:endParaRPr lang="es-ES" sz="2800" dirty="0"/>
          </a:p>
          <a:p>
            <a:r>
              <a:rPr lang="es-ES" sz="2800" dirty="0" smtClean="0"/>
              <a:t>Estas son las funciones de demanda </a:t>
            </a:r>
            <a:r>
              <a:rPr lang="es-ES" sz="2800" b="1" dirty="0" smtClean="0"/>
              <a:t>compensadas </a:t>
            </a:r>
            <a:r>
              <a:rPr lang="es-ES" sz="2800" b="1" dirty="0" err="1" smtClean="0"/>
              <a:t>ó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Hicksianas</a:t>
            </a:r>
            <a:endParaRPr lang="es-ES" sz="2800" dirty="0" smtClean="0"/>
          </a:p>
        </p:txBody>
      </p:sp>
      <p:sp>
        <p:nvSpPr>
          <p:cNvPr id="13320" name="Text Box 6"/>
          <p:cNvSpPr txBox="1">
            <a:spLocks noChangeArrowheads="1"/>
          </p:cNvSpPr>
          <p:nvPr/>
        </p:nvSpPr>
        <p:spPr bwMode="auto">
          <a:xfrm>
            <a:off x="838200" y="4172786"/>
            <a:ext cx="7772400" cy="104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2800" i="1" baseline="0" dirty="0" smtClean="0">
                <a:solidFill>
                  <a:srgbClr val="3B4F89"/>
                </a:solidFill>
              </a:rPr>
              <a:t>x*</a:t>
            </a:r>
            <a:r>
              <a:rPr lang="en-US" sz="2800" dirty="0" smtClean="0">
                <a:solidFill>
                  <a:srgbClr val="3B4F89"/>
                </a:solidFill>
              </a:rPr>
              <a:t>1</a:t>
            </a:r>
            <a:r>
              <a:rPr lang="en-US" sz="2800" baseline="0" dirty="0" smtClean="0">
                <a:solidFill>
                  <a:srgbClr val="3B4F89"/>
                </a:solidFill>
              </a:rPr>
              <a:t> = </a:t>
            </a:r>
            <a:r>
              <a:rPr lang="en-US" sz="2800" i="1" baseline="0" dirty="0" smtClean="0">
                <a:solidFill>
                  <a:srgbClr val="3B4F89"/>
                </a:solidFill>
              </a:rPr>
              <a:t>x</a:t>
            </a:r>
            <a:r>
              <a:rPr lang="en-US" sz="2800" dirty="0" smtClean="0">
                <a:solidFill>
                  <a:srgbClr val="3B4F89"/>
                </a:solidFill>
              </a:rPr>
              <a:t>1</a:t>
            </a:r>
            <a:r>
              <a:rPr lang="en-US" sz="2800" baseline="0" dirty="0" smtClean="0">
                <a:solidFill>
                  <a:srgbClr val="3B4F89"/>
                </a:solidFill>
              </a:rPr>
              <a:t>(</a:t>
            </a:r>
            <a:r>
              <a:rPr lang="en-US" sz="2800" i="1" baseline="0" dirty="0" smtClean="0">
                <a:solidFill>
                  <a:srgbClr val="3B4F89"/>
                </a:solidFill>
              </a:rPr>
              <a:t>p</a:t>
            </a:r>
            <a:r>
              <a:rPr lang="en-US" sz="2800" dirty="0" smtClean="0">
                <a:solidFill>
                  <a:srgbClr val="3B4F89"/>
                </a:solidFill>
              </a:rPr>
              <a:t>1</a:t>
            </a:r>
            <a:r>
              <a:rPr lang="en-US" sz="2800" baseline="0" dirty="0" smtClean="0">
                <a:solidFill>
                  <a:srgbClr val="3B4F89"/>
                </a:solidFill>
              </a:rPr>
              <a:t>,</a:t>
            </a:r>
            <a:r>
              <a:rPr lang="en-US" sz="2800" i="1" baseline="0" dirty="0" smtClean="0">
                <a:solidFill>
                  <a:srgbClr val="3B4F89"/>
                </a:solidFill>
              </a:rPr>
              <a:t>p</a:t>
            </a:r>
            <a:r>
              <a:rPr lang="en-US" sz="2800" dirty="0" smtClean="0">
                <a:solidFill>
                  <a:srgbClr val="3B4F89"/>
                </a:solidFill>
              </a:rPr>
              <a:t>2</a:t>
            </a:r>
            <a:r>
              <a:rPr lang="en-US" sz="2800" baseline="0" dirty="0" smtClean="0">
                <a:solidFill>
                  <a:srgbClr val="3B4F89"/>
                </a:solidFill>
              </a:rPr>
              <a:t>,…,</a:t>
            </a:r>
            <a:r>
              <a:rPr lang="en-US" sz="2800" i="1" baseline="0" dirty="0" err="1" smtClean="0">
                <a:solidFill>
                  <a:srgbClr val="3B4F89"/>
                </a:solidFill>
              </a:rPr>
              <a:t>p</a:t>
            </a:r>
            <a:r>
              <a:rPr lang="en-US" sz="2800" i="1" dirty="0" err="1" smtClean="0">
                <a:solidFill>
                  <a:srgbClr val="3B4F89"/>
                </a:solidFill>
              </a:rPr>
              <a:t>n</a:t>
            </a:r>
            <a:r>
              <a:rPr lang="en-US" sz="2800" baseline="0" dirty="0" err="1" smtClean="0">
                <a:solidFill>
                  <a:srgbClr val="3B4F89"/>
                </a:solidFill>
              </a:rPr>
              <a:t>,</a:t>
            </a:r>
            <a:r>
              <a:rPr lang="en-US" sz="2800" b="1" i="1" baseline="0" dirty="0" err="1" smtClean="0">
                <a:solidFill>
                  <a:srgbClr val="3B4F89"/>
                </a:solidFill>
                <a:latin typeface="Verdana" pitchFamily="34" charset="0"/>
              </a:rPr>
              <a:t>U</a:t>
            </a:r>
            <a:r>
              <a:rPr lang="en-US" sz="2800" baseline="0" dirty="0" smtClean="0">
                <a:solidFill>
                  <a:srgbClr val="3B4F89"/>
                </a:solidFill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sz="2800" i="1" baseline="0" dirty="0" smtClean="0">
                <a:solidFill>
                  <a:srgbClr val="3B4F89"/>
                </a:solidFill>
              </a:rPr>
              <a:t>x*</a:t>
            </a:r>
            <a:r>
              <a:rPr lang="en-US" sz="2800" dirty="0" smtClean="0">
                <a:solidFill>
                  <a:srgbClr val="3B4F89"/>
                </a:solidFill>
              </a:rPr>
              <a:t>2</a:t>
            </a:r>
            <a:r>
              <a:rPr lang="en-US" sz="2800" baseline="0" dirty="0" smtClean="0">
                <a:solidFill>
                  <a:srgbClr val="3B4F89"/>
                </a:solidFill>
              </a:rPr>
              <a:t> = </a:t>
            </a:r>
            <a:r>
              <a:rPr lang="en-US" sz="2800" i="1" baseline="0" dirty="0" smtClean="0">
                <a:solidFill>
                  <a:srgbClr val="3B4F89"/>
                </a:solidFill>
              </a:rPr>
              <a:t>x</a:t>
            </a:r>
            <a:r>
              <a:rPr lang="en-US" sz="2800" dirty="0" smtClean="0">
                <a:solidFill>
                  <a:srgbClr val="3B4F89"/>
                </a:solidFill>
              </a:rPr>
              <a:t>2</a:t>
            </a:r>
            <a:r>
              <a:rPr lang="en-US" sz="2800" baseline="0" dirty="0" smtClean="0">
                <a:solidFill>
                  <a:srgbClr val="3B4F89"/>
                </a:solidFill>
              </a:rPr>
              <a:t>(</a:t>
            </a:r>
            <a:r>
              <a:rPr lang="en-US" sz="2800" i="1" baseline="0" dirty="0" smtClean="0">
                <a:solidFill>
                  <a:srgbClr val="3B4F89"/>
                </a:solidFill>
              </a:rPr>
              <a:t>p</a:t>
            </a:r>
            <a:r>
              <a:rPr lang="en-US" sz="2800" dirty="0" smtClean="0">
                <a:solidFill>
                  <a:srgbClr val="3B4F89"/>
                </a:solidFill>
              </a:rPr>
              <a:t>1</a:t>
            </a:r>
            <a:r>
              <a:rPr lang="en-US" sz="2800" baseline="0" dirty="0" smtClean="0">
                <a:solidFill>
                  <a:srgbClr val="3B4F89"/>
                </a:solidFill>
              </a:rPr>
              <a:t>,</a:t>
            </a:r>
            <a:r>
              <a:rPr lang="en-US" sz="2800" i="1" baseline="0" dirty="0" smtClean="0">
                <a:solidFill>
                  <a:srgbClr val="3B4F89"/>
                </a:solidFill>
              </a:rPr>
              <a:t>p</a:t>
            </a:r>
            <a:r>
              <a:rPr lang="en-US" sz="2800" dirty="0" smtClean="0">
                <a:solidFill>
                  <a:srgbClr val="3B4F89"/>
                </a:solidFill>
              </a:rPr>
              <a:t>2</a:t>
            </a:r>
            <a:r>
              <a:rPr lang="en-US" sz="2800" baseline="0" dirty="0" smtClean="0">
                <a:solidFill>
                  <a:srgbClr val="3B4F89"/>
                </a:solidFill>
              </a:rPr>
              <a:t>,…,</a:t>
            </a:r>
            <a:r>
              <a:rPr lang="en-US" sz="2800" i="1" baseline="0" dirty="0" err="1" smtClean="0">
                <a:solidFill>
                  <a:srgbClr val="3B4F89"/>
                </a:solidFill>
              </a:rPr>
              <a:t>p</a:t>
            </a:r>
            <a:r>
              <a:rPr lang="en-US" sz="2800" i="1" dirty="0" err="1" smtClean="0">
                <a:solidFill>
                  <a:srgbClr val="3B4F89"/>
                </a:solidFill>
              </a:rPr>
              <a:t>n</a:t>
            </a:r>
            <a:r>
              <a:rPr lang="en-US" sz="2800" baseline="0" dirty="0" err="1" smtClean="0">
                <a:solidFill>
                  <a:srgbClr val="3B4F89"/>
                </a:solidFill>
              </a:rPr>
              <a:t>,</a:t>
            </a:r>
            <a:r>
              <a:rPr lang="en-US" sz="2800" b="1" i="1" baseline="0" dirty="0" err="1" smtClean="0">
                <a:solidFill>
                  <a:srgbClr val="3B4F89"/>
                </a:solidFill>
                <a:latin typeface="Verdana" pitchFamily="34" charset="0"/>
              </a:rPr>
              <a:t>U</a:t>
            </a:r>
            <a:r>
              <a:rPr lang="en-US" sz="2800" baseline="0" dirty="0" smtClean="0">
                <a:solidFill>
                  <a:srgbClr val="3B4F89"/>
                </a:solidFill>
              </a:rPr>
              <a:t>)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r>
              <a:rPr lang="es-UY" dirty="0" smtClean="0"/>
              <a:t>Minimización del Gasto</a:t>
            </a:r>
            <a:r>
              <a:rPr lang="es-UY" sz="4000" dirty="0" smtClean="0"/>
              <a:t/>
            </a:r>
            <a:br>
              <a:rPr lang="es-UY" sz="4000" dirty="0" smtClean="0"/>
            </a:br>
            <a:r>
              <a:rPr lang="es-UY" sz="3900" dirty="0" smtClean="0"/>
              <a:t>Análisis matemático caso de n bienes </a:t>
            </a:r>
          </a:p>
        </p:txBody>
      </p:sp>
    </p:spTree>
    <p:extLst>
      <p:ext uri="{BB962C8B-B14F-4D97-AF65-F5344CB8AC3E}">
        <p14:creationId xmlns:p14="http://schemas.microsoft.com/office/powerpoint/2010/main" val="2492626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2119AE16-ACAE-4D0A-82FF-8EBCF570D147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21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082776" cy="762000"/>
          </a:xfrm>
        </p:spPr>
        <p:txBody>
          <a:bodyPr/>
          <a:lstStyle/>
          <a:p>
            <a:r>
              <a:rPr lang="es-UY" dirty="0"/>
              <a:t>Minimización del Gasto</a:t>
            </a:r>
            <a:br>
              <a:rPr lang="es-UY" dirty="0"/>
            </a:br>
            <a:r>
              <a:rPr lang="es-UY" sz="3600" dirty="0" smtClean="0"/>
              <a:t>Función de Gasto</a:t>
            </a:r>
            <a:endParaRPr lang="en-US" sz="36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556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6200" y="1371600"/>
                <a:ext cx="9067800" cy="5486400"/>
              </a:xfrm>
            </p:spPr>
            <p:txBody>
              <a:bodyPr/>
              <a:lstStyle/>
              <a:p>
                <a:r>
                  <a:rPr lang="es-UY" sz="3000" dirty="0" smtClean="0"/>
                  <a:t>Sustituyendo las funciones de demanda </a:t>
                </a:r>
                <a:r>
                  <a:rPr lang="es-UY" sz="3000" dirty="0" err="1" smtClean="0"/>
                  <a:t>Hicksianas</a:t>
                </a:r>
                <a:r>
                  <a:rPr lang="es-UY" sz="3000" dirty="0" smtClean="0"/>
                  <a:t> en </a:t>
                </a:r>
                <a:r>
                  <a:rPr lang="es-UY" sz="2800" i="1" dirty="0">
                    <a:solidFill>
                      <a:srgbClr val="3B4F89"/>
                    </a:solidFill>
                  </a:rPr>
                  <a:t>E</a:t>
                </a:r>
                <a:r>
                  <a:rPr lang="es-UY" sz="2800" baseline="30000" dirty="0">
                    <a:solidFill>
                      <a:srgbClr val="3B4F89"/>
                    </a:solidFill>
                  </a:rPr>
                  <a:t> </a:t>
                </a:r>
                <a:r>
                  <a:rPr lang="es-UY" sz="2800" dirty="0">
                    <a:solidFill>
                      <a:srgbClr val="3B4F89"/>
                    </a:solidFill>
                  </a:rPr>
                  <a:t>= </a:t>
                </a:r>
                <a:r>
                  <a:rPr lang="es-UY" sz="2800" i="1" dirty="0">
                    <a:solidFill>
                      <a:srgbClr val="3B4F89"/>
                    </a:solidFill>
                  </a:rPr>
                  <a:t>p</a:t>
                </a:r>
                <a:r>
                  <a:rPr lang="es-UY" sz="2800" baseline="-25000" dirty="0">
                    <a:solidFill>
                      <a:srgbClr val="3B4F89"/>
                    </a:solidFill>
                  </a:rPr>
                  <a:t>1</a:t>
                </a:r>
                <a:r>
                  <a:rPr lang="es-UY" sz="2800" i="1" dirty="0">
                    <a:solidFill>
                      <a:srgbClr val="3B4F89"/>
                    </a:solidFill>
                  </a:rPr>
                  <a:t>x</a:t>
                </a:r>
                <a:r>
                  <a:rPr lang="es-UY" sz="2800" baseline="-25000" dirty="0">
                    <a:solidFill>
                      <a:srgbClr val="3B4F89"/>
                    </a:solidFill>
                  </a:rPr>
                  <a:t>1</a:t>
                </a:r>
                <a:r>
                  <a:rPr lang="es-UY" sz="2800" baseline="30000" dirty="0">
                    <a:solidFill>
                      <a:srgbClr val="3B4F89"/>
                    </a:solidFill>
                  </a:rPr>
                  <a:t> </a:t>
                </a:r>
                <a:r>
                  <a:rPr lang="es-UY" sz="2800" dirty="0">
                    <a:solidFill>
                      <a:srgbClr val="3B4F89"/>
                    </a:solidFill>
                  </a:rPr>
                  <a:t>+</a:t>
                </a:r>
                <a:r>
                  <a:rPr lang="es-UY" sz="2800" baseline="30000" dirty="0">
                    <a:solidFill>
                      <a:srgbClr val="3B4F89"/>
                    </a:solidFill>
                  </a:rPr>
                  <a:t> </a:t>
                </a:r>
                <a:r>
                  <a:rPr lang="es-UY" sz="2800" i="1" dirty="0">
                    <a:solidFill>
                      <a:srgbClr val="3B4F89"/>
                    </a:solidFill>
                  </a:rPr>
                  <a:t>p</a:t>
                </a:r>
                <a:r>
                  <a:rPr lang="es-UY" sz="2800" baseline="-25000" dirty="0">
                    <a:solidFill>
                      <a:srgbClr val="3B4F89"/>
                    </a:solidFill>
                  </a:rPr>
                  <a:t>2</a:t>
                </a:r>
                <a:r>
                  <a:rPr lang="es-UY" sz="2800" i="1" dirty="0">
                    <a:solidFill>
                      <a:srgbClr val="3B4F89"/>
                    </a:solidFill>
                  </a:rPr>
                  <a:t>x</a:t>
                </a:r>
                <a:r>
                  <a:rPr lang="es-UY" sz="2800" baseline="-25000" dirty="0">
                    <a:solidFill>
                      <a:srgbClr val="3B4F89"/>
                    </a:solidFill>
                  </a:rPr>
                  <a:t>2</a:t>
                </a:r>
                <a:r>
                  <a:rPr lang="es-UY" sz="2800" baseline="30000" dirty="0">
                    <a:solidFill>
                      <a:srgbClr val="3B4F89"/>
                    </a:solidFill>
                  </a:rPr>
                  <a:t> </a:t>
                </a:r>
                <a:r>
                  <a:rPr lang="es-UY" sz="2800" dirty="0">
                    <a:solidFill>
                      <a:srgbClr val="3B4F89"/>
                    </a:solidFill>
                  </a:rPr>
                  <a:t>+…+</a:t>
                </a:r>
                <a:r>
                  <a:rPr lang="es-UY" sz="2800" baseline="30000" dirty="0">
                    <a:solidFill>
                      <a:srgbClr val="3B4F89"/>
                    </a:solidFill>
                  </a:rPr>
                  <a:t> </a:t>
                </a:r>
                <a:r>
                  <a:rPr lang="es-UY" sz="2800" i="1" dirty="0" err="1">
                    <a:solidFill>
                      <a:srgbClr val="3B4F89"/>
                    </a:solidFill>
                  </a:rPr>
                  <a:t>p</a:t>
                </a:r>
                <a:r>
                  <a:rPr lang="es-UY" sz="2800" i="1" baseline="-25000" dirty="0" err="1">
                    <a:solidFill>
                      <a:srgbClr val="3B4F89"/>
                    </a:solidFill>
                  </a:rPr>
                  <a:t>n</a:t>
                </a:r>
                <a:r>
                  <a:rPr lang="es-UY" sz="2800" i="1" dirty="0" err="1">
                    <a:solidFill>
                      <a:srgbClr val="3B4F89"/>
                    </a:solidFill>
                  </a:rPr>
                  <a:t>x</a:t>
                </a:r>
                <a:r>
                  <a:rPr lang="es-UY" sz="2800" i="1" baseline="-25000" dirty="0" err="1">
                    <a:solidFill>
                      <a:srgbClr val="3B4F89"/>
                    </a:solidFill>
                  </a:rPr>
                  <a:t>n</a:t>
                </a:r>
                <a:endParaRPr lang="es-UY" sz="2800" i="1" dirty="0">
                  <a:solidFill>
                    <a:srgbClr val="3B4F89"/>
                  </a:solidFill>
                </a:endParaRPr>
              </a:p>
              <a:p>
                <a:r>
                  <a:rPr lang="es-UY" sz="3000" dirty="0" smtClean="0"/>
                  <a:t>Obtenemos la </a:t>
                </a:r>
                <a:r>
                  <a:rPr lang="es-UY" sz="3000" b="1" u="sng" dirty="0" smtClean="0"/>
                  <a:t>Función de Gasto</a:t>
                </a:r>
                <a:endParaRPr lang="es-UY" sz="3000" b="1" dirty="0" smtClean="0"/>
              </a:p>
              <a:p>
                <a:pPr algn="ctr">
                  <a:lnSpc>
                    <a:spcPct val="120000"/>
                  </a:lnSpc>
                  <a:buFontTx/>
                  <a:buNone/>
                </a:pPr>
                <a:r>
                  <a:rPr lang="es-UY" sz="2800" dirty="0" smtClean="0">
                    <a:solidFill>
                      <a:srgbClr val="3B4F89"/>
                    </a:solidFill>
                  </a:rPr>
                  <a:t>E*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sz="2800" i="1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sz="2800" b="0" i="1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s-UY" sz="2800" b="0" i="1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s-UY" sz="2800" i="1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s-UY" sz="2800" i="1" smtClean="0">
                                <a:solidFill>
                                  <a:srgbClr val="3B4F8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sz="2800" b="0" i="1" smtClean="0">
                                <a:solidFill>
                                  <a:srgbClr val="3B4F89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UY" sz="2800" b="0" i="1" smtClean="0">
                                <a:solidFill>
                                  <a:srgbClr val="3B4F89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  <m:sup>
                        <m:r>
                          <a:rPr lang="es-UY" sz="2800" b="0" i="1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s-UY" sz="2800" b="0" i="1" smtClean="0">
                        <a:solidFill>
                          <a:srgbClr val="3B4F89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UY" sz="2800" b="0" i="1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sz="2800" b="0" i="1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s-UY" sz="2800" b="0" i="1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Sup>
                      <m:sSubSupPr>
                        <m:ctrlPr>
                          <a:rPr lang="es-UY" sz="2800" b="0" i="1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UY" sz="2800" b="0" i="1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UY" sz="2800" b="0" i="1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s-UY" sz="2800" b="0" i="1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s-UY" sz="2800" b="0" i="1" smtClean="0">
                        <a:solidFill>
                          <a:srgbClr val="3B4F89"/>
                        </a:solidFill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es-UY" sz="2800" b="0" i="1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sz="2800" b="0" i="1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s-UY" sz="2800" b="0" i="1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bSup>
                      <m:sSubSupPr>
                        <m:ctrlPr>
                          <a:rPr lang="es-UY" sz="2800" b="0" i="1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UY" sz="2800" b="0" i="1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UY" sz="2800" b="0" i="1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s-UY" sz="2800" b="0" i="1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s-UY" sz="2800" b="0" i="1" smtClean="0">
                        <a:solidFill>
                          <a:srgbClr val="3B4F89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UY" sz="2800" b="0" dirty="0" smtClean="0">
                  <a:solidFill>
                    <a:srgbClr val="3B4F89"/>
                  </a:solidFill>
                </a:endParaRPr>
              </a:p>
              <a:p>
                <a:pPr algn="ctr">
                  <a:lnSpc>
                    <a:spcPct val="120000"/>
                  </a:lnSpc>
                  <a:buFontTx/>
                  <a:buNone/>
                </a:pPr>
                <a:r>
                  <a:rPr lang="es-UY" sz="2800" i="1" dirty="0" smtClean="0">
                    <a:solidFill>
                      <a:srgbClr val="3B4F89"/>
                    </a:solidFill>
                  </a:rPr>
                  <a:t>E</a:t>
                </a:r>
                <a:r>
                  <a:rPr lang="es-UY" sz="2800" dirty="0" smtClean="0">
                    <a:solidFill>
                      <a:srgbClr val="3B4F89"/>
                    </a:solidFill>
                  </a:rPr>
                  <a:t>(</a:t>
                </a:r>
                <a:r>
                  <a:rPr lang="es-UY" sz="2800" i="1" dirty="0" smtClean="0">
                    <a:solidFill>
                      <a:srgbClr val="3B4F89"/>
                    </a:solidFill>
                  </a:rPr>
                  <a:t>p</a:t>
                </a:r>
                <a:r>
                  <a:rPr lang="es-UY" sz="2800" baseline="-25000" dirty="0" smtClean="0">
                    <a:solidFill>
                      <a:srgbClr val="3B4F89"/>
                    </a:solidFill>
                  </a:rPr>
                  <a:t>1</a:t>
                </a:r>
                <a:r>
                  <a:rPr lang="es-UY" sz="2800" dirty="0" smtClean="0">
                    <a:solidFill>
                      <a:srgbClr val="3B4F89"/>
                    </a:solidFill>
                  </a:rPr>
                  <a:t>, </a:t>
                </a:r>
                <a:r>
                  <a:rPr lang="es-UY" sz="2800" i="1" dirty="0" smtClean="0">
                    <a:solidFill>
                      <a:srgbClr val="3B4F89"/>
                    </a:solidFill>
                  </a:rPr>
                  <a:t>p</a:t>
                </a:r>
                <a:r>
                  <a:rPr lang="es-UY" sz="2800" baseline="-25000" dirty="0" smtClean="0">
                    <a:solidFill>
                      <a:srgbClr val="3B4F89"/>
                    </a:solidFill>
                  </a:rPr>
                  <a:t>2</a:t>
                </a:r>
                <a:r>
                  <a:rPr lang="es-UY" sz="2800" dirty="0" smtClean="0">
                    <a:solidFill>
                      <a:srgbClr val="3B4F89"/>
                    </a:solidFill>
                  </a:rPr>
                  <a:t>,…, </a:t>
                </a:r>
                <a:r>
                  <a:rPr lang="es-UY" sz="2800" i="1" dirty="0" err="1" smtClean="0">
                    <a:solidFill>
                      <a:srgbClr val="3B4F89"/>
                    </a:solidFill>
                  </a:rPr>
                  <a:t>p</a:t>
                </a:r>
                <a:r>
                  <a:rPr lang="es-UY" sz="2800" i="1" baseline="-25000" dirty="0" err="1" smtClean="0">
                    <a:solidFill>
                      <a:srgbClr val="3B4F89"/>
                    </a:solidFill>
                  </a:rPr>
                  <a:t>n</a:t>
                </a:r>
                <a:r>
                  <a:rPr lang="es-UY" sz="2800" dirty="0" smtClean="0">
                    <a:solidFill>
                      <a:srgbClr val="3B4F89"/>
                    </a:solidFill>
                  </a:rPr>
                  <a:t>, </a:t>
                </a:r>
                <a:r>
                  <a:rPr lang="es-UY" sz="2800" i="1" dirty="0" smtClean="0">
                    <a:solidFill>
                      <a:srgbClr val="3B4F89"/>
                    </a:solidFill>
                  </a:rPr>
                  <a:t>U</a:t>
                </a:r>
                <a:r>
                  <a:rPr lang="es-UY" sz="2800" dirty="0" smtClean="0">
                    <a:solidFill>
                      <a:srgbClr val="3B4F89"/>
                    </a:solidFill>
                  </a:rPr>
                  <a:t>)</a:t>
                </a:r>
              </a:p>
              <a:p>
                <a:r>
                  <a:rPr lang="es-UY" sz="3000" dirty="0" smtClean="0"/>
                  <a:t>Muestra </a:t>
                </a:r>
                <a:r>
                  <a:rPr lang="es-UY" sz="3000" dirty="0"/>
                  <a:t>el </a:t>
                </a:r>
                <a:r>
                  <a:rPr lang="es-UY" sz="3000" b="1" i="1" u="sng" dirty="0"/>
                  <a:t>mínimo</a:t>
                </a:r>
                <a:r>
                  <a:rPr lang="es-UY" sz="3000" b="1" i="1" dirty="0"/>
                  <a:t> gasto necesario para alcanzar un nivel dado de utilidad</a:t>
                </a:r>
                <a:r>
                  <a:rPr lang="es-UY" sz="3000" dirty="0"/>
                  <a:t> </a:t>
                </a:r>
                <a14:m>
                  <m:oMath xmlns:m="http://schemas.openxmlformats.org/officeDocument/2006/math">
                    <m:r>
                      <a:rPr lang="es-UY" sz="30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s-UY" sz="3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UY" sz="3000" dirty="0" smtClean="0"/>
                  <a:t>para </a:t>
                </a:r>
                <a:r>
                  <a:rPr lang="es-UY" sz="3000" dirty="0"/>
                  <a:t>un </a:t>
                </a:r>
                <a:r>
                  <a:rPr lang="es-UY" sz="3000" dirty="0" smtClean="0"/>
                  <a:t>conjunto </a:t>
                </a:r>
                <a:r>
                  <a:rPr lang="es-UY" sz="3000" dirty="0"/>
                  <a:t>de precios en particular</a:t>
                </a:r>
                <a:endParaRPr lang="es-UY" sz="3000" dirty="0" smtClean="0"/>
              </a:p>
              <a:p>
                <a:r>
                  <a:rPr lang="es-UY" sz="3000" dirty="0" smtClean="0"/>
                  <a:t>E es la función inversa de V</a:t>
                </a:r>
              </a:p>
            </p:txBody>
          </p:sp>
        </mc:Choice>
        <mc:Fallback xmlns="">
          <p:sp>
            <p:nvSpPr>
              <p:cNvPr id="23556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6200" y="1371600"/>
                <a:ext cx="9067800" cy="5486400"/>
              </a:xfrm>
              <a:blipFill>
                <a:blip r:embed="rId3"/>
                <a:stretch>
                  <a:fillRect l="-1412" t="-1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20ABB4C2-FC6B-42AD-8870-6E085438B433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22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2776" y="1339076"/>
            <a:ext cx="8229600" cy="1066800"/>
          </a:xfrm>
        </p:spPr>
        <p:txBody>
          <a:bodyPr/>
          <a:lstStyle/>
          <a:p>
            <a:r>
              <a:rPr lang="en-US" sz="2800" dirty="0" err="1" smtClean="0"/>
              <a:t>Función</a:t>
            </a:r>
            <a:r>
              <a:rPr lang="en-US" sz="2800" dirty="0" smtClean="0"/>
              <a:t> de </a:t>
            </a:r>
            <a:r>
              <a:rPr lang="en-US" sz="2800" dirty="0" err="1" smtClean="0"/>
              <a:t>utilidad</a:t>
            </a:r>
            <a:r>
              <a:rPr lang="en-US" sz="2800" dirty="0" smtClean="0"/>
              <a:t> </a:t>
            </a:r>
            <a:r>
              <a:rPr lang="en-US" sz="2800" dirty="0" err="1" smtClean="0"/>
              <a:t>indirecta</a:t>
            </a:r>
            <a:r>
              <a:rPr lang="en-US" sz="2800" dirty="0" smtClean="0"/>
              <a:t>, Cobb-Douglas, 2 </a:t>
            </a:r>
            <a:r>
              <a:rPr lang="en-US" sz="2800" dirty="0" err="1" smtClean="0"/>
              <a:t>bienes</a:t>
            </a:r>
            <a:r>
              <a:rPr lang="en-US" sz="2800" dirty="0"/>
              <a:t>:</a:t>
            </a:r>
            <a:endParaRPr lang="en-US" sz="2800" dirty="0" smtClean="0"/>
          </a:p>
        </p:txBody>
      </p:sp>
      <p:graphicFrame>
        <p:nvGraphicFramePr>
          <p:cNvPr id="1966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029976"/>
              </p:ext>
            </p:extLst>
          </p:nvPr>
        </p:nvGraphicFramePr>
        <p:xfrm>
          <a:off x="2590800" y="1981200"/>
          <a:ext cx="3275013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cuación" r:id="rId4" imgW="1473120" imgH="444240" progId="Equation.3">
                  <p:embed/>
                </p:oleObj>
              </mc:Choice>
              <mc:Fallback>
                <p:oleObj name="Ecuación" r:id="rId4" imgW="147312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981200"/>
                        <a:ext cx="3275013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96613" name="Rectangle 5"/>
              <p:cNvSpPr>
                <a:spLocks noChangeArrowheads="1"/>
              </p:cNvSpPr>
              <p:nvPr/>
            </p:nvSpPr>
            <p:spPr bwMode="auto">
              <a:xfrm>
                <a:off x="656064" y="3146038"/>
                <a:ext cx="8153400" cy="3102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342900" indent="-342900" algn="l">
                  <a:spcBef>
                    <a:spcPct val="20000"/>
                  </a:spcBef>
                  <a:buFontTx/>
                  <a:buChar char="•"/>
                </a:pPr>
                <a:r>
                  <a:rPr lang="en-US" sz="2800" baseline="0" dirty="0" err="1" smtClean="0">
                    <a:solidFill>
                      <a:srgbClr val="470F3E"/>
                    </a:solidFill>
                  </a:rPr>
                  <a:t>Sustituimos</a:t>
                </a:r>
                <a:r>
                  <a:rPr lang="en-US" sz="2800" baseline="0" dirty="0" smtClean="0">
                    <a:solidFill>
                      <a:srgbClr val="470F3E"/>
                    </a:solidFill>
                  </a:rPr>
                  <a:t> V </a:t>
                </a:r>
                <a:r>
                  <a:rPr lang="en-US" sz="2800" baseline="0" dirty="0" err="1" smtClean="0">
                    <a:solidFill>
                      <a:srgbClr val="470F3E"/>
                    </a:solidFill>
                  </a:rPr>
                  <a:t>por</a:t>
                </a:r>
                <a:r>
                  <a:rPr lang="en-US" sz="2800" baseline="0" dirty="0" smtClean="0">
                    <a:solidFill>
                      <a:srgbClr val="470F3E"/>
                    </a:solidFill>
                  </a:rPr>
                  <a:t> U e I </a:t>
                </a:r>
                <a:r>
                  <a:rPr lang="en-US" sz="2800" baseline="0" dirty="0" err="1" smtClean="0">
                    <a:solidFill>
                      <a:srgbClr val="470F3E"/>
                    </a:solidFill>
                  </a:rPr>
                  <a:t>por</a:t>
                </a:r>
                <a:r>
                  <a:rPr lang="en-US" sz="2800" baseline="0" dirty="0" smtClean="0">
                    <a:solidFill>
                      <a:srgbClr val="470F3E"/>
                    </a:solidFill>
                  </a:rPr>
                  <a:t> E: </a:t>
                </a:r>
              </a:p>
              <a:p>
                <a:pPr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sz="2800" b="0" i="1" baseline="0" smtClean="0">
                          <a:solidFill>
                            <a:srgbClr val="470F3E"/>
                          </a:solidFill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s-UY" sz="2800" b="0" i="1" baseline="0" smtClean="0">
                          <a:solidFill>
                            <a:srgbClr val="470F3E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sz="2800" b="0" i="1" baseline="0" smtClean="0">
                              <a:solidFill>
                                <a:srgbClr val="470F3E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sz="2800" b="0" i="1" baseline="0" smtClean="0">
                              <a:solidFill>
                                <a:srgbClr val="470F3E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r>
                            <a:rPr lang="es-UY" sz="2800" b="0" i="1" baseline="0" smtClean="0">
                              <a:solidFill>
                                <a:srgbClr val="470F3E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Sup>
                            <m:sSubSupPr>
                              <m:ctrlPr>
                                <a:rPr lang="es-UY" sz="2800" b="0" i="1" baseline="0" smtClean="0">
                                  <a:solidFill>
                                    <a:srgbClr val="470F3E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UY" sz="2800" b="0" i="1" baseline="0" smtClean="0">
                                  <a:solidFill>
                                    <a:srgbClr val="470F3E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s-UY" sz="2800" b="0" i="1" baseline="0" smtClean="0">
                                  <a:solidFill>
                                    <a:srgbClr val="470F3E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es-UY" sz="2800" b="0" i="1" baseline="0" smtClean="0">
                                  <a:solidFill>
                                    <a:srgbClr val="470F3E"/>
                                  </a:solidFill>
                                  <a:latin typeface="Cambria Math" panose="02040503050406030204" pitchFamily="18" charset="0"/>
                                </a:rPr>
                                <m:t>0,5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es-UY" sz="2800" b="0" i="1" baseline="0" smtClean="0">
                                  <a:solidFill>
                                    <a:srgbClr val="470F3E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UY" sz="2800" b="0" i="1" baseline="0" smtClean="0">
                                  <a:solidFill>
                                    <a:srgbClr val="470F3E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s-UY" sz="2800" b="0" i="1" baseline="0" smtClean="0">
                                  <a:solidFill>
                                    <a:srgbClr val="470F3E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  <m:sup>
                              <m:r>
                                <a:rPr lang="es-UY" sz="2800" b="0" i="1" baseline="0" smtClean="0">
                                  <a:solidFill>
                                    <a:srgbClr val="470F3E"/>
                                  </a:solidFill>
                                  <a:latin typeface="Cambria Math" panose="02040503050406030204" pitchFamily="18" charset="0"/>
                                </a:rPr>
                                <m:t>0,5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n-US" sz="2800" baseline="0" dirty="0" smtClean="0">
                  <a:solidFill>
                    <a:srgbClr val="470F3E"/>
                  </a:solidFill>
                </a:endParaRPr>
              </a:p>
              <a:p>
                <a:pPr marL="342900" indent="-342900" algn="l">
                  <a:spcBef>
                    <a:spcPct val="20000"/>
                  </a:spcBef>
                  <a:buFontTx/>
                  <a:buChar char="•"/>
                </a:pPr>
                <a:r>
                  <a:rPr lang="es-UY" sz="2800" baseline="0" dirty="0" smtClean="0">
                    <a:solidFill>
                      <a:srgbClr val="470F3E"/>
                    </a:solidFill>
                  </a:rPr>
                  <a:t>Y despejamos E, tendremos la función de gasto</a:t>
                </a:r>
              </a:p>
              <a:p>
                <a:pPr marL="342900" indent="-342900">
                  <a:lnSpc>
                    <a:spcPct val="130000"/>
                  </a:lnSpc>
                  <a:spcBef>
                    <a:spcPct val="20000"/>
                  </a:spcBef>
                </a:pPr>
                <a:r>
                  <a:rPr lang="en-US" sz="2800" i="1" baseline="0" dirty="0" smtClean="0">
                    <a:solidFill>
                      <a:srgbClr val="3B4F89"/>
                    </a:solidFill>
                  </a:rPr>
                  <a:t>E</a:t>
                </a:r>
                <a:r>
                  <a:rPr lang="en-US" sz="2800" baseline="0" dirty="0" smtClean="0">
                    <a:solidFill>
                      <a:srgbClr val="3B4F89"/>
                    </a:solidFill>
                  </a:rPr>
                  <a:t>(</a:t>
                </a:r>
                <a:r>
                  <a:rPr lang="en-US" sz="2800" i="1" baseline="0" dirty="0" err="1" smtClean="0">
                    <a:solidFill>
                      <a:srgbClr val="3B4F89"/>
                    </a:solidFill>
                  </a:rPr>
                  <a:t>p</a:t>
                </a:r>
                <a:r>
                  <a:rPr lang="en-US" sz="2800" i="1" dirty="0" err="1" smtClean="0">
                    <a:solidFill>
                      <a:srgbClr val="3B4F89"/>
                    </a:solidFill>
                  </a:rPr>
                  <a:t>x</a:t>
                </a:r>
                <a:r>
                  <a:rPr lang="en-US" sz="2800" baseline="0" dirty="0" err="1" smtClean="0">
                    <a:solidFill>
                      <a:srgbClr val="3B4F89"/>
                    </a:solidFill>
                  </a:rPr>
                  <a:t>,</a:t>
                </a:r>
                <a:r>
                  <a:rPr lang="en-US" sz="2800" i="1" baseline="0" dirty="0" err="1" smtClean="0">
                    <a:solidFill>
                      <a:srgbClr val="3B4F89"/>
                    </a:solidFill>
                  </a:rPr>
                  <a:t>p</a:t>
                </a:r>
                <a:r>
                  <a:rPr lang="en-US" sz="2800" i="1" dirty="0" err="1" smtClean="0">
                    <a:solidFill>
                      <a:srgbClr val="3B4F89"/>
                    </a:solidFill>
                  </a:rPr>
                  <a:t>y</a:t>
                </a:r>
                <a:r>
                  <a:rPr lang="en-US" sz="2800" baseline="0" dirty="0" err="1" smtClean="0">
                    <a:solidFill>
                      <a:srgbClr val="3B4F89"/>
                    </a:solidFill>
                  </a:rPr>
                  <a:t>,</a:t>
                </a:r>
                <a:r>
                  <a:rPr lang="en-US" sz="2800" i="1" baseline="0" dirty="0" err="1" smtClean="0">
                    <a:solidFill>
                      <a:srgbClr val="3B4F89"/>
                    </a:solidFill>
                  </a:rPr>
                  <a:t>U</a:t>
                </a:r>
                <a:r>
                  <a:rPr lang="en-US" sz="2800" baseline="0" dirty="0">
                    <a:solidFill>
                      <a:srgbClr val="3B4F89"/>
                    </a:solidFill>
                  </a:rPr>
                  <a:t>) = 2</a:t>
                </a:r>
                <a:r>
                  <a:rPr lang="en-US" sz="2800" i="1" baseline="0" dirty="0">
                    <a:solidFill>
                      <a:srgbClr val="3B4F89"/>
                    </a:solidFill>
                  </a:rPr>
                  <a:t>p</a:t>
                </a:r>
                <a:r>
                  <a:rPr lang="en-US" sz="2800" i="1" dirty="0">
                    <a:solidFill>
                      <a:srgbClr val="3B4F89"/>
                    </a:solidFill>
                  </a:rPr>
                  <a:t>x</a:t>
                </a:r>
                <a:r>
                  <a:rPr lang="en-US" sz="2800" baseline="30000" dirty="0">
                    <a:solidFill>
                      <a:srgbClr val="3B4F89"/>
                    </a:solidFill>
                  </a:rPr>
                  <a:t>0.5</a:t>
                </a:r>
                <a:r>
                  <a:rPr lang="en-US" sz="2800" i="1" baseline="0" dirty="0">
                    <a:solidFill>
                      <a:srgbClr val="3B4F89"/>
                    </a:solidFill>
                  </a:rPr>
                  <a:t>p</a:t>
                </a:r>
                <a:r>
                  <a:rPr lang="en-US" sz="2800" i="1" dirty="0">
                    <a:solidFill>
                      <a:srgbClr val="3B4F89"/>
                    </a:solidFill>
                  </a:rPr>
                  <a:t>y</a:t>
                </a:r>
                <a:r>
                  <a:rPr lang="en-US" sz="2800" baseline="30000" dirty="0">
                    <a:solidFill>
                      <a:srgbClr val="3B4F89"/>
                    </a:solidFill>
                  </a:rPr>
                  <a:t>0.5</a:t>
                </a:r>
                <a:r>
                  <a:rPr lang="en-US" sz="2800" i="1" baseline="0" dirty="0">
                    <a:solidFill>
                      <a:srgbClr val="3B4F89"/>
                    </a:solidFill>
                  </a:rPr>
                  <a:t>U</a:t>
                </a:r>
              </a:p>
            </p:txBody>
          </p:sp>
        </mc:Choice>
        <mc:Fallback xmlns="">
          <p:sp>
            <p:nvSpPr>
              <p:cNvPr id="196613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6064" y="3146038"/>
                <a:ext cx="8153400" cy="3102362"/>
              </a:xfrm>
              <a:prstGeom prst="rect">
                <a:avLst/>
              </a:prstGeom>
              <a:blipFill>
                <a:blip r:embed="rId6"/>
                <a:stretch>
                  <a:fillRect l="-1346" t="-1965" r="-52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91376" y="3048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r>
              <a:rPr lang="es-UY" kern="0" baseline="0" dirty="0" smtClean="0"/>
              <a:t>Minimización del Gasto</a:t>
            </a:r>
            <a:br>
              <a:rPr lang="es-UY" kern="0" baseline="0" dirty="0" smtClean="0"/>
            </a:br>
            <a:r>
              <a:rPr lang="es-UY" sz="4000" kern="0" baseline="0" dirty="0" smtClean="0"/>
              <a:t>Dos Funciones de Gasto</a:t>
            </a:r>
            <a:endParaRPr lang="en-US" sz="4000" kern="0" baseline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6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6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6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66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BCD65CB3-4A25-47D0-9779-1F4B9DF16BE6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23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12863"/>
            <a:ext cx="9067800" cy="1066800"/>
          </a:xfrm>
        </p:spPr>
        <p:txBody>
          <a:bodyPr/>
          <a:lstStyle/>
          <a:p>
            <a:r>
              <a:rPr lang="en-US" dirty="0" smtClean="0"/>
              <a:t>Para el </a:t>
            </a:r>
            <a:r>
              <a:rPr lang="en-US" dirty="0" err="1" smtClean="0"/>
              <a:t>caso</a:t>
            </a:r>
            <a:r>
              <a:rPr lang="en-US" dirty="0" smtClean="0"/>
              <a:t> de </a:t>
            </a:r>
            <a:r>
              <a:rPr lang="en-US" dirty="0" err="1" smtClean="0"/>
              <a:t>proporciones</a:t>
            </a:r>
            <a:r>
              <a:rPr lang="en-US" dirty="0" smtClean="0"/>
              <a:t> </a:t>
            </a:r>
            <a:r>
              <a:rPr lang="en-US" dirty="0" err="1" smtClean="0"/>
              <a:t>fijas</a:t>
            </a:r>
            <a:r>
              <a:rPr lang="en-US" dirty="0" smtClean="0"/>
              <a:t>, la </a:t>
            </a:r>
            <a:r>
              <a:rPr lang="en-US" dirty="0" err="1" smtClean="0"/>
              <a:t>función</a:t>
            </a:r>
            <a:r>
              <a:rPr lang="en-US" dirty="0" smtClean="0"/>
              <a:t> de </a:t>
            </a:r>
            <a:r>
              <a:rPr lang="en-US" dirty="0" err="1" smtClean="0"/>
              <a:t>utilidad</a:t>
            </a:r>
            <a:r>
              <a:rPr lang="en-US" dirty="0" smtClean="0"/>
              <a:t> </a:t>
            </a:r>
            <a:r>
              <a:rPr lang="en-US" dirty="0" err="1" smtClean="0"/>
              <a:t>indirecta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endParaRPr lang="en-US" dirty="0" smtClean="0"/>
          </a:p>
        </p:txBody>
      </p:sp>
      <p:graphicFrame>
        <p:nvGraphicFramePr>
          <p:cNvPr id="2119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9705130"/>
              </p:ext>
            </p:extLst>
          </p:nvPr>
        </p:nvGraphicFramePr>
        <p:xfrm>
          <a:off x="4800600" y="2198688"/>
          <a:ext cx="3824287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4" name="Equation" r:id="rId4" imgW="1688760" imgH="444240" progId="Equation.3">
                  <p:embed/>
                </p:oleObj>
              </mc:Choice>
              <mc:Fallback>
                <p:oleObj name="Equation" r:id="rId4" imgW="168876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198688"/>
                        <a:ext cx="3824287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1973" name="Rectangle 5"/>
          <p:cNvSpPr>
            <a:spLocks noChangeArrowheads="1"/>
          </p:cNvSpPr>
          <p:nvPr/>
        </p:nvSpPr>
        <p:spPr bwMode="auto">
          <a:xfrm>
            <a:off x="267629" y="3265488"/>
            <a:ext cx="81534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3200" baseline="0" dirty="0">
                <a:solidFill>
                  <a:srgbClr val="470F3E"/>
                </a:solidFill>
              </a:rPr>
              <a:t>Si </a:t>
            </a:r>
            <a:r>
              <a:rPr lang="en-US" sz="3200" baseline="0" dirty="0" err="1">
                <a:solidFill>
                  <a:srgbClr val="470F3E"/>
                </a:solidFill>
              </a:rPr>
              <a:t>cambiamos</a:t>
            </a:r>
            <a:r>
              <a:rPr lang="en-US" sz="3200" baseline="0" dirty="0">
                <a:solidFill>
                  <a:srgbClr val="470F3E"/>
                </a:solidFill>
              </a:rPr>
              <a:t> </a:t>
            </a:r>
            <a:r>
              <a:rPr lang="en-US" sz="3200" baseline="0" dirty="0" err="1">
                <a:solidFill>
                  <a:srgbClr val="470F3E"/>
                </a:solidFill>
              </a:rPr>
              <a:t>nuevamente</a:t>
            </a:r>
            <a:r>
              <a:rPr lang="en-US" sz="3200" baseline="0" dirty="0">
                <a:solidFill>
                  <a:srgbClr val="470F3E"/>
                </a:solidFill>
              </a:rPr>
              <a:t> el </a:t>
            </a:r>
            <a:r>
              <a:rPr lang="en-US" sz="3200" baseline="0" dirty="0" err="1">
                <a:solidFill>
                  <a:srgbClr val="470F3E"/>
                </a:solidFill>
              </a:rPr>
              <a:t>lugar</a:t>
            </a:r>
            <a:r>
              <a:rPr lang="en-US" sz="3200" baseline="0" dirty="0">
                <a:solidFill>
                  <a:srgbClr val="470F3E"/>
                </a:solidFill>
              </a:rPr>
              <a:t> de la </a:t>
            </a:r>
            <a:r>
              <a:rPr lang="en-US" sz="3200" baseline="0" dirty="0" err="1">
                <a:solidFill>
                  <a:srgbClr val="470F3E"/>
                </a:solidFill>
              </a:rPr>
              <a:t>utilidad</a:t>
            </a:r>
            <a:r>
              <a:rPr lang="en-US" sz="3200" baseline="0" dirty="0">
                <a:solidFill>
                  <a:srgbClr val="470F3E"/>
                </a:solidFill>
              </a:rPr>
              <a:t> y del </a:t>
            </a:r>
            <a:r>
              <a:rPr lang="en-US" sz="3200" baseline="0" dirty="0" err="1" smtClean="0">
                <a:solidFill>
                  <a:srgbClr val="470F3E"/>
                </a:solidFill>
              </a:rPr>
              <a:t>gasto</a:t>
            </a:r>
            <a:r>
              <a:rPr lang="en-US" sz="3200" baseline="0" dirty="0" smtClean="0">
                <a:solidFill>
                  <a:srgbClr val="470F3E"/>
                </a:solidFill>
              </a:rPr>
              <a:t>:</a:t>
            </a:r>
            <a:endParaRPr lang="en-US" sz="3200" baseline="0" dirty="0">
              <a:solidFill>
                <a:srgbClr val="470F3E"/>
              </a:solidFill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</a:pPr>
            <a:r>
              <a:rPr lang="en-US" sz="2800" i="1" baseline="0" dirty="0">
                <a:solidFill>
                  <a:srgbClr val="3B4F89"/>
                </a:solidFill>
              </a:rPr>
              <a:t>E</a:t>
            </a:r>
            <a:r>
              <a:rPr lang="en-US" sz="2800" baseline="0" dirty="0">
                <a:solidFill>
                  <a:srgbClr val="3B4F89"/>
                </a:solidFill>
              </a:rPr>
              <a:t>(</a:t>
            </a:r>
            <a:r>
              <a:rPr lang="en-US" sz="2800" i="1" baseline="0" dirty="0" err="1">
                <a:solidFill>
                  <a:srgbClr val="3B4F89"/>
                </a:solidFill>
              </a:rPr>
              <a:t>p</a:t>
            </a:r>
            <a:r>
              <a:rPr lang="en-US" sz="2800" i="1" dirty="0" err="1">
                <a:solidFill>
                  <a:srgbClr val="3B4F89"/>
                </a:solidFill>
              </a:rPr>
              <a:t>x</a:t>
            </a:r>
            <a:r>
              <a:rPr lang="en-US" sz="2800" baseline="0" dirty="0" err="1">
                <a:solidFill>
                  <a:srgbClr val="3B4F89"/>
                </a:solidFill>
              </a:rPr>
              <a:t>,</a:t>
            </a:r>
            <a:r>
              <a:rPr lang="en-US" sz="2800" i="1" baseline="0" dirty="0" err="1">
                <a:solidFill>
                  <a:srgbClr val="3B4F89"/>
                </a:solidFill>
              </a:rPr>
              <a:t>p</a:t>
            </a:r>
            <a:r>
              <a:rPr lang="en-US" sz="2800" i="1" dirty="0" err="1">
                <a:solidFill>
                  <a:srgbClr val="3B4F89"/>
                </a:solidFill>
              </a:rPr>
              <a:t>y</a:t>
            </a:r>
            <a:r>
              <a:rPr lang="en-US" sz="2800" baseline="0" dirty="0" err="1">
                <a:solidFill>
                  <a:srgbClr val="3B4F89"/>
                </a:solidFill>
              </a:rPr>
              <a:t>,</a:t>
            </a:r>
            <a:r>
              <a:rPr lang="en-US" sz="2800" i="1" baseline="0" dirty="0" err="1">
                <a:solidFill>
                  <a:srgbClr val="3B4F89"/>
                </a:solidFill>
              </a:rPr>
              <a:t>U</a:t>
            </a:r>
            <a:r>
              <a:rPr lang="en-US" sz="2800" baseline="0" dirty="0">
                <a:solidFill>
                  <a:srgbClr val="3B4F89"/>
                </a:solidFill>
              </a:rPr>
              <a:t>) = (</a:t>
            </a:r>
            <a:r>
              <a:rPr lang="en-US" sz="2800" i="1" baseline="0" dirty="0" err="1">
                <a:solidFill>
                  <a:srgbClr val="3B4F89"/>
                </a:solidFill>
              </a:rPr>
              <a:t>p</a:t>
            </a:r>
            <a:r>
              <a:rPr lang="en-US" sz="2800" i="1" dirty="0" err="1">
                <a:solidFill>
                  <a:srgbClr val="3B4F89"/>
                </a:solidFill>
              </a:rPr>
              <a:t>x</a:t>
            </a:r>
            <a:r>
              <a:rPr lang="en-US" sz="2800" i="1" dirty="0">
                <a:solidFill>
                  <a:srgbClr val="3B4F89"/>
                </a:solidFill>
              </a:rPr>
              <a:t> </a:t>
            </a:r>
            <a:r>
              <a:rPr lang="en-US" sz="2800" i="1" baseline="0" dirty="0">
                <a:solidFill>
                  <a:srgbClr val="3B4F89"/>
                </a:solidFill>
              </a:rPr>
              <a:t>+ </a:t>
            </a:r>
            <a:r>
              <a:rPr lang="en-US" sz="2800" baseline="0" dirty="0">
                <a:solidFill>
                  <a:srgbClr val="3B4F89"/>
                </a:solidFill>
              </a:rPr>
              <a:t>0.25</a:t>
            </a:r>
            <a:r>
              <a:rPr lang="en-US" sz="2800" i="1" baseline="0" dirty="0">
                <a:solidFill>
                  <a:srgbClr val="3B4F89"/>
                </a:solidFill>
              </a:rPr>
              <a:t>p</a:t>
            </a:r>
            <a:r>
              <a:rPr lang="en-US" sz="2800" i="1" dirty="0">
                <a:solidFill>
                  <a:srgbClr val="3B4F89"/>
                </a:solidFill>
              </a:rPr>
              <a:t>y</a:t>
            </a:r>
            <a:r>
              <a:rPr lang="en-US" sz="2800" baseline="0" dirty="0">
                <a:solidFill>
                  <a:srgbClr val="3B4F89"/>
                </a:solidFill>
              </a:rPr>
              <a:t>)</a:t>
            </a:r>
            <a:r>
              <a:rPr lang="en-US" sz="2800" i="1" baseline="0" dirty="0">
                <a:solidFill>
                  <a:srgbClr val="3B4F89"/>
                </a:solidFill>
              </a:rPr>
              <a:t>U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91376" y="3048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r>
              <a:rPr lang="es-UY" kern="0" baseline="0" dirty="0" smtClean="0"/>
              <a:t>Minimización del Gasto</a:t>
            </a:r>
            <a:br>
              <a:rPr lang="es-UY" kern="0" baseline="0" dirty="0" smtClean="0"/>
            </a:br>
            <a:r>
              <a:rPr lang="es-UY" sz="4000" kern="0" baseline="0" dirty="0" smtClean="0"/>
              <a:t>Dos Funciones de Gasto</a:t>
            </a:r>
            <a:endParaRPr lang="en-US" sz="4000" kern="0" baseline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1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1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19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E11A7619-CCEE-4A56-BC1F-BEC224DA8F6D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24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915400" cy="4876800"/>
          </a:xfrm>
        </p:spPr>
        <p:txBody>
          <a:bodyPr/>
          <a:lstStyle/>
          <a:p>
            <a:r>
              <a:rPr lang="es-UY" dirty="0" smtClean="0"/>
              <a:t>Homogénea de grado 1</a:t>
            </a:r>
          </a:p>
          <a:p>
            <a:pPr lvl="1"/>
            <a:r>
              <a:rPr lang="es-UY" dirty="0" smtClean="0"/>
              <a:t>Duplicar el precio de todos los bienes va a implicar que exactamente se duplique el gasto necesario</a:t>
            </a:r>
          </a:p>
          <a:p>
            <a:r>
              <a:rPr lang="es-UY" dirty="0" smtClean="0"/>
              <a:t>No-decreciente en los precios</a:t>
            </a:r>
          </a:p>
          <a:p>
            <a:pPr lvl="1"/>
            <a:r>
              <a:rPr lang="es-UY" dirty="0" smtClean="0">
                <a:sym typeface="Symbol" pitchFamily="18" charset="2"/>
              </a:rPr>
              <a:t></a:t>
            </a:r>
            <a:r>
              <a:rPr lang="es-UY" i="1" dirty="0" smtClean="0">
                <a:sym typeface="Symbol" pitchFamily="18" charset="2"/>
              </a:rPr>
              <a:t>E</a:t>
            </a:r>
            <a:r>
              <a:rPr lang="es-UY" dirty="0" smtClean="0">
                <a:sym typeface="Symbol" pitchFamily="18" charset="2"/>
              </a:rPr>
              <a:t>/</a:t>
            </a:r>
            <a:r>
              <a:rPr lang="es-UY" i="1" dirty="0" smtClean="0">
                <a:sym typeface="Symbol" pitchFamily="18" charset="2"/>
              </a:rPr>
              <a:t>p</a:t>
            </a:r>
            <a:r>
              <a:rPr lang="es-UY" i="1" baseline="-25000" dirty="0" smtClean="0">
                <a:sym typeface="Symbol" pitchFamily="18" charset="2"/>
              </a:rPr>
              <a:t>i</a:t>
            </a:r>
            <a:r>
              <a:rPr lang="es-UY" dirty="0" smtClean="0">
                <a:sym typeface="Symbol" pitchFamily="18" charset="2"/>
              </a:rPr>
              <a:t>  0 para cada bien </a:t>
            </a:r>
            <a:r>
              <a:rPr lang="es-UY" i="1" dirty="0" smtClean="0">
                <a:sym typeface="Symbol" pitchFamily="18" charset="2"/>
              </a:rPr>
              <a:t>i</a:t>
            </a:r>
          </a:p>
          <a:p>
            <a:r>
              <a:rPr lang="es-UY" dirty="0" smtClean="0">
                <a:sym typeface="Symbol" pitchFamily="18" charset="2"/>
              </a:rPr>
              <a:t>Cóncava en precios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0"/>
            <a:ext cx="9067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r>
              <a:rPr lang="es-UY" kern="0" baseline="0" dirty="0" smtClean="0"/>
              <a:t>Minimización del Gasto</a:t>
            </a:r>
          </a:p>
          <a:p>
            <a:r>
              <a:rPr lang="es-UY" sz="3000" kern="0" baseline="0" dirty="0" smtClean="0"/>
              <a:t>Propiedad de las función de gasto</a:t>
            </a:r>
            <a:endParaRPr lang="en-US" sz="3000" kern="0" baseline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DD29C23B-59F8-40AD-AD9F-3B77BEEDD77D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25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792163"/>
          </a:xfrm>
        </p:spPr>
        <p:txBody>
          <a:bodyPr/>
          <a:lstStyle/>
          <a:p>
            <a:r>
              <a:rPr lang="en-US" sz="4000" dirty="0" err="1" smtClean="0"/>
              <a:t>Puntos</a:t>
            </a:r>
            <a:r>
              <a:rPr lang="en-US" sz="4000" dirty="0" smtClean="0"/>
              <a:t> </a:t>
            </a:r>
            <a:r>
              <a:rPr lang="en-US" sz="4000" dirty="0" err="1" smtClean="0"/>
              <a:t>importante</a:t>
            </a:r>
            <a:r>
              <a:rPr lang="en-US" sz="4000" dirty="0" smtClean="0"/>
              <a:t> a </a:t>
            </a:r>
            <a:r>
              <a:rPr lang="en-US" sz="4000" dirty="0" err="1" smtClean="0"/>
              <a:t>recordar</a:t>
            </a:r>
            <a:r>
              <a:rPr lang="en-US" sz="4000" dirty="0" smtClean="0"/>
              <a:t>: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89916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UY" dirty="0" smtClean="0"/>
              <a:t>Para alcanzar un máximo restricto, la persona deberá:</a:t>
            </a:r>
          </a:p>
          <a:p>
            <a:pPr lvl="1">
              <a:lnSpc>
                <a:spcPct val="90000"/>
              </a:lnSpc>
            </a:pPr>
            <a:r>
              <a:rPr lang="es-UY" dirty="0" smtClean="0"/>
              <a:t>Gastar todo su ingreso disponible</a:t>
            </a:r>
          </a:p>
          <a:p>
            <a:pPr lvl="1">
              <a:lnSpc>
                <a:spcPct val="90000"/>
              </a:lnSpc>
            </a:pPr>
            <a:r>
              <a:rPr lang="es-UY" dirty="0" smtClean="0"/>
              <a:t>Elegir una canasta de bienes tal que la </a:t>
            </a:r>
            <a:r>
              <a:rPr lang="es-UY" i="1" dirty="0" smtClean="0"/>
              <a:t>TMS </a:t>
            </a:r>
            <a:r>
              <a:rPr lang="es-UY" dirty="0" smtClean="0"/>
              <a:t>entre dos bienes cualquiera sea igual al ratio entre los precios de esos bienes</a:t>
            </a:r>
          </a:p>
          <a:p>
            <a:r>
              <a:rPr lang="en-US" dirty="0"/>
              <a:t>Las </a:t>
            </a:r>
            <a:r>
              <a:rPr lang="en-US" dirty="0" err="1"/>
              <a:t>condiciones</a:t>
            </a:r>
            <a:r>
              <a:rPr lang="en-US" dirty="0"/>
              <a:t> de </a:t>
            </a:r>
            <a:r>
              <a:rPr lang="en-US" dirty="0" err="1"/>
              <a:t>tangencia</a:t>
            </a:r>
            <a:r>
              <a:rPr lang="en-US" dirty="0"/>
              <a:t> son </a:t>
            </a:r>
            <a:r>
              <a:rPr lang="en-US" dirty="0" err="1"/>
              <a:t>sólo</a:t>
            </a:r>
            <a:r>
              <a:rPr lang="en-US" dirty="0"/>
              <a:t> </a:t>
            </a:r>
            <a:r>
              <a:rPr lang="en-US" dirty="0" err="1"/>
              <a:t>condiciones</a:t>
            </a:r>
            <a:r>
              <a:rPr lang="en-US" dirty="0"/>
              <a:t> de primer </a:t>
            </a:r>
            <a:r>
              <a:rPr lang="en-US" dirty="0" err="1"/>
              <a:t>orden</a:t>
            </a:r>
            <a:endParaRPr lang="en-US" dirty="0"/>
          </a:p>
          <a:p>
            <a:pPr lvl="1"/>
            <a:r>
              <a:rPr lang="en-US" dirty="0" smtClean="0"/>
              <a:t>El </a:t>
            </a:r>
            <a:r>
              <a:rPr lang="en-US" dirty="0" err="1"/>
              <a:t>mapa</a:t>
            </a:r>
            <a:r>
              <a:rPr lang="en-US" dirty="0"/>
              <a:t> de </a:t>
            </a:r>
            <a:r>
              <a:rPr lang="en-US" dirty="0" err="1"/>
              <a:t>indiferencia</a:t>
            </a:r>
            <a:r>
              <a:rPr lang="en-US" dirty="0"/>
              <a:t> de las personas </a:t>
            </a:r>
            <a:r>
              <a:rPr lang="en-US" dirty="0" err="1"/>
              <a:t>deben</a:t>
            </a:r>
            <a:r>
              <a:rPr lang="en-US" dirty="0"/>
              <a:t> </a:t>
            </a:r>
            <a:r>
              <a:rPr lang="en-US" dirty="0" err="1"/>
              <a:t>presentar</a:t>
            </a:r>
            <a:r>
              <a:rPr lang="en-US" dirty="0"/>
              <a:t> </a:t>
            </a:r>
            <a:r>
              <a:rPr lang="en-US" i="1" dirty="0"/>
              <a:t>TMS </a:t>
            </a:r>
            <a:r>
              <a:rPr lang="en-US" dirty="0" err="1"/>
              <a:t>decrecientes</a:t>
            </a:r>
            <a:endParaRPr lang="en-US" dirty="0"/>
          </a:p>
          <a:p>
            <a:pPr lvl="1"/>
            <a:r>
              <a:rPr lang="en-US" dirty="0" smtClean="0"/>
              <a:t>La </a:t>
            </a:r>
            <a:r>
              <a:rPr lang="en-US" dirty="0" err="1"/>
              <a:t>función</a:t>
            </a:r>
            <a:r>
              <a:rPr lang="en-US" dirty="0"/>
              <a:t> de </a:t>
            </a:r>
            <a:r>
              <a:rPr lang="en-US" dirty="0" err="1"/>
              <a:t>utilidad</a:t>
            </a:r>
            <a:r>
              <a:rPr lang="en-US" dirty="0"/>
              <a:t> </a:t>
            </a:r>
            <a:r>
              <a:rPr lang="en-US" dirty="0" err="1"/>
              <a:t>debe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estrictamente</a:t>
            </a:r>
            <a:r>
              <a:rPr lang="en-US" dirty="0"/>
              <a:t> </a:t>
            </a:r>
            <a:r>
              <a:rPr lang="en-US" dirty="0" err="1"/>
              <a:t>cuasi-cóncava</a:t>
            </a:r>
            <a:endParaRPr lang="en-US" dirty="0"/>
          </a:p>
          <a:p>
            <a:pPr>
              <a:lnSpc>
                <a:spcPct val="90000"/>
              </a:lnSpc>
            </a:pPr>
            <a:endParaRPr lang="es-UY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6E7CADC7-D3A9-4FAB-A58F-E6AA05D52BE1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26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15963"/>
            <a:ext cx="9067800" cy="5761037"/>
          </a:xfrm>
        </p:spPr>
        <p:txBody>
          <a:bodyPr/>
          <a:lstStyle/>
          <a:p>
            <a:r>
              <a:rPr lang="en-US" dirty="0" smtClean="0"/>
              <a:t>Las </a:t>
            </a:r>
            <a:r>
              <a:rPr lang="en-US" dirty="0" err="1" smtClean="0"/>
              <a:t>condiciones</a:t>
            </a:r>
            <a:r>
              <a:rPr lang="en-US" dirty="0" smtClean="0"/>
              <a:t> de </a:t>
            </a:r>
            <a:r>
              <a:rPr lang="en-US" dirty="0" err="1" smtClean="0"/>
              <a:t>tangencia</a:t>
            </a:r>
            <a:r>
              <a:rPr lang="en-US" dirty="0" smtClean="0"/>
              <a:t> </a:t>
            </a:r>
            <a:r>
              <a:rPr lang="en-US" dirty="0" err="1" smtClean="0"/>
              <a:t>deben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modificadas</a:t>
            </a:r>
            <a:r>
              <a:rPr lang="en-US" dirty="0" smtClean="0"/>
              <a:t> para </a:t>
            </a:r>
            <a:r>
              <a:rPr lang="en-US" dirty="0" err="1" smtClean="0"/>
              <a:t>permitir</a:t>
            </a:r>
            <a:r>
              <a:rPr lang="en-US" dirty="0" smtClean="0"/>
              <a:t> </a:t>
            </a:r>
            <a:r>
              <a:rPr lang="en-US" dirty="0" err="1" smtClean="0"/>
              <a:t>soluciones</a:t>
            </a:r>
            <a:r>
              <a:rPr lang="en-US" dirty="0" smtClean="0"/>
              <a:t> de </a:t>
            </a:r>
            <a:r>
              <a:rPr lang="en-US" dirty="0" err="1" smtClean="0"/>
              <a:t>esquina</a:t>
            </a:r>
            <a:endParaRPr lang="en-US" dirty="0" smtClean="0"/>
          </a:p>
          <a:p>
            <a:r>
              <a:rPr lang="en-US" dirty="0"/>
              <a:t>Las </a:t>
            </a:r>
            <a:r>
              <a:rPr lang="en-US" dirty="0" err="1"/>
              <a:t>elecciones</a:t>
            </a:r>
            <a:r>
              <a:rPr lang="en-US" dirty="0"/>
              <a:t> </a:t>
            </a:r>
            <a:r>
              <a:rPr lang="en-US" dirty="0" err="1"/>
              <a:t>óptimas</a:t>
            </a:r>
            <a:r>
              <a:rPr lang="en-US" dirty="0"/>
              <a:t> de las personas </a:t>
            </a:r>
            <a:r>
              <a:rPr lang="en-US" dirty="0" err="1"/>
              <a:t>dependen</a:t>
            </a:r>
            <a:r>
              <a:rPr lang="en-US" dirty="0"/>
              <a:t> </a:t>
            </a:r>
            <a:r>
              <a:rPr lang="en-US" dirty="0" err="1"/>
              <a:t>implícitamente</a:t>
            </a:r>
            <a:r>
              <a:rPr lang="en-US" dirty="0"/>
              <a:t> de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parámetros</a:t>
            </a:r>
            <a:r>
              <a:rPr lang="en-US" dirty="0"/>
              <a:t> de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restricción</a:t>
            </a:r>
            <a:r>
              <a:rPr lang="en-US" dirty="0"/>
              <a:t> </a:t>
            </a:r>
            <a:r>
              <a:rPr lang="en-US" dirty="0" err="1"/>
              <a:t>presupuestal</a:t>
            </a:r>
            <a:endParaRPr lang="en-US" dirty="0"/>
          </a:p>
          <a:p>
            <a:pPr lvl="1"/>
            <a:r>
              <a:rPr lang="en-US" dirty="0"/>
              <a:t>Las </a:t>
            </a:r>
            <a:r>
              <a:rPr lang="en-US" dirty="0" err="1"/>
              <a:t>elecciones</a:t>
            </a:r>
            <a:r>
              <a:rPr lang="en-US" dirty="0"/>
              <a:t> </a:t>
            </a:r>
            <a:r>
              <a:rPr lang="en-US" dirty="0" err="1"/>
              <a:t>observadas</a:t>
            </a:r>
            <a:r>
              <a:rPr lang="en-US" dirty="0"/>
              <a:t> van a </a:t>
            </a:r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funciones</a:t>
            </a:r>
            <a:r>
              <a:rPr lang="en-US" dirty="0"/>
              <a:t> </a:t>
            </a:r>
            <a:r>
              <a:rPr lang="en-US" dirty="0" err="1"/>
              <a:t>implícitas</a:t>
            </a:r>
            <a:r>
              <a:rPr lang="en-US" dirty="0"/>
              <a:t> de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precios</a:t>
            </a:r>
            <a:r>
              <a:rPr lang="en-US" dirty="0"/>
              <a:t> y del </a:t>
            </a:r>
            <a:r>
              <a:rPr lang="en-US" dirty="0" err="1"/>
              <a:t>ingreso</a:t>
            </a:r>
            <a:endParaRPr lang="en-US" dirty="0"/>
          </a:p>
          <a:p>
            <a:pPr lvl="1"/>
            <a:r>
              <a:rPr lang="en-US" dirty="0"/>
              <a:t>La </a:t>
            </a:r>
            <a:r>
              <a:rPr lang="en-US" dirty="0" err="1"/>
              <a:t>utilidad</a:t>
            </a:r>
            <a:r>
              <a:rPr lang="en-US" dirty="0"/>
              <a:t> </a:t>
            </a:r>
            <a:r>
              <a:rPr lang="en-US" dirty="0" err="1"/>
              <a:t>también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a </a:t>
            </a:r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función</a:t>
            </a:r>
            <a:r>
              <a:rPr lang="en-US" dirty="0"/>
              <a:t> </a:t>
            </a:r>
            <a:r>
              <a:rPr lang="en-US" dirty="0" err="1"/>
              <a:t>indirecta</a:t>
            </a:r>
            <a:r>
              <a:rPr lang="en-US" dirty="0"/>
              <a:t> de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precios</a:t>
            </a:r>
            <a:r>
              <a:rPr lang="en-US" dirty="0"/>
              <a:t> y el </a:t>
            </a:r>
            <a:r>
              <a:rPr lang="en-US" dirty="0" err="1"/>
              <a:t>ingreso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28676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792163"/>
          </a:xfrm>
          <a:noFill/>
        </p:spPr>
        <p:txBody>
          <a:bodyPr/>
          <a:lstStyle/>
          <a:p>
            <a:r>
              <a:rPr lang="en-US" sz="4000" dirty="0" err="1" smtClean="0"/>
              <a:t>Puntos</a:t>
            </a:r>
            <a:r>
              <a:rPr lang="en-US" sz="4000" dirty="0" smtClean="0"/>
              <a:t> </a:t>
            </a:r>
            <a:r>
              <a:rPr lang="en-US" sz="4000" dirty="0" err="1" smtClean="0"/>
              <a:t>importante</a:t>
            </a:r>
            <a:r>
              <a:rPr lang="en-US" sz="4000" dirty="0" smtClean="0"/>
              <a:t> a </a:t>
            </a:r>
            <a:r>
              <a:rPr lang="en-US" sz="4000" dirty="0" err="1" smtClean="0"/>
              <a:t>recordar</a:t>
            </a:r>
            <a:r>
              <a:rPr lang="en-US" sz="4000" dirty="0" smtClean="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214078EB-FFD6-41DB-8054-FB38EAF0C68E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27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dirty="0" smtClean="0"/>
              <a:t>El problema dual a la maximización de la utilidad sujeta a una restricción va a ser la minimización del gasto requerido para alcanzar un nivel objetivo de utilidad</a:t>
            </a:r>
          </a:p>
          <a:p>
            <a:pPr lvl="1">
              <a:lnSpc>
                <a:spcPct val="90000"/>
              </a:lnSpc>
            </a:pPr>
            <a:r>
              <a:rPr lang="es-ES" dirty="0" smtClean="0"/>
              <a:t>De esta forma llegamos a la misma solución óptima que en problema original</a:t>
            </a:r>
          </a:p>
          <a:p>
            <a:pPr lvl="1">
              <a:lnSpc>
                <a:spcPct val="90000"/>
              </a:lnSpc>
            </a:pPr>
            <a:r>
              <a:rPr lang="es-ES" dirty="0" smtClean="0"/>
              <a:t>Lleva a funciones de gasto en las cuales el gasto es una función del nivel de utilidad objetivo y de los precios</a:t>
            </a:r>
          </a:p>
        </p:txBody>
      </p:sp>
      <p:sp>
        <p:nvSpPr>
          <p:cNvPr id="30724" name="Rectangle 5"/>
          <p:cNvSpPr>
            <a:spLocks noGrp="1" noChangeArrowheads="1"/>
          </p:cNvSpPr>
          <p:nvPr>
            <p:ph type="title"/>
          </p:nvPr>
        </p:nvSpPr>
        <p:spPr>
          <a:xfrm>
            <a:off x="797312" y="-31595"/>
            <a:ext cx="7772400" cy="792163"/>
          </a:xfrm>
          <a:noFill/>
        </p:spPr>
        <p:txBody>
          <a:bodyPr/>
          <a:lstStyle/>
          <a:p>
            <a:r>
              <a:rPr lang="en-US" sz="4000" dirty="0" err="1" smtClean="0"/>
              <a:t>Puntos</a:t>
            </a:r>
            <a:r>
              <a:rPr lang="en-US" sz="4000" dirty="0" smtClean="0"/>
              <a:t> </a:t>
            </a:r>
            <a:r>
              <a:rPr lang="en-US" sz="4000" dirty="0" err="1" smtClean="0"/>
              <a:t>importante</a:t>
            </a:r>
            <a:r>
              <a:rPr lang="en-US" sz="4000" dirty="0" smtClean="0"/>
              <a:t> a </a:t>
            </a:r>
            <a:r>
              <a:rPr lang="en-US" sz="4000" dirty="0" err="1" smtClean="0"/>
              <a:t>recordar</a:t>
            </a:r>
            <a:r>
              <a:rPr lang="en-US" sz="4000" dirty="0" smtClean="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18538ACA-1983-4566-BAA9-3D3B09FDFA55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3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1"/>
            <a:ext cx="8763000" cy="2590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UY" sz="2800" dirty="0" smtClean="0"/>
              <a:t>Esto significa que</a:t>
            </a:r>
          </a:p>
          <a:p>
            <a:pPr algn="ctr">
              <a:lnSpc>
                <a:spcPct val="130000"/>
              </a:lnSpc>
              <a:buFontTx/>
              <a:buNone/>
            </a:pPr>
            <a:r>
              <a:rPr lang="es-UY" sz="2400" dirty="0" smtClean="0">
                <a:solidFill>
                  <a:srgbClr val="3B4F89"/>
                </a:solidFill>
                <a:sym typeface="Symbol" pitchFamily="18" charset="2"/>
              </a:rPr>
              <a:t>(</a:t>
            </a:r>
            <a:r>
              <a:rPr lang="es-UY" sz="2400" i="1" dirty="0" smtClean="0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s-UY" sz="2400" dirty="0" smtClean="0">
                <a:solidFill>
                  <a:srgbClr val="3B4F89"/>
                </a:solidFill>
                <a:sym typeface="Symbol" pitchFamily="18" charset="2"/>
              </a:rPr>
              <a:t>/</a:t>
            </a:r>
            <a:r>
              <a:rPr lang="es-UY" sz="2400" i="1" dirty="0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s-UY" sz="2400" dirty="0" smtClean="0">
                <a:solidFill>
                  <a:srgbClr val="3B4F89"/>
                </a:solidFill>
                <a:sym typeface="Symbol" pitchFamily="18" charset="2"/>
              </a:rPr>
              <a:t>)</a:t>
            </a:r>
            <a:r>
              <a:rPr lang="es-UY" sz="2400" baseline="30000" dirty="0" smtClean="0">
                <a:solidFill>
                  <a:srgbClr val="3B4F89"/>
                </a:solidFill>
                <a:sym typeface="Symbol" pitchFamily="18" charset="2"/>
              </a:rPr>
              <a:t>0.5</a:t>
            </a:r>
            <a:r>
              <a:rPr lang="es-UY" sz="2400" dirty="0" smtClean="0">
                <a:solidFill>
                  <a:srgbClr val="3B4F89"/>
                </a:solidFill>
                <a:sym typeface="Symbol" pitchFamily="18" charset="2"/>
              </a:rPr>
              <a:t> = </a:t>
            </a:r>
            <a:r>
              <a:rPr lang="es-UY" sz="2400" i="1" dirty="0" err="1" smtClean="0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s-UY" sz="2400" i="1" baseline="-25000" dirty="0" err="1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s-UY" sz="2400" dirty="0" smtClean="0">
                <a:solidFill>
                  <a:srgbClr val="3B4F89"/>
                </a:solidFill>
                <a:sym typeface="Symbol" pitchFamily="18" charset="2"/>
              </a:rPr>
              <a:t>/</a:t>
            </a:r>
            <a:r>
              <a:rPr lang="es-UY" sz="2400" i="1" dirty="0" err="1" smtClean="0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s-UY" sz="2400" i="1" baseline="-25000" dirty="0" err="1" smtClean="0">
                <a:solidFill>
                  <a:srgbClr val="3B4F89"/>
                </a:solidFill>
                <a:sym typeface="Symbol" pitchFamily="18" charset="2"/>
              </a:rPr>
              <a:t>y</a:t>
            </a:r>
            <a:endParaRPr lang="es-UY" sz="2400" dirty="0" smtClean="0">
              <a:solidFill>
                <a:srgbClr val="3B4F89"/>
              </a:solidFill>
              <a:sym typeface="Symbol" pitchFamily="18" charset="2"/>
            </a:endParaRPr>
          </a:p>
          <a:p>
            <a:pPr>
              <a:lnSpc>
                <a:spcPct val="90000"/>
              </a:lnSpc>
            </a:pPr>
            <a:endParaRPr lang="es-UY" sz="2800" dirty="0" smtClean="0"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s-UY" sz="2800" dirty="0" smtClean="0">
                <a:sym typeface="Symbol" pitchFamily="18" charset="2"/>
              </a:rPr>
              <a:t>Y sustituyendo en la Restricción Presupuestaria, podemos resolver para las funciones de demanda</a:t>
            </a:r>
            <a:r>
              <a:rPr lang="en-US" sz="2800" dirty="0" smtClean="0">
                <a:sym typeface="Symbol" pitchFamily="18" charset="2"/>
              </a:rPr>
              <a:t>:</a:t>
            </a:r>
            <a:endParaRPr lang="en-US" sz="2800" dirty="0" smtClean="0">
              <a:sym typeface="Symbol" pitchFamily="18" charset="2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>
              <a:solidFill>
                <a:srgbClr val="5858D4"/>
              </a:solidFill>
              <a:sym typeface="Symbol" pitchFamily="18" charset="2"/>
            </a:endParaRPr>
          </a:p>
        </p:txBody>
      </p:sp>
      <p:graphicFrame>
        <p:nvGraphicFramePr>
          <p:cNvPr id="1822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3432260"/>
              </p:ext>
            </p:extLst>
          </p:nvPr>
        </p:nvGraphicFramePr>
        <p:xfrm>
          <a:off x="1752600" y="4876800"/>
          <a:ext cx="2286000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Equation" r:id="rId4" imgW="1015920" imgH="634680" progId="Equation.3">
                  <p:embed/>
                </p:oleObj>
              </mc:Choice>
              <mc:Fallback>
                <p:oleObj name="Equation" r:id="rId4" imgW="1015920" imgH="634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876800"/>
                        <a:ext cx="2286000" cy="142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227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7077752"/>
              </p:ext>
            </p:extLst>
          </p:nvPr>
        </p:nvGraphicFramePr>
        <p:xfrm>
          <a:off x="5219700" y="4876799"/>
          <a:ext cx="2286000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Equation" r:id="rId6" imgW="1015920" imgH="634680" progId="Equation.3">
                  <p:embed/>
                </p:oleObj>
              </mc:Choice>
              <mc:Fallback>
                <p:oleObj name="Equation" r:id="rId6" imgW="1015920" imgH="634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4876799"/>
                        <a:ext cx="2286000" cy="142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39774"/>
          </a:xfrm>
          <a:noFill/>
        </p:spPr>
        <p:txBody>
          <a:bodyPr/>
          <a:lstStyle/>
          <a:p>
            <a:r>
              <a:rPr lang="en-US" dirty="0" err="1" smtClean="0"/>
              <a:t>Función</a:t>
            </a:r>
            <a:r>
              <a:rPr lang="en-US" dirty="0" smtClean="0"/>
              <a:t> de </a:t>
            </a:r>
            <a:r>
              <a:rPr lang="en-US" dirty="0" err="1" smtClean="0"/>
              <a:t>demanda</a:t>
            </a:r>
            <a:r>
              <a:rPr lang="en-US" dirty="0" smtClean="0"/>
              <a:t> 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2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2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9F34AAA2-3012-4E36-A704-71F942744380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4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105400"/>
          </a:xfrm>
        </p:spPr>
        <p:txBody>
          <a:bodyPr/>
          <a:lstStyle/>
          <a:p>
            <a:r>
              <a:rPr lang="es-UY" sz="3000" dirty="0" smtClean="0"/>
              <a:t>La proporción (%) del I que se gasta en </a:t>
            </a:r>
            <a:r>
              <a:rPr lang="es-UY" sz="3000" i="1" dirty="0" smtClean="0"/>
              <a:t>x</a:t>
            </a:r>
            <a:r>
              <a:rPr lang="es-UY" sz="3000" dirty="0" smtClean="0"/>
              <a:t> o </a:t>
            </a:r>
            <a:r>
              <a:rPr lang="es-UY" sz="3000" i="1" dirty="0" smtClean="0"/>
              <a:t>y</a:t>
            </a:r>
            <a:r>
              <a:rPr lang="es-UY" sz="3000" dirty="0" smtClean="0"/>
              <a:t> no es una constante</a:t>
            </a:r>
          </a:p>
          <a:p>
            <a:pPr lvl="1">
              <a:lnSpc>
                <a:spcPct val="120000"/>
              </a:lnSpc>
            </a:pPr>
            <a:r>
              <a:rPr lang="es-UY" dirty="0" smtClean="0">
                <a:sym typeface="Symbol" pitchFamily="18" charset="2"/>
              </a:rPr>
              <a:t>Depende del ratio entre los precios</a:t>
            </a:r>
          </a:p>
          <a:p>
            <a:pPr lvl="1">
              <a:lnSpc>
                <a:spcPct val="120000"/>
              </a:lnSpc>
            </a:pPr>
            <a:r>
              <a:rPr lang="es-UY" sz="3000" dirty="0" smtClean="0">
                <a:sym typeface="Symbol" pitchFamily="18" charset="2"/>
              </a:rPr>
              <a:t>Cuanto más alto sea el precio relativo de </a:t>
            </a:r>
            <a:r>
              <a:rPr lang="es-UY" sz="3000" i="1" dirty="0" smtClean="0">
                <a:sym typeface="Symbol" pitchFamily="18" charset="2"/>
              </a:rPr>
              <a:t>x</a:t>
            </a:r>
            <a:r>
              <a:rPr lang="es-UY" sz="3000" dirty="0">
                <a:sym typeface="Symbol" pitchFamily="18" charset="2"/>
              </a:rPr>
              <a:t>,</a:t>
            </a:r>
            <a:r>
              <a:rPr lang="es-UY" sz="3000" dirty="0" smtClean="0">
                <a:sym typeface="Symbol" pitchFamily="18" charset="2"/>
              </a:rPr>
              <a:t> menor será la proporción del ingreso que gastará en ese bien</a:t>
            </a:r>
          </a:p>
        </p:txBody>
      </p:sp>
      <p:sp>
        <p:nvSpPr>
          <p:cNvPr id="11268" name="Rectangle 7"/>
          <p:cNvSpPr>
            <a:spLocks noGrp="1" noChangeArrowheads="1"/>
          </p:cNvSpPr>
          <p:nvPr>
            <p:ph type="title"/>
          </p:nvPr>
        </p:nvSpPr>
        <p:spPr>
          <a:xfrm>
            <a:off x="609600" y="-152400"/>
            <a:ext cx="7772400" cy="990600"/>
          </a:xfrm>
          <a:noFill/>
        </p:spPr>
        <p:txBody>
          <a:bodyPr/>
          <a:lstStyle/>
          <a:p>
            <a:r>
              <a:rPr lang="en-US" dirty="0" err="1" smtClean="0"/>
              <a:t>Función</a:t>
            </a:r>
            <a:r>
              <a:rPr lang="en-US" dirty="0" smtClean="0"/>
              <a:t> de </a:t>
            </a:r>
            <a:r>
              <a:rPr lang="en-US" dirty="0" err="1" smtClean="0"/>
              <a:t>demanda</a:t>
            </a:r>
            <a:r>
              <a:rPr lang="en-US" dirty="0" smtClean="0"/>
              <a:t> CES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8151904"/>
              </p:ext>
            </p:extLst>
          </p:nvPr>
        </p:nvGraphicFramePr>
        <p:xfrm>
          <a:off x="3276600" y="4572000"/>
          <a:ext cx="2286000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4" imgW="1015920" imgH="634680" progId="Equation.3">
                  <p:embed/>
                </p:oleObj>
              </mc:Choice>
              <mc:Fallback>
                <p:oleObj name="Equation" r:id="rId4" imgW="1015920" imgH="634680" progId="Equation.3">
                  <p:embed/>
                  <p:pic>
                    <p:nvPicPr>
                      <p:cNvPr id="1822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572000"/>
                        <a:ext cx="2286000" cy="142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8DF1C413-B923-445E-BC86-5CFE64EE09FE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5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3505200"/>
          </a:xfrm>
        </p:spPr>
        <p:txBody>
          <a:bodyPr/>
          <a:lstStyle/>
          <a:p>
            <a:r>
              <a:rPr lang="en-US" dirty="0" smtClean="0"/>
              <a:t>Si </a:t>
            </a:r>
            <a:r>
              <a:rPr lang="en-US" dirty="0" smtClean="0">
                <a:sym typeface="Symbol" pitchFamily="18" charset="2"/>
              </a:rPr>
              <a:t> = -1</a:t>
            </a:r>
            <a:r>
              <a:rPr lang="en-US" dirty="0" smtClean="0"/>
              <a:t>,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n-US" sz="2800" i="1" dirty="0" smtClean="0">
                <a:solidFill>
                  <a:srgbClr val="3B4F89"/>
                </a:solidFill>
              </a:rPr>
              <a:t>U</a:t>
            </a:r>
            <a:r>
              <a:rPr lang="en-US" sz="2800" dirty="0" smtClean="0">
                <a:solidFill>
                  <a:srgbClr val="3B4F89"/>
                </a:solidFill>
              </a:rPr>
              <a:t>(</a:t>
            </a:r>
            <a:r>
              <a:rPr lang="en-US" sz="2800" i="1" dirty="0" err="1" smtClean="0">
                <a:solidFill>
                  <a:srgbClr val="3B4F89"/>
                </a:solidFill>
              </a:rPr>
              <a:t>x,y</a:t>
            </a:r>
            <a:r>
              <a:rPr lang="en-US" sz="2800" dirty="0" smtClean="0">
                <a:solidFill>
                  <a:srgbClr val="3B4F89"/>
                </a:solidFill>
              </a:rPr>
              <a:t>) = 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-</a:t>
            </a:r>
            <a:r>
              <a:rPr lang="en-US" sz="2800" i="1" dirty="0" smtClean="0">
                <a:solidFill>
                  <a:srgbClr val="3B4F89"/>
                </a:solidFill>
              </a:rPr>
              <a:t>x</a:t>
            </a:r>
            <a:r>
              <a:rPr lang="en-US" sz="2800" i="1" baseline="30000" dirty="0" smtClean="0">
                <a:solidFill>
                  <a:srgbClr val="3B4F89"/>
                </a:solidFill>
              </a:rPr>
              <a:t> </a:t>
            </a:r>
            <a:r>
              <a:rPr lang="en-US" sz="2800" baseline="30000" dirty="0" smtClean="0">
                <a:solidFill>
                  <a:srgbClr val="3B4F89"/>
                </a:solidFill>
                <a:sym typeface="Symbol" pitchFamily="18" charset="2"/>
              </a:rPr>
              <a:t>-1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- 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 i="1" baseline="30000" dirty="0" smtClean="0">
                <a:solidFill>
                  <a:srgbClr val="3B4F89"/>
                </a:solidFill>
                <a:sym typeface="Symbol" pitchFamily="18" charset="2"/>
              </a:rPr>
              <a:t> </a:t>
            </a:r>
            <a:r>
              <a:rPr lang="en-US" sz="2800" baseline="30000" dirty="0" smtClean="0">
                <a:solidFill>
                  <a:srgbClr val="3B4F89"/>
                </a:solidFill>
                <a:sym typeface="Symbol" pitchFamily="18" charset="2"/>
              </a:rPr>
              <a:t>-1</a:t>
            </a:r>
            <a:endParaRPr lang="en-US" sz="2800" dirty="0" smtClean="0">
              <a:solidFill>
                <a:srgbClr val="3B4F89"/>
              </a:solidFill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lang="en-US" sz="2800" dirty="0" smtClean="0">
                <a:sym typeface="Symbol" pitchFamily="18" charset="2"/>
              </a:rPr>
              <a:t>Las CPO </a:t>
            </a:r>
            <a:r>
              <a:rPr lang="en-US" sz="2800" dirty="0" err="1" smtClean="0">
                <a:sym typeface="Symbol" pitchFamily="18" charset="2"/>
              </a:rPr>
              <a:t>implican</a:t>
            </a:r>
            <a:r>
              <a:rPr lang="en-US" sz="2800" dirty="0" smtClean="0">
                <a:sym typeface="Symbol" pitchFamily="18" charset="2"/>
              </a:rPr>
              <a:t> que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/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= (</a:t>
            </a:r>
            <a:r>
              <a:rPr lang="en-US" sz="2800" i="1" dirty="0" err="1" smtClean="0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n-US" sz="2800" i="1" baseline="-25000" dirty="0" err="1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/</a:t>
            </a:r>
            <a:r>
              <a:rPr lang="en-US" sz="2800" i="1" dirty="0" err="1" smtClean="0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n-US" sz="2800" i="1" baseline="-25000" dirty="0" err="1" smtClean="0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)</a:t>
            </a:r>
            <a:r>
              <a:rPr lang="en-US" sz="2800" baseline="30000" dirty="0" smtClean="0">
                <a:solidFill>
                  <a:srgbClr val="3B4F89"/>
                </a:solidFill>
                <a:sym typeface="Symbol" pitchFamily="18" charset="2"/>
              </a:rPr>
              <a:t>0.5</a:t>
            </a:r>
            <a:endParaRPr lang="en-US" sz="2800" dirty="0" smtClean="0">
              <a:solidFill>
                <a:srgbClr val="3B4F89"/>
              </a:solidFill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 pitchFamily="18" charset="2"/>
              </a:rPr>
              <a:t>Y las </a:t>
            </a:r>
            <a:r>
              <a:rPr lang="en-US" dirty="0" err="1" smtClean="0">
                <a:sym typeface="Symbol" pitchFamily="18" charset="2"/>
              </a:rPr>
              <a:t>funciones</a:t>
            </a:r>
            <a:r>
              <a:rPr lang="en-US" dirty="0" smtClean="0">
                <a:sym typeface="Symbol" pitchFamily="18" charset="2"/>
              </a:rPr>
              <a:t> de </a:t>
            </a:r>
            <a:r>
              <a:rPr lang="en-US" dirty="0" err="1" smtClean="0">
                <a:sym typeface="Symbol" pitchFamily="18" charset="2"/>
              </a:rPr>
              <a:t>demanda</a:t>
            </a:r>
            <a:r>
              <a:rPr lang="en-US" dirty="0" smtClean="0">
                <a:sym typeface="Symbol" pitchFamily="18" charset="2"/>
              </a:rPr>
              <a:t> son:</a:t>
            </a:r>
          </a:p>
        </p:txBody>
      </p:sp>
      <p:graphicFrame>
        <p:nvGraphicFramePr>
          <p:cNvPr id="184324" name="Object 4"/>
          <p:cNvGraphicFramePr>
            <a:graphicFrameLocks noChangeAspect="1"/>
          </p:cNvGraphicFramePr>
          <p:nvPr/>
        </p:nvGraphicFramePr>
        <p:xfrm>
          <a:off x="935038" y="4800600"/>
          <a:ext cx="2965450" cy="165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Equation" r:id="rId4" imgW="1346040" imgH="749160" progId="Equation.3">
                  <p:embed/>
                </p:oleObj>
              </mc:Choice>
              <mc:Fallback>
                <p:oleObj name="Equation" r:id="rId4" imgW="1346040" imgH="7491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4800600"/>
                        <a:ext cx="2965450" cy="165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5" name="Object 5"/>
          <p:cNvGraphicFramePr>
            <a:graphicFrameLocks noChangeAspect="1"/>
          </p:cNvGraphicFramePr>
          <p:nvPr/>
        </p:nvGraphicFramePr>
        <p:xfrm>
          <a:off x="4752975" y="4681538"/>
          <a:ext cx="3113088" cy="180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Equation" r:id="rId6" imgW="1358640" imgH="787320" progId="Equation.3">
                  <p:embed/>
                </p:oleObj>
              </mc:Choice>
              <mc:Fallback>
                <p:oleObj name="Equation" r:id="rId6" imgW="1358640" imgH="7873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2975" y="4681538"/>
                        <a:ext cx="3113088" cy="180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990600"/>
          </a:xfrm>
          <a:noFill/>
        </p:spPr>
        <p:txBody>
          <a:bodyPr/>
          <a:lstStyle/>
          <a:p>
            <a:r>
              <a:rPr lang="en-US" dirty="0" err="1" smtClean="0"/>
              <a:t>Función</a:t>
            </a:r>
            <a:r>
              <a:rPr lang="en-US" dirty="0" smtClean="0"/>
              <a:t> de </a:t>
            </a:r>
            <a:r>
              <a:rPr lang="en-US" dirty="0" err="1" smtClean="0"/>
              <a:t>demanda</a:t>
            </a:r>
            <a:r>
              <a:rPr lang="en-US" dirty="0" smtClean="0"/>
              <a:t> 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49272618-A7F0-4940-8C3E-E2E99683761D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6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686800" cy="5105400"/>
          </a:xfrm>
        </p:spPr>
        <p:txBody>
          <a:bodyPr/>
          <a:lstStyle/>
          <a:p>
            <a:r>
              <a:rPr lang="en-US" dirty="0" smtClean="0"/>
              <a:t>Si </a:t>
            </a:r>
            <a:r>
              <a:rPr lang="en-US" dirty="0" smtClean="0">
                <a:sym typeface="Symbol" pitchFamily="18" charset="2"/>
              </a:rPr>
              <a:t> = -</a:t>
            </a:r>
            <a:r>
              <a:rPr lang="en-US" dirty="0" smtClean="0"/>
              <a:t>,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n-US" sz="2800" i="1" dirty="0" smtClean="0">
                <a:solidFill>
                  <a:srgbClr val="3B4F89"/>
                </a:solidFill>
              </a:rPr>
              <a:t>U</a:t>
            </a:r>
            <a:r>
              <a:rPr lang="en-US" sz="2800" dirty="0" smtClean="0">
                <a:solidFill>
                  <a:srgbClr val="3B4F89"/>
                </a:solidFill>
              </a:rPr>
              <a:t>(</a:t>
            </a:r>
            <a:r>
              <a:rPr lang="en-US" sz="2800" i="1" dirty="0" err="1" smtClean="0">
                <a:solidFill>
                  <a:srgbClr val="3B4F89"/>
                </a:solidFill>
              </a:rPr>
              <a:t>x,y</a:t>
            </a:r>
            <a:r>
              <a:rPr lang="en-US" sz="2800" dirty="0" smtClean="0">
                <a:solidFill>
                  <a:srgbClr val="3B4F89"/>
                </a:solidFill>
              </a:rPr>
              <a:t>) = 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Min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(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,4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)</a:t>
            </a:r>
            <a:endParaRPr lang="en-US" sz="2800" i="1" dirty="0" smtClean="0">
              <a:solidFill>
                <a:srgbClr val="3B4F89"/>
              </a:solidFill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La persona </a:t>
            </a:r>
            <a:r>
              <a:rPr lang="en-US" dirty="0" err="1" smtClean="0">
                <a:sym typeface="Symbol" pitchFamily="18" charset="2"/>
              </a:rPr>
              <a:t>eligirá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combinaciones</a:t>
            </a:r>
            <a:r>
              <a:rPr lang="en-US" dirty="0" smtClean="0">
                <a:sym typeface="Symbol" pitchFamily="18" charset="2"/>
              </a:rPr>
              <a:t> para las </a:t>
            </a:r>
            <a:r>
              <a:rPr lang="en-US" dirty="0" err="1" smtClean="0">
                <a:sym typeface="Symbol" pitchFamily="18" charset="2"/>
              </a:rPr>
              <a:t>cuales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i="1" dirty="0" smtClean="0">
                <a:sym typeface="Symbol" pitchFamily="18" charset="2"/>
              </a:rPr>
              <a:t>x = </a:t>
            </a:r>
            <a:r>
              <a:rPr lang="en-US" dirty="0" smtClean="0">
                <a:sym typeface="Symbol" pitchFamily="18" charset="2"/>
              </a:rPr>
              <a:t>4</a:t>
            </a:r>
            <a:r>
              <a:rPr lang="en-US" i="1" dirty="0" smtClean="0">
                <a:sym typeface="Symbol" pitchFamily="18" charset="2"/>
              </a:rPr>
              <a:t>y</a:t>
            </a:r>
            <a:endParaRPr lang="en-US" dirty="0" smtClean="0">
              <a:solidFill>
                <a:srgbClr val="3B4F89"/>
              </a:solidFill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Symbol" pitchFamily="18" charset="2"/>
              </a:rPr>
              <a:t>Esto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significa</a:t>
            </a:r>
            <a:r>
              <a:rPr lang="en-US" dirty="0" smtClean="0">
                <a:sym typeface="Symbol" pitchFamily="18" charset="2"/>
              </a:rPr>
              <a:t> que:</a:t>
            </a:r>
          </a:p>
          <a:p>
            <a:pPr algn="ctr">
              <a:lnSpc>
                <a:spcPct val="140000"/>
              </a:lnSpc>
              <a:buFontTx/>
              <a:buNone/>
            </a:pPr>
            <a:r>
              <a:rPr lang="en-US" sz="2800" i="1" dirty="0" smtClean="0">
                <a:solidFill>
                  <a:srgbClr val="3B4F89"/>
                </a:solidFill>
                <a:latin typeface="Verdana" pitchFamily="34" charset="0"/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= </a:t>
            </a:r>
            <a:r>
              <a:rPr lang="en-US" sz="2800" i="1" dirty="0" err="1" smtClean="0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n-US" sz="2800" i="1" baseline="-25000" dirty="0" err="1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i="1" dirty="0" err="1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 + </a:t>
            </a:r>
            <a:r>
              <a:rPr lang="en-US" sz="2800" i="1" dirty="0" err="1" smtClean="0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n-US" sz="2800" i="1" baseline="-25000" dirty="0" err="1" smtClean="0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 i="1" dirty="0" err="1" smtClean="0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 = </a:t>
            </a:r>
            <a:r>
              <a:rPr lang="en-US" sz="2800" i="1" dirty="0" err="1" smtClean="0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n-US" sz="2800" i="1" baseline="-25000" dirty="0" err="1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i="1" dirty="0" err="1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 + </a:t>
            </a:r>
            <a:r>
              <a:rPr lang="en-US" sz="2800" i="1" dirty="0" err="1" smtClean="0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n-US" sz="2800" i="1" baseline="-25000" dirty="0" err="1" smtClean="0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(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/4)</a:t>
            </a:r>
          </a:p>
          <a:p>
            <a:pPr algn="ctr">
              <a:lnSpc>
                <a:spcPct val="140000"/>
              </a:lnSpc>
              <a:buFontTx/>
              <a:buNone/>
            </a:pPr>
            <a:r>
              <a:rPr lang="en-US" sz="2800" i="1" dirty="0" smtClean="0">
                <a:solidFill>
                  <a:srgbClr val="3B4F89"/>
                </a:solidFill>
                <a:latin typeface="Verdana" pitchFamily="34" charset="0"/>
                <a:sym typeface="Symbol" pitchFamily="18" charset="2"/>
              </a:rPr>
              <a:t>I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 = 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(</a:t>
            </a:r>
            <a:r>
              <a:rPr lang="en-US" sz="2800" i="1" dirty="0" err="1" smtClean="0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n-US" sz="2800" i="1" baseline="-25000" dirty="0" err="1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+ 0.25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n-US" sz="2800" i="1" baseline="-25000" dirty="0" smtClean="0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)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x</a:t>
            </a:r>
          </a:p>
        </p:txBody>
      </p:sp>
      <p:sp>
        <p:nvSpPr>
          <p:cNvPr id="12292" name="Rectangle 7"/>
          <p:cNvSpPr>
            <a:spLocks noGrp="1" noChangeArrowheads="1"/>
          </p:cNvSpPr>
          <p:nvPr>
            <p:ph type="title"/>
          </p:nvPr>
        </p:nvSpPr>
        <p:spPr>
          <a:xfrm>
            <a:off x="609600" y="-152400"/>
            <a:ext cx="7772400" cy="990600"/>
          </a:xfrm>
          <a:noFill/>
        </p:spPr>
        <p:txBody>
          <a:bodyPr/>
          <a:lstStyle/>
          <a:p>
            <a:r>
              <a:rPr lang="en-US" dirty="0" err="1" smtClean="0"/>
              <a:t>Funciones</a:t>
            </a:r>
            <a:r>
              <a:rPr lang="en-US" dirty="0" smtClean="0"/>
              <a:t> de </a:t>
            </a:r>
            <a:r>
              <a:rPr lang="en-US" dirty="0" err="1" smtClean="0"/>
              <a:t>demanda</a:t>
            </a:r>
            <a:r>
              <a:rPr lang="en-US" dirty="0" smtClean="0"/>
              <a:t> 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74BEF6D2-65D3-4458-A1C9-3A21721C2CF9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7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6858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 err="1" smtClean="0">
                <a:sym typeface="Symbol" pitchFamily="18" charset="2"/>
              </a:rPr>
              <a:t>Por</a:t>
            </a:r>
            <a:r>
              <a:rPr lang="en-US" dirty="0" smtClean="0">
                <a:sym typeface="Symbol" pitchFamily="18" charset="2"/>
              </a:rPr>
              <a:t> lo que las </a:t>
            </a:r>
            <a:r>
              <a:rPr lang="en-US" dirty="0" err="1" smtClean="0">
                <a:sym typeface="Symbol" pitchFamily="18" charset="2"/>
              </a:rPr>
              <a:t>funciones</a:t>
            </a:r>
            <a:r>
              <a:rPr lang="en-US" dirty="0" smtClean="0">
                <a:sym typeface="Symbol" pitchFamily="18" charset="2"/>
              </a:rPr>
              <a:t> de </a:t>
            </a:r>
            <a:r>
              <a:rPr lang="en-US" dirty="0" err="1" smtClean="0">
                <a:sym typeface="Symbol" pitchFamily="18" charset="2"/>
              </a:rPr>
              <a:t>demanda</a:t>
            </a:r>
            <a:r>
              <a:rPr lang="en-US" dirty="0" smtClean="0">
                <a:sym typeface="Symbol" pitchFamily="18" charset="2"/>
              </a:rPr>
              <a:t> son:</a:t>
            </a:r>
          </a:p>
        </p:txBody>
      </p:sp>
      <p:graphicFrame>
        <p:nvGraphicFramePr>
          <p:cNvPr id="203780" name="Object 4"/>
          <p:cNvGraphicFramePr>
            <a:graphicFrameLocks noChangeAspect="1"/>
          </p:cNvGraphicFramePr>
          <p:nvPr/>
        </p:nvGraphicFramePr>
        <p:xfrm>
          <a:off x="3124200" y="2895600"/>
          <a:ext cx="2546350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name="Equation" r:id="rId4" imgW="1155600" imgH="444240" progId="Equation.3">
                  <p:embed/>
                </p:oleObj>
              </mc:Choice>
              <mc:Fallback>
                <p:oleObj name="Equation" r:id="rId4" imgW="115560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895600"/>
                        <a:ext cx="2546350" cy="979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781" name="Object 5"/>
          <p:cNvGraphicFramePr>
            <a:graphicFrameLocks noChangeAspect="1"/>
          </p:cNvGraphicFramePr>
          <p:nvPr/>
        </p:nvGraphicFramePr>
        <p:xfrm>
          <a:off x="3352800" y="4648200"/>
          <a:ext cx="2182813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8" name="Equation" r:id="rId6" imgW="952200" imgH="444240" progId="Equation.3">
                  <p:embed/>
                </p:oleObj>
              </mc:Choice>
              <mc:Fallback>
                <p:oleObj name="Equation" r:id="rId6" imgW="952200" imgH="444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648200"/>
                        <a:ext cx="2182813" cy="102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Rectangle 7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7772400" cy="533400"/>
          </a:xfrm>
          <a:noFill/>
        </p:spPr>
        <p:txBody>
          <a:bodyPr/>
          <a:lstStyle/>
          <a:p>
            <a:r>
              <a:rPr lang="en-US" dirty="0" err="1" smtClean="0"/>
              <a:t>Funciones</a:t>
            </a:r>
            <a:r>
              <a:rPr lang="en-US" dirty="0" smtClean="0"/>
              <a:t> de </a:t>
            </a:r>
            <a:r>
              <a:rPr lang="en-US" dirty="0" err="1" smtClean="0"/>
              <a:t>demanda</a:t>
            </a:r>
            <a:r>
              <a:rPr lang="en-US" dirty="0" smtClean="0"/>
              <a:t> 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3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3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2B36CAC9-567E-40EF-9F49-FC2E14C4E2F9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8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33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228600" y="990600"/>
                <a:ext cx="8229600" cy="5410200"/>
              </a:xfrm>
            </p:spPr>
            <p:txBody>
              <a:bodyPr/>
              <a:lstStyle/>
              <a:p>
                <a:r>
                  <a:rPr lang="es-ES" sz="2800" dirty="0" smtClean="0"/>
                  <a:t>Sustituyendo para cada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s-ES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ES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ES" sz="2800" i="1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es-ES" sz="28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s-ES" sz="2800" i="1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s-ES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ES" sz="28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s-ES" sz="2800" i="1">
                            <a:latin typeface="Cambria Math"/>
                          </a:rPr>
                          <m:t>𝑖</m:t>
                        </m:r>
                      </m:sub>
                      <m:sup/>
                    </m:sSubSup>
                    <m:r>
                      <a:rPr lang="es-ES" sz="28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s-E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sz="28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s-ES" sz="28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s-ES" sz="28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s-E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sz="28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s-ES" sz="28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s-ES" sz="2800" i="1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s-E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sz="28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s-ES" sz="2800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s-ES" sz="2800" i="1">
                        <a:latin typeface="Cambria Math"/>
                      </a:rPr>
                      <m:t>,</m:t>
                    </m:r>
                    <m:r>
                      <a:rPr lang="es-ES" sz="2800" i="1">
                        <a:latin typeface="Cambria Math"/>
                      </a:rPr>
                      <m:t>𝐼</m:t>
                    </m:r>
                    <m:r>
                      <a:rPr lang="es-ES" sz="2800" i="1">
                        <a:latin typeface="Cambria Math"/>
                      </a:rPr>
                      <m:t>)</m:t>
                    </m:r>
                  </m:oMath>
                </a14:m>
                <a:r>
                  <a:rPr lang="es-ES" sz="2800" dirty="0"/>
                  <a:t> </a:t>
                </a:r>
                <a:r>
                  <a:rPr lang="es-ES" sz="2800" baseline="-25000" dirty="0" smtClean="0"/>
                  <a:t> </a:t>
                </a:r>
                <a:r>
                  <a:rPr lang="es-ES" sz="2800" dirty="0" smtClean="0"/>
                  <a:t>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800" b="0" i="1" smtClean="0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s-ES" sz="28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s-ES" sz="2800" dirty="0" smtClean="0"/>
                  <a:t>, tenemos que:</a:t>
                </a:r>
              </a:p>
              <a:p>
                <a:pPr marL="0" indent="0">
                  <a:buNone/>
                </a:pPr>
                <a:endParaRPr lang="es-ES" sz="2800" dirty="0" smtClean="0"/>
              </a:p>
              <a:p>
                <a:pPr algn="ctr">
                  <a:buNone/>
                </a:pPr>
                <a:r>
                  <a:rPr lang="es-ES" sz="2400" dirty="0">
                    <a:solidFill>
                      <a:srgbClr val="3B4F89"/>
                    </a:solidFill>
                  </a:rPr>
                  <a:t>Utilidad máxima = </a:t>
                </a:r>
                <a:r>
                  <a:rPr lang="es-ES" sz="2400" i="1" dirty="0">
                    <a:solidFill>
                      <a:srgbClr val="3B4F89"/>
                    </a:solidFill>
                  </a:rPr>
                  <a:t>U</a:t>
                </a:r>
                <a:r>
                  <a:rPr lang="es-ES" sz="2400" dirty="0">
                    <a:solidFill>
                      <a:srgbClr val="3B4F89"/>
                    </a:solidFill>
                  </a:rPr>
                  <a:t>(</a:t>
                </a:r>
                <a:r>
                  <a:rPr lang="es-ES" sz="2400" i="1" dirty="0">
                    <a:solidFill>
                      <a:srgbClr val="3B4F89"/>
                    </a:solidFill>
                  </a:rPr>
                  <a:t>x*</a:t>
                </a:r>
                <a:r>
                  <a:rPr lang="es-ES" sz="2400" baseline="-25000" dirty="0">
                    <a:solidFill>
                      <a:srgbClr val="3B4F89"/>
                    </a:solidFill>
                  </a:rPr>
                  <a:t>1</a:t>
                </a:r>
                <a:r>
                  <a:rPr lang="es-ES" sz="2400" dirty="0">
                    <a:solidFill>
                      <a:srgbClr val="3B4F89"/>
                    </a:solidFill>
                  </a:rPr>
                  <a:t>,</a:t>
                </a:r>
                <a:r>
                  <a:rPr lang="es-ES" sz="2400" i="1" dirty="0">
                    <a:solidFill>
                      <a:srgbClr val="3B4F89"/>
                    </a:solidFill>
                  </a:rPr>
                  <a:t>x*</a:t>
                </a:r>
                <a:r>
                  <a:rPr lang="es-ES" sz="2400" baseline="-25000" dirty="0">
                    <a:solidFill>
                      <a:srgbClr val="3B4F89"/>
                    </a:solidFill>
                  </a:rPr>
                  <a:t>2</a:t>
                </a:r>
                <a:r>
                  <a:rPr lang="es-ES" sz="2400" dirty="0">
                    <a:solidFill>
                      <a:srgbClr val="3B4F89"/>
                    </a:solidFill>
                  </a:rPr>
                  <a:t>,…,</a:t>
                </a:r>
                <a:r>
                  <a:rPr lang="es-ES" sz="2400" i="1" dirty="0">
                    <a:solidFill>
                      <a:srgbClr val="3B4F89"/>
                    </a:solidFill>
                  </a:rPr>
                  <a:t>x*</a:t>
                </a:r>
                <a:r>
                  <a:rPr lang="es-ES" sz="2400" i="1" baseline="-25000" dirty="0">
                    <a:solidFill>
                      <a:srgbClr val="3B4F89"/>
                    </a:solidFill>
                  </a:rPr>
                  <a:t>n</a:t>
                </a:r>
                <a:r>
                  <a:rPr lang="es-ES" sz="2400" dirty="0" smtClean="0">
                    <a:solidFill>
                      <a:srgbClr val="3B4F89"/>
                    </a:solidFill>
                  </a:rPr>
                  <a:t>) = </a:t>
                </a:r>
                <a:r>
                  <a:rPr lang="es-ES" sz="2400" i="1" dirty="0" smtClean="0">
                    <a:solidFill>
                      <a:srgbClr val="3B4F89"/>
                    </a:solidFill>
                  </a:rPr>
                  <a:t>V</a:t>
                </a:r>
                <a:r>
                  <a:rPr lang="es-ES" sz="2400" dirty="0" smtClean="0">
                    <a:solidFill>
                      <a:srgbClr val="3B4F89"/>
                    </a:solidFill>
                  </a:rPr>
                  <a:t>(</a:t>
                </a:r>
                <a:r>
                  <a:rPr lang="es-ES" sz="2400" i="1" dirty="0" smtClean="0">
                    <a:solidFill>
                      <a:srgbClr val="3B4F89"/>
                    </a:solidFill>
                  </a:rPr>
                  <a:t>p</a:t>
                </a:r>
                <a:r>
                  <a:rPr lang="es-ES" sz="2400" baseline="-25000" dirty="0" smtClean="0">
                    <a:solidFill>
                      <a:srgbClr val="3B4F89"/>
                    </a:solidFill>
                  </a:rPr>
                  <a:t>1</a:t>
                </a:r>
                <a:r>
                  <a:rPr lang="es-ES" sz="2400" dirty="0" smtClean="0">
                    <a:solidFill>
                      <a:srgbClr val="3B4F89"/>
                    </a:solidFill>
                  </a:rPr>
                  <a:t>,</a:t>
                </a:r>
                <a:r>
                  <a:rPr lang="es-ES" sz="2400" i="1" dirty="0" smtClean="0">
                    <a:solidFill>
                      <a:srgbClr val="3B4F89"/>
                    </a:solidFill>
                  </a:rPr>
                  <a:t>p</a:t>
                </a:r>
                <a:r>
                  <a:rPr lang="es-ES" sz="2400" baseline="-25000" dirty="0" smtClean="0">
                    <a:solidFill>
                      <a:srgbClr val="3B4F89"/>
                    </a:solidFill>
                  </a:rPr>
                  <a:t>2</a:t>
                </a:r>
                <a:r>
                  <a:rPr lang="es-ES" sz="2400" dirty="0" smtClean="0">
                    <a:solidFill>
                      <a:srgbClr val="3B4F89"/>
                    </a:solidFill>
                  </a:rPr>
                  <a:t>,…,</a:t>
                </a:r>
                <a:r>
                  <a:rPr lang="es-ES" sz="2400" i="1" dirty="0" err="1" smtClean="0">
                    <a:solidFill>
                      <a:srgbClr val="3B4F89"/>
                    </a:solidFill>
                  </a:rPr>
                  <a:t>p</a:t>
                </a:r>
                <a:r>
                  <a:rPr lang="es-ES" sz="2400" i="1" baseline="-25000" dirty="0" err="1" smtClean="0">
                    <a:solidFill>
                      <a:srgbClr val="3B4F89"/>
                    </a:solidFill>
                  </a:rPr>
                  <a:t>n</a:t>
                </a:r>
                <a:r>
                  <a:rPr lang="es-ES" sz="2400" i="1" dirty="0" err="1" smtClean="0">
                    <a:solidFill>
                      <a:srgbClr val="3B4F89"/>
                    </a:solidFill>
                  </a:rPr>
                  <a:t>,</a:t>
                </a:r>
                <a:r>
                  <a:rPr lang="es-ES" sz="2400" i="1" dirty="0" err="1" smtClean="0">
                    <a:solidFill>
                      <a:srgbClr val="3B4F89"/>
                    </a:solidFill>
                    <a:latin typeface="Verdana" pitchFamily="34" charset="0"/>
                  </a:rPr>
                  <a:t>I</a:t>
                </a:r>
                <a:r>
                  <a:rPr lang="es-ES" sz="2400" i="1" dirty="0" smtClean="0">
                    <a:solidFill>
                      <a:srgbClr val="3B4F89"/>
                    </a:solidFill>
                  </a:rPr>
                  <a:t>)</a:t>
                </a:r>
              </a:p>
              <a:p>
                <a:pPr algn="ctr">
                  <a:buNone/>
                </a:pPr>
                <a:endParaRPr lang="es-ES" sz="2400" i="1" dirty="0" smtClean="0">
                  <a:solidFill>
                    <a:srgbClr val="3B4F89"/>
                  </a:solidFill>
                </a:endParaRPr>
              </a:p>
              <a:p>
                <a:r>
                  <a:rPr lang="es-ES" sz="2800" dirty="0" smtClean="0"/>
                  <a:t>El nivel óptimo de utilidad depende de forma </a:t>
                </a:r>
                <a:r>
                  <a:rPr lang="es-ES" sz="2800" b="1" dirty="0" smtClean="0"/>
                  <a:t>indirecta </a:t>
                </a:r>
                <a:r>
                  <a:rPr lang="es-ES" sz="2800" dirty="0" smtClean="0"/>
                  <a:t>de los precios y el ingreso</a:t>
                </a:r>
              </a:p>
            </p:txBody>
          </p:sp>
        </mc:Choice>
        <mc:Fallback xmlns="">
          <p:sp>
            <p:nvSpPr>
              <p:cNvPr id="1433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28600" y="990600"/>
                <a:ext cx="8229600" cy="5410200"/>
              </a:xfrm>
              <a:blipFill>
                <a:blip r:embed="rId3"/>
                <a:stretch>
                  <a:fillRect l="-1333" t="-3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40" name="Rectangle 11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620000" cy="574675"/>
          </a:xfrm>
          <a:noFill/>
        </p:spPr>
        <p:txBody>
          <a:bodyPr/>
          <a:lstStyle/>
          <a:p>
            <a:r>
              <a:rPr lang="es-ES" sz="4000" dirty="0" smtClean="0"/>
              <a:t>Función de Utilidad Indirecta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06E8F1E7-1E2F-402D-8E54-EF19F0A0D1AB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9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422"/>
            <a:ext cx="9067800" cy="743578"/>
          </a:xfrm>
        </p:spPr>
        <p:txBody>
          <a:bodyPr/>
          <a:lstStyle/>
          <a:p>
            <a:r>
              <a:rPr lang="es-ES" sz="3400" dirty="0" smtClean="0"/>
              <a:t>Una Aplicación: Impuestos de Suma Única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763000" cy="5334000"/>
          </a:xfrm>
        </p:spPr>
        <p:txBody>
          <a:bodyPr/>
          <a:lstStyle/>
          <a:p>
            <a:r>
              <a:rPr lang="es-ES" sz="2800" dirty="0" smtClean="0"/>
              <a:t>Un impuesto sobre Ingreso</a:t>
            </a:r>
            <a:r>
              <a:rPr lang="es-ES" sz="2800" b="1" dirty="0" smtClean="0"/>
              <a:t> </a:t>
            </a:r>
            <a:r>
              <a:rPr lang="es-ES" sz="2800" dirty="0" smtClean="0"/>
              <a:t>de la persona (I) deja al individuo en una CI más alta que un impuesto sobre el precio de un bien que </a:t>
            </a:r>
            <a:r>
              <a:rPr lang="es-ES" sz="2800" smtClean="0"/>
              <a:t>recauda lo </a:t>
            </a:r>
            <a:r>
              <a:rPr lang="es-ES" sz="2800" dirty="0" smtClean="0"/>
              <a:t>mismo</a:t>
            </a:r>
          </a:p>
          <a:p>
            <a:pPr>
              <a:buFontTx/>
              <a:buNone/>
            </a:pPr>
            <a:endParaRPr lang="es-ES" sz="2800" dirty="0" smtClean="0"/>
          </a:p>
          <a:p>
            <a:pPr lvl="1"/>
            <a:r>
              <a:rPr lang="es-ES" sz="2400" dirty="0" smtClean="0"/>
              <a:t>Un impuesto sobre los ingresos permite a la persona elegir libremente cómo gastar el ingreso disponible</a:t>
            </a:r>
          </a:p>
          <a:p>
            <a:pPr lvl="1"/>
            <a:endParaRPr lang="es-ES" sz="2400" dirty="0" smtClean="0"/>
          </a:p>
          <a:p>
            <a:pPr lvl="1"/>
            <a:r>
              <a:rPr lang="es-ES" sz="2400" dirty="0" smtClean="0"/>
              <a:t>Un impuesto sobre </a:t>
            </a:r>
            <a:r>
              <a:rPr lang="es-ES" sz="2400" i="1" dirty="0" smtClean="0"/>
              <a:t>p</a:t>
            </a:r>
            <a:r>
              <a:rPr lang="es-ES" sz="2400" dirty="0" smtClean="0"/>
              <a:t> de un bien específico modificará los precios relativos y sus elecciones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rgbClr val="5858D4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-25000" smtClean="0">
            <a:ln>
              <a:noFill/>
            </a:ln>
            <a:solidFill>
              <a:srgbClr val="00757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rgbClr val="5858D4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-25000" smtClean="0">
            <a:ln>
              <a:noFill/>
            </a:ln>
            <a:solidFill>
              <a:srgbClr val="00757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4656</TotalTime>
  <Words>1187</Words>
  <Application>Microsoft Office PowerPoint</Application>
  <PresentationFormat>Presentación en pantalla (4:3)</PresentationFormat>
  <Paragraphs>239</Paragraphs>
  <Slides>27</Slides>
  <Notes>27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27</vt:i4>
      </vt:variant>
    </vt:vector>
  </HeadingPairs>
  <TitlesOfParts>
    <vt:vector size="35" baseType="lpstr">
      <vt:lpstr>Arial</vt:lpstr>
      <vt:lpstr>Cambria Math</vt:lpstr>
      <vt:lpstr>Symbol</vt:lpstr>
      <vt:lpstr>Times New Roman</vt:lpstr>
      <vt:lpstr>Verdana</vt:lpstr>
      <vt:lpstr>Default Design</vt:lpstr>
      <vt:lpstr>Equation</vt:lpstr>
      <vt:lpstr>Ecuación</vt:lpstr>
      <vt:lpstr>Capítulo 4</vt:lpstr>
      <vt:lpstr>Función de demanda CES</vt:lpstr>
      <vt:lpstr>Función de demanda CES</vt:lpstr>
      <vt:lpstr>Función de demanda CES</vt:lpstr>
      <vt:lpstr>Función de demanda CES</vt:lpstr>
      <vt:lpstr>Funciones de demanda CES</vt:lpstr>
      <vt:lpstr>Funciones de demanda CES</vt:lpstr>
      <vt:lpstr>Función de Utilidad Indirecta</vt:lpstr>
      <vt:lpstr>Una Aplicación: Impuestos de Suma Única</vt:lpstr>
      <vt:lpstr>Impuestos de Suma Única</vt:lpstr>
      <vt:lpstr>Impuestos de Suma Única</vt:lpstr>
      <vt:lpstr>Utilidad Indirecta y los Impuestos de Suma Única: Un ejemplo</vt:lpstr>
      <vt:lpstr>Presentación de PowerPoint</vt:lpstr>
      <vt:lpstr>Presentación de PowerPoint</vt:lpstr>
      <vt:lpstr>Presentación de PowerPoint</vt:lpstr>
      <vt:lpstr>Presentación de PowerPoint</vt:lpstr>
      <vt:lpstr>Minimización del Gasto</vt:lpstr>
      <vt:lpstr>Minimización del Gasto</vt:lpstr>
      <vt:lpstr>Minimización del Gasto</vt:lpstr>
      <vt:lpstr>Minimización del Gasto Análisis matemático caso de n bienes </vt:lpstr>
      <vt:lpstr>Minimización del Gasto Función de Gasto</vt:lpstr>
      <vt:lpstr>Presentación de PowerPoint</vt:lpstr>
      <vt:lpstr>Presentación de PowerPoint</vt:lpstr>
      <vt:lpstr>Presentación de PowerPoint</vt:lpstr>
      <vt:lpstr>Puntos importante a recordar:</vt:lpstr>
      <vt:lpstr>Puntos importante a recordar:</vt:lpstr>
      <vt:lpstr>Puntos importante a recordar: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MICROECONOMIC THEORY</dc:title>
  <dc:creator>Eastern Illinois University</dc:creator>
  <cp:lastModifiedBy>Marcelo Caffera</cp:lastModifiedBy>
  <cp:revision>653</cp:revision>
  <cp:lastPrinted>2003-12-07T01:30:56Z</cp:lastPrinted>
  <dcterms:created xsi:type="dcterms:W3CDTF">2003-12-04T02:16:42Z</dcterms:created>
  <dcterms:modified xsi:type="dcterms:W3CDTF">2018-12-26T20:52:54Z</dcterms:modified>
</cp:coreProperties>
</file>