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335" r:id="rId3"/>
    <p:sldId id="336" r:id="rId4"/>
    <p:sldId id="337" r:id="rId5"/>
    <p:sldId id="338" r:id="rId6"/>
    <p:sldId id="353" r:id="rId7"/>
    <p:sldId id="354" r:id="rId8"/>
    <p:sldId id="341" r:id="rId9"/>
    <p:sldId id="355" r:id="rId10"/>
    <p:sldId id="356" r:id="rId11"/>
    <p:sldId id="357" r:id="rId12"/>
    <p:sldId id="342" r:id="rId13"/>
    <p:sldId id="359" r:id="rId14"/>
    <p:sldId id="365" r:id="rId15"/>
    <p:sldId id="358" r:id="rId16"/>
    <p:sldId id="360" r:id="rId17"/>
    <p:sldId id="343" r:id="rId18"/>
    <p:sldId id="344" r:id="rId19"/>
    <p:sldId id="345" r:id="rId20"/>
    <p:sldId id="366" r:id="rId21"/>
    <p:sldId id="346" r:id="rId22"/>
    <p:sldId id="347" r:id="rId23"/>
    <p:sldId id="361" r:id="rId24"/>
    <p:sldId id="362" r:id="rId25"/>
    <p:sldId id="314" r:id="rId26"/>
    <p:sldId id="364" r:id="rId27"/>
    <p:sldId id="352" r:id="rId28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7D5"/>
    <a:srgbClr val="7D1B6D"/>
    <a:srgbClr val="3B4F89"/>
    <a:srgbClr val="470F3E"/>
    <a:srgbClr val="DC00DC"/>
    <a:srgbClr val="107D8C"/>
    <a:srgbClr val="2B75E3"/>
    <a:srgbClr val="982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907" autoAdjust="0"/>
  </p:normalViewPr>
  <p:slideViewPr>
    <p:cSldViewPr>
      <p:cViewPr varScale="1">
        <p:scale>
          <a:sx n="57" d="100"/>
          <a:sy n="57" d="100"/>
        </p:scale>
        <p:origin x="86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494" y="1164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06500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86475" y="0"/>
            <a:ext cx="1216025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4813"/>
            <a:ext cx="1298575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18313" y="9294813"/>
            <a:ext cx="484187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fld id="{0252D0FA-487B-493E-A305-56FFE48838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06500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086475" y="0"/>
            <a:ext cx="1216025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2655887" cy="12303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4813"/>
            <a:ext cx="1298575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18313" y="9294813"/>
            <a:ext cx="484187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fld id="{E96C6E49-6970-4842-A7EC-2DA5C52063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71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BAE3948-CDE2-4171-BF49-B97EF801D0B3}" type="slidenum">
              <a:rPr lang="en-US" baseline="0"/>
              <a:pPr/>
              <a:t>1</a:t>
            </a:fld>
            <a:endParaRPr lang="en-US" baseline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19287" cy="277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83866D3-CA51-4EE4-8D5F-80CA2CBFC092}" type="slidenum">
              <a:rPr lang="en-US" baseline="0"/>
              <a:pPr/>
              <a:t>10</a:t>
            </a:fld>
            <a:endParaRPr lang="en-US" baseline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E85F058-8135-42BA-8D5D-6AE1B654C424}" type="slidenum">
              <a:rPr lang="en-US" baseline="0"/>
              <a:pPr/>
              <a:t>11</a:t>
            </a:fld>
            <a:endParaRPr lang="en-US" baseline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4337050"/>
            <a:ext cx="195263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803E7D1-5EBA-4888-AC59-47E774163549}" type="slidenum">
              <a:rPr lang="en-US" baseline="0"/>
              <a:pPr/>
              <a:t>12</a:t>
            </a:fld>
            <a:endParaRPr lang="en-US" baseline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1E87627-11C5-4E8D-A44F-00EE49E11BD6}" type="slidenum">
              <a:rPr lang="en-US" baseline="0"/>
              <a:pPr/>
              <a:t>13</a:t>
            </a:fld>
            <a:endParaRPr lang="en-US" baseline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1E87627-11C5-4E8D-A44F-00EE49E11BD6}" type="slidenum">
              <a:rPr lang="en-US" baseline="0"/>
              <a:pPr/>
              <a:t>14</a:t>
            </a:fld>
            <a:endParaRPr lang="en-US" baseline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A3600D6-C49C-4CD7-A872-C1173F6FD066}" type="slidenum">
              <a:rPr lang="en-US" baseline="0"/>
              <a:pPr/>
              <a:t>15</a:t>
            </a:fld>
            <a:endParaRPr lang="en-US" baseline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19287" cy="277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31947A3-FCE6-4B71-AC9E-851555AF3A50}" type="slidenum">
              <a:rPr lang="en-US" baseline="0"/>
              <a:pPr/>
              <a:t>16</a:t>
            </a:fld>
            <a:endParaRPr lang="en-US" baseline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D34F3D1-1EBF-4466-AA15-F96F972F33CC}" type="slidenum">
              <a:rPr lang="en-US" baseline="0"/>
              <a:pPr/>
              <a:t>17</a:t>
            </a:fld>
            <a:endParaRPr lang="en-US" baseline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F99E9D4-522C-42CE-AF6D-09861CCE176E}" type="slidenum">
              <a:rPr lang="en-US" baseline="0"/>
              <a:pPr/>
              <a:t>18</a:t>
            </a:fld>
            <a:endParaRPr lang="en-US" baseline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79D9C0C-B40A-4200-AFBD-1C6BB19691E1}" type="slidenum">
              <a:rPr lang="en-US" baseline="0"/>
              <a:pPr/>
              <a:t>19</a:t>
            </a:fld>
            <a:endParaRPr lang="en-US" baseline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23577C6-54F4-4E11-92ED-C57BC4AF69CF}" type="slidenum">
              <a:rPr lang="en-US" baseline="0"/>
              <a:pPr/>
              <a:t>2</a:t>
            </a:fld>
            <a:endParaRPr lang="en-US" baseline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83BA5EF-98F0-4A07-8807-1075124CF69E}" type="slidenum">
              <a:rPr lang="en-US" baseline="0"/>
              <a:pPr/>
              <a:t>20</a:t>
            </a:fld>
            <a:endParaRPr lang="en-US" baseline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05B315B-D3BB-46F2-A7F6-568BF960E001}" type="slidenum">
              <a:rPr lang="en-US" baseline="0"/>
              <a:pPr/>
              <a:t>21</a:t>
            </a:fld>
            <a:endParaRPr lang="en-US" baseline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DA0EAAB-9272-436F-851F-19EC889AE743}" type="slidenum">
              <a:rPr lang="en-US" baseline="0"/>
              <a:pPr/>
              <a:t>22</a:t>
            </a:fld>
            <a:endParaRPr lang="en-US" baseline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84B0880-7D0C-406C-ACCE-9A02926A74DD}" type="slidenum">
              <a:rPr lang="en-US" baseline="0"/>
              <a:pPr/>
              <a:t>23</a:t>
            </a:fld>
            <a:endParaRPr lang="en-US" baseline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55C920D-EB1C-4C10-A571-700F682C4D54}" type="slidenum">
              <a:rPr lang="en-US" baseline="0"/>
              <a:pPr/>
              <a:t>24</a:t>
            </a:fld>
            <a:endParaRPr lang="en-US" baseline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F42FB01-DBC9-406B-9153-C9EE9797977C}" type="slidenum">
              <a:rPr lang="en-US" baseline="0"/>
              <a:pPr/>
              <a:t>25</a:t>
            </a:fld>
            <a:endParaRPr lang="en-US" baseline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3993A1C-D29D-4D53-AE0D-2F981202BA3E}" type="slidenum">
              <a:rPr lang="en-US" baseline="0"/>
              <a:pPr/>
              <a:t>26</a:t>
            </a:fld>
            <a:endParaRPr lang="en-US" baseline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C33E590-7D16-439D-9366-0FFF6245A7D3}" type="slidenum">
              <a:rPr lang="en-US" baseline="0"/>
              <a:pPr/>
              <a:t>27</a:t>
            </a:fld>
            <a:endParaRPr lang="en-US" baseline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14F5189-81DE-4FEE-BC42-9FA713E1B7EF}" type="slidenum">
              <a:rPr lang="en-US" baseline="0"/>
              <a:pPr/>
              <a:t>3</a:t>
            </a:fld>
            <a:endParaRPr lang="en-US" baseline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2B88333-B0CE-40B0-B3D7-0EB2B3F72CD4}" type="slidenum">
              <a:rPr lang="en-US" baseline="0"/>
              <a:pPr/>
              <a:t>4</a:t>
            </a:fld>
            <a:endParaRPr lang="en-US" baseline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5222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  <a:p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B7AEA0B-E05C-4370-B02B-9EF38802F4FF}" type="slidenum">
              <a:rPr lang="en-US" baseline="0"/>
              <a:pPr/>
              <a:t>5</a:t>
            </a:fld>
            <a:endParaRPr lang="en-US" baseline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806CA49-0A20-4B5B-9949-373C7A6C3F49}" type="slidenum">
              <a:rPr lang="en-US" baseline="0"/>
              <a:pPr/>
              <a:t>6</a:t>
            </a:fld>
            <a:endParaRPr lang="en-US" baseline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0AB2E07-8AEC-4455-A6E8-45634A1D6654}" type="slidenum">
              <a:rPr lang="en-US" baseline="0"/>
              <a:pPr/>
              <a:t>7</a:t>
            </a:fld>
            <a:endParaRPr lang="en-US" baseline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7F0406B-0370-436B-8730-A84C04B9A5D5}" type="slidenum">
              <a:rPr lang="en-US" baseline="0"/>
              <a:pPr/>
              <a:t>8</a:t>
            </a:fld>
            <a:endParaRPr lang="en-US" baseline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28C52F1-06F5-4A6C-87A7-B2C05B950615}" type="slidenum">
              <a:rPr lang="en-US" baseline="0"/>
              <a:pPr/>
              <a:t>9</a:t>
            </a:fld>
            <a:endParaRPr lang="en-US" baseline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7B4E3-0A29-4771-BFA0-5A41DFED5E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1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AB4A-4523-4463-8344-5810732919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7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5BEB6-7256-451F-99F7-A6D3C72479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6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B8C1-A7B5-4060-8D1B-EA98098DC3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856D-6C8E-40F6-A708-DA8FD8FE08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3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8BD5-0855-409E-B766-731124ED47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3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7EC30-8E5E-4968-9F35-B6CE6F60F4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1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66A7-3AE1-48D3-A789-B8C8A852C2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8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A933C-2D6A-4198-A017-72E272375B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42DC6-D91B-482B-A2BA-01A3D76230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4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DF1B0-5A12-462A-B17A-8F1135DB6E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6E4865C-4F35-4481-8833-3F8E48C94D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F3B01F3-1D6F-416C-A95E-8845B2C94560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baseline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smtClean="0"/>
              <a:t> 4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0" y="6096000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000" baseline="0">
                <a:solidFill>
                  <a:srgbClr val="470F3E"/>
                </a:solidFill>
              </a:rPr>
              <a:t>Copyright ©2005 by South-Western, a division of Thomson Learning.  All rights reserved. </a:t>
            </a:r>
            <a:r>
              <a:rPr lang="es-ES" sz="1000" baseline="0">
                <a:solidFill>
                  <a:srgbClr val="470F3E"/>
                </a:solidFill>
              </a:rPr>
              <a:t>Traducido y adaptado por José María Cabrera</a:t>
            </a:r>
            <a:endParaRPr lang="en-US" sz="1000" baseline="0">
              <a:solidFill>
                <a:srgbClr val="470F3E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MAXIMIZACIÓN DE LA UTILIDAD Y ELECCIÓN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Parte 2/2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E9FC477-5ABE-4D15-846E-E30DEE0D49F0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60350" y="32766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1828800" y="4114800"/>
            <a:ext cx="2895600" cy="2057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2" name="Arc 10"/>
          <p:cNvSpPr>
            <a:spLocks/>
          </p:cNvSpPr>
          <p:nvPr/>
        </p:nvSpPr>
        <p:spPr bwMode="auto">
          <a:xfrm rot="16200000" flipH="1">
            <a:off x="2705100" y="4000500"/>
            <a:ext cx="1447800" cy="13716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470F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93" name="Oval 15"/>
          <p:cNvSpPr>
            <a:spLocks noChangeArrowheads="1"/>
          </p:cNvSpPr>
          <p:nvPr/>
        </p:nvSpPr>
        <p:spPr bwMode="auto">
          <a:xfrm>
            <a:off x="3276600" y="510540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3276600" y="48006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 baseline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4114800" y="5257800"/>
            <a:ext cx="376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aseline="0">
                <a:solidFill>
                  <a:srgbClr val="470F3E"/>
                </a:solidFill>
              </a:rPr>
              <a:t>U</a:t>
            </a:r>
            <a:r>
              <a:rPr lang="en-US" sz="1400">
                <a:solidFill>
                  <a:srgbClr val="470F3E"/>
                </a:solidFill>
              </a:rPr>
              <a:t>1</a:t>
            </a:r>
            <a:endParaRPr lang="en-US" sz="1400" baseline="0">
              <a:solidFill>
                <a:srgbClr val="470F3E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62000" y="914400"/>
            <a:ext cx="8001000" cy="5257800"/>
            <a:chOff x="480" y="576"/>
            <a:chExt cx="5040" cy="3312"/>
          </a:xfrm>
        </p:grpSpPr>
        <p:sp>
          <p:nvSpPr>
            <p:cNvPr id="16398" name="Line 11"/>
            <p:cNvSpPr>
              <a:spLocks noChangeShapeType="1"/>
            </p:cNvSpPr>
            <p:nvPr/>
          </p:nvSpPr>
          <p:spPr bwMode="auto">
            <a:xfrm>
              <a:off x="1152" y="2592"/>
              <a:ext cx="960" cy="1296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399" name="Arc 12"/>
            <p:cNvSpPr>
              <a:spLocks/>
            </p:cNvSpPr>
            <p:nvPr/>
          </p:nvSpPr>
          <p:spPr bwMode="auto">
            <a:xfrm rot="15769540" flipH="1">
              <a:off x="1464" y="2712"/>
              <a:ext cx="912" cy="864"/>
            </a:xfrm>
            <a:custGeom>
              <a:avLst/>
              <a:gdLst>
                <a:gd name="T0" fmla="*/ 0 w 21600"/>
                <a:gd name="T1" fmla="*/ 0 h 21600"/>
                <a:gd name="T2" fmla="*/ 912 w 21600"/>
                <a:gd name="T3" fmla="*/ 864 h 21600"/>
                <a:gd name="T4" fmla="*/ 0 w 21600"/>
                <a:gd name="T5" fmla="*/ 8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400" name="Rectangle 13"/>
            <p:cNvSpPr>
              <a:spLocks noChangeArrowheads="1"/>
            </p:cNvSpPr>
            <p:nvPr/>
          </p:nvSpPr>
          <p:spPr bwMode="auto">
            <a:xfrm>
              <a:off x="480" y="576"/>
              <a:ext cx="5040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FontTx/>
                <a:buChar char="•"/>
              </a:pPr>
              <a:r>
                <a:rPr lang="es-ES" sz="3200" baseline="0" dirty="0" smtClean="0">
                  <a:solidFill>
                    <a:srgbClr val="470F3E"/>
                  </a:solidFill>
                  <a:sym typeface="Symbol" pitchFamily="18" charset="2"/>
                </a:rPr>
                <a:t>Un </a:t>
              </a:r>
              <a:r>
                <a:rPr lang="es-ES" sz="3200" u="sng" baseline="0" dirty="0" smtClean="0">
                  <a:solidFill>
                    <a:srgbClr val="470F3E"/>
                  </a:solidFill>
                  <a:sym typeface="Symbol" pitchFamily="18" charset="2"/>
                </a:rPr>
                <a:t>impuesto sobre </a:t>
              </a:r>
              <a:r>
                <a:rPr lang="es-ES" sz="3200" i="1" u="sng" baseline="0" dirty="0" smtClean="0">
                  <a:solidFill>
                    <a:srgbClr val="470F3E"/>
                  </a:solidFill>
                  <a:sym typeface="Symbol" pitchFamily="18" charset="2"/>
                </a:rPr>
                <a:t>x</a:t>
              </a:r>
              <a:r>
                <a:rPr lang="es-ES" sz="3200" baseline="0" dirty="0" smtClean="0">
                  <a:solidFill>
                    <a:srgbClr val="470F3E"/>
                  </a:solidFill>
                  <a:sym typeface="Symbol" pitchFamily="18" charset="2"/>
                </a:rPr>
                <a:t> aumenta precio de x y modifica la elección que maximiza la utilidad desde el punto </a:t>
              </a:r>
              <a:r>
                <a:rPr lang="es-ES" sz="3200" i="1" baseline="0" dirty="0" smtClean="0">
                  <a:solidFill>
                    <a:srgbClr val="470F3E"/>
                  </a:solidFill>
                  <a:sym typeface="Symbol" pitchFamily="18" charset="2"/>
                </a:rPr>
                <a:t>A</a:t>
              </a:r>
              <a:r>
                <a:rPr lang="es-ES" sz="3200" baseline="0" dirty="0" smtClean="0">
                  <a:solidFill>
                    <a:srgbClr val="470F3E"/>
                  </a:solidFill>
                  <a:sym typeface="Symbol" pitchFamily="18" charset="2"/>
                </a:rPr>
                <a:t> al punto </a:t>
              </a:r>
              <a:r>
                <a:rPr lang="es-ES" sz="3200" i="1" baseline="0" dirty="0" smtClean="0">
                  <a:solidFill>
                    <a:srgbClr val="470F3E"/>
                  </a:solidFill>
                  <a:sym typeface="Symbol" pitchFamily="18" charset="2"/>
                </a:rPr>
                <a:t>B</a:t>
              </a:r>
              <a:endParaRPr lang="es-ES" sz="3200" baseline="30000" dirty="0">
                <a:solidFill>
                  <a:srgbClr val="470F3E"/>
                </a:solidFill>
                <a:sym typeface="Symbol" pitchFamily="18" charset="2"/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1584" y="3024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 baseline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6403" name="Text Box 20"/>
            <p:cNvSpPr txBox="1">
              <a:spLocks noChangeArrowheads="1"/>
            </p:cNvSpPr>
            <p:nvPr/>
          </p:nvSpPr>
          <p:spPr bwMode="auto">
            <a:xfrm>
              <a:off x="2068" y="3530"/>
              <a:ext cx="2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 dirty="0">
                  <a:solidFill>
                    <a:srgbClr val="470F3E"/>
                  </a:solidFill>
                </a:rPr>
                <a:t>U</a:t>
              </a:r>
              <a:r>
                <a:rPr lang="en-US" sz="1400" dirty="0">
                  <a:solidFill>
                    <a:srgbClr val="470F3E"/>
                  </a:solidFill>
                </a:rPr>
                <a:t>2</a:t>
              </a:r>
              <a:endParaRPr lang="en-US" sz="1400" baseline="0" dirty="0">
                <a:solidFill>
                  <a:srgbClr val="470F3E"/>
                </a:solidFill>
              </a:endParaRPr>
            </a:p>
          </p:txBody>
        </p:sp>
      </p:grpSp>
      <p:sp>
        <p:nvSpPr>
          <p:cNvPr id="16397" name="Rectangle 23"/>
          <p:cNvSpPr>
            <a:spLocks noGrp="1" noChangeArrowheads="1"/>
          </p:cNvSpPr>
          <p:nvPr>
            <p:ph type="title"/>
          </p:nvPr>
        </p:nvSpPr>
        <p:spPr>
          <a:xfrm>
            <a:off x="604838" y="228600"/>
            <a:ext cx="7772400" cy="381000"/>
          </a:xfrm>
          <a:noFill/>
        </p:spPr>
        <p:txBody>
          <a:bodyPr/>
          <a:lstStyle/>
          <a:p>
            <a:r>
              <a:rPr lang="en-US" dirty="0" err="1" smtClean="0"/>
              <a:t>Impuestos</a:t>
            </a:r>
            <a:r>
              <a:rPr lang="en-US" dirty="0" smtClean="0"/>
              <a:t> de Suma </a:t>
            </a:r>
            <a:r>
              <a:rPr lang="en-US" dirty="0" err="1" smtClean="0"/>
              <a:t>Única</a:t>
            </a:r>
            <a:endParaRPr lang="en-US" dirty="0" smtClean="0"/>
          </a:p>
        </p:txBody>
      </p:sp>
      <p:cxnSp>
        <p:nvCxnSpPr>
          <p:cNvPr id="6" name="5 Conector recto de flecha"/>
          <p:cNvCxnSpPr/>
          <p:nvPr/>
        </p:nvCxnSpPr>
        <p:spPr bwMode="auto">
          <a:xfrm flipH="1">
            <a:off x="3369527" y="5920336"/>
            <a:ext cx="833438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5858D4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4DFCE9F-5A70-4E0D-8922-4DC6FE44A2FE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974850" y="3600310"/>
            <a:ext cx="1911350" cy="2432050"/>
            <a:chOff x="1244" y="2260"/>
            <a:chExt cx="1204" cy="1532"/>
          </a:xfrm>
        </p:grpSpPr>
        <p:sp>
          <p:nvSpPr>
            <p:cNvPr id="17434" name="Line 18"/>
            <p:cNvSpPr>
              <a:spLocks noChangeShapeType="1"/>
            </p:cNvSpPr>
            <p:nvPr/>
          </p:nvSpPr>
          <p:spPr bwMode="auto">
            <a:xfrm>
              <a:off x="1248" y="2928"/>
              <a:ext cx="1200" cy="864"/>
            </a:xfrm>
            <a:prstGeom prst="line">
              <a:avLst/>
            </a:prstGeom>
            <a:noFill/>
            <a:ln w="28575">
              <a:solidFill>
                <a:srgbClr val="DC00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36" name="Text Box 19"/>
            <p:cNvSpPr txBox="1">
              <a:spLocks noChangeArrowheads="1"/>
            </p:cNvSpPr>
            <p:nvPr/>
          </p:nvSpPr>
          <p:spPr bwMode="auto">
            <a:xfrm>
              <a:off x="1244" y="2260"/>
              <a:ext cx="2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 baseline="0">
                  <a:solidFill>
                    <a:srgbClr val="DC00DC"/>
                  </a:solidFill>
                  <a:latin typeface="Verdana" pitchFamily="34" charset="0"/>
                </a:rPr>
                <a:t>I</a:t>
              </a:r>
              <a:r>
                <a:rPr lang="en-US" sz="1400" i="1" baseline="0">
                  <a:solidFill>
                    <a:srgbClr val="DC00DC"/>
                  </a:solidFill>
                </a:rPr>
                <a:t>’</a:t>
              </a:r>
            </a:p>
          </p:txBody>
        </p:sp>
        <p:sp>
          <p:nvSpPr>
            <p:cNvPr id="17437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528"/>
            </a:xfrm>
            <a:prstGeom prst="line">
              <a:avLst/>
            </a:prstGeom>
            <a:noFill/>
            <a:ln w="12700">
              <a:solidFill>
                <a:srgbClr val="DC00D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60350" y="32766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1828800" y="4114800"/>
            <a:ext cx="2895600" cy="2057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7" name="Arc 8"/>
          <p:cNvSpPr>
            <a:spLocks/>
          </p:cNvSpPr>
          <p:nvPr/>
        </p:nvSpPr>
        <p:spPr bwMode="auto">
          <a:xfrm rot="16200000" flipH="1">
            <a:off x="2705100" y="4000500"/>
            <a:ext cx="1447800" cy="13716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470F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1828800" y="4114800"/>
            <a:ext cx="1524000" cy="20574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19" name="Arc 10"/>
          <p:cNvSpPr>
            <a:spLocks/>
          </p:cNvSpPr>
          <p:nvPr/>
        </p:nvSpPr>
        <p:spPr bwMode="auto">
          <a:xfrm rot="15769540" flipH="1">
            <a:off x="2324100" y="4305300"/>
            <a:ext cx="1447800" cy="13716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470F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3276600" y="510540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2514600" y="5029200"/>
            <a:ext cx="76200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276600" y="48006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 baseline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51054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="1" i="1" baseline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114800" y="5257800"/>
            <a:ext cx="376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aseline="0">
                <a:solidFill>
                  <a:srgbClr val="470F3E"/>
                </a:solidFill>
              </a:rPr>
              <a:t>U</a:t>
            </a:r>
            <a:r>
              <a:rPr lang="en-US" sz="1400">
                <a:solidFill>
                  <a:srgbClr val="470F3E"/>
                </a:solidFill>
              </a:rPr>
              <a:t>1</a:t>
            </a:r>
            <a:endParaRPr lang="en-US" sz="1400" baseline="0">
              <a:solidFill>
                <a:srgbClr val="470F3E"/>
              </a:solidFill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10000" y="5562600"/>
            <a:ext cx="376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aseline="0">
                <a:solidFill>
                  <a:srgbClr val="470F3E"/>
                </a:solidFill>
              </a:rPr>
              <a:t>U</a:t>
            </a:r>
            <a:r>
              <a:rPr lang="en-US" sz="1400">
                <a:solidFill>
                  <a:srgbClr val="470F3E"/>
                </a:solidFill>
              </a:rPr>
              <a:t>2</a:t>
            </a:r>
            <a:endParaRPr lang="en-US" sz="1400" baseline="0">
              <a:solidFill>
                <a:srgbClr val="470F3E"/>
              </a:solidFill>
            </a:endParaRPr>
          </a:p>
        </p:txBody>
      </p:sp>
      <p:grpSp>
        <p:nvGrpSpPr>
          <p:cNvPr id="17429" name="Group 27"/>
          <p:cNvGrpSpPr>
            <a:grpSpLocks/>
          </p:cNvGrpSpPr>
          <p:nvPr/>
        </p:nvGrpSpPr>
        <p:grpSpPr bwMode="auto">
          <a:xfrm>
            <a:off x="2590801" y="4267201"/>
            <a:ext cx="1519238" cy="1430338"/>
            <a:chOff x="1632" y="2688"/>
            <a:chExt cx="957" cy="901"/>
          </a:xfrm>
        </p:grpSpPr>
        <p:sp>
          <p:nvSpPr>
            <p:cNvPr id="17430" name="Arc 21"/>
            <p:cNvSpPr>
              <a:spLocks/>
            </p:cNvSpPr>
            <p:nvPr/>
          </p:nvSpPr>
          <p:spPr bwMode="auto">
            <a:xfrm rot="15364937" flipH="1">
              <a:off x="1525" y="2795"/>
              <a:ext cx="901" cy="687"/>
            </a:xfrm>
            <a:custGeom>
              <a:avLst/>
              <a:gdLst>
                <a:gd name="T0" fmla="*/ 0 w 21600"/>
                <a:gd name="T1" fmla="*/ 0 h 21858"/>
                <a:gd name="T2" fmla="*/ 901 w 21600"/>
                <a:gd name="T3" fmla="*/ 687 h 21858"/>
                <a:gd name="T4" fmla="*/ 0 w 21600"/>
                <a:gd name="T5" fmla="*/ 679 h 2185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858"/>
                <a:gd name="T11" fmla="*/ 21600 w 21600"/>
                <a:gd name="T12" fmla="*/ 21858 h 21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85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86"/>
                    <a:pt x="21599" y="21772"/>
                    <a:pt x="21598" y="21858"/>
                  </a:cubicBezTo>
                </a:path>
                <a:path w="21600" h="2185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686"/>
                    <a:pt x="21599" y="21772"/>
                    <a:pt x="21598" y="2185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31" name="Oval 22"/>
            <p:cNvSpPr>
              <a:spLocks noChangeArrowheads="1"/>
            </p:cNvSpPr>
            <p:nvPr/>
          </p:nvSpPr>
          <p:spPr bwMode="auto">
            <a:xfrm>
              <a:off x="1872" y="3360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2352" y="3360"/>
              <a:ext cx="2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470F3E"/>
                  </a:solidFill>
                </a:rPr>
                <a:t>U</a:t>
              </a:r>
              <a:r>
                <a:rPr lang="en-US" sz="1400">
                  <a:solidFill>
                    <a:srgbClr val="470F3E"/>
                  </a:solidFill>
                </a:rPr>
                <a:t>3</a:t>
              </a:r>
              <a:endParaRPr lang="en-US" sz="1400" baseline="0">
                <a:solidFill>
                  <a:srgbClr val="470F3E"/>
                </a:solidFill>
              </a:endParaRPr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1824" y="316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="1" i="1" baseline="0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17427" name="Rectangle 32"/>
          <p:cNvSpPr>
            <a:spLocks noGrp="1" noChangeArrowheads="1"/>
          </p:cNvSpPr>
          <p:nvPr>
            <p:ph type="title"/>
          </p:nvPr>
        </p:nvSpPr>
        <p:spPr>
          <a:xfrm>
            <a:off x="604838" y="76200"/>
            <a:ext cx="7772400" cy="533400"/>
          </a:xfrm>
          <a:noFill/>
        </p:spPr>
        <p:txBody>
          <a:bodyPr/>
          <a:lstStyle/>
          <a:p>
            <a:r>
              <a:rPr lang="es-ES" dirty="0" smtClean="0"/>
              <a:t>Impuestos de Suma Única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>
                <a:off x="152400" y="909794"/>
                <a:ext cx="8763000" cy="1376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s-ES" sz="2200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Un </a:t>
                </a:r>
                <a:r>
                  <a:rPr lang="es-ES" sz="2200" u="sng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impuesto a los ingresos</a:t>
                </a:r>
                <a:r>
                  <a:rPr lang="es-ES" sz="2200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 que </a:t>
                </a:r>
                <a:r>
                  <a:rPr lang="es-ES" sz="2200" b="1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recaude lo mismo </a:t>
                </a:r>
                <a:r>
                  <a:rPr lang="es-ES" sz="2200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va a cambiar la Restricción Presupuestaria a </a:t>
                </a:r>
                <a:r>
                  <a:rPr lang="es-ES" sz="2200" i="1" baseline="0" dirty="0" smtClean="0">
                    <a:solidFill>
                      <a:srgbClr val="470F3E"/>
                    </a:solidFill>
                    <a:latin typeface="Verdana" pitchFamily="34" charset="0"/>
                    <a:sym typeface="Symbol" pitchFamily="18" charset="2"/>
                  </a:rPr>
                  <a:t>I </a:t>
                </a:r>
                <a:r>
                  <a:rPr lang="es-ES" sz="2200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’ (</a:t>
                </a:r>
                <a:r>
                  <a:rPr lang="es-ES" sz="2200" b="1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¿Por qué?)</a:t>
                </a: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endParaRPr lang="es-ES" sz="2200" b="1" baseline="0" dirty="0" smtClean="0">
                  <a:solidFill>
                    <a:srgbClr val="470F3E"/>
                  </a:solidFill>
                  <a:sym typeface="Symbol" pitchFamily="18" charset="2"/>
                </a:endParaRP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s-ES" sz="2200" b="1" baseline="0" dirty="0" smtClean="0">
                    <a:solidFill>
                      <a:srgbClr val="470F3E"/>
                    </a:solidFill>
                    <a:sym typeface="Symbol" pitchFamily="18" charset="2"/>
                  </a:rPr>
                  <a:t>…pero permite al consumidor alcanzar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200" b="1" i="1" baseline="0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s-ES" sz="2200" b="1" i="1" baseline="0" smtClean="0">
                            <a:solidFill>
                              <a:srgbClr val="470F3E"/>
                            </a:solidFill>
                            <a:latin typeface="Cambria Math"/>
                            <a:sym typeface="Symbol" pitchFamily="18" charset="2"/>
                          </a:rPr>
                          <m:t>𝑼</m:t>
                        </m:r>
                      </m:e>
                      <m:sub>
                        <m:r>
                          <a:rPr lang="es-ES" sz="2200" b="1" i="1" baseline="0" smtClean="0">
                            <a:solidFill>
                              <a:srgbClr val="470F3E"/>
                            </a:solidFill>
                            <a:latin typeface="Cambria Math"/>
                            <a:sym typeface="Symbol" pitchFamily="18" charset="2"/>
                          </a:rPr>
                          <m:t>𝟑</m:t>
                        </m:r>
                      </m:sub>
                    </m:sSub>
                  </m:oMath>
                </a14:m>
                <a:endParaRPr lang="es-ES" sz="2200" b="1" baseline="0" dirty="0" smtClean="0">
                  <a:solidFill>
                    <a:srgbClr val="470F3E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0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909794"/>
                <a:ext cx="8763000" cy="1376206"/>
              </a:xfrm>
              <a:prstGeom prst="rect">
                <a:avLst/>
              </a:prstGeom>
              <a:blipFill>
                <a:blip r:embed="rId3"/>
                <a:stretch>
                  <a:fillRect l="-765" t="-2655" b="-234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608D922-FE23-45B5-BE20-7D4B80E0F907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2200" dirty="0" smtClean="0"/>
              <a:t>Utilidad Indirecta y los Impuestos de Suma Única: Un ejemplo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1143000"/>
          </a:xfrm>
        </p:spPr>
        <p:txBody>
          <a:bodyPr/>
          <a:lstStyle/>
          <a:p>
            <a:r>
              <a:rPr lang="en-US" dirty="0" smtClean="0"/>
              <a:t>Si la U(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Cobb-Douglas con </a:t>
            </a:r>
            <a:r>
              <a:rPr lang="en-US" dirty="0" smtClean="0">
                <a:sym typeface="Symbol" pitchFamily="18" charset="2"/>
              </a:rPr>
              <a:t> =  = 0.5</a:t>
            </a:r>
            <a:r>
              <a:rPr lang="en-US" dirty="0" smtClean="0"/>
              <a:t>,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</a:t>
            </a: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649379"/>
              </p:ext>
            </p:extLst>
          </p:nvPr>
        </p:nvGraphicFramePr>
        <p:xfrm>
          <a:off x="1857375" y="2286000"/>
          <a:ext cx="1406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cuación" r:id="rId4" imgW="609480" imgH="431640" progId="Equation.3">
                  <p:embed/>
                </p:oleObj>
              </mc:Choice>
              <mc:Fallback>
                <p:oleObj name="Ecuación" r:id="rId4" imgW="609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286000"/>
                        <a:ext cx="14065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380712"/>
              </p:ext>
            </p:extLst>
          </p:nvPr>
        </p:nvGraphicFramePr>
        <p:xfrm>
          <a:off x="4433888" y="2286000"/>
          <a:ext cx="143668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cuación" r:id="rId6" imgW="622080" imgH="444240" progId="Equation.3">
                  <p:embed/>
                </p:oleObj>
              </mc:Choice>
              <mc:Fallback>
                <p:oleObj name="Ecuación" r:id="rId6" imgW="6220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2286000"/>
                        <a:ext cx="1436687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257175" y="37211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baseline="0" dirty="0" err="1">
                <a:solidFill>
                  <a:srgbClr val="470F3E"/>
                </a:solidFill>
              </a:rPr>
              <a:t>Por</a:t>
            </a:r>
            <a:r>
              <a:rPr lang="en-US" sz="3200" baseline="0" dirty="0">
                <a:solidFill>
                  <a:srgbClr val="470F3E"/>
                </a:solidFill>
              </a:rPr>
              <a:t> lo </a:t>
            </a:r>
            <a:r>
              <a:rPr lang="en-US" sz="3200" baseline="0" dirty="0" err="1">
                <a:solidFill>
                  <a:srgbClr val="470F3E"/>
                </a:solidFill>
              </a:rPr>
              <a:t>que</a:t>
            </a:r>
            <a:r>
              <a:rPr lang="en-US" sz="3200" baseline="0" dirty="0">
                <a:solidFill>
                  <a:srgbClr val="470F3E"/>
                </a:solidFill>
              </a:rPr>
              <a:t> la </a:t>
            </a:r>
            <a:r>
              <a:rPr lang="en-US" sz="3200" baseline="0" dirty="0" err="1">
                <a:solidFill>
                  <a:srgbClr val="470F3E"/>
                </a:solidFill>
              </a:rPr>
              <a:t>función</a:t>
            </a:r>
            <a:r>
              <a:rPr lang="en-US" sz="3200" baseline="0" dirty="0">
                <a:solidFill>
                  <a:srgbClr val="470F3E"/>
                </a:solidFill>
              </a:rPr>
              <a:t> de </a:t>
            </a:r>
            <a:r>
              <a:rPr lang="en-US" sz="3200" baseline="0" dirty="0" err="1">
                <a:solidFill>
                  <a:srgbClr val="470F3E"/>
                </a:solidFill>
              </a:rPr>
              <a:t>utilidad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indirecta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es</a:t>
            </a:r>
            <a:r>
              <a:rPr lang="en-US" sz="3200" baseline="0" dirty="0">
                <a:solidFill>
                  <a:srgbClr val="470F3E"/>
                </a:solidFill>
              </a:rPr>
              <a:t>:</a:t>
            </a:r>
          </a:p>
        </p:txBody>
      </p:sp>
      <p:graphicFrame>
        <p:nvGraphicFramePr>
          <p:cNvPr id="1884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33833"/>
              </p:ext>
            </p:extLst>
          </p:nvPr>
        </p:nvGraphicFramePr>
        <p:xfrm>
          <a:off x="724325" y="5092700"/>
          <a:ext cx="1806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cuación" r:id="rId8" imgW="812520" imgH="241200" progId="Equation.3">
                  <p:embed/>
                </p:oleObj>
              </mc:Choice>
              <mc:Fallback>
                <p:oleObj name="Ecuación" r:id="rId8" imgW="8125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25" y="5092700"/>
                        <a:ext cx="18065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92365"/>
              </p:ext>
            </p:extLst>
          </p:nvPr>
        </p:nvGraphicFramePr>
        <p:xfrm>
          <a:off x="2590800" y="5029200"/>
          <a:ext cx="230293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cuación" r:id="rId10" imgW="863280" imgH="228600" progId="Equation.3">
                  <p:embed/>
                </p:oleObj>
              </mc:Choice>
              <mc:Fallback>
                <p:oleObj name="Ecuación" r:id="rId10" imgW="863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90800" y="5029200"/>
                        <a:ext cx="2302934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571966" y="2971800"/>
            <a:ext cx="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028556"/>
              </p:ext>
            </p:extLst>
          </p:nvPr>
        </p:nvGraphicFramePr>
        <p:xfrm>
          <a:off x="5029200" y="4800600"/>
          <a:ext cx="3864276" cy="1019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cuación" r:id="rId12" imgW="2070000" imgH="545760" progId="Equation.3">
                  <p:embed/>
                </p:oleObj>
              </mc:Choice>
              <mc:Fallback>
                <p:oleObj name="Ecuación" r:id="rId12" imgW="207000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29200" y="4800600"/>
                        <a:ext cx="3864276" cy="1019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428D8A6-DC05-4A69-BD3B-C4A073CCCEDA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762000"/>
                <a:ext cx="8305800" cy="56388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Cuando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s-ES" b="0" i="1" smtClean="0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s-ES" b="0" i="1" smtClean="0">
                        <a:latin typeface="Cambria Math"/>
                      </a:rPr>
                      <m:t>=4, </m:t>
                    </m:r>
                    <m:r>
                      <a:rPr lang="es-ES" b="0" i="1" smtClean="0">
                        <a:latin typeface="Cambria Math"/>
                      </a:rPr>
                      <m:t>𝐼</m:t>
                    </m:r>
                    <m:r>
                      <a:rPr lang="es-ES" b="0" i="1" smtClean="0">
                        <a:latin typeface="Cambria Math"/>
                      </a:rPr>
                      <m:t>=8:</m:t>
                    </m:r>
                  </m:oMath>
                </a14:m>
                <a:endParaRPr lang="es-ES" b="0" dirty="0" smtClean="0"/>
              </a:p>
              <a:p>
                <a:pPr>
                  <a:lnSpc>
                    <a:spcPct val="90000"/>
                  </a:lnSpc>
                </a:pPr>
                <a:endParaRPr lang="es-ES" b="0" dirty="0" smtClean="0"/>
              </a:p>
              <a:p>
                <a:pPr marL="0" indent="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/>
                        </a:rPr>
                        <m:t>𝑉</m:t>
                      </m:r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</a:rPr>
                            <m:t>2∗</m:t>
                          </m:r>
                          <m:rad>
                            <m:radPr>
                              <m:degHide m:val="on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  <m:r>
                            <a:rPr lang="es-ES" b="0" i="1" smtClean="0">
                              <a:latin typeface="Cambria Math"/>
                            </a:rPr>
                            <m:t>∗</m:t>
                          </m:r>
                          <m:rad>
                            <m:radPr>
                              <m:degHide m:val="on"/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rad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</a:rPr>
                            <m:t>2∗1∗2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s-ES" b="0" dirty="0" smtClean="0"/>
              </a:p>
              <a:p>
                <a:pPr marL="0" indent="0" algn="ctr">
                  <a:lnSpc>
                    <a:spcPct val="90000"/>
                  </a:lnSpc>
                  <a:buNone/>
                </a:pPr>
                <a:endParaRPr lang="es-ES" b="0" dirty="0" smtClean="0"/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Si le </a:t>
                </a:r>
                <a:r>
                  <a:rPr lang="en-US" dirty="0" err="1" smtClean="0"/>
                  <a:t>ponen</a:t>
                </a:r>
                <a:r>
                  <a:rPr lang="en-US" dirty="0" smtClean="0"/>
                  <a:t> un </a:t>
                </a:r>
                <a:r>
                  <a:rPr lang="en-US" dirty="0" err="1" smtClean="0"/>
                  <a:t>impuesto</a:t>
                </a:r>
                <a:r>
                  <a:rPr lang="en-US" dirty="0" smtClean="0"/>
                  <a:t> de $1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 de </a:t>
                </a:r>
                <a:r>
                  <a:rPr lang="en-US" i="1" dirty="0" smtClean="0"/>
                  <a:t>x,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La persona </a:t>
                </a:r>
                <a:r>
                  <a:rPr lang="en-US" dirty="0" err="1" smtClean="0"/>
                  <a:t>va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comprar</a:t>
                </a:r>
                <a:r>
                  <a:rPr lang="en-US" dirty="0" smtClean="0"/>
                  <a:t>: </a:t>
                </a:r>
              </a:p>
              <a:p>
                <a:pPr lvl="1">
                  <a:lnSpc>
                    <a:spcPct val="90000"/>
                  </a:lnSpc>
                </a:pPr>
                <a:endParaRPr lang="es-ES" i="1" dirty="0" smtClean="0">
                  <a:latin typeface="Cambria Math"/>
                </a:endParaRPr>
              </a:p>
              <a:p>
                <a:pPr marL="45720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dirty="0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s-ES" b="0" i="1" dirty="0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s-E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dirty="0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s-ES" b="0" i="1" dirty="0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s-ES" b="0" i="1" dirty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s-ES" b="0" i="1" dirty="0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es-ES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dirty="0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s-ES" b="0" i="1" dirty="0" smtClean="0">
                              <a:latin typeface="Cambria Math"/>
                            </a:rPr>
                            <m:t>2∗(1+1)</m:t>
                          </m:r>
                        </m:den>
                      </m:f>
                      <m:r>
                        <a:rPr lang="es-ES" b="0" i="1" dirty="0" smtClean="0">
                          <a:latin typeface="Cambria Math"/>
                        </a:rPr>
                        <m:t>=</m:t>
                      </m:r>
                      <m:r>
                        <a:rPr lang="en-US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762000"/>
                <a:ext cx="8305800" cy="5638800"/>
              </a:xfrm>
              <a:blipFill>
                <a:blip r:embed="rId3"/>
                <a:stretch>
                  <a:fillRect l="-1687" t="-2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2200" kern="0" baseline="0" dirty="0" smtClean="0"/>
              <a:t>Utilidad Indirecta y los Impuestos de Suma Única: Un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428D8A6-DC05-4A69-BD3B-C4A073CCCEDA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838200"/>
                <a:ext cx="8991600" cy="5638800"/>
              </a:xfrm>
            </p:spPr>
            <p:txBody>
              <a:bodyPr/>
              <a:lstStyle/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La </a:t>
                </a:r>
                <a:r>
                  <a:rPr lang="en-US" dirty="0" err="1"/>
                  <a:t>utilidad</a:t>
                </a:r>
                <a:r>
                  <a:rPr lang="en-US" dirty="0"/>
                  <a:t> </a:t>
                </a:r>
                <a:r>
                  <a:rPr lang="en-US" dirty="0" err="1"/>
                  <a:t>indirecta</a:t>
                </a:r>
                <a:r>
                  <a:rPr lang="en-US" dirty="0"/>
                  <a:t> </a:t>
                </a:r>
                <a:r>
                  <a:rPr lang="en-US" dirty="0" err="1"/>
                  <a:t>caerá</a:t>
                </a:r>
                <a:r>
                  <a:rPr lang="en-US" dirty="0"/>
                  <a:t> de 2 a</a:t>
                </a:r>
                <a:r>
                  <a:rPr lang="en-US" dirty="0" smtClean="0"/>
                  <a:t>:</a:t>
                </a:r>
              </a:p>
              <a:p>
                <a:pPr marL="457200" lvl="1" indent="0" algn="ctr">
                  <a:lnSpc>
                    <a:spcPct val="90000"/>
                  </a:lnSpc>
                  <a:buNone/>
                </a:pPr>
                <a:endParaRPr lang="es-ES" i="1" dirty="0" smtClean="0">
                  <a:latin typeface="Cambria Math"/>
                </a:endParaRPr>
              </a:p>
              <a:p>
                <a:pPr marL="457200" lvl="1" indent="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/>
                        </a:rPr>
                        <m:t>𝑉</m:t>
                      </m:r>
                      <m:r>
                        <a:rPr lang="es-E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2∗</m:t>
                          </m:r>
                          <m:rad>
                            <m:radPr>
                              <m:degHide m:val="on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s-ES" i="1"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  <m:r>
                            <a:rPr lang="es-ES" i="1">
                              <a:latin typeface="Cambria Math"/>
                            </a:rPr>
                            <m:t>∗</m:t>
                          </m:r>
                          <m:rad>
                            <m:radPr>
                              <m:degHide m:val="on"/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i="1">
                                  <a:latin typeface="Cambria Math"/>
                                </a:rPr>
                                <m:t>4</m:t>
                              </m:r>
                            </m:e>
                          </m:rad>
                        </m:den>
                      </m:f>
                      <m:r>
                        <a:rPr lang="es-E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s-ES" i="1">
                              <a:latin typeface="Cambria Math"/>
                            </a:rPr>
                            <m:t>2∗</m:t>
                          </m:r>
                          <m:rad>
                            <m:radPr>
                              <m:degHide m:val="on"/>
                              <m:ctrlPr>
                                <a:rPr lang="es-E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s-ES" i="1">
                              <a:latin typeface="Cambria Math"/>
                            </a:rPr>
                            <m:t>∗2</m:t>
                          </m:r>
                        </m:den>
                      </m:f>
                      <m:r>
                        <a:rPr lang="es-ES" i="1">
                          <a:latin typeface="Cambria Math"/>
                        </a:rPr>
                        <m:t>=</m:t>
                      </m:r>
                      <m:r>
                        <a:rPr lang="es-ES" b="0" i="1" smtClean="0">
                          <a:latin typeface="Cambria Math"/>
                        </a:rPr>
                        <m:t>1,41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 algn="ctr">
                  <a:lnSpc>
                    <a:spcPct val="90000"/>
                  </a:lnSpc>
                  <a:buNone/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s-UY" dirty="0" smtClean="0"/>
                  <a:t>Recaudación con impuesto al bien </a:t>
                </a:r>
                <a:r>
                  <a:rPr lang="es-UY" dirty="0"/>
                  <a:t>= $1*2 unidades </a:t>
                </a:r>
                <a:r>
                  <a:rPr lang="es-UY" dirty="0" smtClean="0"/>
                  <a:t>= $2</a:t>
                </a:r>
              </a:p>
              <a:p>
                <a:pPr>
                  <a:lnSpc>
                    <a:spcPct val="90000"/>
                  </a:lnSpc>
                </a:pPr>
                <a:r>
                  <a:rPr lang="es-UY" dirty="0" smtClean="0"/>
                  <a:t>Con un impuesto al ingreso que genere la misma recaudación: 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s-UY" b="0" i="1" smtClean="0">
                        <a:latin typeface="Cambria Math"/>
                      </a:rPr>
                      <m:t>𝑉</m:t>
                    </m:r>
                    <m:r>
                      <a:rPr lang="es-UY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s-UY" b="0" i="1" smtClean="0">
                            <a:latin typeface="Cambria Math"/>
                          </a:rPr>
                          <m:t>2∗</m:t>
                        </m:r>
                        <m:rad>
                          <m:radPr>
                            <m:degHide m:val="on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UY" b="0" i="1" smtClean="0">
                                <a:latin typeface="Cambria Math"/>
                              </a:rPr>
                              <m:t>1</m:t>
                            </m:r>
                          </m:e>
                        </m:rad>
                        <m:r>
                          <a:rPr lang="es-UY" b="0" i="1" smtClean="0">
                            <a:latin typeface="Cambria Math"/>
                          </a:rPr>
                          <m:t>∗</m:t>
                        </m:r>
                        <m:rad>
                          <m:radPr>
                            <m:degHide m:val="on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UY" b="0" i="1" smtClean="0">
                                <a:latin typeface="Cambria Math"/>
                              </a:rPr>
                              <m:t>4</m:t>
                            </m:r>
                          </m:e>
                        </m:rad>
                      </m:den>
                    </m:f>
                    <m:r>
                      <a:rPr lang="es-UY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UY" dirty="0" smtClean="0"/>
                  <a:t> 1.5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s-UY" dirty="0" smtClean="0"/>
                  <a:t>El consumidor preferirá este impuesto.</a:t>
                </a:r>
                <a:endParaRPr lang="es-UY" dirty="0"/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838200"/>
                <a:ext cx="8991600" cy="5638800"/>
              </a:xfrm>
              <a:blipFill>
                <a:blip r:embed="rId3"/>
                <a:stretch>
                  <a:fillRect l="-1559" t="-1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2200" kern="0" baseline="0" dirty="0" smtClean="0"/>
              <a:t>Utilidad Indirecta y los Impuestos de Suma Única: Un ejemplo</a:t>
            </a:r>
          </a:p>
        </p:txBody>
      </p:sp>
    </p:spTree>
    <p:extLst>
      <p:ext uri="{BB962C8B-B14F-4D97-AF65-F5344CB8AC3E}">
        <p14:creationId xmlns:p14="http://schemas.microsoft.com/office/powerpoint/2010/main" val="294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BFB044C-FEB4-4D4D-A3C7-ED2554A03FBB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762000"/>
          </a:xfrm>
        </p:spPr>
        <p:txBody>
          <a:bodyPr/>
          <a:lstStyle/>
          <a:p>
            <a:r>
              <a:rPr lang="en-US" dirty="0" smtClean="0"/>
              <a:t>Si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utilidad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 smtClean="0"/>
              <a:t>Min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,4</a:t>
            </a:r>
            <a:r>
              <a:rPr lang="en-US" i="1" dirty="0" smtClean="0"/>
              <a:t>y</a:t>
            </a:r>
            <a:r>
              <a:rPr lang="en-US" dirty="0" smtClean="0"/>
              <a:t>), </a:t>
            </a:r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673717"/>
              </p:ext>
            </p:extLst>
          </p:nvPr>
        </p:nvGraphicFramePr>
        <p:xfrm>
          <a:off x="990600" y="1600200"/>
          <a:ext cx="26670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4" imgW="1155600" imgH="444240" progId="Equation.3">
                  <p:embed/>
                </p:oleObj>
              </mc:Choice>
              <mc:Fallback>
                <p:oleObj name="Equation" r:id="rId4" imgW="11556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2667000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786678"/>
              </p:ext>
            </p:extLst>
          </p:nvPr>
        </p:nvGraphicFramePr>
        <p:xfrm>
          <a:off x="4648200" y="1600200"/>
          <a:ext cx="21986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6" imgW="952200" imgH="444240" progId="Equation.3">
                  <p:embed/>
                </p:oleObj>
              </mc:Choice>
              <mc:Fallback>
                <p:oleObj name="Equation" r:id="rId6" imgW="9522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2198688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228600" y="28194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baseline="0" dirty="0">
                <a:solidFill>
                  <a:srgbClr val="470F3E"/>
                </a:solidFill>
              </a:rPr>
              <a:t>L</a:t>
            </a:r>
            <a:r>
              <a:rPr lang="en-US" sz="3200" baseline="0" dirty="0" smtClean="0">
                <a:solidFill>
                  <a:srgbClr val="470F3E"/>
                </a:solidFill>
              </a:rPr>
              <a:t>a </a:t>
            </a:r>
            <a:r>
              <a:rPr lang="en-US" sz="3200" baseline="0" dirty="0" err="1">
                <a:solidFill>
                  <a:srgbClr val="470F3E"/>
                </a:solidFill>
              </a:rPr>
              <a:t>función</a:t>
            </a:r>
            <a:r>
              <a:rPr lang="en-US" sz="3200" baseline="0" dirty="0">
                <a:solidFill>
                  <a:srgbClr val="470F3E"/>
                </a:solidFill>
              </a:rPr>
              <a:t> de </a:t>
            </a:r>
            <a:r>
              <a:rPr lang="en-US" sz="3200" baseline="0" dirty="0" err="1">
                <a:solidFill>
                  <a:srgbClr val="470F3E"/>
                </a:solidFill>
              </a:rPr>
              <a:t>utilidad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indirecta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es</a:t>
            </a:r>
            <a:r>
              <a:rPr lang="en-US" sz="3200" baseline="0" dirty="0">
                <a:solidFill>
                  <a:srgbClr val="470F3E"/>
                </a:solidFill>
              </a:rPr>
              <a:t>:</a:t>
            </a:r>
          </a:p>
        </p:txBody>
      </p:sp>
      <p:graphicFrame>
        <p:nvGraphicFramePr>
          <p:cNvPr id="2089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282343"/>
              </p:ext>
            </p:extLst>
          </p:nvPr>
        </p:nvGraphicFramePr>
        <p:xfrm>
          <a:off x="762000" y="3733800"/>
          <a:ext cx="6434138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cuación" r:id="rId8" imgW="2895480" imgH="914400" progId="Equation.3">
                  <p:embed/>
                </p:oleObj>
              </mc:Choice>
              <mc:Fallback>
                <p:oleObj name="Ecuación" r:id="rId8" imgW="289548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6434138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2200" kern="0" baseline="0" dirty="0" smtClean="0"/>
              <a:t>Utilidad Indirecta y los Impuestos de Suma Única: Un ejemplo</a:t>
            </a:r>
          </a:p>
        </p:txBody>
      </p:sp>
      <p:sp>
        <p:nvSpPr>
          <p:cNvPr id="2" name="CuadroTexto 1"/>
          <p:cNvSpPr txBox="1"/>
          <p:nvPr/>
        </p:nvSpPr>
        <p:spPr>
          <a:xfrm flipH="1">
            <a:off x="3676185" y="4637155"/>
            <a:ext cx="1044930" cy="4514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UY" sz="4400" i="1" dirty="0" smtClean="0"/>
              <a:t>I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9EE35BE-EAE9-4357-BA1F-D9C3A0EB363A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838200"/>
                <a:ext cx="8763000" cy="5410200"/>
              </a:xfrm>
            </p:spPr>
            <p:txBody>
              <a:bodyPr/>
              <a:lstStyle/>
              <a:p>
                <a:r>
                  <a:rPr lang="es-ES" sz="2800" dirty="0" smtClean="0"/>
                  <a:t>Un impuesto de $1 por unidad consumida de </a:t>
                </a:r>
                <a:r>
                  <a:rPr lang="es-ES" sz="2800" i="1" dirty="0" smtClean="0"/>
                  <a:t>x</a:t>
                </a:r>
              </a:p>
              <a:p>
                <a:pPr lvl="1"/>
                <a:r>
                  <a:rPr lang="es-ES" sz="2400" dirty="0" smtClean="0"/>
                  <a:t>La utilidad indirecta caería de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b="0" i="1" smtClean="0">
                            <a:latin typeface="Cambria Math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es-E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4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s-ES" sz="24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s-ES" sz="2400" b="0" i="1" smtClean="0">
                            <a:latin typeface="Cambria Math"/>
                          </a:rPr>
                          <m:t>+0,25</m:t>
                        </m:r>
                        <m:sSub>
                          <m:sSubPr>
                            <m:ctrlPr>
                              <a:rPr lang="es-E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4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s-ES" sz="2400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s-ES" sz="2400" b="0" i="1" smtClean="0">
                            <a:latin typeface="Cambria Math"/>
                          </a:rPr>
                          <m:t>1+0,25∗4</m:t>
                        </m:r>
                      </m:den>
                    </m:f>
                    <m:r>
                      <a:rPr lang="es-ES" sz="2400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s-ES" sz="2400" dirty="0" smtClean="0"/>
                  <a:t>, a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latin typeface="Cambria Math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es-E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s-ES" sz="24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s-ES" sz="2400" i="1">
                            <a:latin typeface="Cambria Math"/>
                          </a:rPr>
                          <m:t>+0,25</m:t>
                        </m:r>
                        <m:sSub>
                          <m:sSubPr>
                            <m:ctrlPr>
                              <a:rPr lang="es-E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4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s-ES" sz="2400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s-E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s-ES" sz="2400" i="1">
                            <a:latin typeface="Cambria Math"/>
                          </a:rPr>
                          <m:t>1</m:t>
                        </m:r>
                        <m:r>
                          <a:rPr lang="es-ES" sz="2400" b="0" i="1" smtClean="0">
                            <a:latin typeface="Cambria Math"/>
                          </a:rPr>
                          <m:t>+1</m:t>
                        </m:r>
                        <m:r>
                          <a:rPr lang="es-ES" sz="2400" i="1">
                            <a:latin typeface="Cambria Math"/>
                          </a:rPr>
                          <m:t>+0,25∗4</m:t>
                        </m:r>
                      </m:den>
                    </m:f>
                    <m:r>
                      <a:rPr lang="es-ES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es-ES" sz="2400" dirty="0" smtClean="0"/>
                  <a:t>8/3</a:t>
                </a:r>
              </a:p>
              <a:p>
                <a:r>
                  <a:rPr lang="es-ES" sz="2800" dirty="0" smtClean="0"/>
                  <a:t>Recaudación: $1*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800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s-ES" sz="28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s-ES" sz="2800" b="0" i="1" smtClean="0">
                        <a:latin typeface="Cambria Math"/>
                      </a:rPr>
                      <m:t>=$</m:t>
                    </m:r>
                    <m:f>
                      <m:f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s-ES" sz="2800" b="0" dirty="0" smtClean="0"/>
              </a:p>
              <a:p>
                <a:r>
                  <a:rPr lang="es-ES" sz="2800" dirty="0" smtClean="0"/>
                  <a:t>Un impuesto al I que recaude lo mismo reduciría I de $8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i="1" dirty="0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s-ES" sz="280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s-ES" sz="28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s-ES" sz="2800" dirty="0" smtClean="0"/>
                  <a:t> a $</a:t>
                </a:r>
                <a14:m>
                  <m:oMath xmlns:m="http://schemas.openxmlformats.org/officeDocument/2006/math">
                    <m:r>
                      <a:rPr lang="es-ES" sz="2800" b="0" i="0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E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i="1" dirty="0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s-ES" sz="280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sz="2800" dirty="0" smtClean="0"/>
                  <a:t> ($</a:t>
                </a:r>
                <a14:m>
                  <m:oMath xmlns:m="http://schemas.openxmlformats.org/officeDocument/2006/math">
                    <m:r>
                      <a:rPr lang="es-ES" sz="2800" b="0" i="0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E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i="1" dirty="0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s-ES" sz="280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sz="2800" dirty="0" smtClean="0"/>
                  <a:t> - $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i="1" dirty="0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s-ES" sz="280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sz="2800" dirty="0" smtClean="0"/>
                  <a:t>)</a:t>
                </a:r>
              </a:p>
              <a:p>
                <a:pPr lvl="1"/>
                <a:r>
                  <a:rPr lang="es-ES" sz="2400" dirty="0" smtClean="0"/>
                  <a:t>La utilidad indirecta caerá de 4 a 8/3</a:t>
                </a:r>
              </a:p>
              <a:p>
                <a:r>
                  <a:rPr lang="es-ES" sz="2800" dirty="0" smtClean="0"/>
                  <a:t>Como las preferencias son rígidas, el impuesto sobre </a:t>
                </a:r>
                <a:r>
                  <a:rPr lang="es-ES" sz="2800" i="1" dirty="0" smtClean="0"/>
                  <a:t>x</a:t>
                </a:r>
                <a:r>
                  <a:rPr lang="es-ES" sz="2800" dirty="0" smtClean="0"/>
                  <a:t> no distorsionará las elecciones relativas</a:t>
                </a:r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838200"/>
                <a:ext cx="8763000" cy="5410200"/>
              </a:xfrm>
              <a:blipFill>
                <a:blip r:embed="rId3"/>
                <a:stretch>
                  <a:fillRect l="-1252" t="-1240" b="-7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ES" sz="2200" kern="0" baseline="0" dirty="0" smtClean="0"/>
              <a:t>Utilidad Indirecta y los Impuestos de Suma Única: Un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BB246B0-0FC1-4513-BC4D-8A15558226E9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60400"/>
          </a:xfrm>
        </p:spPr>
        <p:txBody>
          <a:bodyPr/>
          <a:lstStyle/>
          <a:p>
            <a:r>
              <a:rPr lang="es-UY" dirty="0" smtClean="0"/>
              <a:t>Minimización del Gasto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562600"/>
          </a:xfrm>
        </p:spPr>
        <p:txBody>
          <a:bodyPr/>
          <a:lstStyle/>
          <a:p>
            <a:r>
              <a:rPr lang="es-ES" b="1" dirty="0" smtClean="0"/>
              <a:t>Es el problema dual</a:t>
            </a:r>
            <a:r>
              <a:rPr lang="es-ES" dirty="0" smtClean="0"/>
              <a:t> de la maximización de la utilidad:</a:t>
            </a:r>
          </a:p>
          <a:p>
            <a:r>
              <a:rPr lang="es-ES" dirty="0" smtClean="0"/>
              <a:t>¿Qué cantidades de cada bien consumir para alcanzar un determinado nivel de utilidad objetivo con el mínimo gasto?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8C0F912-CB76-472E-AE32-170EA197922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18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856059" y="2874672"/>
            <a:ext cx="6096000" cy="3336925"/>
            <a:chOff x="1152" y="1786"/>
            <a:chExt cx="3840" cy="2102"/>
          </a:xfrm>
        </p:grpSpPr>
        <p:sp>
          <p:nvSpPr>
            <p:cNvPr id="21530" name="Line 14"/>
            <p:cNvSpPr>
              <a:spLocks noChangeShapeType="1"/>
            </p:cNvSpPr>
            <p:nvPr/>
          </p:nvSpPr>
          <p:spPr bwMode="auto">
            <a:xfrm>
              <a:off x="1152" y="2736"/>
              <a:ext cx="960" cy="1152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21531" name="Text Box 22"/>
            <p:cNvSpPr txBox="1">
              <a:spLocks noChangeArrowheads="1"/>
            </p:cNvSpPr>
            <p:nvPr/>
          </p:nvSpPr>
          <p:spPr bwMode="auto">
            <a:xfrm>
              <a:off x="1440" y="1786"/>
              <a:ext cx="3552" cy="422"/>
            </a:xfrm>
            <a:prstGeom prst="rect">
              <a:avLst/>
            </a:prstGeom>
            <a:noFill/>
            <a:ln w="28575">
              <a:solidFill>
                <a:srgbClr val="470F3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s-UY" baseline="0" dirty="0" smtClean="0">
                  <a:solidFill>
                    <a:srgbClr val="470F3E"/>
                  </a:solidFill>
                </a:rPr>
                <a:t>El nivel de Gasto E</a:t>
              </a:r>
              <a:r>
                <a:rPr lang="es-UY" dirty="0" smtClean="0">
                  <a:solidFill>
                    <a:srgbClr val="470F3E"/>
                  </a:solidFill>
                </a:rPr>
                <a:t>2</a:t>
              </a:r>
              <a:r>
                <a:rPr lang="es-UY" baseline="0" dirty="0" smtClean="0">
                  <a:solidFill>
                    <a:srgbClr val="470F3E"/>
                  </a:solidFill>
                </a:rPr>
                <a:t> proporciona lo justo para alcanzar la utilidad U</a:t>
              </a:r>
              <a:r>
                <a:rPr lang="es-UY" dirty="0" smtClean="0">
                  <a:solidFill>
                    <a:srgbClr val="470F3E"/>
                  </a:solidFill>
                </a:rPr>
                <a:t>1</a:t>
              </a:r>
              <a:endParaRPr lang="es-UY" baseline="0" dirty="0">
                <a:solidFill>
                  <a:srgbClr val="470F3E"/>
                </a:solidFill>
              </a:endParaRPr>
            </a:p>
          </p:txBody>
        </p:sp>
        <p:sp>
          <p:nvSpPr>
            <p:cNvPr id="21532" name="Line 23"/>
            <p:cNvSpPr>
              <a:spLocks noChangeShapeType="1"/>
            </p:cNvSpPr>
            <p:nvPr/>
          </p:nvSpPr>
          <p:spPr bwMode="auto">
            <a:xfrm flipH="1">
              <a:off x="1600" y="2279"/>
              <a:ext cx="143" cy="937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260350" y="32766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21512" name="Freeform 10"/>
          <p:cNvSpPr>
            <a:spLocks/>
          </p:cNvSpPr>
          <p:nvPr/>
        </p:nvSpPr>
        <p:spPr bwMode="auto">
          <a:xfrm>
            <a:off x="2057400" y="4191000"/>
            <a:ext cx="2133600" cy="1676400"/>
          </a:xfrm>
          <a:custGeom>
            <a:avLst/>
            <a:gdLst>
              <a:gd name="T0" fmla="*/ 0 w 1008"/>
              <a:gd name="T1" fmla="*/ 0 h 864"/>
              <a:gd name="T2" fmla="*/ 336 w 1008"/>
              <a:gd name="T3" fmla="*/ 624 h 864"/>
              <a:gd name="T4" fmla="*/ 1008 w 1008"/>
              <a:gd name="T5" fmla="*/ 864 h 864"/>
              <a:gd name="T6" fmla="*/ 0 60000 65536"/>
              <a:gd name="T7" fmla="*/ 0 60000 65536"/>
              <a:gd name="T8" fmla="*/ 0 60000 65536"/>
              <a:gd name="T9" fmla="*/ 0 w 1008"/>
              <a:gd name="T10" fmla="*/ 0 h 864"/>
              <a:gd name="T11" fmla="*/ 1008 w 1008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864">
                <a:moveTo>
                  <a:pt x="0" y="0"/>
                </a:moveTo>
                <a:cubicBezTo>
                  <a:pt x="84" y="240"/>
                  <a:pt x="168" y="480"/>
                  <a:pt x="336" y="624"/>
                </a:cubicBezTo>
                <a:cubicBezTo>
                  <a:pt x="504" y="768"/>
                  <a:pt x="756" y="816"/>
                  <a:pt x="1008" y="864"/>
                </a:cubicBezTo>
              </a:path>
            </a:pathLst>
          </a:custGeom>
          <a:noFill/>
          <a:ln w="28575">
            <a:solidFill>
              <a:srgbClr val="470F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4219575" y="5745163"/>
            <a:ext cx="376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aseline="0">
                <a:solidFill>
                  <a:srgbClr val="470F3E"/>
                </a:solidFill>
              </a:rPr>
              <a:t>U</a:t>
            </a:r>
            <a:r>
              <a:rPr lang="en-US" sz="1400">
                <a:solidFill>
                  <a:srgbClr val="470F3E"/>
                </a:solidFill>
              </a:rPr>
              <a:t>1</a:t>
            </a:r>
            <a:endParaRPr lang="en-US" sz="1400" baseline="0">
              <a:solidFill>
                <a:srgbClr val="470F3E"/>
              </a:solidFill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828800" y="4800600"/>
            <a:ext cx="6265863" cy="1371600"/>
            <a:chOff x="1152" y="3024"/>
            <a:chExt cx="3947" cy="864"/>
          </a:xfrm>
        </p:grpSpPr>
        <p:sp>
          <p:nvSpPr>
            <p:cNvPr id="21527" name="Line 16"/>
            <p:cNvSpPr>
              <a:spLocks noChangeShapeType="1"/>
            </p:cNvSpPr>
            <p:nvPr/>
          </p:nvSpPr>
          <p:spPr bwMode="auto">
            <a:xfrm>
              <a:off x="1152" y="3024"/>
              <a:ext cx="720" cy="864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1528" name="Text Box 17"/>
            <p:cNvSpPr txBox="1">
              <a:spLocks noChangeArrowheads="1"/>
            </p:cNvSpPr>
            <p:nvPr/>
          </p:nvSpPr>
          <p:spPr bwMode="auto">
            <a:xfrm>
              <a:off x="2544" y="3226"/>
              <a:ext cx="2555" cy="422"/>
            </a:xfrm>
            <a:prstGeom prst="rect">
              <a:avLst/>
            </a:prstGeom>
            <a:noFill/>
            <a:ln w="28575">
              <a:solidFill>
                <a:srgbClr val="470F3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aseline="0">
                  <a:solidFill>
                    <a:srgbClr val="470F3E"/>
                  </a:solidFill>
                </a:rPr>
                <a:t>El nivel de gasto en E</a:t>
              </a:r>
              <a:r>
                <a:rPr lang="en-US">
                  <a:solidFill>
                    <a:srgbClr val="470F3E"/>
                  </a:solidFill>
                </a:rPr>
                <a:t>1</a:t>
              </a:r>
              <a:r>
                <a:rPr lang="en-US" baseline="0">
                  <a:solidFill>
                    <a:srgbClr val="470F3E"/>
                  </a:solidFill>
                </a:rPr>
                <a:t> es demasiado </a:t>
              </a:r>
            </a:p>
            <a:p>
              <a:pPr algn="l"/>
              <a:r>
                <a:rPr lang="en-US" baseline="0">
                  <a:solidFill>
                    <a:srgbClr val="470F3E"/>
                  </a:solidFill>
                </a:rPr>
                <a:t>  pequeño para alcanzar U</a:t>
              </a:r>
              <a:r>
                <a:rPr lang="en-US">
                  <a:solidFill>
                    <a:srgbClr val="470F3E"/>
                  </a:solidFill>
                </a:rPr>
                <a:t>1</a:t>
              </a:r>
              <a:endParaRPr lang="en-US" baseline="0">
                <a:solidFill>
                  <a:srgbClr val="470F3E"/>
                </a:solidFill>
              </a:endParaRPr>
            </a:p>
          </p:txBody>
        </p:sp>
        <p:sp>
          <p:nvSpPr>
            <p:cNvPr id="21529" name="Line 18"/>
            <p:cNvSpPr>
              <a:spLocks noChangeShapeType="1"/>
            </p:cNvSpPr>
            <p:nvPr/>
          </p:nvSpPr>
          <p:spPr bwMode="auto">
            <a:xfrm flipH="1">
              <a:off x="1872" y="3552"/>
              <a:ext cx="816" cy="240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828800" y="3810000"/>
            <a:ext cx="7002463" cy="2362200"/>
            <a:chOff x="1152" y="2400"/>
            <a:chExt cx="4411" cy="1488"/>
          </a:xfrm>
        </p:grpSpPr>
        <p:sp>
          <p:nvSpPr>
            <p:cNvPr id="21524" name="Line 15"/>
            <p:cNvSpPr>
              <a:spLocks noChangeShapeType="1"/>
            </p:cNvSpPr>
            <p:nvPr/>
          </p:nvSpPr>
          <p:spPr bwMode="auto">
            <a:xfrm>
              <a:off x="1152" y="2400"/>
              <a:ext cx="1248" cy="1488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1525" name="Text Box 19"/>
            <p:cNvSpPr txBox="1">
              <a:spLocks noChangeArrowheads="1"/>
            </p:cNvSpPr>
            <p:nvPr/>
          </p:nvSpPr>
          <p:spPr bwMode="auto">
            <a:xfrm>
              <a:off x="2304" y="2448"/>
              <a:ext cx="3259" cy="595"/>
            </a:xfrm>
            <a:prstGeom prst="rect">
              <a:avLst/>
            </a:prstGeom>
            <a:noFill/>
            <a:ln w="28575">
              <a:solidFill>
                <a:srgbClr val="470F3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aseline="0" dirty="0">
                  <a:solidFill>
                    <a:srgbClr val="470F3E"/>
                  </a:solidFill>
                </a:rPr>
                <a:t>El </a:t>
              </a:r>
              <a:r>
                <a:rPr lang="en-US" baseline="0" dirty="0" err="1" smtClean="0">
                  <a:solidFill>
                    <a:srgbClr val="470F3E"/>
                  </a:solidFill>
                </a:rPr>
                <a:t>nivel</a:t>
              </a:r>
              <a:r>
                <a:rPr lang="en-US" baseline="0" dirty="0" smtClean="0">
                  <a:solidFill>
                    <a:srgbClr val="470F3E"/>
                  </a:solidFill>
                </a:rPr>
                <a:t> de </a:t>
              </a:r>
              <a:r>
                <a:rPr lang="en-US" baseline="0" dirty="0" err="1" smtClean="0">
                  <a:solidFill>
                    <a:srgbClr val="470F3E"/>
                  </a:solidFill>
                </a:rPr>
                <a:t>gasto</a:t>
              </a:r>
              <a:r>
                <a:rPr lang="en-US" baseline="0" dirty="0" smtClean="0">
                  <a:solidFill>
                    <a:srgbClr val="470F3E"/>
                  </a:solidFill>
                </a:rPr>
                <a:t> E</a:t>
              </a:r>
              <a:r>
                <a:rPr lang="en-US" dirty="0" smtClean="0">
                  <a:solidFill>
                    <a:srgbClr val="470F3E"/>
                  </a:solidFill>
                </a:rPr>
                <a:t>3</a:t>
              </a:r>
              <a:r>
                <a:rPr lang="en-US" baseline="0" dirty="0" smtClean="0">
                  <a:solidFill>
                    <a:srgbClr val="470F3E"/>
                  </a:solidFill>
                </a:rPr>
                <a:t> </a:t>
              </a:r>
              <a:r>
                <a:rPr lang="en-US" baseline="0" dirty="0" err="1">
                  <a:solidFill>
                    <a:srgbClr val="470F3E"/>
                  </a:solidFill>
                </a:rPr>
                <a:t>permitirá</a:t>
              </a:r>
              <a:r>
                <a:rPr lang="en-US" baseline="0" dirty="0">
                  <a:solidFill>
                    <a:srgbClr val="470F3E"/>
                  </a:solidFill>
                </a:rPr>
                <a:t> </a:t>
              </a:r>
              <a:r>
                <a:rPr lang="en-US" baseline="0" dirty="0" err="1">
                  <a:solidFill>
                    <a:srgbClr val="470F3E"/>
                  </a:solidFill>
                </a:rPr>
                <a:t>que</a:t>
              </a:r>
              <a:r>
                <a:rPr lang="en-US" baseline="0" dirty="0">
                  <a:solidFill>
                    <a:srgbClr val="470F3E"/>
                  </a:solidFill>
                </a:rPr>
                <a:t> la </a:t>
              </a:r>
            </a:p>
            <a:p>
              <a:pPr algn="l"/>
              <a:r>
                <a:rPr lang="en-US" baseline="0" dirty="0">
                  <a:solidFill>
                    <a:srgbClr val="470F3E"/>
                  </a:solidFill>
                </a:rPr>
                <a:t>persona </a:t>
              </a:r>
              <a:r>
                <a:rPr lang="en-US" baseline="0" dirty="0" err="1">
                  <a:solidFill>
                    <a:srgbClr val="470F3E"/>
                  </a:solidFill>
                </a:rPr>
                <a:t>alcance</a:t>
              </a:r>
              <a:r>
                <a:rPr lang="en-US" baseline="0" dirty="0">
                  <a:solidFill>
                    <a:srgbClr val="470F3E"/>
                  </a:solidFill>
                </a:rPr>
                <a:t> el </a:t>
              </a:r>
              <a:r>
                <a:rPr lang="en-US" baseline="0" dirty="0" err="1">
                  <a:solidFill>
                    <a:srgbClr val="470F3E"/>
                  </a:solidFill>
                </a:rPr>
                <a:t>nivel</a:t>
              </a:r>
              <a:r>
                <a:rPr lang="en-US" baseline="0" dirty="0">
                  <a:solidFill>
                    <a:srgbClr val="470F3E"/>
                  </a:solidFill>
                </a:rPr>
                <a:t> U</a:t>
              </a:r>
              <a:r>
                <a:rPr lang="en-US" dirty="0">
                  <a:solidFill>
                    <a:srgbClr val="470F3E"/>
                  </a:solidFill>
                </a:rPr>
                <a:t>1</a:t>
              </a:r>
              <a:r>
                <a:rPr lang="en-US" baseline="0" dirty="0">
                  <a:solidFill>
                    <a:srgbClr val="470F3E"/>
                  </a:solidFill>
                </a:rPr>
                <a:t> </a:t>
              </a:r>
              <a:r>
                <a:rPr lang="en-US" baseline="0" dirty="0" err="1">
                  <a:solidFill>
                    <a:srgbClr val="470F3E"/>
                  </a:solidFill>
                </a:rPr>
                <a:t>pero</a:t>
              </a:r>
              <a:r>
                <a:rPr lang="en-US" baseline="0" dirty="0">
                  <a:solidFill>
                    <a:srgbClr val="470F3E"/>
                  </a:solidFill>
                </a:rPr>
                <a:t> no </a:t>
              </a:r>
              <a:r>
                <a:rPr lang="en-US" baseline="0" dirty="0" err="1">
                  <a:solidFill>
                    <a:srgbClr val="470F3E"/>
                  </a:solidFill>
                </a:rPr>
                <a:t>es</a:t>
              </a:r>
              <a:r>
                <a:rPr lang="en-US" baseline="0" dirty="0">
                  <a:solidFill>
                    <a:srgbClr val="470F3E"/>
                  </a:solidFill>
                </a:rPr>
                <a:t> el </a:t>
              </a:r>
              <a:r>
                <a:rPr lang="en-US" baseline="0" dirty="0" err="1">
                  <a:solidFill>
                    <a:srgbClr val="470F3E"/>
                  </a:solidFill>
                </a:rPr>
                <a:t>mínimo</a:t>
              </a:r>
              <a:endParaRPr lang="en-US" baseline="0" dirty="0">
                <a:solidFill>
                  <a:srgbClr val="470F3E"/>
                </a:solidFill>
              </a:endParaRPr>
            </a:p>
            <a:p>
              <a:pPr algn="l"/>
              <a:r>
                <a:rPr lang="en-US" baseline="0" dirty="0" err="1">
                  <a:solidFill>
                    <a:srgbClr val="470F3E"/>
                  </a:solidFill>
                </a:rPr>
                <a:t>gasto</a:t>
              </a:r>
              <a:r>
                <a:rPr lang="en-US" baseline="0" dirty="0">
                  <a:solidFill>
                    <a:srgbClr val="470F3E"/>
                  </a:solidFill>
                </a:rPr>
                <a:t> </a:t>
              </a:r>
              <a:r>
                <a:rPr lang="en-US" baseline="0" dirty="0" err="1">
                  <a:solidFill>
                    <a:srgbClr val="470F3E"/>
                  </a:solidFill>
                </a:rPr>
                <a:t>que</a:t>
              </a:r>
              <a:r>
                <a:rPr lang="en-US" baseline="0" dirty="0">
                  <a:solidFill>
                    <a:srgbClr val="470F3E"/>
                  </a:solidFill>
                </a:rPr>
                <a:t> se </a:t>
              </a:r>
              <a:r>
                <a:rPr lang="en-US" baseline="0" dirty="0" err="1">
                  <a:solidFill>
                    <a:srgbClr val="470F3E"/>
                  </a:solidFill>
                </a:rPr>
                <a:t>requiere</a:t>
              </a:r>
              <a:r>
                <a:rPr lang="en-US" baseline="0" dirty="0">
                  <a:solidFill>
                    <a:srgbClr val="470F3E"/>
                  </a:solidFill>
                </a:rPr>
                <a:t> para </a:t>
              </a:r>
              <a:r>
                <a:rPr lang="en-US" baseline="0" dirty="0" err="1">
                  <a:solidFill>
                    <a:srgbClr val="470F3E"/>
                  </a:solidFill>
                </a:rPr>
                <a:t>eso</a:t>
              </a:r>
              <a:endParaRPr lang="en-US" baseline="0" dirty="0">
                <a:solidFill>
                  <a:srgbClr val="470F3E"/>
                </a:solidFill>
              </a:endParaRPr>
            </a:p>
          </p:txBody>
        </p:sp>
        <p:sp>
          <p:nvSpPr>
            <p:cNvPr id="21526" name="Line 21"/>
            <p:cNvSpPr>
              <a:spLocks noChangeShapeType="1"/>
            </p:cNvSpPr>
            <p:nvPr/>
          </p:nvSpPr>
          <p:spPr bwMode="auto">
            <a:xfrm flipH="1">
              <a:off x="2160" y="3024"/>
              <a:ext cx="144" cy="528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21516" name="Group 44"/>
          <p:cNvGrpSpPr>
            <a:grpSpLocks/>
          </p:cNvGrpSpPr>
          <p:nvPr/>
        </p:nvGrpSpPr>
        <p:grpSpPr bwMode="auto">
          <a:xfrm>
            <a:off x="2514600" y="4953000"/>
            <a:ext cx="330200" cy="336550"/>
            <a:chOff x="1584" y="3120"/>
            <a:chExt cx="208" cy="212"/>
          </a:xfrm>
        </p:grpSpPr>
        <p:sp>
          <p:nvSpPr>
            <p:cNvPr id="21521" name="Oval 12"/>
            <p:cNvSpPr>
              <a:spLocks noChangeArrowheads="1"/>
            </p:cNvSpPr>
            <p:nvPr/>
          </p:nvSpPr>
          <p:spPr bwMode="auto">
            <a:xfrm>
              <a:off x="1584" y="3264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21522" name="Text Box 13"/>
            <p:cNvSpPr txBox="1">
              <a:spLocks noChangeArrowheads="1"/>
            </p:cNvSpPr>
            <p:nvPr/>
          </p:nvSpPr>
          <p:spPr bwMode="auto">
            <a:xfrm>
              <a:off x="1584" y="312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A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</p:grpSp>
      <p:sp>
        <p:nvSpPr>
          <p:cNvPr id="21517" name="Rectangle 36"/>
          <p:cNvSpPr>
            <a:spLocks noGrp="1" noChangeArrowheads="1"/>
          </p:cNvSpPr>
          <p:nvPr>
            <p:ph type="title"/>
          </p:nvPr>
        </p:nvSpPr>
        <p:spPr>
          <a:xfrm>
            <a:off x="685800" y="30145"/>
            <a:ext cx="7772400" cy="660400"/>
          </a:xfrm>
          <a:noFill/>
        </p:spPr>
        <p:txBody>
          <a:bodyPr/>
          <a:lstStyle/>
          <a:p>
            <a:r>
              <a:rPr lang="en-US" dirty="0" err="1" smtClean="0"/>
              <a:t>Minimización</a:t>
            </a:r>
            <a:r>
              <a:rPr lang="en-US" dirty="0" smtClean="0"/>
              <a:t> del </a:t>
            </a:r>
            <a:r>
              <a:rPr lang="en-US" dirty="0" err="1" smtClean="0"/>
              <a:t>Gasto</a:t>
            </a:r>
            <a:endParaRPr lang="en-US" dirty="0" smtClean="0"/>
          </a:p>
        </p:txBody>
      </p:sp>
      <p:sp>
        <p:nvSpPr>
          <p:cNvPr id="21518" name="Text Box 42"/>
          <p:cNvSpPr txBox="1">
            <a:spLocks noChangeArrowheads="1"/>
          </p:cNvSpPr>
          <p:nvPr/>
        </p:nvSpPr>
        <p:spPr bwMode="auto">
          <a:xfrm>
            <a:off x="2270125" y="571500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600" b="1" i="1" baseline="0">
                <a:solidFill>
                  <a:srgbClr val="3B4F89"/>
                </a:solidFill>
              </a:rPr>
              <a:t>E</a:t>
            </a:r>
            <a:r>
              <a:rPr lang="en-US" sz="1600" b="1" i="1">
                <a:solidFill>
                  <a:srgbClr val="3B4F89"/>
                </a:solidFill>
              </a:rPr>
              <a:t>1</a:t>
            </a:r>
          </a:p>
        </p:txBody>
      </p:sp>
      <p:sp>
        <p:nvSpPr>
          <p:cNvPr id="21519" name="Text Box 45"/>
          <p:cNvSpPr txBox="1">
            <a:spLocks noChangeArrowheads="1"/>
          </p:cNvSpPr>
          <p:nvPr/>
        </p:nvSpPr>
        <p:spPr bwMode="auto">
          <a:xfrm>
            <a:off x="3184525" y="586740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600" b="1" i="1" baseline="0">
                <a:solidFill>
                  <a:srgbClr val="3B4F89"/>
                </a:solidFill>
              </a:rPr>
              <a:t>E</a:t>
            </a:r>
            <a:r>
              <a:rPr lang="en-US" sz="1600" b="1" i="1">
                <a:solidFill>
                  <a:srgbClr val="3B4F89"/>
                </a:solidFill>
              </a:rPr>
              <a:t>2</a:t>
            </a:r>
          </a:p>
        </p:txBody>
      </p:sp>
      <p:sp>
        <p:nvSpPr>
          <p:cNvPr id="21520" name="Text Box 46"/>
          <p:cNvSpPr txBox="1">
            <a:spLocks noChangeArrowheads="1"/>
          </p:cNvSpPr>
          <p:nvPr/>
        </p:nvSpPr>
        <p:spPr bwMode="auto">
          <a:xfrm>
            <a:off x="3733800" y="5867400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600" b="1" i="1" baseline="0">
                <a:solidFill>
                  <a:srgbClr val="3B4F89"/>
                </a:solidFill>
              </a:rPr>
              <a:t>E</a:t>
            </a:r>
            <a:r>
              <a:rPr lang="en-US" sz="1600" b="1" i="1">
                <a:solidFill>
                  <a:srgbClr val="3B4F89"/>
                </a:solidFill>
              </a:rPr>
              <a:t>3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97694" y="914400"/>
            <a:ext cx="7996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>
              <a:buFontTx/>
              <a:buChar char="•"/>
            </a:pPr>
            <a:r>
              <a:rPr lang="en-US" sz="3200" baseline="0" dirty="0">
                <a:solidFill>
                  <a:srgbClr val="470F3E"/>
                </a:solidFill>
              </a:rPr>
              <a:t> El </a:t>
            </a:r>
            <a:r>
              <a:rPr lang="en-US" sz="3200" baseline="0" dirty="0" err="1">
                <a:solidFill>
                  <a:srgbClr val="470F3E"/>
                </a:solidFill>
              </a:rPr>
              <a:t>punto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i="1" baseline="0" dirty="0">
                <a:solidFill>
                  <a:srgbClr val="470F3E"/>
                </a:solidFill>
              </a:rPr>
              <a:t>A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es</a:t>
            </a:r>
            <a:r>
              <a:rPr lang="en-US" sz="3200" baseline="0" dirty="0">
                <a:solidFill>
                  <a:srgbClr val="470F3E"/>
                </a:solidFill>
              </a:rPr>
              <a:t> la </a:t>
            </a:r>
            <a:r>
              <a:rPr lang="en-US" sz="3200" baseline="0" dirty="0" err="1">
                <a:solidFill>
                  <a:srgbClr val="470F3E"/>
                </a:solidFill>
              </a:rPr>
              <a:t>solución</a:t>
            </a:r>
            <a:r>
              <a:rPr lang="en-US" sz="3200" baseline="0" dirty="0">
                <a:solidFill>
                  <a:srgbClr val="470F3E"/>
                </a:solidFill>
              </a:rPr>
              <a:t> al </a:t>
            </a:r>
            <a:r>
              <a:rPr lang="en-US" sz="3200" baseline="0" dirty="0" err="1">
                <a:solidFill>
                  <a:srgbClr val="470F3E"/>
                </a:solidFill>
              </a:rPr>
              <a:t>problema</a:t>
            </a:r>
            <a:r>
              <a:rPr lang="en-US" sz="3200" baseline="0" dirty="0">
                <a:solidFill>
                  <a:srgbClr val="470F3E"/>
                </a:solidFill>
              </a:rPr>
              <a:t> 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94D19DC-913E-44E7-B352-FE06FC40FE96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19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838200"/>
                <a:ext cx="8458200" cy="5638800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s-ES" sz="2800" dirty="0" smtClean="0"/>
                  <a:t>El problema que tiene que resolver la persona es elegir </a:t>
                </a:r>
                <a:r>
                  <a:rPr lang="es-ES" sz="2800" i="1" dirty="0" smtClean="0"/>
                  <a:t>x</a:t>
                </a:r>
                <a:r>
                  <a:rPr lang="es-ES" sz="2800" baseline="-25000" dirty="0" smtClean="0"/>
                  <a:t>1</a:t>
                </a:r>
                <a:r>
                  <a:rPr lang="es-ES" sz="2800" dirty="0" smtClean="0"/>
                  <a:t>,</a:t>
                </a:r>
                <a:r>
                  <a:rPr lang="es-ES" sz="2800" i="1" dirty="0" smtClean="0"/>
                  <a:t>x</a:t>
                </a:r>
                <a:r>
                  <a:rPr lang="es-ES" sz="2800" baseline="-25000" dirty="0" smtClean="0"/>
                  <a:t>2</a:t>
                </a:r>
                <a:r>
                  <a:rPr lang="es-ES" sz="2800" dirty="0" smtClean="0"/>
                  <a:t>,…,</a:t>
                </a:r>
                <a:r>
                  <a:rPr lang="es-ES" sz="2800" i="1" dirty="0" err="1" smtClean="0"/>
                  <a:t>x</a:t>
                </a:r>
                <a:r>
                  <a:rPr lang="es-ES" sz="2800" i="1" baseline="-25000" dirty="0" err="1" smtClean="0"/>
                  <a:t>n</a:t>
                </a:r>
                <a:r>
                  <a:rPr lang="es-ES" sz="2800" dirty="0" smtClean="0"/>
                  <a:t> para minimizar</a:t>
                </a:r>
              </a:p>
              <a:p>
                <a:pPr algn="ctr">
                  <a:lnSpc>
                    <a:spcPct val="140000"/>
                  </a:lnSpc>
                  <a:buFontTx/>
                  <a:buNone/>
                </a:pPr>
                <a:r>
                  <a:rPr lang="es-ES" sz="2400" dirty="0" smtClean="0">
                    <a:solidFill>
                      <a:srgbClr val="3B4F89"/>
                    </a:solidFill>
                  </a:rPr>
                  <a:t>Gasto Total</a:t>
                </a:r>
                <a:r>
                  <a:rPr lang="es-ES" sz="2400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=</a:t>
                </a:r>
                <a:r>
                  <a:rPr lang="es-ES" sz="2400" i="1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E</a:t>
                </a:r>
                <a:r>
                  <a:rPr lang="es-ES" sz="2400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= 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ES" sz="2400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+</a:t>
                </a:r>
                <a:r>
                  <a:rPr lang="es-ES" sz="2400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ES" sz="2400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+…+</a:t>
                </a:r>
                <a:r>
                  <a:rPr lang="es-ES" sz="2400" baseline="30000" dirty="0" smtClean="0">
                    <a:solidFill>
                      <a:srgbClr val="3B4F89"/>
                    </a:solidFill>
                  </a:rPr>
                  <a:t> </a:t>
                </a:r>
                <a:r>
                  <a:rPr lang="es-ES" sz="2400" i="1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s-ES" sz="2400" i="1" baseline="-25000" dirty="0" err="1" smtClean="0">
                    <a:solidFill>
                      <a:srgbClr val="3B4F89"/>
                    </a:solidFill>
                  </a:rPr>
                  <a:t>n</a:t>
                </a:r>
                <a:r>
                  <a:rPr lang="es-ES" sz="2400" i="1" dirty="0" err="1" smtClean="0">
                    <a:solidFill>
                      <a:srgbClr val="3B4F89"/>
                    </a:solidFill>
                  </a:rPr>
                  <a:t>x</a:t>
                </a:r>
                <a:r>
                  <a:rPr lang="es-ES" sz="2400" i="1" baseline="-25000" dirty="0" err="1" smtClean="0">
                    <a:solidFill>
                      <a:srgbClr val="3B4F89"/>
                    </a:solidFill>
                  </a:rPr>
                  <a:t>n</a:t>
                </a:r>
                <a:endParaRPr lang="es-ES" sz="2400" i="1" dirty="0" smtClean="0">
                  <a:solidFill>
                    <a:srgbClr val="3B4F89"/>
                  </a:solidFill>
                </a:endParaRP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s-ES" sz="2800" dirty="0" smtClean="0"/>
                  <a:t> sujeto a la restricción:</a:t>
                </a:r>
              </a:p>
              <a:p>
                <a:pPr>
                  <a:lnSpc>
                    <a:spcPct val="80000"/>
                  </a:lnSpc>
                  <a:buFontTx/>
                  <a:buNone/>
                </a:pPr>
                <a:endParaRPr lang="es-ES" sz="2800" dirty="0" smtClean="0"/>
              </a:p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s-ES" sz="2400" dirty="0" smtClean="0">
                    <a:solidFill>
                      <a:srgbClr val="3B4F89"/>
                    </a:solidFill>
                  </a:rPr>
                  <a:t>Utilidad =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 U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 = 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U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(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,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x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,…,</a:t>
                </a:r>
                <a:r>
                  <a:rPr lang="es-ES" sz="2400" i="1" dirty="0" err="1" smtClean="0">
                    <a:solidFill>
                      <a:srgbClr val="3B4F89"/>
                    </a:solidFill>
                  </a:rPr>
                  <a:t>x</a:t>
                </a:r>
                <a:r>
                  <a:rPr lang="es-ES" sz="2400" i="1" baseline="-25000" dirty="0" err="1" smtClean="0">
                    <a:solidFill>
                      <a:srgbClr val="3B4F89"/>
                    </a:solidFill>
                  </a:rPr>
                  <a:t>n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)</a:t>
                </a:r>
              </a:p>
              <a:p>
                <a:pPr algn="ctr">
                  <a:lnSpc>
                    <a:spcPct val="80000"/>
                  </a:lnSpc>
                  <a:buFontTx/>
                  <a:buNone/>
                </a:pPr>
                <a:endParaRPr lang="es-ES" sz="2400" dirty="0">
                  <a:solidFill>
                    <a:srgbClr val="3B4F89"/>
                  </a:solidFill>
                </a:endParaRPr>
              </a:p>
              <a:p>
                <a:r>
                  <a:rPr lang="en-US" sz="2400" dirty="0" err="1"/>
                  <a:t>Armamos</a:t>
                </a:r>
                <a:r>
                  <a:rPr lang="en-US" sz="2400" dirty="0"/>
                  <a:t> el </a:t>
                </a:r>
                <a:r>
                  <a:rPr lang="en-US" sz="2400" dirty="0" err="1"/>
                  <a:t>Lagrangiano</a:t>
                </a:r>
                <a:r>
                  <a:rPr lang="en-US" sz="2400" dirty="0" smtClean="0"/>
                  <a:t>:</a:t>
                </a:r>
              </a:p>
              <a:p>
                <a:endParaRPr 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/>
                        </a:rPr>
                        <m:t>𝐿</m:t>
                      </m:r>
                      <m:r>
                        <a:rPr lang="es-E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s-E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</a:rPr>
                        <m:t>+</m:t>
                      </m:r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s-E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,…,</m:t>
                      </m:r>
                      <m:sSub>
                        <m:sSub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" sz="2400" dirty="0" smtClean="0">
                  <a:solidFill>
                    <a:srgbClr val="3B4F89"/>
                  </a:solidFill>
                </a:endParaRPr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838200"/>
                <a:ext cx="8458200" cy="5638800"/>
              </a:xfrm>
              <a:blipFill>
                <a:blip r:embed="rId3"/>
                <a:stretch>
                  <a:fillRect l="-1297" t="-2703" r="-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  <a:noFill/>
        </p:spPr>
        <p:txBody>
          <a:bodyPr/>
          <a:lstStyle/>
          <a:p>
            <a:r>
              <a:rPr lang="es-ES" dirty="0" smtClean="0"/>
              <a:t>Minimización del Gasto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E1EA3E6-4204-4353-B16C-E0B8288388A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CES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5638800"/>
          </a:xfrm>
        </p:spPr>
        <p:txBody>
          <a:bodyPr/>
          <a:lstStyle/>
          <a:p>
            <a:r>
              <a:rPr lang="en-US" dirty="0" err="1" smtClean="0"/>
              <a:t>Maximizaremos</a:t>
            </a:r>
            <a:r>
              <a:rPr lang="en-US" dirty="0" smtClean="0"/>
              <a:t> </a:t>
            </a:r>
            <a:r>
              <a:rPr lang="en-US" dirty="0" err="1" smtClean="0"/>
              <a:t>utilidad</a:t>
            </a:r>
            <a:r>
              <a:rPr lang="en-US" dirty="0" smtClean="0"/>
              <a:t> con </a:t>
            </a:r>
            <a:r>
              <a:rPr lang="en-US" dirty="0" err="1" smtClean="0"/>
              <a:t>función</a:t>
            </a:r>
            <a:r>
              <a:rPr lang="en-US" dirty="0" smtClean="0"/>
              <a:t> CES</a:t>
            </a:r>
          </a:p>
          <a:p>
            <a:r>
              <a:rPr lang="en-US" dirty="0" err="1" smtClean="0"/>
              <a:t>Supongamos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:</a:t>
            </a:r>
            <a:endParaRPr lang="en-US" dirty="0" smtClean="0">
              <a:sym typeface="Symbol" pitchFamily="18" charset="2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U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x,y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i="1" dirty="0" smtClean="0">
                <a:solidFill>
                  <a:srgbClr val="3B4F89"/>
                </a:solidFill>
              </a:rPr>
              <a:t>x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0.5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+ 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0.5</a:t>
            </a:r>
            <a:endParaRPr lang="en-US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Armando el </a:t>
            </a:r>
            <a:r>
              <a:rPr lang="en-US" dirty="0" err="1" smtClean="0">
                <a:sym typeface="Symbol" pitchFamily="18" charset="2"/>
              </a:rPr>
              <a:t>Lagrangiano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i="1" dirty="0" smtClean="0">
                <a:solidFill>
                  <a:srgbClr val="3B4F89"/>
                </a:solidFill>
              </a:rPr>
              <a:t>x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0.5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+ 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0.5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+ (</a:t>
            </a:r>
            <a:r>
              <a:rPr lang="en-US" sz="2800" i="1" dirty="0" smtClean="0">
                <a:solidFill>
                  <a:srgbClr val="3B4F89"/>
                </a:solidFill>
                <a:latin typeface="Verdana" pitchFamily="34" charset="0"/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</a:p>
          <a:p>
            <a:r>
              <a:rPr lang="en-US" dirty="0" smtClean="0">
                <a:sym typeface="Symbol" pitchFamily="18" charset="2"/>
              </a:rPr>
              <a:t>Y las CPO son: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0.5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-0.5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- 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0.5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-0.5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/ = </a:t>
            </a:r>
            <a:r>
              <a:rPr lang="en-US" sz="2800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n-US" sz="2800" i="1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- </a:t>
            </a:r>
            <a:r>
              <a:rPr lang="en-US" sz="2800" i="1" dirty="0" err="1" smtClean="0">
                <a:solidFill>
                  <a:srgbClr val="3B4F89"/>
                </a:solidFill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x</a:t>
            </a:r>
            <a:r>
              <a:rPr lang="en-US" sz="2800" i="1" dirty="0" err="1" smtClean="0">
                <a:solidFill>
                  <a:srgbClr val="3B4F89"/>
                </a:solidFill>
              </a:rPr>
              <a:t>x</a:t>
            </a:r>
            <a:r>
              <a:rPr lang="en-US" sz="2800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- </a:t>
            </a:r>
            <a:r>
              <a:rPr lang="en-US" sz="2800" i="1" dirty="0" err="1" smtClean="0">
                <a:solidFill>
                  <a:srgbClr val="3B4F89"/>
                </a:solidFill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y</a:t>
            </a:r>
            <a:r>
              <a:rPr lang="en-US" sz="2800" i="1" dirty="0" err="1" smtClean="0">
                <a:solidFill>
                  <a:srgbClr val="3B4F89"/>
                </a:solidFill>
              </a:rPr>
              <a:t>y</a:t>
            </a:r>
            <a:r>
              <a:rPr lang="en-US" sz="2800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FA9F167-7082-4B8A-AA22-E70DCF7DDCE0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86943"/>
            <a:ext cx="84582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CPO para min. (interior):</a:t>
            </a:r>
            <a:endParaRPr lang="en-US" sz="2800" dirty="0"/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3B4F89"/>
                </a:solidFill>
                <a:sym typeface="Symbol" pitchFamily="18" charset="2"/>
              </a:rPr>
              <a:t>1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baseline="-25000" dirty="0">
                <a:solidFill>
                  <a:srgbClr val="3B4F89"/>
                </a:solidFill>
                <a:sym typeface="Symbol" pitchFamily="18" charset="2"/>
              </a:rPr>
              <a:t>1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- 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 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3B4F89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= 0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3B4F89"/>
                </a:solidFill>
                <a:sym typeface="Symbol" pitchFamily="18" charset="2"/>
              </a:rPr>
              <a:t>2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baseline="-25000" dirty="0">
                <a:solidFill>
                  <a:srgbClr val="3B4F89"/>
                </a:solidFill>
                <a:sym typeface="Symbol" pitchFamily="18" charset="2"/>
              </a:rPr>
              <a:t>2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- 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 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3B4F89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= 0</a:t>
            </a:r>
          </a:p>
          <a:p>
            <a:r>
              <a:rPr lang="es-ES" sz="2800" dirty="0" smtClean="0"/>
              <a:t>En general es posible resolver las CPO</a:t>
            </a:r>
          </a:p>
          <a:p>
            <a:endParaRPr lang="es-ES" sz="2800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Estas son las funciones de demanda </a:t>
            </a:r>
            <a:r>
              <a:rPr lang="es-ES" sz="2800" b="1" dirty="0" smtClean="0"/>
              <a:t>compensadas </a:t>
            </a:r>
            <a:r>
              <a:rPr lang="es-ES" sz="2800" b="1" dirty="0" err="1" smtClean="0"/>
              <a:t>ó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Hicksianas</a:t>
            </a:r>
            <a:endParaRPr lang="es-ES" sz="2800" dirty="0" smtClean="0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838200" y="4172786"/>
            <a:ext cx="7772400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2800" i="1" baseline="0" dirty="0" smtClean="0">
                <a:solidFill>
                  <a:srgbClr val="3B4F89"/>
                </a:solidFill>
              </a:rPr>
              <a:t>x*</a:t>
            </a:r>
            <a:r>
              <a:rPr lang="en-US" sz="2800" dirty="0" smtClean="0">
                <a:solidFill>
                  <a:srgbClr val="3B4F89"/>
                </a:solidFill>
              </a:rPr>
              <a:t>1</a:t>
            </a:r>
            <a:r>
              <a:rPr lang="en-US" sz="2800" baseline="0" dirty="0" smtClean="0">
                <a:solidFill>
                  <a:srgbClr val="3B4F89"/>
                </a:solidFill>
              </a:rPr>
              <a:t> = </a:t>
            </a:r>
            <a:r>
              <a:rPr lang="en-US" sz="2800" i="1" baseline="0" dirty="0" smtClean="0">
                <a:solidFill>
                  <a:srgbClr val="3B4F89"/>
                </a:solidFill>
              </a:rPr>
              <a:t>x</a:t>
            </a:r>
            <a:r>
              <a:rPr lang="en-US" sz="2800" dirty="0" smtClean="0">
                <a:solidFill>
                  <a:srgbClr val="3B4F89"/>
                </a:solidFill>
              </a:rPr>
              <a:t>1</a:t>
            </a:r>
            <a:r>
              <a:rPr lang="en-US" sz="2800" baseline="0" dirty="0" smtClean="0">
                <a:solidFill>
                  <a:srgbClr val="3B4F89"/>
                </a:solidFill>
              </a:rPr>
              <a:t>(</a:t>
            </a:r>
            <a:r>
              <a:rPr lang="en-US" sz="2800" i="1" baseline="0" dirty="0" smtClean="0">
                <a:solidFill>
                  <a:srgbClr val="3B4F89"/>
                </a:solidFill>
              </a:rPr>
              <a:t>p</a:t>
            </a:r>
            <a:r>
              <a:rPr lang="en-US" sz="2800" dirty="0" smtClean="0">
                <a:solidFill>
                  <a:srgbClr val="3B4F89"/>
                </a:solidFill>
              </a:rPr>
              <a:t>1</a:t>
            </a:r>
            <a:r>
              <a:rPr lang="en-US" sz="2800" baseline="0" dirty="0" smtClean="0">
                <a:solidFill>
                  <a:srgbClr val="3B4F89"/>
                </a:solidFill>
              </a:rPr>
              <a:t>,</a:t>
            </a:r>
            <a:r>
              <a:rPr lang="en-US" sz="2800" i="1" baseline="0" dirty="0" smtClean="0">
                <a:solidFill>
                  <a:srgbClr val="3B4F89"/>
                </a:solidFill>
              </a:rPr>
              <a:t>p</a:t>
            </a:r>
            <a:r>
              <a:rPr lang="en-US" sz="2800" dirty="0" smtClean="0">
                <a:solidFill>
                  <a:srgbClr val="3B4F89"/>
                </a:solidFill>
              </a:rPr>
              <a:t>2</a:t>
            </a:r>
            <a:r>
              <a:rPr lang="en-US" sz="2800" baseline="0" dirty="0" smtClean="0">
                <a:solidFill>
                  <a:srgbClr val="3B4F89"/>
                </a:solidFill>
              </a:rPr>
              <a:t>,…,</a:t>
            </a:r>
            <a:r>
              <a:rPr lang="en-US" sz="2800" i="1" baseline="0" dirty="0" err="1" smtClean="0">
                <a:solidFill>
                  <a:srgbClr val="3B4F89"/>
                </a:solidFill>
              </a:rPr>
              <a:t>p</a:t>
            </a:r>
            <a:r>
              <a:rPr lang="en-US" sz="2800" i="1" dirty="0" err="1" smtClean="0">
                <a:solidFill>
                  <a:srgbClr val="3B4F89"/>
                </a:solidFill>
              </a:rPr>
              <a:t>n</a:t>
            </a:r>
            <a:r>
              <a:rPr lang="en-US" sz="2800" baseline="0" dirty="0" err="1" smtClean="0">
                <a:solidFill>
                  <a:srgbClr val="3B4F89"/>
                </a:solidFill>
              </a:rPr>
              <a:t>,</a:t>
            </a:r>
            <a:r>
              <a:rPr lang="en-US" sz="2800" b="1" i="1" baseline="0" dirty="0" err="1" smtClean="0">
                <a:solidFill>
                  <a:srgbClr val="3B4F89"/>
                </a:solidFill>
                <a:latin typeface="Verdana" pitchFamily="34" charset="0"/>
              </a:rPr>
              <a:t>U</a:t>
            </a:r>
            <a:r>
              <a:rPr lang="en-US" sz="2800" baseline="0" dirty="0" smtClean="0">
                <a:solidFill>
                  <a:srgbClr val="3B4F89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800" i="1" baseline="0" dirty="0" smtClean="0">
                <a:solidFill>
                  <a:srgbClr val="3B4F89"/>
                </a:solidFill>
              </a:rPr>
              <a:t>x*</a:t>
            </a:r>
            <a:r>
              <a:rPr lang="en-US" sz="2800" dirty="0" smtClean="0">
                <a:solidFill>
                  <a:srgbClr val="3B4F89"/>
                </a:solidFill>
              </a:rPr>
              <a:t>2</a:t>
            </a:r>
            <a:r>
              <a:rPr lang="en-US" sz="2800" baseline="0" dirty="0" smtClean="0">
                <a:solidFill>
                  <a:srgbClr val="3B4F89"/>
                </a:solidFill>
              </a:rPr>
              <a:t> = </a:t>
            </a:r>
            <a:r>
              <a:rPr lang="en-US" sz="2800" i="1" baseline="0" dirty="0" smtClean="0">
                <a:solidFill>
                  <a:srgbClr val="3B4F89"/>
                </a:solidFill>
              </a:rPr>
              <a:t>x</a:t>
            </a:r>
            <a:r>
              <a:rPr lang="en-US" sz="2800" dirty="0" smtClean="0">
                <a:solidFill>
                  <a:srgbClr val="3B4F89"/>
                </a:solidFill>
              </a:rPr>
              <a:t>2</a:t>
            </a:r>
            <a:r>
              <a:rPr lang="en-US" sz="2800" baseline="0" dirty="0" smtClean="0">
                <a:solidFill>
                  <a:srgbClr val="3B4F89"/>
                </a:solidFill>
              </a:rPr>
              <a:t>(</a:t>
            </a:r>
            <a:r>
              <a:rPr lang="en-US" sz="2800" i="1" baseline="0" dirty="0" smtClean="0">
                <a:solidFill>
                  <a:srgbClr val="3B4F89"/>
                </a:solidFill>
              </a:rPr>
              <a:t>p</a:t>
            </a:r>
            <a:r>
              <a:rPr lang="en-US" sz="2800" dirty="0" smtClean="0">
                <a:solidFill>
                  <a:srgbClr val="3B4F89"/>
                </a:solidFill>
              </a:rPr>
              <a:t>1</a:t>
            </a:r>
            <a:r>
              <a:rPr lang="en-US" sz="2800" baseline="0" dirty="0" smtClean="0">
                <a:solidFill>
                  <a:srgbClr val="3B4F89"/>
                </a:solidFill>
              </a:rPr>
              <a:t>,</a:t>
            </a:r>
            <a:r>
              <a:rPr lang="en-US" sz="2800" i="1" baseline="0" dirty="0" smtClean="0">
                <a:solidFill>
                  <a:srgbClr val="3B4F89"/>
                </a:solidFill>
              </a:rPr>
              <a:t>p</a:t>
            </a:r>
            <a:r>
              <a:rPr lang="en-US" sz="2800" dirty="0" smtClean="0">
                <a:solidFill>
                  <a:srgbClr val="3B4F89"/>
                </a:solidFill>
              </a:rPr>
              <a:t>2</a:t>
            </a:r>
            <a:r>
              <a:rPr lang="en-US" sz="2800" baseline="0" dirty="0" smtClean="0">
                <a:solidFill>
                  <a:srgbClr val="3B4F89"/>
                </a:solidFill>
              </a:rPr>
              <a:t>,…,</a:t>
            </a:r>
            <a:r>
              <a:rPr lang="en-US" sz="2800" i="1" baseline="0" dirty="0" err="1" smtClean="0">
                <a:solidFill>
                  <a:srgbClr val="3B4F89"/>
                </a:solidFill>
              </a:rPr>
              <a:t>p</a:t>
            </a:r>
            <a:r>
              <a:rPr lang="en-US" sz="2800" i="1" dirty="0" err="1" smtClean="0">
                <a:solidFill>
                  <a:srgbClr val="3B4F89"/>
                </a:solidFill>
              </a:rPr>
              <a:t>n</a:t>
            </a:r>
            <a:r>
              <a:rPr lang="en-US" sz="2800" baseline="0" dirty="0" err="1" smtClean="0">
                <a:solidFill>
                  <a:srgbClr val="3B4F89"/>
                </a:solidFill>
              </a:rPr>
              <a:t>,</a:t>
            </a:r>
            <a:r>
              <a:rPr lang="en-US" sz="2800" b="1" i="1" baseline="0" dirty="0" err="1" smtClean="0">
                <a:solidFill>
                  <a:srgbClr val="3B4F89"/>
                </a:solidFill>
                <a:latin typeface="Verdana" pitchFamily="34" charset="0"/>
              </a:rPr>
              <a:t>U</a:t>
            </a:r>
            <a:r>
              <a:rPr lang="en-US" sz="2800" baseline="0" dirty="0" smtClean="0">
                <a:solidFill>
                  <a:srgbClr val="3B4F89"/>
                </a:solidFill>
              </a:rPr>
              <a:t>)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s-UY" dirty="0" smtClean="0"/>
              <a:t>Minimización del Gasto</a:t>
            </a:r>
            <a:r>
              <a:rPr lang="es-UY" sz="4000" dirty="0" smtClean="0"/>
              <a:t/>
            </a:r>
            <a:br>
              <a:rPr lang="es-UY" sz="4000" dirty="0" smtClean="0"/>
            </a:br>
            <a:r>
              <a:rPr lang="es-UY" sz="3900" dirty="0" smtClean="0"/>
              <a:t>Análisis matemático caso de n bienes </a:t>
            </a:r>
          </a:p>
        </p:txBody>
      </p:sp>
    </p:spTree>
    <p:extLst>
      <p:ext uri="{BB962C8B-B14F-4D97-AF65-F5344CB8AC3E}">
        <p14:creationId xmlns:p14="http://schemas.microsoft.com/office/powerpoint/2010/main" val="24926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119AE16-ACAE-4D0A-82FF-8EBCF570D147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82776" cy="762000"/>
          </a:xfrm>
        </p:spPr>
        <p:txBody>
          <a:bodyPr/>
          <a:lstStyle/>
          <a:p>
            <a:r>
              <a:rPr lang="es-UY" dirty="0"/>
              <a:t>Minimización del Gasto</a:t>
            </a:r>
            <a:br>
              <a:rPr lang="es-UY" dirty="0"/>
            </a:br>
            <a:r>
              <a:rPr lang="es-UY" sz="3600" dirty="0" smtClean="0"/>
              <a:t>Función de Gasto</a:t>
            </a:r>
            <a:endParaRPr lang="en-US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1371600"/>
                <a:ext cx="9067800" cy="5486400"/>
              </a:xfrm>
            </p:spPr>
            <p:txBody>
              <a:bodyPr/>
              <a:lstStyle/>
              <a:p>
                <a:r>
                  <a:rPr lang="es-UY" sz="3000" dirty="0" smtClean="0"/>
                  <a:t>Sustituyendo las funciones de demanda </a:t>
                </a:r>
                <a:r>
                  <a:rPr lang="es-UY" sz="3000" dirty="0" err="1" smtClean="0"/>
                  <a:t>Hicksianas</a:t>
                </a:r>
                <a:r>
                  <a:rPr lang="es-UY" sz="3000" dirty="0" smtClean="0"/>
                  <a:t> en </a:t>
                </a:r>
                <a:r>
                  <a:rPr lang="es-UY" sz="2800" i="1" dirty="0">
                    <a:solidFill>
                      <a:srgbClr val="3B4F89"/>
                    </a:solidFill>
                  </a:rPr>
                  <a:t>E</a:t>
                </a:r>
                <a:r>
                  <a:rPr lang="es-UY" sz="2800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sz="2800" dirty="0">
                    <a:solidFill>
                      <a:srgbClr val="3B4F89"/>
                    </a:solidFill>
                  </a:rPr>
                  <a:t>= </a:t>
                </a:r>
                <a:r>
                  <a:rPr lang="es-UY" sz="2800" i="1" dirty="0">
                    <a:solidFill>
                      <a:srgbClr val="3B4F89"/>
                    </a:solidFill>
                  </a:rPr>
                  <a:t>p</a:t>
                </a:r>
                <a:r>
                  <a:rPr lang="es-UY" sz="28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UY" sz="2800" i="1" dirty="0">
                    <a:solidFill>
                      <a:srgbClr val="3B4F89"/>
                    </a:solidFill>
                  </a:rPr>
                  <a:t>x</a:t>
                </a:r>
                <a:r>
                  <a:rPr lang="es-UY" sz="28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UY" sz="2800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sz="2800" dirty="0">
                    <a:solidFill>
                      <a:srgbClr val="3B4F89"/>
                    </a:solidFill>
                  </a:rPr>
                  <a:t>+</a:t>
                </a:r>
                <a:r>
                  <a:rPr lang="es-UY" sz="2800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sz="2800" i="1" dirty="0">
                    <a:solidFill>
                      <a:srgbClr val="3B4F89"/>
                    </a:solidFill>
                  </a:rPr>
                  <a:t>p</a:t>
                </a:r>
                <a:r>
                  <a:rPr lang="es-UY" sz="2800" baseline="-25000" dirty="0">
                    <a:solidFill>
                      <a:srgbClr val="3B4F89"/>
                    </a:solidFill>
                  </a:rPr>
                  <a:t>2</a:t>
                </a:r>
                <a:r>
                  <a:rPr lang="es-UY" sz="2800" i="1" dirty="0">
                    <a:solidFill>
                      <a:srgbClr val="3B4F89"/>
                    </a:solidFill>
                  </a:rPr>
                  <a:t>x</a:t>
                </a:r>
                <a:r>
                  <a:rPr lang="es-UY" sz="2800" baseline="-25000" dirty="0">
                    <a:solidFill>
                      <a:srgbClr val="3B4F89"/>
                    </a:solidFill>
                  </a:rPr>
                  <a:t>2</a:t>
                </a:r>
                <a:r>
                  <a:rPr lang="es-UY" sz="2800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sz="2800" dirty="0">
                    <a:solidFill>
                      <a:srgbClr val="3B4F89"/>
                    </a:solidFill>
                  </a:rPr>
                  <a:t>+…+</a:t>
                </a:r>
                <a:r>
                  <a:rPr lang="es-UY" sz="2800" baseline="30000" dirty="0">
                    <a:solidFill>
                      <a:srgbClr val="3B4F89"/>
                    </a:solidFill>
                  </a:rPr>
                  <a:t> </a:t>
                </a:r>
                <a:r>
                  <a:rPr lang="es-UY" sz="2800" i="1" dirty="0" err="1">
                    <a:solidFill>
                      <a:srgbClr val="3B4F89"/>
                    </a:solidFill>
                  </a:rPr>
                  <a:t>p</a:t>
                </a:r>
                <a:r>
                  <a:rPr lang="es-UY" sz="2800" i="1" baseline="-25000" dirty="0" err="1">
                    <a:solidFill>
                      <a:srgbClr val="3B4F89"/>
                    </a:solidFill>
                  </a:rPr>
                  <a:t>n</a:t>
                </a:r>
                <a:r>
                  <a:rPr lang="es-UY" sz="2800" i="1" dirty="0" err="1">
                    <a:solidFill>
                      <a:srgbClr val="3B4F89"/>
                    </a:solidFill>
                  </a:rPr>
                  <a:t>x</a:t>
                </a:r>
                <a:r>
                  <a:rPr lang="es-UY" sz="2800" i="1" baseline="-25000" dirty="0" err="1">
                    <a:solidFill>
                      <a:srgbClr val="3B4F89"/>
                    </a:solidFill>
                  </a:rPr>
                  <a:t>n</a:t>
                </a:r>
                <a:endParaRPr lang="es-UY" sz="2800" i="1" dirty="0">
                  <a:solidFill>
                    <a:srgbClr val="3B4F89"/>
                  </a:solidFill>
                </a:endParaRPr>
              </a:p>
              <a:p>
                <a:r>
                  <a:rPr lang="es-UY" sz="3000" dirty="0" smtClean="0"/>
                  <a:t>Obtenemos la </a:t>
                </a:r>
                <a:r>
                  <a:rPr lang="es-UY" sz="3000" b="1" u="sng" dirty="0" smtClean="0"/>
                  <a:t>Función de Gasto</a:t>
                </a:r>
                <a:endParaRPr lang="es-UY" sz="3000" b="1" dirty="0" smtClean="0"/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:r>
                  <a:rPr lang="es-UY" sz="2800" dirty="0" smtClean="0">
                    <a:solidFill>
                      <a:srgbClr val="3B4F89"/>
                    </a:solidFill>
                  </a:rPr>
                  <a:t>E*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280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s-UY" sz="280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s-UY" sz="2800" i="1" smtClean="0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sz="2800" b="0" i="1" smtClean="0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UY" sz="2800" b="0" i="1" smtClean="0">
                                <a:solidFill>
                                  <a:srgbClr val="3B4F89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UY" sz="2800" b="0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s-UY" sz="2800" b="0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Sup>
                      <m:sSubSupPr>
                        <m:ctrlP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s-UY" sz="2800" b="0" i="1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s-UY" sz="2800" b="0" i="1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UY" sz="2800" b="0" dirty="0" smtClean="0">
                  <a:solidFill>
                    <a:srgbClr val="3B4F89"/>
                  </a:solidFill>
                </a:endParaRPr>
              </a:p>
              <a:p>
                <a:pPr algn="ctr">
                  <a:lnSpc>
                    <a:spcPct val="120000"/>
                  </a:lnSpc>
                  <a:buFontTx/>
                  <a:buNone/>
                </a:pPr>
                <a:r>
                  <a:rPr lang="es-UY" sz="2800" i="1" dirty="0" smtClean="0">
                    <a:solidFill>
                      <a:srgbClr val="3B4F89"/>
                    </a:solidFill>
                  </a:rPr>
                  <a:t>E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(</a:t>
                </a:r>
                <a:r>
                  <a:rPr lang="es-UY" sz="28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UY" sz="28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, </a:t>
                </a:r>
                <a:r>
                  <a:rPr lang="es-UY" sz="28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UY" sz="2800" baseline="-25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,…, </a:t>
                </a:r>
                <a:r>
                  <a:rPr lang="es-UY" sz="2800" i="1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s-UY" sz="2800" i="1" baseline="-25000" dirty="0" err="1" smtClean="0">
                    <a:solidFill>
                      <a:srgbClr val="3B4F89"/>
                    </a:solidFill>
                  </a:rPr>
                  <a:t>n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, </a:t>
                </a:r>
                <a:r>
                  <a:rPr lang="es-UY" sz="2800" i="1" dirty="0" smtClean="0">
                    <a:solidFill>
                      <a:srgbClr val="3B4F89"/>
                    </a:solidFill>
                  </a:rPr>
                  <a:t>U</a:t>
                </a:r>
                <a:r>
                  <a:rPr lang="es-UY" sz="2800" dirty="0" smtClean="0">
                    <a:solidFill>
                      <a:srgbClr val="3B4F89"/>
                    </a:solidFill>
                  </a:rPr>
                  <a:t>)</a:t>
                </a:r>
              </a:p>
              <a:p>
                <a:r>
                  <a:rPr lang="es-UY" sz="3000" dirty="0" smtClean="0"/>
                  <a:t>Muestra </a:t>
                </a:r>
                <a:r>
                  <a:rPr lang="es-UY" sz="3000" dirty="0"/>
                  <a:t>el </a:t>
                </a:r>
                <a:r>
                  <a:rPr lang="es-UY" sz="3000" b="1" i="1" u="sng" dirty="0"/>
                  <a:t>mínimo</a:t>
                </a:r>
                <a:r>
                  <a:rPr lang="es-UY" sz="3000" b="1" i="1" dirty="0"/>
                  <a:t> gasto necesario para alcanzar un nivel dado de utilidad</a:t>
                </a:r>
                <a:r>
                  <a:rPr lang="es-UY" sz="3000" dirty="0"/>
                  <a:t> </a:t>
                </a:r>
                <a14:m>
                  <m:oMath xmlns:m="http://schemas.openxmlformats.org/officeDocument/2006/math">
                    <m:r>
                      <a:rPr lang="es-UY" sz="3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UY" sz="3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UY" sz="3000" dirty="0" smtClean="0"/>
                  <a:t>para </a:t>
                </a:r>
                <a:r>
                  <a:rPr lang="es-UY" sz="3000" dirty="0"/>
                  <a:t>un </a:t>
                </a:r>
                <a:r>
                  <a:rPr lang="es-UY" sz="3000" dirty="0" smtClean="0"/>
                  <a:t>conjunto </a:t>
                </a:r>
                <a:r>
                  <a:rPr lang="es-UY" sz="3000" dirty="0"/>
                  <a:t>de precios en particular</a:t>
                </a:r>
                <a:endParaRPr lang="es-UY" sz="3000" dirty="0" smtClean="0"/>
              </a:p>
              <a:p>
                <a:r>
                  <a:rPr lang="es-UY" sz="3000" dirty="0" smtClean="0"/>
                  <a:t>E es la función inversa de V</a:t>
                </a: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1371600"/>
                <a:ext cx="9067800" cy="5486400"/>
              </a:xfrm>
              <a:blipFill>
                <a:blip r:embed="rId3"/>
                <a:stretch>
                  <a:fillRect l="-141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0ABB4C2-FC6B-42AD-8870-6E085438B433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22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776" y="1339076"/>
            <a:ext cx="8229600" cy="1066800"/>
          </a:xfrm>
        </p:spPr>
        <p:txBody>
          <a:bodyPr/>
          <a:lstStyle/>
          <a:p>
            <a:r>
              <a:rPr lang="en-US" sz="2800" dirty="0" err="1" smtClean="0"/>
              <a:t>Función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utilidad</a:t>
            </a:r>
            <a:r>
              <a:rPr lang="en-US" sz="2800" dirty="0" smtClean="0"/>
              <a:t> </a:t>
            </a:r>
            <a:r>
              <a:rPr lang="en-US" sz="2800" dirty="0" err="1" smtClean="0"/>
              <a:t>indirecta</a:t>
            </a:r>
            <a:r>
              <a:rPr lang="en-US" sz="2800" dirty="0" smtClean="0"/>
              <a:t>, Cobb-Douglas, 2 </a:t>
            </a:r>
            <a:r>
              <a:rPr lang="en-US" sz="2800" dirty="0" err="1" smtClean="0"/>
              <a:t>bienes</a:t>
            </a:r>
            <a:r>
              <a:rPr lang="en-US" sz="2800" dirty="0"/>
              <a:t>:</a:t>
            </a:r>
            <a:endParaRPr lang="en-US" sz="2800" dirty="0" smtClean="0"/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29976"/>
              </p:ext>
            </p:extLst>
          </p:nvPr>
        </p:nvGraphicFramePr>
        <p:xfrm>
          <a:off x="2590800" y="1981200"/>
          <a:ext cx="32750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cuación" r:id="rId4" imgW="1473120" imgH="444240" progId="Equation.3">
                  <p:embed/>
                </p:oleObj>
              </mc:Choice>
              <mc:Fallback>
                <p:oleObj name="Ecuación" r:id="rId4" imgW="14731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327501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6613" name="Rectangle 5"/>
              <p:cNvSpPr>
                <a:spLocks noChangeArrowheads="1"/>
              </p:cNvSpPr>
              <p:nvPr/>
            </p:nvSpPr>
            <p:spPr bwMode="auto">
              <a:xfrm>
                <a:off x="656064" y="3146038"/>
                <a:ext cx="8153400" cy="3102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n-US" sz="2800" baseline="0" dirty="0" err="1" smtClean="0">
                    <a:solidFill>
                      <a:srgbClr val="470F3E"/>
                    </a:solidFill>
                  </a:rPr>
                  <a:t>Sustituimos</a:t>
                </a:r>
                <a:r>
                  <a:rPr lang="en-US" sz="2800" baseline="0" dirty="0" smtClean="0">
                    <a:solidFill>
                      <a:srgbClr val="470F3E"/>
                    </a:solidFill>
                  </a:rPr>
                  <a:t> V </a:t>
                </a:r>
                <a:r>
                  <a:rPr lang="en-US" sz="2800" baseline="0" dirty="0" err="1" smtClean="0">
                    <a:solidFill>
                      <a:srgbClr val="470F3E"/>
                    </a:solidFill>
                  </a:rPr>
                  <a:t>por</a:t>
                </a:r>
                <a:r>
                  <a:rPr lang="en-US" sz="2800" baseline="0" dirty="0" smtClean="0">
                    <a:solidFill>
                      <a:srgbClr val="470F3E"/>
                    </a:solidFill>
                  </a:rPr>
                  <a:t> U e I </a:t>
                </a:r>
                <a:r>
                  <a:rPr lang="en-US" sz="2800" baseline="0" dirty="0" err="1" smtClean="0">
                    <a:solidFill>
                      <a:srgbClr val="470F3E"/>
                    </a:solidFill>
                  </a:rPr>
                  <a:t>por</a:t>
                </a:r>
                <a:r>
                  <a:rPr lang="en-US" sz="2800" baseline="0" dirty="0" smtClean="0">
                    <a:solidFill>
                      <a:srgbClr val="470F3E"/>
                    </a:solidFill>
                  </a:rPr>
                  <a:t> E: </a:t>
                </a:r>
              </a:p>
              <a:p>
                <a:pPr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800" b="0" i="1" baseline="0" smtClean="0">
                          <a:solidFill>
                            <a:srgbClr val="470F3E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s-UY" sz="2800" b="0" i="1" baseline="0" smtClean="0">
                          <a:solidFill>
                            <a:srgbClr val="470F3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2800" b="0" i="1" baseline="0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2800" b="0" i="1" baseline="0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s-UY" sz="2800" b="0" i="1" baseline="0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0,5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s-UY" sz="2800" b="0" i="1" baseline="0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0,5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800" baseline="0" dirty="0" smtClean="0">
                  <a:solidFill>
                    <a:srgbClr val="470F3E"/>
                  </a:solidFill>
                </a:endParaRP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s-UY" sz="2800" baseline="0" dirty="0" smtClean="0">
                    <a:solidFill>
                      <a:srgbClr val="470F3E"/>
                    </a:solidFill>
                  </a:rPr>
                  <a:t>Y despejamos E, tendremos la función de gasto</a:t>
                </a:r>
              </a:p>
              <a:p>
                <a:pPr marL="342900" indent="-342900">
                  <a:lnSpc>
                    <a:spcPct val="130000"/>
                  </a:lnSpc>
                  <a:spcBef>
                    <a:spcPct val="20000"/>
                  </a:spcBef>
                </a:pPr>
                <a:r>
                  <a:rPr lang="en-US" sz="2800" i="1" baseline="0" dirty="0" smtClean="0">
                    <a:solidFill>
                      <a:srgbClr val="3B4F89"/>
                    </a:solidFill>
                  </a:rPr>
                  <a:t>E</a:t>
                </a:r>
                <a:r>
                  <a:rPr lang="en-US" sz="2800" baseline="0" dirty="0" smtClean="0">
                    <a:solidFill>
                      <a:srgbClr val="3B4F89"/>
                    </a:solidFill>
                  </a:rPr>
                  <a:t>(</a:t>
                </a:r>
                <a:r>
                  <a:rPr lang="en-US" sz="2800" i="1" baseline="0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n-US" sz="2800" i="1" dirty="0" err="1" smtClean="0">
                    <a:solidFill>
                      <a:srgbClr val="3B4F89"/>
                    </a:solidFill>
                  </a:rPr>
                  <a:t>x</a:t>
                </a:r>
                <a:r>
                  <a:rPr lang="en-US" sz="2800" baseline="0" dirty="0" err="1" smtClean="0">
                    <a:solidFill>
                      <a:srgbClr val="3B4F89"/>
                    </a:solidFill>
                  </a:rPr>
                  <a:t>,</a:t>
                </a:r>
                <a:r>
                  <a:rPr lang="en-US" sz="2800" i="1" baseline="0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n-US" sz="2800" i="1" dirty="0" err="1" smtClean="0">
                    <a:solidFill>
                      <a:srgbClr val="3B4F89"/>
                    </a:solidFill>
                  </a:rPr>
                  <a:t>y</a:t>
                </a:r>
                <a:r>
                  <a:rPr lang="en-US" sz="2800" baseline="0" dirty="0" err="1" smtClean="0">
                    <a:solidFill>
                      <a:srgbClr val="3B4F89"/>
                    </a:solidFill>
                  </a:rPr>
                  <a:t>,</a:t>
                </a:r>
                <a:r>
                  <a:rPr lang="en-US" sz="2800" i="1" baseline="0" dirty="0" err="1" smtClean="0">
                    <a:solidFill>
                      <a:srgbClr val="3B4F89"/>
                    </a:solidFill>
                  </a:rPr>
                  <a:t>U</a:t>
                </a:r>
                <a:r>
                  <a:rPr lang="en-US" sz="2800" baseline="0" dirty="0">
                    <a:solidFill>
                      <a:srgbClr val="3B4F89"/>
                    </a:solidFill>
                  </a:rPr>
                  <a:t>) = 2</a:t>
                </a:r>
                <a:r>
                  <a:rPr lang="en-US" sz="2800" i="1" baseline="0" dirty="0">
                    <a:solidFill>
                      <a:srgbClr val="3B4F89"/>
                    </a:solidFill>
                  </a:rPr>
                  <a:t>p</a:t>
                </a:r>
                <a:r>
                  <a:rPr lang="en-US" sz="2800" i="1" dirty="0">
                    <a:solidFill>
                      <a:srgbClr val="3B4F89"/>
                    </a:solidFill>
                  </a:rPr>
                  <a:t>x</a:t>
                </a:r>
                <a:r>
                  <a:rPr lang="en-US" sz="2800" baseline="30000" dirty="0">
                    <a:solidFill>
                      <a:srgbClr val="3B4F89"/>
                    </a:solidFill>
                  </a:rPr>
                  <a:t>0.5</a:t>
                </a:r>
                <a:r>
                  <a:rPr lang="en-US" sz="2800" i="1" baseline="0" dirty="0">
                    <a:solidFill>
                      <a:srgbClr val="3B4F89"/>
                    </a:solidFill>
                  </a:rPr>
                  <a:t>p</a:t>
                </a:r>
                <a:r>
                  <a:rPr lang="en-US" sz="2800" i="1" dirty="0">
                    <a:solidFill>
                      <a:srgbClr val="3B4F89"/>
                    </a:solidFill>
                  </a:rPr>
                  <a:t>y</a:t>
                </a:r>
                <a:r>
                  <a:rPr lang="en-US" sz="2800" baseline="30000" dirty="0">
                    <a:solidFill>
                      <a:srgbClr val="3B4F89"/>
                    </a:solidFill>
                  </a:rPr>
                  <a:t>0.5</a:t>
                </a:r>
                <a:r>
                  <a:rPr lang="en-US" sz="2800" i="1" baseline="0" dirty="0">
                    <a:solidFill>
                      <a:srgbClr val="3B4F89"/>
                    </a:solidFill>
                  </a:rPr>
                  <a:t>U</a:t>
                </a:r>
              </a:p>
            </p:txBody>
          </p:sp>
        </mc:Choice>
        <mc:Fallback xmlns="">
          <p:sp>
            <p:nvSpPr>
              <p:cNvPr id="19661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64" y="3146038"/>
                <a:ext cx="8153400" cy="3102362"/>
              </a:xfrm>
              <a:prstGeom prst="rect">
                <a:avLst/>
              </a:prstGeom>
              <a:blipFill>
                <a:blip r:embed="rId6"/>
                <a:stretch>
                  <a:fillRect l="-1346" t="-1965" r="-5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91376" y="304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kern="0" baseline="0" dirty="0" smtClean="0"/>
              <a:t>Minimización del Gasto</a:t>
            </a:r>
            <a:br>
              <a:rPr lang="es-UY" kern="0" baseline="0" dirty="0" smtClean="0"/>
            </a:br>
            <a:r>
              <a:rPr lang="es-UY" sz="4000" kern="0" baseline="0" dirty="0" smtClean="0"/>
              <a:t>Dos Funciones de Gasto</a:t>
            </a:r>
            <a:endParaRPr lang="en-US" sz="40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CD65CB3-4A25-47D0-9779-1F4B9DF16BE6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23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2863"/>
            <a:ext cx="9067800" cy="1066800"/>
          </a:xfrm>
        </p:spPr>
        <p:txBody>
          <a:bodyPr/>
          <a:lstStyle/>
          <a:p>
            <a:r>
              <a:rPr lang="en-US" dirty="0" smtClean="0"/>
              <a:t>Para el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proporciones</a:t>
            </a:r>
            <a:r>
              <a:rPr lang="en-US" dirty="0" smtClean="0"/>
              <a:t> </a:t>
            </a:r>
            <a:r>
              <a:rPr lang="en-US" dirty="0" err="1" smtClean="0"/>
              <a:t>fijas</a:t>
            </a:r>
            <a:r>
              <a:rPr lang="en-US" dirty="0" smtClean="0"/>
              <a:t>,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utilidad</a:t>
            </a:r>
            <a:r>
              <a:rPr lang="en-US" dirty="0" smtClean="0"/>
              <a:t> </a:t>
            </a:r>
            <a:r>
              <a:rPr lang="en-US" dirty="0" err="1" smtClean="0"/>
              <a:t>indirecta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705130"/>
              </p:ext>
            </p:extLst>
          </p:nvPr>
        </p:nvGraphicFramePr>
        <p:xfrm>
          <a:off x="4800600" y="2198688"/>
          <a:ext cx="38242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4" imgW="1688760" imgH="444240" progId="Equation.3">
                  <p:embed/>
                </p:oleObj>
              </mc:Choice>
              <mc:Fallback>
                <p:oleObj name="Equation" r:id="rId4" imgW="16887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98688"/>
                        <a:ext cx="3824287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267629" y="3265488"/>
            <a:ext cx="815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baseline="0" dirty="0">
                <a:solidFill>
                  <a:srgbClr val="470F3E"/>
                </a:solidFill>
              </a:rPr>
              <a:t>Si </a:t>
            </a:r>
            <a:r>
              <a:rPr lang="en-US" sz="3200" baseline="0" dirty="0" err="1">
                <a:solidFill>
                  <a:srgbClr val="470F3E"/>
                </a:solidFill>
              </a:rPr>
              <a:t>cambiamos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nuevamente</a:t>
            </a:r>
            <a:r>
              <a:rPr lang="en-US" sz="3200" baseline="0" dirty="0">
                <a:solidFill>
                  <a:srgbClr val="470F3E"/>
                </a:solidFill>
              </a:rPr>
              <a:t> el </a:t>
            </a:r>
            <a:r>
              <a:rPr lang="en-US" sz="3200" baseline="0" dirty="0" err="1">
                <a:solidFill>
                  <a:srgbClr val="470F3E"/>
                </a:solidFill>
              </a:rPr>
              <a:t>lugar</a:t>
            </a:r>
            <a:r>
              <a:rPr lang="en-US" sz="3200" baseline="0" dirty="0">
                <a:solidFill>
                  <a:srgbClr val="470F3E"/>
                </a:solidFill>
              </a:rPr>
              <a:t> de la </a:t>
            </a:r>
            <a:r>
              <a:rPr lang="en-US" sz="3200" baseline="0" dirty="0" err="1">
                <a:solidFill>
                  <a:srgbClr val="470F3E"/>
                </a:solidFill>
              </a:rPr>
              <a:t>utilidad</a:t>
            </a:r>
            <a:r>
              <a:rPr lang="en-US" sz="3200" baseline="0" dirty="0">
                <a:solidFill>
                  <a:srgbClr val="470F3E"/>
                </a:solidFill>
              </a:rPr>
              <a:t> y del </a:t>
            </a:r>
            <a:r>
              <a:rPr lang="en-US" sz="3200" baseline="0" dirty="0" err="1" smtClean="0">
                <a:solidFill>
                  <a:srgbClr val="470F3E"/>
                </a:solidFill>
              </a:rPr>
              <a:t>gasto</a:t>
            </a:r>
            <a:r>
              <a:rPr lang="en-US" sz="3200" baseline="0" dirty="0" smtClean="0">
                <a:solidFill>
                  <a:srgbClr val="470F3E"/>
                </a:solidFill>
              </a:rPr>
              <a:t>:</a:t>
            </a:r>
            <a:endParaRPr lang="en-US" sz="3200" baseline="0" dirty="0">
              <a:solidFill>
                <a:srgbClr val="470F3E"/>
              </a:solidFill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i="1" baseline="0" dirty="0">
                <a:solidFill>
                  <a:srgbClr val="3B4F89"/>
                </a:solidFill>
              </a:rPr>
              <a:t>E</a:t>
            </a:r>
            <a:r>
              <a:rPr lang="en-US" sz="2800" baseline="0" dirty="0">
                <a:solidFill>
                  <a:srgbClr val="3B4F89"/>
                </a:solidFill>
              </a:rPr>
              <a:t>(</a:t>
            </a:r>
            <a:r>
              <a:rPr lang="en-US" sz="2800" i="1" baseline="0" dirty="0" err="1">
                <a:solidFill>
                  <a:srgbClr val="3B4F89"/>
                </a:solidFill>
              </a:rPr>
              <a:t>p</a:t>
            </a:r>
            <a:r>
              <a:rPr lang="en-US" sz="2800" i="1" dirty="0" err="1">
                <a:solidFill>
                  <a:srgbClr val="3B4F89"/>
                </a:solidFill>
              </a:rPr>
              <a:t>x</a:t>
            </a:r>
            <a:r>
              <a:rPr lang="en-US" sz="2800" baseline="0" dirty="0" err="1">
                <a:solidFill>
                  <a:srgbClr val="3B4F89"/>
                </a:solidFill>
              </a:rPr>
              <a:t>,</a:t>
            </a:r>
            <a:r>
              <a:rPr lang="en-US" sz="2800" i="1" baseline="0" dirty="0" err="1">
                <a:solidFill>
                  <a:srgbClr val="3B4F89"/>
                </a:solidFill>
              </a:rPr>
              <a:t>p</a:t>
            </a:r>
            <a:r>
              <a:rPr lang="en-US" sz="2800" i="1" dirty="0" err="1">
                <a:solidFill>
                  <a:srgbClr val="3B4F89"/>
                </a:solidFill>
              </a:rPr>
              <a:t>y</a:t>
            </a:r>
            <a:r>
              <a:rPr lang="en-US" sz="2800" baseline="0" dirty="0" err="1">
                <a:solidFill>
                  <a:srgbClr val="3B4F89"/>
                </a:solidFill>
              </a:rPr>
              <a:t>,</a:t>
            </a:r>
            <a:r>
              <a:rPr lang="en-US" sz="2800" i="1" baseline="0" dirty="0" err="1">
                <a:solidFill>
                  <a:srgbClr val="3B4F89"/>
                </a:solidFill>
              </a:rPr>
              <a:t>U</a:t>
            </a:r>
            <a:r>
              <a:rPr lang="en-US" sz="2800" baseline="0" dirty="0">
                <a:solidFill>
                  <a:srgbClr val="3B4F89"/>
                </a:solidFill>
              </a:rPr>
              <a:t>) = (</a:t>
            </a:r>
            <a:r>
              <a:rPr lang="en-US" sz="2800" i="1" baseline="0" dirty="0" err="1">
                <a:solidFill>
                  <a:srgbClr val="3B4F89"/>
                </a:solidFill>
              </a:rPr>
              <a:t>p</a:t>
            </a:r>
            <a:r>
              <a:rPr lang="en-US" sz="2800" i="1" dirty="0" err="1">
                <a:solidFill>
                  <a:srgbClr val="3B4F89"/>
                </a:solidFill>
              </a:rPr>
              <a:t>x</a:t>
            </a:r>
            <a:r>
              <a:rPr lang="en-US" sz="2800" i="1" dirty="0">
                <a:solidFill>
                  <a:srgbClr val="3B4F89"/>
                </a:solidFill>
              </a:rPr>
              <a:t> </a:t>
            </a:r>
            <a:r>
              <a:rPr lang="en-US" sz="2800" i="1" baseline="0" dirty="0">
                <a:solidFill>
                  <a:srgbClr val="3B4F89"/>
                </a:solidFill>
              </a:rPr>
              <a:t>+ </a:t>
            </a:r>
            <a:r>
              <a:rPr lang="en-US" sz="2800" baseline="0" dirty="0">
                <a:solidFill>
                  <a:srgbClr val="3B4F89"/>
                </a:solidFill>
              </a:rPr>
              <a:t>0.25</a:t>
            </a:r>
            <a:r>
              <a:rPr lang="en-US" sz="2800" i="1" baseline="0" dirty="0">
                <a:solidFill>
                  <a:srgbClr val="3B4F89"/>
                </a:solidFill>
              </a:rPr>
              <a:t>p</a:t>
            </a:r>
            <a:r>
              <a:rPr lang="en-US" sz="2800" i="1" dirty="0">
                <a:solidFill>
                  <a:srgbClr val="3B4F89"/>
                </a:solidFill>
              </a:rPr>
              <a:t>y</a:t>
            </a:r>
            <a:r>
              <a:rPr lang="en-US" sz="2800" baseline="0" dirty="0">
                <a:solidFill>
                  <a:srgbClr val="3B4F89"/>
                </a:solidFill>
              </a:rPr>
              <a:t>)</a:t>
            </a:r>
            <a:r>
              <a:rPr lang="en-US" sz="2800" i="1" baseline="0" dirty="0">
                <a:solidFill>
                  <a:srgbClr val="3B4F89"/>
                </a:solidFill>
              </a:rPr>
              <a:t>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91376" y="304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kern="0" baseline="0" dirty="0" smtClean="0"/>
              <a:t>Minimización del Gasto</a:t>
            </a:r>
            <a:br>
              <a:rPr lang="es-UY" kern="0" baseline="0" dirty="0" smtClean="0"/>
            </a:br>
            <a:r>
              <a:rPr lang="es-UY" sz="4000" kern="0" baseline="0" dirty="0" smtClean="0"/>
              <a:t>Dos Funciones de Gasto</a:t>
            </a:r>
            <a:endParaRPr lang="en-US" sz="40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11A7619-CCEE-4A56-BC1F-BEC224DA8F6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24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876800"/>
          </a:xfrm>
        </p:spPr>
        <p:txBody>
          <a:bodyPr/>
          <a:lstStyle/>
          <a:p>
            <a:r>
              <a:rPr lang="es-UY" dirty="0" smtClean="0"/>
              <a:t>Homogénea de grado 1</a:t>
            </a:r>
          </a:p>
          <a:p>
            <a:pPr lvl="1"/>
            <a:r>
              <a:rPr lang="es-UY" dirty="0" smtClean="0"/>
              <a:t>Duplicar el precio de todos los bienes va a implicar que exactamente se duplique el gasto necesario</a:t>
            </a:r>
          </a:p>
          <a:p>
            <a:r>
              <a:rPr lang="es-UY" dirty="0" smtClean="0"/>
              <a:t>No-decreciente en los precios</a:t>
            </a:r>
          </a:p>
          <a:p>
            <a:pPr lvl="1"/>
            <a:r>
              <a:rPr lang="es-UY" dirty="0" smtClean="0">
                <a:sym typeface="Symbol" pitchFamily="18" charset="2"/>
              </a:rPr>
              <a:t></a:t>
            </a:r>
            <a:r>
              <a:rPr lang="es-UY" i="1" dirty="0" smtClean="0">
                <a:sym typeface="Symbol" pitchFamily="18" charset="2"/>
              </a:rPr>
              <a:t>E</a:t>
            </a:r>
            <a:r>
              <a:rPr lang="es-UY" dirty="0" smtClean="0">
                <a:sym typeface="Symbol" pitchFamily="18" charset="2"/>
              </a:rPr>
              <a:t>/</a:t>
            </a:r>
            <a:r>
              <a:rPr lang="es-UY" i="1" dirty="0" smtClean="0">
                <a:sym typeface="Symbol" pitchFamily="18" charset="2"/>
              </a:rPr>
              <a:t>p</a:t>
            </a:r>
            <a:r>
              <a:rPr lang="es-UY" i="1" baseline="-25000" dirty="0" smtClean="0">
                <a:sym typeface="Symbol" pitchFamily="18" charset="2"/>
              </a:rPr>
              <a:t>i</a:t>
            </a:r>
            <a:r>
              <a:rPr lang="es-UY" dirty="0" smtClean="0">
                <a:sym typeface="Symbol" pitchFamily="18" charset="2"/>
              </a:rPr>
              <a:t>  0 para cada bien </a:t>
            </a:r>
            <a:r>
              <a:rPr lang="es-UY" i="1" dirty="0" smtClean="0">
                <a:sym typeface="Symbol" pitchFamily="18" charset="2"/>
              </a:rPr>
              <a:t>i</a:t>
            </a:r>
          </a:p>
          <a:p>
            <a:r>
              <a:rPr lang="es-UY" dirty="0" smtClean="0">
                <a:sym typeface="Symbol" pitchFamily="18" charset="2"/>
              </a:rPr>
              <a:t>Cóncava en precios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06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kern="0" baseline="0" dirty="0" smtClean="0"/>
              <a:t>Minimización del Gasto</a:t>
            </a:r>
          </a:p>
          <a:p>
            <a:r>
              <a:rPr lang="es-UY" sz="3000" kern="0" baseline="0" dirty="0" smtClean="0"/>
              <a:t>Propiedad de las función de gasto</a:t>
            </a:r>
            <a:endParaRPr lang="en-US" sz="30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D29C23B-59F8-40AD-AD9F-3B77BEEDD77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25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92163"/>
          </a:xfrm>
        </p:spPr>
        <p:txBody>
          <a:bodyPr/>
          <a:lstStyle/>
          <a:p>
            <a:r>
              <a:rPr lang="en-US" sz="4000" dirty="0" err="1" smtClean="0"/>
              <a:t>Puntos</a:t>
            </a:r>
            <a:r>
              <a:rPr lang="en-US" sz="4000" dirty="0" smtClean="0"/>
              <a:t> </a:t>
            </a:r>
            <a:r>
              <a:rPr lang="en-US" sz="4000" dirty="0" err="1" smtClean="0"/>
              <a:t>importante</a:t>
            </a:r>
            <a:r>
              <a:rPr lang="en-US" sz="4000" dirty="0" smtClean="0"/>
              <a:t> a </a:t>
            </a:r>
            <a:r>
              <a:rPr lang="en-US" sz="4000" dirty="0" err="1" smtClean="0"/>
              <a:t>recordar</a:t>
            </a:r>
            <a:r>
              <a:rPr lang="en-US" sz="4000" dirty="0" smtClean="0"/>
              <a:t>: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dirty="0" smtClean="0"/>
              <a:t>Para alcanzar un máximo restricto, la persona deberá:</a:t>
            </a:r>
          </a:p>
          <a:p>
            <a:pPr lvl="1">
              <a:lnSpc>
                <a:spcPct val="90000"/>
              </a:lnSpc>
            </a:pPr>
            <a:r>
              <a:rPr lang="es-UY" dirty="0" smtClean="0"/>
              <a:t>Gastar todo su ingreso disponible</a:t>
            </a:r>
          </a:p>
          <a:p>
            <a:pPr lvl="1">
              <a:lnSpc>
                <a:spcPct val="90000"/>
              </a:lnSpc>
            </a:pPr>
            <a:r>
              <a:rPr lang="es-UY" dirty="0" smtClean="0"/>
              <a:t>Elegir una canasta de bienes tal que la </a:t>
            </a:r>
            <a:r>
              <a:rPr lang="es-UY" i="1" dirty="0" smtClean="0"/>
              <a:t>TMS </a:t>
            </a:r>
            <a:r>
              <a:rPr lang="es-UY" dirty="0" smtClean="0"/>
              <a:t>entre dos bienes cualquiera sea igual al ratio entre los precios de esos bienes</a:t>
            </a:r>
          </a:p>
          <a:p>
            <a:r>
              <a:rPr lang="en-US" dirty="0"/>
              <a:t>Las </a:t>
            </a:r>
            <a:r>
              <a:rPr lang="en-US" dirty="0" err="1"/>
              <a:t>condiciones</a:t>
            </a:r>
            <a:r>
              <a:rPr lang="en-US" dirty="0"/>
              <a:t> de </a:t>
            </a:r>
            <a:r>
              <a:rPr lang="en-US" dirty="0" err="1"/>
              <a:t>tangencia</a:t>
            </a:r>
            <a:r>
              <a:rPr lang="en-US" dirty="0"/>
              <a:t> son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condiciones</a:t>
            </a:r>
            <a:r>
              <a:rPr lang="en-US" dirty="0"/>
              <a:t> de primer </a:t>
            </a:r>
            <a:r>
              <a:rPr lang="en-US" dirty="0" err="1"/>
              <a:t>orden</a:t>
            </a:r>
            <a:endParaRPr lang="en-US" dirty="0"/>
          </a:p>
          <a:p>
            <a:pPr lvl="1"/>
            <a:r>
              <a:rPr lang="en-US" dirty="0" smtClean="0"/>
              <a:t>El </a:t>
            </a:r>
            <a:r>
              <a:rPr lang="en-US" dirty="0" err="1"/>
              <a:t>mapa</a:t>
            </a:r>
            <a:r>
              <a:rPr lang="en-US" dirty="0"/>
              <a:t> de </a:t>
            </a:r>
            <a:r>
              <a:rPr lang="en-US" dirty="0" err="1"/>
              <a:t>indiferencia</a:t>
            </a:r>
            <a:r>
              <a:rPr lang="en-US" dirty="0"/>
              <a:t> de las personas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presentar</a:t>
            </a:r>
            <a:r>
              <a:rPr lang="en-US" dirty="0"/>
              <a:t> </a:t>
            </a:r>
            <a:r>
              <a:rPr lang="en-US" i="1" dirty="0"/>
              <a:t>TMS </a:t>
            </a:r>
            <a:r>
              <a:rPr lang="en-US" dirty="0" err="1"/>
              <a:t>decrecientes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/>
              <a:t>función</a:t>
            </a:r>
            <a:r>
              <a:rPr lang="en-US" dirty="0"/>
              <a:t> de </a:t>
            </a:r>
            <a:r>
              <a:rPr lang="en-US" dirty="0" err="1"/>
              <a:t>utilidad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estrictamente</a:t>
            </a:r>
            <a:r>
              <a:rPr lang="en-US" dirty="0"/>
              <a:t> </a:t>
            </a:r>
            <a:r>
              <a:rPr lang="en-US" dirty="0" err="1"/>
              <a:t>cuasi-cóncava</a:t>
            </a:r>
            <a:endParaRPr lang="en-US" dirty="0"/>
          </a:p>
          <a:p>
            <a:pPr>
              <a:lnSpc>
                <a:spcPct val="90000"/>
              </a:lnSpc>
            </a:pPr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E7CADC7-D3A9-4FAB-A58F-E6AA05D52BE1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26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5963"/>
            <a:ext cx="9067800" cy="5761037"/>
          </a:xfrm>
        </p:spPr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condiciones</a:t>
            </a:r>
            <a:r>
              <a:rPr lang="en-US" dirty="0" smtClean="0"/>
              <a:t> de </a:t>
            </a:r>
            <a:r>
              <a:rPr lang="en-US" dirty="0" err="1" smtClean="0"/>
              <a:t>tangencia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modificadas</a:t>
            </a:r>
            <a:r>
              <a:rPr lang="en-US" dirty="0" smtClean="0"/>
              <a:t> para </a:t>
            </a:r>
            <a:r>
              <a:rPr lang="en-US" dirty="0" err="1" smtClean="0"/>
              <a:t>permitir</a:t>
            </a:r>
            <a:r>
              <a:rPr lang="en-US" dirty="0" smtClean="0"/>
              <a:t> </a:t>
            </a:r>
            <a:r>
              <a:rPr lang="en-US" dirty="0" err="1" smtClean="0"/>
              <a:t>soluciones</a:t>
            </a:r>
            <a:r>
              <a:rPr lang="en-US" dirty="0" smtClean="0"/>
              <a:t> de </a:t>
            </a:r>
            <a:r>
              <a:rPr lang="en-US" dirty="0" err="1" smtClean="0"/>
              <a:t>esquina</a:t>
            </a:r>
            <a:endParaRPr lang="en-US" dirty="0" smtClean="0"/>
          </a:p>
          <a:p>
            <a:r>
              <a:rPr lang="en-US" dirty="0"/>
              <a:t>Las </a:t>
            </a:r>
            <a:r>
              <a:rPr lang="en-US" dirty="0" err="1"/>
              <a:t>elecciones</a:t>
            </a:r>
            <a:r>
              <a:rPr lang="en-US" dirty="0"/>
              <a:t> </a:t>
            </a:r>
            <a:r>
              <a:rPr lang="en-US" dirty="0" err="1"/>
              <a:t>óptimas</a:t>
            </a:r>
            <a:r>
              <a:rPr lang="en-US" dirty="0"/>
              <a:t> de las personas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implícitamente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parámetros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restricción</a:t>
            </a:r>
            <a:r>
              <a:rPr lang="en-US" dirty="0"/>
              <a:t> </a:t>
            </a:r>
            <a:r>
              <a:rPr lang="en-US" dirty="0" err="1"/>
              <a:t>presupuestal</a:t>
            </a:r>
            <a:endParaRPr lang="en-US" dirty="0"/>
          </a:p>
          <a:p>
            <a:pPr lvl="1"/>
            <a:r>
              <a:rPr lang="en-US" dirty="0"/>
              <a:t>Las </a:t>
            </a:r>
            <a:r>
              <a:rPr lang="en-US" dirty="0" err="1"/>
              <a:t>elecciones</a:t>
            </a:r>
            <a:r>
              <a:rPr lang="en-US" dirty="0"/>
              <a:t> </a:t>
            </a:r>
            <a:r>
              <a:rPr lang="en-US" dirty="0" err="1"/>
              <a:t>observadas</a:t>
            </a:r>
            <a:r>
              <a:rPr lang="en-US" dirty="0"/>
              <a:t> van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</a:t>
            </a:r>
            <a:r>
              <a:rPr lang="en-US" dirty="0" err="1"/>
              <a:t>implícitas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 y del </a:t>
            </a:r>
            <a:r>
              <a:rPr lang="en-US" dirty="0" err="1"/>
              <a:t>ingreso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utilidad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indirecta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 y el </a:t>
            </a:r>
            <a:r>
              <a:rPr lang="en-US" dirty="0" err="1"/>
              <a:t>ingreso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92163"/>
          </a:xfrm>
          <a:noFill/>
        </p:spPr>
        <p:txBody>
          <a:bodyPr/>
          <a:lstStyle/>
          <a:p>
            <a:r>
              <a:rPr lang="en-US" sz="4000" dirty="0" err="1" smtClean="0"/>
              <a:t>Puntos</a:t>
            </a:r>
            <a:r>
              <a:rPr lang="en-US" sz="4000" dirty="0" smtClean="0"/>
              <a:t> </a:t>
            </a:r>
            <a:r>
              <a:rPr lang="en-US" sz="4000" dirty="0" err="1" smtClean="0"/>
              <a:t>importante</a:t>
            </a:r>
            <a:r>
              <a:rPr lang="en-US" sz="4000" dirty="0" smtClean="0"/>
              <a:t> a </a:t>
            </a:r>
            <a:r>
              <a:rPr lang="en-US" sz="4000" dirty="0" err="1" smtClean="0"/>
              <a:t>recordar</a:t>
            </a:r>
            <a:r>
              <a:rPr lang="en-US" sz="40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14078EB-FFD6-41DB-8054-FB38EAF0C68E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27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smtClean="0"/>
              <a:t>El problema dual a la maximización de la utilidad sujeta a una restricción va a ser la minimización del gasto requerido para alcanzar un nivel objetivo de utilidad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De esta forma llegamos a la misma solución óptima que en problema original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Lleva a funciones de gasto en las cuales el gasto es una función del nivel de utilidad objetivo y de los precios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title"/>
          </p:nvPr>
        </p:nvSpPr>
        <p:spPr>
          <a:xfrm>
            <a:off x="797312" y="-31595"/>
            <a:ext cx="7772400" cy="792163"/>
          </a:xfrm>
          <a:noFill/>
        </p:spPr>
        <p:txBody>
          <a:bodyPr/>
          <a:lstStyle/>
          <a:p>
            <a:r>
              <a:rPr lang="en-US" sz="4000" dirty="0" err="1" smtClean="0"/>
              <a:t>Puntos</a:t>
            </a:r>
            <a:r>
              <a:rPr lang="en-US" sz="4000" dirty="0" smtClean="0"/>
              <a:t> </a:t>
            </a:r>
            <a:r>
              <a:rPr lang="en-US" sz="4000" dirty="0" err="1" smtClean="0"/>
              <a:t>importante</a:t>
            </a:r>
            <a:r>
              <a:rPr lang="en-US" sz="4000" dirty="0" smtClean="0"/>
              <a:t> a </a:t>
            </a:r>
            <a:r>
              <a:rPr lang="en-US" sz="4000" dirty="0" err="1" smtClean="0"/>
              <a:t>recordar</a:t>
            </a:r>
            <a:r>
              <a:rPr lang="en-US" sz="40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8538ACA-1983-4566-BAA9-3D3B09FDFA55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1"/>
            <a:ext cx="87630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2800" dirty="0" smtClean="0"/>
              <a:t>Esto significa que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s-UY" sz="24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s-UY" sz="24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s-UY" sz="2400" baseline="30000" dirty="0" smtClean="0">
                <a:solidFill>
                  <a:srgbClr val="3B4F89"/>
                </a:solidFill>
                <a:sym typeface="Symbol" pitchFamily="18" charset="2"/>
              </a:rPr>
              <a:t>0.5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s-UY" sz="24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s-UY" sz="24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s-UY" sz="24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s-UY" sz="24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s-UY" sz="24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endParaRPr lang="es-UY" sz="2400" dirty="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s-UY" sz="28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s-UY" sz="2800" dirty="0" smtClean="0">
                <a:sym typeface="Symbol" pitchFamily="18" charset="2"/>
              </a:rPr>
              <a:t>Y sustituyendo en la Restricción Presupuestaria, podemos resolver para las funciones de demanda</a:t>
            </a:r>
            <a:r>
              <a:rPr lang="en-US" sz="2800" dirty="0" smtClean="0">
                <a:sym typeface="Symbol" pitchFamily="18" charset="2"/>
              </a:rPr>
              <a:t>:</a:t>
            </a:r>
            <a:endParaRPr lang="en-US" sz="28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5858D4"/>
              </a:solidFill>
              <a:sym typeface="Symbol" pitchFamily="18" charset="2"/>
            </a:endParaRPr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432260"/>
              </p:ext>
            </p:extLst>
          </p:nvPr>
        </p:nvGraphicFramePr>
        <p:xfrm>
          <a:off x="1752600" y="4876800"/>
          <a:ext cx="22860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4" imgW="1015920" imgH="634680" progId="Equation.3">
                  <p:embed/>
                </p:oleObj>
              </mc:Choice>
              <mc:Fallback>
                <p:oleObj name="Equation" r:id="rId4" imgW="101592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76800"/>
                        <a:ext cx="2286000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077752"/>
              </p:ext>
            </p:extLst>
          </p:nvPr>
        </p:nvGraphicFramePr>
        <p:xfrm>
          <a:off x="5219700" y="4876799"/>
          <a:ext cx="22860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6" imgW="1015920" imgH="634680" progId="Equation.3">
                  <p:embed/>
                </p:oleObj>
              </mc:Choice>
              <mc:Fallback>
                <p:oleObj name="Equation" r:id="rId6" imgW="101592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876799"/>
                        <a:ext cx="2286000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39774"/>
          </a:xfrm>
          <a:noFill/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F34AAA2-3012-4E36-A704-71F942744380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r>
              <a:rPr lang="es-UY" sz="3000" dirty="0" smtClean="0"/>
              <a:t>La proporción (%) del I que se gasta en </a:t>
            </a:r>
            <a:r>
              <a:rPr lang="es-UY" sz="3000" i="1" dirty="0" smtClean="0"/>
              <a:t>x</a:t>
            </a:r>
            <a:r>
              <a:rPr lang="es-UY" sz="3000" dirty="0" smtClean="0"/>
              <a:t> o </a:t>
            </a:r>
            <a:r>
              <a:rPr lang="es-UY" sz="3000" i="1" dirty="0" smtClean="0"/>
              <a:t>y</a:t>
            </a:r>
            <a:r>
              <a:rPr lang="es-UY" sz="3000" dirty="0" smtClean="0"/>
              <a:t> no es una constante</a:t>
            </a:r>
          </a:p>
          <a:p>
            <a:pPr lvl="1">
              <a:lnSpc>
                <a:spcPct val="120000"/>
              </a:lnSpc>
            </a:pPr>
            <a:r>
              <a:rPr lang="es-UY" dirty="0" smtClean="0">
                <a:sym typeface="Symbol" pitchFamily="18" charset="2"/>
              </a:rPr>
              <a:t>Depende del ratio entre los precios</a:t>
            </a:r>
          </a:p>
          <a:p>
            <a:pPr lvl="1">
              <a:lnSpc>
                <a:spcPct val="120000"/>
              </a:lnSpc>
            </a:pPr>
            <a:r>
              <a:rPr lang="es-UY" sz="3000" dirty="0" smtClean="0">
                <a:sym typeface="Symbol" pitchFamily="18" charset="2"/>
              </a:rPr>
              <a:t>Cuanto más alto sea el precio relativo de </a:t>
            </a:r>
            <a:r>
              <a:rPr lang="es-UY" sz="3000" i="1" dirty="0" smtClean="0">
                <a:sym typeface="Symbol" pitchFamily="18" charset="2"/>
              </a:rPr>
              <a:t>x</a:t>
            </a:r>
            <a:r>
              <a:rPr lang="es-UY" sz="3000" dirty="0">
                <a:sym typeface="Symbol" pitchFamily="18" charset="2"/>
              </a:rPr>
              <a:t>,</a:t>
            </a:r>
            <a:r>
              <a:rPr lang="es-UY" sz="3000" dirty="0" smtClean="0">
                <a:sym typeface="Symbol" pitchFamily="18" charset="2"/>
              </a:rPr>
              <a:t> menor será la proporción del ingreso que gastará en ese bien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990600"/>
          </a:xfrm>
          <a:noFill/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CES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151904"/>
              </p:ext>
            </p:extLst>
          </p:nvPr>
        </p:nvGraphicFramePr>
        <p:xfrm>
          <a:off x="3276600" y="4572000"/>
          <a:ext cx="228600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4" imgW="1015920" imgH="634680" progId="Equation.3">
                  <p:embed/>
                </p:oleObj>
              </mc:Choice>
              <mc:Fallback>
                <p:oleObj name="Equation" r:id="rId4" imgW="1015920" imgH="634680" progId="Equation.3">
                  <p:embed/>
                  <p:pic>
                    <p:nvPicPr>
                      <p:cNvPr id="182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2286000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DF1C413-B923-445E-BC86-5CFE64EE09FE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350520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dirty="0" smtClean="0">
                <a:sym typeface="Symbol" pitchFamily="18" charset="2"/>
              </a:rPr>
              <a:t> = -1</a:t>
            </a:r>
            <a:r>
              <a:rPr lang="en-US" dirty="0" smtClean="0"/>
              <a:t>,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U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x,y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-</a:t>
            </a:r>
            <a:r>
              <a:rPr lang="en-US" sz="2800" i="1" dirty="0" smtClean="0">
                <a:solidFill>
                  <a:srgbClr val="3B4F89"/>
                </a:solidFill>
              </a:rPr>
              <a:t>x</a:t>
            </a:r>
            <a:r>
              <a:rPr lang="en-US" sz="2800" i="1" baseline="30000" dirty="0" smtClean="0">
                <a:solidFill>
                  <a:srgbClr val="3B4F89"/>
                </a:solidFill>
              </a:rPr>
              <a:t> 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-1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baseline="30000" dirty="0" smtClean="0">
                <a:solidFill>
                  <a:srgbClr val="3B4F89"/>
                </a:solidFill>
                <a:sym typeface="Symbol" pitchFamily="18" charset="2"/>
              </a:rPr>
              <a:t> 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-1</a:t>
            </a:r>
            <a:endParaRPr lang="en-US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sym typeface="Symbol" pitchFamily="18" charset="2"/>
              </a:rPr>
              <a:t>Las CPO </a:t>
            </a:r>
            <a:r>
              <a:rPr lang="en-US" sz="2800" dirty="0" err="1" smtClean="0">
                <a:sym typeface="Symbol" pitchFamily="18" charset="2"/>
              </a:rPr>
              <a:t>implican</a:t>
            </a:r>
            <a:r>
              <a:rPr lang="en-US" sz="2800" dirty="0" smtClean="0">
                <a:sym typeface="Symbol" pitchFamily="18" charset="2"/>
              </a:rPr>
              <a:t> que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(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0.5</a:t>
            </a:r>
            <a:endParaRPr lang="en-US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Y las </a:t>
            </a:r>
            <a:r>
              <a:rPr lang="en-US" dirty="0" err="1" smtClean="0">
                <a:sym typeface="Symbol" pitchFamily="18" charset="2"/>
              </a:rPr>
              <a:t>funciones</a:t>
            </a:r>
            <a:r>
              <a:rPr lang="en-US" dirty="0" smtClean="0">
                <a:sym typeface="Symbol" pitchFamily="18" charset="2"/>
              </a:rPr>
              <a:t> de </a:t>
            </a:r>
            <a:r>
              <a:rPr lang="en-US" dirty="0" err="1" smtClean="0">
                <a:sym typeface="Symbol" pitchFamily="18" charset="2"/>
              </a:rPr>
              <a:t>demanda</a:t>
            </a:r>
            <a:r>
              <a:rPr lang="en-US" dirty="0" smtClean="0">
                <a:sym typeface="Symbol" pitchFamily="18" charset="2"/>
              </a:rPr>
              <a:t> son:</a:t>
            </a:r>
          </a:p>
        </p:txBody>
      </p:sp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935038" y="4800600"/>
          <a:ext cx="296545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4" imgW="1346040" imgH="749160" progId="Equation.3">
                  <p:embed/>
                </p:oleObj>
              </mc:Choice>
              <mc:Fallback>
                <p:oleObj name="Equation" r:id="rId4" imgW="1346040" imgH="749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4800600"/>
                        <a:ext cx="296545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4752975" y="4681538"/>
          <a:ext cx="3113088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6" imgW="1358640" imgH="787320" progId="Equation.3">
                  <p:embed/>
                </p:oleObj>
              </mc:Choice>
              <mc:Fallback>
                <p:oleObj name="Equation" r:id="rId6" imgW="1358640" imgH="787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4681538"/>
                        <a:ext cx="3113088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990600"/>
          </a:xfrm>
          <a:noFill/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9272618-A7F0-4940-8C3E-E2E99683761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10540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dirty="0" smtClean="0">
                <a:sym typeface="Symbol" pitchFamily="18" charset="2"/>
              </a:rPr>
              <a:t> = -</a:t>
            </a:r>
            <a:r>
              <a:rPr lang="en-US" dirty="0" smtClean="0"/>
              <a:t>,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U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x,y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Min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,4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endParaRPr lang="en-US" sz="2800" i="1" dirty="0" smtClean="0">
              <a:solidFill>
                <a:srgbClr val="3B4F89"/>
              </a:solidFill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La persona </a:t>
            </a:r>
            <a:r>
              <a:rPr lang="en-US" dirty="0" err="1" smtClean="0">
                <a:sym typeface="Symbol" pitchFamily="18" charset="2"/>
              </a:rPr>
              <a:t>eligirá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combinaciones</a:t>
            </a:r>
            <a:r>
              <a:rPr lang="en-US" dirty="0" smtClean="0">
                <a:sym typeface="Symbol" pitchFamily="18" charset="2"/>
              </a:rPr>
              <a:t> para las </a:t>
            </a:r>
            <a:r>
              <a:rPr lang="en-US" dirty="0" err="1" smtClean="0">
                <a:sym typeface="Symbol" pitchFamily="18" charset="2"/>
              </a:rPr>
              <a:t>cuales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x = </a:t>
            </a:r>
            <a:r>
              <a:rPr lang="en-US" dirty="0" smtClean="0">
                <a:sym typeface="Symbol" pitchFamily="18" charset="2"/>
              </a:rPr>
              <a:t>4</a:t>
            </a:r>
            <a:r>
              <a:rPr lang="en-US" i="1" dirty="0" smtClean="0">
                <a:sym typeface="Symbol" pitchFamily="18" charset="2"/>
              </a:rPr>
              <a:t>y</a:t>
            </a:r>
            <a:endParaRPr lang="en-US" dirty="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 pitchFamily="18" charset="2"/>
              </a:rPr>
              <a:t>Esto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significa</a:t>
            </a:r>
            <a:r>
              <a:rPr lang="en-US" dirty="0" smtClean="0">
                <a:sym typeface="Symbol" pitchFamily="18" charset="2"/>
              </a:rPr>
              <a:t> que: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  <a:latin typeface="Verdana" pitchFamily="34" charset="0"/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 +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 +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/4)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  <a:latin typeface="Verdana" pitchFamily="34" charset="0"/>
                <a:sym typeface="Symbol" pitchFamily="18" charset="2"/>
              </a:rPr>
              <a:t>I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+ 0.25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990600"/>
          </a:xfrm>
          <a:noFill/>
        </p:spPr>
        <p:txBody>
          <a:bodyPr/>
          <a:lstStyle/>
          <a:p>
            <a:r>
              <a:rPr lang="en-US" dirty="0" err="1" smtClean="0"/>
              <a:t>Funciones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4BEF6D2-65D3-4458-A1C9-3A21721C2CF9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68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err="1" smtClean="0">
                <a:sym typeface="Symbol" pitchFamily="18" charset="2"/>
              </a:rPr>
              <a:t>Por</a:t>
            </a:r>
            <a:r>
              <a:rPr lang="en-US" dirty="0" smtClean="0">
                <a:sym typeface="Symbol" pitchFamily="18" charset="2"/>
              </a:rPr>
              <a:t> lo que las </a:t>
            </a:r>
            <a:r>
              <a:rPr lang="en-US" dirty="0" err="1" smtClean="0">
                <a:sym typeface="Symbol" pitchFamily="18" charset="2"/>
              </a:rPr>
              <a:t>funciones</a:t>
            </a:r>
            <a:r>
              <a:rPr lang="en-US" dirty="0" smtClean="0">
                <a:sym typeface="Symbol" pitchFamily="18" charset="2"/>
              </a:rPr>
              <a:t> de </a:t>
            </a:r>
            <a:r>
              <a:rPr lang="en-US" dirty="0" err="1" smtClean="0">
                <a:sym typeface="Symbol" pitchFamily="18" charset="2"/>
              </a:rPr>
              <a:t>demanda</a:t>
            </a:r>
            <a:r>
              <a:rPr lang="en-US" dirty="0" smtClean="0">
                <a:sym typeface="Symbol" pitchFamily="18" charset="2"/>
              </a:rPr>
              <a:t> son:</a:t>
            </a:r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3124200" y="2895600"/>
          <a:ext cx="254635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1155600" imgH="444240" progId="Equation.3">
                  <p:embed/>
                </p:oleObj>
              </mc:Choice>
              <mc:Fallback>
                <p:oleObj name="Equation" r:id="rId4" imgW="11556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254635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3352800" y="4648200"/>
          <a:ext cx="21828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6" imgW="952200" imgH="444240" progId="Equation.3">
                  <p:embed/>
                </p:oleObj>
              </mc:Choice>
              <mc:Fallback>
                <p:oleObj name="Equation" r:id="rId6" imgW="9522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648200"/>
                        <a:ext cx="21828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533400"/>
          </a:xfrm>
          <a:noFill/>
        </p:spPr>
        <p:txBody>
          <a:bodyPr/>
          <a:lstStyle/>
          <a:p>
            <a:r>
              <a:rPr lang="en-US" dirty="0" err="1" smtClean="0"/>
              <a:t>Funciones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B36CAC9-567E-40EF-9F49-FC2E14C4E2F9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990600"/>
                <a:ext cx="8229600" cy="5410200"/>
              </a:xfrm>
            </p:spPr>
            <p:txBody>
              <a:bodyPr/>
              <a:lstStyle/>
              <a:p>
                <a:r>
                  <a:rPr lang="es-ES" sz="2800" dirty="0" smtClean="0"/>
                  <a:t>Sustituyendo para cada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s-ES" sz="28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𝑖</m:t>
                        </m:r>
                      </m:sub>
                      <m:sup/>
                    </m:sSubSup>
                    <m:r>
                      <a:rPr lang="es-E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E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ES" sz="28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ES" sz="2800" i="1">
                        <a:latin typeface="Cambria Math"/>
                      </a:rPr>
                      <m:t>,</m:t>
                    </m:r>
                    <m:r>
                      <a:rPr lang="es-ES" sz="2800" i="1">
                        <a:latin typeface="Cambria Math"/>
                      </a:rPr>
                      <m:t>𝐼</m:t>
                    </m:r>
                    <m:r>
                      <a:rPr lang="es-E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s-ES" sz="2800" dirty="0"/>
                  <a:t> </a:t>
                </a:r>
                <a:r>
                  <a:rPr lang="es-ES" sz="2800" baseline="-25000" dirty="0" smtClean="0"/>
                  <a:t> </a:t>
                </a:r>
                <a:r>
                  <a:rPr lang="es-ES" sz="2800" dirty="0" smtClean="0"/>
                  <a:t>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ES" sz="2800" dirty="0" smtClean="0"/>
                  <a:t>, tenemos que:</a:t>
                </a:r>
              </a:p>
              <a:p>
                <a:pPr marL="0" indent="0">
                  <a:buNone/>
                </a:pPr>
                <a:endParaRPr lang="es-ES" sz="2800" dirty="0" smtClean="0"/>
              </a:p>
              <a:p>
                <a:pPr algn="ctr">
                  <a:buNone/>
                </a:pPr>
                <a:r>
                  <a:rPr lang="es-ES" sz="2400" dirty="0">
                    <a:solidFill>
                      <a:srgbClr val="3B4F89"/>
                    </a:solidFill>
                  </a:rPr>
                  <a:t>Utilidad máxima = </a:t>
                </a:r>
                <a:r>
                  <a:rPr lang="es-ES" sz="2400" i="1" dirty="0">
                    <a:solidFill>
                      <a:srgbClr val="3B4F89"/>
                    </a:solidFill>
                  </a:rPr>
                  <a:t>U</a:t>
                </a:r>
                <a:r>
                  <a:rPr lang="es-ES" sz="2400" dirty="0">
                    <a:solidFill>
                      <a:srgbClr val="3B4F89"/>
                    </a:solidFill>
                  </a:rPr>
                  <a:t>(</a:t>
                </a:r>
                <a:r>
                  <a:rPr lang="es-ES" sz="2400" i="1" dirty="0">
                    <a:solidFill>
                      <a:srgbClr val="3B4F89"/>
                    </a:solidFill>
                  </a:rPr>
                  <a:t>x*</a:t>
                </a:r>
                <a:r>
                  <a:rPr lang="es-ES" sz="24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sz="2400" dirty="0">
                    <a:solidFill>
                      <a:srgbClr val="3B4F89"/>
                    </a:solidFill>
                  </a:rPr>
                  <a:t>,</a:t>
                </a:r>
                <a:r>
                  <a:rPr lang="es-ES" sz="2400" i="1" dirty="0">
                    <a:solidFill>
                      <a:srgbClr val="3B4F89"/>
                    </a:solidFill>
                  </a:rPr>
                  <a:t>x*</a:t>
                </a:r>
                <a:r>
                  <a:rPr lang="es-ES" sz="2400" baseline="-25000" dirty="0">
                    <a:solidFill>
                      <a:srgbClr val="3B4F89"/>
                    </a:solidFill>
                  </a:rPr>
                  <a:t>2</a:t>
                </a:r>
                <a:r>
                  <a:rPr lang="es-ES" sz="2400" dirty="0">
                    <a:solidFill>
                      <a:srgbClr val="3B4F89"/>
                    </a:solidFill>
                  </a:rPr>
                  <a:t>,…,</a:t>
                </a:r>
                <a:r>
                  <a:rPr lang="es-ES" sz="2400" i="1" dirty="0">
                    <a:solidFill>
                      <a:srgbClr val="3B4F89"/>
                    </a:solidFill>
                  </a:rPr>
                  <a:t>x*</a:t>
                </a:r>
                <a:r>
                  <a:rPr lang="es-ES" sz="2400" i="1" baseline="-25000" dirty="0">
                    <a:solidFill>
                      <a:srgbClr val="3B4F89"/>
                    </a:solidFill>
                  </a:rPr>
                  <a:t>n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) = 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V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(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,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p</a:t>
                </a:r>
                <a:r>
                  <a:rPr lang="es-ES" sz="2400" baseline="-25000" dirty="0" smtClean="0">
                    <a:solidFill>
                      <a:srgbClr val="3B4F89"/>
                    </a:solidFill>
                  </a:rPr>
                  <a:t>2</a:t>
                </a:r>
                <a:r>
                  <a:rPr lang="es-ES" sz="2400" dirty="0" smtClean="0">
                    <a:solidFill>
                      <a:srgbClr val="3B4F89"/>
                    </a:solidFill>
                  </a:rPr>
                  <a:t>,…,</a:t>
                </a:r>
                <a:r>
                  <a:rPr lang="es-ES" sz="2400" i="1" dirty="0" err="1" smtClean="0">
                    <a:solidFill>
                      <a:srgbClr val="3B4F89"/>
                    </a:solidFill>
                  </a:rPr>
                  <a:t>p</a:t>
                </a:r>
                <a:r>
                  <a:rPr lang="es-ES" sz="2400" i="1" baseline="-25000" dirty="0" err="1" smtClean="0">
                    <a:solidFill>
                      <a:srgbClr val="3B4F89"/>
                    </a:solidFill>
                  </a:rPr>
                  <a:t>n</a:t>
                </a:r>
                <a:r>
                  <a:rPr lang="es-ES" sz="2400" i="1" dirty="0" err="1" smtClean="0">
                    <a:solidFill>
                      <a:srgbClr val="3B4F89"/>
                    </a:solidFill>
                  </a:rPr>
                  <a:t>,</a:t>
                </a:r>
                <a:r>
                  <a:rPr lang="es-ES" sz="2400" i="1" dirty="0" err="1" smtClean="0">
                    <a:solidFill>
                      <a:srgbClr val="3B4F89"/>
                    </a:solidFill>
                    <a:latin typeface="Verdana" pitchFamily="34" charset="0"/>
                  </a:rPr>
                  <a:t>I</a:t>
                </a:r>
                <a:r>
                  <a:rPr lang="es-ES" sz="2400" i="1" dirty="0" smtClean="0">
                    <a:solidFill>
                      <a:srgbClr val="3B4F89"/>
                    </a:solidFill>
                  </a:rPr>
                  <a:t>)</a:t>
                </a:r>
              </a:p>
              <a:p>
                <a:pPr algn="ctr">
                  <a:buNone/>
                </a:pPr>
                <a:endParaRPr lang="es-ES" sz="2400" i="1" dirty="0" smtClean="0">
                  <a:solidFill>
                    <a:srgbClr val="3B4F89"/>
                  </a:solidFill>
                </a:endParaRPr>
              </a:p>
              <a:p>
                <a:r>
                  <a:rPr lang="es-ES" sz="2800" dirty="0" smtClean="0"/>
                  <a:t>El nivel óptimo de utilidad depende de forma </a:t>
                </a:r>
                <a:r>
                  <a:rPr lang="es-ES" sz="2800" b="1" dirty="0" smtClean="0"/>
                  <a:t>indirecta </a:t>
                </a:r>
                <a:r>
                  <a:rPr lang="es-ES" sz="2800" dirty="0" smtClean="0"/>
                  <a:t>de los precios y el ingreso</a:t>
                </a:r>
              </a:p>
            </p:txBody>
          </p:sp>
        </mc:Choice>
        <mc:Fallback xmlns="">
          <p:sp>
            <p:nvSpPr>
              <p:cNvPr id="14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990600"/>
                <a:ext cx="8229600" cy="5410200"/>
              </a:xfrm>
              <a:blipFill>
                <a:blip r:embed="rId3"/>
                <a:stretch>
                  <a:fillRect l="-1333" t="-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Rectangle 1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20000" cy="574675"/>
          </a:xfrm>
          <a:noFill/>
        </p:spPr>
        <p:txBody>
          <a:bodyPr/>
          <a:lstStyle/>
          <a:p>
            <a:r>
              <a:rPr lang="es-ES" sz="4000" dirty="0" smtClean="0"/>
              <a:t>Función de Utilidad Indirecta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6E8F1E7-1E2F-402D-8E54-EF19F0A0D1AB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422"/>
            <a:ext cx="9067800" cy="743578"/>
          </a:xfrm>
        </p:spPr>
        <p:txBody>
          <a:bodyPr/>
          <a:lstStyle/>
          <a:p>
            <a:r>
              <a:rPr lang="es-ES" sz="3400" dirty="0" smtClean="0"/>
              <a:t>Una Aplicación: Impuestos de Suma Única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334000"/>
          </a:xfrm>
        </p:spPr>
        <p:txBody>
          <a:bodyPr/>
          <a:lstStyle/>
          <a:p>
            <a:r>
              <a:rPr lang="es-ES" sz="2800" dirty="0" smtClean="0"/>
              <a:t>Un impuesto sobre Ingreso</a:t>
            </a:r>
            <a:r>
              <a:rPr lang="es-ES" sz="2800" b="1" dirty="0" smtClean="0"/>
              <a:t> </a:t>
            </a:r>
            <a:r>
              <a:rPr lang="es-ES" sz="2800" dirty="0" smtClean="0"/>
              <a:t>de la persona (I) deja al individuo en una CI más alta que un impuesto sobre el precio de un bien que </a:t>
            </a:r>
            <a:r>
              <a:rPr lang="es-ES" sz="2800" smtClean="0"/>
              <a:t>recauda lo </a:t>
            </a:r>
            <a:r>
              <a:rPr lang="es-ES" sz="2800" dirty="0" smtClean="0"/>
              <a:t>mismo</a:t>
            </a:r>
          </a:p>
          <a:p>
            <a:pPr>
              <a:buFontTx/>
              <a:buNone/>
            </a:pPr>
            <a:endParaRPr lang="es-ES" sz="2800" dirty="0" smtClean="0"/>
          </a:p>
          <a:p>
            <a:pPr lvl="1"/>
            <a:r>
              <a:rPr lang="es-ES" sz="2400" dirty="0" smtClean="0"/>
              <a:t>Un impuesto sobre los ingresos permite a la persona elegir libremente cómo gastar el ingreso disponible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Un impuesto sobre </a:t>
            </a:r>
            <a:r>
              <a:rPr lang="es-ES" sz="2400" i="1" dirty="0" smtClean="0"/>
              <a:t>p</a:t>
            </a:r>
            <a:r>
              <a:rPr lang="es-ES" sz="2400" dirty="0" smtClean="0"/>
              <a:t> de un bien específico modificará los precios relativos y sus elecciones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5858D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5858D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</TotalTime>
  <Words>1187</Words>
  <Application>Microsoft Office PowerPoint</Application>
  <PresentationFormat>Presentación en pantalla (4:3)</PresentationFormat>
  <Paragraphs>239</Paragraphs>
  <Slides>27</Slides>
  <Notes>27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Cambria Math</vt:lpstr>
      <vt:lpstr>Symbol</vt:lpstr>
      <vt:lpstr>Times New Roman</vt:lpstr>
      <vt:lpstr>Verdana</vt:lpstr>
      <vt:lpstr>Default Design</vt:lpstr>
      <vt:lpstr>Equation</vt:lpstr>
      <vt:lpstr>Ecuación</vt:lpstr>
      <vt:lpstr>Capítulo 4</vt:lpstr>
      <vt:lpstr>Función de demanda CES</vt:lpstr>
      <vt:lpstr>Función de demanda CES</vt:lpstr>
      <vt:lpstr>Función de demanda CES</vt:lpstr>
      <vt:lpstr>Función de demanda CES</vt:lpstr>
      <vt:lpstr>Funciones de demanda CES</vt:lpstr>
      <vt:lpstr>Funciones de demanda CES</vt:lpstr>
      <vt:lpstr>Función de Utilidad Indirecta</vt:lpstr>
      <vt:lpstr>Una Aplicación: Impuestos de Suma Única</vt:lpstr>
      <vt:lpstr>Impuestos de Suma Única</vt:lpstr>
      <vt:lpstr>Impuestos de Suma Única</vt:lpstr>
      <vt:lpstr>Utilidad Indirecta y los Impuestos de Suma Única: Un ejemplo</vt:lpstr>
      <vt:lpstr>Presentación de PowerPoint</vt:lpstr>
      <vt:lpstr>Presentación de PowerPoint</vt:lpstr>
      <vt:lpstr>Presentación de PowerPoint</vt:lpstr>
      <vt:lpstr>Presentación de PowerPoint</vt:lpstr>
      <vt:lpstr>Minimización del Gasto</vt:lpstr>
      <vt:lpstr>Minimización del Gasto</vt:lpstr>
      <vt:lpstr>Minimización del Gasto</vt:lpstr>
      <vt:lpstr>Minimización del Gasto Análisis matemático caso de n bienes </vt:lpstr>
      <vt:lpstr>Minimización del Gasto Función de Gasto</vt:lpstr>
      <vt:lpstr>Presentación de PowerPoint</vt:lpstr>
      <vt:lpstr>Presentación de PowerPoint</vt:lpstr>
      <vt:lpstr>Presentación de PowerPoint</vt:lpstr>
      <vt:lpstr>Puntos importante a recordar:</vt:lpstr>
      <vt:lpstr>Puntos importante a recordar:</vt:lpstr>
      <vt:lpstr>Puntos importante a recordar: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Marcelo Caffera</cp:lastModifiedBy>
  <cp:revision>653</cp:revision>
  <cp:lastPrinted>2003-12-07T01:30:56Z</cp:lastPrinted>
  <dcterms:created xsi:type="dcterms:W3CDTF">2003-12-04T02:16:42Z</dcterms:created>
  <dcterms:modified xsi:type="dcterms:W3CDTF">2018-12-26T20:52:54Z</dcterms:modified>
</cp:coreProperties>
</file>