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7" r:id="rId2"/>
    <p:sldId id="317" r:id="rId3"/>
    <p:sldId id="318" r:id="rId4"/>
    <p:sldId id="319" r:id="rId5"/>
    <p:sldId id="338" r:id="rId6"/>
    <p:sldId id="339" r:id="rId7"/>
    <p:sldId id="320" r:id="rId8"/>
    <p:sldId id="321" r:id="rId9"/>
    <p:sldId id="323" r:id="rId10"/>
    <p:sldId id="322" r:id="rId11"/>
    <p:sldId id="324" r:id="rId12"/>
    <p:sldId id="325" r:id="rId13"/>
    <p:sldId id="326" r:id="rId14"/>
    <p:sldId id="337" r:id="rId15"/>
    <p:sldId id="327" r:id="rId16"/>
    <p:sldId id="328" r:id="rId17"/>
    <p:sldId id="335" r:id="rId18"/>
    <p:sldId id="329" r:id="rId19"/>
    <p:sldId id="330" r:id="rId20"/>
    <p:sldId id="331" r:id="rId21"/>
    <p:sldId id="332" r:id="rId22"/>
    <p:sldId id="333" r:id="rId23"/>
    <p:sldId id="334" r:id="rId24"/>
  </p:sldIdLst>
  <p:sldSz cx="9144000" cy="6858000" type="screen4x3"/>
  <p:notesSz cx="7302500" cy="95885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 baseline="-25000">
        <a:solidFill>
          <a:srgbClr val="007572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 baseline="-25000">
        <a:solidFill>
          <a:srgbClr val="007572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0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o Caffera" initials="MC" lastIdx="1" clrIdx="0">
    <p:extLst>
      <p:ext uri="{19B8F6BF-5375-455C-9EA6-DF929625EA0E}">
        <p15:presenceInfo xmlns:p15="http://schemas.microsoft.com/office/powerpoint/2012/main" userId="b7bd4d1ccd4a08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87D5"/>
    <a:srgbClr val="7D1B6D"/>
    <a:srgbClr val="3B4F89"/>
    <a:srgbClr val="470F3E"/>
    <a:srgbClr val="DC00DC"/>
    <a:srgbClr val="107D8C"/>
    <a:srgbClr val="2B75E3"/>
    <a:srgbClr val="9820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907" autoAdjust="0"/>
  </p:normalViewPr>
  <p:slideViewPr>
    <p:cSldViewPr>
      <p:cViewPr>
        <p:scale>
          <a:sx n="39" d="100"/>
          <a:sy n="39" d="100"/>
        </p:scale>
        <p:origin x="2064" y="4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-1494" y="810"/>
      </p:cViewPr>
      <p:guideLst>
        <p:guide orient="horz" pos="3020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06500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086475" y="0"/>
            <a:ext cx="1216025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4813"/>
            <a:ext cx="1298575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818313" y="9294813"/>
            <a:ext cx="484187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fld id="{26C0A4C6-0485-4C0E-98BE-BC1588497A2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1338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1206500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086475" y="0"/>
            <a:ext cx="1216025" cy="293688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3138" y="4554538"/>
            <a:ext cx="2655887" cy="1230312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94813"/>
            <a:ext cx="1298575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l" defTabSz="965200">
              <a:defRPr sz="1300" baseline="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818313" y="9294813"/>
            <a:ext cx="484187" cy="293687"/>
          </a:xfrm>
          <a:prstGeom prst="rect">
            <a:avLst/>
          </a:prstGeom>
          <a:noFill/>
          <a:ln w="15875">
            <a:noFill/>
            <a:miter lim="800000"/>
            <a:headEnd/>
            <a:tailEnd/>
          </a:ln>
          <a:effectLst/>
        </p:spPr>
        <p:txBody>
          <a:bodyPr vert="horz" wrap="none" lIns="96515" tIns="48257" rIns="96515" bIns="48257" numCol="1" anchor="b" anchorCtr="0" compatLnSpc="1">
            <a:prstTxWarp prst="textNoShape">
              <a:avLst/>
            </a:prstTxWarp>
            <a:spAutoFit/>
          </a:bodyPr>
          <a:lstStyle>
            <a:lvl1pPr algn="r" defTabSz="965200">
              <a:defRPr sz="1300" baseline="0" smtClean="0"/>
            </a:lvl1pPr>
          </a:lstStyle>
          <a:p>
            <a:pPr>
              <a:defRPr/>
            </a:pPr>
            <a:fld id="{787AB2F2-C499-4CCB-9D8E-3A0754E8EBC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3439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D9A2F13-288E-47CA-8937-BE63FC2833DB}" type="slidenum">
              <a:rPr lang="en-US" baseline="0"/>
              <a:pPr/>
              <a:t>1</a:t>
            </a:fld>
            <a:endParaRPr lang="en-US" baseline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19287" cy="277812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41157510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7D55CB4-9361-4CA9-8C99-A8B27AF578FA}" type="slidenum">
              <a:rPr lang="en-US" baseline="0"/>
              <a:pPr/>
              <a:t>12</a:t>
            </a:fld>
            <a:endParaRPr lang="en-US" baseline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20095101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D480EF2-AD60-4FFC-AE85-302D93A4DD89}" type="slidenum">
              <a:rPr lang="en-US" baseline="0"/>
              <a:pPr/>
              <a:t>13</a:t>
            </a:fld>
            <a:endParaRPr lang="en-US" baseline="0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12800009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83BA5EF-98F0-4A07-8807-1075124CF69E}" type="slidenum">
              <a:rPr lang="en-US" baseline="0"/>
              <a:pPr/>
              <a:t>14</a:t>
            </a:fld>
            <a:endParaRPr lang="en-US" baseline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41653896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5D9C2E2-8D4B-4434-9D7B-6A1F31C48B79}" type="slidenum">
              <a:rPr lang="en-US" baseline="0"/>
              <a:pPr/>
              <a:t>15</a:t>
            </a:fld>
            <a:endParaRPr lang="en-US" baseline="0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89137461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140A643-665D-4A08-9A5D-5A0926D564CD}" type="slidenum">
              <a:rPr lang="en-US" baseline="0"/>
              <a:pPr/>
              <a:t>16</a:t>
            </a:fld>
            <a:endParaRPr lang="en-US" baseline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145073449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140A643-665D-4A08-9A5D-5A0926D564CD}" type="slidenum">
              <a:rPr lang="en-US" baseline="0"/>
              <a:pPr/>
              <a:t>17</a:t>
            </a:fld>
            <a:endParaRPr lang="en-US" baseline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21917833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A77A6E2-E23A-4143-AEFE-0DA069433161}" type="slidenum">
              <a:rPr lang="en-US" baseline="0"/>
              <a:pPr/>
              <a:t>18</a:t>
            </a:fld>
            <a:endParaRPr lang="en-US" baseline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02662420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58681CC-68B1-423F-BC69-C3028F10EC97}" type="slidenum">
              <a:rPr lang="en-US" baseline="0"/>
              <a:pPr/>
              <a:t>19</a:t>
            </a:fld>
            <a:endParaRPr lang="en-US" baseline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82691716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E25B16C-1D70-4880-9B8E-08C95395D3B2}" type="slidenum">
              <a:rPr lang="en-US" baseline="0"/>
              <a:pPr/>
              <a:t>20</a:t>
            </a:fld>
            <a:endParaRPr lang="en-US" baseline="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0870289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7117989-27AD-43C2-9159-48E50DC908F0}" type="slidenum">
              <a:rPr lang="en-US" baseline="0"/>
              <a:pPr/>
              <a:t>21</a:t>
            </a:fld>
            <a:endParaRPr lang="en-US" baseline="0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507706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39914CC-DF03-4CA3-9E08-C8EEAD169CA1}" type="slidenum">
              <a:rPr lang="en-US" baseline="0"/>
              <a:pPr/>
              <a:t>2</a:t>
            </a:fld>
            <a:endParaRPr lang="en-US" baseline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272074870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117E125-2DDE-4719-8BD6-60FCCD77552A}" type="slidenum">
              <a:rPr lang="en-US" baseline="0"/>
              <a:pPr/>
              <a:t>22</a:t>
            </a:fld>
            <a:endParaRPr lang="en-US" baseline="0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18151773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B202D40-366A-4DB7-B0A0-3322A9BD21D2}" type="slidenum">
              <a:rPr lang="en-US" baseline="0"/>
              <a:pPr/>
              <a:t>23</a:t>
            </a:fld>
            <a:endParaRPr lang="en-US" baseline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42146638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DFEF52C-867E-4960-84F4-A5896F99B2D7}" type="slidenum">
              <a:rPr lang="en-US" baseline="0"/>
              <a:pPr/>
              <a:t>3</a:t>
            </a:fld>
            <a:endParaRPr lang="en-US" baseline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2858191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DAE78A28-49D1-4360-AF73-597984A096D8}" type="slidenum">
              <a:rPr lang="en-US" baseline="0"/>
              <a:pPr/>
              <a:t>4</a:t>
            </a:fld>
            <a:endParaRPr lang="en-US" baseline="0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4019435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1C8D88B-8BC5-4A73-94E1-8C23CC99C1B8}" type="slidenum">
              <a:rPr lang="en-US" baseline="0"/>
              <a:pPr/>
              <a:t>7</a:t>
            </a:fld>
            <a:endParaRPr lang="en-US" baseline="0"/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2113998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7527C697-23E2-4209-AF8C-BFC80655D290}" type="slidenum">
              <a:rPr lang="en-US" baseline="0"/>
              <a:pPr/>
              <a:t>8</a:t>
            </a:fld>
            <a:endParaRPr lang="en-US" baseline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5132786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72E3641-73B3-4DCA-BEAC-62177C98CA5F}" type="slidenum">
              <a:rPr lang="en-US" baseline="0"/>
              <a:pPr/>
              <a:t>9</a:t>
            </a:fld>
            <a:endParaRPr lang="en-US" baseline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55620910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EBC8F46-22C2-4D97-9080-B815CC802B8D}" type="slidenum">
              <a:rPr lang="en-US" baseline="0"/>
              <a:pPr/>
              <a:t>10</a:t>
            </a:fld>
            <a:endParaRPr lang="en-US" baseline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39803080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 defTabSz="96520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 defTabSz="9652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defTabSz="965200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CA29091-8703-412D-9304-599E3DDE0142}" type="slidenum">
              <a:rPr lang="en-US" baseline="0"/>
              <a:pPr/>
              <a:t>11</a:t>
            </a:fld>
            <a:endParaRPr lang="en-US" baseline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54538"/>
            <a:ext cx="195262" cy="282575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s-MX" smtClean="0"/>
          </a:p>
        </p:txBody>
      </p:sp>
    </p:spTree>
    <p:extLst>
      <p:ext uri="{BB962C8B-B14F-4D97-AF65-F5344CB8AC3E}">
        <p14:creationId xmlns:p14="http://schemas.microsoft.com/office/powerpoint/2010/main" val="11751869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CDF66A-0913-4E8A-8DE7-61738B9527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411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EDDEA8-334E-46F9-9FA7-8B5BFF65BD5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661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15100" y="762000"/>
            <a:ext cx="1943100" cy="5334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85800" y="762000"/>
            <a:ext cx="5676900" cy="5334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EE2F14-0833-4F0E-A141-781746E6D82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8996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E9597-4933-4EBF-9C3F-E9A80D0E006C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83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1D85B-8BE7-412C-A1F7-5FECF313CD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38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6FFA49-9F8C-446C-BB89-C63D187442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25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FA5690-B4C5-4811-AD14-877A4718DB6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723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938D9D-729D-49D0-A228-03250D7A1FF7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254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B72611-EFC5-44AC-9319-56D71E07722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451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76AC7-992F-4EC2-AD4C-182CEF2AA3A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09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EB058C-F9A3-4AA5-AB0E-EBB619CF153B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082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0"/>
            <a:ext cx="7772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aseline="0" smtClean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D34C37E-9B5E-43FA-9618-2A1F62A47E5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 bldLvl="5" autoUpdateAnimBg="0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rgbClr val="F3B823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470F3E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470F3E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470F3E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470F3E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470F3E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15.xml"/><Relationship Id="rId7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8.bin"/><Relationship Id="rId5" Type="http://schemas.openxmlformats.org/officeDocument/2006/relationships/image" Target="../media/image10.wmf"/><Relationship Id="rId4" Type="http://schemas.openxmlformats.org/officeDocument/2006/relationships/oleObject" Target="../embeddings/oleObject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7" Type="http://schemas.openxmlformats.org/officeDocument/2006/relationships/image" Target="../media/image16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5.emf"/><Relationship Id="rId4" Type="http://schemas.openxmlformats.org/officeDocument/2006/relationships/oleObject" Target="../embeddings/oleObject11.bin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notesSlide" Target="../notesSlides/notesSlide6.xml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4FCAA80-292D-4DE7-BEF7-530B56DF4657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</a:t>
            </a:fld>
            <a:endParaRPr lang="en-US" baseline="0" dirty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9219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/>
          <a:lstStyle/>
          <a:p>
            <a:r>
              <a:rPr lang="en-US" dirty="0" err="1" smtClean="0"/>
              <a:t>Capítulo</a:t>
            </a:r>
            <a:r>
              <a:rPr lang="en-US" dirty="0" smtClean="0"/>
              <a:t> 4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2004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800" smtClean="0"/>
              <a:t>MAXIMIZACIÓN DE LA UTILIDAD Y ELECCIÓN</a:t>
            </a:r>
          </a:p>
          <a:p>
            <a:pPr>
              <a:lnSpc>
                <a:spcPct val="80000"/>
              </a:lnSpc>
            </a:pPr>
            <a:endParaRPr lang="en-US" sz="2800" smtClean="0"/>
          </a:p>
          <a:p>
            <a:pPr>
              <a:lnSpc>
                <a:spcPct val="80000"/>
              </a:lnSpc>
            </a:pPr>
            <a:r>
              <a:rPr lang="en-US" sz="2800" smtClean="0"/>
              <a:t>Parte 1/2</a:t>
            </a:r>
          </a:p>
        </p:txBody>
      </p:sp>
      <p:sp>
        <p:nvSpPr>
          <p:cNvPr id="9221" name="Text Box 8"/>
          <p:cNvSpPr txBox="1">
            <a:spLocks noChangeArrowheads="1"/>
          </p:cNvSpPr>
          <p:nvPr/>
        </p:nvSpPr>
        <p:spPr bwMode="auto">
          <a:xfrm>
            <a:off x="0" y="6324600"/>
            <a:ext cx="91440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58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000" baseline="0">
                <a:solidFill>
                  <a:srgbClr val="470F3E"/>
                </a:solidFill>
              </a:rPr>
              <a:t>Copyright ©2005 by South-Western, a division of Thomson Learning.  All rights reserved. </a:t>
            </a:r>
            <a:r>
              <a:rPr lang="es-ES" sz="1000" baseline="0">
                <a:solidFill>
                  <a:srgbClr val="470F3E"/>
                </a:solidFill>
              </a:rPr>
              <a:t>Traducido y adaptado por José María Cabrera</a:t>
            </a:r>
            <a:endParaRPr lang="en-US" sz="1000" baseline="0">
              <a:solidFill>
                <a:srgbClr val="470F3E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292D03E-F151-4FCC-B4C3-96D933E7FCF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10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838200"/>
            <a:ext cx="8915400" cy="1676400"/>
          </a:xfrm>
        </p:spPr>
        <p:txBody>
          <a:bodyPr/>
          <a:lstStyle/>
          <a:p>
            <a:r>
              <a:rPr lang="es-ES" sz="2800" i="1" dirty="0" smtClean="0"/>
              <a:t>Si TMS </a:t>
            </a:r>
            <a:r>
              <a:rPr lang="es-ES" sz="2800" dirty="0" smtClean="0"/>
              <a:t>decreciente (</a:t>
            </a:r>
            <a:r>
              <a:rPr lang="es-ES" sz="2800" dirty="0">
                <a:sym typeface="Symbol" pitchFamily="18" charset="2"/>
              </a:rPr>
              <a:t>curvas de indiferencia son estrictamente </a:t>
            </a:r>
            <a:r>
              <a:rPr lang="es-ES" sz="2800" dirty="0" smtClean="0">
                <a:sym typeface="Symbol" pitchFamily="18" charset="2"/>
              </a:rPr>
              <a:t>convexas) las condiciones de primer orden (tangencia) son necesarias y suficientes.</a:t>
            </a:r>
            <a:endParaRPr lang="es-ES" sz="2800" dirty="0" smtClean="0"/>
          </a:p>
          <a:p>
            <a:endParaRPr lang="es-ES" sz="2400" dirty="0" smtClean="0">
              <a:sym typeface="Symbol" pitchFamily="18" charset="2"/>
            </a:endParaRPr>
          </a:p>
          <a:p>
            <a:endParaRPr lang="es-ES" sz="2800" dirty="0" smtClean="0"/>
          </a:p>
        </p:txBody>
      </p:sp>
      <p:sp>
        <p:nvSpPr>
          <p:cNvPr id="5" name="Rectangle 24"/>
          <p:cNvSpPr txBox="1">
            <a:spLocks noChangeArrowheads="1"/>
          </p:cNvSpPr>
          <p:nvPr/>
        </p:nvSpPr>
        <p:spPr bwMode="auto">
          <a:xfrm>
            <a:off x="0" y="-130111"/>
            <a:ext cx="9144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000" kern="0" baseline="0" smtClean="0"/>
              <a:t>Condiciones de Segundo Orden para un Máximo</a:t>
            </a:r>
            <a:endParaRPr lang="es-UY" sz="30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28EE5FA-AD48-4893-9DC9-D5589BB98C49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11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>
          <a:xfrm>
            <a:off x="212620" y="46037"/>
            <a:ext cx="8763000" cy="639763"/>
          </a:xfrm>
        </p:spPr>
        <p:txBody>
          <a:bodyPr/>
          <a:lstStyle/>
          <a:p>
            <a:r>
              <a:rPr lang="es-UY" dirty="0" smtClean="0"/>
              <a:t>Soluciones de Esquina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" y="762000"/>
            <a:ext cx="8648700" cy="2039939"/>
          </a:xfrm>
        </p:spPr>
        <p:txBody>
          <a:bodyPr/>
          <a:lstStyle/>
          <a:p>
            <a:r>
              <a:rPr lang="es-UY" sz="2800" dirty="0" smtClean="0"/>
              <a:t>Las preferencias de las personas pueden ser tales que maximizan su utilidad eligiendo un solo bien</a:t>
            </a:r>
            <a:r>
              <a:rPr lang="en-US" sz="2800" dirty="0" smtClean="0"/>
              <a:t>.</a:t>
            </a:r>
          </a:p>
          <a:p>
            <a:r>
              <a:rPr lang="es-UY" sz="2800" dirty="0" smtClean="0"/>
              <a:t>¡No es tan raro! Hay un montón de bienes que no consumimos.</a:t>
            </a:r>
            <a:endParaRPr lang="en-US" sz="2800" dirty="0" smtClean="0"/>
          </a:p>
          <a:p>
            <a:endParaRPr lang="en-US" dirty="0" smtClean="0"/>
          </a:p>
        </p:txBody>
      </p:sp>
      <p:sp>
        <p:nvSpPr>
          <p:cNvPr id="17413" name="Line 5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414" name="Line 6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7415" name="Text Box 7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184150" y="34290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7417" name="Line 18"/>
          <p:cNvSpPr>
            <a:spLocks noChangeShapeType="1"/>
          </p:cNvSpPr>
          <p:nvPr/>
        </p:nvSpPr>
        <p:spPr bwMode="auto">
          <a:xfrm>
            <a:off x="1828800" y="4038600"/>
            <a:ext cx="2133600" cy="21336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70014" name="Text Box 30"/>
          <p:cNvSpPr txBox="1">
            <a:spLocks noChangeArrowheads="1"/>
          </p:cNvSpPr>
          <p:nvPr/>
        </p:nvSpPr>
        <p:spPr bwMode="auto">
          <a:xfrm>
            <a:off x="5053012" y="4656307"/>
            <a:ext cx="4038601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pPr algn="l"/>
            <a:r>
              <a:rPr lang="es-UY" sz="2000" baseline="0" dirty="0" smtClean="0">
                <a:solidFill>
                  <a:srgbClr val="3C1347"/>
                </a:solidFill>
              </a:rPr>
              <a:t>Pero en </a:t>
            </a:r>
            <a:r>
              <a:rPr lang="es-UY" sz="2000" i="1" baseline="0" dirty="0" smtClean="0">
                <a:solidFill>
                  <a:srgbClr val="3C1347"/>
                </a:solidFill>
              </a:rPr>
              <a:t>A, </a:t>
            </a:r>
            <a:r>
              <a:rPr lang="es-UY" sz="2000" baseline="0" dirty="0" smtClean="0">
                <a:solidFill>
                  <a:srgbClr val="3C1347"/>
                </a:solidFill>
              </a:rPr>
              <a:t>la curva de indiferencia no es tangente a la Restricción Presupuestaria</a:t>
            </a:r>
            <a:endParaRPr lang="es-UY" sz="2000" baseline="0" dirty="0">
              <a:solidFill>
                <a:srgbClr val="3C1347"/>
              </a:solidFill>
            </a:endParaRPr>
          </a:p>
        </p:txBody>
      </p:sp>
      <p:grpSp>
        <p:nvGrpSpPr>
          <p:cNvPr id="2" name="Group 32"/>
          <p:cNvGrpSpPr>
            <a:grpSpLocks/>
          </p:cNvGrpSpPr>
          <p:nvPr/>
        </p:nvGrpSpPr>
        <p:grpSpPr bwMode="auto">
          <a:xfrm>
            <a:off x="2286000" y="3459163"/>
            <a:ext cx="2133600" cy="2713037"/>
            <a:chOff x="1440" y="2179"/>
            <a:chExt cx="1344" cy="1709"/>
          </a:xfrm>
        </p:grpSpPr>
        <p:sp>
          <p:nvSpPr>
            <p:cNvPr id="17426" name="Freeform 19"/>
            <p:cNvSpPr>
              <a:spLocks/>
            </p:cNvSpPr>
            <p:nvPr/>
          </p:nvSpPr>
          <p:spPr bwMode="auto">
            <a:xfrm>
              <a:off x="1824" y="2400"/>
              <a:ext cx="672" cy="1488"/>
            </a:xfrm>
            <a:custGeom>
              <a:avLst/>
              <a:gdLst>
                <a:gd name="T0" fmla="*/ 0 w 432"/>
                <a:gd name="T1" fmla="*/ 0 h 960"/>
                <a:gd name="T2" fmla="*/ 144 w 432"/>
                <a:gd name="T3" fmla="*/ 480 h 960"/>
                <a:gd name="T4" fmla="*/ 432 w 432"/>
                <a:gd name="T5" fmla="*/ 960 h 960"/>
                <a:gd name="T6" fmla="*/ 0 60000 65536"/>
                <a:gd name="T7" fmla="*/ 0 60000 65536"/>
                <a:gd name="T8" fmla="*/ 0 60000 65536"/>
                <a:gd name="T9" fmla="*/ 0 w 432"/>
                <a:gd name="T10" fmla="*/ 0 h 960"/>
                <a:gd name="T11" fmla="*/ 432 w 432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0">
                  <a:moveTo>
                    <a:pt x="0" y="0"/>
                  </a:moveTo>
                  <a:cubicBezTo>
                    <a:pt x="36" y="160"/>
                    <a:pt x="72" y="320"/>
                    <a:pt x="144" y="480"/>
                  </a:cubicBezTo>
                  <a:cubicBezTo>
                    <a:pt x="216" y="640"/>
                    <a:pt x="324" y="800"/>
                    <a:pt x="432" y="960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27" name="Freeform 20"/>
            <p:cNvSpPr>
              <a:spLocks/>
            </p:cNvSpPr>
            <p:nvPr/>
          </p:nvSpPr>
          <p:spPr bwMode="auto">
            <a:xfrm>
              <a:off x="2112" y="2400"/>
              <a:ext cx="672" cy="1488"/>
            </a:xfrm>
            <a:custGeom>
              <a:avLst/>
              <a:gdLst>
                <a:gd name="T0" fmla="*/ 0 w 432"/>
                <a:gd name="T1" fmla="*/ 0 h 960"/>
                <a:gd name="T2" fmla="*/ 144 w 432"/>
                <a:gd name="T3" fmla="*/ 480 h 960"/>
                <a:gd name="T4" fmla="*/ 432 w 432"/>
                <a:gd name="T5" fmla="*/ 960 h 960"/>
                <a:gd name="T6" fmla="*/ 0 60000 65536"/>
                <a:gd name="T7" fmla="*/ 0 60000 65536"/>
                <a:gd name="T8" fmla="*/ 0 60000 65536"/>
                <a:gd name="T9" fmla="*/ 0 w 432"/>
                <a:gd name="T10" fmla="*/ 0 h 960"/>
                <a:gd name="T11" fmla="*/ 432 w 432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0">
                  <a:moveTo>
                    <a:pt x="0" y="0"/>
                  </a:moveTo>
                  <a:cubicBezTo>
                    <a:pt x="36" y="160"/>
                    <a:pt x="72" y="320"/>
                    <a:pt x="144" y="480"/>
                  </a:cubicBezTo>
                  <a:cubicBezTo>
                    <a:pt x="216" y="640"/>
                    <a:pt x="324" y="800"/>
                    <a:pt x="432" y="960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28" name="Freeform 21"/>
            <p:cNvSpPr>
              <a:spLocks/>
            </p:cNvSpPr>
            <p:nvPr/>
          </p:nvSpPr>
          <p:spPr bwMode="auto">
            <a:xfrm>
              <a:off x="1584" y="2352"/>
              <a:ext cx="624" cy="1536"/>
            </a:xfrm>
            <a:custGeom>
              <a:avLst/>
              <a:gdLst>
                <a:gd name="T0" fmla="*/ 0 w 432"/>
                <a:gd name="T1" fmla="*/ 0 h 960"/>
                <a:gd name="T2" fmla="*/ 144 w 432"/>
                <a:gd name="T3" fmla="*/ 480 h 960"/>
                <a:gd name="T4" fmla="*/ 432 w 432"/>
                <a:gd name="T5" fmla="*/ 960 h 960"/>
                <a:gd name="T6" fmla="*/ 0 60000 65536"/>
                <a:gd name="T7" fmla="*/ 0 60000 65536"/>
                <a:gd name="T8" fmla="*/ 0 60000 65536"/>
                <a:gd name="T9" fmla="*/ 0 w 432"/>
                <a:gd name="T10" fmla="*/ 0 h 960"/>
                <a:gd name="T11" fmla="*/ 432 w 432"/>
                <a:gd name="T12" fmla="*/ 960 h 96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32" h="960">
                  <a:moveTo>
                    <a:pt x="0" y="0"/>
                  </a:moveTo>
                  <a:cubicBezTo>
                    <a:pt x="36" y="160"/>
                    <a:pt x="72" y="320"/>
                    <a:pt x="144" y="480"/>
                  </a:cubicBezTo>
                  <a:cubicBezTo>
                    <a:pt x="216" y="640"/>
                    <a:pt x="324" y="800"/>
                    <a:pt x="432" y="960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29" name="Text Box 22"/>
            <p:cNvSpPr txBox="1">
              <a:spLocks noChangeArrowheads="1"/>
            </p:cNvSpPr>
            <p:nvPr/>
          </p:nvSpPr>
          <p:spPr bwMode="auto">
            <a:xfrm>
              <a:off x="1680" y="2179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2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7430" name="Text Box 23"/>
            <p:cNvSpPr txBox="1">
              <a:spLocks noChangeArrowheads="1"/>
            </p:cNvSpPr>
            <p:nvPr/>
          </p:nvSpPr>
          <p:spPr bwMode="auto">
            <a:xfrm>
              <a:off x="1440" y="2179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1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7431" name="Text Box 24"/>
            <p:cNvSpPr txBox="1">
              <a:spLocks noChangeArrowheads="1"/>
            </p:cNvSpPr>
            <p:nvPr/>
          </p:nvSpPr>
          <p:spPr bwMode="auto">
            <a:xfrm>
              <a:off x="1968" y="2179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3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</p:grpSp>
      <p:grpSp>
        <p:nvGrpSpPr>
          <p:cNvPr id="3" name="Group 31"/>
          <p:cNvGrpSpPr>
            <a:grpSpLocks/>
          </p:cNvGrpSpPr>
          <p:nvPr/>
        </p:nvGrpSpPr>
        <p:grpSpPr bwMode="auto">
          <a:xfrm>
            <a:off x="3657600" y="2832102"/>
            <a:ext cx="3679825" cy="3676649"/>
            <a:chOff x="2304" y="1784"/>
            <a:chExt cx="2318" cy="2316"/>
          </a:xfrm>
        </p:grpSpPr>
        <p:sp>
          <p:nvSpPr>
            <p:cNvPr id="17421" name="Oval 25"/>
            <p:cNvSpPr>
              <a:spLocks noChangeArrowheads="1"/>
            </p:cNvSpPr>
            <p:nvPr/>
          </p:nvSpPr>
          <p:spPr bwMode="auto">
            <a:xfrm>
              <a:off x="2448" y="3840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7422" name="Text Box 26"/>
            <p:cNvSpPr txBox="1">
              <a:spLocks noChangeArrowheads="1"/>
            </p:cNvSpPr>
            <p:nvPr/>
          </p:nvSpPr>
          <p:spPr bwMode="auto">
            <a:xfrm>
              <a:off x="2304" y="388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A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  <p:grpSp>
          <p:nvGrpSpPr>
            <p:cNvPr id="17423" name="Group 29"/>
            <p:cNvGrpSpPr>
              <a:grpSpLocks/>
            </p:cNvGrpSpPr>
            <p:nvPr/>
          </p:nvGrpSpPr>
          <p:grpSpPr bwMode="auto">
            <a:xfrm>
              <a:off x="2544" y="1784"/>
              <a:ext cx="2078" cy="2008"/>
              <a:chOff x="2544" y="1784"/>
              <a:chExt cx="2078" cy="2008"/>
            </a:xfrm>
          </p:grpSpPr>
          <p:sp>
            <p:nvSpPr>
              <p:cNvPr id="17424" name="Text Box 27"/>
              <p:cNvSpPr txBox="1">
                <a:spLocks noChangeArrowheads="1"/>
              </p:cNvSpPr>
              <p:nvPr/>
            </p:nvSpPr>
            <p:spPr bwMode="auto">
              <a:xfrm>
                <a:off x="2592" y="1784"/>
                <a:ext cx="2030" cy="249"/>
              </a:xfrm>
              <a:prstGeom prst="rect">
                <a:avLst/>
              </a:prstGeom>
              <a:noFill/>
              <a:ln w="28575">
                <a:solidFill>
                  <a:srgbClr val="470F3E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baseline="-250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baseline="0" dirty="0">
                    <a:solidFill>
                      <a:srgbClr val="3C1347"/>
                    </a:solidFill>
                  </a:rPr>
                  <a:t>La </a:t>
                </a:r>
                <a:r>
                  <a:rPr lang="en-US" baseline="0" dirty="0" err="1">
                    <a:solidFill>
                      <a:srgbClr val="3C1347"/>
                    </a:solidFill>
                  </a:rPr>
                  <a:t>Utilidad</a:t>
                </a:r>
                <a:r>
                  <a:rPr lang="en-US" baseline="0" dirty="0">
                    <a:solidFill>
                      <a:srgbClr val="3C1347"/>
                    </a:solidFill>
                  </a:rPr>
                  <a:t> se </a:t>
                </a:r>
                <a:r>
                  <a:rPr lang="en-US" baseline="0" dirty="0" err="1">
                    <a:solidFill>
                      <a:srgbClr val="3C1347"/>
                    </a:solidFill>
                  </a:rPr>
                  <a:t>maximiza</a:t>
                </a:r>
                <a:r>
                  <a:rPr lang="en-US" baseline="0" dirty="0">
                    <a:solidFill>
                      <a:srgbClr val="3C1347"/>
                    </a:solidFill>
                  </a:rPr>
                  <a:t> </a:t>
                </a:r>
                <a:r>
                  <a:rPr lang="en-US" baseline="0" dirty="0" err="1">
                    <a:solidFill>
                      <a:srgbClr val="3C1347"/>
                    </a:solidFill>
                  </a:rPr>
                  <a:t>en</a:t>
                </a:r>
                <a:r>
                  <a:rPr lang="en-US" baseline="0" dirty="0">
                    <a:solidFill>
                      <a:srgbClr val="3C1347"/>
                    </a:solidFill>
                  </a:rPr>
                  <a:t> A </a:t>
                </a:r>
              </a:p>
            </p:txBody>
          </p:sp>
          <p:sp>
            <p:nvSpPr>
              <p:cNvPr id="17425" name="Line 28"/>
              <p:cNvSpPr>
                <a:spLocks noChangeShapeType="1"/>
              </p:cNvSpPr>
              <p:nvPr/>
            </p:nvSpPr>
            <p:spPr bwMode="auto">
              <a:xfrm flipH="1">
                <a:off x="2544" y="2081"/>
                <a:ext cx="336" cy="1711"/>
              </a:xfrm>
              <a:prstGeom prst="line">
                <a:avLst/>
              </a:prstGeom>
              <a:noFill/>
              <a:ln w="28575">
                <a:solidFill>
                  <a:srgbClr val="470F3E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square" anchor="ctr">
                <a:spAutoFit/>
              </a:bodyPr>
              <a:lstStyle/>
              <a:p>
                <a:endParaRPr lang="es-E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00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00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57E225D-45D6-401D-8681-3394F556BB24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801687"/>
            <a:ext cx="8534400" cy="5294313"/>
          </a:xfrm>
        </p:spPr>
        <p:txBody>
          <a:bodyPr/>
          <a:lstStyle/>
          <a:p>
            <a:pPr>
              <a:lnSpc>
                <a:spcPct val="130000"/>
              </a:lnSpc>
            </a:pPr>
            <a:r>
              <a:rPr lang="es-UY" dirty="0" smtClean="0"/>
              <a:t>El objetivo del individuo es maximizar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s-UY" sz="2800" dirty="0" smtClean="0">
                <a:solidFill>
                  <a:srgbClr val="3B4F89"/>
                </a:solidFill>
              </a:rPr>
              <a:t>utilidad = </a:t>
            </a:r>
            <a:r>
              <a:rPr lang="es-UY" sz="2800" i="1" dirty="0" smtClean="0">
                <a:solidFill>
                  <a:srgbClr val="3B4F89"/>
                </a:solidFill>
              </a:rPr>
              <a:t>U</a:t>
            </a:r>
            <a:r>
              <a:rPr lang="es-UY" sz="2800" dirty="0" smtClean="0">
                <a:solidFill>
                  <a:srgbClr val="3B4F89"/>
                </a:solidFill>
              </a:rPr>
              <a:t>(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sz="2800" dirty="0" smtClean="0">
                <a:solidFill>
                  <a:srgbClr val="3B4F89"/>
                </a:solidFill>
              </a:rPr>
              <a:t>,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2</a:t>
            </a:r>
            <a:r>
              <a:rPr lang="es-UY" sz="2800" dirty="0" smtClean="0">
                <a:solidFill>
                  <a:srgbClr val="3B4F89"/>
                </a:solidFill>
              </a:rPr>
              <a:t>,…,</a:t>
            </a:r>
            <a:r>
              <a:rPr lang="es-UY" sz="2800" i="1" dirty="0" err="1" smtClean="0">
                <a:solidFill>
                  <a:srgbClr val="3B4F89"/>
                </a:solidFill>
              </a:rPr>
              <a:t>x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r>
              <a:rPr lang="es-UY" sz="2800" dirty="0" smtClean="0">
                <a:solidFill>
                  <a:srgbClr val="3B4F89"/>
                </a:solidFill>
              </a:rPr>
              <a:t>)</a:t>
            </a:r>
          </a:p>
          <a:p>
            <a:pPr>
              <a:buFontTx/>
              <a:buNone/>
            </a:pPr>
            <a:r>
              <a:rPr lang="es-UY" dirty="0" smtClean="0"/>
              <a:t>    </a:t>
            </a:r>
            <a:r>
              <a:rPr lang="es-UY" b="1" dirty="0" smtClean="0"/>
              <a:t>sujeto a</a:t>
            </a:r>
            <a:r>
              <a:rPr lang="es-UY" dirty="0" smtClean="0"/>
              <a:t> la restricción presupuestal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s-UY" sz="2800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UY" sz="2800" dirty="0" smtClean="0">
                <a:solidFill>
                  <a:srgbClr val="3B4F89"/>
                </a:solidFill>
              </a:rPr>
              <a:t> = </a:t>
            </a:r>
            <a:r>
              <a:rPr lang="es-UY" sz="2800" i="1" dirty="0" smtClean="0">
                <a:solidFill>
                  <a:srgbClr val="3B4F89"/>
                </a:solidFill>
              </a:rPr>
              <a:t>p</a:t>
            </a:r>
            <a:r>
              <a:rPr lang="es-UY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sz="2800" dirty="0" smtClean="0">
                <a:solidFill>
                  <a:srgbClr val="3B4F89"/>
                </a:solidFill>
              </a:rPr>
              <a:t> + </a:t>
            </a:r>
            <a:r>
              <a:rPr lang="es-UY" sz="2800" i="1" dirty="0" smtClean="0">
                <a:solidFill>
                  <a:srgbClr val="3B4F89"/>
                </a:solidFill>
              </a:rPr>
              <a:t>p</a:t>
            </a:r>
            <a:r>
              <a:rPr lang="es-UY" sz="2800" baseline="-25000" dirty="0" smtClean="0">
                <a:solidFill>
                  <a:srgbClr val="3B4F89"/>
                </a:solidFill>
              </a:rPr>
              <a:t>2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2</a:t>
            </a:r>
            <a:r>
              <a:rPr lang="es-UY" sz="2800" dirty="0" smtClean="0">
                <a:solidFill>
                  <a:srgbClr val="3B4F89"/>
                </a:solidFill>
              </a:rPr>
              <a:t> +…+ </a:t>
            </a:r>
            <a:r>
              <a:rPr lang="es-UY" sz="2800" i="1" dirty="0" err="1" smtClean="0">
                <a:solidFill>
                  <a:srgbClr val="3B4F89"/>
                </a:solidFill>
              </a:rPr>
              <a:t>p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r>
              <a:rPr lang="es-UY" sz="2800" i="1" dirty="0" err="1" smtClean="0">
                <a:solidFill>
                  <a:srgbClr val="3B4F89"/>
                </a:solidFill>
              </a:rPr>
              <a:t>x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endParaRPr lang="es-UY" sz="2800" i="1" dirty="0" smtClean="0">
              <a:solidFill>
                <a:srgbClr val="3B4F89"/>
              </a:solidFill>
            </a:endParaRPr>
          </a:p>
          <a:p>
            <a:pPr lvl="4">
              <a:lnSpc>
                <a:spcPct val="70000"/>
              </a:lnSpc>
            </a:pPr>
            <a:endParaRPr lang="es-UY" sz="2800" dirty="0" smtClean="0"/>
          </a:p>
          <a:p>
            <a:r>
              <a:rPr lang="es-UY" dirty="0" smtClean="0"/>
              <a:t>Armamos el </a:t>
            </a:r>
            <a:r>
              <a:rPr lang="es-UY" dirty="0" err="1" smtClean="0"/>
              <a:t>Lagrangeano</a:t>
            </a:r>
            <a:r>
              <a:rPr lang="es-UY" dirty="0" smtClean="0"/>
              <a:t>:</a:t>
            </a:r>
          </a:p>
          <a:p>
            <a:pPr algn="ctr">
              <a:lnSpc>
                <a:spcPct val="150000"/>
              </a:lnSpc>
              <a:buFontTx/>
              <a:buNone/>
            </a:pPr>
            <a:r>
              <a:rPr lang="es-UY" sz="2800" b="1" dirty="0" smtClean="0">
                <a:solidFill>
                  <a:srgbClr val="3B4F89"/>
                </a:solidFill>
              </a:rPr>
              <a:t>L</a:t>
            </a:r>
            <a:r>
              <a:rPr lang="es-UY" sz="2800" dirty="0" smtClean="0">
                <a:solidFill>
                  <a:srgbClr val="3B4F89"/>
                </a:solidFill>
              </a:rPr>
              <a:t> = </a:t>
            </a:r>
            <a:r>
              <a:rPr lang="es-UY" sz="2800" i="1" dirty="0" smtClean="0">
                <a:solidFill>
                  <a:srgbClr val="3B4F89"/>
                </a:solidFill>
              </a:rPr>
              <a:t>U</a:t>
            </a:r>
            <a:r>
              <a:rPr lang="es-UY" sz="2800" dirty="0" smtClean="0">
                <a:solidFill>
                  <a:srgbClr val="3B4F89"/>
                </a:solidFill>
              </a:rPr>
              <a:t>(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sz="2800" dirty="0" smtClean="0">
                <a:solidFill>
                  <a:srgbClr val="3B4F89"/>
                </a:solidFill>
              </a:rPr>
              <a:t>,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2</a:t>
            </a:r>
            <a:r>
              <a:rPr lang="es-UY" sz="2800" dirty="0" smtClean="0">
                <a:solidFill>
                  <a:srgbClr val="3B4F89"/>
                </a:solidFill>
              </a:rPr>
              <a:t>,…,</a:t>
            </a:r>
            <a:r>
              <a:rPr lang="es-UY" sz="2800" i="1" dirty="0" err="1" smtClean="0">
                <a:solidFill>
                  <a:srgbClr val="3B4F89"/>
                </a:solidFill>
              </a:rPr>
              <a:t>x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r>
              <a:rPr lang="es-UY" sz="2800" dirty="0" smtClean="0">
                <a:solidFill>
                  <a:srgbClr val="3B4F89"/>
                </a:solidFill>
              </a:rPr>
              <a:t>) + 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(</a:t>
            </a:r>
            <a:r>
              <a:rPr lang="es-UY" sz="2800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s-UY" sz="2800" i="1" baseline="30000" dirty="0" smtClean="0">
                <a:solidFill>
                  <a:srgbClr val="3B4F89"/>
                </a:solidFill>
                <a:latin typeface="Verdana" pitchFamily="34" charset="0"/>
              </a:rPr>
              <a:t> </a:t>
            </a:r>
            <a:r>
              <a:rPr lang="es-UY" sz="2800" dirty="0" smtClean="0">
                <a:solidFill>
                  <a:srgbClr val="3B4F89"/>
                </a:solidFill>
              </a:rPr>
              <a:t>-</a:t>
            </a:r>
            <a:r>
              <a:rPr lang="es-UY" sz="2800" baseline="30000" dirty="0" smtClean="0">
                <a:solidFill>
                  <a:srgbClr val="3B4F89"/>
                </a:solidFill>
              </a:rPr>
              <a:t> </a:t>
            </a:r>
            <a:r>
              <a:rPr lang="es-UY" sz="2800" i="1" dirty="0" smtClean="0">
                <a:solidFill>
                  <a:srgbClr val="3B4F89"/>
                </a:solidFill>
              </a:rPr>
              <a:t>p</a:t>
            </a:r>
            <a:r>
              <a:rPr lang="es-UY" sz="2800" baseline="-25000" dirty="0" smtClean="0">
                <a:solidFill>
                  <a:srgbClr val="3B4F89"/>
                </a:solidFill>
              </a:rPr>
              <a:t>1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1 </a:t>
            </a:r>
            <a:r>
              <a:rPr lang="es-UY" sz="2800" dirty="0" smtClean="0">
                <a:solidFill>
                  <a:srgbClr val="3B4F89"/>
                </a:solidFill>
              </a:rPr>
              <a:t>-</a:t>
            </a:r>
            <a:r>
              <a:rPr lang="es-UY" sz="2800" baseline="30000" dirty="0" smtClean="0">
                <a:solidFill>
                  <a:srgbClr val="3B4F89"/>
                </a:solidFill>
              </a:rPr>
              <a:t> </a:t>
            </a:r>
            <a:r>
              <a:rPr lang="es-UY" sz="2800" i="1" dirty="0" smtClean="0">
                <a:solidFill>
                  <a:srgbClr val="3B4F89"/>
                </a:solidFill>
              </a:rPr>
              <a:t>p</a:t>
            </a:r>
            <a:r>
              <a:rPr lang="es-UY" sz="2800" baseline="-25000" dirty="0" smtClean="0">
                <a:solidFill>
                  <a:srgbClr val="3B4F89"/>
                </a:solidFill>
              </a:rPr>
              <a:t>2</a:t>
            </a:r>
            <a:r>
              <a:rPr lang="es-UY" sz="2800" i="1" dirty="0" smtClean="0">
                <a:solidFill>
                  <a:srgbClr val="3B4F89"/>
                </a:solidFill>
              </a:rPr>
              <a:t>x</a:t>
            </a:r>
            <a:r>
              <a:rPr lang="es-UY" sz="2800" baseline="-25000" dirty="0" smtClean="0">
                <a:solidFill>
                  <a:srgbClr val="3B4F89"/>
                </a:solidFill>
              </a:rPr>
              <a:t>2 </a:t>
            </a:r>
            <a:r>
              <a:rPr lang="es-UY" sz="2800" dirty="0" smtClean="0">
                <a:solidFill>
                  <a:srgbClr val="3B4F89"/>
                </a:solidFill>
              </a:rPr>
              <a:t>-…-</a:t>
            </a:r>
            <a:r>
              <a:rPr lang="es-UY" sz="2800" baseline="-25000" dirty="0" smtClean="0">
                <a:solidFill>
                  <a:srgbClr val="3B4F89"/>
                </a:solidFill>
              </a:rPr>
              <a:t> </a:t>
            </a:r>
            <a:r>
              <a:rPr lang="es-UY" sz="2800" i="1" dirty="0" err="1" smtClean="0">
                <a:solidFill>
                  <a:srgbClr val="3B4F89"/>
                </a:solidFill>
              </a:rPr>
              <a:t>p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r>
              <a:rPr lang="es-UY" sz="2800" i="1" dirty="0" err="1" smtClean="0">
                <a:solidFill>
                  <a:srgbClr val="3B4F89"/>
                </a:solidFill>
              </a:rPr>
              <a:t>x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n</a:t>
            </a:r>
            <a:r>
              <a:rPr lang="es-UY" sz="2800" dirty="0" smtClean="0">
                <a:solidFill>
                  <a:srgbClr val="3B4F89"/>
                </a:solidFill>
              </a:rPr>
              <a:t>)</a:t>
            </a:r>
            <a:endParaRPr lang="es-UY" sz="2800" baseline="-25000" dirty="0" smtClean="0">
              <a:solidFill>
                <a:srgbClr val="3B4F89"/>
              </a:solidFill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type="title"/>
          </p:nvPr>
        </p:nvSpPr>
        <p:spPr>
          <a:xfrm>
            <a:off x="0" y="76200"/>
            <a:ext cx="8991600" cy="725487"/>
          </a:xfrm>
          <a:noFill/>
        </p:spPr>
        <p:txBody>
          <a:bodyPr/>
          <a:lstStyle/>
          <a:p>
            <a:r>
              <a:rPr lang="es-UY" sz="3600" dirty="0" smtClean="0"/>
              <a:t>Análisis matemático caso de n bienes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E52632B6-44B9-48E1-A805-BED394417E33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534400" cy="3352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2800" dirty="0" smtClean="0"/>
              <a:t>Condiciones de primer orden para un máximo (interior):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4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baseline="-25000" dirty="0" smtClean="0">
                <a:solidFill>
                  <a:srgbClr val="3B4F89"/>
                </a:solidFill>
                <a:sym typeface="Symbol" pitchFamily="18" charset="2"/>
              </a:rPr>
              <a:t>2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</p:txBody>
      </p:sp>
      <p:sp>
        <p:nvSpPr>
          <p:cNvPr id="172036" name="Text Box 4"/>
          <p:cNvSpPr txBox="1">
            <a:spLocks noChangeArrowheads="1"/>
          </p:cNvSpPr>
          <p:nvPr/>
        </p:nvSpPr>
        <p:spPr bwMode="auto">
          <a:xfrm>
            <a:off x="723900" y="3352801"/>
            <a:ext cx="7543800" cy="987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pPr>
              <a:lnSpc>
                <a:spcPct val="70000"/>
              </a:lnSpc>
            </a:pPr>
            <a:r>
              <a:rPr lang="en-US" sz="2800" baseline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2800" baseline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•</a:t>
            </a:r>
          </a:p>
          <a:p>
            <a:pPr>
              <a:lnSpc>
                <a:spcPct val="70000"/>
              </a:lnSpc>
            </a:pPr>
            <a:r>
              <a:rPr lang="en-US" sz="2800" baseline="0">
                <a:solidFill>
                  <a:srgbClr val="3B4F89"/>
                </a:solidFill>
                <a:latin typeface="Times New Roman" pitchFamily="18" charset="0"/>
                <a:sym typeface="Symbol" pitchFamily="18" charset="2"/>
              </a:rPr>
              <a:t>•</a:t>
            </a:r>
            <a:endParaRPr lang="en-US" sz="2800" baseline="0">
              <a:solidFill>
                <a:srgbClr val="3B4F89"/>
              </a:solidFill>
            </a:endParaRPr>
          </a:p>
        </p:txBody>
      </p:sp>
      <p:sp>
        <p:nvSpPr>
          <p:cNvPr id="172037" name="Text Box 5"/>
          <p:cNvSpPr txBox="1">
            <a:spLocks noChangeArrowheads="1"/>
          </p:cNvSpPr>
          <p:nvPr/>
        </p:nvSpPr>
        <p:spPr bwMode="auto">
          <a:xfrm>
            <a:off x="705612" y="4500562"/>
            <a:ext cx="7924800" cy="1289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pPr>
              <a:lnSpc>
                <a:spcPct val="140000"/>
              </a:lnSpc>
            </a:pP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baseline="0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baseline="0" dirty="0" err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>
                <a:solidFill>
                  <a:srgbClr val="3B4F89"/>
                </a:solidFill>
                <a:sym typeface="Symbol" pitchFamily="18" charset="2"/>
              </a:rPr>
              <a:t>n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 = </a:t>
            </a:r>
            <a:r>
              <a:rPr lang="en-US" sz="2800" i="1" baseline="0" dirty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baseline="0" dirty="0" err="1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>
                <a:solidFill>
                  <a:srgbClr val="3B4F89"/>
                </a:solidFill>
                <a:sym typeface="Symbol" pitchFamily="18" charset="2"/>
              </a:rPr>
              <a:t>n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baseline="0" dirty="0" err="1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dirty="0" err="1">
                <a:solidFill>
                  <a:srgbClr val="3B4F89"/>
                </a:solidFill>
                <a:sym typeface="Symbol" pitchFamily="18" charset="2"/>
              </a:rPr>
              <a:t>n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>
              <a:lnSpc>
                <a:spcPct val="140000"/>
              </a:lnSpc>
            </a:pP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baseline="0" dirty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/ = </a:t>
            </a:r>
            <a:r>
              <a:rPr lang="en-US" sz="2800" i="1" baseline="0" dirty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n-US" sz="2800" i="1" baseline="0" dirty="0">
                <a:solidFill>
                  <a:srgbClr val="3B4F89"/>
                </a:solidFill>
              </a:rPr>
              <a:t> </a:t>
            </a:r>
            <a:r>
              <a:rPr lang="en-US" sz="2800" baseline="0" dirty="0">
                <a:solidFill>
                  <a:srgbClr val="3B4F89"/>
                </a:solidFill>
              </a:rPr>
              <a:t>- </a:t>
            </a:r>
            <a:r>
              <a:rPr lang="en-US" sz="2800" i="1" baseline="0" dirty="0">
                <a:solidFill>
                  <a:srgbClr val="3B4F89"/>
                </a:solidFill>
              </a:rPr>
              <a:t>p</a:t>
            </a:r>
            <a:r>
              <a:rPr lang="en-US" sz="2800" dirty="0">
                <a:solidFill>
                  <a:srgbClr val="3B4F89"/>
                </a:solidFill>
              </a:rPr>
              <a:t>1</a:t>
            </a:r>
            <a:r>
              <a:rPr lang="en-US" sz="2800" i="1" baseline="0" dirty="0">
                <a:solidFill>
                  <a:srgbClr val="3B4F89"/>
                </a:solidFill>
              </a:rPr>
              <a:t>x</a:t>
            </a:r>
            <a:r>
              <a:rPr lang="en-US" sz="2800" dirty="0">
                <a:solidFill>
                  <a:srgbClr val="3B4F89"/>
                </a:solidFill>
              </a:rPr>
              <a:t>1 </a:t>
            </a:r>
            <a:r>
              <a:rPr lang="en-US" sz="2800" baseline="0" dirty="0">
                <a:solidFill>
                  <a:srgbClr val="3B4F89"/>
                </a:solidFill>
              </a:rPr>
              <a:t>- </a:t>
            </a:r>
            <a:r>
              <a:rPr lang="en-US" sz="2800" i="1" baseline="0" dirty="0">
                <a:solidFill>
                  <a:srgbClr val="3B4F89"/>
                </a:solidFill>
              </a:rPr>
              <a:t>p</a:t>
            </a:r>
            <a:r>
              <a:rPr lang="en-US" sz="2800" dirty="0">
                <a:solidFill>
                  <a:srgbClr val="3B4F89"/>
                </a:solidFill>
              </a:rPr>
              <a:t>2</a:t>
            </a:r>
            <a:r>
              <a:rPr lang="en-US" sz="2800" i="1" baseline="0" dirty="0">
                <a:solidFill>
                  <a:srgbClr val="3B4F89"/>
                </a:solidFill>
              </a:rPr>
              <a:t>x</a:t>
            </a:r>
            <a:r>
              <a:rPr lang="en-US" sz="2800" dirty="0">
                <a:solidFill>
                  <a:srgbClr val="3B4F89"/>
                </a:solidFill>
              </a:rPr>
              <a:t>2 </a:t>
            </a:r>
            <a:r>
              <a:rPr lang="en-US" sz="2800" baseline="0" dirty="0">
                <a:solidFill>
                  <a:srgbClr val="3B4F89"/>
                </a:solidFill>
              </a:rPr>
              <a:t>- … - </a:t>
            </a:r>
            <a:r>
              <a:rPr lang="en-US" sz="2800" i="1" baseline="0" dirty="0" err="1">
                <a:solidFill>
                  <a:srgbClr val="3B4F89"/>
                </a:solidFill>
              </a:rPr>
              <a:t>p</a:t>
            </a:r>
            <a:r>
              <a:rPr lang="en-US" sz="2800" i="1" dirty="0" err="1">
                <a:solidFill>
                  <a:srgbClr val="3B4F89"/>
                </a:solidFill>
              </a:rPr>
              <a:t>n</a:t>
            </a:r>
            <a:r>
              <a:rPr lang="en-US" sz="2800" i="1" baseline="0" dirty="0" err="1">
                <a:solidFill>
                  <a:srgbClr val="3B4F89"/>
                </a:solidFill>
              </a:rPr>
              <a:t>x</a:t>
            </a:r>
            <a:r>
              <a:rPr lang="en-US" sz="2800" i="1" dirty="0" err="1">
                <a:solidFill>
                  <a:srgbClr val="3B4F89"/>
                </a:solidFill>
              </a:rPr>
              <a:t>n</a:t>
            </a:r>
            <a:r>
              <a:rPr lang="en-US" sz="2800" baseline="0" dirty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 bwMode="auto">
          <a:xfrm>
            <a:off x="0" y="0"/>
            <a:ext cx="8991600" cy="72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s-UY" sz="3600" kern="0" baseline="0" smtClean="0"/>
              <a:t>Análisis matemático caso de n bienes </a:t>
            </a:r>
            <a:endParaRPr lang="es-UY" sz="3600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72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20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20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036" grpId="0" autoUpdateAnimBg="0"/>
      <p:bldP spid="172037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BFA9F167-7082-4B8A-AA22-E70DCF7DDCE0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14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" y="0"/>
            <a:ext cx="8991600" cy="725487"/>
          </a:xfrm>
        </p:spPr>
        <p:txBody>
          <a:bodyPr/>
          <a:lstStyle/>
          <a:p>
            <a:r>
              <a:rPr lang="en-US" sz="3600" dirty="0" err="1" smtClean="0"/>
              <a:t>Análisis</a:t>
            </a:r>
            <a:r>
              <a:rPr lang="en-US" sz="3600" dirty="0" smtClean="0"/>
              <a:t> </a:t>
            </a:r>
            <a:r>
              <a:rPr lang="en-US" sz="3600" dirty="0" err="1" smtClean="0"/>
              <a:t>matemático</a:t>
            </a:r>
            <a:r>
              <a:rPr lang="en-US" sz="3600" dirty="0" smtClean="0"/>
              <a:t> </a:t>
            </a:r>
            <a:r>
              <a:rPr lang="en-US" sz="3600" dirty="0" err="1" smtClean="0"/>
              <a:t>caso</a:t>
            </a:r>
            <a:r>
              <a:rPr lang="en-US" sz="3600" dirty="0" smtClean="0"/>
              <a:t> de n </a:t>
            </a:r>
            <a:r>
              <a:rPr lang="en-US" sz="3600" dirty="0" err="1" smtClean="0"/>
              <a:t>bienes</a:t>
            </a:r>
            <a:r>
              <a:rPr lang="en-US" sz="3600" dirty="0" smtClean="0"/>
              <a:t> </a:t>
            </a:r>
          </a:p>
        </p:txBody>
      </p:sp>
      <p:sp>
        <p:nvSpPr>
          <p:cNvPr id="3" name="Rectángulo 2"/>
          <p:cNvSpPr/>
          <p:nvPr/>
        </p:nvSpPr>
        <p:spPr>
          <a:xfrm>
            <a:off x="304800" y="5867602"/>
            <a:ext cx="8686800" cy="5501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40000"/>
              </a:lnSpc>
            </a:pPr>
            <a:endParaRPr lang="es-UY" sz="3600" dirty="0">
              <a:solidFill>
                <a:srgbClr val="470F3E"/>
              </a:solidFill>
              <a:latin typeface="+mn-lt"/>
              <a:sym typeface="Symbol" pitchFamily="18" charset="2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3"/>
              <p:cNvSpPr txBox="1">
                <a:spLocks noChangeArrowheads="1"/>
              </p:cNvSpPr>
              <p:nvPr/>
            </p:nvSpPr>
            <p:spPr bwMode="auto">
              <a:xfrm>
                <a:off x="102220" y="838200"/>
                <a:ext cx="8915400" cy="58674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rgbClr val="470F3E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rgbClr val="470F3E"/>
                    </a:solidFill>
                    <a:latin typeface="+mn-lt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rgbClr val="470F3E"/>
                    </a:solidFill>
                    <a:latin typeface="+mn-lt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rgbClr val="470F3E"/>
                    </a:solidFill>
                    <a:latin typeface="+mn-lt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70F3E"/>
                    </a:solidFill>
                    <a:latin typeface="+mn-lt"/>
                  </a:defRPr>
                </a:lvl5pPr>
                <a:lvl6pPr marL="25146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70F3E"/>
                    </a:solidFill>
                    <a:latin typeface="+mn-lt"/>
                  </a:defRPr>
                </a:lvl6pPr>
                <a:lvl7pPr marL="29718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70F3E"/>
                    </a:solidFill>
                    <a:latin typeface="+mn-lt"/>
                  </a:defRPr>
                </a:lvl7pPr>
                <a:lvl8pPr marL="3429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70F3E"/>
                    </a:solidFill>
                    <a:latin typeface="+mn-lt"/>
                  </a:defRPr>
                </a:lvl8pPr>
                <a:lvl9pPr marL="3886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rgbClr val="470F3E"/>
                    </a:solidFill>
                    <a:latin typeface="+mn-lt"/>
                  </a:defRPr>
                </a:lvl9pPr>
              </a:lstStyle>
              <a:p>
                <a:r>
                  <a:rPr lang="es-ES" sz="2800" kern="0" baseline="0" dirty="0" smtClean="0"/>
                  <a:t>En general es posible resolver las Condiciones de Primer Orden para obtener los valores óptimos de </a:t>
                </a:r>
                <a:r>
                  <a:rPr lang="es-ES" sz="2800" i="1" kern="0" baseline="0" dirty="0" smtClean="0"/>
                  <a:t>x</a:t>
                </a:r>
                <a:r>
                  <a:rPr lang="es-ES" sz="2800" kern="0" baseline="-25000" dirty="0" smtClean="0"/>
                  <a:t>1</a:t>
                </a:r>
                <a:r>
                  <a:rPr lang="es-ES" sz="2800" kern="0" baseline="0" dirty="0" smtClean="0"/>
                  <a:t>,</a:t>
                </a:r>
                <a:r>
                  <a:rPr lang="es-ES" sz="2800" i="1" kern="0" baseline="0" dirty="0" smtClean="0"/>
                  <a:t>x</a:t>
                </a:r>
                <a:r>
                  <a:rPr lang="es-ES" sz="2800" kern="0" baseline="-25000" dirty="0" smtClean="0"/>
                  <a:t>2</a:t>
                </a:r>
                <a:r>
                  <a:rPr lang="es-ES" sz="2800" kern="0" baseline="0" dirty="0" smtClean="0"/>
                  <a:t>,…,</a:t>
                </a:r>
                <a:r>
                  <a:rPr lang="es-ES" sz="2800" i="1" kern="0" baseline="0" dirty="0" err="1" smtClean="0"/>
                  <a:t>x</a:t>
                </a:r>
                <a:r>
                  <a:rPr lang="es-ES" sz="2800" i="1" kern="0" baseline="-25000" dirty="0" err="1" smtClean="0"/>
                  <a:t>n</a:t>
                </a:r>
                <a:endParaRPr lang="es-ES" sz="2800" i="1" kern="0" baseline="0" dirty="0" smtClean="0"/>
              </a:p>
              <a:p>
                <a:r>
                  <a:rPr lang="es-ES" sz="2800" kern="0" baseline="0" dirty="0" smtClean="0"/>
                  <a:t>Típicamente:</a:t>
                </a:r>
              </a:p>
              <a:p>
                <a:pPr algn="ctr"/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 = </m:t>
                    </m:r>
                    <m:sSub>
                      <m:sSubPr>
                        <m:ctrlPr>
                          <a:rPr lang="en-US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(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,…,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,</m:t>
                    </m:r>
                    <m:r>
                      <a:rPr lang="es-UY" sz="2800" i="1" kern="0" baseline="0" dirty="0" smtClean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m:rPr>
                        <m:nor/>
                      </m:rPr>
                      <a:rPr lang="en-US" sz="2800" kern="0" baseline="0" dirty="0" smtClean="0">
                        <a:solidFill>
                          <a:srgbClr val="3B4F89"/>
                        </a:solidFill>
                      </a:rPr>
                      <m:t>)</m:t>
                    </m:r>
                  </m:oMath>
                </a14:m>
                <a:endParaRPr lang="en-US" sz="2800" kern="0" baseline="0" dirty="0">
                  <a:solidFill>
                    <a:srgbClr val="3B4F89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  <m:sup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 = 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(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,…,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</m:t>
                    </m:r>
                    <m:r>
                      <a:rPr lang="es-UY" sz="2800" i="1" kern="0" baseline="0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)</m:t>
                    </m:r>
                  </m:oMath>
                </a14:m>
                <a:endParaRPr lang="es-UY" sz="2800" kern="0" baseline="0" dirty="0" smtClean="0">
                  <a:solidFill>
                    <a:srgbClr val="3B4F89"/>
                  </a:solidFill>
                </a:endParaRPr>
              </a:p>
              <a:p>
                <a:pPr algn="ctr">
                  <a:lnSpc>
                    <a:spcPct val="120000"/>
                  </a:lnSpc>
                </a:pPr>
                <a:r>
                  <a:rPr lang="es-UY" sz="2800" kern="0" baseline="0" dirty="0" smtClean="0">
                    <a:solidFill>
                      <a:srgbClr val="3B4F89"/>
                    </a:solidFill>
                  </a:rPr>
                  <a:t>………</a:t>
                </a:r>
              </a:p>
              <a:p>
                <a:pPr algn="ctr">
                  <a:lnSpc>
                    <a:spcPct val="120000"/>
                  </a:lnSpc>
                </a:pPr>
                <a14:m>
                  <m:oMath xmlns:m="http://schemas.openxmlformats.org/officeDocument/2006/math">
                    <m:sSubSup>
                      <m:sSubSup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  <m:sup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 = 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s-UY" sz="2800" i="1" kern="0" baseline="0" dirty="0" smtClean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(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,…,</m:t>
                    </m:r>
                    <m:sSub>
                      <m:sSubPr>
                        <m:ctrlPr>
                          <a:rPr lang="en-US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s-UY" sz="2800" i="1" kern="0" baseline="0" dirty="0">
                            <a:solidFill>
                              <a:srgbClr val="3B4F89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b>
                    </m:sSub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,</m:t>
                    </m:r>
                    <m:r>
                      <a:rPr lang="es-UY" sz="2800" i="1" kern="0" baseline="0" dirty="0">
                        <a:solidFill>
                          <a:srgbClr val="3B4F89"/>
                        </a:solidFill>
                        <a:latin typeface="Cambria Math" panose="02040503050406030204" pitchFamily="18" charset="0"/>
                      </a:rPr>
                      <m:t>𝐼</m:t>
                    </m:r>
                    <m:r>
                      <m:rPr>
                        <m:nor/>
                      </m:rPr>
                      <a:rPr lang="en-US" sz="2800" kern="0" baseline="0" dirty="0">
                        <a:solidFill>
                          <a:srgbClr val="3B4F89"/>
                        </a:solidFill>
                      </a:rPr>
                      <m:t>)</m:t>
                    </m:r>
                  </m:oMath>
                </a14:m>
                <a:endParaRPr lang="en-US" sz="2800" kern="0" baseline="0" dirty="0">
                  <a:solidFill>
                    <a:srgbClr val="3B4F89"/>
                  </a:solidFill>
                </a:endParaRPr>
              </a:p>
              <a:p>
                <a:r>
                  <a:rPr lang="es-UY" sz="2800" kern="0" baseline="0" dirty="0" smtClean="0">
                    <a:sym typeface="Symbol" pitchFamily="18" charset="2"/>
                  </a:rPr>
                  <a:t>Estas </a:t>
                </a:r>
                <a:r>
                  <a:rPr lang="es-UY" sz="2800" kern="0" baseline="0" dirty="0">
                    <a:sym typeface="Symbol" pitchFamily="18" charset="2"/>
                  </a:rPr>
                  <a:t>son las </a:t>
                </a:r>
                <a:r>
                  <a:rPr lang="es-UY" sz="2800" b="1" i="1" kern="0" baseline="0" dirty="0">
                    <a:sym typeface="Symbol" pitchFamily="18" charset="2"/>
                  </a:rPr>
                  <a:t>funciones de demanda (</a:t>
                </a:r>
                <a:r>
                  <a:rPr lang="es-UY" sz="2800" b="1" i="1" kern="0" baseline="0" dirty="0" err="1">
                    <a:sym typeface="Symbol" pitchFamily="18" charset="2"/>
                  </a:rPr>
                  <a:t>marshallianas</a:t>
                </a:r>
                <a:r>
                  <a:rPr lang="es-UY" sz="2800" b="1" i="1" kern="0" baseline="0" dirty="0">
                    <a:sym typeface="Symbol" pitchFamily="18" charset="2"/>
                  </a:rPr>
                  <a:t>)</a:t>
                </a:r>
                <a:r>
                  <a:rPr lang="es-UY" sz="2800" kern="0" baseline="0" dirty="0">
                    <a:sym typeface="Symbol" pitchFamily="18" charset="2"/>
                  </a:rPr>
                  <a:t> de los n bienes del </a:t>
                </a:r>
                <a:r>
                  <a:rPr lang="es-UY" sz="2800" kern="0" baseline="0" dirty="0" smtClean="0">
                    <a:sym typeface="Symbol" pitchFamily="18" charset="2"/>
                  </a:rPr>
                  <a:t>individuo</a:t>
                </a:r>
                <a:endParaRPr lang="es-ES" sz="2800" kern="0" baseline="0" dirty="0" smtClean="0"/>
              </a:p>
            </p:txBody>
          </p:sp>
        </mc:Choice>
        <mc:Fallback>
          <p:sp>
            <p:nvSpPr>
              <p:cNvPr id="7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02220" y="838200"/>
                <a:ext cx="8915400" cy="5867400"/>
              </a:xfrm>
              <a:prstGeom prst="rect">
                <a:avLst/>
              </a:prstGeom>
              <a:blipFill>
                <a:blip r:embed="rId3"/>
                <a:stretch>
                  <a:fillRect l="-1231" t="-11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77220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B1B2209-EB07-4215-9D4A-2BFAAF716588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15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-76200" y="24383"/>
            <a:ext cx="9220200" cy="661417"/>
          </a:xfrm>
        </p:spPr>
        <p:txBody>
          <a:bodyPr/>
          <a:lstStyle/>
          <a:p>
            <a:r>
              <a:rPr lang="es-UY" sz="2400" dirty="0" smtClean="0"/>
              <a:t>Con las CPO podemos obtener la condición de tangencia que vimos recién gráficamente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49" y="816744"/>
            <a:ext cx="7772400" cy="609600"/>
          </a:xfrm>
        </p:spPr>
        <p:txBody>
          <a:bodyPr/>
          <a:lstStyle/>
          <a:p>
            <a:r>
              <a:rPr lang="en-US" dirty="0" smtClean="0"/>
              <a:t>Para 2 </a:t>
            </a:r>
            <a:r>
              <a:rPr lang="en-US" dirty="0" err="1" smtClean="0"/>
              <a:t>bienes</a:t>
            </a:r>
            <a:r>
              <a:rPr lang="en-US" dirty="0" smtClean="0"/>
              <a:t> </a:t>
            </a:r>
            <a:r>
              <a:rPr lang="en-US" dirty="0" err="1" smtClean="0"/>
              <a:t>cualquiera</a:t>
            </a:r>
            <a:r>
              <a:rPr lang="en-US" dirty="0" smtClean="0"/>
              <a:t>,</a:t>
            </a:r>
          </a:p>
        </p:txBody>
      </p:sp>
      <p:graphicFrame>
        <p:nvGraphicFramePr>
          <p:cNvPr id="1730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8533639"/>
              </p:ext>
            </p:extLst>
          </p:nvPr>
        </p:nvGraphicFramePr>
        <p:xfrm>
          <a:off x="1828801" y="1635125"/>
          <a:ext cx="4724400" cy="2555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0" name="Ecuación" r:id="rId4" imgW="1511280" imgH="1358640" progId="Equation.3">
                  <p:embed/>
                </p:oleObj>
              </mc:Choice>
              <mc:Fallback>
                <p:oleObj name="Ecuación" r:id="rId4" imgW="1511280" imgH="13586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8801" y="1635125"/>
                        <a:ext cx="4724400" cy="2555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3061" name="Rectangle 5"/>
          <p:cNvSpPr>
            <a:spLocks noChangeArrowheads="1"/>
          </p:cNvSpPr>
          <p:nvPr/>
        </p:nvSpPr>
        <p:spPr bwMode="auto">
          <a:xfrm>
            <a:off x="762000" y="4572001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lnSpc>
                <a:spcPct val="110000"/>
              </a:lnSpc>
              <a:spcBef>
                <a:spcPct val="20000"/>
              </a:spcBef>
              <a:buFontTx/>
              <a:buChar char="•"/>
            </a:pPr>
            <a:r>
              <a:rPr lang="en-US" sz="3200" baseline="0" dirty="0" smtClean="0">
                <a:solidFill>
                  <a:srgbClr val="470F3E"/>
                </a:solidFill>
              </a:rPr>
              <a:t>En </a:t>
            </a:r>
            <a:r>
              <a:rPr lang="en-US" sz="3200" baseline="0" dirty="0">
                <a:solidFill>
                  <a:srgbClr val="470F3E"/>
                </a:solidFill>
              </a:rPr>
              <a:t>la </a:t>
            </a:r>
            <a:r>
              <a:rPr lang="en-US" sz="3200" baseline="0" dirty="0" err="1">
                <a:solidFill>
                  <a:srgbClr val="470F3E"/>
                </a:solidFill>
              </a:rPr>
              <a:t>asignación</a:t>
            </a:r>
            <a:r>
              <a:rPr lang="en-US" sz="3200" baseline="0" dirty="0">
                <a:solidFill>
                  <a:srgbClr val="470F3E"/>
                </a:solidFill>
              </a:rPr>
              <a:t> </a:t>
            </a:r>
            <a:r>
              <a:rPr lang="en-US" sz="3200" baseline="0" dirty="0" err="1">
                <a:solidFill>
                  <a:srgbClr val="470F3E"/>
                </a:solidFill>
              </a:rPr>
              <a:t>óptima</a:t>
            </a:r>
            <a:r>
              <a:rPr lang="en-US" sz="3200" baseline="0" dirty="0">
                <a:solidFill>
                  <a:srgbClr val="470F3E"/>
                </a:solidFill>
              </a:rPr>
              <a:t> del </a:t>
            </a:r>
            <a:r>
              <a:rPr lang="en-US" sz="3200" baseline="0" dirty="0" err="1">
                <a:solidFill>
                  <a:srgbClr val="470F3E"/>
                </a:solidFill>
              </a:rPr>
              <a:t>ingreso</a:t>
            </a:r>
            <a:endParaRPr lang="en-US" sz="3200" baseline="0" dirty="0">
              <a:solidFill>
                <a:srgbClr val="470F3E"/>
              </a:solidFill>
            </a:endParaRPr>
          </a:p>
        </p:txBody>
      </p:sp>
      <p:graphicFrame>
        <p:nvGraphicFramePr>
          <p:cNvPr id="17306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8549018"/>
              </p:ext>
            </p:extLst>
          </p:nvPr>
        </p:nvGraphicFramePr>
        <p:xfrm>
          <a:off x="3079750" y="5323696"/>
          <a:ext cx="29083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11" name="Ecuación" r:id="rId6" imgW="1333440" imgH="444240" progId="Equation.3">
                  <p:embed/>
                </p:oleObj>
              </mc:Choice>
              <mc:Fallback>
                <p:oleObj name="Ecuación" r:id="rId6" imgW="133344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79750" y="5323696"/>
                        <a:ext cx="29083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73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73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173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8" grpId="0" build="p"/>
      <p:bldP spid="173061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D6E20DA-CCF1-446C-A04D-D590C722EC8C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16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85800"/>
          </a:xfrm>
        </p:spPr>
        <p:txBody>
          <a:bodyPr/>
          <a:lstStyle/>
          <a:p>
            <a:r>
              <a:rPr lang="en-US" sz="3200" dirty="0" err="1" smtClean="0"/>
              <a:t>Interpretación</a:t>
            </a:r>
            <a:r>
              <a:rPr lang="en-US" sz="3200" dirty="0" smtClean="0"/>
              <a:t> del </a:t>
            </a:r>
            <a:r>
              <a:rPr lang="en-US" sz="3200" dirty="0" err="1" smtClean="0"/>
              <a:t>Multiplicador</a:t>
            </a:r>
            <a:r>
              <a:rPr lang="en-US" sz="3200" dirty="0" smtClean="0"/>
              <a:t> </a:t>
            </a:r>
            <a:r>
              <a:rPr lang="en-US" sz="3200" dirty="0" err="1" smtClean="0"/>
              <a:t>Lagrangeano</a:t>
            </a:r>
            <a:endParaRPr lang="en-US" sz="320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4083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914400"/>
                <a:ext cx="9067800" cy="5334000"/>
              </a:xfrm>
            </p:spPr>
            <p:txBody>
              <a:bodyPr/>
              <a:lstStyle/>
              <a:p>
                <a:r>
                  <a:rPr lang="en-US" dirty="0"/>
                  <a:t>De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200" b="1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𝑳</m:t>
                      </m:r>
                      <m:r>
                        <a:rPr lang="en-US" sz="2200" i="1" dirty="0" smtClean="0">
                          <a:solidFill>
                            <a:srgbClr val="3B4F89"/>
                          </a:solidFill>
                          <a:latin typeface="Cambria Math"/>
                        </a:rPr>
                        <m:t> </m:t>
                      </m:r>
                      <m:r>
                        <a:rPr lang="en-US" sz="2200" i="1" dirty="0">
                          <a:solidFill>
                            <a:srgbClr val="3B4F89"/>
                          </a:solidFill>
                          <a:latin typeface="Cambria Math"/>
                        </a:rPr>
                        <m:t>= </m:t>
                      </m:r>
                      <m:r>
                        <a:rPr lang="en-US" sz="2200" i="1" dirty="0">
                          <a:solidFill>
                            <a:srgbClr val="3B4F89"/>
                          </a:solidFill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,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,…,</m:t>
                          </m:r>
                          <m:r>
                            <a:rPr lang="en-US" sz="2200" i="1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  <m:r>
                        <a:rPr lang="en-US" sz="2200" i="1" dirty="0">
                          <a:solidFill>
                            <a:srgbClr val="3B4F89"/>
                          </a:solidFill>
                          <a:latin typeface="Cambria Math"/>
                        </a:rPr>
                        <m:t>+ </m:t>
                      </m:r>
                      <m:r>
                        <a:rPr lang="en-US" sz="2200" i="1" dirty="0">
                          <a:solidFill>
                            <a:srgbClr val="3B4F89"/>
                          </a:solidFill>
                          <a:latin typeface="Cambria Math"/>
                          <a:sym typeface="Symbol" pitchFamily="18" charset="2"/>
                        </a:rPr>
                        <m:t></m:t>
                      </m:r>
                      <m:d>
                        <m:dPr>
                          <m:ctrlP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 panose="02040503050406030204" pitchFamily="18" charset="0"/>
                              <a:sym typeface="Symbol" pitchFamily="18" charset="2"/>
                            </a:rPr>
                          </m:ctrlPr>
                        </m:dPr>
                        <m:e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𝐼</m:t>
                          </m:r>
                          <m:r>
                            <a:rPr lang="en-US" sz="2200" i="1" baseline="30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i="1" baseline="30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1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1 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en-US" sz="2200" i="1" baseline="30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2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2 </m:t>
                          </m:r>
                          <m:r>
                            <a:rPr lang="en-US" sz="2200" i="1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−…−</m:t>
                          </m:r>
                          <m:r>
                            <a:rPr lang="en-US" sz="2200" i="1" baseline="-25000" dirty="0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 </m:t>
                          </m:r>
                          <m:r>
                            <a:rPr lang="en-US" sz="2200" i="1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𝑝</m:t>
                          </m:r>
                          <m:r>
                            <a:rPr lang="en-US" sz="2200" i="1" baseline="-25000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𝑛</m:t>
                          </m:r>
                          <m:r>
                            <a:rPr lang="en-US" sz="2200" i="1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𝑥</m:t>
                          </m:r>
                          <m:r>
                            <a:rPr lang="en-US" sz="2200" i="1" baseline="-25000" dirty="0" err="1">
                              <a:solidFill>
                                <a:srgbClr val="3B4F89"/>
                              </a:solidFill>
                              <a:latin typeface="Cambria Math"/>
                            </a:rPr>
                            <m:t>𝑛</m:t>
                          </m:r>
                        </m:e>
                      </m:d>
                    </m:oMath>
                  </m:oMathPara>
                </a14:m>
                <a:endParaRPr lang="es-ES" sz="2200" baseline="-25000" dirty="0" smtClean="0">
                  <a:solidFill>
                    <a:srgbClr val="3B4F89"/>
                  </a:solidFill>
                </a:endParaRPr>
              </a:p>
              <a:p>
                <a:r>
                  <a:rPr lang="en-US" dirty="0" smtClean="0">
                    <a:sym typeface="Symbol" pitchFamily="18" charset="2"/>
                  </a:rPr>
                  <a:t>Sale que:</a:t>
                </a: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ES" i="1" smtClean="0">
                          <a:latin typeface="Cambria Math"/>
                          <a:ea typeface="Cambria Math"/>
                        </a:rPr>
                        <m:t>𝜆</m:t>
                      </m:r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𝐿</m:t>
                          </m:r>
                        </m:num>
                        <m:den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es-ES" i="1" dirty="0" smtClean="0">
                  <a:latin typeface="Cambria Math"/>
                  <a:ea typeface="Cambria Math"/>
                </a:endParaRPr>
              </a:p>
              <a:p>
                <a:pPr marL="457200" lvl="1" indent="0">
                  <a:buNone/>
                </a:pPr>
                <a:r>
                  <a:rPr lang="es-ES" i="1" dirty="0" smtClean="0">
                    <a:latin typeface="Cambria Math"/>
                    <a:ea typeface="Cambria Math"/>
                  </a:rPr>
                  <a:t>En el </a:t>
                </a:r>
                <a:r>
                  <a:rPr lang="es-UY" i="1" dirty="0" smtClean="0">
                    <a:latin typeface="Cambria Math"/>
                    <a:ea typeface="Cambria Math"/>
                  </a:rPr>
                  <a:t>óptimo:</a:t>
                </a:r>
              </a:p>
              <a:p>
                <a:pPr marL="457200" lvl="1" indent="0">
                  <a:buNone/>
                </a:pPr>
                <a:endParaRPr lang="es-ES" i="1" dirty="0" smtClean="0">
                  <a:latin typeface="Cambria Math"/>
                  <a:ea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s-ES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p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∗</m:t>
                          </m:r>
                        </m:sup>
                      </m:sSup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b="0" i="1" smtClean="0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𝐿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s-ES" b="0" i="1" smtClean="0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𝜆</m:t>
                              </m:r>
                            </m:e>
                            <m:sup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𝐼</m:t>
                          </m:r>
                        </m:den>
                      </m:f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b="0" i="1" smtClean="0">
                              <a:latin typeface="Cambria Math"/>
                              <a:ea typeface="Cambria Math"/>
                            </a:rPr>
                            <m:t>𝑈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(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s-ES" i="1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,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S" i="1">
                                  <a:latin typeface="Cambria Math"/>
                                  <a:ea typeface="Cambria Math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s-ES" i="1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𝐼</m:t>
                          </m:r>
                        </m:den>
                      </m:f>
                      <m:r>
                        <a:rPr lang="es-E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s-ES" i="1">
                              <a:latin typeface="Cambria Math" panose="02040503050406030204" pitchFamily="18" charset="0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lang="es-ES" i="1">
                                  <a:latin typeface="Cambria Math" panose="02040503050406030204" pitchFamily="18" charset="0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s-ES" b="0" i="1" smtClean="0">
                                  <a:latin typeface="Cambria Math"/>
                                  <a:ea typeface="Cambria Math"/>
                                </a:rPr>
                                <m:t>𝑈</m:t>
                              </m:r>
                            </m:e>
                            <m:sup>
                              <m:r>
                                <a:rPr lang="es-ES" i="1">
                                  <a:latin typeface="Cambria Math"/>
                                  <a:ea typeface="Cambria Math"/>
                                </a:rPr>
                                <m:t>∗</m:t>
                              </m:r>
                            </m:sup>
                          </m:sSup>
                        </m:num>
                        <m:den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𝜕</m:t>
                          </m:r>
                          <m:r>
                            <a:rPr lang="es-ES" i="1">
                              <a:latin typeface="Cambria Math"/>
                              <a:ea typeface="Cambria Math"/>
                            </a:rPr>
                            <m:t>𝐼</m:t>
                          </m:r>
                        </m:den>
                      </m:f>
                    </m:oMath>
                  </m:oMathPara>
                </a14:m>
                <a:endParaRPr lang="es-ES" dirty="0" smtClean="0"/>
              </a:p>
            </p:txBody>
          </p:sp>
        </mc:Choice>
        <mc:Fallback xmlns="">
          <p:sp>
            <p:nvSpPr>
              <p:cNvPr id="174083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914400"/>
                <a:ext cx="9067800" cy="5334000"/>
              </a:xfrm>
              <a:blipFill>
                <a:blip r:embed="rId3"/>
                <a:stretch>
                  <a:fillRect l="-1547" t="-148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52400" y="547339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rgbClr val="470F3E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470F3E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470F3E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470F3E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0F3E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0F3E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0F3E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0F3E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470F3E"/>
                </a:solidFill>
                <a:latin typeface="+mn-lt"/>
              </a:defRPr>
            </a:lvl9pPr>
          </a:lstStyle>
          <a:p>
            <a:r>
              <a:rPr lang="en-US" kern="0" baseline="0" dirty="0" smtClean="0">
                <a:sym typeface="Symbol" pitchFamily="18" charset="2"/>
              </a:rPr>
              <a:t> </a:t>
            </a:r>
            <a:r>
              <a:rPr lang="en-US" kern="0" baseline="0" dirty="0" err="1" smtClean="0">
                <a:sym typeface="Symbol" pitchFamily="18" charset="2"/>
              </a:rPr>
              <a:t>es</a:t>
            </a:r>
            <a:r>
              <a:rPr lang="en-US" kern="0" baseline="0" dirty="0" smtClean="0">
                <a:sym typeface="Symbol" pitchFamily="18" charset="2"/>
              </a:rPr>
              <a:t> la UM del </a:t>
            </a:r>
            <a:r>
              <a:rPr lang="en-US" kern="0" baseline="0" dirty="0" err="1" smtClean="0">
                <a:sym typeface="Symbol" pitchFamily="18" charset="2"/>
              </a:rPr>
              <a:t>Ingreso</a:t>
            </a:r>
            <a:endParaRPr lang="en-US" kern="0" baseline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4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4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74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74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083" grpId="0" build="p" bldLvl="5" autoUpdateAnimBg="0"/>
      <p:bldP spid="7" grpId="0" build="p" bldLvl="5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6D6E20DA-CCF1-446C-A04D-D590C722EC8C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17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graphicFrame>
        <p:nvGraphicFramePr>
          <p:cNvPr id="17408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6751288"/>
              </p:ext>
            </p:extLst>
          </p:nvPr>
        </p:nvGraphicFramePr>
        <p:xfrm>
          <a:off x="2138363" y="1169988"/>
          <a:ext cx="5133975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3" name="Ecuación" r:id="rId4" imgW="2387520" imgH="431640" progId="Equation.3">
                  <p:embed/>
                </p:oleObj>
              </mc:Choice>
              <mc:Fallback>
                <p:oleObj name="Ecuación" r:id="rId4" imgW="238752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8363" y="1169988"/>
                        <a:ext cx="5133975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08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767759"/>
              </p:ext>
            </p:extLst>
          </p:nvPr>
        </p:nvGraphicFramePr>
        <p:xfrm>
          <a:off x="2482056" y="2443222"/>
          <a:ext cx="4179887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04" name="Ecuación" r:id="rId6" imgW="1942920" imgH="457200" progId="Equation.3">
                  <p:embed/>
                </p:oleObj>
              </mc:Choice>
              <mc:Fallback>
                <p:oleObj name="Ecuación" r:id="rId6" imgW="194292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82056" y="2443222"/>
                        <a:ext cx="4179887" cy="984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n-US" sz="3200" kern="0" baseline="0" dirty="0" err="1" smtClean="0"/>
              <a:t>Interpretación</a:t>
            </a:r>
            <a:r>
              <a:rPr lang="en-US" sz="3200" kern="0" baseline="0" dirty="0" smtClean="0"/>
              <a:t> del </a:t>
            </a:r>
            <a:r>
              <a:rPr lang="en-US" sz="3200" kern="0" baseline="0" dirty="0" err="1" smtClean="0"/>
              <a:t>Multiplicador</a:t>
            </a:r>
            <a:r>
              <a:rPr lang="en-US" sz="3200" kern="0" baseline="0" dirty="0" smtClean="0"/>
              <a:t> </a:t>
            </a:r>
            <a:r>
              <a:rPr lang="en-US" sz="3200" kern="0" baseline="0" dirty="0" err="1" smtClean="0"/>
              <a:t>Lagrangeano</a:t>
            </a:r>
            <a:endParaRPr lang="en-US" sz="3200" kern="0" baseline="0" dirty="0" smtClean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152400" y="3506728"/>
                <a:ext cx="8686800" cy="3122672"/>
              </a:xfrm>
            </p:spPr>
            <p:txBody>
              <a:bodyPr/>
              <a:lstStyle/>
              <a:p>
                <a:r>
                  <a:rPr lang="es-UY" dirty="0" smtClean="0"/>
                  <a:t>La utilidad marginal del último peso gastado (o del próximo)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UY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i="1">
                                <a:latin typeface="Cambria Math" panose="02040503050406030204" pitchFamily="18" charset="0"/>
                              </a:rPr>
                              <m:t>𝑈𝑀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s-UY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s-UY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b>
                        </m:sSub>
                      </m:den>
                    </m:f>
                  </m:oMath>
                </a14:m>
                <a:r>
                  <a:rPr lang="es-UY" dirty="0" smtClean="0"/>
                  <a:t> tiene que ser la misma donde sea que se gaste el peso</a:t>
                </a:r>
              </a:p>
              <a:p>
                <a:r>
                  <a:rPr lang="es-UY" i="1" dirty="0" smtClean="0"/>
                  <a:t>¿Por qué? ¿Por qué no está en un máximo si no se cumple esto?</a:t>
                </a:r>
                <a:endParaRPr lang="es-UY" i="1" dirty="0"/>
              </a:p>
            </p:txBody>
          </p:sp>
        </mc:Choice>
        <mc:Fallback xmlns="">
          <p:sp>
            <p:nvSpPr>
              <p:cNvPr id="10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52400" y="3506728"/>
                <a:ext cx="8686800" cy="3122672"/>
              </a:xfrm>
              <a:blipFill>
                <a:blip r:embed="rId8"/>
                <a:stretch>
                  <a:fillRect l="-1614" t="-2534" r="-2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17675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4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036185D0-9F13-4693-80D4-F6510D93987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18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7510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76200" y="762000"/>
                <a:ext cx="8915400" cy="6019800"/>
              </a:xfrm>
            </p:spPr>
            <p:txBody>
              <a:bodyPr/>
              <a:lstStyle/>
              <a:p>
                <a:r>
                  <a:rPr lang="es-UY" sz="3000" dirty="0" smtClean="0">
                    <a:sym typeface="Symbol" pitchFamily="18" charset="2"/>
                  </a:rPr>
                  <a:t>En el margen, el precio de un bien es igual a la disposición del consumidor a pagar por </a:t>
                </a:r>
                <a:r>
                  <a:rPr lang="es-UY" sz="3000" b="1" dirty="0" smtClean="0">
                    <a:sym typeface="Symbol" pitchFamily="18" charset="2"/>
                  </a:rPr>
                  <a:t>una unidad más </a:t>
                </a:r>
                <a:r>
                  <a:rPr lang="es-UY" sz="3000" dirty="0" smtClean="0">
                    <a:sym typeface="Symbol" pitchFamily="18" charset="2"/>
                  </a:rPr>
                  <a:t>del bien</a:t>
                </a:r>
                <a:endParaRPr lang="es-UY" sz="3000" dirty="0" smtClean="0">
                  <a:sym typeface="Symbol" pitchFamily="18" charset="2"/>
                </a:endParaRPr>
              </a:p>
              <a:p>
                <a:endParaRPr lang="es-UY" sz="3000" i="1" dirty="0">
                  <a:latin typeface="Cambria Math" panose="02040503050406030204" pitchFamily="18" charset="0"/>
                  <a:sym typeface="Symbol" pitchFamily="18" charset="2"/>
                </a:endParaRPr>
              </a:p>
              <a:p>
                <a:endParaRPr lang="es-UY" sz="3000" i="1" dirty="0" smtClean="0">
                  <a:latin typeface="Cambria Math" panose="02040503050406030204" pitchFamily="18" charset="0"/>
                  <a:sym typeface="Symbol" pitchFamily="18" charset="2"/>
                </a:endParaRPr>
              </a:p>
              <a:p>
                <a:endParaRPr lang="es-UY" sz="3000" i="1" dirty="0">
                  <a:latin typeface="Cambria Math" panose="02040503050406030204" pitchFamily="18" charset="0"/>
                  <a:sym typeface="Symbol" pitchFamily="18" charset="2"/>
                </a:endParaRPr>
              </a:p>
              <a:p>
                <a:endParaRPr lang="es-UY" sz="3000" i="1" dirty="0" smtClean="0">
                  <a:latin typeface="Cambria Math" panose="02040503050406030204" pitchFamily="18" charset="0"/>
                  <a:sym typeface="Symbol" pitchFamily="18" charset="2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s-UY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  <m:sub>
                          <m:r>
                            <a:rPr lang="es-UY" sz="28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s-UY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num>
                        <m:den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𝑈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den>
                      </m:f>
                      <m:r>
                        <a:rPr lang="es-UY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s-UY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s-UY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s-UY" sz="3000" dirty="0" smtClean="0">
                  <a:sym typeface="Symbol" pitchFamily="18" charset="2"/>
                </a:endParaRPr>
              </a:p>
              <a:p>
                <a:pPr/>
                <a:r>
                  <a:rPr lang="es-UY" sz="3000" dirty="0" smtClean="0">
                    <a:sym typeface="Symbol" pitchFamily="18" charset="2"/>
                  </a:rPr>
                  <a:t>El precio es igual a lo que está dispuesto a renunciar de ingreso por una unidad más.</a:t>
                </a:r>
                <a:endParaRPr lang="es-UY" sz="3000" dirty="0" smtClean="0">
                  <a:sym typeface="Symbol" pitchFamily="18" charset="2"/>
                </a:endParaRPr>
              </a:p>
            </p:txBody>
          </p:sp>
        </mc:Choice>
        <mc:Fallback>
          <p:sp>
            <p:nvSpPr>
              <p:cNvPr id="17510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76200" y="762000"/>
                <a:ext cx="8915400" cy="6019800"/>
              </a:xfrm>
              <a:blipFill>
                <a:blip r:embed="rId4"/>
                <a:stretch>
                  <a:fillRect l="-1436" t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7510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297166"/>
              </p:ext>
            </p:extLst>
          </p:nvPr>
        </p:nvGraphicFramePr>
        <p:xfrm>
          <a:off x="2819400" y="2973324"/>
          <a:ext cx="2714625" cy="1031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2" name="Ecuación" r:id="rId5" imgW="1206360" imgH="457200" progId="Equation.3">
                  <p:embed/>
                </p:oleObj>
              </mc:Choice>
              <mc:Fallback>
                <p:oleObj name="Ecuación" r:id="rId5" imgW="1206360" imgH="4572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9400" y="2973324"/>
                        <a:ext cx="2714625" cy="1031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5pPr>
            <a:lvl6pPr marL="4572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6pPr>
            <a:lvl7pPr marL="9144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7pPr>
            <a:lvl8pPr marL="13716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8pPr>
            <a:lvl9pPr marL="1828800"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3B823"/>
                </a:solidFill>
                <a:latin typeface="Arial" charset="0"/>
              </a:defRPr>
            </a:lvl9pPr>
          </a:lstStyle>
          <a:p>
            <a:r>
              <a:rPr lang="en-US" sz="3200" kern="0" baseline="0" dirty="0" err="1" smtClean="0"/>
              <a:t>Interpretación</a:t>
            </a:r>
            <a:r>
              <a:rPr lang="en-US" sz="3200" kern="0" baseline="0" dirty="0" smtClean="0"/>
              <a:t> del </a:t>
            </a:r>
            <a:r>
              <a:rPr lang="en-US" sz="3200" kern="0" baseline="0" dirty="0" err="1" smtClean="0"/>
              <a:t>Multiplicador</a:t>
            </a:r>
            <a:r>
              <a:rPr lang="en-US" sz="3200" kern="0" baseline="0" dirty="0" smtClean="0"/>
              <a:t> </a:t>
            </a:r>
            <a:r>
              <a:rPr lang="en-US" sz="3200" kern="0" baseline="0" dirty="0" err="1" smtClean="0"/>
              <a:t>Lagrangeano</a:t>
            </a:r>
            <a:endParaRPr lang="en-US" sz="3200" kern="0" baseline="0" dirty="0" smtClean="0"/>
          </a:p>
        </p:txBody>
      </p:sp>
      <p:sp>
        <p:nvSpPr>
          <p:cNvPr id="2" name="CuadroTexto 1"/>
          <p:cNvSpPr txBox="1"/>
          <p:nvPr/>
        </p:nvSpPr>
        <p:spPr>
          <a:xfrm>
            <a:off x="4560814" y="2946710"/>
            <a:ext cx="65" cy="18466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5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 bldLvl="5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8BFB41E1-669E-4769-BEAE-3892B02598B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19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609"/>
            <a:ext cx="7772400" cy="725488"/>
          </a:xfrm>
        </p:spPr>
        <p:txBody>
          <a:bodyPr/>
          <a:lstStyle/>
          <a:p>
            <a:r>
              <a:rPr lang="en-US" dirty="0" err="1" smtClean="0"/>
              <a:t>Soluciones</a:t>
            </a:r>
            <a:r>
              <a:rPr lang="en-US" dirty="0" smtClean="0"/>
              <a:t> de </a:t>
            </a:r>
            <a:r>
              <a:rPr lang="en-US" dirty="0" err="1" smtClean="0"/>
              <a:t>esquina</a:t>
            </a:r>
            <a:endParaRPr lang="en-US" dirty="0" smtClean="0"/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24297"/>
            <a:ext cx="9144000" cy="3747703"/>
          </a:xfrm>
        </p:spPr>
        <p:txBody>
          <a:bodyPr/>
          <a:lstStyle/>
          <a:p>
            <a:r>
              <a:rPr lang="en-US" sz="2800" dirty="0" err="1" smtClean="0"/>
              <a:t>Cuando</a:t>
            </a:r>
            <a:r>
              <a:rPr lang="en-US" sz="2800" dirty="0" smtClean="0"/>
              <a:t> hay </a:t>
            </a:r>
            <a:r>
              <a:rPr lang="en-US" sz="2800" dirty="0" err="1" smtClean="0"/>
              <a:t>soluciones</a:t>
            </a:r>
            <a:r>
              <a:rPr lang="en-US" sz="2800" dirty="0" smtClean="0"/>
              <a:t> de </a:t>
            </a:r>
            <a:r>
              <a:rPr lang="en-US" sz="2800" dirty="0" err="1" smtClean="0"/>
              <a:t>esquina</a:t>
            </a:r>
            <a:r>
              <a:rPr lang="en-US" sz="2800" dirty="0" smtClean="0"/>
              <a:t>, </a:t>
            </a:r>
            <a:r>
              <a:rPr lang="en-US" sz="2800" dirty="0" err="1" smtClean="0"/>
              <a:t>debemos</a:t>
            </a:r>
            <a:r>
              <a:rPr lang="en-US" sz="2800" dirty="0" smtClean="0"/>
              <a:t> </a:t>
            </a:r>
            <a:r>
              <a:rPr lang="en-US" sz="2800" dirty="0" err="1" smtClean="0"/>
              <a:t>modificar</a:t>
            </a:r>
            <a:r>
              <a:rPr lang="en-US" sz="2800" dirty="0" smtClean="0"/>
              <a:t> </a:t>
            </a:r>
            <a:r>
              <a:rPr lang="en-US" sz="2800" dirty="0" err="1" smtClean="0"/>
              <a:t>las</a:t>
            </a:r>
            <a:r>
              <a:rPr lang="en-US" sz="2800" dirty="0" smtClean="0"/>
              <a:t> CPO: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4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400" i="1" baseline="-25000" dirty="0" smtClean="0">
                <a:solidFill>
                  <a:srgbClr val="3B4F89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= 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U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400" i="1" baseline="-25000" dirty="0" smtClean="0">
                <a:solidFill>
                  <a:srgbClr val="3B4F89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400" i="1" baseline="-25000" dirty="0" smtClean="0">
                <a:solidFill>
                  <a:srgbClr val="3B4F89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 0  (</a:t>
            </a:r>
            <a:r>
              <a:rPr lang="en-US" sz="2400" i="1" dirty="0" err="1" smtClean="0">
                <a:solidFill>
                  <a:srgbClr val="3B4F89"/>
                </a:solidFill>
                <a:sym typeface="Symbol" pitchFamily="18" charset="2"/>
              </a:rPr>
              <a:t>i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 = 1,…,</a:t>
            </a:r>
            <a:r>
              <a:rPr lang="en-US" sz="2400" i="1" dirty="0" smtClean="0">
                <a:solidFill>
                  <a:srgbClr val="3B4F89"/>
                </a:solidFill>
                <a:sym typeface="Symbol" pitchFamily="18" charset="2"/>
              </a:rPr>
              <a:t>n</a:t>
            </a:r>
            <a:r>
              <a:rPr lang="en-US" sz="24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</a:p>
          <a:p>
            <a:pPr>
              <a:lnSpc>
                <a:spcPct val="120000"/>
              </a:lnSpc>
            </a:pPr>
            <a:r>
              <a:rPr lang="en-US" sz="2800" dirty="0" smtClean="0">
                <a:sym typeface="Symbol" pitchFamily="18" charset="2"/>
              </a:rPr>
              <a:t>Si </a:t>
            </a:r>
            <a:r>
              <a:rPr lang="en-US" sz="2800" b="1" dirty="0" smtClean="0">
                <a:sym typeface="Symbol" pitchFamily="18" charset="2"/>
              </a:rPr>
              <a:t>L</a:t>
            </a:r>
            <a:r>
              <a:rPr lang="en-US" sz="2800" dirty="0" smtClean="0">
                <a:sym typeface="Symbol" pitchFamily="18" charset="2"/>
              </a:rPr>
              <a:t>/</a:t>
            </a:r>
            <a:r>
              <a:rPr lang="en-US" sz="2800" i="1" dirty="0" smtClean="0">
                <a:sym typeface="Symbol" pitchFamily="18" charset="2"/>
              </a:rPr>
              <a:t>x</a:t>
            </a:r>
            <a:r>
              <a:rPr lang="en-US" sz="2800" i="1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= </a:t>
            </a:r>
            <a:r>
              <a:rPr lang="en-US" sz="2800" i="1" dirty="0" smtClean="0">
                <a:sym typeface="Symbol" pitchFamily="18" charset="2"/>
              </a:rPr>
              <a:t>U</a:t>
            </a:r>
            <a:r>
              <a:rPr lang="en-US" sz="2800" dirty="0" smtClean="0">
                <a:sym typeface="Symbol" pitchFamily="18" charset="2"/>
              </a:rPr>
              <a:t>/</a:t>
            </a:r>
            <a:r>
              <a:rPr lang="en-US" sz="2800" i="1" dirty="0" smtClean="0">
                <a:sym typeface="Symbol" pitchFamily="18" charset="2"/>
              </a:rPr>
              <a:t>x</a:t>
            </a:r>
            <a:r>
              <a:rPr lang="en-US" sz="2800" i="1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- </a:t>
            </a:r>
            <a:r>
              <a:rPr lang="en-US" sz="2800" i="1" dirty="0" smtClean="0">
                <a:sym typeface="Symbol" pitchFamily="18" charset="2"/>
              </a:rPr>
              <a:t>p</a:t>
            </a:r>
            <a:r>
              <a:rPr lang="en-US" sz="2800" i="1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&lt; 0, </a:t>
            </a:r>
            <a:r>
              <a:rPr lang="en-US" sz="2800" dirty="0" err="1" smtClean="0">
                <a:sym typeface="Symbol" pitchFamily="18" charset="2"/>
              </a:rPr>
              <a:t>entonces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i="1" dirty="0" smtClean="0">
                <a:sym typeface="Symbol" pitchFamily="18" charset="2"/>
              </a:rPr>
              <a:t>x</a:t>
            </a:r>
            <a:r>
              <a:rPr lang="en-US" sz="2800" i="1" baseline="-25000" dirty="0" smtClean="0">
                <a:sym typeface="Symbol" pitchFamily="18" charset="2"/>
              </a:rPr>
              <a:t>i</a:t>
            </a:r>
            <a:r>
              <a:rPr lang="en-US" sz="2800" dirty="0" smtClean="0">
                <a:sym typeface="Symbol" pitchFamily="18" charset="2"/>
              </a:rPr>
              <a:t> = 0</a:t>
            </a:r>
          </a:p>
          <a:p>
            <a:pPr>
              <a:lnSpc>
                <a:spcPct val="120000"/>
              </a:lnSpc>
            </a:pPr>
            <a:r>
              <a:rPr lang="en-US" sz="2800" dirty="0" err="1" smtClean="0">
                <a:sym typeface="Symbol" pitchFamily="18" charset="2"/>
              </a:rPr>
              <a:t>Esto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significa</a:t>
            </a:r>
            <a:r>
              <a:rPr lang="en-US" sz="2800" dirty="0" smtClean="0">
                <a:sym typeface="Symbol" pitchFamily="18" charset="2"/>
              </a:rPr>
              <a:t> </a:t>
            </a:r>
            <a:r>
              <a:rPr lang="en-US" sz="2800" dirty="0" err="1" smtClean="0">
                <a:sym typeface="Symbol" pitchFamily="18" charset="2"/>
              </a:rPr>
              <a:t>que</a:t>
            </a:r>
            <a:r>
              <a:rPr lang="en-US" sz="2800" dirty="0" smtClean="0">
                <a:sym typeface="Symbol" pitchFamily="18" charset="2"/>
              </a:rPr>
              <a:t>:</a:t>
            </a:r>
          </a:p>
        </p:txBody>
      </p:sp>
      <p:graphicFrame>
        <p:nvGraphicFramePr>
          <p:cNvPr id="17613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8884981"/>
              </p:ext>
            </p:extLst>
          </p:nvPr>
        </p:nvGraphicFramePr>
        <p:xfrm>
          <a:off x="3160712" y="3810000"/>
          <a:ext cx="3051175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6" name="Ecuación" r:id="rId4" imgW="1346040" imgH="419040" progId="Equation.3">
                  <p:embed/>
                </p:oleObj>
              </mc:Choice>
              <mc:Fallback>
                <p:oleObj name="Ecuación" r:id="rId4" imgW="1346040" imgH="4190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0712" y="3810000"/>
                        <a:ext cx="3051175" cy="950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6133" name="Rectangle 5"/>
          <p:cNvSpPr>
            <a:spLocks noChangeArrowheads="1"/>
          </p:cNvSpPr>
          <p:nvPr/>
        </p:nvSpPr>
        <p:spPr bwMode="auto">
          <a:xfrm>
            <a:off x="0" y="5181600"/>
            <a:ext cx="878142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742950" lvl="1" indent="-285750" algn="l">
              <a:spcBef>
                <a:spcPct val="20000"/>
              </a:spcBef>
              <a:buFontTx/>
              <a:buChar char="–"/>
            </a:pPr>
            <a:r>
              <a:rPr lang="es-UY" sz="2800" baseline="0" dirty="0" smtClean="0">
                <a:solidFill>
                  <a:srgbClr val="470F3E"/>
                </a:solidFill>
              </a:rPr>
              <a:t>No se comprará aquel bien cuyo precio exceda el valor marginal para el consumidor. </a:t>
            </a:r>
            <a:endParaRPr lang="es-UY" sz="2800" baseline="0" dirty="0">
              <a:solidFill>
                <a:srgbClr val="5858D4"/>
              </a:solidFill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6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6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3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C9F0EC1-AB39-4442-BBA4-400286256DB5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658368" y="0"/>
            <a:ext cx="7772400" cy="762000"/>
          </a:xfrm>
        </p:spPr>
        <p:txBody>
          <a:bodyPr/>
          <a:lstStyle/>
          <a:p>
            <a:r>
              <a:rPr lang="en-US" dirty="0" smtClean="0"/>
              <a:t>Principio de </a:t>
            </a:r>
            <a:r>
              <a:rPr lang="en-US" dirty="0" err="1" smtClean="0"/>
              <a:t>Optimización</a:t>
            </a:r>
            <a:endParaRPr lang="en-US" dirty="0" smtClean="0"/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839200" cy="5638800"/>
          </a:xfrm>
        </p:spPr>
        <p:txBody>
          <a:bodyPr/>
          <a:lstStyle/>
          <a:p>
            <a:r>
              <a:rPr lang="es-UY" dirty="0" smtClean="0"/>
              <a:t>Supuesto: el sujeto maximiza su nivel de utilidad sujeto a restricción presupuestaria</a:t>
            </a:r>
          </a:p>
          <a:p>
            <a:r>
              <a:rPr lang="es-UY" dirty="0" smtClean="0"/>
              <a:t>Aplicación de principio de optimización – racionalidad de Rubinstein</a:t>
            </a:r>
          </a:p>
          <a:p>
            <a:r>
              <a:rPr lang="es-UY" dirty="0" smtClean="0"/>
              <a:t>Solución implica:</a:t>
            </a:r>
          </a:p>
          <a:p>
            <a:pPr lvl="1">
              <a:lnSpc>
                <a:spcPct val="130000"/>
              </a:lnSpc>
            </a:pPr>
            <a:r>
              <a:rPr lang="es-UY" dirty="0" smtClean="0"/>
              <a:t>Individuo gasta todo su ingreso</a:t>
            </a:r>
          </a:p>
          <a:p>
            <a:pPr lvl="1"/>
            <a:r>
              <a:rPr lang="es-UY" i="1" dirty="0" smtClean="0"/>
              <a:t>TMS </a:t>
            </a:r>
            <a:r>
              <a:rPr lang="es-UY" dirty="0" smtClean="0"/>
              <a:t>es igual a la tasa a la que los bienes se cambian en el mercado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1A376245-4892-40B2-8A86-0A17742EA143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20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1723"/>
            <a:ext cx="9144000" cy="826477"/>
          </a:xfrm>
        </p:spPr>
        <p:txBody>
          <a:bodyPr/>
          <a:lstStyle/>
          <a:p>
            <a:r>
              <a:rPr lang="en-US" sz="3500" dirty="0" err="1" smtClean="0"/>
              <a:t>Funciones</a:t>
            </a:r>
            <a:r>
              <a:rPr lang="en-US" sz="3500" dirty="0" smtClean="0"/>
              <a:t> de </a:t>
            </a:r>
            <a:r>
              <a:rPr lang="en-US" sz="3500" dirty="0" err="1" smtClean="0"/>
              <a:t>demanda</a:t>
            </a:r>
            <a:r>
              <a:rPr lang="en-US" sz="3500" dirty="0" smtClean="0"/>
              <a:t> Cobb-Douglas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763000" cy="5410200"/>
          </a:xfrm>
        </p:spPr>
        <p:txBody>
          <a:bodyPr/>
          <a:lstStyle/>
          <a:p>
            <a:r>
              <a:rPr lang="en-US" dirty="0" err="1" smtClean="0"/>
              <a:t>Función</a:t>
            </a:r>
            <a:r>
              <a:rPr lang="en-US" dirty="0" smtClean="0"/>
              <a:t> de </a:t>
            </a:r>
            <a:r>
              <a:rPr lang="en-US" dirty="0" err="1" smtClean="0"/>
              <a:t>utilidad</a:t>
            </a:r>
            <a:r>
              <a:rPr lang="en-US" dirty="0" smtClean="0"/>
              <a:t> Cobb-Douglas:</a:t>
            </a:r>
          </a:p>
          <a:p>
            <a:endParaRPr lang="en-US" dirty="0" smtClean="0"/>
          </a:p>
          <a:p>
            <a:pPr algn="ctr">
              <a:buFontTx/>
              <a:buNone/>
            </a:pPr>
            <a:r>
              <a:rPr lang="en-US" sz="2800" i="1" dirty="0" smtClean="0">
                <a:solidFill>
                  <a:srgbClr val="3B4F89"/>
                </a:solidFill>
              </a:rPr>
              <a:t>U</a:t>
            </a:r>
            <a:r>
              <a:rPr lang="en-US" sz="2800" dirty="0" smtClean="0">
                <a:solidFill>
                  <a:srgbClr val="3B4F89"/>
                </a:solidFill>
              </a:rPr>
              <a:t>(</a:t>
            </a:r>
            <a:r>
              <a:rPr lang="en-US" sz="2800" i="1" dirty="0" err="1" smtClean="0">
                <a:solidFill>
                  <a:srgbClr val="3B4F89"/>
                </a:solidFill>
              </a:rPr>
              <a:t>x,y</a:t>
            </a:r>
            <a:r>
              <a:rPr lang="en-US" sz="2800" dirty="0" smtClean="0">
                <a:solidFill>
                  <a:srgbClr val="3B4F89"/>
                </a:solidFill>
              </a:rPr>
              <a:t>) = </a:t>
            </a:r>
            <a:r>
              <a:rPr lang="en-US" sz="2800" i="1" dirty="0" err="1" smtClean="0">
                <a:solidFill>
                  <a:srgbClr val="3B4F89"/>
                </a:solidFill>
              </a:rPr>
              <a:t>x</a:t>
            </a:r>
            <a:r>
              <a:rPr lang="en-US" sz="2800" baseline="30000" dirty="0" err="1" smtClean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</a:t>
            </a:r>
            <a:endParaRPr lang="en-US" sz="2800" dirty="0" smtClean="0">
              <a:solidFill>
                <a:srgbClr val="3B4F89"/>
              </a:solidFill>
              <a:sym typeface="Symbol" pitchFamily="18" charset="2"/>
            </a:endParaRPr>
          </a:p>
          <a:p>
            <a:r>
              <a:rPr lang="en-US" dirty="0" smtClean="0"/>
              <a:t>Armando el </a:t>
            </a:r>
            <a:r>
              <a:rPr lang="en-US" dirty="0" err="1" smtClean="0"/>
              <a:t>Lagrangiano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2800" b="1" dirty="0" smtClean="0">
                <a:solidFill>
                  <a:srgbClr val="3B4F89"/>
                </a:solidFill>
              </a:rPr>
              <a:t>L</a:t>
            </a:r>
            <a:r>
              <a:rPr lang="en-US" sz="2800" dirty="0" smtClean="0">
                <a:solidFill>
                  <a:srgbClr val="3B4F89"/>
                </a:solidFill>
              </a:rPr>
              <a:t> = </a:t>
            </a:r>
            <a:r>
              <a:rPr lang="en-US" sz="2800" i="1" dirty="0" err="1" smtClean="0">
                <a:solidFill>
                  <a:srgbClr val="3B4F89"/>
                </a:solidFill>
              </a:rPr>
              <a:t>x</a:t>
            </a:r>
            <a:r>
              <a:rPr lang="en-US" sz="2800" baseline="30000" dirty="0" err="1" smtClean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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+ (</a:t>
            </a: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)</a:t>
            </a:r>
          </a:p>
          <a:p>
            <a:r>
              <a:rPr lang="en-US" dirty="0" smtClean="0">
                <a:sym typeface="Symbol" pitchFamily="18" charset="2"/>
              </a:rPr>
              <a:t>CPO: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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-1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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</a:t>
            </a:r>
            <a:r>
              <a:rPr lang="en-US" sz="2800" i="1" dirty="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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baseline="30000" dirty="0" err="1" smtClean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baseline="30000" dirty="0" smtClean="0">
                <a:solidFill>
                  <a:srgbClr val="3B4F89"/>
                </a:solidFill>
                <a:sym typeface="Symbol" pitchFamily="18" charset="2"/>
              </a:rPr>
              <a:t>-1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- </a:t>
            </a:r>
            <a:r>
              <a:rPr lang="en-US" sz="2800" i="1" dirty="0" err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 = 0</a:t>
            </a:r>
          </a:p>
          <a:p>
            <a:pPr algn="ctr">
              <a:lnSpc>
                <a:spcPct val="110000"/>
              </a:lnSpc>
              <a:buFontTx/>
              <a:buNone/>
            </a:pP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</a:t>
            </a:r>
            <a:r>
              <a:rPr lang="en-US" sz="2800" b="1" dirty="0" smtClean="0">
                <a:solidFill>
                  <a:srgbClr val="3B4F89"/>
                </a:solidFill>
                <a:sym typeface="Symbol" pitchFamily="18" charset="2"/>
              </a:rPr>
              <a:t>L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/ = </a:t>
            </a:r>
            <a:r>
              <a:rPr lang="en-US" sz="2800" i="1" dirty="0" smtClean="0">
                <a:solidFill>
                  <a:srgbClr val="3B4F89"/>
                </a:solidFill>
                <a:latin typeface="Verdana" pitchFamily="34" charset="0"/>
              </a:rPr>
              <a:t>I</a:t>
            </a:r>
            <a:r>
              <a:rPr lang="en-US" sz="2800" i="1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- </a:t>
            </a:r>
            <a:r>
              <a:rPr lang="en-US" sz="2800" i="1" dirty="0" err="1" smtClean="0">
                <a:solidFill>
                  <a:srgbClr val="3B4F89"/>
                </a:solidFill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x</a:t>
            </a:r>
            <a:r>
              <a:rPr lang="en-US" sz="2800" i="1" dirty="0" err="1" smtClean="0">
                <a:solidFill>
                  <a:srgbClr val="3B4F89"/>
                </a:solidFill>
              </a:rPr>
              <a:t>x</a:t>
            </a:r>
            <a:r>
              <a:rPr lang="en-US" sz="2800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</a:rPr>
              <a:t>- </a:t>
            </a:r>
            <a:r>
              <a:rPr lang="en-US" sz="2800" i="1" dirty="0" err="1" smtClean="0">
                <a:solidFill>
                  <a:srgbClr val="3B4F89"/>
                </a:solidFill>
              </a:rPr>
              <a:t>p</a:t>
            </a:r>
            <a:r>
              <a:rPr lang="en-US" sz="2800" i="1" baseline="-25000" dirty="0" err="1" smtClean="0">
                <a:solidFill>
                  <a:srgbClr val="3B4F89"/>
                </a:solidFill>
              </a:rPr>
              <a:t>y</a:t>
            </a:r>
            <a:r>
              <a:rPr lang="en-US" sz="2800" i="1" dirty="0" err="1" smtClean="0">
                <a:solidFill>
                  <a:srgbClr val="3B4F89"/>
                </a:solidFill>
              </a:rPr>
              <a:t>y</a:t>
            </a:r>
            <a:r>
              <a:rPr lang="en-US" sz="2800" baseline="-25000" dirty="0" smtClean="0">
                <a:solidFill>
                  <a:srgbClr val="3B4F89"/>
                </a:solidFill>
              </a:rPr>
              <a:t> </a:t>
            </a:r>
            <a:r>
              <a:rPr lang="en-US" sz="2800" dirty="0" smtClean="0">
                <a:solidFill>
                  <a:srgbClr val="3B4F89"/>
                </a:solidFill>
                <a:sym typeface="Symbol" pitchFamily="18" charset="2"/>
              </a:rPr>
              <a:t>= 0</a:t>
            </a:r>
            <a:endParaRPr lang="en-US" sz="2800" baseline="300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479B7143-EA0C-46FA-9955-EA6EC7949EC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21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572000"/>
          </a:xfrm>
        </p:spPr>
        <p:txBody>
          <a:bodyPr/>
          <a:lstStyle/>
          <a:p>
            <a:r>
              <a:rPr lang="en-US" smtClean="0">
                <a:sym typeface="Symbol" pitchFamily="18" charset="2"/>
              </a:rPr>
              <a:t>Las CPO implican que: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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/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 = 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/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y</a:t>
            </a:r>
            <a:endParaRPr lang="en-US" sz="280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30000"/>
              </a:lnSpc>
            </a:pPr>
            <a:r>
              <a:rPr lang="en-US" smtClean="0">
                <a:sym typeface="Symbol" pitchFamily="18" charset="2"/>
              </a:rPr>
              <a:t>En caso que:  +  = 1:</a:t>
            </a:r>
            <a:endParaRPr lang="en-US" i="1" smtClean="0">
              <a:sym typeface="Symbol" pitchFamily="18" charset="2"/>
            </a:endParaRPr>
          </a:p>
          <a:p>
            <a:pPr algn="ctr">
              <a:lnSpc>
                <a:spcPct val="130000"/>
              </a:lnSpc>
              <a:buFontTx/>
              <a:buNone/>
            </a:pP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y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 = (/)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 = [(1- )/]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endParaRPr lang="en-US" sz="280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lnSpc>
                <a:spcPct val="170000"/>
              </a:lnSpc>
            </a:pPr>
            <a:r>
              <a:rPr lang="en-US" smtClean="0">
                <a:sym typeface="Symbol" pitchFamily="18" charset="2"/>
              </a:rPr>
              <a:t>Sustituyendo en la Restricción Presup.:</a:t>
            </a:r>
          </a:p>
          <a:p>
            <a:pPr algn="ctr">
              <a:lnSpc>
                <a:spcPct val="120000"/>
              </a:lnSpc>
              <a:buFontTx/>
              <a:buNone/>
            </a:pPr>
            <a:r>
              <a:rPr lang="en-US" sz="2800" i="1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 = 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 + [(1- )/]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smtClean="0">
                <a:solidFill>
                  <a:srgbClr val="3B4F89"/>
                </a:solidFill>
                <a:sym typeface="Symbol" pitchFamily="18" charset="2"/>
              </a:rPr>
              <a:t> = (1/)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p</a:t>
            </a:r>
            <a:r>
              <a:rPr lang="en-US" sz="2800" i="1" baseline="-25000" smtClean="0">
                <a:solidFill>
                  <a:srgbClr val="3B4F89"/>
                </a:solidFill>
                <a:sym typeface="Symbol" pitchFamily="18" charset="2"/>
              </a:rPr>
              <a:t>x</a:t>
            </a:r>
            <a:r>
              <a:rPr lang="en-US" sz="2800" i="1" smtClean="0">
                <a:solidFill>
                  <a:srgbClr val="3B4F89"/>
                </a:solidFill>
                <a:sym typeface="Symbol" pitchFamily="18" charset="2"/>
              </a:rPr>
              <a:t>x</a:t>
            </a:r>
            <a:endParaRPr lang="en-US" sz="2800" smtClean="0">
              <a:solidFill>
                <a:srgbClr val="3B4F89"/>
              </a:solidFill>
              <a:sym typeface="Symbol" pitchFamily="18" charset="2"/>
            </a:endParaRPr>
          </a:p>
          <a:p>
            <a:pPr>
              <a:buFontTx/>
              <a:buNone/>
            </a:pPr>
            <a:endParaRPr lang="en-US" sz="2800" baseline="30000" smtClean="0">
              <a:sym typeface="Symbol" pitchFamily="18" charset="2"/>
            </a:endParaRPr>
          </a:p>
        </p:txBody>
      </p:sp>
      <p:sp>
        <p:nvSpPr>
          <p:cNvPr id="21508" name="Rectangle 5"/>
          <p:cNvSpPr>
            <a:spLocks noGrp="1" noChangeArrowheads="1"/>
          </p:cNvSpPr>
          <p:nvPr>
            <p:ph type="title"/>
          </p:nvPr>
        </p:nvSpPr>
        <p:spPr>
          <a:xfrm>
            <a:off x="152400" y="838200"/>
            <a:ext cx="8763000" cy="1143000"/>
          </a:xfrm>
          <a:noFill/>
        </p:spPr>
        <p:txBody>
          <a:bodyPr/>
          <a:lstStyle/>
          <a:p>
            <a:r>
              <a:rPr lang="en-US" smtClean="0"/>
              <a:t>Funciones de demanda </a:t>
            </a:r>
            <a:br>
              <a:rPr lang="en-US" smtClean="0"/>
            </a:br>
            <a:r>
              <a:rPr lang="en-US" smtClean="0"/>
              <a:t>Cobb-Douglas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A13A2ABB-226C-4764-BDC1-4C05675D6FE2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22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133600"/>
            <a:ext cx="7772400" cy="609600"/>
          </a:xfrm>
        </p:spPr>
        <p:txBody>
          <a:bodyPr/>
          <a:lstStyle/>
          <a:p>
            <a:r>
              <a:rPr lang="en-US" sz="3000" smtClean="0">
                <a:sym typeface="Symbol" pitchFamily="18" charset="2"/>
              </a:rPr>
              <a:t>Resolviendo para </a:t>
            </a:r>
            <a:r>
              <a:rPr lang="en-US" sz="3000" i="1" smtClean="0">
                <a:sym typeface="Symbol" pitchFamily="18" charset="2"/>
              </a:rPr>
              <a:t>x</a:t>
            </a:r>
            <a:r>
              <a:rPr lang="en-US" i="1" smtClean="0">
                <a:sym typeface="Symbol" pitchFamily="18" charset="2"/>
              </a:rPr>
              <a:t>:</a:t>
            </a:r>
            <a:endParaRPr 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smtClean="0">
              <a:sym typeface="Symbol" pitchFamily="18" charset="2"/>
            </a:endParaRPr>
          </a:p>
          <a:p>
            <a:pPr>
              <a:buFontTx/>
              <a:buNone/>
            </a:pPr>
            <a:endParaRPr lang="en-US" baseline="30000" smtClean="0">
              <a:sym typeface="Symbol" pitchFamily="18" charset="2"/>
            </a:endParaRP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838200" y="35814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000" baseline="0">
                <a:solidFill>
                  <a:srgbClr val="470F3E"/>
                </a:solidFill>
                <a:sym typeface="Symbol" pitchFamily="18" charset="2"/>
              </a:rPr>
              <a:t>Resolviendo para </a:t>
            </a:r>
            <a:r>
              <a:rPr lang="en-US" sz="3000" i="1" baseline="0">
                <a:solidFill>
                  <a:srgbClr val="470F3E"/>
                </a:solidFill>
                <a:sym typeface="Symbol" pitchFamily="18" charset="2"/>
              </a:rPr>
              <a:t>y</a:t>
            </a:r>
            <a:endParaRPr lang="en-US" sz="3000" baseline="0">
              <a:solidFill>
                <a:srgbClr val="470F3E"/>
              </a:solidFill>
              <a:sym typeface="Symbol" pitchFamily="18" charset="2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3200" baseline="0">
              <a:solidFill>
                <a:srgbClr val="470F3E"/>
              </a:solidFill>
              <a:sym typeface="Symbol" pitchFamily="18" charset="2"/>
            </a:endParaRPr>
          </a:p>
          <a:p>
            <a:pPr marL="342900" indent="-342900" algn="l">
              <a:spcBef>
                <a:spcPct val="20000"/>
              </a:spcBef>
            </a:pPr>
            <a:endParaRPr lang="en-US" sz="3200" baseline="30000">
              <a:solidFill>
                <a:srgbClr val="470F3E"/>
              </a:solidFill>
              <a:sym typeface="Symbol" pitchFamily="18" charset="2"/>
            </a:endParaRPr>
          </a:p>
        </p:txBody>
      </p:sp>
      <p:graphicFrame>
        <p:nvGraphicFramePr>
          <p:cNvPr id="179205" name="Object 5"/>
          <p:cNvGraphicFramePr>
            <a:graphicFrameLocks noChangeAspect="1"/>
          </p:cNvGraphicFramePr>
          <p:nvPr/>
        </p:nvGraphicFramePr>
        <p:xfrm>
          <a:off x="3790950" y="2740025"/>
          <a:ext cx="1162050" cy="89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7" name="Equation" r:id="rId4" imgW="558720" imgH="431640" progId="Equation.3">
                  <p:embed/>
                </p:oleObj>
              </mc:Choice>
              <mc:Fallback>
                <p:oleObj name="Equation" r:id="rId4" imgW="558720" imgH="431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0950" y="2740025"/>
                        <a:ext cx="1162050" cy="89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9206" name="Object 6"/>
          <p:cNvGraphicFramePr>
            <a:graphicFrameLocks noChangeAspect="1"/>
          </p:cNvGraphicFramePr>
          <p:nvPr/>
        </p:nvGraphicFramePr>
        <p:xfrm>
          <a:off x="3900488" y="4176713"/>
          <a:ext cx="1266825" cy="1003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08" name="Equation" r:id="rId6" imgW="558720" imgH="444240" progId="Equation.3">
                  <p:embed/>
                </p:oleObj>
              </mc:Choice>
              <mc:Fallback>
                <p:oleObj name="Equation" r:id="rId6" imgW="5587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00488" y="4176713"/>
                        <a:ext cx="1266825" cy="1003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9207" name="Rectangle 7"/>
          <p:cNvSpPr>
            <a:spLocks noChangeArrowheads="1"/>
          </p:cNvSpPr>
          <p:nvPr/>
        </p:nvSpPr>
        <p:spPr bwMode="auto">
          <a:xfrm>
            <a:off x="838200" y="5181600"/>
            <a:ext cx="77724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 sz="3000" baseline="0">
                <a:solidFill>
                  <a:srgbClr val="470F3E"/>
                </a:solidFill>
                <a:sym typeface="Symbol" pitchFamily="18" charset="2"/>
              </a:rPr>
              <a:t>La persona va a asignar un porcentaje  de su ingreso al bien </a:t>
            </a:r>
            <a:r>
              <a:rPr lang="en-US" sz="3000" i="1" baseline="0">
                <a:solidFill>
                  <a:srgbClr val="470F3E"/>
                </a:solidFill>
                <a:sym typeface="Symbol" pitchFamily="18" charset="2"/>
              </a:rPr>
              <a:t>x</a:t>
            </a:r>
            <a:r>
              <a:rPr lang="en-US" sz="3000" baseline="0">
                <a:solidFill>
                  <a:srgbClr val="470F3E"/>
                </a:solidFill>
                <a:sym typeface="Symbol" pitchFamily="18" charset="2"/>
              </a:rPr>
              <a:t> y % de su ingreso al bien </a:t>
            </a:r>
            <a:r>
              <a:rPr lang="en-US" sz="3000" i="1" baseline="0">
                <a:solidFill>
                  <a:srgbClr val="470F3E"/>
                </a:solidFill>
                <a:sym typeface="Symbol" pitchFamily="18" charset="2"/>
              </a:rPr>
              <a:t>y</a:t>
            </a:r>
            <a:endParaRPr lang="en-US" sz="3000" baseline="30000">
              <a:solidFill>
                <a:srgbClr val="470F3E"/>
              </a:solidFill>
              <a:sym typeface="Symbol" pitchFamily="18" charset="2"/>
            </a:endParaRPr>
          </a:p>
        </p:txBody>
      </p:sp>
      <p:sp>
        <p:nvSpPr>
          <p:cNvPr id="7176" name="Rectangle 9"/>
          <p:cNvSpPr>
            <a:spLocks noGrp="1" noChangeArrowheads="1"/>
          </p:cNvSpPr>
          <p:nvPr>
            <p:ph type="title"/>
          </p:nvPr>
        </p:nvSpPr>
        <p:spPr>
          <a:xfrm>
            <a:off x="152400" y="838200"/>
            <a:ext cx="8763000" cy="1143000"/>
          </a:xfrm>
          <a:noFill/>
        </p:spPr>
        <p:txBody>
          <a:bodyPr/>
          <a:lstStyle/>
          <a:p>
            <a:r>
              <a:rPr lang="en-US" smtClean="0"/>
              <a:t>Funciones de demanda </a:t>
            </a:r>
            <a:br>
              <a:rPr lang="en-US" smtClean="0"/>
            </a:br>
            <a:r>
              <a:rPr lang="en-US" smtClean="0"/>
              <a:t>Cobb-Douglas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9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9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79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792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9204" grpId="0" autoUpdateAnimBg="0"/>
      <p:bldP spid="179207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97DA3850-A023-4F99-B8AC-AA451C3FE841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23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s-UY" sz="3000" dirty="0" smtClean="0">
                <a:sym typeface="Symbol" pitchFamily="18" charset="2"/>
              </a:rPr>
              <a:t>Facilitan las cuentas y producen CI convexas</a:t>
            </a:r>
          </a:p>
          <a:p>
            <a:pPr>
              <a:lnSpc>
                <a:spcPct val="90000"/>
              </a:lnSpc>
            </a:pPr>
            <a:r>
              <a:rPr lang="es-UY" sz="3000" dirty="0" smtClean="0">
                <a:sym typeface="Symbol" pitchFamily="18" charset="2"/>
              </a:rPr>
              <a:t>Pero limitadas para explicar el comportamiento</a:t>
            </a:r>
          </a:p>
          <a:p>
            <a:pPr lvl="1"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La proporción de ingresos dedicados a ciertos bienes suele cambiar cuando cambian las condiciones económicas</a:t>
            </a:r>
          </a:p>
          <a:p>
            <a:pPr lvl="1">
              <a:lnSpc>
                <a:spcPct val="90000"/>
              </a:lnSpc>
            </a:pPr>
            <a:r>
              <a:rPr lang="es-UY" dirty="0" smtClean="0">
                <a:sym typeface="Symbol" pitchFamily="18" charset="2"/>
              </a:rPr>
              <a:t>La demanda de un bien puede depender del precio de otro.</a:t>
            </a:r>
          </a:p>
          <a:p>
            <a:pPr>
              <a:lnSpc>
                <a:spcPct val="90000"/>
              </a:lnSpc>
            </a:pPr>
            <a:r>
              <a:rPr lang="es-UY" sz="3000" dirty="0" smtClean="0">
                <a:sym typeface="Symbol" pitchFamily="18" charset="2"/>
              </a:rPr>
              <a:t>CES </a:t>
            </a:r>
            <a:r>
              <a:rPr lang="es-UY" sz="3000" smtClean="0">
                <a:sym typeface="Symbol" pitchFamily="18" charset="2"/>
              </a:rPr>
              <a:t>más general</a:t>
            </a:r>
            <a:endParaRPr lang="es-UY" sz="3000" baseline="30000" dirty="0" smtClean="0">
              <a:sym typeface="Symbol" pitchFamily="18" charset="2"/>
            </a:endParaRPr>
          </a:p>
        </p:txBody>
      </p:sp>
      <p:sp>
        <p:nvSpPr>
          <p:cNvPr id="22532" name="Rectangle 9"/>
          <p:cNvSpPr>
            <a:spLocks noGrp="1" noChangeArrowheads="1"/>
          </p:cNvSpPr>
          <p:nvPr>
            <p:ph type="title"/>
          </p:nvPr>
        </p:nvSpPr>
        <p:spPr>
          <a:xfrm>
            <a:off x="152400" y="838200"/>
            <a:ext cx="8763000" cy="1143000"/>
          </a:xfrm>
          <a:noFill/>
        </p:spPr>
        <p:txBody>
          <a:bodyPr/>
          <a:lstStyle/>
          <a:p>
            <a:r>
              <a:rPr lang="en-US" smtClean="0"/>
              <a:t>Funciones de demanda </a:t>
            </a:r>
            <a:br>
              <a:rPr lang="en-US" smtClean="0"/>
            </a:br>
            <a:r>
              <a:rPr lang="en-US" smtClean="0"/>
              <a:t>Cobb-Douglas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2E542BBA-3E1D-4637-B2F8-C809950367ED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3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7772400" cy="685800"/>
          </a:xfrm>
        </p:spPr>
        <p:txBody>
          <a:bodyPr/>
          <a:lstStyle/>
          <a:p>
            <a:r>
              <a:rPr lang="en-US" dirty="0" smtClean="0"/>
              <a:t>Un </a:t>
            </a:r>
            <a:r>
              <a:rPr lang="en-US" dirty="0" err="1" smtClean="0"/>
              <a:t>Ejemplo</a:t>
            </a:r>
            <a:endParaRPr lang="en-US" dirty="0" smtClean="0"/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8077200" cy="5181600"/>
          </a:xfrm>
        </p:spPr>
        <p:txBody>
          <a:bodyPr/>
          <a:lstStyle/>
          <a:p>
            <a:r>
              <a:rPr lang="es-UY" i="1" dirty="0" smtClean="0"/>
              <a:t>TMS=1</a:t>
            </a:r>
            <a:endParaRPr lang="es-UY" dirty="0" smtClean="0"/>
          </a:p>
          <a:p>
            <a:pPr lvl="1"/>
            <a:r>
              <a:rPr lang="es-UY" dirty="0" smtClean="0"/>
              <a:t>¿Significado?</a:t>
            </a:r>
          </a:p>
          <a:p>
            <a:pPr lvl="1"/>
            <a:r>
              <a:rPr lang="es-UY" dirty="0" smtClean="0"/>
              <a:t>El individuo está dispuesto a dar una unidad de x por una unidad de y</a:t>
            </a:r>
          </a:p>
          <a:p>
            <a:r>
              <a:rPr lang="es-UY" dirty="0" smtClean="0"/>
              <a:t>precio de </a:t>
            </a:r>
            <a:r>
              <a:rPr lang="es-UY" i="1" dirty="0" smtClean="0"/>
              <a:t>x</a:t>
            </a:r>
            <a:r>
              <a:rPr lang="es-UY" dirty="0" smtClean="0"/>
              <a:t> = $2 y el precio de </a:t>
            </a:r>
            <a:r>
              <a:rPr lang="es-UY" i="1" dirty="0" smtClean="0"/>
              <a:t>y</a:t>
            </a:r>
            <a:r>
              <a:rPr lang="es-UY" dirty="0" smtClean="0"/>
              <a:t> = $1</a:t>
            </a:r>
          </a:p>
          <a:p>
            <a:r>
              <a:rPr lang="es-UY" dirty="0" smtClean="0"/>
              <a:t>La persona puede mejorar su situación:</a:t>
            </a:r>
          </a:p>
          <a:p>
            <a:pPr lvl="1"/>
            <a:r>
              <a:rPr lang="es-UY" dirty="0" smtClean="0"/>
              <a:t>¿Cómo?</a:t>
            </a:r>
          </a:p>
          <a:p>
            <a:pPr lvl="1"/>
            <a:r>
              <a:rPr lang="es-UY" dirty="0" smtClean="0"/>
              <a:t>Dejando de consumir una unidad de x y comprando 2 de y en el mercado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3D84A497-6B58-4727-B4B6-4957C37113B6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4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09380"/>
            <a:ext cx="7772400" cy="528637"/>
          </a:xfrm>
        </p:spPr>
        <p:txBody>
          <a:bodyPr/>
          <a:lstStyle/>
          <a:p>
            <a:r>
              <a:rPr lang="en-US" dirty="0" err="1" smtClean="0"/>
              <a:t>Restricción</a:t>
            </a:r>
            <a:r>
              <a:rPr lang="en-US" dirty="0" smtClean="0"/>
              <a:t> </a:t>
            </a:r>
            <a:r>
              <a:rPr lang="en-US" dirty="0" err="1" smtClean="0"/>
              <a:t>presupuestaria</a:t>
            </a:r>
            <a:endParaRPr lang="en-US" dirty="0" smtClean="0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14400"/>
            <a:ext cx="7772400" cy="1676400"/>
          </a:xfrm>
        </p:spPr>
        <p:txBody>
          <a:bodyPr/>
          <a:lstStyle/>
          <a:p>
            <a:r>
              <a:rPr lang="es-UY" dirty="0" smtClean="0"/>
              <a:t>Supongamos que la persona tiene $ </a:t>
            </a:r>
            <a:r>
              <a:rPr lang="es-UY" i="1" dirty="0" smtClean="0">
                <a:latin typeface="Verdana" pitchFamily="34" charset="0"/>
              </a:rPr>
              <a:t>I</a:t>
            </a:r>
            <a:r>
              <a:rPr lang="es-UY" dirty="0" smtClean="0"/>
              <a:t> para gastar entre el bien </a:t>
            </a:r>
            <a:r>
              <a:rPr lang="es-UY" i="1" dirty="0" smtClean="0"/>
              <a:t>x</a:t>
            </a:r>
            <a:r>
              <a:rPr lang="es-UY" dirty="0" smtClean="0"/>
              <a:t> y el bien </a:t>
            </a:r>
            <a:r>
              <a:rPr lang="es-UY" i="1" dirty="0" smtClean="0"/>
              <a:t>y</a:t>
            </a:r>
            <a:endParaRPr lang="es-UY" dirty="0" smtClean="0"/>
          </a:p>
          <a:p>
            <a:pPr algn="ctr">
              <a:lnSpc>
                <a:spcPct val="120000"/>
              </a:lnSpc>
              <a:buFontTx/>
              <a:buNone/>
            </a:pPr>
            <a:r>
              <a:rPr lang="es-UY" sz="2800" dirty="0" err="1" smtClean="0">
                <a:solidFill>
                  <a:srgbClr val="3B4F89"/>
                </a:solidFill>
              </a:rPr>
              <a:t>p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x</a:t>
            </a:r>
            <a:r>
              <a:rPr lang="es-UY" sz="2800" i="1" dirty="0" err="1" smtClean="0">
                <a:solidFill>
                  <a:srgbClr val="3B4F89"/>
                </a:solidFill>
              </a:rPr>
              <a:t>x</a:t>
            </a:r>
            <a:r>
              <a:rPr lang="es-UY" sz="2800" dirty="0" smtClean="0">
                <a:solidFill>
                  <a:srgbClr val="3B4F89"/>
                </a:solidFill>
              </a:rPr>
              <a:t> + </a:t>
            </a:r>
            <a:r>
              <a:rPr lang="es-UY" sz="2800" dirty="0" err="1" smtClean="0">
                <a:solidFill>
                  <a:srgbClr val="3B4F89"/>
                </a:solidFill>
              </a:rPr>
              <a:t>p</a:t>
            </a:r>
            <a:r>
              <a:rPr lang="es-UY" sz="2800" i="1" baseline="-25000" dirty="0" err="1" smtClean="0">
                <a:solidFill>
                  <a:srgbClr val="3B4F89"/>
                </a:solidFill>
              </a:rPr>
              <a:t>y</a:t>
            </a:r>
            <a:r>
              <a:rPr lang="es-UY" sz="2800" i="1" dirty="0" err="1" smtClean="0">
                <a:solidFill>
                  <a:srgbClr val="3B4F89"/>
                </a:solidFill>
              </a:rPr>
              <a:t>y</a:t>
            </a:r>
            <a:r>
              <a:rPr lang="es-UY" sz="2800" dirty="0" smtClean="0">
                <a:solidFill>
                  <a:srgbClr val="3B4F89"/>
                </a:solidFill>
              </a:rPr>
              <a:t> </a:t>
            </a:r>
            <a:r>
              <a:rPr lang="es-UY" sz="2800" dirty="0" smtClean="0">
                <a:solidFill>
                  <a:srgbClr val="3B4F89"/>
                </a:solidFill>
                <a:sym typeface="Symbol" pitchFamily="18" charset="2"/>
              </a:rPr>
              <a:t> </a:t>
            </a:r>
            <a:r>
              <a:rPr lang="es-UY" sz="2800" i="1" dirty="0" smtClean="0">
                <a:solidFill>
                  <a:srgbClr val="3B4F89"/>
                </a:solidFill>
                <a:latin typeface="Verdana" pitchFamily="34" charset="0"/>
                <a:sym typeface="Symbol" pitchFamily="18" charset="2"/>
              </a:rPr>
              <a:t>I</a:t>
            </a:r>
            <a:endParaRPr lang="es-UY" sz="2800" dirty="0" smtClean="0"/>
          </a:p>
        </p:txBody>
      </p:sp>
      <p:sp>
        <p:nvSpPr>
          <p:cNvPr id="1031" name="Text Box 8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032" name="Text Box 9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1828800" y="3352800"/>
            <a:ext cx="6953250" cy="2819400"/>
            <a:chOff x="1152" y="2112"/>
            <a:chExt cx="4380" cy="1776"/>
          </a:xfrm>
        </p:grpSpPr>
        <p:sp>
          <p:nvSpPr>
            <p:cNvPr id="1044" name="AutoShape 14" descr="70%"/>
            <p:cNvSpPr>
              <a:spLocks noChangeArrowheads="1"/>
            </p:cNvSpPr>
            <p:nvPr/>
          </p:nvSpPr>
          <p:spPr bwMode="auto">
            <a:xfrm>
              <a:off x="1152" y="2544"/>
              <a:ext cx="1344" cy="1344"/>
            </a:xfrm>
            <a:prstGeom prst="rtTriangle">
              <a:avLst/>
            </a:prstGeom>
            <a:pattFill prst="pct70">
              <a:fgClr>
                <a:schemeClr val="bg1"/>
              </a:fgClr>
              <a:bgClr>
                <a:srgbClr val="12438A"/>
              </a:bgClr>
            </a:pattFill>
            <a:ln w="28575">
              <a:solidFill>
                <a:srgbClr val="12438A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s-ES"/>
            </a:p>
          </p:txBody>
        </p:sp>
        <p:sp>
          <p:nvSpPr>
            <p:cNvPr id="1045" name="Text Box 20"/>
            <p:cNvSpPr txBox="1">
              <a:spLocks noChangeArrowheads="1"/>
            </p:cNvSpPr>
            <p:nvPr/>
          </p:nvSpPr>
          <p:spPr bwMode="auto">
            <a:xfrm>
              <a:off x="3552" y="2112"/>
              <a:ext cx="1980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r>
                <a:rPr lang="en-US" baseline="0">
                  <a:solidFill>
                    <a:srgbClr val="3C1347"/>
                  </a:solidFill>
                </a:rPr>
                <a:t>La persona puede elegir sólo</a:t>
              </a:r>
            </a:p>
            <a:p>
              <a:pPr algn="l"/>
              <a:r>
                <a:rPr lang="en-US" baseline="0">
                  <a:solidFill>
                    <a:srgbClr val="3C1347"/>
                  </a:solidFill>
                </a:rPr>
                <a:t>entre combinaciones de </a:t>
              </a:r>
              <a:r>
                <a:rPr lang="en-US" i="1" baseline="0">
                  <a:solidFill>
                    <a:srgbClr val="3C1347"/>
                  </a:solidFill>
                </a:rPr>
                <a:t>x </a:t>
              </a:r>
              <a:r>
                <a:rPr lang="en-US" baseline="0">
                  <a:solidFill>
                    <a:srgbClr val="3C1347"/>
                  </a:solidFill>
                </a:rPr>
                <a:t>y </a:t>
              </a:r>
              <a:r>
                <a:rPr lang="en-US" i="1" baseline="0">
                  <a:solidFill>
                    <a:srgbClr val="3C1347"/>
                  </a:solidFill>
                </a:rPr>
                <a:t>y</a:t>
              </a:r>
            </a:p>
            <a:p>
              <a:pPr algn="l"/>
              <a:r>
                <a:rPr lang="en-US" baseline="0">
                  <a:solidFill>
                    <a:srgbClr val="3C1347"/>
                  </a:solidFill>
                </a:rPr>
                <a:t>dentro del triángulo</a:t>
              </a:r>
            </a:p>
          </p:txBody>
        </p:sp>
      </p:grpSp>
      <p:grpSp>
        <p:nvGrpSpPr>
          <p:cNvPr id="3" name="Group 53"/>
          <p:cNvGrpSpPr>
            <a:grpSpLocks/>
          </p:cNvGrpSpPr>
          <p:nvPr/>
        </p:nvGrpSpPr>
        <p:grpSpPr bwMode="auto">
          <a:xfrm>
            <a:off x="1371600" y="3352800"/>
            <a:ext cx="3684588" cy="914400"/>
            <a:chOff x="864" y="2112"/>
            <a:chExt cx="2321" cy="576"/>
          </a:xfrm>
        </p:grpSpPr>
        <p:grpSp>
          <p:nvGrpSpPr>
            <p:cNvPr id="1041" name="Group 23"/>
            <p:cNvGrpSpPr>
              <a:grpSpLocks/>
            </p:cNvGrpSpPr>
            <p:nvPr/>
          </p:nvGrpSpPr>
          <p:grpSpPr bwMode="auto">
            <a:xfrm>
              <a:off x="1152" y="2112"/>
              <a:ext cx="2033" cy="532"/>
              <a:chOff x="1248" y="2112"/>
              <a:chExt cx="2033" cy="532"/>
            </a:xfrm>
          </p:grpSpPr>
          <p:sp>
            <p:nvSpPr>
              <p:cNvPr id="1042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112"/>
                <a:ext cx="1793" cy="532"/>
              </a:xfrm>
              <a:prstGeom prst="rect">
                <a:avLst/>
              </a:prstGeom>
              <a:noFill/>
              <a:ln w="19050">
                <a:solidFill>
                  <a:srgbClr val="3C1347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baseline="-250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Si gasta todo el ingreso </a:t>
                </a:r>
              </a:p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sólo en </a:t>
                </a:r>
                <a:r>
                  <a:rPr lang="en-US" sz="1600" i="1" baseline="0">
                    <a:solidFill>
                      <a:srgbClr val="3C1347"/>
                    </a:solidFill>
                  </a:rPr>
                  <a:t>y, </a:t>
                </a:r>
                <a:r>
                  <a:rPr lang="en-US" sz="1600" baseline="0">
                    <a:solidFill>
                      <a:srgbClr val="3C1347"/>
                    </a:solidFill>
                  </a:rPr>
                  <a:t>esta es la </a:t>
                </a:r>
              </a:p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cantidad que puede comprar.</a:t>
                </a:r>
              </a:p>
            </p:txBody>
          </p:sp>
          <p:sp>
            <p:nvSpPr>
              <p:cNvPr id="1043" name="Line 22"/>
              <p:cNvSpPr>
                <a:spLocks noChangeShapeType="1"/>
              </p:cNvSpPr>
              <p:nvPr/>
            </p:nvSpPr>
            <p:spPr bwMode="auto">
              <a:xfrm flipH="1">
                <a:off x="1248" y="2400"/>
                <a:ext cx="240" cy="96"/>
              </a:xfrm>
              <a:prstGeom prst="line">
                <a:avLst/>
              </a:prstGeom>
              <a:noFill/>
              <a:ln w="28575">
                <a:solidFill>
                  <a:srgbClr val="3C1347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s-ES"/>
              </a:p>
            </p:txBody>
          </p:sp>
        </p:grpSp>
        <p:graphicFrame>
          <p:nvGraphicFramePr>
            <p:cNvPr id="1027" name="Object 48"/>
            <p:cNvGraphicFramePr>
              <a:graphicFrameLocks noChangeAspect="1"/>
            </p:cNvGraphicFramePr>
            <p:nvPr/>
          </p:nvGraphicFramePr>
          <p:xfrm>
            <a:off x="864" y="2304"/>
            <a:ext cx="208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6" name="Equation" r:id="rId4" imgW="241200" imgH="444240" progId="Equation.3">
                    <p:embed/>
                  </p:oleObj>
                </mc:Choice>
                <mc:Fallback>
                  <p:oleObj name="Equation" r:id="rId4" imgW="241200" imgH="444240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64" y="2304"/>
                          <a:ext cx="208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" name="Group 54"/>
          <p:cNvGrpSpPr>
            <a:grpSpLocks/>
          </p:cNvGrpSpPr>
          <p:nvPr/>
        </p:nvGrpSpPr>
        <p:grpSpPr bwMode="auto">
          <a:xfrm>
            <a:off x="3817938" y="4724400"/>
            <a:ext cx="2813050" cy="2124075"/>
            <a:chOff x="2405" y="2976"/>
            <a:chExt cx="1772" cy="1338"/>
          </a:xfrm>
        </p:grpSpPr>
        <p:grpSp>
          <p:nvGrpSpPr>
            <p:cNvPr id="1038" name="Group 50"/>
            <p:cNvGrpSpPr>
              <a:grpSpLocks/>
            </p:cNvGrpSpPr>
            <p:nvPr/>
          </p:nvGrpSpPr>
          <p:grpSpPr bwMode="auto">
            <a:xfrm>
              <a:off x="2544" y="2976"/>
              <a:ext cx="1633" cy="864"/>
              <a:chOff x="2544" y="2976"/>
              <a:chExt cx="1633" cy="864"/>
            </a:xfrm>
          </p:grpSpPr>
          <p:sp>
            <p:nvSpPr>
              <p:cNvPr id="1039" name="Text Box 25"/>
              <p:cNvSpPr txBox="1">
                <a:spLocks noChangeArrowheads="1"/>
              </p:cNvSpPr>
              <p:nvPr/>
            </p:nvSpPr>
            <p:spPr bwMode="auto">
              <a:xfrm>
                <a:off x="2640" y="2976"/>
                <a:ext cx="1537" cy="532"/>
              </a:xfrm>
              <a:prstGeom prst="rect">
                <a:avLst/>
              </a:prstGeom>
              <a:noFill/>
              <a:ln w="19050">
                <a:solidFill>
                  <a:srgbClr val="3C1347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 baseline="-25000">
                    <a:solidFill>
                      <a:srgbClr val="007572"/>
                    </a:solidFill>
                    <a:latin typeface="Arial" charset="0"/>
                  </a:defRPr>
                </a:lvl1pPr>
                <a:lvl2pPr marL="742950" indent="-28575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2pPr>
                <a:lvl3pPr marL="11430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3pPr>
                <a:lvl4pPr marL="16002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4pPr>
                <a:lvl5pPr marL="2057400" indent="-228600">
                  <a:defRPr baseline="-25000">
                    <a:solidFill>
                      <a:srgbClr val="007572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baseline="-25000">
                    <a:solidFill>
                      <a:srgbClr val="007572"/>
                    </a:solidFill>
                    <a:latin typeface="Arial" charset="0"/>
                  </a:defRPr>
                </a:lvl9pPr>
              </a:lstStyle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Si gasta todo su ingreso </a:t>
                </a:r>
              </a:p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en </a:t>
                </a:r>
                <a:r>
                  <a:rPr lang="en-US" sz="1600" i="1" baseline="0">
                    <a:solidFill>
                      <a:srgbClr val="3C1347"/>
                    </a:solidFill>
                  </a:rPr>
                  <a:t>x, </a:t>
                </a:r>
                <a:r>
                  <a:rPr lang="en-US" sz="1600" baseline="0">
                    <a:solidFill>
                      <a:srgbClr val="3C1347"/>
                    </a:solidFill>
                  </a:rPr>
                  <a:t>esta es la cantidad</a:t>
                </a:r>
              </a:p>
              <a:p>
                <a:pPr algn="l"/>
                <a:r>
                  <a:rPr lang="en-US" sz="1600" baseline="0">
                    <a:solidFill>
                      <a:srgbClr val="3C1347"/>
                    </a:solidFill>
                  </a:rPr>
                  <a:t>de </a:t>
                </a:r>
                <a:r>
                  <a:rPr lang="en-US" sz="1600" i="1" baseline="0">
                    <a:solidFill>
                      <a:srgbClr val="3C1347"/>
                    </a:solidFill>
                  </a:rPr>
                  <a:t>x </a:t>
                </a:r>
                <a:r>
                  <a:rPr lang="en-US" sz="1600" baseline="0">
                    <a:solidFill>
                      <a:srgbClr val="3C1347"/>
                    </a:solidFill>
                  </a:rPr>
                  <a:t>que puede comprar</a:t>
                </a:r>
              </a:p>
            </p:txBody>
          </p:sp>
          <p:sp>
            <p:nvSpPr>
              <p:cNvPr id="1040" name="Line 27"/>
              <p:cNvSpPr>
                <a:spLocks noChangeShapeType="1"/>
              </p:cNvSpPr>
              <p:nvPr/>
            </p:nvSpPr>
            <p:spPr bwMode="auto">
              <a:xfrm flipH="1">
                <a:off x="2544" y="3504"/>
                <a:ext cx="192" cy="336"/>
              </a:xfrm>
              <a:prstGeom prst="line">
                <a:avLst/>
              </a:prstGeom>
              <a:noFill/>
              <a:ln w="28575">
                <a:solidFill>
                  <a:srgbClr val="3C1347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>
                <a:spAutoFit/>
              </a:bodyPr>
              <a:lstStyle/>
              <a:p>
                <a:endParaRPr lang="es-ES"/>
              </a:p>
            </p:txBody>
          </p:sp>
        </p:grpSp>
        <p:graphicFrame>
          <p:nvGraphicFramePr>
            <p:cNvPr id="1026" name="Object 49"/>
            <p:cNvGraphicFramePr>
              <a:graphicFrameLocks noChangeAspect="1"/>
            </p:cNvGraphicFramePr>
            <p:nvPr/>
          </p:nvGraphicFramePr>
          <p:xfrm>
            <a:off x="2405" y="3941"/>
            <a:ext cx="197" cy="37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77" name="Equation" r:id="rId6" imgW="228600" imgH="431640" progId="Equation.3">
                    <p:embed/>
                  </p:oleObj>
                </mc:Choice>
                <mc:Fallback>
                  <p:oleObj name="Equation" r:id="rId6" imgW="228600" imgH="431640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05" y="3941"/>
                          <a:ext cx="197" cy="37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036" name="Line 5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037" name="Line 4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914400" y="0"/>
            <a:ext cx="11049000" cy="762000"/>
          </a:xfrm>
        </p:spPr>
        <p:txBody>
          <a:bodyPr/>
          <a:lstStyle/>
          <a:p>
            <a:r>
              <a:rPr lang="es-UY" sz="3000" dirty="0" smtClean="0"/>
              <a:t>Desplazamiento de la restricción presupuestaria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838200"/>
                <a:ext cx="8991600" cy="5867400"/>
              </a:xfrm>
            </p:spPr>
            <p:txBody>
              <a:bodyPr/>
              <a:lstStyle/>
              <a:p>
                <a:r>
                  <a:rPr lang="es-UY" u="sng" dirty="0" smtClean="0"/>
                  <a:t>Variaciones en los precios</a:t>
                </a:r>
              </a:p>
              <a:p>
                <a:endParaRPr lang="es-UY" u="sng" dirty="0" smtClean="0"/>
              </a:p>
              <a:p>
                <a:r>
                  <a:rPr lang="es-UY" u="sng" dirty="0" smtClean="0"/>
                  <a:t>Variaciones </a:t>
                </a:r>
                <a:r>
                  <a:rPr lang="es-UY" u="sng" dirty="0"/>
                  <a:t>en el </a:t>
                </a:r>
                <a:r>
                  <a:rPr lang="es-UY" u="sng" dirty="0" smtClean="0"/>
                  <a:t>ingreso</a:t>
                </a:r>
              </a:p>
              <a:p>
                <a:endParaRPr lang="en-US" u="sng" dirty="0" smtClean="0"/>
              </a:p>
              <a:p>
                <a:r>
                  <a:rPr lang="en-US" u="sng" dirty="0" err="1" smtClean="0"/>
                  <a:t>Restricciones</a:t>
                </a:r>
                <a:r>
                  <a:rPr lang="en-US" u="sng" dirty="0" smtClean="0"/>
                  <a:t> </a:t>
                </a:r>
                <a:r>
                  <a:rPr lang="en-US" u="sng" dirty="0" err="1" smtClean="0"/>
                  <a:t>presupuestarias</a:t>
                </a:r>
                <a:r>
                  <a:rPr lang="en-US" u="sng" dirty="0" smtClean="0"/>
                  <a:t> </a:t>
                </a:r>
                <a:r>
                  <a:rPr lang="en-US" u="sng" dirty="0" err="1" smtClean="0"/>
                  <a:t>quebradas</a:t>
                </a:r>
                <a:endParaRPr lang="en-US" u="sng" dirty="0" smtClean="0"/>
              </a:p>
              <a:p>
                <a:pPr lvl="1"/>
                <a:r>
                  <a:rPr lang="en-US" dirty="0" err="1" smtClean="0"/>
                  <a:t>Ejemplo</a:t>
                </a:r>
                <a:r>
                  <a:rPr lang="en-US" dirty="0" smtClean="0"/>
                  <a:t> (Frank) (o </a:t>
                </a:r>
                <a:r>
                  <a:rPr lang="en-US" dirty="0" err="1" smtClean="0"/>
                  <a:t>parcial</a:t>
                </a:r>
                <a:r>
                  <a:rPr lang="en-US" dirty="0" smtClean="0"/>
                  <a:t> de Marcelo):</a:t>
                </a:r>
              </a:p>
              <a:p>
                <a:pPr lvl="2"/>
                <a:r>
                  <a:rPr lang="en-US" dirty="0" err="1" smtClean="0"/>
                  <a:t>Ingreso</a:t>
                </a:r>
                <a:r>
                  <a:rPr lang="en-US" dirty="0" smtClean="0"/>
                  <a:t>: $400</a:t>
                </a:r>
              </a:p>
              <a:p>
                <a:pPr lvl="2"/>
                <a:r>
                  <a:rPr lang="en-US" dirty="0" err="1" smtClean="0"/>
                  <a:t>Precio</a:t>
                </a:r>
                <a:r>
                  <a:rPr lang="en-US" dirty="0" smtClean="0"/>
                  <a:t> del Kw/h</a:t>
                </a:r>
              </a:p>
              <a:p>
                <a:pPr lvl="3"/>
                <a:r>
                  <a:rPr lang="en-US" dirty="0" smtClean="0"/>
                  <a:t>$0,1 </a:t>
                </a:r>
                <a:r>
                  <a:rPr lang="en-US" dirty="0" err="1" smtClean="0"/>
                  <a:t>por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los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primeros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1,000</m:t>
                    </m:r>
                    <m:f>
                      <m:fPr>
                        <m:ctrlP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𝑘𝑤</m:t>
                        </m:r>
                      </m:num>
                      <m:den>
                        <m:r>
                          <a:rPr lang="es-UY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s-UY" b="0" dirty="0" smtClean="0">
                  <a:ea typeface="Cambria Math" panose="02040503050406030204" pitchFamily="18" charset="0"/>
                </a:endParaRPr>
              </a:p>
              <a:p>
                <a:pPr lvl="3"/>
                <a:r>
                  <a:rPr lang="en-US" dirty="0" smtClean="0"/>
                  <a:t>$0,05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s-UY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por</m:t>
                    </m:r>
                    <m:r>
                      <a:rPr lang="es-UY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s-UY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los</m:t>
                    </m:r>
                    <m:r>
                      <a:rPr lang="es-UY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𝑘𝑤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r>
                  <a:rPr lang="es-UY" b="0" dirty="0" smtClean="0">
                    <a:ea typeface="Cambria Math" panose="02040503050406030204" pitchFamily="18" charset="0"/>
                  </a:rPr>
                  <a:t> por encima de </a:t>
                </a:r>
                <a:r>
                  <a:rPr lang="en-US" dirty="0"/>
                  <a:t>si </a:t>
                </a:r>
                <a14:m>
                  <m:oMath xmlns:m="http://schemas.openxmlformats.org/officeDocument/2006/math">
                    <m:r>
                      <a:rPr lang="es-UY" i="1">
                        <a:latin typeface="Cambria Math" panose="02040503050406030204" pitchFamily="18" charset="0"/>
                      </a:rPr>
                      <m:t>1,000</m:t>
                    </m:r>
                  </m:oMath>
                </a14:m>
                <a:endParaRPr lang="es-UY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 err="1" smtClean="0"/>
                  <a:t>Dibujarla</a:t>
                </a:r>
                <a:r>
                  <a:rPr lang="en-US" dirty="0" smtClean="0"/>
                  <a:t> en el </a:t>
                </a:r>
                <a:r>
                  <a:rPr lang="en-US" dirty="0" err="1" smtClean="0"/>
                  <a:t>cuadrante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I,kw</a:t>
                </a:r>
                <a:r>
                  <a:rPr lang="en-US" dirty="0" smtClean="0"/>
                  <a:t>/h</a:t>
                </a:r>
                <a:endParaRPr lang="en-US" dirty="0"/>
              </a:p>
              <a:p>
                <a:endParaRPr lang="es-UY" u="sng" dirty="0" smtClean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838200"/>
                <a:ext cx="8991600" cy="5867400"/>
              </a:xfrm>
              <a:blipFill>
                <a:blip r:embed="rId2"/>
                <a:stretch>
                  <a:fillRect l="-1559" t="-1351" b="-30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E9597-4933-4EBF-9C3F-E9A80D0E006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57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-914400" y="0"/>
            <a:ext cx="11049000" cy="762000"/>
          </a:xfrm>
        </p:spPr>
        <p:txBody>
          <a:bodyPr/>
          <a:lstStyle/>
          <a:p>
            <a:r>
              <a:rPr lang="es-UY" sz="3000" dirty="0" smtClean="0"/>
              <a:t>Desplazamiento de la restricción presupuestaria</a:t>
            </a:r>
            <a:endParaRPr lang="en-US" sz="3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Marcador de contenido 2"/>
              <p:cNvSpPr>
                <a:spLocks noGrp="1"/>
              </p:cNvSpPr>
              <p:nvPr>
                <p:ph idx="1"/>
              </p:nvPr>
            </p:nvSpPr>
            <p:spPr>
              <a:xfrm>
                <a:off x="76200" y="838200"/>
                <a:ext cx="8991600" cy="5867400"/>
              </a:xfrm>
            </p:spPr>
            <p:txBody>
              <a:bodyPr/>
              <a:lstStyle/>
              <a:p>
                <a:r>
                  <a:rPr lang="es-UY" u="sng" dirty="0" smtClean="0"/>
                  <a:t>Restricciones presupuestarias quebradas (cont.)</a:t>
                </a:r>
              </a:p>
              <a:p>
                <a:pPr lvl="1"/>
                <a:r>
                  <a:rPr lang="es-UY" dirty="0" smtClean="0"/>
                  <a:t>Distinto a:</a:t>
                </a:r>
              </a:p>
              <a:p>
                <a:pPr lvl="2"/>
                <a:r>
                  <a:rPr lang="es-UY" dirty="0" smtClean="0"/>
                  <a:t>Precio del </a:t>
                </a:r>
                <a:r>
                  <a:rPr lang="es-UY" dirty="0" err="1" smtClean="0"/>
                  <a:t>Kw</a:t>
                </a:r>
                <a:r>
                  <a:rPr lang="es-UY" dirty="0" smtClean="0"/>
                  <a:t>/h</a:t>
                </a:r>
              </a:p>
              <a:p>
                <a:pPr lvl="3"/>
                <a:r>
                  <a:rPr lang="es-UY" dirty="0" smtClean="0"/>
                  <a:t>$0,1  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𝑘𝑤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≤1,000</m:t>
                    </m:r>
                  </m:oMath>
                </a14:m>
                <a:endParaRPr lang="es-UY" b="0" dirty="0" smtClean="0">
                  <a:ea typeface="Cambria Math" panose="02040503050406030204" pitchFamily="18" charset="0"/>
                </a:endParaRPr>
              </a:p>
              <a:p>
                <a:pPr lvl="3"/>
                <a:r>
                  <a:rPr lang="es-UY" dirty="0" smtClean="0"/>
                  <a:t>$0,05 si </a:t>
                </a:r>
                <a14:m>
                  <m:oMath xmlns:m="http://schemas.openxmlformats.org/officeDocument/2006/math">
                    <m:r>
                      <a:rPr lang="es-UY" b="0" i="1" smtClean="0">
                        <a:latin typeface="Cambria Math" panose="02040503050406030204" pitchFamily="18" charset="0"/>
                      </a:rPr>
                      <m:t>1,000</m:t>
                    </m:r>
                    <m:r>
                      <a:rPr lang="es-UY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f>
                      <m:fPr>
                        <m:ctrlP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𝑘𝑤</m:t>
                        </m:r>
                      </m:num>
                      <m:den>
                        <m:r>
                          <a:rPr lang="es-UY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s-UY" b="0" dirty="0" smtClean="0">
                  <a:ea typeface="Cambria Math" panose="02040503050406030204" pitchFamily="18" charset="0"/>
                </a:endParaRPr>
              </a:p>
              <a:p>
                <a:pPr lvl="1"/>
                <a:r>
                  <a:rPr lang="es-UY" dirty="0" smtClean="0"/>
                  <a:t>Dibujarla en el cuadrante </a:t>
                </a:r>
                <a:r>
                  <a:rPr lang="es-UY" dirty="0" err="1" smtClean="0"/>
                  <a:t>I,kw</a:t>
                </a:r>
                <a:r>
                  <a:rPr lang="es-UY" dirty="0" smtClean="0"/>
                  <a:t>/h</a:t>
                </a:r>
                <a:endParaRPr lang="es-UY" dirty="0"/>
              </a:p>
            </p:txBody>
          </p:sp>
        </mc:Choice>
        <mc:Fallback xmlns="">
          <p:sp>
            <p:nvSpPr>
              <p:cNvPr id="3" name="Marcador de contenid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6200" y="838200"/>
                <a:ext cx="8991600" cy="5867400"/>
              </a:xfrm>
              <a:blipFill>
                <a:blip r:embed="rId2"/>
                <a:stretch>
                  <a:fillRect l="-1559" t="-13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AE9597-4933-4EBF-9C3F-E9A80D0E006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C37FE44A-DAA1-44EC-A8E7-42888C215B5A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7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4339" name="AutoShape 10" descr="70%"/>
          <p:cNvSpPr>
            <a:spLocks noChangeArrowheads="1"/>
          </p:cNvSpPr>
          <p:nvPr/>
        </p:nvSpPr>
        <p:spPr bwMode="auto">
          <a:xfrm>
            <a:off x="1828800" y="4038600"/>
            <a:ext cx="2133600" cy="2133600"/>
          </a:xfrm>
          <a:prstGeom prst="rtTriangle">
            <a:avLst/>
          </a:prstGeom>
          <a:pattFill prst="pct70">
            <a:fgClr>
              <a:schemeClr val="bg1"/>
            </a:fgClr>
            <a:bgClr>
              <a:srgbClr val="3B4F89"/>
            </a:bgClr>
          </a:pattFill>
          <a:ln w="28575">
            <a:solidFill>
              <a:srgbClr val="3B4F89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>
          <a:xfrm>
            <a:off x="-14288" y="42291"/>
            <a:ext cx="9158287" cy="611759"/>
          </a:xfrm>
        </p:spPr>
        <p:txBody>
          <a:bodyPr/>
          <a:lstStyle/>
          <a:p>
            <a:r>
              <a:rPr lang="es-UY" sz="3600" dirty="0" smtClean="0"/>
              <a:t>Ilustración del proceso de maximización</a:t>
            </a:r>
          </a:p>
        </p:txBody>
      </p:sp>
      <p:sp>
        <p:nvSpPr>
          <p:cNvPr id="14342" name="Line 4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4343" name="Line 5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4344" name="Text Box 6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4345" name="Text Box 7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4346" name="Line 8"/>
          <p:cNvSpPr>
            <a:spLocks noChangeShapeType="1"/>
          </p:cNvSpPr>
          <p:nvPr/>
        </p:nvSpPr>
        <p:spPr bwMode="auto">
          <a:xfrm>
            <a:off x="1828800" y="4038600"/>
            <a:ext cx="2133600" cy="21336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grpSp>
        <p:nvGrpSpPr>
          <p:cNvPr id="14347" name="Group 51"/>
          <p:cNvGrpSpPr>
            <a:grpSpLocks/>
          </p:cNvGrpSpPr>
          <p:nvPr/>
        </p:nvGrpSpPr>
        <p:grpSpPr bwMode="auto">
          <a:xfrm>
            <a:off x="1905000" y="3886200"/>
            <a:ext cx="2538413" cy="2087563"/>
            <a:chOff x="1200" y="2448"/>
            <a:chExt cx="1599" cy="1315"/>
          </a:xfrm>
        </p:grpSpPr>
        <p:sp>
          <p:nvSpPr>
            <p:cNvPr id="14366" name="Freeform 23"/>
            <p:cNvSpPr>
              <a:spLocks/>
            </p:cNvSpPr>
            <p:nvPr/>
          </p:nvSpPr>
          <p:spPr bwMode="auto">
            <a:xfrm>
              <a:off x="1200" y="2496"/>
              <a:ext cx="1344" cy="1104"/>
            </a:xfrm>
            <a:custGeom>
              <a:avLst/>
              <a:gdLst>
                <a:gd name="T0" fmla="*/ 0 w 1008"/>
                <a:gd name="T1" fmla="*/ 0 h 864"/>
                <a:gd name="T2" fmla="*/ 336 w 1008"/>
                <a:gd name="T3" fmla="*/ 624 h 864"/>
                <a:gd name="T4" fmla="*/ 1008 w 1008"/>
                <a:gd name="T5" fmla="*/ 864 h 864"/>
                <a:gd name="T6" fmla="*/ 0 60000 65536"/>
                <a:gd name="T7" fmla="*/ 0 60000 65536"/>
                <a:gd name="T8" fmla="*/ 0 60000 65536"/>
                <a:gd name="T9" fmla="*/ 0 w 1008"/>
                <a:gd name="T10" fmla="*/ 0 h 864"/>
                <a:gd name="T11" fmla="*/ 1008 w 1008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864">
                  <a:moveTo>
                    <a:pt x="0" y="0"/>
                  </a:moveTo>
                  <a:cubicBezTo>
                    <a:pt x="84" y="240"/>
                    <a:pt x="168" y="480"/>
                    <a:pt x="336" y="624"/>
                  </a:cubicBezTo>
                  <a:cubicBezTo>
                    <a:pt x="504" y="768"/>
                    <a:pt x="756" y="816"/>
                    <a:pt x="1008" y="864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67" name="Text Box 27"/>
            <p:cNvSpPr txBox="1">
              <a:spLocks noChangeArrowheads="1"/>
            </p:cNvSpPr>
            <p:nvPr/>
          </p:nvSpPr>
          <p:spPr bwMode="auto">
            <a:xfrm>
              <a:off x="2562" y="3571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1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4368" name="Oval 34"/>
            <p:cNvSpPr>
              <a:spLocks noChangeArrowheads="1"/>
            </p:cNvSpPr>
            <p:nvPr/>
          </p:nvSpPr>
          <p:spPr bwMode="auto">
            <a:xfrm>
              <a:off x="1248" y="2640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69" name="Text Box 35"/>
            <p:cNvSpPr txBox="1">
              <a:spLocks noChangeArrowheads="1"/>
            </p:cNvSpPr>
            <p:nvPr/>
          </p:nvSpPr>
          <p:spPr bwMode="auto">
            <a:xfrm>
              <a:off x="1200" y="244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B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</p:grpSp>
      <p:grpSp>
        <p:nvGrpSpPr>
          <p:cNvPr id="14349" name="Group 62"/>
          <p:cNvGrpSpPr>
            <a:grpSpLocks/>
          </p:cNvGrpSpPr>
          <p:nvPr/>
        </p:nvGrpSpPr>
        <p:grpSpPr bwMode="auto">
          <a:xfrm>
            <a:off x="2362200" y="3505200"/>
            <a:ext cx="2386013" cy="1782763"/>
            <a:chOff x="1488" y="2208"/>
            <a:chExt cx="1503" cy="1123"/>
          </a:xfrm>
        </p:grpSpPr>
        <p:sp>
          <p:nvSpPr>
            <p:cNvPr id="14362" name="Freeform 24"/>
            <p:cNvSpPr>
              <a:spLocks/>
            </p:cNvSpPr>
            <p:nvPr/>
          </p:nvSpPr>
          <p:spPr bwMode="auto">
            <a:xfrm>
              <a:off x="1488" y="2208"/>
              <a:ext cx="1248" cy="1008"/>
            </a:xfrm>
            <a:custGeom>
              <a:avLst/>
              <a:gdLst>
                <a:gd name="T0" fmla="*/ 0 w 1008"/>
                <a:gd name="T1" fmla="*/ 0 h 864"/>
                <a:gd name="T2" fmla="*/ 336 w 1008"/>
                <a:gd name="T3" fmla="*/ 624 h 864"/>
                <a:gd name="T4" fmla="*/ 1008 w 1008"/>
                <a:gd name="T5" fmla="*/ 864 h 864"/>
                <a:gd name="T6" fmla="*/ 0 60000 65536"/>
                <a:gd name="T7" fmla="*/ 0 60000 65536"/>
                <a:gd name="T8" fmla="*/ 0 60000 65536"/>
                <a:gd name="T9" fmla="*/ 0 w 1008"/>
                <a:gd name="T10" fmla="*/ 0 h 864"/>
                <a:gd name="T11" fmla="*/ 1008 w 1008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864">
                  <a:moveTo>
                    <a:pt x="0" y="0"/>
                  </a:moveTo>
                  <a:cubicBezTo>
                    <a:pt x="84" y="240"/>
                    <a:pt x="168" y="480"/>
                    <a:pt x="336" y="624"/>
                  </a:cubicBezTo>
                  <a:cubicBezTo>
                    <a:pt x="504" y="768"/>
                    <a:pt x="756" y="816"/>
                    <a:pt x="1008" y="864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63" name="Text Box 25"/>
            <p:cNvSpPr txBox="1">
              <a:spLocks noChangeArrowheads="1"/>
            </p:cNvSpPr>
            <p:nvPr/>
          </p:nvSpPr>
          <p:spPr bwMode="auto">
            <a:xfrm>
              <a:off x="2754" y="3139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3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4364" name="Oval 29"/>
            <p:cNvSpPr>
              <a:spLocks noChangeArrowheads="1"/>
            </p:cNvSpPr>
            <p:nvPr/>
          </p:nvSpPr>
          <p:spPr bwMode="auto">
            <a:xfrm>
              <a:off x="1824" y="2880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65" name="Text Box 33"/>
            <p:cNvSpPr txBox="1">
              <a:spLocks noChangeArrowheads="1"/>
            </p:cNvSpPr>
            <p:nvPr/>
          </p:nvSpPr>
          <p:spPr bwMode="auto">
            <a:xfrm>
              <a:off x="1830" y="2697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C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</p:grpSp>
      <p:grpSp>
        <p:nvGrpSpPr>
          <p:cNvPr id="14351" name="Group 46"/>
          <p:cNvGrpSpPr>
            <a:grpSpLocks/>
          </p:cNvGrpSpPr>
          <p:nvPr/>
        </p:nvGrpSpPr>
        <p:grpSpPr bwMode="auto">
          <a:xfrm>
            <a:off x="2133600" y="3810000"/>
            <a:ext cx="2462213" cy="1935163"/>
            <a:chOff x="1344" y="2400"/>
            <a:chExt cx="1551" cy="1219"/>
          </a:xfrm>
        </p:grpSpPr>
        <p:sp>
          <p:nvSpPr>
            <p:cNvPr id="14358" name="Freeform 22"/>
            <p:cNvSpPr>
              <a:spLocks/>
            </p:cNvSpPr>
            <p:nvPr/>
          </p:nvSpPr>
          <p:spPr bwMode="auto">
            <a:xfrm>
              <a:off x="1344" y="2400"/>
              <a:ext cx="1344" cy="1056"/>
            </a:xfrm>
            <a:custGeom>
              <a:avLst/>
              <a:gdLst>
                <a:gd name="T0" fmla="*/ 0 w 1008"/>
                <a:gd name="T1" fmla="*/ 0 h 864"/>
                <a:gd name="T2" fmla="*/ 336 w 1008"/>
                <a:gd name="T3" fmla="*/ 624 h 864"/>
                <a:gd name="T4" fmla="*/ 1008 w 1008"/>
                <a:gd name="T5" fmla="*/ 864 h 864"/>
                <a:gd name="T6" fmla="*/ 0 60000 65536"/>
                <a:gd name="T7" fmla="*/ 0 60000 65536"/>
                <a:gd name="T8" fmla="*/ 0 60000 65536"/>
                <a:gd name="T9" fmla="*/ 0 w 1008"/>
                <a:gd name="T10" fmla="*/ 0 h 864"/>
                <a:gd name="T11" fmla="*/ 1008 w 1008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864">
                  <a:moveTo>
                    <a:pt x="0" y="0"/>
                  </a:moveTo>
                  <a:cubicBezTo>
                    <a:pt x="84" y="240"/>
                    <a:pt x="168" y="480"/>
                    <a:pt x="336" y="624"/>
                  </a:cubicBezTo>
                  <a:cubicBezTo>
                    <a:pt x="504" y="768"/>
                    <a:pt x="756" y="816"/>
                    <a:pt x="1008" y="864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59" name="Text Box 26"/>
            <p:cNvSpPr txBox="1">
              <a:spLocks noChangeArrowheads="1"/>
            </p:cNvSpPr>
            <p:nvPr/>
          </p:nvSpPr>
          <p:spPr bwMode="auto">
            <a:xfrm>
              <a:off x="2658" y="3427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2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4360" name="Oval 28"/>
            <p:cNvSpPr>
              <a:spLocks noChangeArrowheads="1"/>
            </p:cNvSpPr>
            <p:nvPr/>
          </p:nvSpPr>
          <p:spPr bwMode="auto">
            <a:xfrm>
              <a:off x="1680" y="3072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61" name="Text Box 32"/>
            <p:cNvSpPr txBox="1">
              <a:spLocks noChangeArrowheads="1"/>
            </p:cNvSpPr>
            <p:nvPr/>
          </p:nvSpPr>
          <p:spPr bwMode="auto">
            <a:xfrm>
              <a:off x="1638" y="2889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D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</p:grpSp>
      <p:grpSp>
        <p:nvGrpSpPr>
          <p:cNvPr id="14353" name="Group 65"/>
          <p:cNvGrpSpPr>
            <a:grpSpLocks/>
          </p:cNvGrpSpPr>
          <p:nvPr/>
        </p:nvGrpSpPr>
        <p:grpSpPr bwMode="auto">
          <a:xfrm>
            <a:off x="1890713" y="4300538"/>
            <a:ext cx="1981200" cy="1600200"/>
            <a:chOff x="1191" y="2709"/>
            <a:chExt cx="1248" cy="1008"/>
          </a:xfrm>
        </p:grpSpPr>
        <p:sp>
          <p:nvSpPr>
            <p:cNvPr id="14355" name="Text Box 57"/>
            <p:cNvSpPr txBox="1">
              <a:spLocks noChangeArrowheads="1"/>
            </p:cNvSpPr>
            <p:nvPr/>
          </p:nvSpPr>
          <p:spPr bwMode="auto">
            <a:xfrm>
              <a:off x="1328" y="340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A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  <p:sp>
          <p:nvSpPr>
            <p:cNvPr id="14356" name="Freeform 61"/>
            <p:cNvSpPr>
              <a:spLocks/>
            </p:cNvSpPr>
            <p:nvPr/>
          </p:nvSpPr>
          <p:spPr bwMode="auto">
            <a:xfrm>
              <a:off x="1191" y="2709"/>
              <a:ext cx="1248" cy="1008"/>
            </a:xfrm>
            <a:custGeom>
              <a:avLst/>
              <a:gdLst>
                <a:gd name="T0" fmla="*/ 0 w 1008"/>
                <a:gd name="T1" fmla="*/ 0 h 864"/>
                <a:gd name="T2" fmla="*/ 336 w 1008"/>
                <a:gd name="T3" fmla="*/ 624 h 864"/>
                <a:gd name="T4" fmla="*/ 1008 w 1008"/>
                <a:gd name="T5" fmla="*/ 864 h 864"/>
                <a:gd name="T6" fmla="*/ 0 60000 65536"/>
                <a:gd name="T7" fmla="*/ 0 60000 65536"/>
                <a:gd name="T8" fmla="*/ 0 60000 65536"/>
                <a:gd name="T9" fmla="*/ 0 w 1008"/>
                <a:gd name="T10" fmla="*/ 0 h 864"/>
                <a:gd name="T11" fmla="*/ 1008 w 1008"/>
                <a:gd name="T12" fmla="*/ 864 h 8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008" h="864">
                  <a:moveTo>
                    <a:pt x="0" y="0"/>
                  </a:moveTo>
                  <a:cubicBezTo>
                    <a:pt x="84" y="240"/>
                    <a:pt x="168" y="480"/>
                    <a:pt x="336" y="624"/>
                  </a:cubicBezTo>
                  <a:cubicBezTo>
                    <a:pt x="504" y="768"/>
                    <a:pt x="756" y="816"/>
                    <a:pt x="1008" y="864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4357" name="Oval 58"/>
            <p:cNvSpPr>
              <a:spLocks noChangeArrowheads="1"/>
            </p:cNvSpPr>
            <p:nvPr/>
          </p:nvSpPr>
          <p:spPr bwMode="auto">
            <a:xfrm>
              <a:off x="1497" y="3342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</p:grpSp>
      <p:sp>
        <p:nvSpPr>
          <p:cNvPr id="165961" name="Rectangle 73"/>
          <p:cNvSpPr>
            <a:spLocks noChangeArrowheads="1"/>
          </p:cNvSpPr>
          <p:nvPr/>
        </p:nvSpPr>
        <p:spPr bwMode="auto">
          <a:xfrm>
            <a:off x="457200" y="882650"/>
            <a:ext cx="8458199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2200" b="1" baseline="0" dirty="0" smtClean="0">
                <a:solidFill>
                  <a:srgbClr val="3C1347"/>
                </a:solidFill>
              </a:rPr>
              <a:t>C </a:t>
            </a:r>
            <a:r>
              <a:rPr lang="es-UY" sz="2200" baseline="0" dirty="0" smtClean="0">
                <a:solidFill>
                  <a:srgbClr val="3C1347"/>
                </a:solidFill>
              </a:rPr>
              <a:t>no es una opción porque no es asequible. (No le alcanza el </a:t>
            </a:r>
            <a:r>
              <a:rPr lang="es-UY" sz="2200" i="1" baseline="0" dirty="0" smtClean="0">
                <a:solidFill>
                  <a:srgbClr val="3C1347"/>
                </a:solidFill>
              </a:rPr>
              <a:t>I </a:t>
            </a:r>
            <a:r>
              <a:rPr lang="es-UY" sz="2200" baseline="0" dirty="0" smtClean="0">
                <a:solidFill>
                  <a:srgbClr val="3C1347"/>
                </a:solidFill>
              </a:rPr>
              <a:t>para comprarla).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UY" sz="2200" baseline="0" dirty="0" smtClean="0">
                <a:solidFill>
                  <a:srgbClr val="3C1347"/>
                </a:solidFill>
              </a:rPr>
              <a:t>En A </a:t>
            </a:r>
            <a:r>
              <a:rPr lang="es-UY" sz="2200" b="1" baseline="0" dirty="0" smtClean="0">
                <a:solidFill>
                  <a:srgbClr val="3C1347"/>
                </a:solidFill>
              </a:rPr>
              <a:t>no</a:t>
            </a:r>
            <a:r>
              <a:rPr lang="es-UY" sz="2200" baseline="0" dirty="0" smtClean="0">
                <a:solidFill>
                  <a:srgbClr val="3C1347"/>
                </a:solidFill>
              </a:rPr>
              <a:t> gasta todo su ingreso.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UY" sz="2200" baseline="0" dirty="0" smtClean="0">
                <a:solidFill>
                  <a:srgbClr val="3C1347"/>
                </a:solidFill>
              </a:rPr>
              <a:t>En </a:t>
            </a:r>
            <a:r>
              <a:rPr lang="es-UY" sz="2200" b="1" baseline="0" dirty="0" smtClean="0">
                <a:solidFill>
                  <a:srgbClr val="3C1347"/>
                </a:solidFill>
              </a:rPr>
              <a:t>B </a:t>
            </a:r>
            <a:r>
              <a:rPr lang="es-UY" sz="2200" baseline="0" dirty="0" smtClean="0">
                <a:solidFill>
                  <a:srgbClr val="3C1347"/>
                </a:solidFill>
              </a:rPr>
              <a:t>puede incrementar su utilidad si consume más de </a:t>
            </a:r>
            <a:r>
              <a:rPr lang="es-UY" sz="2200" i="1" baseline="0" dirty="0" smtClean="0">
                <a:solidFill>
                  <a:srgbClr val="3C1347"/>
                </a:solidFill>
              </a:rPr>
              <a:t>x</a:t>
            </a:r>
            <a:r>
              <a:rPr lang="es-UY" sz="2200" baseline="0" dirty="0" smtClean="0">
                <a:solidFill>
                  <a:srgbClr val="3C1347"/>
                </a:solidFill>
              </a:rPr>
              <a:t> y menos de </a:t>
            </a:r>
            <a:r>
              <a:rPr lang="es-UY" sz="2200" i="1" baseline="0" dirty="0" smtClean="0">
                <a:solidFill>
                  <a:srgbClr val="3C1347"/>
                </a:solidFill>
              </a:rPr>
              <a:t>y</a:t>
            </a:r>
          </a:p>
          <a:p>
            <a:pPr marL="342900" indent="-342900" algn="l">
              <a:buFont typeface="+mj-lt"/>
              <a:buAutoNum type="arabicPeriod"/>
            </a:pPr>
            <a:r>
              <a:rPr lang="es-UY" sz="2200" baseline="0" dirty="0" smtClean="0">
                <a:solidFill>
                  <a:srgbClr val="3C1347"/>
                </a:solidFill>
              </a:rPr>
              <a:t>En </a:t>
            </a:r>
            <a:r>
              <a:rPr lang="es-UY" sz="2200" b="1" baseline="0" dirty="0" smtClean="0">
                <a:solidFill>
                  <a:srgbClr val="3C1347"/>
                </a:solidFill>
              </a:rPr>
              <a:t>D</a:t>
            </a:r>
            <a:r>
              <a:rPr lang="es-UY" sz="2200" baseline="0" dirty="0" smtClean="0">
                <a:solidFill>
                  <a:srgbClr val="3C1347"/>
                </a:solidFill>
              </a:rPr>
              <a:t> es donde se maximiza la utilidad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659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96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59A56657-5FC2-4911-AEFF-20462CB5BB96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8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54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81000" y="898525"/>
                <a:ext cx="8305800" cy="2009774"/>
              </a:xfrm>
            </p:spPr>
            <p:txBody>
              <a:bodyPr/>
              <a:lstStyle/>
              <a:p>
                <a:r>
                  <a:rPr lang="es-UY" sz="2800" dirty="0" smtClean="0"/>
                  <a:t>La utilidad se maximiza cuando la curva de indiferencia es tangente a la restricción presupuestal</a:t>
                </a:r>
              </a:p>
              <a:p>
                <a:r>
                  <a:rPr lang="es-UY" sz="1800" b="0" dirty="0" smtClean="0"/>
                  <a:t>                                        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Pendiente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curva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de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s-UY" sz="1800" b="0" i="0" smtClean="0">
                        <a:latin typeface="Cambria Math" panose="02040503050406030204" pitchFamily="18" charset="0"/>
                      </a:rPr>
                      <m:t>indiferencia</m:t>
                    </m:r>
                    <m:r>
                      <a:rPr lang="es-UY" sz="1800" b="0" i="1" smtClean="0">
                        <a:latin typeface="Cambria Math" panose="02040503050406030204" pitchFamily="18" charset="0"/>
                      </a:rPr>
                      <m:t>=−</m:t>
                    </m:r>
                    <m:sSub>
                      <m:sSubPr>
                        <m:ctrlPr>
                          <a:rPr lang="en-US" sz="1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d>
                          <m:dPr>
                            <m:begChr m:val=""/>
                            <m:endChr m:val="|"/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𝑑𝑦</m:t>
                                </m:r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𝑑𝑥</m:t>
                                </m:r>
                              </m:den>
                            </m:f>
                          </m:e>
                        </m:d>
                      </m:e>
                      <m:sub>
                        <m:r>
                          <a:rPr lang="es-UY" sz="1800" b="0" i="1" smtClean="0">
                            <a:latin typeface="Cambria Math" panose="02040503050406030204" pitchFamily="18" charset="0"/>
                          </a:rPr>
                          <m:t>𝑈</m:t>
                        </m:r>
                        <m:r>
                          <a:rPr lang="es-UY" sz="18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s-UY" sz="1800" b="0" i="1" smtClean="0">
                            <a:latin typeface="Cambria Math" panose="02040503050406030204" pitchFamily="18" charset="0"/>
                          </a:rPr>
                          <m:t>𝑐𝑜𝑛𝑠𝑡𝑎𝑛𝑡𝑒</m:t>
                        </m:r>
                      </m:sub>
                    </m:sSub>
                  </m:oMath>
                </a14:m>
                <a:endParaRPr lang="en-US" sz="1800" dirty="0" smtClean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2054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81000" y="898525"/>
                <a:ext cx="8305800" cy="2009774"/>
              </a:xfrm>
              <a:blipFill>
                <a:blip r:embed="rId4"/>
                <a:stretch>
                  <a:fillRect l="-1322" t="-3030" b="-5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55" name="Text Box 6"/>
          <p:cNvSpPr txBox="1">
            <a:spLocks noChangeArrowheads="1"/>
          </p:cNvSpPr>
          <p:nvPr/>
        </p:nvSpPr>
        <p:spPr bwMode="auto">
          <a:xfrm>
            <a:off x="5365750" y="60198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2056" name="Text Box 7"/>
          <p:cNvSpPr txBox="1">
            <a:spLocks noChangeArrowheads="1"/>
          </p:cNvSpPr>
          <p:nvPr/>
        </p:nvSpPr>
        <p:spPr bwMode="auto">
          <a:xfrm>
            <a:off x="260350" y="32766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2057" name="Line 8"/>
          <p:cNvSpPr>
            <a:spLocks noChangeShapeType="1"/>
          </p:cNvSpPr>
          <p:nvPr/>
        </p:nvSpPr>
        <p:spPr bwMode="auto">
          <a:xfrm>
            <a:off x="1828800" y="4038600"/>
            <a:ext cx="2133600" cy="2133600"/>
          </a:xfrm>
          <a:prstGeom prst="line">
            <a:avLst/>
          </a:prstGeom>
          <a:noFill/>
          <a:ln w="28575">
            <a:solidFill>
              <a:srgbClr val="5858D4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58" name="AutoShape 9" descr="70%"/>
          <p:cNvSpPr>
            <a:spLocks noChangeArrowheads="1"/>
          </p:cNvSpPr>
          <p:nvPr/>
        </p:nvSpPr>
        <p:spPr bwMode="auto">
          <a:xfrm>
            <a:off x="1828800" y="4038600"/>
            <a:ext cx="2133600" cy="2133600"/>
          </a:xfrm>
          <a:prstGeom prst="rtTriangle">
            <a:avLst/>
          </a:prstGeom>
          <a:pattFill prst="pct70">
            <a:fgClr>
              <a:schemeClr val="bg1"/>
            </a:fgClr>
            <a:bgClr>
              <a:srgbClr val="3B4F89"/>
            </a:bgClr>
          </a:pattFill>
          <a:ln w="28575">
            <a:solidFill>
              <a:srgbClr val="3B4F89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59" name="Freeform 10"/>
          <p:cNvSpPr>
            <a:spLocks/>
          </p:cNvSpPr>
          <p:nvPr/>
        </p:nvSpPr>
        <p:spPr bwMode="auto">
          <a:xfrm>
            <a:off x="2133600" y="3810000"/>
            <a:ext cx="2133600" cy="1676400"/>
          </a:xfrm>
          <a:custGeom>
            <a:avLst/>
            <a:gdLst>
              <a:gd name="T0" fmla="*/ 0 w 1008"/>
              <a:gd name="T1" fmla="*/ 0 h 864"/>
              <a:gd name="T2" fmla="*/ 336 w 1008"/>
              <a:gd name="T3" fmla="*/ 624 h 864"/>
              <a:gd name="T4" fmla="*/ 1008 w 1008"/>
              <a:gd name="T5" fmla="*/ 864 h 864"/>
              <a:gd name="T6" fmla="*/ 0 60000 65536"/>
              <a:gd name="T7" fmla="*/ 0 60000 65536"/>
              <a:gd name="T8" fmla="*/ 0 60000 65536"/>
              <a:gd name="T9" fmla="*/ 0 w 1008"/>
              <a:gd name="T10" fmla="*/ 0 h 864"/>
              <a:gd name="T11" fmla="*/ 1008 w 1008"/>
              <a:gd name="T12" fmla="*/ 864 h 86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008" h="864">
                <a:moveTo>
                  <a:pt x="0" y="0"/>
                </a:moveTo>
                <a:cubicBezTo>
                  <a:pt x="84" y="240"/>
                  <a:pt x="168" y="480"/>
                  <a:pt x="336" y="624"/>
                </a:cubicBezTo>
                <a:cubicBezTo>
                  <a:pt x="504" y="768"/>
                  <a:pt x="756" y="816"/>
                  <a:pt x="1008" y="864"/>
                </a:cubicBezTo>
              </a:path>
            </a:pathLst>
          </a:custGeom>
          <a:noFill/>
          <a:ln w="28575">
            <a:solidFill>
              <a:srgbClr val="470F3E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60" name="Text Box 14"/>
          <p:cNvSpPr txBox="1">
            <a:spLocks noChangeArrowheads="1"/>
          </p:cNvSpPr>
          <p:nvPr/>
        </p:nvSpPr>
        <p:spPr bwMode="auto">
          <a:xfrm>
            <a:off x="4219575" y="5440363"/>
            <a:ext cx="3762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400" baseline="0">
                <a:solidFill>
                  <a:srgbClr val="3C1347"/>
                </a:solidFill>
              </a:rPr>
              <a:t>U</a:t>
            </a:r>
            <a:r>
              <a:rPr lang="en-US" sz="1400">
                <a:solidFill>
                  <a:srgbClr val="3C1347"/>
                </a:solidFill>
              </a:rPr>
              <a:t>2</a:t>
            </a:r>
            <a:endParaRPr lang="en-US" sz="1400" baseline="0">
              <a:solidFill>
                <a:srgbClr val="3C1347"/>
              </a:solidFill>
            </a:endParaRPr>
          </a:p>
        </p:txBody>
      </p:sp>
      <p:sp>
        <p:nvSpPr>
          <p:cNvPr id="2061" name="Oval 16"/>
          <p:cNvSpPr>
            <a:spLocks noChangeArrowheads="1"/>
          </p:cNvSpPr>
          <p:nvPr/>
        </p:nvSpPr>
        <p:spPr bwMode="auto">
          <a:xfrm>
            <a:off x="2667000" y="48768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62" name="Text Box 18"/>
          <p:cNvSpPr txBox="1">
            <a:spLocks noChangeArrowheads="1"/>
          </p:cNvSpPr>
          <p:nvPr/>
        </p:nvSpPr>
        <p:spPr bwMode="auto">
          <a:xfrm>
            <a:off x="2600325" y="4586288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600" b="1" i="1" baseline="0">
                <a:solidFill>
                  <a:schemeClr val="tx1"/>
                </a:solidFill>
              </a:rPr>
              <a:t>D</a:t>
            </a:r>
            <a:endParaRPr lang="en-US" sz="1600" b="1" baseline="0">
              <a:solidFill>
                <a:schemeClr val="tx1"/>
              </a:solidFill>
            </a:endParaRPr>
          </a:p>
        </p:txBody>
      </p:sp>
      <p:graphicFrame>
        <p:nvGraphicFramePr>
          <p:cNvPr id="166937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8869551"/>
              </p:ext>
            </p:extLst>
          </p:nvPr>
        </p:nvGraphicFramePr>
        <p:xfrm>
          <a:off x="3555380" y="3121818"/>
          <a:ext cx="4124325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0" name="Ecuación" r:id="rId5" imgW="2590560" imgH="444240" progId="Equation.3">
                  <p:embed/>
                </p:oleObj>
              </mc:Choice>
              <mc:Fallback>
                <p:oleObj name="Ecuación" r:id="rId5" imgW="2590560" imgH="444240" progId="Equation.3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55380" y="3121818"/>
                        <a:ext cx="4124325" cy="703263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3B4F8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6940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6454911"/>
              </p:ext>
            </p:extLst>
          </p:nvPr>
        </p:nvGraphicFramePr>
        <p:xfrm>
          <a:off x="5367609" y="4533106"/>
          <a:ext cx="2413000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61" name="Ecuación" r:id="rId7" imgW="1600200" imgH="457200" progId="Equation.3">
                  <p:embed/>
                </p:oleObj>
              </mc:Choice>
              <mc:Fallback>
                <p:oleObj name="Ecuación" r:id="rId7" imgW="1600200" imgH="45720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7609" y="4533106"/>
                        <a:ext cx="2413000" cy="687388"/>
                      </a:xfrm>
                      <a:prstGeom prst="rect">
                        <a:avLst/>
                      </a:prstGeom>
                      <a:noFill/>
                      <a:ln w="19050">
                        <a:solidFill>
                          <a:srgbClr val="3B4F89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3" name="Line 5"/>
          <p:cNvSpPr>
            <a:spLocks noChangeShapeType="1"/>
          </p:cNvSpPr>
          <p:nvPr/>
        </p:nvSpPr>
        <p:spPr bwMode="auto">
          <a:xfrm>
            <a:off x="1828800" y="61722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2064" name="Line 4"/>
          <p:cNvSpPr>
            <a:spLocks noChangeShapeType="1"/>
          </p:cNvSpPr>
          <p:nvPr/>
        </p:nvSpPr>
        <p:spPr bwMode="auto">
          <a:xfrm>
            <a:off x="1828800" y="36576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2065" name="Rectangle 30"/>
          <p:cNvSpPr>
            <a:spLocks noGrp="1" noChangeArrowheads="1"/>
          </p:cNvSpPr>
          <p:nvPr>
            <p:ph type="title"/>
          </p:nvPr>
        </p:nvSpPr>
        <p:spPr>
          <a:xfrm>
            <a:off x="-52387" y="42069"/>
            <a:ext cx="9296400" cy="696119"/>
          </a:xfrm>
          <a:noFill/>
        </p:spPr>
        <p:txBody>
          <a:bodyPr/>
          <a:lstStyle/>
          <a:p>
            <a:r>
              <a:rPr lang="es-UY" sz="3400" dirty="0" smtClean="0"/>
              <a:t>Condición de Primer Orden para un Máximo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669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6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5 Marcador de número de diapositiva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fld id="{F1641110-76D2-4B4C-AB54-ADB7001DBDA7}" type="slidenum">
              <a:rPr lang="en-US" baseline="0">
                <a:solidFill>
                  <a:schemeClr val="tx1"/>
                </a:solidFill>
                <a:latin typeface="Times New Roman" pitchFamily="18" charset="0"/>
              </a:rPr>
              <a:pPr/>
              <a:t>9</a:t>
            </a:fld>
            <a:endParaRPr lang="en-US" baseline="0">
              <a:solidFill>
                <a:schemeClr val="tx1"/>
              </a:solidFill>
              <a:latin typeface="Times New Roman" pitchFamily="18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0350" y="784289"/>
            <a:ext cx="8769350" cy="2478024"/>
          </a:xfrm>
        </p:spPr>
        <p:txBody>
          <a:bodyPr/>
          <a:lstStyle/>
          <a:p>
            <a:r>
              <a:rPr lang="es-ES" sz="2800" dirty="0"/>
              <a:t>La condición de tangencia es </a:t>
            </a:r>
            <a:r>
              <a:rPr lang="es-ES" sz="2800" b="1" dirty="0"/>
              <a:t>necesaria </a:t>
            </a:r>
            <a:r>
              <a:rPr lang="es-ES" sz="2800" dirty="0"/>
              <a:t>pero </a:t>
            </a:r>
            <a:r>
              <a:rPr lang="es-ES" sz="2800" b="1" dirty="0"/>
              <a:t>no suficiente. </a:t>
            </a:r>
          </a:p>
          <a:p>
            <a:r>
              <a:rPr lang="es-ES" sz="2800" dirty="0" smtClean="0">
                <a:sym typeface="Symbol" pitchFamily="18" charset="2"/>
              </a:rPr>
              <a:t>Debemos </a:t>
            </a:r>
            <a:r>
              <a:rPr lang="es-ES" sz="2800" dirty="0">
                <a:sym typeface="Symbol" pitchFamily="18" charset="2"/>
              </a:rPr>
              <a:t>verificar las condiciones de segundo orden para asegurarnos que encontramos un máximo</a:t>
            </a:r>
            <a:endParaRPr lang="es-ES" sz="2800" dirty="0"/>
          </a:p>
        </p:txBody>
      </p:sp>
      <p:sp>
        <p:nvSpPr>
          <p:cNvPr id="16388" name="Line 4"/>
          <p:cNvSpPr>
            <a:spLocks noChangeShapeType="1"/>
          </p:cNvSpPr>
          <p:nvPr/>
        </p:nvSpPr>
        <p:spPr bwMode="auto">
          <a:xfrm>
            <a:off x="1828800" y="3810000"/>
            <a:ext cx="0" cy="2514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sp>
        <p:nvSpPr>
          <p:cNvPr id="16389" name="Line 5"/>
          <p:cNvSpPr>
            <a:spLocks noChangeShapeType="1"/>
          </p:cNvSpPr>
          <p:nvPr/>
        </p:nvSpPr>
        <p:spPr bwMode="auto">
          <a:xfrm>
            <a:off x="1828800" y="6324600"/>
            <a:ext cx="3505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es-ES"/>
          </a:p>
        </p:txBody>
      </p:sp>
      <p:sp>
        <p:nvSpPr>
          <p:cNvPr id="16390" name="Text Box 6"/>
          <p:cNvSpPr txBox="1">
            <a:spLocks noChangeArrowheads="1"/>
          </p:cNvSpPr>
          <p:nvPr/>
        </p:nvSpPr>
        <p:spPr bwMode="auto">
          <a:xfrm>
            <a:off x="5365750" y="61722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x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260350" y="3429000"/>
            <a:ext cx="15938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baseline="0">
                <a:solidFill>
                  <a:schemeClr val="tx1"/>
                </a:solidFill>
              </a:rPr>
              <a:t>Cantidad de </a:t>
            </a:r>
            <a:r>
              <a:rPr lang="en-US" i="1" baseline="0">
                <a:solidFill>
                  <a:schemeClr val="tx1"/>
                </a:solidFill>
              </a:rPr>
              <a:t>y</a:t>
            </a:r>
            <a:endParaRPr lang="en-US" baseline="0">
              <a:solidFill>
                <a:schemeClr val="tx1"/>
              </a:solidFill>
            </a:endParaRPr>
          </a:p>
        </p:txBody>
      </p:sp>
      <p:sp>
        <p:nvSpPr>
          <p:cNvPr id="16392" name="Line 8"/>
          <p:cNvSpPr>
            <a:spLocks noChangeShapeType="1"/>
          </p:cNvSpPr>
          <p:nvPr/>
        </p:nvSpPr>
        <p:spPr bwMode="auto">
          <a:xfrm>
            <a:off x="1828800" y="4191000"/>
            <a:ext cx="2133600" cy="2133600"/>
          </a:xfrm>
          <a:prstGeom prst="line">
            <a:avLst/>
          </a:prstGeom>
          <a:noFill/>
          <a:ln w="28575">
            <a:solidFill>
              <a:srgbClr val="3B4F8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anchor="ctr">
            <a:spAutoFit/>
          </a:bodyPr>
          <a:lstStyle/>
          <a:p>
            <a:endParaRPr lang="es-ES"/>
          </a:p>
        </p:txBody>
      </p:sp>
      <p:grpSp>
        <p:nvGrpSpPr>
          <p:cNvPr id="16393" name="Group 37"/>
          <p:cNvGrpSpPr>
            <a:grpSpLocks/>
          </p:cNvGrpSpPr>
          <p:nvPr/>
        </p:nvGrpSpPr>
        <p:grpSpPr bwMode="auto">
          <a:xfrm>
            <a:off x="2133600" y="4052888"/>
            <a:ext cx="2393950" cy="2119312"/>
            <a:chOff x="1344" y="2553"/>
            <a:chExt cx="1508" cy="1335"/>
          </a:xfrm>
        </p:grpSpPr>
        <p:sp>
          <p:nvSpPr>
            <p:cNvPr id="16397" name="Freeform 15"/>
            <p:cNvSpPr>
              <a:spLocks/>
            </p:cNvSpPr>
            <p:nvPr/>
          </p:nvSpPr>
          <p:spPr bwMode="auto">
            <a:xfrm>
              <a:off x="1344" y="2832"/>
              <a:ext cx="1008" cy="1056"/>
            </a:xfrm>
            <a:custGeom>
              <a:avLst/>
              <a:gdLst>
                <a:gd name="T0" fmla="*/ 0 w 1776"/>
                <a:gd name="T1" fmla="*/ 0 h 1040"/>
                <a:gd name="T2" fmla="*/ 192 w 1776"/>
                <a:gd name="T3" fmla="*/ 480 h 1040"/>
                <a:gd name="T4" fmla="*/ 864 w 1776"/>
                <a:gd name="T5" fmla="*/ 480 h 1040"/>
                <a:gd name="T6" fmla="*/ 1104 w 1776"/>
                <a:gd name="T7" fmla="*/ 960 h 1040"/>
                <a:gd name="T8" fmla="*/ 1776 w 1776"/>
                <a:gd name="T9" fmla="*/ 960 h 10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1040"/>
                <a:gd name="T17" fmla="*/ 1776 w 1776"/>
                <a:gd name="T18" fmla="*/ 1040 h 10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1040">
                  <a:moveTo>
                    <a:pt x="0" y="0"/>
                  </a:moveTo>
                  <a:cubicBezTo>
                    <a:pt x="24" y="200"/>
                    <a:pt x="48" y="400"/>
                    <a:pt x="192" y="480"/>
                  </a:cubicBezTo>
                  <a:cubicBezTo>
                    <a:pt x="336" y="560"/>
                    <a:pt x="712" y="400"/>
                    <a:pt x="864" y="480"/>
                  </a:cubicBezTo>
                  <a:cubicBezTo>
                    <a:pt x="1016" y="560"/>
                    <a:pt x="952" y="880"/>
                    <a:pt x="1104" y="960"/>
                  </a:cubicBezTo>
                  <a:cubicBezTo>
                    <a:pt x="1256" y="1040"/>
                    <a:pt x="1516" y="1000"/>
                    <a:pt x="1776" y="960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398" name="Text Box 11"/>
            <p:cNvSpPr txBox="1">
              <a:spLocks noChangeArrowheads="1"/>
            </p:cNvSpPr>
            <p:nvPr/>
          </p:nvSpPr>
          <p:spPr bwMode="auto">
            <a:xfrm>
              <a:off x="2370" y="3667"/>
              <a:ext cx="237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1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6399" name="Oval 12"/>
            <p:cNvSpPr>
              <a:spLocks noChangeArrowheads="1"/>
            </p:cNvSpPr>
            <p:nvPr/>
          </p:nvSpPr>
          <p:spPr bwMode="auto">
            <a:xfrm>
              <a:off x="1824" y="3312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400" name="Text Box 13"/>
            <p:cNvSpPr txBox="1">
              <a:spLocks noChangeArrowheads="1"/>
            </p:cNvSpPr>
            <p:nvPr/>
          </p:nvSpPr>
          <p:spPr bwMode="auto">
            <a:xfrm>
              <a:off x="1584" y="2928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C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  <p:sp>
          <p:nvSpPr>
            <p:cNvPr id="16401" name="Freeform 16"/>
            <p:cNvSpPr>
              <a:spLocks/>
            </p:cNvSpPr>
            <p:nvPr/>
          </p:nvSpPr>
          <p:spPr bwMode="auto">
            <a:xfrm>
              <a:off x="1536" y="2640"/>
              <a:ext cx="1008" cy="1056"/>
            </a:xfrm>
            <a:custGeom>
              <a:avLst/>
              <a:gdLst>
                <a:gd name="T0" fmla="*/ 0 w 1776"/>
                <a:gd name="T1" fmla="*/ 0 h 1040"/>
                <a:gd name="T2" fmla="*/ 192 w 1776"/>
                <a:gd name="T3" fmla="*/ 480 h 1040"/>
                <a:gd name="T4" fmla="*/ 864 w 1776"/>
                <a:gd name="T5" fmla="*/ 480 h 1040"/>
                <a:gd name="T6" fmla="*/ 1104 w 1776"/>
                <a:gd name="T7" fmla="*/ 960 h 1040"/>
                <a:gd name="T8" fmla="*/ 1776 w 1776"/>
                <a:gd name="T9" fmla="*/ 960 h 10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776"/>
                <a:gd name="T16" fmla="*/ 0 h 1040"/>
                <a:gd name="T17" fmla="*/ 1776 w 1776"/>
                <a:gd name="T18" fmla="*/ 1040 h 104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776" h="1040">
                  <a:moveTo>
                    <a:pt x="0" y="0"/>
                  </a:moveTo>
                  <a:cubicBezTo>
                    <a:pt x="24" y="200"/>
                    <a:pt x="48" y="400"/>
                    <a:pt x="192" y="480"/>
                  </a:cubicBezTo>
                  <a:cubicBezTo>
                    <a:pt x="336" y="560"/>
                    <a:pt x="712" y="400"/>
                    <a:pt x="864" y="480"/>
                  </a:cubicBezTo>
                  <a:cubicBezTo>
                    <a:pt x="1016" y="560"/>
                    <a:pt x="952" y="880"/>
                    <a:pt x="1104" y="960"/>
                  </a:cubicBezTo>
                  <a:cubicBezTo>
                    <a:pt x="1256" y="1040"/>
                    <a:pt x="1516" y="1000"/>
                    <a:pt x="1776" y="960"/>
                  </a:cubicBezTo>
                </a:path>
              </a:pathLst>
            </a:custGeom>
            <a:noFill/>
            <a:ln w="28575">
              <a:solidFill>
                <a:srgbClr val="470F3E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402" name="Text Box 17"/>
            <p:cNvSpPr txBox="1">
              <a:spLocks noChangeArrowheads="1"/>
            </p:cNvSpPr>
            <p:nvPr/>
          </p:nvSpPr>
          <p:spPr bwMode="auto">
            <a:xfrm>
              <a:off x="2544" y="3479"/>
              <a:ext cx="273" cy="1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400" baseline="0">
                  <a:solidFill>
                    <a:srgbClr val="3C1347"/>
                  </a:solidFill>
                </a:rPr>
                <a:t>U</a:t>
              </a:r>
              <a:r>
                <a:rPr lang="en-US" sz="1400">
                  <a:solidFill>
                    <a:srgbClr val="3C1347"/>
                  </a:solidFill>
                </a:rPr>
                <a:t>2</a:t>
              </a:r>
              <a:endParaRPr lang="en-US" sz="1400" baseline="0">
                <a:solidFill>
                  <a:srgbClr val="3C1347"/>
                </a:solidFill>
              </a:endParaRPr>
            </a:p>
          </p:txBody>
        </p:sp>
        <p:sp>
          <p:nvSpPr>
            <p:cNvPr id="16403" name="Oval 18"/>
            <p:cNvSpPr>
              <a:spLocks noChangeArrowheads="1"/>
            </p:cNvSpPr>
            <p:nvPr/>
          </p:nvSpPr>
          <p:spPr bwMode="auto">
            <a:xfrm>
              <a:off x="1584" y="3072"/>
              <a:ext cx="48" cy="48"/>
            </a:xfrm>
            <a:prstGeom prst="ellipse">
              <a:avLst/>
            </a:prstGeom>
            <a:solidFill>
              <a:schemeClr val="tx1"/>
            </a:solidFill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s-ES"/>
            </a:p>
          </p:txBody>
        </p:sp>
        <p:sp>
          <p:nvSpPr>
            <p:cNvPr id="16404" name="Text Box 19"/>
            <p:cNvSpPr txBox="1">
              <a:spLocks noChangeArrowheads="1"/>
            </p:cNvSpPr>
            <p:nvPr/>
          </p:nvSpPr>
          <p:spPr bwMode="auto">
            <a:xfrm>
              <a:off x="1680" y="3312"/>
              <a:ext cx="208" cy="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r>
                <a:rPr lang="en-US" sz="1600" b="1" i="1" baseline="0">
                  <a:solidFill>
                    <a:schemeClr val="tx1"/>
                  </a:solidFill>
                </a:rPr>
                <a:t>A</a:t>
              </a:r>
              <a:endParaRPr lang="en-US" sz="1600" b="1" baseline="0">
                <a:solidFill>
                  <a:schemeClr val="tx1"/>
                </a:solidFill>
              </a:endParaRPr>
            </a:p>
          </p:txBody>
        </p:sp>
        <p:sp>
          <p:nvSpPr>
            <p:cNvPr id="16405" name="Text Box 20"/>
            <p:cNvSpPr txBox="1">
              <a:spLocks noChangeArrowheads="1"/>
            </p:cNvSpPr>
            <p:nvPr/>
          </p:nvSpPr>
          <p:spPr bwMode="auto">
            <a:xfrm>
              <a:off x="2736" y="2553"/>
              <a:ext cx="116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2857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>
              <a:spAutoFit/>
            </a:bodyPr>
            <a:lstStyle>
              <a:lvl1pPr>
                <a:defRPr baseline="-25000">
                  <a:solidFill>
                    <a:srgbClr val="007572"/>
                  </a:solidFill>
                  <a:latin typeface="Arial" charset="0"/>
                </a:defRPr>
              </a:lvl1pPr>
              <a:lvl2pPr marL="742950" indent="-285750">
                <a:defRPr baseline="-25000">
                  <a:solidFill>
                    <a:srgbClr val="007572"/>
                  </a:solidFill>
                  <a:latin typeface="Arial" charset="0"/>
                </a:defRPr>
              </a:lvl2pPr>
              <a:lvl3pPr marL="11430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3pPr>
              <a:lvl4pPr marL="16002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4pPr>
              <a:lvl5pPr marL="2057400" indent="-228600">
                <a:defRPr baseline="-25000">
                  <a:solidFill>
                    <a:srgbClr val="007572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baseline="-25000">
                  <a:solidFill>
                    <a:srgbClr val="007572"/>
                  </a:solidFill>
                  <a:latin typeface="Arial" charset="0"/>
                </a:defRPr>
              </a:lvl9pPr>
            </a:lstStyle>
            <a:p>
              <a:pPr algn="l"/>
              <a:endParaRPr lang="es-MX" sz="2000" baseline="0">
                <a:solidFill>
                  <a:srgbClr val="3C1347"/>
                </a:solidFill>
              </a:endParaRPr>
            </a:p>
          </p:txBody>
        </p:sp>
      </p:grpSp>
      <p:sp>
        <p:nvSpPr>
          <p:cNvPr id="16394" name="Rectangle 24"/>
          <p:cNvSpPr>
            <a:spLocks noGrp="1" noChangeArrowheads="1"/>
          </p:cNvSpPr>
          <p:nvPr>
            <p:ph type="title"/>
          </p:nvPr>
        </p:nvSpPr>
        <p:spPr>
          <a:xfrm>
            <a:off x="0" y="-130111"/>
            <a:ext cx="9144000" cy="838200"/>
          </a:xfrm>
          <a:noFill/>
        </p:spPr>
        <p:txBody>
          <a:bodyPr/>
          <a:lstStyle/>
          <a:p>
            <a:r>
              <a:rPr lang="es-UY" sz="3000" dirty="0" smtClean="0"/>
              <a:t>Condiciones de Segundo Orden para un Máximo</a:t>
            </a:r>
          </a:p>
        </p:txBody>
      </p:sp>
      <p:sp>
        <p:nvSpPr>
          <p:cNvPr id="16395" name="Text Box 35"/>
          <p:cNvSpPr txBox="1">
            <a:spLocks noChangeArrowheads="1"/>
          </p:cNvSpPr>
          <p:nvPr/>
        </p:nvSpPr>
        <p:spPr bwMode="auto">
          <a:xfrm>
            <a:off x="3048000" y="5791200"/>
            <a:ext cx="3302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baseline="-25000">
                <a:solidFill>
                  <a:srgbClr val="007572"/>
                </a:solidFill>
                <a:latin typeface="Arial" charset="0"/>
              </a:defRPr>
            </a:lvl1pPr>
            <a:lvl2pPr marL="742950" indent="-285750">
              <a:defRPr baseline="-25000">
                <a:solidFill>
                  <a:srgbClr val="007572"/>
                </a:solidFill>
                <a:latin typeface="Arial" charset="0"/>
              </a:defRPr>
            </a:lvl2pPr>
            <a:lvl3pPr marL="1143000" indent="-228600">
              <a:defRPr baseline="-25000">
                <a:solidFill>
                  <a:srgbClr val="007572"/>
                </a:solidFill>
                <a:latin typeface="Arial" charset="0"/>
              </a:defRPr>
            </a:lvl3pPr>
            <a:lvl4pPr marL="1600200" indent="-228600">
              <a:defRPr baseline="-25000">
                <a:solidFill>
                  <a:srgbClr val="007572"/>
                </a:solidFill>
                <a:latin typeface="Arial" charset="0"/>
              </a:defRPr>
            </a:lvl4pPr>
            <a:lvl5pPr marL="2057400" indent="-228600">
              <a:defRPr baseline="-25000">
                <a:solidFill>
                  <a:srgbClr val="007572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baseline="-25000">
                <a:solidFill>
                  <a:srgbClr val="007572"/>
                </a:solidFill>
                <a:latin typeface="Arial" charset="0"/>
              </a:defRPr>
            </a:lvl9pPr>
          </a:lstStyle>
          <a:p>
            <a:r>
              <a:rPr lang="en-US" sz="1600" b="1" i="1" baseline="0">
                <a:solidFill>
                  <a:schemeClr val="tx1"/>
                </a:solidFill>
              </a:rPr>
              <a:t>B</a:t>
            </a:r>
            <a:endParaRPr lang="en-US" sz="1600" b="1" baseline="0">
              <a:solidFill>
                <a:schemeClr val="tx1"/>
              </a:solidFill>
            </a:endParaRPr>
          </a:p>
        </p:txBody>
      </p:sp>
      <p:sp>
        <p:nvSpPr>
          <p:cNvPr id="16396" name="Oval 36"/>
          <p:cNvSpPr>
            <a:spLocks noChangeArrowheads="1"/>
          </p:cNvSpPr>
          <p:nvPr/>
        </p:nvSpPr>
        <p:spPr bwMode="auto">
          <a:xfrm>
            <a:off x="3276600" y="5791200"/>
            <a:ext cx="76200" cy="76200"/>
          </a:xfrm>
          <a:prstGeom prst="ellipse">
            <a:avLst/>
          </a:prstGeom>
          <a:solidFill>
            <a:schemeClr val="tx1"/>
          </a:solidFill>
          <a:ln w="15875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5858D4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8575" cap="flat" cmpd="sng" algn="ctr">
          <a:solidFill>
            <a:srgbClr val="5858D4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-25000" smtClean="0">
            <a:ln>
              <a:noFill/>
            </a:ln>
            <a:solidFill>
              <a:srgbClr val="00757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3585</TotalTime>
  <Words>1118</Words>
  <Application>Microsoft Office PowerPoint</Application>
  <PresentationFormat>Presentación en pantalla (4:3)</PresentationFormat>
  <Paragraphs>222</Paragraphs>
  <Slides>23</Slides>
  <Notes>21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23</vt:i4>
      </vt:variant>
    </vt:vector>
  </HeadingPairs>
  <TitlesOfParts>
    <vt:vector size="31" baseType="lpstr">
      <vt:lpstr>Arial</vt:lpstr>
      <vt:lpstr>Cambria Math</vt:lpstr>
      <vt:lpstr>Symbol</vt:lpstr>
      <vt:lpstr>Times New Roman</vt:lpstr>
      <vt:lpstr>Verdana</vt:lpstr>
      <vt:lpstr>Default Design</vt:lpstr>
      <vt:lpstr>Equation</vt:lpstr>
      <vt:lpstr>Ecuación</vt:lpstr>
      <vt:lpstr>Capítulo 4</vt:lpstr>
      <vt:lpstr>Principio de Optimización</vt:lpstr>
      <vt:lpstr>Un Ejemplo</vt:lpstr>
      <vt:lpstr>Restricción presupuestaria</vt:lpstr>
      <vt:lpstr>Desplazamiento de la restricción presupuestaria</vt:lpstr>
      <vt:lpstr>Desplazamiento de la restricción presupuestaria</vt:lpstr>
      <vt:lpstr>Ilustración del proceso de maximización</vt:lpstr>
      <vt:lpstr>Condición de Primer Orden para un Máximo</vt:lpstr>
      <vt:lpstr>Condiciones de Segundo Orden para un Máximo</vt:lpstr>
      <vt:lpstr>Presentación de PowerPoint</vt:lpstr>
      <vt:lpstr>Soluciones de Esquina</vt:lpstr>
      <vt:lpstr>Análisis matemático caso de n bienes </vt:lpstr>
      <vt:lpstr>Presentación de PowerPoint</vt:lpstr>
      <vt:lpstr>Análisis matemático caso de n bienes </vt:lpstr>
      <vt:lpstr>Con las CPO podemos obtener la condición de tangencia que vimos recién gráficamente</vt:lpstr>
      <vt:lpstr>Interpretación del Multiplicador Lagrangeano</vt:lpstr>
      <vt:lpstr>Presentación de PowerPoint</vt:lpstr>
      <vt:lpstr>Presentación de PowerPoint</vt:lpstr>
      <vt:lpstr>Soluciones de esquina</vt:lpstr>
      <vt:lpstr>Funciones de demanda Cobb-Douglas</vt:lpstr>
      <vt:lpstr>Funciones de demanda  Cobb-Douglas</vt:lpstr>
      <vt:lpstr>Funciones de demanda  Cobb-Douglas</vt:lpstr>
      <vt:lpstr>Funciones de demanda  Cobb-Douglas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MICROECONOMIC THEORY</dc:title>
  <dc:creator>Eastern Illinois University</dc:creator>
  <cp:lastModifiedBy>Marcelo CAFFERA</cp:lastModifiedBy>
  <cp:revision>634</cp:revision>
  <cp:lastPrinted>2003-12-07T01:30:56Z</cp:lastPrinted>
  <dcterms:created xsi:type="dcterms:W3CDTF">2003-12-04T02:16:42Z</dcterms:created>
  <dcterms:modified xsi:type="dcterms:W3CDTF">2019-03-27T15:51:08Z</dcterms:modified>
</cp:coreProperties>
</file>