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7" r:id="rId2"/>
    <p:sldId id="331" r:id="rId3"/>
    <p:sldId id="363" r:id="rId4"/>
    <p:sldId id="332" r:id="rId5"/>
    <p:sldId id="334" r:id="rId6"/>
    <p:sldId id="336" r:id="rId7"/>
    <p:sldId id="338" r:id="rId8"/>
    <p:sldId id="339" r:id="rId9"/>
    <p:sldId id="340" r:id="rId10"/>
    <p:sldId id="342" r:id="rId11"/>
    <p:sldId id="372" r:id="rId12"/>
    <p:sldId id="373" r:id="rId13"/>
    <p:sldId id="374" r:id="rId14"/>
    <p:sldId id="286" r:id="rId15"/>
    <p:sldId id="285" r:id="rId16"/>
    <p:sldId id="346" r:id="rId17"/>
    <p:sldId id="287" r:id="rId18"/>
    <p:sldId id="288" r:id="rId19"/>
    <p:sldId id="347" r:id="rId20"/>
    <p:sldId id="291" r:id="rId21"/>
    <p:sldId id="292" r:id="rId22"/>
    <p:sldId id="348" r:id="rId23"/>
    <p:sldId id="349" r:id="rId24"/>
    <p:sldId id="293" r:id="rId25"/>
    <p:sldId id="329" r:id="rId26"/>
    <p:sldId id="365" r:id="rId27"/>
    <p:sldId id="298" r:id="rId28"/>
    <p:sldId id="366" r:id="rId29"/>
    <p:sldId id="367" r:id="rId30"/>
    <p:sldId id="368" r:id="rId31"/>
    <p:sldId id="355" r:id="rId32"/>
    <p:sldId id="350" r:id="rId33"/>
    <p:sldId id="299" r:id="rId34"/>
    <p:sldId id="330" r:id="rId35"/>
    <p:sldId id="306" r:id="rId36"/>
    <p:sldId id="307" r:id="rId37"/>
    <p:sldId id="308" r:id="rId38"/>
    <p:sldId id="309" r:id="rId39"/>
    <p:sldId id="369" r:id="rId40"/>
    <p:sldId id="364" r:id="rId41"/>
    <p:sldId id="310" r:id="rId42"/>
    <p:sldId id="370" r:id="rId4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757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757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757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757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ffera, Marcelo" initials="C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D8"/>
    <a:srgbClr val="007572"/>
    <a:srgbClr val="B3FFD9"/>
    <a:srgbClr val="99FFCC"/>
    <a:srgbClr val="DC00DC"/>
    <a:srgbClr val="3B4F89"/>
    <a:srgbClr val="470F3E"/>
    <a:srgbClr val="F3B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3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6775" y="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9363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07150" y="8869363"/>
            <a:ext cx="450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fld id="{B6280889-770C-4F94-ABC5-712FA366D26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38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946775" y="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2646363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9363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407150" y="8869363"/>
            <a:ext cx="450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fld id="{366042BC-34FB-46B8-9416-D3D7B0218D7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67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79CDD-CEED-4DB6-B984-408500F737C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1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CE648-F337-4119-84BE-2F0DBB97E2E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3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181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181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0EEF7-B6BC-4DC9-BAD4-72130293736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66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0"/>
            <a:ext cx="3810000" cy="3962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3962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DA4160F-95DD-4510-9B77-591A3A8855B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5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10FAC-BA00-4B49-949E-A6EF2FCC168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73B00-F6FD-4180-9343-22AEEDBEB17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4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3053E-1360-4F32-BF89-573E4A45492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8813E-3A7D-4F84-A5BB-2A47A364FB9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9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54961-B540-430A-90CA-3E477A628D9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0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D9AA1-3F98-4EB3-83D5-829897AE4CF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0A695-41BB-4843-9DEE-1999BBAC4D5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9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18265-4416-43DA-9820-B601BC48F1F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8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2B09E38-5DF4-4B4D-97A1-FA8B3613014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70F3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70F3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70F3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70F3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png"/><Relationship Id="rId4" Type="http://schemas.openxmlformats.org/officeDocument/2006/relationships/image" Target="../media/image8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ABB8-64DE-4D40-8584-47F42E83F05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s-UY" dirty="0" smtClean="0"/>
              <a:t>Capítulo</a:t>
            </a:r>
            <a:r>
              <a:rPr lang="en-US" dirty="0" smtClean="0"/>
              <a:t> </a:t>
            </a:r>
            <a:r>
              <a:rPr lang="en-US" dirty="0"/>
              <a:t>3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n-US" dirty="0"/>
              <a:t>PREFERENCIAS Y UTILIDAD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0" y="6324600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 dirty="0">
                <a:solidFill>
                  <a:srgbClr val="470F3E"/>
                </a:solidFill>
              </a:rPr>
              <a:t>Copyright ©2005 by South-Western, a division of Thomson Learning.  All rights reserved. </a:t>
            </a:r>
            <a:r>
              <a:rPr lang="en-US" sz="1000" dirty="0" err="1">
                <a:solidFill>
                  <a:srgbClr val="470F3E"/>
                </a:solidFill>
              </a:rPr>
              <a:t>Traducido</a:t>
            </a:r>
            <a:r>
              <a:rPr lang="en-US" sz="1000">
                <a:solidFill>
                  <a:srgbClr val="470F3E"/>
                </a:solidFill>
              </a:rPr>
              <a:t> y adaptado por José María Cabrera.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181600"/>
          </a:xfrm>
        </p:spPr>
        <p:txBody>
          <a:bodyPr/>
          <a:lstStyle/>
          <a:p>
            <a:r>
              <a:rPr lang="es-ES" dirty="0" smtClean="0"/>
              <a:t>Rubinstein </a:t>
            </a:r>
            <a:r>
              <a:rPr lang="es-ES" dirty="0"/>
              <a:t>(2007</a:t>
            </a:r>
            <a:r>
              <a:rPr lang="es-ES" dirty="0" smtClean="0"/>
              <a:t>): es </a:t>
            </a:r>
            <a:r>
              <a:rPr lang="es-ES" dirty="0"/>
              <a:t>como si </a:t>
            </a:r>
            <a:r>
              <a:rPr lang="es-ES" dirty="0" smtClean="0"/>
              <a:t>sometiéramos </a:t>
            </a:r>
            <a:r>
              <a:rPr lang="es-ES" dirty="0"/>
              <a:t>al individuo a un cuestionario donde debe responder la siguiente pregunta para todos los pares de opciones (</a:t>
            </a:r>
            <a:r>
              <a:rPr lang="es-ES" dirty="0" err="1"/>
              <a:t>x,y</a:t>
            </a:r>
            <a:r>
              <a:rPr lang="es-ES" dirty="0"/>
              <a:t>) en el conjunto de opciones X:    </a:t>
            </a:r>
            <a:endParaRPr lang="es-ES" dirty="0" smtClean="0"/>
          </a:p>
          <a:p>
            <a:r>
              <a:rPr lang="es-ES" i="1" dirty="0" smtClean="0"/>
              <a:t>¿</a:t>
            </a:r>
            <a:r>
              <a:rPr lang="es-ES" i="1" dirty="0"/>
              <a:t>Cómo compara x a y? Marque una y sólo una de las siguientes tres opciones</a:t>
            </a:r>
            <a:r>
              <a:rPr lang="es-ES" i="1" dirty="0" smtClean="0"/>
              <a:t>:</a:t>
            </a:r>
          </a:p>
          <a:p>
            <a:pPr lvl="1"/>
            <a:r>
              <a:rPr lang="es-ES" dirty="0" smtClean="0"/>
              <a:t>a. Prefiero </a:t>
            </a:r>
            <a:r>
              <a:rPr lang="es-ES" dirty="0"/>
              <a:t>x a y (</a:t>
            </a:r>
            <a:r>
              <a:rPr lang="es-ES" dirty="0" err="1"/>
              <a:t>x≻y</a:t>
            </a:r>
            <a:r>
              <a:rPr lang="es-ES" dirty="0"/>
              <a:t>)	</a:t>
            </a:r>
            <a:endParaRPr lang="es-ES" dirty="0" smtClean="0"/>
          </a:p>
          <a:p>
            <a:pPr lvl="1"/>
            <a:r>
              <a:rPr lang="es-ES" dirty="0" smtClean="0"/>
              <a:t>b. Prefiero </a:t>
            </a:r>
            <a:r>
              <a:rPr lang="es-ES" dirty="0"/>
              <a:t>y a x (</a:t>
            </a:r>
            <a:r>
              <a:rPr lang="es-ES" dirty="0" err="1"/>
              <a:t>y≻x</a:t>
            </a:r>
            <a:r>
              <a:rPr lang="es-ES" dirty="0"/>
              <a:t>)	</a:t>
            </a:r>
            <a:endParaRPr lang="es-ES" dirty="0" smtClean="0"/>
          </a:p>
          <a:p>
            <a:pPr lvl="1"/>
            <a:r>
              <a:rPr lang="es-ES" dirty="0" smtClean="0"/>
              <a:t>c. Soy </a:t>
            </a:r>
            <a:r>
              <a:rPr lang="es-ES" dirty="0"/>
              <a:t>indiferente (I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1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" y="762000"/>
            <a:ext cx="8839200" cy="5943600"/>
          </a:xfrm>
        </p:spPr>
        <p:txBody>
          <a:bodyPr/>
          <a:lstStyle/>
          <a:p>
            <a:r>
              <a:rPr lang="es-ES" dirty="0" smtClean="0"/>
              <a:t>Notar que así formulado, el cuestionario impide: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Que </a:t>
            </a:r>
            <a:r>
              <a:rPr lang="es-ES" dirty="0"/>
              <a:t>el individuo </a:t>
            </a:r>
            <a:r>
              <a:rPr lang="es-ES" b="1" dirty="0"/>
              <a:t>no pueda comparar</a:t>
            </a:r>
            <a:r>
              <a:rPr lang="es-ES" dirty="0"/>
              <a:t> las alternativas. Respuestas como: "son incomparables", "no se lo que es x" o "no tengo opinión"	</a:t>
            </a:r>
            <a:endParaRPr lang="es-E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Que </a:t>
            </a:r>
            <a:r>
              <a:rPr lang="es-ES" dirty="0"/>
              <a:t>las elecciones dependan de otros factores como "depende de qué opinen mis padres", "depende de las circunstancias </a:t>
            </a:r>
            <a:r>
              <a:rPr lang="es-ES" dirty="0" smtClean="0"/>
              <a:t>(“algunas </a:t>
            </a:r>
            <a:r>
              <a:rPr lang="es-ES" dirty="0"/>
              <a:t>veces prefiero x, pero generalmente prefiero </a:t>
            </a:r>
            <a:r>
              <a:rPr lang="es-ES" dirty="0" smtClean="0"/>
              <a:t>y”)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Expresar </a:t>
            </a:r>
            <a:r>
              <a:rPr lang="es-ES" dirty="0"/>
              <a:t>la intensidad de las preferencias, como en "prefiero un poco más x" </a:t>
            </a:r>
            <a:r>
              <a:rPr lang="es-ES" dirty="0" smtClean="0"/>
              <a:t>o </a:t>
            </a:r>
            <a:r>
              <a:rPr lang="es-ES" dirty="0"/>
              <a:t>"amo x y odio y</a:t>
            </a:r>
            <a:r>
              <a:rPr lang="es-ES" dirty="0" smtClean="0"/>
              <a:t>"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4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181600"/>
          </a:xfrm>
        </p:spPr>
        <p:txBody>
          <a:bodyPr/>
          <a:lstStyle/>
          <a:p>
            <a:pPr marL="971550" lvl="1" indent="-514350">
              <a:buFont typeface="+mj-lt"/>
              <a:buAutoNum type="arabicPeriod" startAt="4"/>
            </a:pPr>
            <a:r>
              <a:rPr lang="es-ES" dirty="0" smtClean="0"/>
              <a:t>Que </a:t>
            </a:r>
            <a:r>
              <a:rPr lang="es-ES" dirty="0"/>
              <a:t>el individuo se confunda y responda "prefiero x a y e y a x" o "no me puedo concentrar en este momento"    </a:t>
            </a:r>
            <a:endParaRPr lang="es-ES" dirty="0" smtClean="0"/>
          </a:p>
          <a:p>
            <a:r>
              <a:rPr lang="es-ES" dirty="0" smtClean="0"/>
              <a:t>Adicionalmente, se asume que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es-ES" dirty="0"/>
              <a:t> Q(</a:t>
            </a:r>
            <a:r>
              <a:rPr lang="es-ES" dirty="0" err="1"/>
              <a:t>x,y</a:t>
            </a:r>
            <a:r>
              <a:rPr lang="es-ES" dirty="0"/>
              <a:t>)=Q(</a:t>
            </a:r>
            <a:r>
              <a:rPr lang="es-ES" dirty="0" err="1"/>
              <a:t>y,x</a:t>
            </a:r>
            <a:r>
              <a:rPr lang="es-ES" dirty="0"/>
              <a:t>): la respuesta debe ser la misma independiente de qué se presente como primera alternativa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1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181600"/>
          </a:xfrm>
        </p:spPr>
        <p:txBody>
          <a:bodyPr/>
          <a:lstStyle/>
          <a:p>
            <a:r>
              <a:rPr lang="es-ES" dirty="0"/>
              <a:t>Su traducción al lenguaje técnico: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Las </a:t>
            </a:r>
            <a:r>
              <a:rPr lang="es-ES" dirty="0"/>
              <a:t>preferencias son </a:t>
            </a:r>
            <a:r>
              <a:rPr lang="es-ES" b="1" dirty="0"/>
              <a:t>completas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Las </a:t>
            </a:r>
            <a:r>
              <a:rPr lang="es-ES" dirty="0"/>
              <a:t>preferencias son </a:t>
            </a:r>
            <a:r>
              <a:rPr lang="es-ES" b="1" dirty="0"/>
              <a:t>independientes de la situación</a:t>
            </a:r>
            <a:r>
              <a:rPr lang="es-E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Las </a:t>
            </a:r>
            <a:r>
              <a:rPr lang="es-ES" dirty="0"/>
              <a:t>preferencias son </a:t>
            </a:r>
            <a:r>
              <a:rPr lang="es-ES" b="1" dirty="0"/>
              <a:t>ordinales</a:t>
            </a:r>
            <a:r>
              <a:rPr lang="es-ES" dirty="0"/>
              <a:t> y no cardinales.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El </a:t>
            </a:r>
            <a:r>
              <a:rPr lang="es-ES" dirty="0"/>
              <a:t>individuo </a:t>
            </a:r>
            <a:r>
              <a:rPr lang="es-ES" b="1" dirty="0"/>
              <a:t>es inteligente y tiene la voluntad </a:t>
            </a:r>
            <a:r>
              <a:rPr lang="es-ES" dirty="0"/>
              <a:t>para resolver problemas y procesos exigentes</a:t>
            </a:r>
            <a:r>
              <a:rPr lang="es-E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La preferencias no pueden depender de cómo se </a:t>
            </a:r>
            <a:r>
              <a:rPr lang="es-ES" b="1" dirty="0" smtClean="0"/>
              <a:t>enmarque la elección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1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08C8-8041-4C33-95E4-09EA6990F4D8}" type="slidenum">
              <a:rPr lang="en-US"/>
              <a:pPr/>
              <a:t>14</a:t>
            </a:fld>
            <a:endParaRPr lang="en-US"/>
          </a:p>
        </p:txBody>
      </p:sp>
      <p:sp>
        <p:nvSpPr>
          <p:cNvPr id="131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305800" cy="42672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err="1" smtClean="0"/>
              <a:t>Transitivas</a:t>
            </a:r>
            <a:endParaRPr lang="en-US" b="1" dirty="0"/>
          </a:p>
          <a:p>
            <a:pPr lvl="1"/>
            <a:r>
              <a:rPr lang="en-US" dirty="0" err="1"/>
              <a:t>si</a:t>
            </a:r>
            <a:r>
              <a:rPr lang="en-US" dirty="0"/>
              <a:t> “A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preferible</a:t>
            </a:r>
            <a:r>
              <a:rPr lang="en-US" dirty="0"/>
              <a:t> a B” y “B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preferible</a:t>
            </a:r>
            <a:r>
              <a:rPr lang="en-US" dirty="0"/>
              <a:t> a C”, </a:t>
            </a:r>
            <a:r>
              <a:rPr lang="en-US" dirty="0" err="1"/>
              <a:t>entonces</a:t>
            </a:r>
            <a:r>
              <a:rPr lang="en-US" dirty="0"/>
              <a:t> “A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preferible</a:t>
            </a:r>
            <a:r>
              <a:rPr lang="en-US" dirty="0"/>
              <a:t> a C”</a:t>
            </a:r>
          </a:p>
          <a:p>
            <a:pPr lvl="1"/>
            <a:r>
              <a:rPr lang="en-US" dirty="0" err="1"/>
              <a:t>asume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elecciones</a:t>
            </a:r>
            <a:r>
              <a:rPr lang="en-US" dirty="0"/>
              <a:t> de los </a:t>
            </a:r>
            <a:r>
              <a:rPr lang="en-US" dirty="0" err="1"/>
              <a:t>individuos</a:t>
            </a:r>
            <a:r>
              <a:rPr lang="en-US" dirty="0"/>
              <a:t> son </a:t>
            </a:r>
            <a:r>
              <a:rPr lang="en-US" dirty="0" err="1"/>
              <a:t>internamente</a:t>
            </a:r>
            <a:r>
              <a:rPr lang="en-US" dirty="0"/>
              <a:t> </a:t>
            </a:r>
            <a:r>
              <a:rPr lang="en-US" dirty="0" err="1"/>
              <a:t>consistentes</a:t>
            </a:r>
            <a:endParaRPr lang="en-US" dirty="0"/>
          </a:p>
        </p:txBody>
      </p:sp>
      <p:sp>
        <p:nvSpPr>
          <p:cNvPr id="131077" name="Rectangle 1029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  <a:noFill/>
          <a:ln/>
        </p:spPr>
        <p:txBody>
          <a:bodyPr/>
          <a:lstStyle/>
          <a:p>
            <a:r>
              <a:rPr lang="es-UY" dirty="0" smtClean="0"/>
              <a:t>Axiomas de la Elección Racional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8CDA-2375-4CD3-85F1-B2644C011E29}" type="slidenum">
              <a:rPr lang="en-US"/>
              <a:pPr/>
              <a:t>15</a:t>
            </a:fld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47725"/>
            <a:ext cx="8382000" cy="5248275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s-UY" b="1" dirty="0" smtClean="0"/>
              <a:t>Continuas</a:t>
            </a:r>
          </a:p>
          <a:p>
            <a:pPr lvl="2"/>
            <a:r>
              <a:rPr lang="es-UY" dirty="0" smtClean="0"/>
              <a:t>Si A es preferido a B, entonces las situaciones que se “acercan” a </a:t>
            </a:r>
            <a:r>
              <a:rPr lang="es-UY" dirty="0" err="1" smtClean="0"/>
              <a:t>A</a:t>
            </a:r>
            <a:r>
              <a:rPr lang="es-UY" dirty="0" smtClean="0"/>
              <a:t> deben ser preferidas a B.</a:t>
            </a:r>
          </a:p>
          <a:p>
            <a:pPr lvl="2"/>
            <a:r>
              <a:rPr lang="es-UY" dirty="0" smtClean="0"/>
              <a:t>Supuesto técnico, usado para analizar las respuestas individuales ante cambios relativamente “pequeños” en el ingreso y los precios</a:t>
            </a:r>
            <a:endParaRPr lang="es-UY" dirty="0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923925"/>
          </a:xfrm>
          <a:noFill/>
          <a:ln/>
        </p:spPr>
        <p:txBody>
          <a:bodyPr/>
          <a:lstStyle/>
          <a:p>
            <a:r>
              <a:rPr lang="en-US" dirty="0" err="1"/>
              <a:t>Axiomas</a:t>
            </a:r>
            <a:r>
              <a:rPr lang="en-US" dirty="0"/>
              <a:t> de la </a:t>
            </a:r>
            <a:r>
              <a:rPr lang="en-US" dirty="0" err="1"/>
              <a:t>Elección</a:t>
            </a:r>
            <a:r>
              <a:rPr lang="en-US" dirty="0"/>
              <a:t> </a:t>
            </a:r>
            <a:r>
              <a:rPr lang="en-US" dirty="0" err="1"/>
              <a:t>Racional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08C8-8041-4C33-95E4-09EA6990F4D8}" type="slidenum">
              <a:rPr lang="en-US"/>
              <a:pPr/>
              <a:t>16</a:t>
            </a:fld>
            <a:endParaRPr lang="en-US"/>
          </a:p>
        </p:txBody>
      </p:sp>
      <p:sp>
        <p:nvSpPr>
          <p:cNvPr id="131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181600"/>
          </a:xfrm>
        </p:spPr>
        <p:txBody>
          <a:bodyPr/>
          <a:lstStyle/>
          <a:p>
            <a:r>
              <a:rPr lang="es-ES" u="sng" dirty="0" smtClean="0"/>
              <a:t>Definición</a:t>
            </a:r>
            <a:r>
              <a:rPr lang="es-ES" dirty="0"/>
              <a:t>: </a:t>
            </a:r>
            <a:r>
              <a:rPr lang="es-ES" i="1" dirty="0"/>
              <a:t>Un orden de preferencias sobre un conjunto X es una relación binaria ≽ sobre el conjunto X que satisface:    </a:t>
            </a:r>
            <a:endParaRPr lang="es-ES" i="1" dirty="0" smtClean="0"/>
          </a:p>
          <a:p>
            <a:pPr lvl="1"/>
            <a:r>
              <a:rPr lang="es-ES" i="1" dirty="0" smtClean="0"/>
              <a:t>Completitud</a:t>
            </a:r>
            <a:r>
              <a:rPr lang="es-ES" i="1" dirty="0"/>
              <a:t>: Para cualquier </a:t>
            </a:r>
            <a:r>
              <a:rPr lang="es-ES" i="1" dirty="0" err="1" smtClean="0"/>
              <a:t>x,y</a:t>
            </a:r>
            <a:r>
              <a:rPr lang="es-ES" i="1" dirty="0" smtClean="0"/>
              <a:t> ∈ X</a:t>
            </a:r>
            <a:r>
              <a:rPr lang="es-ES" i="1" dirty="0"/>
              <a:t>, </a:t>
            </a:r>
            <a:r>
              <a:rPr lang="es-ES" i="1" dirty="0" err="1"/>
              <a:t>x≽y</a:t>
            </a:r>
            <a:r>
              <a:rPr lang="es-ES" i="1" dirty="0"/>
              <a:t> </a:t>
            </a:r>
            <a:r>
              <a:rPr lang="es-ES" i="1" dirty="0" err="1"/>
              <a:t>ó</a:t>
            </a:r>
            <a:r>
              <a:rPr lang="es-ES" i="1" dirty="0"/>
              <a:t> </a:t>
            </a:r>
            <a:r>
              <a:rPr lang="es-ES" i="1" dirty="0" err="1"/>
              <a:t>y≽</a:t>
            </a:r>
            <a:r>
              <a:rPr lang="es-ES" i="1" dirty="0" err="1" smtClean="0"/>
              <a:t>x</a:t>
            </a:r>
            <a:r>
              <a:rPr lang="es-ES" i="1" dirty="0" smtClean="0"/>
              <a:t>, </a:t>
            </a:r>
            <a:r>
              <a:rPr lang="es-ES" i="1" dirty="0"/>
              <a:t>donde ≽ se define como "es al menos preferible a"</a:t>
            </a:r>
            <a:endParaRPr lang="es-ES" i="1" dirty="0" smtClean="0"/>
          </a:p>
          <a:p>
            <a:pPr lvl="1"/>
            <a:r>
              <a:rPr lang="es-ES" i="1" dirty="0" smtClean="0"/>
              <a:t>Transitividad</a:t>
            </a:r>
            <a:r>
              <a:rPr lang="es-ES" i="1" dirty="0"/>
              <a:t>: para </a:t>
            </a:r>
            <a:r>
              <a:rPr lang="es-ES" i="1" dirty="0" err="1"/>
              <a:t>x,y,z∈X</a:t>
            </a:r>
            <a:r>
              <a:rPr lang="es-ES" i="1" dirty="0"/>
              <a:t>, si </a:t>
            </a:r>
            <a:r>
              <a:rPr lang="es-ES" i="1" dirty="0" err="1"/>
              <a:t>x≽y</a:t>
            </a:r>
            <a:r>
              <a:rPr lang="es-ES" i="1" dirty="0"/>
              <a:t> e </a:t>
            </a:r>
            <a:r>
              <a:rPr lang="es-ES" i="1" dirty="0" err="1"/>
              <a:t>y≽z</a:t>
            </a:r>
            <a:r>
              <a:rPr lang="es-ES" i="1" dirty="0"/>
              <a:t>, entonces </a:t>
            </a:r>
            <a:r>
              <a:rPr lang="es-ES" i="1" dirty="0" err="1"/>
              <a:t>x≽z</a:t>
            </a:r>
            <a:r>
              <a:rPr lang="es-ES" i="1" dirty="0"/>
              <a:t> </a:t>
            </a:r>
            <a:endParaRPr lang="es-ES" i="1" dirty="0" smtClean="0"/>
          </a:p>
          <a:p>
            <a:pPr lvl="1"/>
            <a:r>
              <a:rPr lang="es-ES" i="1" dirty="0" smtClean="0"/>
              <a:t>Continuidad</a:t>
            </a:r>
            <a:endParaRPr lang="en-US" i="1" dirty="0"/>
          </a:p>
        </p:txBody>
      </p:sp>
      <p:sp>
        <p:nvSpPr>
          <p:cNvPr id="131077" name="Rectangle 10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799"/>
          </a:xfrm>
          <a:noFill/>
          <a:ln/>
        </p:spPr>
        <p:txBody>
          <a:bodyPr/>
          <a:lstStyle/>
          <a:p>
            <a:r>
              <a:rPr lang="es-ES" dirty="0" smtClean="0"/>
              <a:t>Orden de preferencias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982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47A2-5FAD-43F6-AA88-03A008107F43}" type="slidenum">
              <a:rPr lang="en-US"/>
              <a:pPr/>
              <a:t>17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54"/>
            <a:ext cx="7772400" cy="664346"/>
          </a:xfrm>
        </p:spPr>
        <p:txBody>
          <a:bodyPr/>
          <a:lstStyle/>
          <a:p>
            <a:r>
              <a:rPr lang="es-ES" dirty="0" smtClean="0"/>
              <a:t>La Utilidad</a:t>
            </a:r>
            <a:endParaRPr lang="es-ES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763000" cy="5434858"/>
          </a:xfrm>
        </p:spPr>
        <p:txBody>
          <a:bodyPr/>
          <a:lstStyle/>
          <a:p>
            <a:r>
              <a:rPr lang="es-ES" sz="2800" dirty="0" smtClean="0"/>
              <a:t>Dados estos supuestos y algún otro, es posible </a:t>
            </a:r>
            <a:r>
              <a:rPr lang="es-ES" sz="2800" dirty="0"/>
              <a:t>demostrar </a:t>
            </a:r>
            <a:r>
              <a:rPr lang="es-ES" sz="2800" dirty="0" smtClean="0"/>
              <a:t>(no </a:t>
            </a:r>
            <a:r>
              <a:rPr lang="es-ES" sz="2800" dirty="0"/>
              <a:t>lo vamos a hacer en este curso</a:t>
            </a:r>
            <a:r>
              <a:rPr lang="es-ES" sz="2800" dirty="0" smtClean="0"/>
              <a:t>) que se puede representar el orden de preferencias de un individuo con una </a:t>
            </a:r>
            <a:r>
              <a:rPr lang="es-ES" sz="2800" b="1" i="1" dirty="0" smtClean="0"/>
              <a:t>función “de utilidad”</a:t>
            </a:r>
            <a:r>
              <a:rPr lang="es-ES" sz="2800" dirty="0" smtClean="0"/>
              <a:t>.</a:t>
            </a:r>
          </a:p>
          <a:p>
            <a:r>
              <a:rPr lang="es-ES" sz="2800" dirty="0" smtClean="0"/>
              <a:t>Siguiendo a Jeremy Bentham (1780), llamaremos “utilidad” a la satisfacción o bienestar que se deriva del consumo de un bien.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810000"/>
            <a:ext cx="2133600" cy="23876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723900" y="4191000"/>
            <a:ext cx="5181600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0000"/>
              </a:lnSpc>
            </a:pPr>
            <a:r>
              <a:rPr lang="es-ES" sz="2400" dirty="0"/>
              <a:t>Si </a:t>
            </a:r>
            <a:r>
              <a:rPr lang="es-ES" sz="2400" dirty="0" smtClean="0"/>
              <a:t>una persona prefiere A </a:t>
            </a:r>
            <a:r>
              <a:rPr lang="es-ES" sz="2400" dirty="0" err="1" smtClean="0"/>
              <a:t>a</a:t>
            </a:r>
            <a:r>
              <a:rPr lang="es-ES" sz="2400" dirty="0" smtClean="0"/>
              <a:t> </a:t>
            </a:r>
            <a:r>
              <a:rPr lang="es-ES" sz="2400" dirty="0"/>
              <a:t>B, entonces la utilidad que </a:t>
            </a:r>
            <a:r>
              <a:rPr lang="es-ES" sz="2400" dirty="0" smtClean="0"/>
              <a:t>le brinda A </a:t>
            </a:r>
            <a:r>
              <a:rPr lang="es-ES" sz="2400" dirty="0" err="1" smtClean="0"/>
              <a:t>a</a:t>
            </a:r>
            <a:r>
              <a:rPr lang="es-ES" sz="2400" dirty="0" smtClean="0"/>
              <a:t> la persona es mayor a </a:t>
            </a:r>
            <a:r>
              <a:rPr lang="es-ES" sz="2400" dirty="0"/>
              <a:t>la utilidad </a:t>
            </a:r>
            <a:r>
              <a:rPr lang="es-ES" sz="2400" dirty="0" smtClean="0"/>
              <a:t>que le brinda </a:t>
            </a:r>
            <a:r>
              <a:rPr lang="es-ES" sz="2400" dirty="0"/>
              <a:t>B</a:t>
            </a:r>
          </a:p>
          <a:p>
            <a:pPr>
              <a:lnSpc>
                <a:spcPct val="140000"/>
              </a:lnSpc>
            </a:pPr>
            <a:r>
              <a:rPr lang="es-ES" sz="2400" i="1" dirty="0">
                <a:solidFill>
                  <a:srgbClr val="3B4F89"/>
                </a:solidFill>
              </a:rPr>
              <a:t>U</a:t>
            </a:r>
            <a:r>
              <a:rPr lang="es-ES" sz="2400" dirty="0">
                <a:solidFill>
                  <a:srgbClr val="3B4F89"/>
                </a:solidFill>
              </a:rPr>
              <a:t>(A) &gt; </a:t>
            </a:r>
            <a:r>
              <a:rPr lang="es-ES" sz="2400" i="1" dirty="0">
                <a:solidFill>
                  <a:srgbClr val="3B4F89"/>
                </a:solidFill>
              </a:rPr>
              <a:t>U</a:t>
            </a:r>
            <a:r>
              <a:rPr lang="es-ES" sz="2400" dirty="0">
                <a:solidFill>
                  <a:srgbClr val="3B4F89"/>
                </a:solidFill>
              </a:rPr>
              <a:t>(B</a:t>
            </a:r>
            <a:r>
              <a:rPr lang="es-ES" sz="2400" dirty="0" smtClean="0">
                <a:solidFill>
                  <a:srgbClr val="3B4F89"/>
                </a:solidFill>
              </a:rPr>
              <a:t>)</a:t>
            </a:r>
            <a:endParaRPr lang="es-ES" sz="2400" dirty="0">
              <a:solidFill>
                <a:srgbClr val="3B4F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AFAA-0A3C-45AC-96D3-9261619B427E}" type="slidenum">
              <a:rPr lang="en-US"/>
              <a:pPr/>
              <a:t>18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UY" sz="2800" dirty="0" smtClean="0"/>
              <a:t>Inexistencia de un único método para medir utilidad</a:t>
            </a:r>
            <a:endParaRPr lang="es-UY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2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838200"/>
                <a:ext cx="8839200" cy="5410200"/>
              </a:xfrm>
            </p:spPr>
            <p:txBody>
              <a:bodyPr/>
              <a:lstStyle/>
              <a:p>
                <a:r>
                  <a:rPr lang="es-ES" dirty="0" smtClean="0"/>
                  <a:t>Como los órdenes de preferencias son ordinales (“rankings”), cualquier </a:t>
                </a:r>
                <a:r>
                  <a:rPr lang="es-ES" dirty="0"/>
                  <a:t>ordenación de preferencias representada por U, puede ser representada también por F(U), siempre que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’(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)&gt;0 </m:t>
                    </m:r>
                  </m:oMath>
                </a14:m>
                <a:r>
                  <a:rPr lang="es-ES" dirty="0"/>
                  <a:t>para todo </a:t>
                </a:r>
                <a:r>
                  <a:rPr lang="es-ES" dirty="0" smtClean="0"/>
                  <a:t>U (F sea </a:t>
                </a:r>
                <a:r>
                  <a:rPr lang="es-ES" dirty="0"/>
                  <a:t>una </a:t>
                </a:r>
                <a:r>
                  <a:rPr lang="es-ES" i="1" dirty="0"/>
                  <a:t>transformación </a:t>
                </a:r>
                <a:r>
                  <a:rPr lang="es-ES" i="1" dirty="0" err="1" smtClean="0"/>
                  <a:t>monotónica</a:t>
                </a:r>
                <a:r>
                  <a:rPr lang="es-ES" i="1" dirty="0" smtClean="0"/>
                  <a:t> de U).</a:t>
                </a:r>
                <a:endParaRPr lang="es-ES" i="1" dirty="0"/>
              </a:p>
              <a:p>
                <a:pPr lvl="1"/>
                <a:r>
                  <a:rPr lang="es-ES" i="1" dirty="0"/>
                  <a:t>Ejemplo de F(U)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/>
                          </a:rPr>
                          <m:t>𝑈</m:t>
                        </m:r>
                      </m:e>
                      <m:sup>
                        <m:r>
                          <a:rPr lang="es-E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S" dirty="0"/>
                  <a:t> </a:t>
                </a:r>
                <a:r>
                  <a:rPr lang="es-ES" dirty="0" err="1"/>
                  <a:t>ó</a:t>
                </a:r>
                <a:r>
                  <a:rPr lang="es-ES" dirty="0"/>
                  <a:t> </a:t>
                </a:r>
                <a:r>
                  <a:rPr lang="es-ES" dirty="0" err="1"/>
                  <a:t>ln</a:t>
                </a:r>
                <a:r>
                  <a:rPr lang="es-ES" dirty="0"/>
                  <a:t>(U)</a:t>
                </a:r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133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838200"/>
                <a:ext cx="8839200" cy="5410200"/>
              </a:xfrm>
              <a:blipFill>
                <a:blip r:embed="rId2"/>
                <a:stretch>
                  <a:fillRect l="-1586" t="-146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AFAA-0A3C-45AC-96D3-9261619B427E}" type="slidenum">
              <a:rPr lang="en-US"/>
              <a:pPr/>
              <a:t>19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9067800" cy="685800"/>
          </a:xfrm>
        </p:spPr>
        <p:txBody>
          <a:bodyPr/>
          <a:lstStyle/>
          <a:p>
            <a:r>
              <a:rPr lang="en-US" sz="2600" dirty="0" err="1" smtClean="0"/>
              <a:t>Inexistencia</a:t>
            </a:r>
            <a:r>
              <a:rPr lang="en-US" sz="2600" dirty="0" smtClean="0"/>
              <a:t> de un </a:t>
            </a:r>
            <a:r>
              <a:rPr lang="en-US" sz="2600" dirty="0" err="1" smtClean="0"/>
              <a:t>único</a:t>
            </a:r>
            <a:r>
              <a:rPr lang="en-US" sz="2600" dirty="0" smtClean="0"/>
              <a:t> </a:t>
            </a:r>
            <a:r>
              <a:rPr lang="en-US" sz="2600" dirty="0" err="1" smtClean="0"/>
              <a:t>método</a:t>
            </a:r>
            <a:r>
              <a:rPr lang="en-US" sz="2600" dirty="0" smtClean="0"/>
              <a:t> para </a:t>
            </a:r>
            <a:r>
              <a:rPr lang="en-US" sz="2600" dirty="0" err="1" smtClean="0"/>
              <a:t>medir</a:t>
            </a:r>
            <a:r>
              <a:rPr lang="en-US" sz="2600" dirty="0" smtClean="0"/>
              <a:t> la </a:t>
            </a:r>
            <a:r>
              <a:rPr lang="en-US" sz="2600" dirty="0" err="1" smtClean="0"/>
              <a:t>utilidad</a:t>
            </a:r>
            <a:endParaRPr lang="en-US" sz="2600" dirty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839200" cy="5410200"/>
          </a:xfrm>
        </p:spPr>
        <p:txBody>
          <a:bodyPr/>
          <a:lstStyle/>
          <a:p>
            <a:r>
              <a:rPr lang="es-ES" dirty="0" smtClean="0"/>
              <a:t>Como </a:t>
            </a:r>
            <a:r>
              <a:rPr lang="es-ES" dirty="0"/>
              <a:t>las medidas de utilidad no son únicas, no tiene sentido considerar qué tanto más preferible es A que B</a:t>
            </a:r>
          </a:p>
          <a:p>
            <a:r>
              <a:rPr lang="es-ES" dirty="0"/>
              <a:t>También es imposible comparar utilidades entre personas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09483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334000"/>
          </a:xfrm>
        </p:spPr>
        <p:txBody>
          <a:bodyPr/>
          <a:lstStyle/>
          <a:p>
            <a:r>
              <a:rPr lang="es-ES" dirty="0" smtClean="0"/>
              <a:t>Construir </a:t>
            </a:r>
            <a:r>
              <a:rPr lang="es-ES" b="1" dirty="0" smtClean="0"/>
              <a:t>el modelo de Elección Racional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2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C1DC-14FB-4FF3-BACE-8E3F7F234C1E}" type="slidenum">
              <a:rPr lang="en-US"/>
              <a:pPr/>
              <a:t>20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</p:spPr>
        <p:txBody>
          <a:bodyPr/>
          <a:lstStyle/>
          <a:p>
            <a:r>
              <a:rPr lang="en-US" sz="4000" dirty="0" err="1" smtClean="0"/>
              <a:t>Representacion</a:t>
            </a:r>
            <a:r>
              <a:rPr lang="en-US" sz="4000" dirty="0" smtClean="0"/>
              <a:t> de las </a:t>
            </a:r>
            <a:r>
              <a:rPr lang="en-US" sz="4000" dirty="0" err="1" smtClean="0"/>
              <a:t>preferencias</a:t>
            </a:r>
            <a:endParaRPr lang="en-US" sz="4000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23901"/>
            <a:ext cx="8839200" cy="2143124"/>
          </a:xfrm>
        </p:spPr>
        <p:txBody>
          <a:bodyPr/>
          <a:lstStyle/>
          <a:p>
            <a:r>
              <a:rPr lang="es-ES" sz="2400" dirty="0" smtClean="0"/>
              <a:t>Suponemos:</a:t>
            </a:r>
          </a:p>
          <a:p>
            <a:pPr lvl="1"/>
            <a:r>
              <a:rPr lang="es-ES" sz="2400" dirty="0" smtClean="0"/>
              <a:t>Mundo compuesto por dos bienes: x e y</a:t>
            </a:r>
          </a:p>
          <a:p>
            <a:pPr lvl="1">
              <a:lnSpc>
                <a:spcPct val="80000"/>
              </a:lnSpc>
            </a:pPr>
            <a:r>
              <a:rPr lang="es-ES" sz="2400" i="1" dirty="0" smtClean="0"/>
              <a:t>Supuesto de insaciabilidad</a:t>
            </a:r>
            <a:r>
              <a:rPr lang="es-ES" sz="2400" dirty="0" smtClean="0"/>
              <a:t>: más es preferible a menos</a:t>
            </a:r>
          </a:p>
          <a:p>
            <a:pPr lvl="1">
              <a:lnSpc>
                <a:spcPct val="80000"/>
              </a:lnSpc>
            </a:pPr>
            <a:r>
              <a:rPr lang="es-ES" sz="2400" dirty="0" smtClean="0"/>
              <a:t>Este supuesto nos permite comparar algunas canastas:</a:t>
            </a:r>
            <a:endParaRPr lang="es-ES" sz="2400" dirty="0"/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4979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484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2209800" y="632936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x*</a:t>
            </a:r>
          </a:p>
        </p:txBody>
      </p:sp>
      <p:sp>
        <p:nvSpPr>
          <p:cNvPr id="136203" name="Text Box 11"/>
          <p:cNvSpPr txBox="1">
            <a:spLocks noChangeArrowheads="1"/>
          </p:cNvSpPr>
          <p:nvPr/>
        </p:nvSpPr>
        <p:spPr bwMode="auto">
          <a:xfrm>
            <a:off x="990600" y="483235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y*</a:t>
            </a:r>
          </a:p>
        </p:txBody>
      </p:sp>
      <p:sp>
        <p:nvSpPr>
          <p:cNvPr id="136205" name="Line 13"/>
          <p:cNvSpPr>
            <a:spLocks noChangeShapeType="1"/>
          </p:cNvSpPr>
          <p:nvPr/>
        </p:nvSpPr>
        <p:spPr bwMode="auto">
          <a:xfrm flipV="1">
            <a:off x="2514600" y="5029200"/>
            <a:ext cx="0" cy="12192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6206" name="Line 14"/>
          <p:cNvSpPr>
            <a:spLocks noChangeShapeType="1"/>
          </p:cNvSpPr>
          <p:nvPr/>
        </p:nvSpPr>
        <p:spPr bwMode="auto">
          <a:xfrm flipH="1">
            <a:off x="1600200" y="50292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grpSp>
        <p:nvGrpSpPr>
          <p:cNvPr id="136239" name="Group 47"/>
          <p:cNvGrpSpPr>
            <a:grpSpLocks/>
          </p:cNvGrpSpPr>
          <p:nvPr/>
        </p:nvGrpSpPr>
        <p:grpSpPr bwMode="auto">
          <a:xfrm>
            <a:off x="2514600" y="3429000"/>
            <a:ext cx="4724400" cy="1562100"/>
            <a:chOff x="1584" y="2160"/>
            <a:chExt cx="2976" cy="984"/>
          </a:xfrm>
        </p:grpSpPr>
        <p:grpSp>
          <p:nvGrpSpPr>
            <p:cNvPr id="136236" name="Group 44"/>
            <p:cNvGrpSpPr>
              <a:grpSpLocks/>
            </p:cNvGrpSpPr>
            <p:nvPr/>
          </p:nvGrpSpPr>
          <p:grpSpPr bwMode="auto">
            <a:xfrm>
              <a:off x="1584" y="2184"/>
              <a:ext cx="1248" cy="960"/>
              <a:chOff x="1584" y="2184"/>
              <a:chExt cx="1248" cy="960"/>
            </a:xfrm>
          </p:grpSpPr>
          <p:sp>
            <p:nvSpPr>
              <p:cNvPr id="136209" name="AutoShape 17" descr="Wide downward diagonal"/>
              <p:cNvSpPr>
                <a:spLocks noChangeArrowheads="1"/>
              </p:cNvSpPr>
              <p:nvPr/>
            </p:nvSpPr>
            <p:spPr bwMode="auto">
              <a:xfrm>
                <a:off x="1584" y="2184"/>
                <a:ext cx="1200" cy="960"/>
              </a:xfrm>
              <a:prstGeom prst="rtTriangle">
                <a:avLst/>
              </a:prstGeom>
              <a:pattFill prst="wdDnDiag">
                <a:fgClr>
                  <a:srgbClr val="3B4F89"/>
                </a:fgClr>
                <a:bgClr>
                  <a:srgbClr val="FFFFFF"/>
                </a:bgClr>
              </a:pattFill>
              <a:ln w="15875">
                <a:solidFill>
                  <a:srgbClr val="3B4F8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136207" name="Line 15"/>
              <p:cNvSpPr>
                <a:spLocks noChangeShapeType="1"/>
              </p:cNvSpPr>
              <p:nvPr/>
            </p:nvSpPr>
            <p:spPr bwMode="auto">
              <a:xfrm flipV="1">
                <a:off x="1584" y="2184"/>
                <a:ext cx="0" cy="960"/>
              </a:xfrm>
              <a:prstGeom prst="line">
                <a:avLst/>
              </a:prstGeom>
              <a:noFill/>
              <a:ln w="15875">
                <a:solidFill>
                  <a:srgbClr val="3B4F8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136208" name="Line 16"/>
              <p:cNvSpPr>
                <a:spLocks noChangeShapeType="1"/>
              </p:cNvSpPr>
              <p:nvPr/>
            </p:nvSpPr>
            <p:spPr bwMode="auto">
              <a:xfrm>
                <a:off x="1584" y="3144"/>
                <a:ext cx="1248" cy="0"/>
              </a:xfrm>
              <a:prstGeom prst="line">
                <a:avLst/>
              </a:prstGeom>
              <a:noFill/>
              <a:ln w="15875">
                <a:solidFill>
                  <a:srgbClr val="3B4F8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  <p:grpSp>
          <p:nvGrpSpPr>
            <p:cNvPr id="136238" name="Group 46"/>
            <p:cNvGrpSpPr>
              <a:grpSpLocks/>
            </p:cNvGrpSpPr>
            <p:nvPr/>
          </p:nvGrpSpPr>
          <p:grpSpPr bwMode="auto">
            <a:xfrm>
              <a:off x="2304" y="2160"/>
              <a:ext cx="2256" cy="384"/>
              <a:chOff x="2304" y="2160"/>
              <a:chExt cx="2256" cy="384"/>
            </a:xfrm>
          </p:grpSpPr>
          <p:sp>
            <p:nvSpPr>
              <p:cNvPr id="136210" name="Text Box 18"/>
              <p:cNvSpPr txBox="1">
                <a:spLocks noChangeArrowheads="1"/>
              </p:cNvSpPr>
              <p:nvPr/>
            </p:nvSpPr>
            <p:spPr bwMode="auto">
              <a:xfrm>
                <a:off x="2762" y="2160"/>
                <a:ext cx="1798" cy="241"/>
              </a:xfrm>
              <a:prstGeom prst="rect">
                <a:avLst/>
              </a:prstGeom>
              <a:noFill/>
              <a:ln w="15875">
                <a:solidFill>
                  <a:srgbClr val="470F3E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>
                        <a:alpha val="50000"/>
                      </a:srgbClr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rgbClr val="470F3E"/>
                    </a:solidFill>
                  </a:rPr>
                  <a:t>Canasta preferible a x*, y*</a:t>
                </a:r>
              </a:p>
            </p:txBody>
          </p:sp>
          <p:sp>
            <p:nvSpPr>
              <p:cNvPr id="136211" name="Line 19"/>
              <p:cNvSpPr>
                <a:spLocks noChangeShapeType="1"/>
              </p:cNvSpPr>
              <p:nvPr/>
            </p:nvSpPr>
            <p:spPr bwMode="auto">
              <a:xfrm flipH="1">
                <a:off x="2304" y="2256"/>
                <a:ext cx="432" cy="288"/>
              </a:xfrm>
              <a:prstGeom prst="line">
                <a:avLst/>
              </a:prstGeom>
              <a:noFill/>
              <a:ln w="28575">
                <a:solidFill>
                  <a:srgbClr val="470F3E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</p:grpSp>
      <p:grpSp>
        <p:nvGrpSpPr>
          <p:cNvPr id="136227" name="Group 35"/>
          <p:cNvGrpSpPr>
            <a:grpSpLocks/>
          </p:cNvGrpSpPr>
          <p:nvPr/>
        </p:nvGrpSpPr>
        <p:grpSpPr bwMode="auto">
          <a:xfrm>
            <a:off x="1919288" y="3992563"/>
            <a:ext cx="1704975" cy="1746250"/>
            <a:chOff x="1209" y="2515"/>
            <a:chExt cx="1074" cy="1100"/>
          </a:xfrm>
        </p:grpSpPr>
        <p:sp>
          <p:nvSpPr>
            <p:cNvPr id="136216" name="Text Box 24"/>
            <p:cNvSpPr txBox="1">
              <a:spLocks noChangeArrowheads="1"/>
            </p:cNvSpPr>
            <p:nvPr/>
          </p:nvSpPr>
          <p:spPr bwMode="auto">
            <a:xfrm>
              <a:off x="1209" y="2515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6A67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rgbClr val="470F3E"/>
                  </a:solidFill>
                </a:rPr>
                <a:t>?</a:t>
              </a:r>
            </a:p>
          </p:txBody>
        </p:sp>
        <p:sp>
          <p:nvSpPr>
            <p:cNvPr id="136217" name="Text Box 25"/>
            <p:cNvSpPr txBox="1">
              <a:spLocks noChangeArrowheads="1"/>
            </p:cNvSpPr>
            <p:nvPr/>
          </p:nvSpPr>
          <p:spPr bwMode="auto">
            <a:xfrm>
              <a:off x="2069" y="3365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6A67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rgbClr val="470F3E"/>
                  </a:solidFill>
                </a:rPr>
                <a:t>?</a:t>
              </a:r>
            </a:p>
          </p:txBody>
        </p:sp>
      </p:grpSp>
      <p:grpSp>
        <p:nvGrpSpPr>
          <p:cNvPr id="136232" name="Group 40"/>
          <p:cNvGrpSpPr>
            <a:grpSpLocks/>
          </p:cNvGrpSpPr>
          <p:nvPr/>
        </p:nvGrpSpPr>
        <p:grpSpPr bwMode="auto">
          <a:xfrm>
            <a:off x="323850" y="5699125"/>
            <a:ext cx="1733550" cy="657225"/>
            <a:chOff x="204" y="3590"/>
            <a:chExt cx="1092" cy="414"/>
          </a:xfrm>
        </p:grpSpPr>
        <p:sp>
          <p:nvSpPr>
            <p:cNvPr id="136215" name="Line 23"/>
            <p:cNvSpPr>
              <a:spLocks noChangeShapeType="1"/>
            </p:cNvSpPr>
            <p:nvPr/>
          </p:nvSpPr>
          <p:spPr bwMode="auto">
            <a:xfrm flipV="1">
              <a:off x="816" y="3648"/>
              <a:ext cx="480" cy="240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36212" name="Text Box 20"/>
            <p:cNvSpPr txBox="1">
              <a:spLocks noChangeArrowheads="1"/>
            </p:cNvSpPr>
            <p:nvPr/>
          </p:nvSpPr>
          <p:spPr bwMode="auto">
            <a:xfrm>
              <a:off x="204" y="3590"/>
              <a:ext cx="710" cy="414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470F3E"/>
                  </a:solidFill>
                </a:rPr>
                <a:t>Peor que</a:t>
              </a:r>
            </a:p>
            <a:p>
              <a:r>
                <a:rPr lang="en-US">
                  <a:solidFill>
                    <a:srgbClr val="470F3E"/>
                  </a:solidFill>
                </a:rPr>
                <a:t>x*, y*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437CC-39FB-4FAB-A23B-2EB9F16EFD96}" type="slidenum">
              <a:rPr lang="en-US"/>
              <a:pPr/>
              <a:t>21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0"/>
            <a:ext cx="7772400" cy="685800"/>
          </a:xfrm>
        </p:spPr>
        <p:txBody>
          <a:bodyPr/>
          <a:lstStyle/>
          <a:p>
            <a:r>
              <a:rPr lang="en-US" dirty="0" err="1"/>
              <a:t>Curvas</a:t>
            </a:r>
            <a:r>
              <a:rPr lang="en-US" dirty="0"/>
              <a:t> de </a:t>
            </a:r>
            <a:r>
              <a:rPr lang="en-US" dirty="0" err="1"/>
              <a:t>Indiferencia</a:t>
            </a:r>
            <a:endParaRPr 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1281113"/>
          </a:xfrm>
        </p:spPr>
        <p:txBody>
          <a:bodyPr/>
          <a:lstStyle/>
          <a:p>
            <a:r>
              <a:rPr lang="es-ES" dirty="0" smtClean="0"/>
              <a:t>Conjunto de canastas de consumo que los son indiferentes al individuo</a:t>
            </a:r>
            <a:endParaRPr lang="es-ES" dirty="0"/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4979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484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2286000" y="6308725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066800" y="48466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7226" name="Line 10"/>
          <p:cNvSpPr>
            <a:spLocks noChangeShapeType="1"/>
          </p:cNvSpPr>
          <p:nvPr/>
        </p:nvSpPr>
        <p:spPr bwMode="auto">
          <a:xfrm flipV="1">
            <a:off x="2514600" y="5029200"/>
            <a:ext cx="0" cy="12192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27" name="Line 11"/>
          <p:cNvSpPr>
            <a:spLocks noChangeShapeType="1"/>
          </p:cNvSpPr>
          <p:nvPr/>
        </p:nvSpPr>
        <p:spPr bwMode="auto">
          <a:xfrm flipH="1">
            <a:off x="1600200" y="50292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43" name="Freeform 27"/>
          <p:cNvSpPr>
            <a:spLocks/>
          </p:cNvSpPr>
          <p:nvPr/>
        </p:nvSpPr>
        <p:spPr bwMode="auto">
          <a:xfrm>
            <a:off x="1905000" y="3581400"/>
            <a:ext cx="2362200" cy="1981200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44" name="Line 28"/>
          <p:cNvSpPr>
            <a:spLocks noChangeShapeType="1"/>
          </p:cNvSpPr>
          <p:nvPr/>
        </p:nvSpPr>
        <p:spPr bwMode="auto">
          <a:xfrm>
            <a:off x="1600200" y="5486400"/>
            <a:ext cx="1905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45" name="Line 29"/>
          <p:cNvSpPr>
            <a:spLocks noChangeShapeType="1"/>
          </p:cNvSpPr>
          <p:nvPr/>
        </p:nvSpPr>
        <p:spPr bwMode="auto">
          <a:xfrm>
            <a:off x="3429000" y="54864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46" name="Text Box 30"/>
          <p:cNvSpPr txBox="1">
            <a:spLocks noChangeArrowheads="1"/>
          </p:cNvSpPr>
          <p:nvPr/>
        </p:nvSpPr>
        <p:spPr bwMode="auto">
          <a:xfrm>
            <a:off x="1066800" y="53800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7247" name="Text Box 31"/>
          <p:cNvSpPr txBox="1">
            <a:spLocks noChangeArrowheads="1"/>
          </p:cNvSpPr>
          <p:nvPr/>
        </p:nvSpPr>
        <p:spPr bwMode="auto">
          <a:xfrm>
            <a:off x="3200400" y="63103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7248" name="Text Box 32"/>
          <p:cNvSpPr txBox="1">
            <a:spLocks noChangeArrowheads="1"/>
          </p:cNvSpPr>
          <p:nvPr/>
        </p:nvSpPr>
        <p:spPr bwMode="auto">
          <a:xfrm>
            <a:off x="4267200" y="54562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137249" name="Text Box 33"/>
          <p:cNvSpPr txBox="1">
            <a:spLocks noChangeArrowheads="1"/>
          </p:cNvSpPr>
          <p:nvPr/>
        </p:nvSpPr>
        <p:spPr bwMode="auto">
          <a:xfrm>
            <a:off x="3045150" y="3410377"/>
            <a:ext cx="54809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sz="2400" dirty="0" smtClean="0">
                <a:solidFill>
                  <a:srgbClr val="470F3E"/>
                </a:solidFill>
              </a:rPr>
              <a:t>Las combinaciones de (x</a:t>
            </a:r>
            <a:r>
              <a:rPr lang="es-ES" sz="2400" baseline="-25000" dirty="0" smtClean="0">
                <a:solidFill>
                  <a:srgbClr val="470F3E"/>
                </a:solidFill>
              </a:rPr>
              <a:t>1</a:t>
            </a:r>
            <a:r>
              <a:rPr lang="es-ES" sz="2400" dirty="0" smtClean="0">
                <a:solidFill>
                  <a:srgbClr val="470F3E"/>
                </a:solidFill>
              </a:rPr>
              <a:t>, y</a:t>
            </a:r>
            <a:r>
              <a:rPr lang="es-ES" sz="2400" baseline="-25000" dirty="0" smtClean="0">
                <a:solidFill>
                  <a:srgbClr val="470F3E"/>
                </a:solidFill>
              </a:rPr>
              <a:t>1</a:t>
            </a:r>
            <a:r>
              <a:rPr lang="es-ES" sz="2400" dirty="0" smtClean="0">
                <a:solidFill>
                  <a:srgbClr val="470F3E"/>
                </a:solidFill>
              </a:rPr>
              <a:t>) y (x</a:t>
            </a:r>
            <a:r>
              <a:rPr lang="es-ES" sz="2400" baseline="-25000" dirty="0" smtClean="0">
                <a:solidFill>
                  <a:srgbClr val="470F3E"/>
                </a:solidFill>
              </a:rPr>
              <a:t>2</a:t>
            </a:r>
            <a:r>
              <a:rPr lang="es-ES" sz="2400" dirty="0" smtClean="0">
                <a:solidFill>
                  <a:srgbClr val="470F3E"/>
                </a:solidFill>
              </a:rPr>
              <a:t>, y</a:t>
            </a:r>
            <a:r>
              <a:rPr lang="es-ES" sz="2400" baseline="-25000" dirty="0" smtClean="0">
                <a:solidFill>
                  <a:srgbClr val="470F3E"/>
                </a:solidFill>
              </a:rPr>
              <a:t>2</a:t>
            </a:r>
            <a:r>
              <a:rPr lang="es-ES" sz="2400" dirty="0" smtClean="0">
                <a:solidFill>
                  <a:srgbClr val="470F3E"/>
                </a:solidFill>
              </a:rPr>
              <a:t>)</a:t>
            </a:r>
          </a:p>
          <a:p>
            <a:r>
              <a:rPr lang="es-ES" sz="2400" dirty="0" smtClean="0">
                <a:solidFill>
                  <a:srgbClr val="470F3E"/>
                </a:solidFill>
              </a:rPr>
              <a:t>otorgan el mismo </a:t>
            </a:r>
            <a:r>
              <a:rPr lang="es-ES" sz="2400" b="1" dirty="0" smtClean="0">
                <a:solidFill>
                  <a:srgbClr val="470F3E"/>
                </a:solidFill>
              </a:rPr>
              <a:t>nivel de utilidad</a:t>
            </a:r>
            <a:endParaRPr lang="es-ES" sz="2400" b="1" dirty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1DCD-5C41-40CE-ACBE-889EA312FCF3}" type="slidenum">
              <a:rPr lang="en-US"/>
              <a:pPr/>
              <a:t>22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11837"/>
            <a:ext cx="8534400" cy="773837"/>
          </a:xfrm>
        </p:spPr>
        <p:txBody>
          <a:bodyPr/>
          <a:lstStyle/>
          <a:p>
            <a:r>
              <a:rPr lang="en-US" sz="4000" dirty="0" err="1"/>
              <a:t>Mapa</a:t>
            </a:r>
            <a:r>
              <a:rPr lang="en-US" sz="4000" dirty="0"/>
              <a:t> de </a:t>
            </a:r>
            <a:r>
              <a:rPr lang="en-US" sz="4000" dirty="0" err="1"/>
              <a:t>Curvas</a:t>
            </a:r>
            <a:r>
              <a:rPr lang="en-US" sz="4000" dirty="0"/>
              <a:t> de </a:t>
            </a:r>
            <a:r>
              <a:rPr lang="en-US" sz="4000" dirty="0" err="1"/>
              <a:t>Indiferencia</a:t>
            </a:r>
            <a:endParaRPr lang="en-US" sz="4000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68362"/>
            <a:ext cx="8001000" cy="1265238"/>
          </a:xfrm>
        </p:spPr>
        <p:txBody>
          <a:bodyPr/>
          <a:lstStyle/>
          <a:p>
            <a:r>
              <a:rPr lang="es-UY" dirty="0" smtClean="0"/>
              <a:t>Por cada punto (canasta) del espacio (</a:t>
            </a:r>
            <a:r>
              <a:rPr lang="es-UY" dirty="0" err="1" smtClean="0"/>
              <a:t>x,y</a:t>
            </a:r>
            <a:r>
              <a:rPr lang="es-UY" dirty="0" smtClean="0"/>
              <a:t>) pasa una curva de indiferencia</a:t>
            </a:r>
            <a:endParaRPr lang="es-UY" dirty="0"/>
          </a:p>
        </p:txBody>
      </p:sp>
      <p:sp>
        <p:nvSpPr>
          <p:cNvPr id="140292" name="Line 4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4979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484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40318" name="Text Box 30"/>
          <p:cNvSpPr txBox="1">
            <a:spLocks noChangeArrowheads="1"/>
          </p:cNvSpPr>
          <p:nvPr/>
        </p:nvSpPr>
        <p:spPr bwMode="auto">
          <a:xfrm>
            <a:off x="6248400" y="4953000"/>
            <a:ext cx="2232025" cy="534988"/>
          </a:xfrm>
          <a:prstGeom prst="rect">
            <a:avLst/>
          </a:prstGeom>
          <a:noFill/>
          <a:ln w="15875">
            <a:solidFill>
              <a:srgbClr val="3B4F8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800" i="1">
                <a:solidFill>
                  <a:srgbClr val="3B4F89"/>
                </a:solidFill>
              </a:rPr>
              <a:t>U</a:t>
            </a:r>
            <a:r>
              <a:rPr lang="en-US" sz="2800" baseline="-25000">
                <a:solidFill>
                  <a:srgbClr val="3B4F89"/>
                </a:solidFill>
              </a:rPr>
              <a:t>1</a:t>
            </a:r>
            <a:r>
              <a:rPr lang="en-US" sz="2800">
                <a:solidFill>
                  <a:srgbClr val="3B4F89"/>
                </a:solidFill>
              </a:rPr>
              <a:t> &lt; </a:t>
            </a:r>
            <a:r>
              <a:rPr lang="en-US" sz="2800" i="1">
                <a:solidFill>
                  <a:srgbClr val="3B4F89"/>
                </a:solidFill>
              </a:rPr>
              <a:t>U</a:t>
            </a:r>
            <a:r>
              <a:rPr lang="en-US" sz="2800" baseline="-25000">
                <a:solidFill>
                  <a:srgbClr val="3B4F89"/>
                </a:solidFill>
              </a:rPr>
              <a:t>2</a:t>
            </a:r>
            <a:r>
              <a:rPr lang="en-US" sz="2800">
                <a:solidFill>
                  <a:srgbClr val="3B4F89"/>
                </a:solidFill>
              </a:rPr>
              <a:t> &lt; </a:t>
            </a:r>
            <a:r>
              <a:rPr lang="en-US" sz="2800" i="1">
                <a:solidFill>
                  <a:srgbClr val="3B4F89"/>
                </a:solidFill>
              </a:rPr>
              <a:t>U</a:t>
            </a:r>
            <a:r>
              <a:rPr lang="en-US" sz="2800" baseline="-25000">
                <a:solidFill>
                  <a:srgbClr val="3B4F89"/>
                </a:solidFill>
              </a:rPr>
              <a:t>3</a:t>
            </a:r>
            <a:endParaRPr lang="en-US" sz="2800">
              <a:solidFill>
                <a:srgbClr val="3B4F89"/>
              </a:solidFill>
            </a:endParaRPr>
          </a:p>
        </p:txBody>
      </p:sp>
      <p:grpSp>
        <p:nvGrpSpPr>
          <p:cNvPr id="140324" name="Group 36"/>
          <p:cNvGrpSpPr>
            <a:grpSpLocks/>
          </p:cNvGrpSpPr>
          <p:nvPr/>
        </p:nvGrpSpPr>
        <p:grpSpPr bwMode="auto">
          <a:xfrm>
            <a:off x="1676400" y="3200400"/>
            <a:ext cx="4829175" cy="2941638"/>
            <a:chOff x="1056" y="2016"/>
            <a:chExt cx="3042" cy="1853"/>
          </a:xfrm>
        </p:grpSpPr>
        <p:sp>
          <p:nvSpPr>
            <p:cNvPr id="140300" name="Freeform 12"/>
            <p:cNvSpPr>
              <a:spLocks/>
            </p:cNvSpPr>
            <p:nvPr/>
          </p:nvSpPr>
          <p:spPr bwMode="auto">
            <a:xfrm>
              <a:off x="1248" y="2256"/>
              <a:ext cx="1488" cy="1248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40305" name="Text Box 17"/>
            <p:cNvSpPr txBox="1">
              <a:spLocks noChangeArrowheads="1"/>
            </p:cNvSpPr>
            <p:nvPr/>
          </p:nvSpPr>
          <p:spPr bwMode="auto">
            <a:xfrm>
              <a:off x="2592" y="3677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470F3E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470F3E"/>
                  </a:solidFill>
                </a:rPr>
                <a:t>U</a:t>
              </a:r>
              <a:r>
                <a:rPr lang="en-US" sz="1400" baseline="-25000">
                  <a:solidFill>
                    <a:srgbClr val="470F3E"/>
                  </a:solidFill>
                </a:rPr>
                <a:t>1</a:t>
              </a:r>
              <a:endParaRPr lang="en-US" sz="1400">
                <a:solidFill>
                  <a:srgbClr val="470F3E"/>
                </a:solidFill>
              </a:endParaRPr>
            </a:p>
          </p:txBody>
        </p:sp>
        <p:sp>
          <p:nvSpPr>
            <p:cNvPr id="140312" name="Freeform 24"/>
            <p:cNvSpPr>
              <a:spLocks/>
            </p:cNvSpPr>
            <p:nvPr/>
          </p:nvSpPr>
          <p:spPr bwMode="auto">
            <a:xfrm>
              <a:off x="1056" y="2544"/>
              <a:ext cx="1488" cy="1248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40313" name="Freeform 25"/>
            <p:cNvSpPr>
              <a:spLocks/>
            </p:cNvSpPr>
            <p:nvPr/>
          </p:nvSpPr>
          <p:spPr bwMode="auto">
            <a:xfrm>
              <a:off x="1488" y="2016"/>
              <a:ext cx="1488" cy="1248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40314" name="Text Box 26"/>
            <p:cNvSpPr txBox="1">
              <a:spLocks noChangeArrowheads="1"/>
            </p:cNvSpPr>
            <p:nvPr/>
          </p:nvSpPr>
          <p:spPr bwMode="auto">
            <a:xfrm>
              <a:off x="2784" y="3389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470F3E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470F3E"/>
                  </a:solidFill>
                </a:rPr>
                <a:t>U</a:t>
              </a:r>
              <a:r>
                <a:rPr lang="en-US" sz="1400" baseline="-25000">
                  <a:solidFill>
                    <a:srgbClr val="470F3E"/>
                  </a:solidFill>
                </a:rPr>
                <a:t>2</a:t>
              </a:r>
              <a:endParaRPr lang="en-US" sz="1400">
                <a:solidFill>
                  <a:srgbClr val="470F3E"/>
                </a:solidFill>
              </a:endParaRPr>
            </a:p>
          </p:txBody>
        </p:sp>
        <p:sp>
          <p:nvSpPr>
            <p:cNvPr id="140315" name="Text Box 27"/>
            <p:cNvSpPr txBox="1">
              <a:spLocks noChangeArrowheads="1"/>
            </p:cNvSpPr>
            <p:nvPr/>
          </p:nvSpPr>
          <p:spPr bwMode="auto">
            <a:xfrm>
              <a:off x="3024" y="3197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470F3E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470F3E"/>
                  </a:solidFill>
                </a:rPr>
                <a:t>U</a:t>
              </a:r>
              <a:r>
                <a:rPr lang="en-US" sz="1400" baseline="-25000">
                  <a:solidFill>
                    <a:srgbClr val="470F3E"/>
                  </a:solidFill>
                </a:rPr>
                <a:t>3</a:t>
              </a:r>
              <a:endParaRPr lang="en-US" sz="1400">
                <a:solidFill>
                  <a:srgbClr val="470F3E"/>
                </a:solidFill>
              </a:endParaRPr>
            </a:p>
          </p:txBody>
        </p:sp>
        <p:grpSp>
          <p:nvGrpSpPr>
            <p:cNvPr id="140323" name="Group 35"/>
            <p:cNvGrpSpPr>
              <a:grpSpLocks/>
            </p:cNvGrpSpPr>
            <p:nvPr/>
          </p:nvGrpSpPr>
          <p:grpSpPr bwMode="auto">
            <a:xfrm>
              <a:off x="2064" y="2256"/>
              <a:ext cx="2034" cy="624"/>
              <a:chOff x="2064" y="2256"/>
              <a:chExt cx="2034" cy="624"/>
            </a:xfrm>
          </p:grpSpPr>
          <p:sp>
            <p:nvSpPr>
              <p:cNvPr id="140320" name="Line 32"/>
              <p:cNvSpPr>
                <a:spLocks noChangeShapeType="1"/>
              </p:cNvSpPr>
              <p:nvPr/>
            </p:nvSpPr>
            <p:spPr bwMode="auto">
              <a:xfrm flipV="1">
                <a:off x="2064" y="2256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470F3E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140321" name="Text Box 33"/>
              <p:cNvSpPr txBox="1">
                <a:spLocks noChangeArrowheads="1"/>
              </p:cNvSpPr>
              <p:nvPr/>
            </p:nvSpPr>
            <p:spPr bwMode="auto">
              <a:xfrm>
                <a:off x="2347" y="2516"/>
                <a:ext cx="175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5875">
                    <a:solidFill>
                      <a:srgbClr val="470F3E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2400">
                    <a:solidFill>
                      <a:srgbClr val="470F3E"/>
                    </a:solidFill>
                  </a:rPr>
                  <a:t>Aumenta la utilidad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9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4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1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320B-D10F-415D-8881-1FC3EEDC6CB9}" type="slidenum">
              <a:rPr lang="en-US"/>
              <a:pPr/>
              <a:t>23</a:t>
            </a:fld>
            <a:endParaRPr lang="en-US"/>
          </a:p>
        </p:txBody>
      </p:sp>
      <p:sp>
        <p:nvSpPr>
          <p:cNvPr id="141339" name="Freeform 27"/>
          <p:cNvSpPr>
            <a:spLocks/>
          </p:cNvSpPr>
          <p:nvPr/>
        </p:nvSpPr>
        <p:spPr bwMode="auto">
          <a:xfrm rot="668480">
            <a:off x="2133600" y="3733800"/>
            <a:ext cx="3048000" cy="1828800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09600"/>
          </a:xfrm>
        </p:spPr>
        <p:txBody>
          <a:bodyPr/>
          <a:lstStyle/>
          <a:p>
            <a:r>
              <a:rPr lang="en-US" sz="3000" dirty="0" smtClean="0"/>
              <a:t>¿Se </a:t>
            </a:r>
            <a:r>
              <a:rPr lang="es-ES" sz="3000" dirty="0" smtClean="0"/>
              <a:t>pueden</a:t>
            </a:r>
            <a:r>
              <a:rPr lang="es-ES" sz="3000" kern="1200" dirty="0" smtClean="0">
                <a:solidFill>
                  <a:srgbClr val="470F3E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s-ES" sz="3000" dirty="0"/>
              <a:t>cruzar 2 curvas de </a:t>
            </a:r>
            <a:r>
              <a:rPr lang="es-ES" sz="3000" dirty="0" smtClean="0"/>
              <a:t>indiferencia?</a:t>
            </a:r>
            <a:endParaRPr lang="en-US" sz="3000" dirty="0"/>
          </a:p>
        </p:txBody>
      </p:sp>
      <p:sp>
        <p:nvSpPr>
          <p:cNvPr id="141316" name="Line 4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4979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484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41320" name="Freeform 8"/>
          <p:cNvSpPr>
            <a:spLocks/>
          </p:cNvSpPr>
          <p:nvPr/>
        </p:nvSpPr>
        <p:spPr bwMode="auto">
          <a:xfrm>
            <a:off x="1981200" y="3657600"/>
            <a:ext cx="3048000" cy="1828800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4953000" y="56086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141324" name="Text Box 12"/>
          <p:cNvSpPr txBox="1">
            <a:spLocks noChangeArrowheads="1"/>
          </p:cNvSpPr>
          <p:nvPr/>
        </p:nvSpPr>
        <p:spPr bwMode="auto">
          <a:xfrm>
            <a:off x="4953000" y="51514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2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141332" name="Oval 20"/>
          <p:cNvSpPr>
            <a:spLocks noChangeArrowheads="1"/>
          </p:cNvSpPr>
          <p:nvPr/>
        </p:nvSpPr>
        <p:spPr bwMode="auto">
          <a:xfrm>
            <a:off x="3886200" y="5486400"/>
            <a:ext cx="76200" cy="76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1333" name="Oval 21"/>
          <p:cNvSpPr>
            <a:spLocks noChangeArrowheads="1"/>
          </p:cNvSpPr>
          <p:nvPr/>
        </p:nvSpPr>
        <p:spPr bwMode="auto">
          <a:xfrm>
            <a:off x="3962400" y="5334000"/>
            <a:ext cx="76200" cy="76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1334" name="Oval 22"/>
          <p:cNvSpPr>
            <a:spLocks noChangeArrowheads="1"/>
          </p:cNvSpPr>
          <p:nvPr/>
        </p:nvSpPr>
        <p:spPr bwMode="auto">
          <a:xfrm>
            <a:off x="3200400" y="5181600"/>
            <a:ext cx="76200" cy="76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3657600" y="54864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1336" name="Text Box 24"/>
          <p:cNvSpPr txBox="1">
            <a:spLocks noChangeArrowheads="1"/>
          </p:cNvSpPr>
          <p:nvPr/>
        </p:nvSpPr>
        <p:spPr bwMode="auto">
          <a:xfrm>
            <a:off x="3962400" y="49530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1337" name="Text Box 25"/>
          <p:cNvSpPr txBox="1">
            <a:spLocks noChangeArrowheads="1"/>
          </p:cNvSpPr>
          <p:nvPr/>
        </p:nvSpPr>
        <p:spPr bwMode="auto">
          <a:xfrm>
            <a:off x="3200400" y="48768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41340" name="Text Box 28"/>
          <p:cNvSpPr txBox="1">
            <a:spLocks noChangeArrowheads="1"/>
          </p:cNvSpPr>
          <p:nvPr/>
        </p:nvSpPr>
        <p:spPr bwMode="auto">
          <a:xfrm>
            <a:off x="2979738" y="3413125"/>
            <a:ext cx="43894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2000" dirty="0">
                <a:solidFill>
                  <a:srgbClr val="470F3E"/>
                </a:solidFill>
              </a:rPr>
              <a:t>A vs C?</a:t>
            </a:r>
          </a:p>
          <a:p>
            <a:pPr algn="l"/>
            <a:r>
              <a:rPr lang="en-US" sz="2000" dirty="0">
                <a:solidFill>
                  <a:srgbClr val="470F3E"/>
                </a:solidFill>
              </a:rPr>
              <a:t>B vs C?</a:t>
            </a:r>
          </a:p>
          <a:p>
            <a:pPr algn="l"/>
            <a:r>
              <a:rPr lang="en-US" sz="2000" dirty="0" err="1">
                <a:solidFill>
                  <a:srgbClr val="470F3E"/>
                </a:solidFill>
              </a:rPr>
              <a:t>Transitividad</a:t>
            </a:r>
            <a:r>
              <a:rPr lang="en-US" sz="2000" dirty="0">
                <a:solidFill>
                  <a:srgbClr val="470F3E"/>
                </a:solidFill>
              </a:rPr>
              <a:t>: </a:t>
            </a:r>
            <a:r>
              <a:rPr lang="en-US" sz="2000" dirty="0" err="1">
                <a:solidFill>
                  <a:srgbClr val="470F3E"/>
                </a:solidFill>
              </a:rPr>
              <a:t>indiferencia</a:t>
            </a:r>
            <a:r>
              <a:rPr lang="en-US" sz="2000" dirty="0">
                <a:solidFill>
                  <a:srgbClr val="470F3E"/>
                </a:solidFill>
              </a:rPr>
              <a:t> entre A y B</a:t>
            </a:r>
          </a:p>
        </p:txBody>
      </p:sp>
      <p:sp>
        <p:nvSpPr>
          <p:cNvPr id="141342" name="Text Box 30"/>
          <p:cNvSpPr txBox="1">
            <a:spLocks noChangeArrowheads="1"/>
          </p:cNvSpPr>
          <p:nvPr/>
        </p:nvSpPr>
        <p:spPr bwMode="auto">
          <a:xfrm>
            <a:off x="5715000" y="4648200"/>
            <a:ext cx="23669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rgbClr val="470F3E"/>
                </a:solidFill>
              </a:rPr>
              <a:t>Pero .... A vs. B???</a:t>
            </a:r>
          </a:p>
          <a:p>
            <a:pPr algn="l"/>
            <a:endParaRPr lang="en-US" sz="2000">
              <a:solidFill>
                <a:srgbClr val="470F3E"/>
              </a:solidFill>
            </a:endParaRPr>
          </a:p>
          <a:p>
            <a:pPr algn="l"/>
            <a:r>
              <a:rPr lang="en-US" sz="2000">
                <a:solidFill>
                  <a:srgbClr val="470F3E"/>
                </a:solidFill>
              </a:rPr>
              <a:t>Consistencia ...</a:t>
            </a:r>
          </a:p>
        </p:txBody>
      </p:sp>
      <p:sp>
        <p:nvSpPr>
          <p:cNvPr id="141343" name="Rectangle 31"/>
          <p:cNvSpPr>
            <a:spLocks noChangeArrowheads="1"/>
          </p:cNvSpPr>
          <p:nvPr/>
        </p:nvSpPr>
        <p:spPr bwMode="auto">
          <a:xfrm>
            <a:off x="228600" y="990600"/>
            <a:ext cx="8839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s-ES" sz="2400" dirty="0" smtClean="0">
                <a:solidFill>
                  <a:srgbClr val="470F3E"/>
                </a:solidFill>
              </a:rPr>
              <a:t>Recordar el comienzo: “axiomas de racionalidad”</a:t>
            </a:r>
          </a:p>
        </p:txBody>
      </p:sp>
    </p:spTree>
    <p:extLst>
      <p:ext uri="{BB962C8B-B14F-4D97-AF65-F5344CB8AC3E}">
        <p14:creationId xmlns:p14="http://schemas.microsoft.com/office/powerpoint/2010/main" val="213729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40" grpId="0"/>
      <p:bldP spid="1413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0A12-AC6E-4ECD-91E9-6707856766D3}" type="slidenum">
              <a:rPr lang="en-US"/>
              <a:pPr/>
              <a:t>24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</p:spPr>
        <p:txBody>
          <a:bodyPr/>
          <a:lstStyle/>
          <a:p>
            <a:r>
              <a:rPr lang="en-US" dirty="0" err="1"/>
              <a:t>Tasa</a:t>
            </a:r>
            <a:r>
              <a:rPr lang="en-US" dirty="0"/>
              <a:t> Marginal de </a:t>
            </a:r>
            <a:r>
              <a:rPr lang="en-US" dirty="0" err="1"/>
              <a:t>Sustitución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685800" y="914400"/>
            <a:ext cx="9525000" cy="1752600"/>
          </a:xfrm>
        </p:spPr>
        <p:txBody>
          <a:bodyPr/>
          <a:lstStyle/>
          <a:p>
            <a:pPr marL="914400" lvl="2" indent="0">
              <a:buNone/>
            </a:pPr>
            <a:r>
              <a:rPr lang="es-ES" dirty="0" smtClean="0"/>
              <a:t>El negativo de la pendiente de una curva de indiferencia en un punto se llama </a:t>
            </a:r>
            <a:r>
              <a:rPr lang="es-ES" u="sng" dirty="0" smtClean="0"/>
              <a:t>tasa marginal de sustitución</a:t>
            </a:r>
            <a:r>
              <a:rPr lang="es-ES" dirty="0" smtClean="0"/>
              <a:t> (</a:t>
            </a:r>
            <a:r>
              <a:rPr lang="es-ES" i="1" dirty="0" smtClean="0"/>
              <a:t>TMS</a:t>
            </a:r>
            <a:r>
              <a:rPr lang="es-ES" dirty="0" smtClean="0"/>
              <a:t>)</a:t>
            </a:r>
          </a:p>
          <a:p>
            <a:pPr marL="914400" lvl="2" indent="0">
              <a:buNone/>
            </a:pPr>
            <a:r>
              <a:rPr lang="es-ES" dirty="0" smtClean="0"/>
              <a:t>Refleja </a:t>
            </a:r>
            <a:r>
              <a:rPr lang="es-ES" dirty="0"/>
              <a:t>los intercambios que </a:t>
            </a:r>
            <a:r>
              <a:rPr lang="es-ES" dirty="0" smtClean="0"/>
              <a:t>un individuo está </a:t>
            </a:r>
            <a:r>
              <a:rPr lang="es-ES" dirty="0"/>
              <a:t>dispuesto a realizar voluntariamente entre </a:t>
            </a:r>
            <a:r>
              <a:rPr lang="es-ES" i="1" dirty="0" smtClean="0"/>
              <a:t>x e y</a:t>
            </a:r>
          </a:p>
          <a:p>
            <a:pPr lvl="5"/>
            <a:endParaRPr lang="es-ES" i="1" dirty="0" smtClean="0"/>
          </a:p>
          <a:p>
            <a:pPr lvl="3"/>
            <a:r>
              <a:rPr lang="es-ES" i="1" dirty="0" smtClean="0"/>
              <a:t>Definición: </a:t>
            </a:r>
            <a:endParaRPr lang="es-ES" dirty="0"/>
          </a:p>
          <a:p>
            <a:pPr lvl="1"/>
            <a:endParaRPr lang="es-ES" dirty="0"/>
          </a:p>
        </p:txBody>
      </p:sp>
      <p:graphicFrame>
        <p:nvGraphicFramePr>
          <p:cNvPr id="13825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130472"/>
              </p:ext>
            </p:extLst>
          </p:nvPr>
        </p:nvGraphicFramePr>
        <p:xfrm>
          <a:off x="3048000" y="3352800"/>
          <a:ext cx="2514600" cy="1148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cuación" r:id="rId3" imgW="1028520" imgH="469800" progId="Equation.3">
                  <p:embed/>
                </p:oleObj>
              </mc:Choice>
              <mc:Fallback>
                <p:oleObj name="Ecuación" r:id="rId3" imgW="1028520" imgH="4698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352800"/>
                        <a:ext cx="2514600" cy="1148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571500" y="4648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UY" dirty="0" smtClean="0"/>
              <a:t>La cantidad de unidades que el individuo está dispuesto a aceptar </a:t>
            </a:r>
            <a:r>
              <a:rPr lang="es-UY" dirty="0" smtClean="0"/>
              <a:t>(renunciar) del </a:t>
            </a:r>
            <a:r>
              <a:rPr lang="es-UY" dirty="0" smtClean="0"/>
              <a:t>bien </a:t>
            </a:r>
            <a:r>
              <a:rPr lang="es-UY" i="1" dirty="0" smtClean="0"/>
              <a:t>y</a:t>
            </a:r>
            <a:r>
              <a:rPr lang="es-UY" dirty="0" smtClean="0"/>
              <a:t> por unidad que renuncia </a:t>
            </a:r>
            <a:r>
              <a:rPr lang="es-UY" dirty="0" smtClean="0"/>
              <a:t>(acepta) del </a:t>
            </a:r>
            <a:r>
              <a:rPr lang="es-UY" dirty="0" smtClean="0"/>
              <a:t>bien x</a:t>
            </a:r>
            <a:r>
              <a:rPr lang="es-UY" dirty="0" smtClean="0"/>
              <a:t>.</a:t>
            </a:r>
            <a:endParaRPr lang="es-UY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4A3A9-E385-4663-8CAE-434162ABF58E}" type="slidenum">
              <a:rPr lang="en-US"/>
              <a:pPr/>
              <a:t>25</a:t>
            </a:fld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458200" cy="730250"/>
          </a:xfrm>
        </p:spPr>
        <p:txBody>
          <a:bodyPr/>
          <a:lstStyle/>
          <a:p>
            <a:r>
              <a:rPr lang="es-ES" dirty="0" smtClean="0"/>
              <a:t>La TMS cambia cuando cambian </a:t>
            </a:r>
            <a:r>
              <a:rPr lang="es-ES" i="1" dirty="0" smtClean="0"/>
              <a:t>x e</a:t>
            </a:r>
            <a:r>
              <a:rPr lang="es-ES" dirty="0" smtClean="0"/>
              <a:t> </a:t>
            </a:r>
            <a:r>
              <a:rPr lang="es-ES" i="1" dirty="0" smtClean="0"/>
              <a:t>y</a:t>
            </a:r>
          </a:p>
          <a:p>
            <a:pPr marL="0" indent="0">
              <a:buNone/>
            </a:pPr>
            <a:endParaRPr lang="es-ES" dirty="0" smtClean="0"/>
          </a:p>
        </p:txBody>
      </p:sp>
      <p:sp>
        <p:nvSpPr>
          <p:cNvPr id="139268" name="Line 4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4979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484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2286000" y="6308725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1066800" y="48466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74" name="Line 10"/>
          <p:cNvSpPr>
            <a:spLocks noChangeShapeType="1"/>
          </p:cNvSpPr>
          <p:nvPr/>
        </p:nvSpPr>
        <p:spPr bwMode="auto">
          <a:xfrm flipV="1">
            <a:off x="2514600" y="5029200"/>
            <a:ext cx="0" cy="12192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5" name="Line 11"/>
          <p:cNvSpPr>
            <a:spLocks noChangeShapeType="1"/>
          </p:cNvSpPr>
          <p:nvPr/>
        </p:nvSpPr>
        <p:spPr bwMode="auto">
          <a:xfrm flipH="1">
            <a:off x="1600200" y="50292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6" name="Freeform 12"/>
          <p:cNvSpPr>
            <a:spLocks/>
          </p:cNvSpPr>
          <p:nvPr/>
        </p:nvSpPr>
        <p:spPr bwMode="auto">
          <a:xfrm>
            <a:off x="1905000" y="3581400"/>
            <a:ext cx="2362200" cy="1981200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>
            <a:off x="1600200" y="5486400"/>
            <a:ext cx="1905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>
            <a:off x="3429000" y="54864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1066800" y="53800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3200400" y="63103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81" name="Text Box 17"/>
          <p:cNvSpPr txBox="1">
            <a:spLocks noChangeArrowheads="1"/>
          </p:cNvSpPr>
          <p:nvPr/>
        </p:nvSpPr>
        <p:spPr bwMode="auto">
          <a:xfrm>
            <a:off x="4267200" y="54562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grpSp>
        <p:nvGrpSpPr>
          <p:cNvPr id="139292" name="Group 28"/>
          <p:cNvGrpSpPr>
            <a:grpSpLocks/>
          </p:cNvGrpSpPr>
          <p:nvPr/>
        </p:nvGrpSpPr>
        <p:grpSpPr bwMode="auto">
          <a:xfrm>
            <a:off x="2470150" y="3190875"/>
            <a:ext cx="5911732" cy="1762124"/>
            <a:chOff x="1556" y="2010"/>
            <a:chExt cx="6126" cy="1110"/>
          </a:xfrm>
        </p:grpSpPr>
        <p:sp>
          <p:nvSpPr>
            <p:cNvPr id="139283" name="Text Box 19"/>
            <p:cNvSpPr txBox="1">
              <a:spLocks noChangeArrowheads="1"/>
            </p:cNvSpPr>
            <p:nvPr/>
          </p:nvSpPr>
          <p:spPr bwMode="auto">
            <a:xfrm>
              <a:off x="1556" y="2010"/>
              <a:ext cx="6126" cy="407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Pendiente más negativa = individuo está dispuesto a dar “muchas” unidades de </a:t>
              </a:r>
              <a:r>
                <a:rPr lang="es-ES" i="1" dirty="0" smtClean="0">
                  <a:solidFill>
                    <a:srgbClr val="470F3E"/>
                  </a:solidFill>
                </a:rPr>
                <a:t>y </a:t>
              </a:r>
              <a:r>
                <a:rPr lang="es-ES" dirty="0" smtClean="0">
                  <a:solidFill>
                    <a:srgbClr val="470F3E"/>
                  </a:solidFill>
                </a:rPr>
                <a:t>por una unidad más de </a:t>
              </a:r>
              <a:r>
                <a:rPr lang="es-ES" i="1" dirty="0" smtClean="0">
                  <a:solidFill>
                    <a:srgbClr val="470F3E"/>
                  </a:solidFill>
                </a:rPr>
                <a:t>x</a:t>
              </a:r>
              <a:endParaRPr lang="es-ES" dirty="0">
                <a:solidFill>
                  <a:srgbClr val="470F3E"/>
                </a:solidFill>
              </a:endParaRPr>
            </a:p>
          </p:txBody>
        </p:sp>
        <p:sp>
          <p:nvSpPr>
            <p:cNvPr id="139288" name="Line 24"/>
            <p:cNvSpPr>
              <a:spLocks noChangeShapeType="1"/>
            </p:cNvSpPr>
            <p:nvPr/>
          </p:nvSpPr>
          <p:spPr bwMode="auto">
            <a:xfrm flipH="1">
              <a:off x="1584" y="2496"/>
              <a:ext cx="96" cy="624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139294" name="Group 30"/>
          <p:cNvGrpSpPr>
            <a:grpSpLocks/>
          </p:cNvGrpSpPr>
          <p:nvPr/>
        </p:nvGrpSpPr>
        <p:grpSpPr bwMode="auto">
          <a:xfrm>
            <a:off x="3505200" y="4465638"/>
            <a:ext cx="5029200" cy="868362"/>
            <a:chOff x="2208" y="2813"/>
            <a:chExt cx="4504" cy="547"/>
          </a:xfrm>
        </p:grpSpPr>
        <p:sp>
          <p:nvSpPr>
            <p:cNvPr id="139287" name="Text Box 23"/>
            <p:cNvSpPr txBox="1">
              <a:spLocks noChangeArrowheads="1"/>
            </p:cNvSpPr>
            <p:nvPr/>
          </p:nvSpPr>
          <p:spPr bwMode="auto">
            <a:xfrm>
              <a:off x="3120" y="2813"/>
              <a:ext cx="3592" cy="414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>
                  <a:solidFill>
                    <a:srgbClr val="470F3E"/>
                  </a:solidFill>
                </a:rPr>
                <a:t>En (</a:t>
              </a:r>
              <a:r>
                <a:rPr lang="en-US" i="1">
                  <a:solidFill>
                    <a:srgbClr val="470F3E"/>
                  </a:solidFill>
                </a:rPr>
                <a:t>x</a:t>
              </a:r>
              <a:r>
                <a:rPr lang="en-US" baseline="-25000">
                  <a:solidFill>
                    <a:srgbClr val="470F3E"/>
                  </a:solidFill>
                </a:rPr>
                <a:t>2</a:t>
              </a:r>
              <a:r>
                <a:rPr lang="en-US">
                  <a:solidFill>
                    <a:srgbClr val="470F3E"/>
                  </a:solidFill>
                </a:rPr>
                <a:t>, </a:t>
              </a:r>
              <a:r>
                <a:rPr lang="en-US" i="1">
                  <a:solidFill>
                    <a:srgbClr val="470F3E"/>
                  </a:solidFill>
                </a:rPr>
                <a:t>y</a:t>
              </a:r>
              <a:r>
                <a:rPr lang="en-US" baseline="-25000">
                  <a:solidFill>
                    <a:srgbClr val="470F3E"/>
                  </a:solidFill>
                </a:rPr>
                <a:t>2</a:t>
              </a:r>
              <a:r>
                <a:rPr lang="en-US">
                  <a:solidFill>
                    <a:srgbClr val="470F3E"/>
                  </a:solidFill>
                </a:rPr>
                <a:t>), curva de indiferencia con menos pendiente</a:t>
              </a:r>
            </a:p>
          </p:txBody>
        </p:sp>
        <p:sp>
          <p:nvSpPr>
            <p:cNvPr id="139289" name="Line 25"/>
            <p:cNvSpPr>
              <a:spLocks noChangeShapeType="1"/>
            </p:cNvSpPr>
            <p:nvPr/>
          </p:nvSpPr>
          <p:spPr bwMode="auto">
            <a:xfrm flipH="1">
              <a:off x="2208" y="3072"/>
              <a:ext cx="912" cy="288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139296" name="Rectangle 3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534400" cy="457200"/>
          </a:xfrm>
          <a:noFill/>
          <a:ln/>
        </p:spPr>
        <p:txBody>
          <a:bodyPr/>
          <a:lstStyle/>
          <a:p>
            <a:r>
              <a:rPr lang="en-US" dirty="0" err="1"/>
              <a:t>Tasa</a:t>
            </a:r>
            <a:r>
              <a:rPr lang="en-US" dirty="0"/>
              <a:t> Marginal de </a:t>
            </a:r>
            <a:r>
              <a:rPr lang="en-US" dirty="0" err="1"/>
              <a:t>Sustitución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23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3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4A3A9-E385-4663-8CAE-434162ABF58E}" type="slidenum">
              <a:rPr lang="en-US"/>
              <a:pPr/>
              <a:t>26</a:t>
            </a:fld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458200" cy="1828800"/>
          </a:xfrm>
        </p:spPr>
        <p:txBody>
          <a:bodyPr/>
          <a:lstStyle/>
          <a:p>
            <a:r>
              <a:rPr lang="en-US" dirty="0"/>
              <a:t>La TMS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decreciente</a:t>
            </a:r>
            <a:r>
              <a:rPr lang="en-US" i="1" dirty="0"/>
              <a:t>.</a:t>
            </a:r>
          </a:p>
          <a:p>
            <a:r>
              <a:rPr lang="en-US" i="1" dirty="0"/>
              <a:t>Baja a </a:t>
            </a:r>
            <a:r>
              <a:rPr lang="en-US" i="1" dirty="0" err="1"/>
              <a:t>medida</a:t>
            </a:r>
            <a:r>
              <a:rPr lang="en-US" i="1" dirty="0"/>
              <a:t> que </a:t>
            </a:r>
            <a:r>
              <a:rPr lang="en-US" i="1" dirty="0" err="1"/>
              <a:t>aumenta</a:t>
            </a:r>
            <a:r>
              <a:rPr lang="en-US" i="1" dirty="0"/>
              <a:t> la </a:t>
            </a:r>
            <a:r>
              <a:rPr lang="en-US" i="1" dirty="0" err="1"/>
              <a:t>cantidad</a:t>
            </a:r>
            <a:r>
              <a:rPr lang="en-US" i="1" dirty="0"/>
              <a:t> </a:t>
            </a:r>
            <a:r>
              <a:rPr lang="en-US" i="1" dirty="0" err="1"/>
              <a:t>consumidada</a:t>
            </a:r>
            <a:r>
              <a:rPr lang="en-US" i="1" dirty="0"/>
              <a:t> del </a:t>
            </a:r>
            <a:r>
              <a:rPr lang="en-US" i="1" dirty="0" err="1"/>
              <a:t>bien</a:t>
            </a:r>
            <a:r>
              <a:rPr lang="en-US" i="1" dirty="0"/>
              <a:t>.</a:t>
            </a:r>
            <a:endParaRPr lang="es-ES" dirty="0" smtClean="0"/>
          </a:p>
        </p:txBody>
      </p:sp>
      <p:sp>
        <p:nvSpPr>
          <p:cNvPr id="139268" name="Line 4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4979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484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2286000" y="6308725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1066800" y="48466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74" name="Line 10"/>
          <p:cNvSpPr>
            <a:spLocks noChangeShapeType="1"/>
          </p:cNvSpPr>
          <p:nvPr/>
        </p:nvSpPr>
        <p:spPr bwMode="auto">
          <a:xfrm flipV="1">
            <a:off x="2514600" y="5029200"/>
            <a:ext cx="0" cy="12192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5" name="Line 11"/>
          <p:cNvSpPr>
            <a:spLocks noChangeShapeType="1"/>
          </p:cNvSpPr>
          <p:nvPr/>
        </p:nvSpPr>
        <p:spPr bwMode="auto">
          <a:xfrm flipH="1">
            <a:off x="1600200" y="50292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6" name="Freeform 12"/>
          <p:cNvSpPr>
            <a:spLocks/>
          </p:cNvSpPr>
          <p:nvPr/>
        </p:nvSpPr>
        <p:spPr bwMode="auto">
          <a:xfrm>
            <a:off x="1905000" y="3581400"/>
            <a:ext cx="2362200" cy="1981200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>
            <a:off x="1600200" y="5486400"/>
            <a:ext cx="1905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>
            <a:off x="3429000" y="54864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1066800" y="53800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3200400" y="63103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81" name="Text Box 17"/>
          <p:cNvSpPr txBox="1">
            <a:spLocks noChangeArrowheads="1"/>
          </p:cNvSpPr>
          <p:nvPr/>
        </p:nvSpPr>
        <p:spPr bwMode="auto">
          <a:xfrm>
            <a:off x="4267200" y="54562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grpSp>
        <p:nvGrpSpPr>
          <p:cNvPr id="139292" name="Group 28"/>
          <p:cNvGrpSpPr>
            <a:grpSpLocks/>
          </p:cNvGrpSpPr>
          <p:nvPr/>
        </p:nvGrpSpPr>
        <p:grpSpPr bwMode="auto">
          <a:xfrm>
            <a:off x="2470150" y="3328988"/>
            <a:ext cx="5911732" cy="1624012"/>
            <a:chOff x="1556" y="2097"/>
            <a:chExt cx="6126" cy="1023"/>
          </a:xfrm>
        </p:grpSpPr>
        <p:sp>
          <p:nvSpPr>
            <p:cNvPr id="139283" name="Text Box 19"/>
            <p:cNvSpPr txBox="1">
              <a:spLocks noChangeArrowheads="1"/>
            </p:cNvSpPr>
            <p:nvPr/>
          </p:nvSpPr>
          <p:spPr bwMode="auto">
            <a:xfrm>
              <a:off x="1556" y="2097"/>
              <a:ext cx="6126" cy="233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TMS = 5 (un número inventado)</a:t>
              </a:r>
              <a:endParaRPr lang="es-ES" dirty="0">
                <a:solidFill>
                  <a:srgbClr val="470F3E"/>
                </a:solidFill>
              </a:endParaRPr>
            </a:p>
          </p:txBody>
        </p:sp>
        <p:sp>
          <p:nvSpPr>
            <p:cNvPr id="139288" name="Line 24"/>
            <p:cNvSpPr>
              <a:spLocks noChangeShapeType="1"/>
            </p:cNvSpPr>
            <p:nvPr/>
          </p:nvSpPr>
          <p:spPr bwMode="auto">
            <a:xfrm flipH="1">
              <a:off x="1584" y="2496"/>
              <a:ext cx="96" cy="624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139294" name="Group 30"/>
          <p:cNvGrpSpPr>
            <a:grpSpLocks/>
          </p:cNvGrpSpPr>
          <p:nvPr/>
        </p:nvGrpSpPr>
        <p:grpSpPr bwMode="auto">
          <a:xfrm>
            <a:off x="3505200" y="4471993"/>
            <a:ext cx="5029200" cy="862013"/>
            <a:chOff x="2208" y="2817"/>
            <a:chExt cx="4504" cy="543"/>
          </a:xfrm>
        </p:grpSpPr>
        <p:sp>
          <p:nvSpPr>
            <p:cNvPr id="139287" name="Text Box 23"/>
            <p:cNvSpPr txBox="1">
              <a:spLocks noChangeArrowheads="1"/>
            </p:cNvSpPr>
            <p:nvPr/>
          </p:nvSpPr>
          <p:spPr bwMode="auto">
            <a:xfrm>
              <a:off x="3120" y="2817"/>
              <a:ext cx="3592" cy="407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dirty="0" smtClean="0">
                  <a:solidFill>
                    <a:srgbClr val="470F3E"/>
                  </a:solidFill>
                </a:rPr>
                <a:t>TMS = 0,5 (</a:t>
              </a:r>
              <a:r>
                <a:rPr lang="en-US" dirty="0" err="1" smtClean="0">
                  <a:solidFill>
                    <a:srgbClr val="470F3E"/>
                  </a:solidFill>
                </a:rPr>
                <a:t>otro</a:t>
              </a:r>
              <a:r>
                <a:rPr lang="en-US" dirty="0" smtClean="0">
                  <a:solidFill>
                    <a:srgbClr val="470F3E"/>
                  </a:solidFill>
                </a:rPr>
                <a:t> </a:t>
              </a:r>
              <a:r>
                <a:rPr lang="en-US" dirty="0" err="1" smtClean="0">
                  <a:solidFill>
                    <a:srgbClr val="470F3E"/>
                  </a:solidFill>
                </a:rPr>
                <a:t>número</a:t>
              </a:r>
              <a:r>
                <a:rPr lang="en-US" dirty="0" smtClean="0">
                  <a:solidFill>
                    <a:srgbClr val="470F3E"/>
                  </a:solidFill>
                </a:rPr>
                <a:t> </a:t>
              </a:r>
              <a:r>
                <a:rPr lang="en-US" dirty="0" err="1" smtClean="0">
                  <a:solidFill>
                    <a:srgbClr val="470F3E"/>
                  </a:solidFill>
                </a:rPr>
                <a:t>inventado</a:t>
              </a:r>
              <a:r>
                <a:rPr lang="en-US" dirty="0" smtClean="0">
                  <a:solidFill>
                    <a:srgbClr val="470F3E"/>
                  </a:solidFill>
                </a:rPr>
                <a:t>, </a:t>
              </a:r>
              <a:r>
                <a:rPr lang="en-US" dirty="0" err="1" smtClean="0">
                  <a:solidFill>
                    <a:srgbClr val="470F3E"/>
                  </a:solidFill>
                </a:rPr>
                <a:t>pero</a:t>
              </a:r>
              <a:r>
                <a:rPr lang="en-US" dirty="0" smtClean="0">
                  <a:solidFill>
                    <a:srgbClr val="470F3E"/>
                  </a:solidFill>
                </a:rPr>
                <a:t> </a:t>
              </a:r>
              <a:r>
                <a:rPr lang="en-US" dirty="0" err="1" smtClean="0">
                  <a:solidFill>
                    <a:srgbClr val="470F3E"/>
                  </a:solidFill>
                </a:rPr>
                <a:t>menor</a:t>
              </a:r>
              <a:r>
                <a:rPr lang="en-US" dirty="0" smtClean="0">
                  <a:solidFill>
                    <a:srgbClr val="470F3E"/>
                  </a:solidFill>
                </a:rPr>
                <a:t> que 5)</a:t>
              </a:r>
              <a:endParaRPr lang="en-US" dirty="0">
                <a:solidFill>
                  <a:srgbClr val="470F3E"/>
                </a:solidFill>
              </a:endParaRPr>
            </a:p>
          </p:txBody>
        </p:sp>
        <p:sp>
          <p:nvSpPr>
            <p:cNvPr id="139289" name="Line 25"/>
            <p:cNvSpPr>
              <a:spLocks noChangeShapeType="1"/>
            </p:cNvSpPr>
            <p:nvPr/>
          </p:nvSpPr>
          <p:spPr bwMode="auto">
            <a:xfrm flipH="1">
              <a:off x="2208" y="3072"/>
              <a:ext cx="912" cy="288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139296" name="Rectangle 3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534400" cy="457200"/>
          </a:xfrm>
          <a:noFill/>
          <a:ln/>
        </p:spPr>
        <p:txBody>
          <a:bodyPr/>
          <a:lstStyle/>
          <a:p>
            <a:r>
              <a:rPr lang="en-US" dirty="0" err="1"/>
              <a:t>Tasa</a:t>
            </a:r>
            <a:r>
              <a:rPr lang="en-US" dirty="0"/>
              <a:t> Marginal de </a:t>
            </a:r>
            <a:r>
              <a:rPr lang="en-US" dirty="0" err="1"/>
              <a:t>Sustitución</a:t>
            </a:r>
            <a:endParaRPr lang="en-US" dirty="0"/>
          </a:p>
        </p:txBody>
      </p:sp>
      <p:graphicFrame>
        <p:nvGraphicFramePr>
          <p:cNvPr id="26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484883"/>
              </p:ext>
            </p:extLst>
          </p:nvPr>
        </p:nvGraphicFramePr>
        <p:xfrm>
          <a:off x="6019800" y="2137462"/>
          <a:ext cx="1911428" cy="849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cuación" r:id="rId3" imgW="1019057" imgH="447693" progId="Equation.3">
                  <p:embed/>
                </p:oleObj>
              </mc:Choice>
              <mc:Fallback>
                <p:oleObj name="Ecuación" r:id="rId3" imgW="1019057" imgH="447693" progId="Equation.3">
                  <p:embed/>
                  <p:pic>
                    <p:nvPicPr>
                      <p:cNvPr id="2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137462"/>
                        <a:ext cx="1911428" cy="849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323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3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02DE-0E9E-43D8-AB07-E3A20AFF7F8D}" type="slidenum">
              <a:rPr lang="en-US"/>
              <a:pPr/>
              <a:t>27</a:t>
            </a:fld>
            <a:endParaRPr lang="en-US"/>
          </a:p>
        </p:txBody>
      </p:sp>
      <p:sp>
        <p:nvSpPr>
          <p:cNvPr id="143372" name="Line 12"/>
          <p:cNvSpPr>
            <a:spLocks noChangeShapeType="1"/>
          </p:cNvSpPr>
          <p:nvPr/>
        </p:nvSpPr>
        <p:spPr bwMode="auto">
          <a:xfrm>
            <a:off x="2133600" y="4800600"/>
            <a:ext cx="1752600" cy="762000"/>
          </a:xfrm>
          <a:prstGeom prst="line">
            <a:avLst/>
          </a:prstGeom>
          <a:noFill/>
          <a:ln w="28575">
            <a:solidFill>
              <a:srgbClr val="DC00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20715"/>
            <a:ext cx="8534400" cy="706515"/>
          </a:xfrm>
        </p:spPr>
        <p:txBody>
          <a:bodyPr/>
          <a:lstStyle/>
          <a:p>
            <a:r>
              <a:rPr lang="es-UY" dirty="0" smtClean="0"/>
              <a:t>Convexidad</a:t>
            </a:r>
            <a:endParaRPr lang="es-UY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1524000"/>
          </a:xfrm>
        </p:spPr>
        <p:txBody>
          <a:bodyPr/>
          <a:lstStyle/>
          <a:p>
            <a:r>
              <a:rPr lang="es-UY" sz="2800" dirty="0" smtClean="0"/>
              <a:t>Un conjunto de puntos es </a:t>
            </a:r>
            <a:r>
              <a:rPr lang="es-UY" sz="2800" b="1" dirty="0" smtClean="0"/>
              <a:t>convexo </a:t>
            </a:r>
            <a:r>
              <a:rPr lang="es-UY" sz="2800" dirty="0" smtClean="0"/>
              <a:t>si podemos unir dos puntos con una recta contenida totalmente en el conjunto.</a:t>
            </a:r>
            <a:endParaRPr lang="es-UY" sz="2800" dirty="0"/>
          </a:p>
        </p:txBody>
      </p:sp>
      <p:sp>
        <p:nvSpPr>
          <p:cNvPr id="143364" name="Line 4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4979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484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43368" name="Freeform 8"/>
          <p:cNvSpPr>
            <a:spLocks/>
          </p:cNvSpPr>
          <p:nvPr/>
        </p:nvSpPr>
        <p:spPr bwMode="auto">
          <a:xfrm>
            <a:off x="1676400" y="3810000"/>
            <a:ext cx="3048000" cy="1828800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4724400" y="55324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143370" name="Oval 10"/>
          <p:cNvSpPr>
            <a:spLocks noChangeArrowheads="1"/>
          </p:cNvSpPr>
          <p:nvPr/>
        </p:nvSpPr>
        <p:spPr bwMode="auto">
          <a:xfrm>
            <a:off x="2133600" y="4800600"/>
            <a:ext cx="76200" cy="76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371" name="Oval 11"/>
          <p:cNvSpPr>
            <a:spLocks noChangeArrowheads="1"/>
          </p:cNvSpPr>
          <p:nvPr/>
        </p:nvSpPr>
        <p:spPr bwMode="auto">
          <a:xfrm>
            <a:off x="3810000" y="5486400"/>
            <a:ext cx="76200" cy="76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376" name="Text Box 16"/>
          <p:cNvSpPr txBox="1">
            <a:spLocks noChangeArrowheads="1"/>
          </p:cNvSpPr>
          <p:nvPr/>
        </p:nvSpPr>
        <p:spPr bwMode="auto">
          <a:xfrm>
            <a:off x="3657600" y="63230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43377" name="Text Box 17"/>
          <p:cNvSpPr txBox="1">
            <a:spLocks noChangeArrowheads="1"/>
          </p:cNvSpPr>
          <p:nvPr/>
        </p:nvSpPr>
        <p:spPr bwMode="auto">
          <a:xfrm>
            <a:off x="1066800" y="475456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43378" name="Line 18"/>
          <p:cNvSpPr>
            <a:spLocks noChangeShapeType="1"/>
          </p:cNvSpPr>
          <p:nvPr/>
        </p:nvSpPr>
        <p:spPr bwMode="auto">
          <a:xfrm flipH="1">
            <a:off x="1600200" y="4876800"/>
            <a:ext cx="6096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79" name="Line 19"/>
          <p:cNvSpPr>
            <a:spLocks noChangeShapeType="1"/>
          </p:cNvSpPr>
          <p:nvPr/>
        </p:nvSpPr>
        <p:spPr bwMode="auto">
          <a:xfrm>
            <a:off x="2133600" y="4876800"/>
            <a:ext cx="0" cy="13716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80" name="Line 20"/>
          <p:cNvSpPr>
            <a:spLocks noChangeShapeType="1"/>
          </p:cNvSpPr>
          <p:nvPr/>
        </p:nvSpPr>
        <p:spPr bwMode="auto">
          <a:xfrm>
            <a:off x="3886200" y="5562600"/>
            <a:ext cx="0" cy="6858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81" name="Line 21"/>
          <p:cNvSpPr>
            <a:spLocks noChangeShapeType="1"/>
          </p:cNvSpPr>
          <p:nvPr/>
        </p:nvSpPr>
        <p:spPr bwMode="auto">
          <a:xfrm flipH="1">
            <a:off x="1600200" y="5562600"/>
            <a:ext cx="2286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82" name="Text Box 22"/>
          <p:cNvSpPr txBox="1">
            <a:spLocks noChangeArrowheads="1"/>
          </p:cNvSpPr>
          <p:nvPr/>
        </p:nvSpPr>
        <p:spPr bwMode="auto">
          <a:xfrm>
            <a:off x="1066800" y="54467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43383" name="Text Box 23"/>
          <p:cNvSpPr txBox="1">
            <a:spLocks noChangeArrowheads="1"/>
          </p:cNvSpPr>
          <p:nvPr/>
        </p:nvSpPr>
        <p:spPr bwMode="auto">
          <a:xfrm>
            <a:off x="1905000" y="627856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43384" name="Text Box 24"/>
          <p:cNvSpPr txBox="1">
            <a:spLocks noChangeArrowheads="1"/>
          </p:cNvSpPr>
          <p:nvPr/>
        </p:nvSpPr>
        <p:spPr bwMode="auto">
          <a:xfrm>
            <a:off x="3352800" y="3651518"/>
            <a:ext cx="504176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s-ES" sz="2000" dirty="0">
                <a:solidFill>
                  <a:srgbClr val="470F3E"/>
                </a:solidFill>
              </a:rPr>
              <a:t>El supuesto de una TMS decreciente es</a:t>
            </a:r>
          </a:p>
          <a:p>
            <a:pPr algn="l"/>
            <a:r>
              <a:rPr lang="es-ES" sz="2000" dirty="0">
                <a:solidFill>
                  <a:srgbClr val="470F3E"/>
                </a:solidFill>
              </a:rPr>
              <a:t>equivalente a asumir que todas las</a:t>
            </a:r>
          </a:p>
          <a:p>
            <a:pPr algn="l"/>
            <a:r>
              <a:rPr lang="es-ES" sz="2000" dirty="0">
                <a:solidFill>
                  <a:srgbClr val="470F3E"/>
                </a:solidFill>
              </a:rPr>
              <a:t>combinaciones de </a:t>
            </a:r>
            <a:r>
              <a:rPr lang="es-ES" sz="2000" i="1" dirty="0">
                <a:solidFill>
                  <a:srgbClr val="470F3E"/>
                </a:solidFill>
              </a:rPr>
              <a:t>x </a:t>
            </a:r>
            <a:r>
              <a:rPr lang="es-ES" sz="2000" dirty="0">
                <a:solidFill>
                  <a:srgbClr val="470F3E"/>
                </a:solidFill>
              </a:rPr>
              <a:t>y </a:t>
            </a:r>
            <a:r>
              <a:rPr lang="es-ES" sz="2000" i="1" dirty="0" err="1">
                <a:solidFill>
                  <a:srgbClr val="470F3E"/>
                </a:solidFill>
              </a:rPr>
              <a:t>y</a:t>
            </a:r>
            <a:r>
              <a:rPr lang="es-ES" sz="2000" i="1" dirty="0">
                <a:solidFill>
                  <a:srgbClr val="470F3E"/>
                </a:solidFill>
              </a:rPr>
              <a:t> </a:t>
            </a:r>
            <a:r>
              <a:rPr lang="es-ES" sz="2000" dirty="0">
                <a:solidFill>
                  <a:srgbClr val="470F3E"/>
                </a:solidFill>
              </a:rPr>
              <a:t>que son preferidas</a:t>
            </a:r>
          </a:p>
          <a:p>
            <a:pPr algn="l"/>
            <a:r>
              <a:rPr lang="es-ES" sz="2000" dirty="0">
                <a:solidFill>
                  <a:srgbClr val="470F3E"/>
                </a:solidFill>
              </a:rPr>
              <a:t>a </a:t>
            </a:r>
            <a:r>
              <a:rPr lang="es-ES" sz="2000" i="1" dirty="0">
                <a:solidFill>
                  <a:srgbClr val="470F3E"/>
                </a:solidFill>
              </a:rPr>
              <a:t>x</a:t>
            </a:r>
            <a:r>
              <a:rPr lang="es-ES" sz="2000" dirty="0">
                <a:solidFill>
                  <a:srgbClr val="470F3E"/>
                </a:solidFill>
              </a:rPr>
              <a:t>* y </a:t>
            </a:r>
            <a:r>
              <a:rPr lang="es-ES" sz="2000" i="1" dirty="0">
                <a:solidFill>
                  <a:srgbClr val="470F3E"/>
                </a:solidFill>
              </a:rPr>
              <a:t>y</a:t>
            </a:r>
            <a:r>
              <a:rPr lang="es-ES" sz="2000" dirty="0">
                <a:solidFill>
                  <a:srgbClr val="470F3E"/>
                </a:solidFill>
              </a:rPr>
              <a:t>* forman un conjunto convexo.</a:t>
            </a:r>
          </a:p>
        </p:txBody>
      </p:sp>
      <p:sp>
        <p:nvSpPr>
          <p:cNvPr id="143385" name="Line 25"/>
          <p:cNvSpPr>
            <a:spLocks noChangeShapeType="1"/>
          </p:cNvSpPr>
          <p:nvPr/>
        </p:nvSpPr>
        <p:spPr bwMode="auto">
          <a:xfrm>
            <a:off x="2971800" y="5181600"/>
            <a:ext cx="0" cy="10668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386" name="Line 26"/>
          <p:cNvSpPr>
            <a:spLocks noChangeShapeType="1"/>
          </p:cNvSpPr>
          <p:nvPr/>
        </p:nvSpPr>
        <p:spPr bwMode="auto">
          <a:xfrm flipH="1">
            <a:off x="1600200" y="5181600"/>
            <a:ext cx="13716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87" name="Text Box 27"/>
          <p:cNvSpPr txBox="1">
            <a:spLocks noChangeArrowheads="1"/>
          </p:cNvSpPr>
          <p:nvPr/>
        </p:nvSpPr>
        <p:spPr bwMode="auto">
          <a:xfrm>
            <a:off x="2362200" y="6278563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(x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r>
              <a:rPr lang="en-US" sz="1400" b="1">
                <a:solidFill>
                  <a:schemeClr val="tx1"/>
                </a:solidFill>
              </a:rPr>
              <a:t> + 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r>
              <a:rPr lang="en-US" sz="1400" b="1">
                <a:solidFill>
                  <a:schemeClr val="tx1"/>
                </a:solidFill>
              </a:rPr>
              <a:t>)/2</a:t>
            </a:r>
          </a:p>
        </p:txBody>
      </p:sp>
      <p:sp>
        <p:nvSpPr>
          <p:cNvPr id="143388" name="Text Box 28"/>
          <p:cNvSpPr txBox="1">
            <a:spLocks noChangeArrowheads="1"/>
          </p:cNvSpPr>
          <p:nvPr/>
        </p:nvSpPr>
        <p:spPr bwMode="auto">
          <a:xfrm>
            <a:off x="228600" y="5059363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(y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r>
              <a:rPr lang="en-US" sz="1400" b="1">
                <a:solidFill>
                  <a:schemeClr val="tx1"/>
                </a:solidFill>
              </a:rPr>
              <a:t> + 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r>
              <a:rPr lang="en-US" sz="1400" b="1">
                <a:solidFill>
                  <a:schemeClr val="tx1"/>
                </a:solidFill>
              </a:rPr>
              <a:t>)/2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5041-CF65-4BE2-ABAE-3CB99075F11D}" type="slidenum">
              <a:rPr lang="en-US"/>
              <a:pPr/>
              <a:t>28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533400"/>
          </a:xfrm>
        </p:spPr>
        <p:txBody>
          <a:bodyPr/>
          <a:lstStyle/>
          <a:p>
            <a:r>
              <a:rPr lang="en-US" dirty="0" err="1" smtClean="0"/>
              <a:t>Diferencial</a:t>
            </a:r>
            <a:r>
              <a:rPr lang="en-US" dirty="0" smtClean="0"/>
              <a:t> total de 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643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6527" y="1012030"/>
                <a:ext cx="7772400" cy="5236370"/>
              </a:xfrm>
            </p:spPr>
            <p:txBody>
              <a:bodyPr/>
              <a:lstStyle/>
              <a:p>
                <a:r>
                  <a:rPr lang="es-UY" sz="2800" dirty="0" smtClean="0"/>
                  <a:t>Suponga que un individuo tiene una función de utilidad </a:t>
                </a:r>
                <a:r>
                  <a:rPr lang="es-UY" sz="2400" i="1" dirty="0" smtClean="0">
                    <a:solidFill>
                      <a:srgbClr val="3B4F89"/>
                    </a:solidFill>
                  </a:rPr>
                  <a:t>U</a:t>
                </a:r>
                <a:r>
                  <a:rPr lang="es-UY" sz="2400" dirty="0" smtClean="0">
                    <a:solidFill>
                      <a:srgbClr val="3B4F89"/>
                    </a:solidFill>
                  </a:rPr>
                  <a:t>(</a:t>
                </a:r>
                <a:r>
                  <a:rPr lang="es-UY" sz="2400" i="1" dirty="0" err="1" smtClean="0">
                    <a:solidFill>
                      <a:srgbClr val="3B4F89"/>
                    </a:solidFill>
                  </a:rPr>
                  <a:t>x,y</a:t>
                </a:r>
                <a:r>
                  <a:rPr lang="es-UY" sz="2400" i="1" dirty="0" smtClean="0">
                    <a:solidFill>
                      <a:srgbClr val="3B4F89"/>
                    </a:solidFill>
                  </a:rPr>
                  <a:t>)</a:t>
                </a:r>
              </a:p>
              <a:p>
                <a:r>
                  <a:rPr lang="es-ES" sz="2800" dirty="0" smtClean="0"/>
                  <a:t>Si x e y cambian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,∆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s-UY" sz="2800" dirty="0" smtClean="0"/>
                  <a:t> </a:t>
                </a:r>
                <a:r>
                  <a:rPr lang="es-UY" sz="2800" b="1" dirty="0" smtClean="0"/>
                  <a:t>el cambio total</a:t>
                </a:r>
                <a:r>
                  <a:rPr lang="es-UY" sz="2800" dirty="0" smtClean="0"/>
                  <a:t> en U es </a:t>
                </a:r>
                <a14:m>
                  <m:oMath xmlns:m="http://schemas.openxmlformats.org/officeDocument/2006/math">
                    <m:r>
                      <a:rPr lang="es-UY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ES" sz="2800" b="0" dirty="0" smtClean="0">
                  <a:ea typeface="Cambria Math" panose="02040503050406030204" pitchFamily="18" charset="0"/>
                </a:endParaRPr>
              </a:p>
              <a:p>
                <a:r>
                  <a:rPr lang="es-UY" sz="2800" dirty="0" smtClean="0"/>
                  <a:t>El </a:t>
                </a:r>
                <a:r>
                  <a:rPr lang="es-UY" sz="2800" b="1" dirty="0" smtClean="0"/>
                  <a:t>diferencial total</a:t>
                </a:r>
                <a:r>
                  <a:rPr lang="es-UY" sz="2800" dirty="0" smtClean="0"/>
                  <a:t> de </a:t>
                </a:r>
                <a:r>
                  <a:rPr lang="es-UY" sz="2800" i="1" dirty="0" smtClean="0"/>
                  <a:t>U</a:t>
                </a:r>
                <a:r>
                  <a:rPr lang="es-UY" sz="2800" dirty="0" smtClean="0"/>
                  <a:t> es:</a:t>
                </a:r>
              </a:p>
              <a:p>
                <a:endParaRPr lang="es-ES" sz="2800" dirty="0"/>
              </a:p>
              <a:p>
                <a:endParaRPr lang="es-ES" sz="2800" dirty="0" smtClean="0"/>
              </a:p>
              <a:p>
                <a:pPr marL="0" indent="0">
                  <a:buNone/>
                </a:pPr>
                <a:endParaRPr lang="es-UY" sz="2800" dirty="0" smtClean="0"/>
              </a:p>
              <a:p>
                <a:endParaRPr lang="es-UY" sz="2800" dirty="0"/>
              </a:p>
            </p:txBody>
          </p:sp>
        </mc:Choice>
        <mc:Fallback xmlns="">
          <p:sp>
            <p:nvSpPr>
              <p:cNvPr id="1464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6527" y="1012030"/>
                <a:ext cx="7772400" cy="5236370"/>
              </a:xfrm>
              <a:blipFill>
                <a:blip r:embed="rId3"/>
                <a:stretch>
                  <a:fillRect l="-1412" t="-1164" r="-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6436" name="Object 4"/>
          <p:cNvGraphicFramePr>
            <a:graphicFrameLocks noChangeAspect="1"/>
          </p:cNvGraphicFramePr>
          <p:nvPr>
            <p:extLst/>
          </p:nvPr>
        </p:nvGraphicFramePr>
        <p:xfrm>
          <a:off x="2971800" y="3566029"/>
          <a:ext cx="31623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4" imgW="1384200" imgH="419040" progId="Equation.3">
                  <p:embed/>
                </p:oleObj>
              </mc:Choice>
              <mc:Fallback>
                <p:oleObj name="Equation" r:id="rId4" imgW="1384200" imgH="419040" progId="Equation.3">
                  <p:embed/>
                  <p:pic>
                    <p:nvPicPr>
                      <p:cNvPr id="1464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66029"/>
                        <a:ext cx="316230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065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5041-CF65-4BE2-ABAE-3CB99075F11D}" type="slidenum">
              <a:rPr lang="en-US"/>
              <a:pPr/>
              <a:t>29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533400"/>
          </a:xfrm>
        </p:spPr>
        <p:txBody>
          <a:bodyPr/>
          <a:lstStyle/>
          <a:p>
            <a:r>
              <a:rPr lang="en-US" dirty="0" err="1" smtClean="0"/>
              <a:t>Diferencial</a:t>
            </a:r>
            <a:r>
              <a:rPr lang="en-US" dirty="0" smtClean="0"/>
              <a:t> total de 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643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6527" y="1012030"/>
                <a:ext cx="7772400" cy="5236370"/>
              </a:xfrm>
            </p:spPr>
            <p:txBody>
              <a:bodyPr/>
              <a:lstStyle/>
              <a:p>
                <a:r>
                  <a:rPr lang="es-ES" sz="2800" dirty="0" smtClean="0"/>
                  <a:t>Cuando </a:t>
                </a:r>
                <a14:m>
                  <m:oMath xmlns:m="http://schemas.openxmlformats.org/officeDocument/2006/math">
                    <m:r>
                      <a:rPr lang="es-E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𝑑𝑥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</m:oMath>
                </a14:m>
                <a:r>
                  <a:rPr lang="es-UY" sz="2800" dirty="0" smtClean="0"/>
                  <a:t> el cambio total en U y el diferencial total en U son iguales.</a:t>
                </a:r>
              </a:p>
              <a:p>
                <a:r>
                  <a:rPr lang="es-ES" sz="2800" dirty="0" smtClean="0"/>
                  <a:t>Como trabajamos con cambios chicos, nos referiremos a </a:t>
                </a:r>
              </a:p>
              <a:p>
                <a:endParaRPr lang="es-ES" sz="2800" dirty="0"/>
              </a:p>
              <a:p>
                <a:endParaRPr lang="es-ES" sz="2800" dirty="0" smtClean="0"/>
              </a:p>
              <a:p>
                <a:r>
                  <a:rPr lang="es-ES" sz="2800" dirty="0" smtClean="0"/>
                  <a:t>Como el cambio total en U cuando varían x e y</a:t>
                </a:r>
                <a:endParaRPr lang="es-UY" sz="2800" dirty="0" smtClean="0"/>
              </a:p>
              <a:p>
                <a:endParaRPr lang="es-ES" sz="2800" dirty="0"/>
              </a:p>
              <a:p>
                <a:pPr marL="0" indent="0">
                  <a:buNone/>
                </a:pPr>
                <a:endParaRPr lang="es-UY" sz="2800" dirty="0" smtClean="0"/>
              </a:p>
              <a:p>
                <a:endParaRPr lang="es-UY" sz="2800" dirty="0"/>
              </a:p>
            </p:txBody>
          </p:sp>
        </mc:Choice>
        <mc:Fallback xmlns="">
          <p:sp>
            <p:nvSpPr>
              <p:cNvPr id="1464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6527" y="1012030"/>
                <a:ext cx="7772400" cy="5236370"/>
              </a:xfrm>
              <a:blipFill rotWithShape="0">
                <a:blip r:embed="rId3"/>
                <a:stretch>
                  <a:fillRect l="-1412" t="-1164" r="-1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6436" name="Object 4"/>
          <p:cNvGraphicFramePr>
            <a:graphicFrameLocks noChangeAspect="1"/>
          </p:cNvGraphicFramePr>
          <p:nvPr>
            <p:extLst/>
          </p:nvPr>
        </p:nvGraphicFramePr>
        <p:xfrm>
          <a:off x="2914650" y="2895600"/>
          <a:ext cx="31623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4" imgW="1384200" imgH="419040" progId="Equation.3">
                  <p:embed/>
                </p:oleObj>
              </mc:Choice>
              <mc:Fallback>
                <p:oleObj name="Equation" r:id="rId4" imgW="1384200" imgH="419040" progId="Equation.3">
                  <p:embed/>
                  <p:pic>
                    <p:nvPicPr>
                      <p:cNvPr id="1464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2895600"/>
                        <a:ext cx="316230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956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s-ES" sz="3800" dirty="0" smtClean="0"/>
              <a:t>Sobre el modelo de elección racional</a:t>
            </a:r>
            <a:endParaRPr lang="es-ES" sz="3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334000"/>
          </a:xfrm>
        </p:spPr>
        <p:txBody>
          <a:bodyPr/>
          <a:lstStyle/>
          <a:p>
            <a:r>
              <a:rPr lang="es-ES" dirty="0"/>
              <a:t>Aplicado a todos los comportamientos.</a:t>
            </a:r>
          </a:p>
          <a:p>
            <a:r>
              <a:rPr lang="es-ES" dirty="0"/>
              <a:t>No tan bueno en algunos casos.</a:t>
            </a:r>
          </a:p>
          <a:p>
            <a:r>
              <a:rPr lang="es-ES" dirty="0" smtClean="0"/>
              <a:t>Bueno </a:t>
            </a:r>
            <a:r>
              <a:rPr lang="es-ES" dirty="0"/>
              <a:t>para predecir comportamiento consumidor. </a:t>
            </a:r>
          </a:p>
          <a:p>
            <a:r>
              <a:rPr lang="es-ES" dirty="0" smtClean="0"/>
              <a:t>Los economistas somos conscientes que los individuos no siempre realizan todos los cálculos que supone este modelo.</a:t>
            </a:r>
          </a:p>
          <a:p>
            <a:r>
              <a:rPr lang="es-ES" dirty="0" smtClean="0"/>
              <a:t>Se comportan “como si”.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36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97BC-DAED-499F-9388-B46366AC6D83}" type="slidenum">
              <a:rPr lang="en-US"/>
              <a:pPr/>
              <a:t>30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878"/>
            <a:ext cx="7772400" cy="685800"/>
          </a:xfrm>
        </p:spPr>
        <p:txBody>
          <a:bodyPr/>
          <a:lstStyle/>
          <a:p>
            <a:r>
              <a:rPr lang="en-US" dirty="0" err="1"/>
              <a:t>Obteniendo</a:t>
            </a:r>
            <a:r>
              <a:rPr lang="en-US" dirty="0"/>
              <a:t> la </a:t>
            </a:r>
            <a:r>
              <a:rPr lang="en-US" i="1" dirty="0"/>
              <a:t>TMS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4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066800"/>
                <a:ext cx="7772400" cy="2133600"/>
              </a:xfrm>
            </p:spPr>
            <p:txBody>
              <a:bodyPr/>
              <a:lstStyle/>
              <a:p>
                <a:r>
                  <a:rPr lang="es-UY" dirty="0" smtClean="0"/>
                  <a:t>Sobre cualquier curva de indiferencia, la utilidad es constante (</a:t>
                </a:r>
                <a:r>
                  <a:rPr lang="es-UY" i="1" dirty="0" err="1"/>
                  <a:t>dU</a:t>
                </a:r>
                <a:r>
                  <a:rPr lang="es-UY" dirty="0"/>
                  <a:t> = 0)</a:t>
                </a:r>
              </a:p>
              <a:p>
                <a:r>
                  <a:rPr lang="es-UY" dirty="0" smtClean="0"/>
                  <a:t>Haciendo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/>
                      </a:rPr>
                      <m:t>𝑑𝑈</m:t>
                    </m:r>
                    <m:r>
                      <a:rPr lang="es-UY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s-UY" dirty="0" smtClean="0"/>
                  <a:t>, de </a:t>
                </a:r>
                <a:r>
                  <a:rPr lang="es-UY" dirty="0"/>
                  <a:t>la expresión anterior tenemos que:</a:t>
                </a:r>
              </a:p>
            </p:txBody>
          </p:sp>
        </mc:Choice>
        <mc:Fallback xmlns="">
          <p:sp>
            <p:nvSpPr>
              <p:cNvPr id="1484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066800"/>
                <a:ext cx="7772400" cy="2133600"/>
              </a:xfrm>
              <a:blipFill rotWithShape="0">
                <a:blip r:embed="rId3"/>
                <a:stretch>
                  <a:fillRect l="-1804" t="-3714" r="-3294" b="-971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8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514355"/>
              </p:ext>
            </p:extLst>
          </p:nvPr>
        </p:nvGraphicFramePr>
        <p:xfrm>
          <a:off x="2209800" y="4114800"/>
          <a:ext cx="3549649" cy="154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cuación" r:id="rId4" imgW="1688760" imgH="787320" progId="Equation.3">
                  <p:embed/>
                </p:oleObj>
              </mc:Choice>
              <mc:Fallback>
                <p:oleObj name="Ecuación" r:id="rId4" imgW="1688760" imgH="787320" progId="Equation.3">
                  <p:embed/>
                  <p:pic>
                    <p:nvPicPr>
                      <p:cNvPr id="1484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114800"/>
                        <a:ext cx="3549649" cy="154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328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CE44-F92E-44CD-A225-8CB330C980E7}" type="slidenum">
              <a:rPr lang="en-US"/>
              <a:pPr/>
              <a:t>31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772400" cy="533400"/>
          </a:xfrm>
        </p:spPr>
        <p:txBody>
          <a:bodyPr/>
          <a:lstStyle/>
          <a:p>
            <a:r>
              <a:rPr lang="es-UY" dirty="0" smtClean="0"/>
              <a:t>Utilidad Marginal</a:t>
            </a:r>
            <a:endParaRPr lang="es-UY" dirty="0"/>
          </a:p>
        </p:txBody>
      </p:sp>
      <p:graphicFrame>
        <p:nvGraphicFramePr>
          <p:cNvPr id="178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144225"/>
              </p:ext>
            </p:extLst>
          </p:nvPr>
        </p:nvGraphicFramePr>
        <p:xfrm>
          <a:off x="3048000" y="1160462"/>
          <a:ext cx="259080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cuación" r:id="rId3" imgW="825480" imgH="431640" progId="Equation.3">
                  <p:embed/>
                </p:oleObj>
              </mc:Choice>
              <mc:Fallback>
                <p:oleObj name="Ecuación" r:id="rId3" imgW="825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160462"/>
                        <a:ext cx="2590800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8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4728340"/>
            <a:ext cx="7772400" cy="1977259"/>
          </a:xfrm>
          <a:noFill/>
          <a:ln/>
        </p:spPr>
        <p:txBody>
          <a:bodyPr/>
          <a:lstStyle/>
          <a:p>
            <a:r>
              <a:rPr lang="en-US" sz="2800" i="1" dirty="0"/>
              <a:t>Ceteris paribus</a:t>
            </a:r>
          </a:p>
          <a:p>
            <a:r>
              <a:rPr lang="en-US" sz="2800" dirty="0" err="1"/>
              <a:t>Depende</a:t>
            </a:r>
            <a:r>
              <a:rPr lang="en-US" sz="2800" dirty="0"/>
              <a:t> del </a:t>
            </a:r>
            <a:r>
              <a:rPr lang="en-US" sz="2800" dirty="0" err="1"/>
              <a:t>punto</a:t>
            </a:r>
            <a:r>
              <a:rPr lang="en-US" sz="2800" dirty="0"/>
              <a:t> y de la </a:t>
            </a:r>
            <a:r>
              <a:rPr lang="en-US" sz="2800" dirty="0" err="1"/>
              <a:t>escala</a:t>
            </a:r>
            <a:endParaRPr lang="en-US" sz="2800" dirty="0"/>
          </a:p>
          <a:p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5800" y="2366141"/>
            <a:ext cx="7772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3200" i="1" dirty="0" smtClean="0">
              <a:solidFill>
                <a:srgbClr val="470F3E"/>
              </a:solidFill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s-UY" sz="3200" i="1" dirty="0" smtClean="0">
                <a:solidFill>
                  <a:srgbClr val="470F3E"/>
                </a:solidFill>
              </a:rPr>
              <a:t>TMS</a:t>
            </a:r>
            <a:r>
              <a:rPr lang="es-UY" sz="3200" dirty="0" smtClean="0">
                <a:solidFill>
                  <a:srgbClr val="470F3E"/>
                </a:solidFill>
              </a:rPr>
              <a:t> es el ratio de la utilidad marginal de </a:t>
            </a:r>
            <a:r>
              <a:rPr lang="es-UY" sz="3200" i="1" dirty="0" smtClean="0">
                <a:solidFill>
                  <a:srgbClr val="470F3E"/>
                </a:solidFill>
              </a:rPr>
              <a:t>x </a:t>
            </a:r>
            <a:r>
              <a:rPr lang="es-UY" sz="3200" dirty="0" smtClean="0">
                <a:solidFill>
                  <a:srgbClr val="470F3E"/>
                </a:solidFill>
              </a:rPr>
              <a:t>con relación a la utilidad marginal de </a:t>
            </a:r>
            <a:r>
              <a:rPr lang="es-UY" sz="3200" i="1" dirty="0" smtClean="0">
                <a:solidFill>
                  <a:srgbClr val="470F3E"/>
                </a:solidFill>
              </a:rPr>
              <a:t>y</a:t>
            </a:r>
            <a:endParaRPr lang="es-UY" sz="3200" dirty="0">
              <a:solidFill>
                <a:srgbClr val="470F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01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88D-7DFF-45B8-B627-E9A6DA67E8A4}" type="slidenum">
              <a:rPr lang="en-US"/>
              <a:pPr/>
              <a:t>32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72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400" dirty="0" smtClean="0"/>
              <a:t>Utilidad Marginal Decreciente y la </a:t>
            </a:r>
            <a:r>
              <a:rPr lang="es-UY" sz="3400" i="1" dirty="0" smtClean="0"/>
              <a:t>TMS</a:t>
            </a:r>
            <a:endParaRPr lang="es-UY" sz="3400" i="1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u="sng" dirty="0" smtClean="0"/>
              <a:t>Pregunta para entregar</a:t>
            </a:r>
            <a:r>
              <a:rPr lang="es-ES" dirty="0" smtClean="0"/>
              <a:t>: </a:t>
            </a:r>
          </a:p>
          <a:p>
            <a:pPr marL="0" indent="0">
              <a:lnSpc>
                <a:spcPct val="90000"/>
              </a:lnSpc>
              <a:buNone/>
            </a:pPr>
            <a:endParaRPr lang="es-ES" b="1" i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s-ES" b="1" i="1" dirty="0" smtClean="0"/>
              <a:t>Intuitivamente, ¿El supuesto de la utilidad marginal decreciente, asegura una TMS decreciente?</a:t>
            </a:r>
          </a:p>
        </p:txBody>
      </p:sp>
    </p:spTree>
    <p:extLst>
      <p:ext uri="{BB962C8B-B14F-4D97-AF65-F5344CB8AC3E}">
        <p14:creationId xmlns:p14="http://schemas.microsoft.com/office/powerpoint/2010/main" val="1179478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143F4-811A-4455-90AB-2933FECC7F75}" type="slidenum">
              <a:rPr lang="en-US"/>
              <a:pPr/>
              <a:t>33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1"/>
            <a:ext cx="8915400" cy="609600"/>
          </a:xfrm>
        </p:spPr>
        <p:txBody>
          <a:bodyPr/>
          <a:lstStyle/>
          <a:p>
            <a:r>
              <a:rPr lang="es-ES" sz="2600" dirty="0" smtClean="0"/>
              <a:t>Obtención de la TMS a partir de la Función de Utilidad </a:t>
            </a:r>
            <a:endParaRPr lang="es-ES" sz="2600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534400" cy="1752600"/>
          </a:xfrm>
        </p:spPr>
        <p:txBody>
          <a:bodyPr/>
          <a:lstStyle/>
          <a:p>
            <a:r>
              <a:rPr lang="es-ES" dirty="0" smtClean="0"/>
              <a:t>Supongamos que las preferencias de una persona por hamburguesas (</a:t>
            </a:r>
            <a:r>
              <a:rPr lang="es-ES" i="1" dirty="0" smtClean="0"/>
              <a:t>y</a:t>
            </a:r>
            <a:r>
              <a:rPr lang="es-ES" dirty="0" smtClean="0"/>
              <a:t>) y bebidas (</a:t>
            </a:r>
            <a:r>
              <a:rPr lang="es-ES" i="1" dirty="0" smtClean="0"/>
              <a:t>x</a:t>
            </a:r>
            <a:r>
              <a:rPr lang="es-ES" dirty="0" smtClean="0"/>
              <a:t>) puede ser representada por:</a:t>
            </a:r>
          </a:p>
          <a:p>
            <a:pPr>
              <a:buFontTx/>
              <a:buNone/>
            </a:pPr>
            <a:endParaRPr lang="en-US" dirty="0"/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857054"/>
              </p:ext>
            </p:extLst>
          </p:nvPr>
        </p:nvGraphicFramePr>
        <p:xfrm>
          <a:off x="2819400" y="2743200"/>
          <a:ext cx="24542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cuación" r:id="rId3" imgW="1054080" imgH="253800" progId="Equation.3">
                  <p:embed/>
                </p:oleObj>
              </mc:Choice>
              <mc:Fallback>
                <p:oleObj name="Ecuación" r:id="rId3" imgW="105408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743200"/>
                        <a:ext cx="24542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4390" name="Rectangle 6"/>
              <p:cNvSpPr>
                <a:spLocks noChangeArrowheads="1"/>
              </p:cNvSpPr>
              <p:nvPr/>
            </p:nvSpPr>
            <p:spPr bwMode="auto">
              <a:xfrm>
                <a:off x="762000" y="3886200"/>
                <a:ext cx="7772400" cy="1143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:r>
                  <a:rPr lang="en-US" sz="3200" dirty="0" smtClean="0">
                    <a:solidFill>
                      <a:srgbClr val="470F3E"/>
                    </a:solidFill>
                  </a:rPr>
                  <a:t>Y </a:t>
                </a:r>
                <a:r>
                  <a:rPr lang="en-US" sz="3200" dirty="0" err="1" smtClean="0">
                    <a:solidFill>
                      <a:srgbClr val="470F3E"/>
                    </a:solidFill>
                  </a:rPr>
                  <a:t>fijamos</a:t>
                </a:r>
                <a:r>
                  <a:rPr lang="en-US" sz="3200" dirty="0" smtClean="0">
                    <a:solidFill>
                      <a:srgbClr val="470F3E"/>
                    </a:solidFill>
                  </a:rPr>
                  <a:t> en </a:t>
                </a:r>
                <a:r>
                  <a:rPr lang="en-US" sz="3200" dirty="0" err="1" smtClean="0">
                    <a:solidFill>
                      <a:srgbClr val="470F3E"/>
                    </a:solidFill>
                  </a:rPr>
                  <a:t>nivel</a:t>
                </a:r>
                <a:r>
                  <a:rPr lang="en-US" sz="3200" dirty="0" smtClean="0">
                    <a:solidFill>
                      <a:srgbClr val="470F3E"/>
                    </a:solidFill>
                  </a:rPr>
                  <a:t> de </a:t>
                </a:r>
                <a:r>
                  <a:rPr lang="en-US" sz="3200" dirty="0" err="1" smtClean="0">
                    <a:solidFill>
                      <a:srgbClr val="470F3E"/>
                    </a:solidFill>
                  </a:rPr>
                  <a:t>utilidad</a:t>
                </a:r>
                <a:r>
                  <a:rPr lang="en-US" sz="3200" dirty="0" smtClean="0">
                    <a:solidFill>
                      <a:srgbClr val="470F3E"/>
                    </a:solidFill>
                  </a:rPr>
                  <a:t> en 10:</a:t>
                </a:r>
              </a:p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14:m>
                  <m:oMath xmlns:m="http://schemas.openxmlformats.org/officeDocument/2006/math">
                    <m:r>
                      <a:rPr lang="es-ES" sz="3200" b="0" i="1" smtClean="0">
                        <a:solidFill>
                          <a:srgbClr val="470F3E"/>
                        </a:solidFill>
                        <a:latin typeface="Cambria Math"/>
                      </a:rPr>
                      <m:t>10=</m:t>
                    </m:r>
                    <m:rad>
                      <m:radPr>
                        <m:degHide m:val="on"/>
                        <m:ctrlPr>
                          <a:rPr lang="es-ES" sz="3200" b="0" i="1" smtClean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sz="3200" b="0" i="1" smtClean="0">
                            <a:solidFill>
                              <a:srgbClr val="470F3E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s-ES" sz="3200" b="0" i="1" smtClean="0">
                            <a:solidFill>
                              <a:srgbClr val="470F3E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es-ES" sz="3200" b="0" i="1" smtClean="0">
                            <a:solidFill>
                              <a:srgbClr val="470F3E"/>
                            </a:solidFill>
                            <a:latin typeface="Cambria Math"/>
                          </a:rPr>
                          <m:t>𝑦</m:t>
                        </m:r>
                      </m:e>
                    </m:rad>
                  </m:oMath>
                </a14:m>
                <a:endParaRPr lang="es-ES" sz="3200" b="0" dirty="0" smtClean="0">
                  <a:solidFill>
                    <a:srgbClr val="470F3E"/>
                  </a:solidFill>
                </a:endParaRPr>
              </a:p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:r>
                  <a:rPr lang="en-US" sz="3200" dirty="0" err="1" smtClean="0">
                    <a:solidFill>
                      <a:srgbClr val="470F3E"/>
                    </a:solidFill>
                  </a:rPr>
                  <a:t>Resolviendo</a:t>
                </a:r>
                <a:r>
                  <a:rPr lang="en-US" sz="3200" dirty="0" smtClean="0">
                    <a:solidFill>
                      <a:srgbClr val="470F3E"/>
                    </a:solidFill>
                  </a:rPr>
                  <a:t> </a:t>
                </a:r>
                <a:r>
                  <a:rPr lang="en-US" sz="3200" dirty="0" err="1">
                    <a:solidFill>
                      <a:srgbClr val="470F3E"/>
                    </a:solidFill>
                  </a:rPr>
                  <a:t>para</a:t>
                </a:r>
                <a:r>
                  <a:rPr lang="en-US" sz="3200" dirty="0">
                    <a:solidFill>
                      <a:srgbClr val="470F3E"/>
                    </a:solidFill>
                  </a:rPr>
                  <a:t> </a:t>
                </a:r>
                <a:r>
                  <a:rPr lang="en-US" sz="3200" i="1" dirty="0">
                    <a:solidFill>
                      <a:srgbClr val="470F3E"/>
                    </a:solidFill>
                  </a:rPr>
                  <a:t>y</a:t>
                </a:r>
                <a:r>
                  <a:rPr lang="en-US" sz="3200" dirty="0">
                    <a:solidFill>
                      <a:srgbClr val="470F3E"/>
                    </a:solidFill>
                  </a:rPr>
                  <a:t>, </a:t>
                </a:r>
                <a:r>
                  <a:rPr lang="en-US" sz="3200" dirty="0" err="1">
                    <a:solidFill>
                      <a:srgbClr val="470F3E"/>
                    </a:solidFill>
                  </a:rPr>
                  <a:t>tenemos</a:t>
                </a:r>
                <a:endParaRPr lang="en-US" sz="3200" dirty="0">
                  <a:solidFill>
                    <a:srgbClr val="470F3E"/>
                  </a:solidFill>
                </a:endParaRPr>
              </a:p>
              <a:p>
                <a:pPr marL="342900" indent="-342900">
                  <a:spcBef>
                    <a:spcPct val="20000"/>
                  </a:spcBef>
                </a:pPr>
                <a:r>
                  <a:rPr lang="en-US" sz="2800" i="1" dirty="0">
                    <a:solidFill>
                      <a:srgbClr val="3B4F89"/>
                    </a:solidFill>
                  </a:rPr>
                  <a:t>y</a:t>
                </a:r>
                <a:r>
                  <a:rPr lang="en-US" sz="2800" dirty="0">
                    <a:solidFill>
                      <a:srgbClr val="3B4F89"/>
                    </a:solidFill>
                  </a:rPr>
                  <a:t> = 100/</a:t>
                </a:r>
                <a:r>
                  <a:rPr lang="en-US" sz="2800" i="1" dirty="0">
                    <a:solidFill>
                      <a:srgbClr val="3B4F89"/>
                    </a:solidFill>
                  </a:rPr>
                  <a:t>x</a:t>
                </a:r>
                <a:endParaRPr lang="en-US" sz="2800" dirty="0">
                  <a:solidFill>
                    <a:srgbClr val="3B4F89"/>
                  </a:solidFill>
                </a:endParaRPr>
              </a:p>
              <a:p>
                <a:pPr marL="342900" indent="-342900" algn="l">
                  <a:spcBef>
                    <a:spcPct val="20000"/>
                  </a:spcBef>
                </a:pPr>
                <a:endParaRPr lang="en-US" sz="3200" dirty="0">
                  <a:solidFill>
                    <a:srgbClr val="470F3E"/>
                  </a:solidFill>
                </a:endParaRPr>
              </a:p>
            </p:txBody>
          </p:sp>
        </mc:Choice>
        <mc:Fallback xmlns="">
          <p:sp>
            <p:nvSpPr>
              <p:cNvPr id="144390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3886200"/>
                <a:ext cx="7772400" cy="1143000"/>
              </a:xfrm>
              <a:prstGeom prst="rect">
                <a:avLst/>
              </a:prstGeom>
              <a:blipFill rotWithShape="1">
                <a:blip r:embed="rId5"/>
                <a:stretch>
                  <a:fillRect l="-1725" t="-6952" b="-1144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4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4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4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4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0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143F4-811A-4455-90AB-2933FECC7F75}" type="slidenum">
              <a:rPr lang="en-US"/>
              <a:pPr/>
              <a:t>34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12577"/>
            <a:ext cx="8915400" cy="698377"/>
          </a:xfrm>
        </p:spPr>
        <p:txBody>
          <a:bodyPr/>
          <a:lstStyle/>
          <a:p>
            <a:r>
              <a:rPr lang="es-ES" sz="2600" dirty="0" smtClean="0"/>
              <a:t>Obtención de la TMS a partir de la Función de Utilidad </a:t>
            </a:r>
            <a:endParaRPr lang="es-ES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609600" y="1066800"/>
                <a:ext cx="7391400" cy="489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buFontTx/>
                  <a:buChar char="•"/>
                </a:pPr>
                <a:r>
                  <a:rPr lang="es-UY" sz="3200" dirty="0" smtClean="0">
                    <a:solidFill>
                      <a:srgbClr val="470F3E"/>
                    </a:solidFill>
                  </a:rPr>
                  <a:t>Si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200" i="1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3200" i="1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sz="3200" i="1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UY" sz="3200" b="0" i="1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s-UY" sz="3200" i="1" dirty="0" smtClean="0">
                        <a:solidFill>
                          <a:srgbClr val="470F3E"/>
                        </a:solidFill>
                        <a:latin typeface="Cambria Math" panose="02040503050406030204" pitchFamily="18" charset="0"/>
                      </a:rPr>
                      <m:t>𝑇𝑀𝑆</m:t>
                    </m:r>
                    <m:r>
                      <a:rPr lang="es-UY" sz="3200" i="1" dirty="0" smtClean="0">
                        <a:solidFill>
                          <a:srgbClr val="470F3E"/>
                        </a:solidFill>
                        <a:latin typeface="Cambria Math" panose="02040503050406030204" pitchFamily="18" charset="0"/>
                      </a:rPr>
                      <m:t> = −</m:t>
                    </m:r>
                    <m:f>
                      <m:fPr>
                        <m:ctrlPr>
                          <a:rPr lang="es-UY" sz="3200" i="1" dirty="0" smtClean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sz="3200" i="1" dirty="0" err="1" smtClean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UY" sz="3200" i="1" dirty="0" smtClean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s-UY" sz="3200" dirty="0" smtClean="0">
                    <a:solidFill>
                      <a:srgbClr val="470F3E"/>
                    </a:solidFill>
                  </a:rPr>
                  <a:t>:</a:t>
                </a:r>
                <a:endParaRPr lang="es-UY" sz="3200" i="1" dirty="0" smtClean="0">
                  <a:solidFill>
                    <a:srgbClr val="3B4F89"/>
                  </a:solidFill>
                </a:endParaRPr>
              </a:p>
              <a:p>
                <a:endParaRPr lang="es-UY" sz="3200" i="1" dirty="0" smtClean="0">
                  <a:solidFill>
                    <a:srgbClr val="3B4F89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sz="320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sz="320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s-UY" sz="320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sz="3200" i="1" baseline="30000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UY" sz="3200" baseline="30000" dirty="0" smtClean="0">
                  <a:solidFill>
                    <a:srgbClr val="3B4F89"/>
                  </a:solidFill>
                </a:endParaRPr>
              </a:p>
              <a:p>
                <a:endParaRPr lang="es-UY" sz="3200" baseline="30000" dirty="0" smtClean="0">
                  <a:solidFill>
                    <a:srgbClr val="3B4F89"/>
                  </a:solidFill>
                </a:endParaRPr>
              </a:p>
              <a:p>
                <a:pPr marL="285750" indent="-285750" algn="l">
                  <a:lnSpc>
                    <a:spcPct val="140000"/>
                  </a:lnSpc>
                  <a:buFont typeface="Arial" pitchFamily="34" charset="0"/>
                  <a:buChar char="•"/>
                </a:pPr>
                <a:r>
                  <a:rPr lang="es-UY" sz="3200" dirty="0" smtClean="0"/>
                  <a:t>Notar que cuando </a:t>
                </a:r>
                <a:r>
                  <a:rPr lang="es-UY" sz="3200" i="1" dirty="0" smtClean="0"/>
                  <a:t>x</a:t>
                </a:r>
                <a:r>
                  <a:rPr lang="es-UY" sz="3200" dirty="0" smtClean="0"/>
                  <a:t> aumenta, </a:t>
                </a:r>
                <a:r>
                  <a:rPr lang="es-UY" sz="3200" i="1" dirty="0" smtClean="0"/>
                  <a:t>TMS</a:t>
                </a:r>
                <a:r>
                  <a:rPr lang="es-UY" sz="3200" dirty="0" smtClean="0"/>
                  <a:t> cae</a:t>
                </a:r>
                <a:endParaRPr lang="en-US" sz="3200" baseline="30000" dirty="0" smtClean="0">
                  <a:solidFill>
                    <a:srgbClr val="3B4F89"/>
                  </a:solidFill>
                </a:endParaRPr>
              </a:p>
              <a:p>
                <a:pPr marL="285750" indent="-285750" algn="l">
                  <a:lnSpc>
                    <a:spcPct val="120000"/>
                  </a:lnSpc>
                  <a:buFont typeface="Arial" pitchFamily="34" charset="0"/>
                  <a:buChar char="•"/>
                </a:pPr>
                <a:r>
                  <a:rPr lang="en-US" sz="3200" baseline="30000" dirty="0" smtClean="0">
                    <a:solidFill>
                      <a:srgbClr val="3B4F89"/>
                    </a:solidFill>
                  </a:rPr>
                  <a:t>O</a:t>
                </a:r>
                <a:r>
                  <a:rPr lang="en-US" sz="3200" dirty="0" smtClean="0">
                    <a:solidFill>
                      <a:srgbClr val="3B4F89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UY" sz="3200" i="1" dirty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sz="3200" i="1" dirty="0" smtClean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sz="3200" b="0" i="1" dirty="0" smtClean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UY" sz="3200" b="0" i="1" dirty="0" smtClean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UY" sz="3200" i="1" dirty="0" err="1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s-UY" sz="3200" i="1" dirty="0" smtClean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sz="3200" i="1" dirty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s-UY" sz="3200" b="0" i="1" dirty="0" smtClean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s-UY" sz="3200" i="1" dirty="0">
                        <a:solidFill>
                          <a:srgbClr val="470F3E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s-UY" sz="3200" b="0" i="1" dirty="0" smtClean="0">
                        <a:solidFill>
                          <a:srgbClr val="470F3E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s-ES" sz="3200" dirty="0"/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066800"/>
                <a:ext cx="7391400" cy="4899355"/>
              </a:xfrm>
              <a:prstGeom prst="rect">
                <a:avLst/>
              </a:prstGeom>
              <a:blipFill>
                <a:blip r:embed="rId2"/>
                <a:stretch>
                  <a:fillRect l="-1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86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943-E923-488C-9148-1BA534BE877C}" type="slidenum">
              <a:rPr lang="en-US"/>
              <a:pPr/>
              <a:t>35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878"/>
            <a:ext cx="7772400" cy="609600"/>
          </a:xfrm>
        </p:spPr>
        <p:txBody>
          <a:bodyPr/>
          <a:lstStyle/>
          <a:p>
            <a:r>
              <a:rPr lang="en-US" sz="3600" dirty="0" err="1"/>
              <a:t>Ejemplos</a:t>
            </a:r>
            <a:r>
              <a:rPr lang="en-US" sz="3600" dirty="0"/>
              <a:t> de </a:t>
            </a:r>
            <a:r>
              <a:rPr lang="en-US" sz="3600" dirty="0" err="1"/>
              <a:t>Funciones</a:t>
            </a:r>
            <a:r>
              <a:rPr lang="en-US" sz="3600" dirty="0"/>
              <a:t> de </a:t>
            </a:r>
            <a:r>
              <a:rPr lang="en-US" sz="3600" dirty="0" err="1"/>
              <a:t>Utilidad</a:t>
            </a:r>
            <a:endParaRPr lang="en-US" sz="3600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057400"/>
            <a:ext cx="4724400" cy="3962400"/>
          </a:xfrm>
        </p:spPr>
        <p:txBody>
          <a:bodyPr/>
          <a:lstStyle/>
          <a:p>
            <a:r>
              <a:rPr lang="en-US" sz="2800" dirty="0"/>
              <a:t>Cobb-Douglas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sz="2400" dirty="0" err="1">
                <a:solidFill>
                  <a:srgbClr val="3B4F89"/>
                </a:solidFill>
              </a:rPr>
              <a:t>utilidad</a:t>
            </a:r>
            <a:r>
              <a:rPr lang="en-US" sz="2400" dirty="0">
                <a:solidFill>
                  <a:srgbClr val="3B4F89"/>
                </a:solidFill>
              </a:rPr>
              <a:t> = </a:t>
            </a:r>
            <a:r>
              <a:rPr lang="en-US" sz="2400" i="1" dirty="0">
                <a:solidFill>
                  <a:srgbClr val="3B4F89"/>
                </a:solidFill>
              </a:rPr>
              <a:t>U</a:t>
            </a:r>
            <a:r>
              <a:rPr lang="en-US" sz="2400" dirty="0">
                <a:solidFill>
                  <a:srgbClr val="3B4F89"/>
                </a:solidFill>
              </a:rPr>
              <a:t>(</a:t>
            </a:r>
            <a:r>
              <a:rPr lang="en-US" sz="2400" i="1" dirty="0" err="1">
                <a:solidFill>
                  <a:srgbClr val="3B4F89"/>
                </a:solidFill>
              </a:rPr>
              <a:t>x,y</a:t>
            </a:r>
            <a:r>
              <a:rPr lang="en-US" sz="2400" dirty="0">
                <a:solidFill>
                  <a:srgbClr val="3B4F89"/>
                </a:solidFill>
              </a:rPr>
              <a:t>) = </a:t>
            </a:r>
            <a:r>
              <a:rPr lang="en-US" sz="2400" i="1" dirty="0" err="1">
                <a:solidFill>
                  <a:srgbClr val="3B4F89"/>
                </a:solidFill>
              </a:rPr>
              <a:t>x</a:t>
            </a:r>
            <a:r>
              <a:rPr lang="en-US" sz="2400" baseline="30000" dirty="0" err="1">
                <a:solidFill>
                  <a:srgbClr val="3B4F89"/>
                </a:solidFill>
                <a:sym typeface="Symbol" pitchFamily="18" charset="2"/>
              </a:rPr>
              <a:t></a:t>
            </a:r>
            <a:r>
              <a:rPr lang="en-US" sz="2400" i="1" dirty="0" err="1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400" baseline="30000" dirty="0">
                <a:solidFill>
                  <a:srgbClr val="3B4F89"/>
                </a:solidFill>
                <a:sym typeface="Symbol" pitchFamily="18" charset="2"/>
              </a:rPr>
              <a:t></a:t>
            </a:r>
            <a:endParaRPr lang="en-US" sz="2400" dirty="0">
              <a:solidFill>
                <a:srgbClr val="3B4F89"/>
              </a:solidFill>
              <a:sym typeface="Symbol" pitchFamily="18" charset="2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sz="2800" dirty="0">
                <a:sym typeface="Symbol" pitchFamily="18" charset="2"/>
              </a:rPr>
              <a:t>   </a:t>
            </a:r>
            <a:r>
              <a:rPr lang="en-US" sz="2800" dirty="0" err="1">
                <a:sym typeface="Symbol" pitchFamily="18" charset="2"/>
              </a:rPr>
              <a:t>donde</a:t>
            </a:r>
            <a:r>
              <a:rPr lang="en-US" sz="2800" dirty="0">
                <a:sym typeface="Symbol" pitchFamily="18" charset="2"/>
              </a:rPr>
              <a:t>  y  son </a:t>
            </a:r>
            <a:r>
              <a:rPr lang="en-US" sz="2800" dirty="0" err="1">
                <a:sym typeface="Symbol" pitchFamily="18" charset="2"/>
              </a:rPr>
              <a:t>constantes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positivas</a:t>
            </a:r>
            <a:endParaRPr lang="en-US" sz="2800" dirty="0">
              <a:sym typeface="Symbol" pitchFamily="18" charset="2"/>
            </a:endParaRPr>
          </a:p>
          <a:p>
            <a:pPr lvl="1">
              <a:lnSpc>
                <a:spcPct val="120000"/>
              </a:lnSpc>
            </a:pPr>
            <a:r>
              <a:rPr lang="en-US" sz="1800" dirty="0" smtClean="0">
                <a:sym typeface="Symbol" pitchFamily="18" charset="2"/>
              </a:rPr>
              <a:t> </a:t>
            </a:r>
            <a:r>
              <a:rPr lang="en-US" sz="1800" dirty="0">
                <a:sym typeface="Symbol" pitchFamily="18" charset="2"/>
              </a:rPr>
              <a:t>y  </a:t>
            </a:r>
            <a:r>
              <a:rPr lang="en-US" sz="1800" dirty="0" err="1">
                <a:sym typeface="Symbol" pitchFamily="18" charset="2"/>
              </a:rPr>
              <a:t>indica</a:t>
            </a:r>
            <a:r>
              <a:rPr lang="en-US" sz="1800" dirty="0">
                <a:sym typeface="Symbol" pitchFamily="18" charset="2"/>
              </a:rPr>
              <a:t> la </a:t>
            </a:r>
            <a:r>
              <a:rPr lang="en-US" sz="1800" dirty="0" err="1">
                <a:sym typeface="Symbol" pitchFamily="18" charset="2"/>
              </a:rPr>
              <a:t>importancia</a:t>
            </a:r>
            <a:r>
              <a:rPr lang="en-US" sz="1800" dirty="0">
                <a:sym typeface="Symbol" pitchFamily="18" charset="2"/>
              </a:rPr>
              <a:t> </a:t>
            </a:r>
            <a:r>
              <a:rPr lang="en-US" sz="1800" dirty="0" err="1">
                <a:sym typeface="Symbol" pitchFamily="18" charset="2"/>
              </a:rPr>
              <a:t>relativa</a:t>
            </a:r>
            <a:r>
              <a:rPr lang="en-US" sz="1800" dirty="0">
                <a:sym typeface="Symbol" pitchFamily="18" charset="2"/>
              </a:rPr>
              <a:t> de los </a:t>
            </a:r>
            <a:r>
              <a:rPr lang="en-US" sz="1800" dirty="0" err="1">
                <a:sym typeface="Symbol" pitchFamily="18" charset="2"/>
              </a:rPr>
              <a:t>bienes</a:t>
            </a:r>
            <a:endParaRPr lang="en-US" sz="1800" dirty="0">
              <a:sym typeface="Symbol" pitchFamily="18" charset="2"/>
            </a:endParaRPr>
          </a:p>
        </p:txBody>
      </p:sp>
      <p:pic>
        <p:nvPicPr>
          <p:cNvPr id="151560" name="Picture 8" descr="Cap02-Cobb-Douglas_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2209800"/>
            <a:ext cx="3124200" cy="3124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1562" name="Rectangle 10"/>
          <p:cNvSpPr>
            <a:spLocks noChangeArrowheads="1"/>
          </p:cNvSpPr>
          <p:nvPr/>
        </p:nvSpPr>
        <p:spPr bwMode="auto">
          <a:xfrm>
            <a:off x="5181600" y="5410200"/>
            <a:ext cx="3886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dirty="0" err="1">
                <a:solidFill>
                  <a:schemeClr val="tx1"/>
                </a:solidFill>
              </a:rPr>
              <a:t>Esta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gráfica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es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==1/2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Para </a:t>
            </a:r>
            <a:r>
              <a:rPr lang="en-US" dirty="0" err="1">
                <a:solidFill>
                  <a:schemeClr val="tx1"/>
                </a:solidFill>
                <a:sym typeface="Symbol" pitchFamily="18" charset="2"/>
              </a:rPr>
              <a:t>distintos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Symbol" pitchFamily="18" charset="2"/>
              </a:rPr>
              <a:t>niveles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 de </a:t>
            </a:r>
            <a:r>
              <a:rPr lang="en-US" dirty="0" err="1">
                <a:solidFill>
                  <a:schemeClr val="tx1"/>
                </a:solidFill>
                <a:sym typeface="Symbol" pitchFamily="18" charset="2"/>
              </a:rPr>
              <a:t>utilidad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034-48AA-43A7-9C19-B833258EB66D}" type="slidenum">
              <a:rPr lang="en-US"/>
              <a:pPr/>
              <a:t>36</a:t>
            </a:fld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r>
              <a:rPr lang="en-US"/>
              <a:t>Sustitutos Perfectos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utilidad = 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) = 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 + 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y</a:t>
            </a:r>
            <a:endParaRPr lang="en-US" sz="2800">
              <a:solidFill>
                <a:srgbClr val="3B4F89"/>
              </a:solidFill>
              <a:sym typeface="Symbol" pitchFamily="18" charset="2"/>
            </a:endParaRPr>
          </a:p>
        </p:txBody>
      </p:sp>
      <p:sp>
        <p:nvSpPr>
          <p:cNvPr id="152580" name="Line 4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2581" name="Line 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4979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484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grpSp>
        <p:nvGrpSpPr>
          <p:cNvPr id="152593" name="Group 17"/>
          <p:cNvGrpSpPr>
            <a:grpSpLocks/>
          </p:cNvGrpSpPr>
          <p:nvPr/>
        </p:nvGrpSpPr>
        <p:grpSpPr bwMode="auto">
          <a:xfrm>
            <a:off x="1752600" y="3886200"/>
            <a:ext cx="2667000" cy="2255838"/>
            <a:chOff x="1104" y="2448"/>
            <a:chExt cx="1680" cy="1421"/>
          </a:xfrm>
        </p:grpSpPr>
        <p:sp>
          <p:nvSpPr>
            <p:cNvPr id="152584" name="Line 8"/>
            <p:cNvSpPr>
              <a:spLocks noChangeShapeType="1"/>
            </p:cNvSpPr>
            <p:nvPr/>
          </p:nvSpPr>
          <p:spPr bwMode="auto">
            <a:xfrm>
              <a:off x="1104" y="2832"/>
              <a:ext cx="912" cy="912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2585" name="Line 9"/>
            <p:cNvSpPr>
              <a:spLocks noChangeShapeType="1"/>
            </p:cNvSpPr>
            <p:nvPr/>
          </p:nvSpPr>
          <p:spPr bwMode="auto">
            <a:xfrm>
              <a:off x="1248" y="2640"/>
              <a:ext cx="1008" cy="1008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52586" name="Line 10"/>
            <p:cNvSpPr>
              <a:spLocks noChangeShapeType="1"/>
            </p:cNvSpPr>
            <p:nvPr/>
          </p:nvSpPr>
          <p:spPr bwMode="auto">
            <a:xfrm>
              <a:off x="1392" y="2448"/>
              <a:ext cx="1056" cy="1056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52587" name="Text Box 11"/>
            <p:cNvSpPr txBox="1">
              <a:spLocks noChangeArrowheads="1"/>
            </p:cNvSpPr>
            <p:nvPr/>
          </p:nvSpPr>
          <p:spPr bwMode="auto">
            <a:xfrm>
              <a:off x="2016" y="3677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1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2588" name="Text Box 12"/>
            <p:cNvSpPr txBox="1">
              <a:spLocks noChangeArrowheads="1"/>
            </p:cNvSpPr>
            <p:nvPr/>
          </p:nvSpPr>
          <p:spPr bwMode="auto">
            <a:xfrm>
              <a:off x="2256" y="3581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2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2589" name="Text Box 13"/>
            <p:cNvSpPr txBox="1">
              <a:spLocks noChangeArrowheads="1"/>
            </p:cNvSpPr>
            <p:nvPr/>
          </p:nvSpPr>
          <p:spPr bwMode="auto">
            <a:xfrm>
              <a:off x="2448" y="3341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3</a:t>
              </a:r>
              <a:endParaRPr lang="en-US" sz="1400">
                <a:solidFill>
                  <a:srgbClr val="3B4F89"/>
                </a:solidFill>
              </a:endParaRPr>
            </a:p>
          </p:txBody>
        </p:sp>
      </p:grpSp>
      <p:sp>
        <p:nvSpPr>
          <p:cNvPr id="152590" name="Text Box 14"/>
          <p:cNvSpPr txBox="1">
            <a:spLocks noChangeArrowheads="1"/>
          </p:cNvSpPr>
          <p:nvPr/>
        </p:nvSpPr>
        <p:spPr bwMode="auto">
          <a:xfrm>
            <a:off x="4114800" y="3460750"/>
            <a:ext cx="4911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rgbClr val="470F3E"/>
                </a:solidFill>
              </a:rPr>
              <a:t>Las curvas de indiferencia serán lineales. 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La TMS será constante sobre la curva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de indiferencia.</a:t>
            </a:r>
          </a:p>
        </p:txBody>
      </p:sp>
      <p:sp>
        <p:nvSpPr>
          <p:cNvPr id="152595" name="Rectangle 19"/>
          <p:cNvSpPr>
            <a:spLocks noGrp="1" noChangeArrowheads="1"/>
          </p:cNvSpPr>
          <p:nvPr>
            <p:ph type="title"/>
          </p:nvPr>
        </p:nvSpPr>
        <p:spPr>
          <a:xfrm>
            <a:off x="-13504" y="76200"/>
            <a:ext cx="9144000" cy="685800"/>
          </a:xfrm>
          <a:noFill/>
          <a:ln/>
        </p:spPr>
        <p:txBody>
          <a:bodyPr/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DDD-16D2-4466-8CA4-7E7E50523F86}" type="slidenum">
              <a:rPr lang="en-US"/>
              <a:pPr/>
              <a:t>37</a:t>
            </a:fld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r>
              <a:rPr lang="en-US"/>
              <a:t>Complementos Perfectos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utilidad = 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) = min (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, 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)</a:t>
            </a:r>
          </a:p>
        </p:txBody>
      </p:sp>
      <p:sp>
        <p:nvSpPr>
          <p:cNvPr id="153604" name="Line 4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3605" name="Line 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4979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484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53615" name="Text Box 15"/>
          <p:cNvSpPr txBox="1">
            <a:spLocks noChangeArrowheads="1"/>
          </p:cNvSpPr>
          <p:nvPr/>
        </p:nvSpPr>
        <p:spPr bwMode="auto">
          <a:xfrm>
            <a:off x="4343400" y="3436938"/>
            <a:ext cx="42878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rgbClr val="470F3E"/>
                </a:solidFill>
              </a:rPr>
              <a:t>Las curvas de indiferencia tendrán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forma de “L”. Sólo si elijo más de los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2 bienes, la utilidad podrá crecer</a:t>
            </a:r>
          </a:p>
        </p:txBody>
      </p:sp>
      <p:grpSp>
        <p:nvGrpSpPr>
          <p:cNvPr id="153623" name="Group 23"/>
          <p:cNvGrpSpPr>
            <a:grpSpLocks/>
          </p:cNvGrpSpPr>
          <p:nvPr/>
        </p:nvGrpSpPr>
        <p:grpSpPr bwMode="auto">
          <a:xfrm>
            <a:off x="1981200" y="3657600"/>
            <a:ext cx="2743200" cy="2408238"/>
            <a:chOff x="1248" y="2304"/>
            <a:chExt cx="1728" cy="1517"/>
          </a:xfrm>
        </p:grpSpPr>
        <p:sp>
          <p:nvSpPr>
            <p:cNvPr id="153612" name="Text Box 12"/>
            <p:cNvSpPr txBox="1">
              <a:spLocks noChangeArrowheads="1"/>
            </p:cNvSpPr>
            <p:nvPr/>
          </p:nvSpPr>
          <p:spPr bwMode="auto">
            <a:xfrm>
              <a:off x="2640" y="3629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1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3613" name="Text Box 13"/>
            <p:cNvSpPr txBox="1">
              <a:spLocks noChangeArrowheads="1"/>
            </p:cNvSpPr>
            <p:nvPr/>
          </p:nvSpPr>
          <p:spPr bwMode="auto">
            <a:xfrm>
              <a:off x="2544" y="3389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2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3614" name="Text Box 14"/>
            <p:cNvSpPr txBox="1">
              <a:spLocks noChangeArrowheads="1"/>
            </p:cNvSpPr>
            <p:nvPr/>
          </p:nvSpPr>
          <p:spPr bwMode="auto">
            <a:xfrm>
              <a:off x="2304" y="3149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3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3616" name="Line 16"/>
            <p:cNvSpPr>
              <a:spLocks noChangeShapeType="1"/>
            </p:cNvSpPr>
            <p:nvPr/>
          </p:nvSpPr>
          <p:spPr bwMode="auto">
            <a:xfrm>
              <a:off x="1248" y="2448"/>
              <a:ext cx="0" cy="1248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3617" name="Line 17"/>
            <p:cNvSpPr>
              <a:spLocks noChangeShapeType="1"/>
            </p:cNvSpPr>
            <p:nvPr/>
          </p:nvSpPr>
          <p:spPr bwMode="auto">
            <a:xfrm>
              <a:off x="1248" y="3696"/>
              <a:ext cx="1392" cy="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3618" name="Line 18"/>
            <p:cNvSpPr>
              <a:spLocks noChangeShapeType="1"/>
            </p:cNvSpPr>
            <p:nvPr/>
          </p:nvSpPr>
          <p:spPr bwMode="auto">
            <a:xfrm>
              <a:off x="1440" y="2352"/>
              <a:ext cx="0" cy="1152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3619" name="Line 19"/>
            <p:cNvSpPr>
              <a:spLocks noChangeShapeType="1"/>
            </p:cNvSpPr>
            <p:nvPr/>
          </p:nvSpPr>
          <p:spPr bwMode="auto">
            <a:xfrm>
              <a:off x="1440" y="3504"/>
              <a:ext cx="1104" cy="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3620" name="Line 20"/>
            <p:cNvSpPr>
              <a:spLocks noChangeShapeType="1"/>
            </p:cNvSpPr>
            <p:nvPr/>
          </p:nvSpPr>
          <p:spPr bwMode="auto">
            <a:xfrm>
              <a:off x="1632" y="2304"/>
              <a:ext cx="0" cy="96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53621" name="Line 21"/>
            <p:cNvSpPr>
              <a:spLocks noChangeShapeType="1"/>
            </p:cNvSpPr>
            <p:nvPr/>
          </p:nvSpPr>
          <p:spPr bwMode="auto">
            <a:xfrm>
              <a:off x="1632" y="3264"/>
              <a:ext cx="672" cy="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153626" name="Rectangle 26"/>
          <p:cNvSpPr>
            <a:spLocks noGrp="1" noChangeArrowheads="1"/>
          </p:cNvSpPr>
          <p:nvPr>
            <p:ph type="title"/>
          </p:nvPr>
        </p:nvSpPr>
        <p:spPr>
          <a:xfrm>
            <a:off x="0" y="111124"/>
            <a:ext cx="9144000" cy="647701"/>
          </a:xfrm>
          <a:noFill/>
          <a:ln/>
        </p:spPr>
        <p:txBody>
          <a:bodyPr/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B81E-CDF8-4E1A-BAAB-12D2B8F0B544}" type="slidenum">
              <a:rPr lang="en-US"/>
              <a:pPr/>
              <a:t>38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6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914400"/>
                <a:ext cx="8763000" cy="5562600"/>
              </a:xfrm>
            </p:spPr>
            <p:txBody>
              <a:bodyPr/>
              <a:lstStyle/>
              <a:p>
                <a:r>
                  <a:rPr lang="es-UY" dirty="0" smtClean="0"/>
                  <a:t>Elasticidad de sustitución (</a:t>
                </a:r>
                <a:r>
                  <a:rPr lang="es-UY" dirty="0" smtClean="0">
                    <a:sym typeface="Symbol" pitchFamily="18" charset="2"/>
                  </a:rPr>
                  <a:t>) :</a:t>
                </a:r>
              </a:p>
              <a:p>
                <a:endParaRPr lang="es-UY" dirty="0" smtClean="0">
                  <a:sym typeface="Symbol" pitchFamily="18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Var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Porcentual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 (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Var</m:t>
                          </m:r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Porcentual</m:t>
                          </m:r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 (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TMS</m:t>
                          </m:r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s-UY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s-UY" i="1">
                              <a:latin typeface="Cambria Math"/>
                            </a:rPr>
                            <m:t>(</m:t>
                          </m:r>
                          <m:r>
                            <a:rPr lang="es-UY" i="1">
                              <a:latin typeface="Cambria Math"/>
                            </a:rPr>
                            <m:t>𝑥</m:t>
                          </m:r>
                          <m:r>
                            <a:rPr lang="es-UY" i="1">
                              <a:latin typeface="Cambria Math"/>
                            </a:rPr>
                            <m:t>/</m:t>
                          </m:r>
                          <m:r>
                            <a:rPr lang="es-UY" i="1">
                              <a:latin typeface="Cambria Math"/>
                            </a:rPr>
                            <m:t>𝑦</m:t>
                          </m:r>
                          <m:r>
                            <a:rPr lang="es-UY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s-UY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s-UY" i="1">
                              <a:latin typeface="Cambria Math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/>
                            </a:rPr>
                            <m:t>𝑇𝑀𝑆</m:t>
                          </m:r>
                          <m:r>
                            <a:rPr lang="es-UY" i="1">
                              <a:latin typeface="Cambria Math"/>
                            </a:rPr>
                            <m:t>)</m:t>
                          </m:r>
                        </m:den>
                      </m:f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/>
                            </a:rPr>
                            <m:t>𝑇𝑀𝑆</m:t>
                          </m:r>
                        </m:num>
                        <m:den>
                          <m:r>
                            <a:rPr lang="es-UY" i="1">
                              <a:latin typeface="Cambria Math"/>
                            </a:rPr>
                            <m:t>𝑥</m:t>
                          </m:r>
                          <m:r>
                            <a:rPr lang="es-UY" i="1">
                              <a:latin typeface="Cambria Math"/>
                            </a:rPr>
                            <m:t>/</m:t>
                          </m:r>
                          <m:r>
                            <a:rPr lang="es-UY" i="1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s-UY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s-UY" b="0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:endParaRPr lang="es-UY" b="0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𝑙𝑛</m:t>
                        </m:r>
                        <m:r>
                          <a:rPr lang="es-UY" i="1">
                            <a:latin typeface="Cambria Math"/>
                          </a:rPr>
                          <m:t>(</m:t>
                        </m:r>
                        <m:r>
                          <a:rPr lang="es-UY" i="1">
                            <a:latin typeface="Cambria Math"/>
                          </a:rPr>
                          <m:t>𝑥</m:t>
                        </m:r>
                        <m:r>
                          <a:rPr lang="es-UY" i="1">
                            <a:latin typeface="Cambria Math"/>
                          </a:rPr>
                          <m:t>/</m:t>
                        </m:r>
                        <m:r>
                          <a:rPr lang="es-UY" i="1">
                            <a:latin typeface="Cambria Math"/>
                          </a:rPr>
                          <m:t>𝑦</m:t>
                        </m:r>
                        <m:r>
                          <a:rPr lang="es-UY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𝑙𝑛𝑇𝑀𝑆</m:t>
                        </m:r>
                      </m:den>
                    </m:f>
                    <m:r>
                      <a:rPr lang="es-UY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𝑙𝑛</m:t>
                        </m:r>
                        <m:r>
                          <a:rPr lang="es-UY" i="1">
                            <a:latin typeface="Cambria Math"/>
                          </a:rPr>
                          <m:t>(</m:t>
                        </m:r>
                        <m:r>
                          <a:rPr lang="es-UY" i="1">
                            <a:latin typeface="Cambria Math"/>
                          </a:rPr>
                          <m:t>𝑥</m:t>
                        </m:r>
                        <m:r>
                          <a:rPr lang="es-UY" i="1">
                            <a:latin typeface="Cambria Math"/>
                          </a:rPr>
                          <m:t>/</m:t>
                        </m:r>
                        <m:r>
                          <a:rPr lang="es-UY" i="1">
                            <a:latin typeface="Cambria Math"/>
                          </a:rPr>
                          <m:t>𝑦</m:t>
                        </m:r>
                        <m:r>
                          <a:rPr lang="es-UY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s-UY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s-UY" b="0" i="0" smtClean="0">
                            <a:latin typeface="Cambria Math"/>
                            <a:ea typeface="Cambria Math"/>
                          </a:rPr>
                          <m:t>ln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/>
                          </a:rPr>
                          <m:t>⁡(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/>
                              </a:rPr>
                              <m:t>𝑈𝑀𝑥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/>
                              </a:rPr>
                              <m:t>𝑈𝑀𝑦</m:t>
                            </m:r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s-UY" dirty="0"/>
                  <a:t> </a:t>
                </a:r>
                <a:endParaRPr lang="es-UY" dirty="0" smtClean="0"/>
              </a:p>
            </p:txBody>
          </p:sp>
        </mc:Choice>
        <mc:Fallback xmlns="">
          <p:sp>
            <p:nvSpPr>
              <p:cNvPr id="15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914400"/>
                <a:ext cx="8763000" cy="5562600"/>
              </a:xfrm>
              <a:blipFill>
                <a:blip r:embed="rId2"/>
                <a:stretch>
                  <a:fillRect l="-1601" t="-1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644" name="Rectangle 20"/>
          <p:cNvSpPr>
            <a:spLocks noGrp="1" noChangeArrowheads="1"/>
          </p:cNvSpPr>
          <p:nvPr>
            <p:ph type="title"/>
          </p:nvPr>
        </p:nvSpPr>
        <p:spPr>
          <a:xfrm>
            <a:off x="-9617" y="76200"/>
            <a:ext cx="9144000" cy="609600"/>
          </a:xfrm>
          <a:noFill/>
          <a:ln/>
        </p:spPr>
        <p:txBody>
          <a:bodyPr/>
          <a:lstStyle/>
          <a:p>
            <a:r>
              <a:rPr lang="es-UY" sz="4000" dirty="0" smtClean="0"/>
              <a:t>Elasticidad de Sustitución</a:t>
            </a:r>
            <a:endParaRPr lang="es-UY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B81E-CDF8-4E1A-BAAB-12D2B8F0B544}" type="slidenum">
              <a:rPr lang="en-US"/>
              <a:pPr/>
              <a:t>39</a:t>
            </a:fld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14400"/>
            <a:ext cx="8763000" cy="5562600"/>
          </a:xfrm>
        </p:spPr>
        <p:txBody>
          <a:bodyPr/>
          <a:lstStyle/>
          <a:p>
            <a:r>
              <a:rPr lang="es-UY" dirty="0" smtClean="0">
                <a:sym typeface="Symbol" pitchFamily="18" charset="2"/>
              </a:rPr>
              <a:t>Mide la facilidad de sustitución entre x e y</a:t>
            </a:r>
          </a:p>
          <a:p>
            <a:r>
              <a:rPr lang="es-UY" dirty="0" smtClean="0">
                <a:sym typeface="Symbol" pitchFamily="18" charset="2"/>
              </a:rPr>
              <a:t>Mide la curvatura de la curva de indiferencia</a:t>
            </a:r>
          </a:p>
          <a:p>
            <a:r>
              <a:rPr lang="es-UY" dirty="0" smtClean="0">
                <a:sym typeface="Symbol" pitchFamily="18" charset="2"/>
              </a:rPr>
              <a:t>Si la TMS cambia poco a medida que cambiamos (</a:t>
            </a:r>
            <a:r>
              <a:rPr lang="es-UY" dirty="0" err="1" smtClean="0">
                <a:sym typeface="Symbol" pitchFamily="18" charset="2"/>
              </a:rPr>
              <a:t>x,y</a:t>
            </a:r>
            <a:r>
              <a:rPr lang="es-UY" dirty="0" smtClean="0">
                <a:sym typeface="Symbol" pitchFamily="18" charset="2"/>
              </a:rPr>
              <a:t>) (piensen sustitutos perfectos), entonces la sustitución es fácil</a:t>
            </a:r>
          </a:p>
          <a:p>
            <a:r>
              <a:rPr lang="es-UY" dirty="0" smtClean="0">
                <a:sym typeface="Symbol" pitchFamily="18" charset="2"/>
              </a:rPr>
              <a:t>Si la CI es “muy curva”, la TMS baja mucho a medida que y/x disminuye. La sustitución es difícil.</a:t>
            </a:r>
          </a:p>
        </p:txBody>
      </p:sp>
      <p:sp>
        <p:nvSpPr>
          <p:cNvPr id="154644" name="Rectangle 20"/>
          <p:cNvSpPr>
            <a:spLocks noGrp="1" noChangeArrowheads="1"/>
          </p:cNvSpPr>
          <p:nvPr>
            <p:ph type="title"/>
          </p:nvPr>
        </p:nvSpPr>
        <p:spPr>
          <a:xfrm>
            <a:off x="-9617" y="76200"/>
            <a:ext cx="9144000" cy="609600"/>
          </a:xfrm>
          <a:noFill/>
          <a:ln/>
        </p:spPr>
        <p:txBody>
          <a:bodyPr/>
          <a:lstStyle/>
          <a:p>
            <a:r>
              <a:rPr lang="es-UY" sz="4000" dirty="0"/>
              <a:t>Elasticidad de sustitución (</a:t>
            </a:r>
            <a:r>
              <a:rPr lang="es-UY" sz="4000" dirty="0" smtClean="0">
                <a:sym typeface="Symbol" pitchFamily="18" charset="2"/>
              </a:rPr>
              <a:t>)</a:t>
            </a:r>
            <a:endParaRPr lang="es-UY" sz="4000" dirty="0"/>
          </a:p>
        </p:txBody>
      </p:sp>
    </p:spTree>
    <p:extLst>
      <p:ext uri="{BB962C8B-B14F-4D97-AF65-F5344CB8AC3E}">
        <p14:creationId xmlns:p14="http://schemas.microsoft.com/office/powerpoint/2010/main" val="3830795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" y="76200"/>
            <a:ext cx="8915400" cy="533400"/>
          </a:xfrm>
        </p:spPr>
        <p:txBody>
          <a:bodyPr/>
          <a:lstStyle/>
          <a:p>
            <a:r>
              <a:rPr lang="es-ES" sz="4000" dirty="0" smtClean="0"/>
              <a:t>Comportamiento de los individuos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181600"/>
          </a:xfrm>
        </p:spPr>
        <p:txBody>
          <a:bodyPr/>
          <a:lstStyle/>
          <a:p>
            <a:r>
              <a:rPr lang="es-ES" dirty="0" smtClean="0"/>
              <a:t>Por lo general, cuando un individuo lleva </a:t>
            </a:r>
            <a:r>
              <a:rPr lang="es-ES" dirty="0"/>
              <a:t>adelante una </a:t>
            </a:r>
            <a:r>
              <a:rPr lang="es-ES" dirty="0" smtClean="0"/>
              <a:t>acción, busca </a:t>
            </a:r>
            <a:r>
              <a:rPr lang="es-ES" dirty="0"/>
              <a:t>algo, tienen un </a:t>
            </a:r>
            <a:r>
              <a:rPr lang="es-ES" b="1" dirty="0"/>
              <a:t>fin/objetivo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 smtClean="0"/>
              <a:t>Para lograrlo, </a:t>
            </a:r>
            <a:r>
              <a:rPr lang="es-ES" dirty="0"/>
              <a:t>desarrolla ciertas actividades que son las que él entiende </a:t>
            </a:r>
            <a:r>
              <a:rPr lang="es-ES" dirty="0" smtClean="0"/>
              <a:t>conducen </a:t>
            </a:r>
            <a:r>
              <a:rPr lang="es-ES" dirty="0"/>
              <a:t>a </a:t>
            </a:r>
            <a:r>
              <a:rPr lang="es-ES" dirty="0" smtClean="0"/>
              <a:t>él. </a:t>
            </a:r>
          </a:p>
          <a:p>
            <a:r>
              <a:rPr lang="es-ES" dirty="0" smtClean="0"/>
              <a:t>Este </a:t>
            </a:r>
            <a:r>
              <a:rPr lang="es-ES" dirty="0"/>
              <a:t>entendimiento </a:t>
            </a:r>
            <a:r>
              <a:rPr lang="es-ES" dirty="0" smtClean="0"/>
              <a:t>(</a:t>
            </a:r>
            <a:r>
              <a:rPr lang="es-ES" b="1" dirty="0" smtClean="0"/>
              <a:t>creencias) </a:t>
            </a:r>
            <a:r>
              <a:rPr lang="es-ES" dirty="0" smtClean="0"/>
              <a:t>está </a:t>
            </a:r>
            <a:r>
              <a:rPr lang="es-ES" dirty="0"/>
              <a:t>determinado </a:t>
            </a:r>
            <a:r>
              <a:rPr lang="es-ES" dirty="0" smtClean="0"/>
              <a:t>por </a:t>
            </a:r>
            <a:r>
              <a:rPr lang="es-ES" dirty="0"/>
              <a:t>sus restricciones cognitivas y </a:t>
            </a:r>
            <a:r>
              <a:rPr lang="es-ES" dirty="0" smtClean="0"/>
              <a:t>por las </a:t>
            </a:r>
            <a:r>
              <a:rPr lang="es-ES" dirty="0"/>
              <a:t>impuestas por las normas que regulan "el juego". 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694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B81E-CDF8-4E1A-BAAB-12D2B8F0B544}" type="slidenum">
              <a:rPr lang="en-US"/>
              <a:pPr/>
              <a:t>40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6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914400"/>
                <a:ext cx="8763000" cy="5562600"/>
              </a:xfrm>
            </p:spPr>
            <p:txBody>
              <a:bodyPr/>
              <a:lstStyle/>
              <a:p>
                <a:r>
                  <a:rPr lang="es-UY" dirty="0" smtClean="0"/>
                  <a:t>La </a:t>
                </a:r>
                <a:r>
                  <a:rPr lang="es-UY" dirty="0"/>
                  <a:t>forma </a:t>
                </a:r>
                <a:r>
                  <a:rPr lang="es-UY" dirty="0" smtClean="0"/>
                  <a:t>general </a:t>
                </a:r>
                <a:r>
                  <a:rPr lang="es-UY" dirty="0"/>
                  <a:t>de </a:t>
                </a:r>
                <a:r>
                  <a:rPr lang="es-UY" dirty="0" smtClean="0"/>
                  <a:t>la </a:t>
                </a:r>
                <a:r>
                  <a:rPr lang="es-UY" dirty="0"/>
                  <a:t>función </a:t>
                </a:r>
                <a:r>
                  <a:rPr lang="es-UY" dirty="0" smtClean="0"/>
                  <a:t>de utilidad CES (</a:t>
                </a:r>
                <a:r>
                  <a:rPr lang="es-UY" dirty="0" err="1" smtClean="0"/>
                  <a:t>Constant</a:t>
                </a:r>
                <a:r>
                  <a:rPr lang="es-UY" dirty="0" smtClean="0"/>
                  <a:t> </a:t>
                </a:r>
                <a:r>
                  <a:rPr lang="es-UY" dirty="0" err="1" smtClean="0"/>
                  <a:t>Elasticity</a:t>
                </a:r>
                <a:r>
                  <a:rPr lang="es-UY" dirty="0" smtClean="0"/>
                  <a:t> of </a:t>
                </a:r>
                <a:r>
                  <a:rPr lang="es-UY" dirty="0" err="1" smtClean="0"/>
                  <a:t>Substitution</a:t>
                </a:r>
                <a:r>
                  <a:rPr lang="es-UY" dirty="0" smtClean="0"/>
                  <a:t>) se </a:t>
                </a:r>
                <a:r>
                  <a:rPr lang="es-UY" dirty="0"/>
                  <a:t>puede </a:t>
                </a:r>
                <a:r>
                  <a:rPr lang="es-UY" dirty="0" smtClean="0"/>
                  <a:t>escribir: </a:t>
                </a:r>
                <a:r>
                  <a:rPr lang="es-UY" dirty="0"/>
                  <a:t>	</a:t>
                </a:r>
                <a:endParaRPr lang="es-UY" dirty="0" smtClean="0"/>
              </a:p>
              <a:p>
                <a:pPr marL="0" indent="0">
                  <a:buNone/>
                </a:pPr>
                <a:endParaRPr lang="es-UY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/>
                        </a:rPr>
                        <m:t>𝑢</m:t>
                      </m:r>
                      <m:r>
                        <a:rPr lang="es-UY" i="1" smtClean="0">
                          <a:latin typeface="Cambria Math"/>
                        </a:rPr>
                        <m:t>(</m:t>
                      </m:r>
                      <m:r>
                        <a:rPr lang="es-UY" i="1">
                          <a:latin typeface="Cambria Math"/>
                        </a:rPr>
                        <m:t>𝑥</m:t>
                      </m:r>
                      <m:r>
                        <a:rPr lang="es-UY" i="1">
                          <a:latin typeface="Cambria Math"/>
                        </a:rPr>
                        <m:t>,</m:t>
                      </m:r>
                      <m:r>
                        <a:rPr lang="es-UY" i="1">
                          <a:latin typeface="Cambria Math"/>
                        </a:rPr>
                        <m:t>𝑦</m:t>
                      </m:r>
                      <m:r>
                        <a:rPr lang="es-UY" i="1">
                          <a:latin typeface="Cambria Math"/>
                        </a:rPr>
                        <m:t>)=</m:t>
                      </m:r>
                      <m:sSup>
                        <m:sSup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i="1">
                              <a:latin typeface="Cambria Math"/>
                            </a:rPr>
                            <m:t>[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s-UY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/>
                                </a:rPr>
                                <m:t>𝜌</m:t>
                              </m:r>
                            </m:sup>
                          </m:sSup>
                          <m:r>
                            <a:rPr lang="es-UY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∝</m:t>
                                  </m:r>
                                </m:e>
                              </m:d>
                              <m:r>
                                <a:rPr lang="es-UY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/>
                                </a:rPr>
                                <m:t>𝜌</m:t>
                              </m:r>
                            </m:sup>
                          </m:sSup>
                          <m:r>
                            <a:rPr lang="es-UY" i="1">
                              <a:latin typeface="Cambria Math"/>
                            </a:rPr>
                            <m:t>]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/>
                            </a:rPr>
                            <m:t>1/</m:t>
                          </m:r>
                          <m:r>
                            <a:rPr lang="es-UY" i="1">
                              <a:latin typeface="Cambria Math"/>
                            </a:rPr>
                            <m:t>𝜌</m:t>
                          </m:r>
                        </m:sup>
                      </m:sSup>
                      <m:r>
                        <m:rPr>
                          <m:nor/>
                        </m:rPr>
                        <a:rPr lang="es-UY" b="0" i="0" smtClean="0">
                          <a:latin typeface="Cambria Math"/>
                        </a:rPr>
                        <m:t>, </m:t>
                      </m:r>
                    </m:oMath>
                  </m:oMathPara>
                </a14:m>
                <a:endParaRPr lang="es-UY" b="0" i="0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:endParaRPr lang="es-UY" b="0" i="0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UY" b="0" i="0" smtClean="0">
                          <a:latin typeface="Cambria Math"/>
                        </a:rPr>
                        <m:t>con</m:t>
                      </m:r>
                      <m:r>
                        <m:rPr>
                          <m:nor/>
                        </m:rPr>
                        <a:rPr lang="es-UY" b="0" i="0" smtClean="0">
                          <a:latin typeface="Cambria Math"/>
                        </a:rPr>
                        <m:t>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i="1">
                          <a:latin typeface="Cambria Math"/>
                        </a:rPr>
                        <m:t>&gt;0,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∝&lt;1,−1&lt;</m:t>
                      </m:r>
                      <m:r>
                        <a:rPr lang="es-UY" i="1">
                          <a:latin typeface="Cambria Math"/>
                        </a:rPr>
                        <m:t>𝜌</m:t>
                      </m:r>
                      <m:r>
                        <a:rPr lang="es-UY" i="1">
                          <a:latin typeface="Cambria Math"/>
                        </a:rPr>
                        <m:t>≠0</m:t>
                      </m:r>
                    </m:oMath>
                  </m:oMathPara>
                </a14:m>
                <a:endParaRPr lang="es-UY" dirty="0" smtClean="0"/>
              </a:p>
              <a:p>
                <a:pPr marL="0" indent="0" algn="ctr">
                  <a:buNone/>
                </a:pPr>
                <a:endParaRPr lang="es-UY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</m:oMath>
                  </m:oMathPara>
                </a14:m>
                <a:endParaRPr lang="es-UY" dirty="0" smtClean="0"/>
              </a:p>
            </p:txBody>
          </p:sp>
        </mc:Choice>
        <mc:Fallback xmlns="">
          <p:sp>
            <p:nvSpPr>
              <p:cNvPr id="15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914400"/>
                <a:ext cx="8763000" cy="5562600"/>
              </a:xfrm>
              <a:blipFill>
                <a:blip r:embed="rId2"/>
                <a:stretch>
                  <a:fillRect l="-1601" t="-142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644" name="Rectangle 20"/>
          <p:cNvSpPr>
            <a:spLocks noGrp="1" noChangeArrowheads="1"/>
          </p:cNvSpPr>
          <p:nvPr>
            <p:ph type="title"/>
          </p:nvPr>
        </p:nvSpPr>
        <p:spPr>
          <a:xfrm>
            <a:off x="-9617" y="76200"/>
            <a:ext cx="9144000" cy="609600"/>
          </a:xfrm>
          <a:noFill/>
          <a:ln/>
        </p:spPr>
        <p:txBody>
          <a:bodyPr/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57422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28D-A63C-42B2-BC9F-52B9A60E0951}" type="slidenum">
              <a:rPr lang="en-US"/>
              <a:pPr/>
              <a:t>41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565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914400"/>
                <a:ext cx="8610600" cy="5638800"/>
              </a:xfrm>
            </p:spPr>
            <p:txBody>
              <a:bodyPr/>
              <a:lstStyle/>
              <a:p>
                <a:r>
                  <a:rPr lang="es-ES" dirty="0" smtClean="0"/>
                  <a:t>Nicholson trabaja con una versión más sencilla de la CES:</a:t>
                </a:r>
              </a:p>
              <a:p>
                <a:endParaRPr lang="es-ES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p>
                        </m:sSup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  <m:r>
                      <a:rPr lang="es-UY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p>
                        </m:sSup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r>
                  <a:rPr lang="es-ES" dirty="0" smtClean="0"/>
                  <a:t>, </a:t>
                </a:r>
              </a:p>
              <a:p>
                <a:pPr marL="0" indent="0" algn="ctr">
                  <a:buNone/>
                </a:pPr>
                <a:endParaRPr lang="es-ES" dirty="0"/>
              </a:p>
              <a:p>
                <a:pPr marL="0" indent="0" algn="ctr">
                  <a:buNone/>
                </a:pPr>
                <a:r>
                  <a:rPr lang="es-ES" dirty="0" smtClean="0"/>
                  <a:t>con </a:t>
                </a:r>
                <a:r>
                  <a:rPr lang="en-US" dirty="0">
                    <a:sym typeface="Symbol" pitchFamily="18" charset="2"/>
                  </a:rPr>
                  <a:t></a:t>
                </a:r>
                <a:r>
                  <a:rPr lang="en-US" dirty="0"/>
                  <a:t> = 1/(1 - </a:t>
                </a:r>
                <a:r>
                  <a:rPr lang="en-US" dirty="0">
                    <a:sym typeface="Symbol" pitchFamily="18" charset="2"/>
                  </a:rPr>
                  <a:t></a:t>
                </a:r>
                <a:r>
                  <a:rPr lang="en-US" dirty="0"/>
                  <a:t>), </a:t>
                </a:r>
                <a:endParaRPr lang="es-ES" dirty="0" smtClean="0"/>
              </a:p>
              <a:p>
                <a:endParaRPr lang="es-ES" dirty="0" smtClean="0"/>
              </a:p>
            </p:txBody>
          </p:sp>
        </mc:Choice>
        <mc:Fallback xmlns="">
          <p:sp>
            <p:nvSpPr>
              <p:cNvPr id="1556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914400"/>
                <a:ext cx="8610600" cy="5638800"/>
              </a:xfrm>
              <a:blipFill>
                <a:blip r:embed="rId2"/>
                <a:stretch>
                  <a:fillRect l="-1628" t="-140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65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noFill/>
          <a:ln/>
        </p:spPr>
        <p:txBody>
          <a:bodyPr/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28D-A63C-42B2-BC9F-52B9A60E0951}" type="slidenum">
              <a:rPr lang="en-US"/>
              <a:pPr/>
              <a:t>42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565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914400"/>
                <a:ext cx="8610600" cy="5638800"/>
              </a:xfrm>
            </p:spPr>
            <p:txBody>
              <a:bodyPr/>
              <a:lstStyle/>
              <a:p>
                <a:r>
                  <a:rPr lang="es-ES" dirty="0"/>
                  <a:t>Las demás funciones de utilidad son casos particulares de la </a:t>
                </a:r>
                <a:r>
                  <a:rPr lang="es-ES" dirty="0" smtClean="0"/>
                  <a:t>CES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p>
                        </m:sSup>
                      </m:num>
                      <m:den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  <m:r>
                      <a:rPr lang="es-UY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p>
                        </m:sSup>
                      </m:num>
                      <m:den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r>
                  <a:rPr lang="es-ES" dirty="0" smtClean="0"/>
                  <a:t>, </a:t>
                </a:r>
                <a:r>
                  <a:rPr lang="en-US" dirty="0">
                    <a:sym typeface="Symbol" pitchFamily="18" charset="2"/>
                  </a:rPr>
                  <a:t></a:t>
                </a:r>
                <a:r>
                  <a:rPr lang="en-US" dirty="0"/>
                  <a:t> = 1/(1 - </a:t>
                </a:r>
                <a:r>
                  <a:rPr lang="en-US" dirty="0">
                    <a:sym typeface="Symbol" pitchFamily="18" charset="2"/>
                  </a:rPr>
                  <a:t></a:t>
                </a:r>
                <a:r>
                  <a:rPr lang="en-US" dirty="0"/>
                  <a:t>), </a:t>
                </a:r>
                <a:endParaRPr lang="es-ES" dirty="0"/>
              </a:p>
              <a:p>
                <a:endParaRPr lang="es-ES" dirty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s-E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s-ES" i="1" dirty="0">
                        <a:latin typeface="Cambria Math"/>
                      </a:rPr>
                      <m:t>=1</m:t>
                    </m:r>
                    <m:r>
                      <a:rPr lang="es-UY" i="1" dirty="0">
                        <a:latin typeface="Cambria Math" panose="02040503050406030204" pitchFamily="18" charset="0"/>
                      </a:rPr>
                      <m:t>⇒</m:t>
                    </m:r>
                    <m:r>
                      <m:rPr>
                        <m:nor/>
                      </m:rPr>
                      <a:rPr lang="en-US" dirty="0">
                        <a:sym typeface="Symbol" pitchFamily="18" charset="2"/>
                      </a:rPr>
                      <m:t> = </m:t>
                    </m:r>
                    <m:r>
                      <a:rPr lang="es-UY" i="1" dirty="0">
                        <a:latin typeface="Cambria Math" panose="02040503050406030204" pitchFamily="18" charset="0"/>
                        <a:sym typeface="Symbol" pitchFamily="18" charset="2"/>
                      </a:rPr>
                      <m:t>⇒ </m:t>
                    </m:r>
                    <m:r>
                      <a:rPr lang="es-ES" i="1" dirty="0">
                        <a:latin typeface="Cambria Math"/>
                      </a:rPr>
                      <m:t>𝑢</m:t>
                    </m:r>
                    <m:r>
                      <a:rPr lang="es-ES" i="1" dirty="0">
                        <a:latin typeface="Cambria Math"/>
                      </a:rPr>
                      <m:t>(</m:t>
                    </m:r>
                    <m:r>
                      <a:rPr lang="es-ES" i="1" dirty="0" err="1">
                        <a:latin typeface="Cambria Math"/>
                      </a:rPr>
                      <m:t>𝑥</m:t>
                    </m:r>
                    <m:r>
                      <a:rPr lang="es-ES" i="1" dirty="0" err="1">
                        <a:latin typeface="Cambria Math"/>
                      </a:rPr>
                      <m:t>,</m:t>
                    </m:r>
                    <m:r>
                      <a:rPr lang="es-ES" i="1" dirty="0" err="1">
                        <a:latin typeface="Cambria Math"/>
                      </a:rPr>
                      <m:t>𝑦</m:t>
                    </m:r>
                    <m:r>
                      <a:rPr lang="es-ES" i="1" dirty="0">
                        <a:latin typeface="Cambria Math"/>
                      </a:rPr>
                      <m:t>)=</m:t>
                    </m:r>
                    <m:r>
                      <a:rPr lang="es-ES" i="1" dirty="0">
                        <a:latin typeface="Cambria Math"/>
                      </a:rPr>
                      <m:t>𝑥</m:t>
                    </m:r>
                    <m:r>
                      <a:rPr lang="es-ES" i="1" dirty="0">
                        <a:latin typeface="Cambria Math"/>
                      </a:rPr>
                      <m:t>+</m:t>
                    </m:r>
                    <m:r>
                      <a:rPr lang="es-ES" i="1" dirty="0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>
                    <a:sym typeface="Symbol" pitchFamily="18" charset="2"/>
                  </a:rPr>
                  <a:t>: </a:t>
                </a:r>
                <a:r>
                  <a:rPr lang="en-US" dirty="0" err="1">
                    <a:sym typeface="Symbol" pitchFamily="18" charset="2"/>
                  </a:rPr>
                  <a:t>Substitutos</a:t>
                </a:r>
                <a:r>
                  <a:rPr lang="en-US" dirty="0">
                    <a:sym typeface="Symbol" pitchFamily="18" charset="2"/>
                  </a:rPr>
                  <a:t> Perfectos</a:t>
                </a:r>
              </a:p>
              <a:p>
                <a:pPr lvl="1"/>
                <a:endParaRPr lang="es-UY" i="1" dirty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s-E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s-ES" i="1" dirty="0">
                        <a:latin typeface="Cambria Math"/>
                        <a:ea typeface="Cambria Math"/>
                      </a:rPr>
                      <m:t>→−∞</m:t>
                    </m:r>
                    <m:r>
                      <a:rPr lang="es-UY" i="1" dirty="0">
                        <a:latin typeface="Cambria Math" panose="02040503050406030204" pitchFamily="18" charset="0"/>
                      </a:rPr>
                      <m:t>⇒</m:t>
                    </m:r>
                    <m:r>
                      <m:rPr>
                        <m:nor/>
                      </m:rPr>
                      <a:rPr lang="en-US" dirty="0">
                        <a:sym typeface="Symbol" pitchFamily="18" charset="2"/>
                      </a:rPr>
                      <m:t> = </m:t>
                    </m:r>
                    <m:r>
                      <m:rPr>
                        <m:nor/>
                      </m:rPr>
                      <a:rPr lang="es-UY" dirty="0">
                        <a:sym typeface="Symbol" pitchFamily="18" charset="2"/>
                      </a:rPr>
                      <m:t>0</m:t>
                    </m:r>
                    <m:r>
                      <a:rPr lang="es-UY" i="1" dirty="0">
                        <a:latin typeface="Cambria Math" panose="02040503050406030204" pitchFamily="18" charset="0"/>
                        <a:sym typeface="Symbol" pitchFamily="18" charset="2"/>
                      </a:rPr>
                      <m:t>⇒ </m:t>
                    </m:r>
                  </m:oMath>
                </a14:m>
                <a:r>
                  <a:rPr lang="en-US" dirty="0" err="1">
                    <a:sym typeface="Symbol" pitchFamily="18" charset="2"/>
                  </a:rPr>
                  <a:t>Complementos</a:t>
                </a:r>
                <a:r>
                  <a:rPr lang="en-US" dirty="0">
                    <a:sym typeface="Symbol" pitchFamily="18" charset="2"/>
                  </a:rPr>
                  <a:t> Perfectos</a:t>
                </a:r>
                <a:endParaRPr lang="es-ES" dirty="0">
                  <a:ea typeface="Cambria Math"/>
                </a:endParaRPr>
              </a:p>
              <a:p>
                <a:endParaRPr lang="es-ES" dirty="0" smtClean="0"/>
              </a:p>
            </p:txBody>
          </p:sp>
        </mc:Choice>
        <mc:Fallback xmlns="">
          <p:sp>
            <p:nvSpPr>
              <p:cNvPr id="1556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914400"/>
                <a:ext cx="8610600" cy="5638800"/>
              </a:xfrm>
              <a:blipFill>
                <a:blip r:embed="rId2"/>
                <a:stretch>
                  <a:fillRect l="-1628" t="-140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65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noFill/>
          <a:ln/>
        </p:spPr>
        <p:txBody>
          <a:bodyPr/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7173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457200"/>
          </a:xfrm>
        </p:spPr>
        <p:txBody>
          <a:bodyPr/>
          <a:lstStyle/>
          <a:p>
            <a:r>
              <a:rPr lang="es-ES" sz="4200" dirty="0"/>
              <a:t>Comportamiento de los individuos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r>
              <a:rPr lang="es-ES" b="1" dirty="0" smtClean="0"/>
              <a:t>Los fines u objetivos están determinados por las Preferencias: </a:t>
            </a:r>
            <a:r>
              <a:rPr lang="es-ES" i="1" dirty="0" smtClean="0"/>
              <a:t>razones de comportamiento</a:t>
            </a:r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Incluyen: </a:t>
            </a:r>
            <a:r>
              <a:rPr lang="es-ES" dirty="0"/>
              <a:t>gustos, hábitos, </a:t>
            </a:r>
            <a:r>
              <a:rPr lang="es-ES" dirty="0" smtClean="0"/>
              <a:t>compromisos </a:t>
            </a:r>
            <a:r>
              <a:rPr lang="es-ES" dirty="0"/>
              <a:t>(como las promesas), normas impuestas socialmente, </a:t>
            </a:r>
            <a:r>
              <a:rPr lang="es-ES" dirty="0" smtClean="0"/>
              <a:t>propensiones sicológicas </a:t>
            </a:r>
            <a:r>
              <a:rPr lang="es-ES" dirty="0"/>
              <a:t>y las relaciones afectivas con otros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Pero también: emociones </a:t>
            </a:r>
            <a:r>
              <a:rPr lang="es-ES" dirty="0"/>
              <a:t>(vergüenza o enojo), otras reacciones viscerales (miedo), la manera en que los individuos enmarcan una decisión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4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685800"/>
          </a:xfrm>
        </p:spPr>
        <p:txBody>
          <a:bodyPr/>
          <a:lstStyle/>
          <a:p>
            <a:r>
              <a:rPr lang="es-ES" sz="4200" dirty="0" smtClean="0"/>
              <a:t>El </a:t>
            </a:r>
            <a:r>
              <a:rPr lang="es-ES" sz="4200" dirty="0"/>
              <a:t>Modelo de la Elección Racional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105400"/>
          </a:xfrm>
        </p:spPr>
        <p:txBody>
          <a:bodyPr/>
          <a:lstStyle/>
          <a:p>
            <a:r>
              <a:rPr lang="es-ES" dirty="0"/>
              <a:t> </a:t>
            </a:r>
            <a:r>
              <a:rPr lang="es-ES" dirty="0" smtClean="0"/>
              <a:t>Lo </a:t>
            </a:r>
            <a:r>
              <a:rPr lang="es-ES" dirty="0"/>
              <a:t>que supone el modelo </a:t>
            </a:r>
            <a:r>
              <a:rPr lang="es-ES" dirty="0" smtClean="0"/>
              <a:t>clásico </a:t>
            </a:r>
            <a:r>
              <a:rPr lang="es-ES" dirty="0"/>
              <a:t>es </a:t>
            </a:r>
            <a:r>
              <a:rPr lang="es-ES" dirty="0" smtClean="0"/>
              <a:t>que el comportamiento de los individuos (la elección de sus acciones) </a:t>
            </a:r>
            <a:r>
              <a:rPr lang="es-ES" dirty="0"/>
              <a:t>es </a:t>
            </a:r>
            <a:r>
              <a:rPr lang="es-UY" dirty="0" smtClean="0"/>
              <a:t>“</a:t>
            </a:r>
            <a:r>
              <a:rPr lang="es-ES" dirty="0" smtClean="0"/>
              <a:t>racional”. </a:t>
            </a:r>
          </a:p>
          <a:p>
            <a:r>
              <a:rPr lang="es-ES" b="1" dirty="0" smtClean="0"/>
              <a:t>¿</a:t>
            </a:r>
            <a:r>
              <a:rPr lang="es-ES" b="1" dirty="0"/>
              <a:t>Qué significa una </a:t>
            </a:r>
            <a:r>
              <a:rPr lang="es-ES" b="1" dirty="0" smtClean="0"/>
              <a:t>elección </a:t>
            </a:r>
            <a:r>
              <a:rPr lang="es-ES" b="1" dirty="0"/>
              <a:t>racional?</a:t>
            </a:r>
            <a:r>
              <a:rPr lang="es-ES" dirty="0"/>
              <a:t> </a:t>
            </a:r>
            <a:r>
              <a:rPr lang="es-ES" dirty="0" smtClean="0"/>
              <a:t>Que el individuo:</a:t>
            </a:r>
          </a:p>
          <a:p>
            <a:pPr lvl="1"/>
            <a:r>
              <a:rPr lang="es-ES" dirty="0" smtClean="0"/>
              <a:t>Se </a:t>
            </a:r>
            <a:r>
              <a:rPr lang="es-ES" dirty="0"/>
              <a:t>pregunta "¿Qué es deseable</a:t>
            </a:r>
            <a:r>
              <a:rPr lang="es-ES" dirty="0" smtClean="0"/>
              <a:t>?“,</a:t>
            </a:r>
          </a:p>
          <a:p>
            <a:pPr lvl="1"/>
            <a:r>
              <a:rPr lang="es-ES" dirty="0" smtClean="0"/>
              <a:t>Se </a:t>
            </a:r>
            <a:r>
              <a:rPr lang="es-ES" dirty="0"/>
              <a:t>pregunta "¿Qué es factible</a:t>
            </a:r>
            <a:r>
              <a:rPr lang="es-ES" dirty="0" smtClean="0"/>
              <a:t>?“,</a:t>
            </a:r>
          </a:p>
          <a:p>
            <a:pPr lvl="1"/>
            <a:r>
              <a:rPr lang="es-ES" b="1" i="1" u="sng" dirty="0" smtClean="0"/>
              <a:t>Y elige </a:t>
            </a:r>
            <a:r>
              <a:rPr lang="es-ES" b="1" i="1" u="sng" dirty="0"/>
              <a:t>la </a:t>
            </a:r>
            <a:r>
              <a:rPr lang="es-ES" b="1" i="1" u="sng" dirty="0" smtClean="0"/>
              <a:t>más </a:t>
            </a:r>
            <a:r>
              <a:rPr lang="es-ES" b="1" i="1" u="sng" dirty="0"/>
              <a:t>deseable entre las </a:t>
            </a:r>
            <a:r>
              <a:rPr lang="es-ES" b="1" i="1" u="sng" dirty="0" smtClean="0"/>
              <a:t>alternativas factibles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1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4200" dirty="0" smtClean="0"/>
              <a:t>El </a:t>
            </a:r>
            <a:r>
              <a:rPr lang="es-ES" sz="4200" dirty="0"/>
              <a:t>Modelo de la Elección Racional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181600"/>
          </a:xfrm>
        </p:spPr>
        <p:txBody>
          <a:bodyPr/>
          <a:lstStyle/>
          <a:p>
            <a:r>
              <a:rPr lang="es-ES" dirty="0"/>
              <a:t>Lo que </a:t>
            </a:r>
            <a:r>
              <a:rPr lang="es-ES" i="1" dirty="0" smtClean="0"/>
              <a:t>no</a:t>
            </a:r>
            <a:r>
              <a:rPr lang="es-ES" dirty="0" smtClean="0"/>
              <a:t> </a:t>
            </a:r>
            <a:r>
              <a:rPr lang="es-ES" dirty="0"/>
              <a:t>hace este modelo es explicar las preferencias de los </a:t>
            </a:r>
            <a:r>
              <a:rPr lang="es-ES" dirty="0" smtClean="0"/>
              <a:t>individuos.</a:t>
            </a:r>
          </a:p>
          <a:p>
            <a:r>
              <a:rPr lang="es-ES" b="1" dirty="0" smtClean="0"/>
              <a:t>Este </a:t>
            </a:r>
            <a:r>
              <a:rPr lang="es-ES" b="1" dirty="0"/>
              <a:t>modelo toma las preferencias como dadas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modelo </a:t>
            </a:r>
            <a:r>
              <a:rPr lang="es-ES" dirty="0" smtClean="0"/>
              <a:t>tampoco </a:t>
            </a:r>
            <a:r>
              <a:rPr lang="es-ES" dirty="0"/>
              <a:t>juzga los </a:t>
            </a:r>
            <a:r>
              <a:rPr lang="es-ES" dirty="0" smtClean="0"/>
              <a:t>gustos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8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685800"/>
          </a:xfrm>
        </p:spPr>
        <p:txBody>
          <a:bodyPr/>
          <a:lstStyle/>
          <a:p>
            <a:r>
              <a:rPr lang="es-ES" dirty="0"/>
              <a:t>Preferencias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181600"/>
          </a:xfrm>
        </p:spPr>
        <p:txBody>
          <a:bodyPr/>
          <a:lstStyle/>
          <a:p>
            <a:r>
              <a:rPr lang="es-ES" dirty="0" smtClean="0"/>
              <a:t>¿Qué condiciones </a:t>
            </a:r>
            <a:r>
              <a:rPr lang="es-ES" dirty="0"/>
              <a:t>deben cumplir las preferencias de un consumidor para que la elección del individuo sea </a:t>
            </a:r>
            <a:r>
              <a:rPr lang="es-ES" dirty="0" smtClean="0"/>
              <a:t>racional </a:t>
            </a:r>
            <a:r>
              <a:rPr lang="es-ES" dirty="0"/>
              <a:t>(elegir lo más deseable entre las alternativas factibles</a:t>
            </a:r>
            <a:r>
              <a:rPr lang="es-ES" dirty="0" smtClean="0"/>
              <a:t>)?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181600"/>
          </a:xfrm>
        </p:spPr>
        <p:txBody>
          <a:bodyPr/>
          <a:lstStyle/>
          <a:p>
            <a:r>
              <a:rPr lang="es-ES" b="1" dirty="0" smtClean="0"/>
              <a:t>Preferencias tienen que ser: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/>
              <a:t>Completas</a:t>
            </a:r>
            <a:r>
              <a:rPr lang="es-ES" dirty="0" smtClean="0"/>
              <a:t>: el </a:t>
            </a:r>
            <a:r>
              <a:rPr lang="es-ES" dirty="0"/>
              <a:t>sistema de preferencias del </a:t>
            </a:r>
            <a:r>
              <a:rPr lang="es-ES" dirty="0" smtClean="0"/>
              <a:t>individuo </a:t>
            </a:r>
            <a:r>
              <a:rPr lang="es-ES" dirty="0"/>
              <a:t>tiene que especificar lo que el individuo prefiere para </a:t>
            </a:r>
            <a:r>
              <a:rPr lang="es-ES" b="1" u="sng" dirty="0"/>
              <a:t>todas</a:t>
            </a:r>
            <a:r>
              <a:rPr lang="es-ES" dirty="0"/>
              <a:t> las comparaciones posibles. 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C136B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C136B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3436</TotalTime>
  <Words>1947</Words>
  <Application>Microsoft Office PowerPoint</Application>
  <PresentationFormat>Presentación en pantalla (4:3)</PresentationFormat>
  <Paragraphs>313</Paragraphs>
  <Slides>42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42</vt:i4>
      </vt:variant>
    </vt:vector>
  </HeadingPairs>
  <TitlesOfParts>
    <vt:vector size="49" baseType="lpstr">
      <vt:lpstr>Arial</vt:lpstr>
      <vt:lpstr>Cambria Math</vt:lpstr>
      <vt:lpstr>Symbol</vt:lpstr>
      <vt:lpstr>Times New Roman</vt:lpstr>
      <vt:lpstr>Default Design</vt:lpstr>
      <vt:lpstr>Ecuación</vt:lpstr>
      <vt:lpstr>Equation</vt:lpstr>
      <vt:lpstr>Capítulo 3</vt:lpstr>
      <vt:lpstr>Objetivos</vt:lpstr>
      <vt:lpstr>Sobre el modelo de elección racional</vt:lpstr>
      <vt:lpstr>Comportamiento de los individuos</vt:lpstr>
      <vt:lpstr>Comportamiento de los individuos</vt:lpstr>
      <vt:lpstr>El Modelo de la Elección Racional</vt:lpstr>
      <vt:lpstr>El Modelo de la Elección Racional</vt:lpstr>
      <vt:lpstr>Preferencias</vt:lpstr>
      <vt:lpstr>Axiomas de la Elección "Racional"</vt:lpstr>
      <vt:lpstr>Axiomas de la Elección "Racional"</vt:lpstr>
      <vt:lpstr>Axiomas de la Elección "Racional"</vt:lpstr>
      <vt:lpstr>Axiomas de la Elección "Racional"</vt:lpstr>
      <vt:lpstr>Axiomas de la Elección "Racional"</vt:lpstr>
      <vt:lpstr>Axiomas de la Elección Racional</vt:lpstr>
      <vt:lpstr>Axiomas de la Elección Racional</vt:lpstr>
      <vt:lpstr>Orden de preferencias</vt:lpstr>
      <vt:lpstr>La Utilidad</vt:lpstr>
      <vt:lpstr>Inexistencia de un único método para medir utilidad</vt:lpstr>
      <vt:lpstr>Inexistencia de un único método para medir la utilidad</vt:lpstr>
      <vt:lpstr>Representacion de las preferencias</vt:lpstr>
      <vt:lpstr>Curvas de Indiferencia</vt:lpstr>
      <vt:lpstr>Mapa de Curvas de Indiferencia</vt:lpstr>
      <vt:lpstr>¿Se pueden cruzar 2 curvas de indiferencia?</vt:lpstr>
      <vt:lpstr>Tasa Marginal de Sustitución</vt:lpstr>
      <vt:lpstr>Tasa Marginal de Sustitución</vt:lpstr>
      <vt:lpstr>Tasa Marginal de Sustitución</vt:lpstr>
      <vt:lpstr>Convexidad</vt:lpstr>
      <vt:lpstr>Diferencial total de U</vt:lpstr>
      <vt:lpstr>Diferencial total de U</vt:lpstr>
      <vt:lpstr>Obteniendo la TMS</vt:lpstr>
      <vt:lpstr>Utilidad Marginal</vt:lpstr>
      <vt:lpstr>Utilidad Marginal Decreciente y la TMS</vt:lpstr>
      <vt:lpstr>Obtención de la TMS a partir de la Función de Utilidad </vt:lpstr>
      <vt:lpstr>Obtención de la TMS a partir de la Función de Utilidad </vt:lpstr>
      <vt:lpstr>Ejemplos de Funciones de Utilidad</vt:lpstr>
      <vt:lpstr>Ejemplos de Funciones de Utilidad</vt:lpstr>
      <vt:lpstr>Ejemplos de Funciones de Utilidad</vt:lpstr>
      <vt:lpstr>Elasticidad de Sustitución</vt:lpstr>
      <vt:lpstr>Elasticidad de sustitución ()</vt:lpstr>
      <vt:lpstr>Ejemplos de Funciones de Utilidad</vt:lpstr>
      <vt:lpstr>Ejemplos de Funciones de Utilidad</vt:lpstr>
      <vt:lpstr>Ejemplos de Funciones de Utilidad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THEORY</dc:title>
  <dc:creator>Eastern Illinois University</dc:creator>
  <cp:lastModifiedBy>Marcelo CAFFERA</cp:lastModifiedBy>
  <cp:revision>647</cp:revision>
  <cp:lastPrinted>2003-12-07T01:30:56Z</cp:lastPrinted>
  <dcterms:created xsi:type="dcterms:W3CDTF">2003-12-04T02:16:42Z</dcterms:created>
  <dcterms:modified xsi:type="dcterms:W3CDTF">2020-03-13T17:26:22Z</dcterms:modified>
</cp:coreProperties>
</file>