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7" r:id="rId2"/>
    <p:sldId id="865" r:id="rId3"/>
    <p:sldId id="866" r:id="rId4"/>
    <p:sldId id="867" r:id="rId5"/>
    <p:sldId id="868" r:id="rId6"/>
    <p:sldId id="869" r:id="rId7"/>
    <p:sldId id="870" r:id="rId8"/>
    <p:sldId id="871" r:id="rId9"/>
    <p:sldId id="872" r:id="rId10"/>
    <p:sldId id="873" r:id="rId11"/>
    <p:sldId id="874" r:id="rId12"/>
    <p:sldId id="875" r:id="rId13"/>
    <p:sldId id="876" r:id="rId14"/>
    <p:sldId id="877" r:id="rId15"/>
    <p:sldId id="878" r:id="rId16"/>
    <p:sldId id="879" r:id="rId17"/>
    <p:sldId id="880" r:id="rId18"/>
    <p:sldId id="881" r:id="rId19"/>
    <p:sldId id="882" r:id="rId20"/>
    <p:sldId id="883" r:id="rId21"/>
    <p:sldId id="884" r:id="rId22"/>
    <p:sldId id="885" r:id="rId23"/>
    <p:sldId id="886" r:id="rId24"/>
    <p:sldId id="887" r:id="rId25"/>
    <p:sldId id="888" r:id="rId26"/>
    <p:sldId id="889" r:id="rId27"/>
    <p:sldId id="890" r:id="rId28"/>
    <p:sldId id="891" r:id="rId29"/>
    <p:sldId id="892" r:id="rId30"/>
    <p:sldId id="902" r:id="rId31"/>
    <p:sldId id="903" r:id="rId32"/>
    <p:sldId id="904" r:id="rId33"/>
    <p:sldId id="905" r:id="rId34"/>
    <p:sldId id="906" r:id="rId35"/>
    <p:sldId id="932" r:id="rId36"/>
    <p:sldId id="931" r:id="rId37"/>
    <p:sldId id="930" r:id="rId38"/>
    <p:sldId id="929" r:id="rId39"/>
    <p:sldId id="928" r:id="rId40"/>
    <p:sldId id="933" r:id="rId41"/>
    <p:sldId id="927" r:id="rId42"/>
    <p:sldId id="926" r:id="rId43"/>
    <p:sldId id="925" r:id="rId44"/>
    <p:sldId id="924" r:id="rId45"/>
    <p:sldId id="923" r:id="rId46"/>
    <p:sldId id="922" r:id="rId47"/>
    <p:sldId id="934" r:id="rId48"/>
    <p:sldId id="935" r:id="rId49"/>
    <p:sldId id="921" r:id="rId50"/>
    <p:sldId id="920" r:id="rId51"/>
    <p:sldId id="919" r:id="rId52"/>
    <p:sldId id="918" r:id="rId53"/>
    <p:sldId id="917" r:id="rId54"/>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rgbClr val="007572"/>
        </a:solidFill>
        <a:latin typeface="Arial" charset="0"/>
        <a:ea typeface="+mn-ea"/>
        <a:cs typeface="+mn-cs"/>
      </a:defRPr>
    </a:lvl1pPr>
    <a:lvl2pPr marL="457200" algn="ctr" rtl="0" eaLnBrk="0" fontAlgn="base" hangingPunct="0">
      <a:spcBef>
        <a:spcPct val="0"/>
      </a:spcBef>
      <a:spcAft>
        <a:spcPct val="0"/>
      </a:spcAft>
      <a:defRPr sz="2400" kern="1200">
        <a:solidFill>
          <a:srgbClr val="007572"/>
        </a:solidFill>
        <a:latin typeface="Arial" charset="0"/>
        <a:ea typeface="+mn-ea"/>
        <a:cs typeface="+mn-cs"/>
      </a:defRPr>
    </a:lvl2pPr>
    <a:lvl3pPr marL="914400" algn="ctr" rtl="0" eaLnBrk="0" fontAlgn="base" hangingPunct="0">
      <a:spcBef>
        <a:spcPct val="0"/>
      </a:spcBef>
      <a:spcAft>
        <a:spcPct val="0"/>
      </a:spcAft>
      <a:defRPr sz="2400" kern="1200">
        <a:solidFill>
          <a:srgbClr val="007572"/>
        </a:solidFill>
        <a:latin typeface="Arial" charset="0"/>
        <a:ea typeface="+mn-ea"/>
        <a:cs typeface="+mn-cs"/>
      </a:defRPr>
    </a:lvl3pPr>
    <a:lvl4pPr marL="1371600" algn="ctr" rtl="0" eaLnBrk="0" fontAlgn="base" hangingPunct="0">
      <a:spcBef>
        <a:spcPct val="0"/>
      </a:spcBef>
      <a:spcAft>
        <a:spcPct val="0"/>
      </a:spcAft>
      <a:defRPr sz="2400" kern="1200">
        <a:solidFill>
          <a:srgbClr val="007572"/>
        </a:solidFill>
        <a:latin typeface="Arial" charset="0"/>
        <a:ea typeface="+mn-ea"/>
        <a:cs typeface="+mn-cs"/>
      </a:defRPr>
    </a:lvl4pPr>
    <a:lvl5pPr marL="1828800" algn="ctr" rtl="0" eaLnBrk="0" fontAlgn="base" hangingPunct="0">
      <a:spcBef>
        <a:spcPct val="0"/>
      </a:spcBef>
      <a:spcAft>
        <a:spcPct val="0"/>
      </a:spcAft>
      <a:defRPr sz="2400" kern="1200">
        <a:solidFill>
          <a:srgbClr val="007572"/>
        </a:solidFill>
        <a:latin typeface="Arial" charset="0"/>
        <a:ea typeface="+mn-ea"/>
        <a:cs typeface="+mn-cs"/>
      </a:defRPr>
    </a:lvl5pPr>
    <a:lvl6pPr marL="2286000" algn="l" defTabSz="914400" rtl="0" eaLnBrk="1" latinLnBrk="0" hangingPunct="1">
      <a:defRPr sz="2400" kern="1200">
        <a:solidFill>
          <a:srgbClr val="007572"/>
        </a:solidFill>
        <a:latin typeface="Arial" charset="0"/>
        <a:ea typeface="+mn-ea"/>
        <a:cs typeface="+mn-cs"/>
      </a:defRPr>
    </a:lvl6pPr>
    <a:lvl7pPr marL="2743200" algn="l" defTabSz="914400" rtl="0" eaLnBrk="1" latinLnBrk="0" hangingPunct="1">
      <a:defRPr sz="2400" kern="1200">
        <a:solidFill>
          <a:srgbClr val="007572"/>
        </a:solidFill>
        <a:latin typeface="Arial" charset="0"/>
        <a:ea typeface="+mn-ea"/>
        <a:cs typeface="+mn-cs"/>
      </a:defRPr>
    </a:lvl7pPr>
    <a:lvl8pPr marL="3200400" algn="l" defTabSz="914400" rtl="0" eaLnBrk="1" latinLnBrk="0" hangingPunct="1">
      <a:defRPr sz="2400" kern="1200">
        <a:solidFill>
          <a:srgbClr val="007572"/>
        </a:solidFill>
        <a:latin typeface="Arial" charset="0"/>
        <a:ea typeface="+mn-ea"/>
        <a:cs typeface="+mn-cs"/>
      </a:defRPr>
    </a:lvl8pPr>
    <a:lvl9pPr marL="3657600" algn="l" defTabSz="914400" rtl="0" eaLnBrk="1" latinLnBrk="0" hangingPunct="1">
      <a:defRPr sz="2400" kern="1200">
        <a:solidFill>
          <a:srgbClr val="00757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4D8"/>
    <a:srgbClr val="007572"/>
    <a:srgbClr val="B3FFD9"/>
    <a:srgbClr val="99FFCC"/>
    <a:srgbClr val="FF3399"/>
    <a:srgbClr val="3B4F89"/>
    <a:srgbClr val="470F3E"/>
    <a:srgbClr val="F3B8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p:scale>
          <a:sx n="66" d="100"/>
          <a:sy n="66" d="100"/>
        </p:scale>
        <p:origin x="-1698" y="-9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7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757238" cy="274638"/>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l">
              <a:defRPr sz="1200" smtClean="0"/>
            </a:lvl1pPr>
          </a:lstStyle>
          <a:p>
            <a:pPr>
              <a:defRPr/>
            </a:pPr>
            <a:endParaRPr lang="en-US"/>
          </a:p>
        </p:txBody>
      </p:sp>
      <p:sp>
        <p:nvSpPr>
          <p:cNvPr id="37891" name="Rectangle 3"/>
          <p:cNvSpPr>
            <a:spLocks noGrp="1" noChangeArrowheads="1"/>
          </p:cNvSpPr>
          <p:nvPr>
            <p:ph type="dt" sz="quarter" idx="1"/>
          </p:nvPr>
        </p:nvSpPr>
        <p:spPr bwMode="auto">
          <a:xfrm>
            <a:off x="5946775" y="0"/>
            <a:ext cx="911225" cy="274638"/>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a:defRPr sz="1200" smtClean="0"/>
            </a:lvl1pPr>
          </a:lstStyle>
          <a:p>
            <a:pPr>
              <a:defRPr/>
            </a:pPr>
            <a:endParaRPr lang="en-US"/>
          </a:p>
        </p:txBody>
      </p:sp>
      <p:sp>
        <p:nvSpPr>
          <p:cNvPr id="37892" name="Rectangle 4"/>
          <p:cNvSpPr>
            <a:spLocks noGrp="1" noChangeArrowheads="1"/>
          </p:cNvSpPr>
          <p:nvPr>
            <p:ph type="ftr" sz="quarter" idx="2"/>
          </p:nvPr>
        </p:nvSpPr>
        <p:spPr bwMode="auto">
          <a:xfrm>
            <a:off x="0" y="8869363"/>
            <a:ext cx="674688" cy="274637"/>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spAutoFit/>
          </a:bodyPr>
          <a:lstStyle>
            <a:lvl1pPr algn="l">
              <a:defRPr sz="1200" smtClean="0"/>
            </a:lvl1pPr>
          </a:lstStyle>
          <a:p>
            <a:pPr>
              <a:defRPr/>
            </a:pPr>
            <a:endParaRPr lang="en-US"/>
          </a:p>
        </p:txBody>
      </p:sp>
      <p:sp>
        <p:nvSpPr>
          <p:cNvPr id="37893" name="Rectangle 5"/>
          <p:cNvSpPr>
            <a:spLocks noGrp="1" noChangeArrowheads="1"/>
          </p:cNvSpPr>
          <p:nvPr>
            <p:ph type="sldNum" sz="quarter" idx="3"/>
          </p:nvPr>
        </p:nvSpPr>
        <p:spPr bwMode="auto">
          <a:xfrm>
            <a:off x="6488113" y="8869363"/>
            <a:ext cx="369887" cy="274637"/>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spAutoFit/>
          </a:bodyPr>
          <a:lstStyle>
            <a:lvl1pPr algn="r">
              <a:defRPr sz="1200" smtClean="0"/>
            </a:lvl1pPr>
          </a:lstStyle>
          <a:p>
            <a:pPr>
              <a:defRPr/>
            </a:pPr>
            <a:fld id="{F1907CA0-3AC1-4866-A086-E8752C706183}" type="slidenum">
              <a:rPr lang="en-US"/>
              <a:pPr>
                <a:defRPr/>
              </a:pPr>
              <a:t>‹Nº›</a:t>
            </a:fld>
            <a:endParaRPr lang="en-US"/>
          </a:p>
        </p:txBody>
      </p:sp>
    </p:spTree>
    <p:extLst>
      <p:ext uri="{BB962C8B-B14F-4D97-AF65-F5344CB8AC3E}">
        <p14:creationId xmlns:p14="http://schemas.microsoft.com/office/powerpoint/2010/main" val="1503717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757238" cy="274638"/>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5946775" y="0"/>
            <a:ext cx="911225" cy="274638"/>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a:defRPr sz="1200" smtClean="0"/>
            </a:lvl1pPr>
          </a:lstStyle>
          <a:p>
            <a:pPr>
              <a:defRPr/>
            </a:pPr>
            <a:endParaRPr lang="en-US"/>
          </a:p>
        </p:txBody>
      </p:sp>
      <p:sp>
        <p:nvSpPr>
          <p:cNvPr id="7578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914400" y="4343400"/>
            <a:ext cx="2646363" cy="1227138"/>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69363"/>
            <a:ext cx="674688" cy="274637"/>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spAutoFit/>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6488113" y="8869363"/>
            <a:ext cx="369887" cy="274637"/>
          </a:xfrm>
          <a:prstGeom prst="rect">
            <a:avLst/>
          </a:prstGeom>
          <a:noFill/>
          <a:ln>
            <a:noFill/>
          </a:ln>
          <a:effectLst/>
          <a:extLst>
            <a:ext uri="{909E8E84-426E-40DD-AFC4-6F175D3DCCD1}">
              <a14:hiddenFill xmlns:a14="http://schemas.microsoft.com/office/drawing/2010/main">
                <a:solidFill>
                  <a:srgbClr val="B3FFD9">
                    <a:alpha val="50000"/>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spAutoFit/>
          </a:bodyPr>
          <a:lstStyle>
            <a:lvl1pPr algn="r">
              <a:defRPr sz="1200" smtClean="0"/>
            </a:lvl1pPr>
          </a:lstStyle>
          <a:p>
            <a:pPr>
              <a:defRPr/>
            </a:pPr>
            <a:fld id="{A959F0E4-B099-437A-A8E7-8D30428C2D58}" type="slidenum">
              <a:rPr lang="en-US"/>
              <a:pPr>
                <a:defRPr/>
              </a:pPr>
              <a:t>‹Nº›</a:t>
            </a:fld>
            <a:endParaRPr lang="en-US"/>
          </a:p>
        </p:txBody>
      </p:sp>
    </p:spTree>
    <p:extLst>
      <p:ext uri="{BB962C8B-B14F-4D97-AF65-F5344CB8AC3E}">
        <p14:creationId xmlns:p14="http://schemas.microsoft.com/office/powerpoint/2010/main" val="1529941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U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9F1B77-D988-419B-87F9-5B6ED76AD0E1}" type="slidenum">
              <a:rPr lang="en-US"/>
              <a:pPr>
                <a:defRPr/>
              </a:pPr>
              <a:t>‹Nº›</a:t>
            </a:fld>
            <a:endParaRPr lang="en-US"/>
          </a:p>
        </p:txBody>
      </p:sp>
    </p:spTree>
    <p:extLst>
      <p:ext uri="{BB962C8B-B14F-4D97-AF65-F5344CB8AC3E}">
        <p14:creationId xmlns:p14="http://schemas.microsoft.com/office/powerpoint/2010/main" val="381599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A2503E-EAE0-483C-AB4F-461E6CD86B53}" type="slidenum">
              <a:rPr lang="en-US"/>
              <a:pPr>
                <a:defRPr/>
              </a:pPr>
              <a:t>‹Nº›</a:t>
            </a:fld>
            <a:endParaRPr lang="en-US"/>
          </a:p>
        </p:txBody>
      </p:sp>
    </p:spTree>
    <p:extLst>
      <p:ext uri="{BB962C8B-B14F-4D97-AF65-F5344CB8AC3E}">
        <p14:creationId xmlns:p14="http://schemas.microsoft.com/office/powerpoint/2010/main" val="427666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838200"/>
            <a:ext cx="1943100" cy="5257800"/>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685800" y="838200"/>
            <a:ext cx="5676900" cy="5257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92671E-5292-485E-999D-011F18DE5F04}" type="slidenum">
              <a:rPr lang="en-US"/>
              <a:pPr>
                <a:defRPr/>
              </a:pPr>
              <a:t>‹Nº›</a:t>
            </a:fld>
            <a:endParaRPr lang="en-US"/>
          </a:p>
        </p:txBody>
      </p:sp>
    </p:spTree>
    <p:extLst>
      <p:ext uri="{BB962C8B-B14F-4D97-AF65-F5344CB8AC3E}">
        <p14:creationId xmlns:p14="http://schemas.microsoft.com/office/powerpoint/2010/main" val="84241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56428D-913A-4F9E-9FED-2F1CE97A67D3}" type="slidenum">
              <a:rPr lang="en-US"/>
              <a:pPr>
                <a:defRPr/>
              </a:pPr>
              <a:t>‹Nº›</a:t>
            </a:fld>
            <a:endParaRPr lang="en-US"/>
          </a:p>
        </p:txBody>
      </p:sp>
    </p:spTree>
    <p:extLst>
      <p:ext uri="{BB962C8B-B14F-4D97-AF65-F5344CB8AC3E}">
        <p14:creationId xmlns:p14="http://schemas.microsoft.com/office/powerpoint/2010/main" val="2606702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65E73F-95F8-4D4A-B1BD-0F87D22528B1}" type="slidenum">
              <a:rPr lang="en-US"/>
              <a:pPr>
                <a:defRPr/>
              </a:pPr>
              <a:t>‹Nº›</a:t>
            </a:fld>
            <a:endParaRPr lang="en-US"/>
          </a:p>
        </p:txBody>
      </p:sp>
    </p:spTree>
    <p:extLst>
      <p:ext uri="{BB962C8B-B14F-4D97-AF65-F5344CB8AC3E}">
        <p14:creationId xmlns:p14="http://schemas.microsoft.com/office/powerpoint/2010/main" val="325485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6858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22860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6EA3EE-038B-4CE7-A02D-C6C3DA100298}" type="slidenum">
              <a:rPr lang="en-US"/>
              <a:pPr>
                <a:defRPr/>
              </a:pPr>
              <a:t>‹Nº›</a:t>
            </a:fld>
            <a:endParaRPr lang="en-US"/>
          </a:p>
        </p:txBody>
      </p:sp>
    </p:spTree>
    <p:extLst>
      <p:ext uri="{BB962C8B-B14F-4D97-AF65-F5344CB8AC3E}">
        <p14:creationId xmlns:p14="http://schemas.microsoft.com/office/powerpoint/2010/main" val="222640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387AF88-E7F3-4B1D-92F2-201226BD3A22}" type="slidenum">
              <a:rPr lang="en-US"/>
              <a:pPr>
                <a:defRPr/>
              </a:pPr>
              <a:t>‹Nº›</a:t>
            </a:fld>
            <a:endParaRPr lang="en-US"/>
          </a:p>
        </p:txBody>
      </p:sp>
    </p:spTree>
    <p:extLst>
      <p:ext uri="{BB962C8B-B14F-4D97-AF65-F5344CB8AC3E}">
        <p14:creationId xmlns:p14="http://schemas.microsoft.com/office/powerpoint/2010/main" val="343173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D950654-9C02-46A4-B692-404435486FBC}" type="slidenum">
              <a:rPr lang="en-US"/>
              <a:pPr>
                <a:defRPr/>
              </a:pPr>
              <a:t>‹Nº›</a:t>
            </a:fld>
            <a:endParaRPr lang="en-US"/>
          </a:p>
        </p:txBody>
      </p:sp>
    </p:spTree>
    <p:extLst>
      <p:ext uri="{BB962C8B-B14F-4D97-AF65-F5344CB8AC3E}">
        <p14:creationId xmlns:p14="http://schemas.microsoft.com/office/powerpoint/2010/main" val="112891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4CB0002-75DE-4423-9CB8-83D91B17D7CC}" type="slidenum">
              <a:rPr lang="en-US"/>
              <a:pPr>
                <a:defRPr/>
              </a:pPr>
              <a:t>‹Nº›</a:t>
            </a:fld>
            <a:endParaRPr lang="en-US"/>
          </a:p>
        </p:txBody>
      </p:sp>
    </p:spTree>
    <p:extLst>
      <p:ext uri="{BB962C8B-B14F-4D97-AF65-F5344CB8AC3E}">
        <p14:creationId xmlns:p14="http://schemas.microsoft.com/office/powerpoint/2010/main" val="315201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7FD06F-1D13-483E-B5E6-5A01C8E9DF6B}" type="slidenum">
              <a:rPr lang="en-US"/>
              <a:pPr>
                <a:defRPr/>
              </a:pPr>
              <a:t>‹Nº›</a:t>
            </a:fld>
            <a:endParaRPr lang="en-US"/>
          </a:p>
        </p:txBody>
      </p:sp>
    </p:spTree>
    <p:extLst>
      <p:ext uri="{BB962C8B-B14F-4D97-AF65-F5344CB8AC3E}">
        <p14:creationId xmlns:p14="http://schemas.microsoft.com/office/powerpoint/2010/main" val="388877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129BA8-34E7-46CB-8A6F-4098E92F7274}" type="slidenum">
              <a:rPr lang="en-US"/>
              <a:pPr>
                <a:defRPr/>
              </a:pPr>
              <a:t>‹Nº›</a:t>
            </a:fld>
            <a:endParaRPr lang="en-US"/>
          </a:p>
        </p:txBody>
      </p:sp>
    </p:spTree>
    <p:extLst>
      <p:ext uri="{BB962C8B-B14F-4D97-AF65-F5344CB8AC3E}">
        <p14:creationId xmlns:p14="http://schemas.microsoft.com/office/powerpoint/2010/main" val="22299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8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286000"/>
            <a:ext cx="77724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smtClean="0">
                <a:solidFill>
                  <a:schemeClr val="tx1"/>
                </a:solidFill>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solidFill>
                  <a:schemeClr val="tx1"/>
                </a:solidFill>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tx1"/>
                </a:solidFill>
                <a:latin typeface="Times New Roman" pitchFamily="18" charset="0"/>
              </a:defRPr>
            </a:lvl1pPr>
          </a:lstStyle>
          <a:p>
            <a:pPr>
              <a:defRPr/>
            </a:pPr>
            <a:fld id="{ABBA080E-9D99-4F3F-975D-8550F354E3D0}"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wipe(left)">
                                      <p:cBhvr>
                                        <p:cTn id="12" dur="500"/>
                                        <p:tgtEl>
                                          <p:spTgt spid="1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wipe(left)">
                                      <p:cBhvr>
                                        <p:cTn id="17" dur="500"/>
                                        <p:tgtEl>
                                          <p:spTgt spid="10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wipe(left)">
                                      <p:cBhvr>
                                        <p:cTn id="22" dur="500"/>
                                        <p:tgtEl>
                                          <p:spTgt spid="10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wipe(left)">
                                      <p:cBhvr>
                                        <p:cTn id="27"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hdr="0" ftr="0" dt="0"/>
  <p:txStyles>
    <p:titleStyle>
      <a:lvl1pPr algn="ctr" rtl="0" eaLnBrk="0" fontAlgn="base" hangingPunct="0">
        <a:spcBef>
          <a:spcPct val="0"/>
        </a:spcBef>
        <a:spcAft>
          <a:spcPct val="0"/>
        </a:spcAft>
        <a:defRPr sz="4400" b="1">
          <a:solidFill>
            <a:srgbClr val="F3B823"/>
          </a:solidFill>
          <a:latin typeface="+mj-lt"/>
          <a:ea typeface="+mj-ea"/>
          <a:cs typeface="+mj-cs"/>
        </a:defRPr>
      </a:lvl1pPr>
      <a:lvl2pPr algn="ctr" rtl="0" eaLnBrk="0" fontAlgn="base" hangingPunct="0">
        <a:spcBef>
          <a:spcPct val="0"/>
        </a:spcBef>
        <a:spcAft>
          <a:spcPct val="0"/>
        </a:spcAft>
        <a:defRPr sz="4400" b="1">
          <a:solidFill>
            <a:srgbClr val="F3B823"/>
          </a:solidFill>
          <a:latin typeface="Arial" charset="0"/>
        </a:defRPr>
      </a:lvl2pPr>
      <a:lvl3pPr algn="ctr" rtl="0" eaLnBrk="0" fontAlgn="base" hangingPunct="0">
        <a:spcBef>
          <a:spcPct val="0"/>
        </a:spcBef>
        <a:spcAft>
          <a:spcPct val="0"/>
        </a:spcAft>
        <a:defRPr sz="4400" b="1">
          <a:solidFill>
            <a:srgbClr val="F3B823"/>
          </a:solidFill>
          <a:latin typeface="Arial" charset="0"/>
        </a:defRPr>
      </a:lvl3pPr>
      <a:lvl4pPr algn="ctr" rtl="0" eaLnBrk="0" fontAlgn="base" hangingPunct="0">
        <a:spcBef>
          <a:spcPct val="0"/>
        </a:spcBef>
        <a:spcAft>
          <a:spcPct val="0"/>
        </a:spcAft>
        <a:defRPr sz="4400" b="1">
          <a:solidFill>
            <a:srgbClr val="F3B823"/>
          </a:solidFill>
          <a:latin typeface="Arial" charset="0"/>
        </a:defRPr>
      </a:lvl4pPr>
      <a:lvl5pPr algn="ctr" rtl="0" eaLnBrk="0" fontAlgn="base" hangingPunct="0">
        <a:spcBef>
          <a:spcPct val="0"/>
        </a:spcBef>
        <a:spcAft>
          <a:spcPct val="0"/>
        </a:spcAft>
        <a:defRPr sz="4400" b="1">
          <a:solidFill>
            <a:srgbClr val="F3B823"/>
          </a:solidFill>
          <a:latin typeface="Arial" charset="0"/>
        </a:defRPr>
      </a:lvl5pPr>
      <a:lvl6pPr marL="457200" algn="ctr" rtl="0" eaLnBrk="0" fontAlgn="base" hangingPunct="0">
        <a:spcBef>
          <a:spcPct val="0"/>
        </a:spcBef>
        <a:spcAft>
          <a:spcPct val="0"/>
        </a:spcAft>
        <a:defRPr sz="4400" b="1">
          <a:solidFill>
            <a:srgbClr val="F3B823"/>
          </a:solidFill>
          <a:latin typeface="Arial" charset="0"/>
        </a:defRPr>
      </a:lvl6pPr>
      <a:lvl7pPr marL="914400" algn="ctr" rtl="0" eaLnBrk="0" fontAlgn="base" hangingPunct="0">
        <a:spcBef>
          <a:spcPct val="0"/>
        </a:spcBef>
        <a:spcAft>
          <a:spcPct val="0"/>
        </a:spcAft>
        <a:defRPr sz="4400" b="1">
          <a:solidFill>
            <a:srgbClr val="F3B823"/>
          </a:solidFill>
          <a:latin typeface="Arial" charset="0"/>
        </a:defRPr>
      </a:lvl7pPr>
      <a:lvl8pPr marL="1371600" algn="ctr" rtl="0" eaLnBrk="0" fontAlgn="base" hangingPunct="0">
        <a:spcBef>
          <a:spcPct val="0"/>
        </a:spcBef>
        <a:spcAft>
          <a:spcPct val="0"/>
        </a:spcAft>
        <a:defRPr sz="4400" b="1">
          <a:solidFill>
            <a:srgbClr val="F3B823"/>
          </a:solidFill>
          <a:latin typeface="Arial" charset="0"/>
        </a:defRPr>
      </a:lvl8pPr>
      <a:lvl9pPr marL="1828800" algn="ctr" rtl="0" eaLnBrk="0" fontAlgn="base" hangingPunct="0">
        <a:spcBef>
          <a:spcPct val="0"/>
        </a:spcBef>
        <a:spcAft>
          <a:spcPct val="0"/>
        </a:spcAft>
        <a:defRPr sz="4400" b="1">
          <a:solidFill>
            <a:srgbClr val="F3B823"/>
          </a:solidFill>
          <a:latin typeface="Arial" charset="0"/>
        </a:defRPr>
      </a:lvl9pPr>
    </p:titleStyle>
    <p:bodyStyle>
      <a:lvl1pPr marL="342900" indent="-342900" algn="l" rtl="0" eaLnBrk="0" fontAlgn="base" hangingPunct="0">
        <a:spcBef>
          <a:spcPct val="20000"/>
        </a:spcBef>
        <a:spcAft>
          <a:spcPct val="0"/>
        </a:spcAft>
        <a:buChar char="•"/>
        <a:defRPr sz="3200">
          <a:solidFill>
            <a:srgbClr val="470F3E"/>
          </a:solidFill>
          <a:latin typeface="+mn-lt"/>
          <a:ea typeface="+mn-ea"/>
          <a:cs typeface="+mn-cs"/>
        </a:defRPr>
      </a:lvl1pPr>
      <a:lvl2pPr marL="742950" indent="-285750" algn="l" rtl="0" eaLnBrk="0" fontAlgn="base" hangingPunct="0">
        <a:spcBef>
          <a:spcPct val="20000"/>
        </a:spcBef>
        <a:spcAft>
          <a:spcPct val="0"/>
        </a:spcAft>
        <a:buChar char="–"/>
        <a:defRPr sz="2800">
          <a:solidFill>
            <a:srgbClr val="470F3E"/>
          </a:solidFill>
          <a:latin typeface="+mn-lt"/>
        </a:defRPr>
      </a:lvl2pPr>
      <a:lvl3pPr marL="1143000" indent="-228600" algn="l" rtl="0" eaLnBrk="0" fontAlgn="base" hangingPunct="0">
        <a:spcBef>
          <a:spcPct val="20000"/>
        </a:spcBef>
        <a:spcAft>
          <a:spcPct val="0"/>
        </a:spcAft>
        <a:buChar char="•"/>
        <a:defRPr sz="2400">
          <a:solidFill>
            <a:srgbClr val="470F3E"/>
          </a:solidFill>
          <a:latin typeface="+mn-lt"/>
        </a:defRPr>
      </a:lvl3pPr>
      <a:lvl4pPr marL="1600200" indent="-228600" algn="l" rtl="0" eaLnBrk="0" fontAlgn="base" hangingPunct="0">
        <a:spcBef>
          <a:spcPct val="20000"/>
        </a:spcBef>
        <a:spcAft>
          <a:spcPct val="0"/>
        </a:spcAft>
        <a:buChar char="–"/>
        <a:defRPr sz="2000">
          <a:solidFill>
            <a:srgbClr val="470F3E"/>
          </a:solidFill>
          <a:latin typeface="+mn-lt"/>
        </a:defRPr>
      </a:lvl4pPr>
      <a:lvl5pPr marL="2057400" indent="-228600" algn="l" rtl="0" eaLnBrk="0" fontAlgn="base" hangingPunct="0">
        <a:spcBef>
          <a:spcPct val="20000"/>
        </a:spcBef>
        <a:spcAft>
          <a:spcPct val="0"/>
        </a:spcAft>
        <a:buChar char="»"/>
        <a:defRPr sz="2000">
          <a:solidFill>
            <a:srgbClr val="470F3E"/>
          </a:solidFill>
          <a:latin typeface="+mn-lt"/>
        </a:defRPr>
      </a:lvl5pPr>
      <a:lvl6pPr marL="2514600" indent="-228600" algn="l" rtl="0" eaLnBrk="0" fontAlgn="base" hangingPunct="0">
        <a:spcBef>
          <a:spcPct val="20000"/>
        </a:spcBef>
        <a:spcAft>
          <a:spcPct val="0"/>
        </a:spcAft>
        <a:buChar char="»"/>
        <a:defRPr sz="2000">
          <a:solidFill>
            <a:srgbClr val="470F3E"/>
          </a:solidFill>
          <a:latin typeface="+mn-lt"/>
        </a:defRPr>
      </a:lvl6pPr>
      <a:lvl7pPr marL="2971800" indent="-228600" algn="l" rtl="0" eaLnBrk="0" fontAlgn="base" hangingPunct="0">
        <a:spcBef>
          <a:spcPct val="20000"/>
        </a:spcBef>
        <a:spcAft>
          <a:spcPct val="0"/>
        </a:spcAft>
        <a:buChar char="»"/>
        <a:defRPr sz="2000">
          <a:solidFill>
            <a:srgbClr val="470F3E"/>
          </a:solidFill>
          <a:latin typeface="+mn-lt"/>
        </a:defRPr>
      </a:lvl7pPr>
      <a:lvl8pPr marL="3429000" indent="-228600" algn="l" rtl="0" eaLnBrk="0" fontAlgn="base" hangingPunct="0">
        <a:spcBef>
          <a:spcPct val="20000"/>
        </a:spcBef>
        <a:spcAft>
          <a:spcPct val="0"/>
        </a:spcAft>
        <a:buChar char="»"/>
        <a:defRPr sz="2000">
          <a:solidFill>
            <a:srgbClr val="470F3E"/>
          </a:solidFill>
          <a:latin typeface="+mn-lt"/>
        </a:defRPr>
      </a:lvl8pPr>
      <a:lvl9pPr marL="3886200" indent="-228600" algn="l" rtl="0" eaLnBrk="0" fontAlgn="base" hangingPunct="0">
        <a:spcBef>
          <a:spcPct val="20000"/>
        </a:spcBef>
        <a:spcAft>
          <a:spcPct val="0"/>
        </a:spcAft>
        <a:buChar char="»"/>
        <a:defRPr sz="2000">
          <a:solidFill>
            <a:srgbClr val="470F3E"/>
          </a:solidFill>
          <a:latin typeface="+mn-lt"/>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6.bin"/><Relationship Id="rId4" Type="http://schemas.openxmlformats.org/officeDocument/2006/relationships/image" Target="../media/image9.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oleObject" Target="../embeddings/oleObject8.bin"/><Relationship Id="rId4" Type="http://schemas.openxmlformats.org/officeDocument/2006/relationships/image" Target="../media/image1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5.emf"/><Relationship Id="rId5" Type="http://schemas.openxmlformats.org/officeDocument/2006/relationships/oleObject" Target="../embeddings/oleObject11.bin"/><Relationship Id="rId4" Type="http://schemas.openxmlformats.org/officeDocument/2006/relationships/image" Target="../media/image14.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6.e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7.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F6796CC8-8AD2-479E-BB7F-9518EAE69B7D}" type="slidenum">
              <a:rPr lang="en-US" sz="1400">
                <a:solidFill>
                  <a:schemeClr val="tx1"/>
                </a:solidFill>
                <a:latin typeface="Times New Roman" pitchFamily="18" charset="0"/>
              </a:rPr>
              <a:pPr/>
              <a:t>1</a:t>
            </a:fld>
            <a:endParaRPr lang="en-US" sz="1400">
              <a:solidFill>
                <a:schemeClr val="tx1"/>
              </a:solidFill>
              <a:latin typeface="Times New Roman" pitchFamily="18" charset="0"/>
            </a:endParaRPr>
          </a:p>
        </p:txBody>
      </p:sp>
      <p:sp>
        <p:nvSpPr>
          <p:cNvPr id="2051" name="Rectangle 4"/>
          <p:cNvSpPr>
            <a:spLocks noGrp="1" noChangeArrowheads="1"/>
          </p:cNvSpPr>
          <p:nvPr>
            <p:ph type="ctrTitle"/>
          </p:nvPr>
        </p:nvSpPr>
        <p:spPr>
          <a:xfrm>
            <a:off x="685800" y="2057400"/>
            <a:ext cx="7772400" cy="1143000"/>
          </a:xfrm>
        </p:spPr>
        <p:txBody>
          <a:bodyPr/>
          <a:lstStyle/>
          <a:p>
            <a:r>
              <a:rPr lang="en-US" smtClean="0"/>
              <a:t>Capítulo 13</a:t>
            </a:r>
          </a:p>
        </p:txBody>
      </p:sp>
      <p:sp>
        <p:nvSpPr>
          <p:cNvPr id="4101" name="Rectangle 5"/>
          <p:cNvSpPr>
            <a:spLocks noGrp="1" noChangeArrowheads="1"/>
          </p:cNvSpPr>
          <p:nvPr>
            <p:ph type="subTitle" idx="1"/>
          </p:nvPr>
        </p:nvSpPr>
        <p:spPr>
          <a:xfrm>
            <a:off x="1371600" y="3200400"/>
            <a:ext cx="6400800" cy="1752600"/>
          </a:xfrm>
        </p:spPr>
        <p:txBody>
          <a:bodyPr/>
          <a:lstStyle/>
          <a:p>
            <a:r>
              <a:rPr lang="en-US" smtClean="0"/>
              <a:t>MODELOS DE MONOPOLIO</a:t>
            </a:r>
          </a:p>
        </p:txBody>
      </p:sp>
      <p:sp>
        <p:nvSpPr>
          <p:cNvPr id="2053" name="Text Box 8"/>
          <p:cNvSpPr txBox="1">
            <a:spLocks noChangeArrowheads="1"/>
          </p:cNvSpPr>
          <p:nvPr/>
        </p:nvSpPr>
        <p:spPr bwMode="auto">
          <a:xfrm>
            <a:off x="0" y="6324600"/>
            <a:ext cx="9144000" cy="244475"/>
          </a:xfrm>
          <a:prstGeom prst="rect">
            <a:avLst/>
          </a:prstGeom>
          <a:noFill/>
          <a:ln>
            <a:noFill/>
          </a:ln>
          <a:effectLst/>
          <a:extLst>
            <a:ext uri="{909E8E84-426E-40DD-AFC4-6F175D3DCCD1}">
              <a14:hiddenFill xmlns:a14="http://schemas.microsoft.com/office/drawing/2010/main">
                <a:solidFill>
                  <a:srgbClr val="B3FFD9">
                    <a:alpha val="50195"/>
                  </a:srgbClr>
                </a:solidFill>
              </a14:hiddenFill>
            </a:ext>
            <a:ext uri="{91240B29-F687-4F45-9708-019B960494DF}">
              <a14:hiddenLine xmlns:a14="http://schemas.microsoft.com/office/drawing/2010/main" w="15875">
                <a:solidFill>
                  <a:srgbClr val="00757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000">
                <a:solidFill>
                  <a:srgbClr val="470F3E"/>
                </a:solidFill>
              </a:rPr>
              <a:t>Copyright ©2005 by South-Western, a division of Thomson Learning.  All rights reserved.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ipe(left)">
                                      <p:cBhvr>
                                        <p:cTn id="7"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C11F2995-43AC-43A8-9A92-3BD9323555E6}" type="slidenum">
              <a:rPr lang="en-US" sz="1400">
                <a:solidFill>
                  <a:schemeClr val="tx1"/>
                </a:solidFill>
                <a:latin typeface="Times New Roman" pitchFamily="18" charset="0"/>
              </a:rPr>
              <a:pPr/>
              <a:t>10</a:t>
            </a:fld>
            <a:endParaRPr lang="en-US" sz="1400">
              <a:solidFill>
                <a:schemeClr val="tx1"/>
              </a:solidFill>
              <a:latin typeface="Times New Roman" pitchFamily="18" charset="0"/>
            </a:endParaRPr>
          </a:p>
        </p:txBody>
      </p:sp>
      <p:grpSp>
        <p:nvGrpSpPr>
          <p:cNvPr id="1074210" name="Group 34"/>
          <p:cNvGrpSpPr>
            <a:grpSpLocks/>
          </p:cNvGrpSpPr>
          <p:nvPr/>
        </p:nvGrpSpPr>
        <p:grpSpPr bwMode="auto">
          <a:xfrm>
            <a:off x="838200" y="3429000"/>
            <a:ext cx="7772400" cy="1849438"/>
            <a:chOff x="528" y="2160"/>
            <a:chExt cx="4896" cy="1165"/>
          </a:xfrm>
        </p:grpSpPr>
        <p:sp>
          <p:nvSpPr>
            <p:cNvPr id="11289" name="Line 22"/>
            <p:cNvSpPr>
              <a:spLocks noChangeShapeType="1"/>
            </p:cNvSpPr>
            <p:nvPr/>
          </p:nvSpPr>
          <p:spPr bwMode="auto">
            <a:xfrm flipH="1">
              <a:off x="768" y="2592"/>
              <a:ext cx="72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grpSp>
          <p:nvGrpSpPr>
            <p:cNvPr id="11290" name="Group 33"/>
            <p:cNvGrpSpPr>
              <a:grpSpLocks/>
            </p:cNvGrpSpPr>
            <p:nvPr/>
          </p:nvGrpSpPr>
          <p:grpSpPr bwMode="auto">
            <a:xfrm>
              <a:off x="528" y="2160"/>
              <a:ext cx="4896" cy="1165"/>
              <a:chOff x="528" y="2160"/>
              <a:chExt cx="4896" cy="1165"/>
            </a:xfrm>
          </p:grpSpPr>
          <p:sp>
            <p:nvSpPr>
              <p:cNvPr id="11291" name="Rectangle 29" descr="30%"/>
              <p:cNvSpPr>
                <a:spLocks noChangeArrowheads="1"/>
              </p:cNvSpPr>
              <p:nvPr/>
            </p:nvSpPr>
            <p:spPr bwMode="auto">
              <a:xfrm>
                <a:off x="768" y="2160"/>
                <a:ext cx="720" cy="432"/>
              </a:xfrm>
              <a:prstGeom prst="rect">
                <a:avLst/>
              </a:prstGeom>
              <a:pattFill prst="pct30">
                <a:fgClr>
                  <a:srgbClr val="3B4F89"/>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11292" name="Text Box 23"/>
              <p:cNvSpPr txBox="1">
                <a:spLocks noChangeArrowheads="1"/>
              </p:cNvSpPr>
              <p:nvPr/>
            </p:nvSpPr>
            <p:spPr bwMode="auto">
              <a:xfrm>
                <a:off x="528" y="2513"/>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C</a:t>
                </a:r>
              </a:p>
            </p:txBody>
          </p:sp>
          <p:sp>
            <p:nvSpPr>
              <p:cNvPr id="11293" name="Text Box 28"/>
              <p:cNvSpPr txBox="1">
                <a:spLocks noChangeArrowheads="1"/>
              </p:cNvSpPr>
              <p:nvPr/>
            </p:nvSpPr>
            <p:spPr bwMode="auto">
              <a:xfrm>
                <a:off x="3302" y="2569"/>
                <a:ext cx="2122"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Las ganancias se encuentran en el rectángulo sombreado</a:t>
                </a:r>
              </a:p>
            </p:txBody>
          </p:sp>
        </p:grpSp>
      </p:grpSp>
      <p:sp>
        <p:nvSpPr>
          <p:cNvPr id="11268" name="Rectangle 4"/>
          <p:cNvSpPr>
            <a:spLocks noGrp="1" noChangeArrowheads="1"/>
          </p:cNvSpPr>
          <p:nvPr>
            <p:ph type="title"/>
          </p:nvPr>
        </p:nvSpPr>
        <p:spPr>
          <a:xfrm>
            <a:off x="685800" y="838200"/>
            <a:ext cx="7772400" cy="838200"/>
          </a:xfrm>
        </p:spPr>
        <p:txBody>
          <a:bodyPr/>
          <a:lstStyle/>
          <a:p>
            <a:r>
              <a:rPr lang="en-US" smtClean="0"/>
              <a:t>Maximización del Beneficio</a:t>
            </a:r>
          </a:p>
        </p:txBody>
      </p:sp>
      <p:sp>
        <p:nvSpPr>
          <p:cNvPr id="11269" name="Line 5"/>
          <p:cNvSpPr>
            <a:spLocks noChangeShapeType="1"/>
          </p:cNvSpPr>
          <p:nvPr/>
        </p:nvSpPr>
        <p:spPr bwMode="auto">
          <a:xfrm>
            <a:off x="1219200" y="2438400"/>
            <a:ext cx="0" cy="3352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70" name="Line 6"/>
          <p:cNvSpPr>
            <a:spLocks noChangeShapeType="1"/>
          </p:cNvSpPr>
          <p:nvPr/>
        </p:nvSpPr>
        <p:spPr bwMode="auto">
          <a:xfrm>
            <a:off x="1219200" y="5791200"/>
            <a:ext cx="3962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71" name="Line 7"/>
          <p:cNvSpPr>
            <a:spLocks noChangeShapeType="1"/>
          </p:cNvSpPr>
          <p:nvPr/>
        </p:nvSpPr>
        <p:spPr bwMode="auto">
          <a:xfrm>
            <a:off x="1524000" y="2590800"/>
            <a:ext cx="2819400" cy="2819400"/>
          </a:xfrm>
          <a:prstGeom prst="line">
            <a:avLst/>
          </a:prstGeom>
          <a:noFill/>
          <a:ln w="38100">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72" name="Line 8"/>
          <p:cNvSpPr>
            <a:spLocks noChangeShapeType="1"/>
          </p:cNvSpPr>
          <p:nvPr/>
        </p:nvSpPr>
        <p:spPr bwMode="auto">
          <a:xfrm>
            <a:off x="1600200" y="2819400"/>
            <a:ext cx="1143000" cy="2743200"/>
          </a:xfrm>
          <a:prstGeom prst="line">
            <a:avLst/>
          </a:prstGeom>
          <a:noFill/>
          <a:ln w="38100">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11273" name="Freeform 9"/>
          <p:cNvSpPr>
            <a:spLocks/>
          </p:cNvSpPr>
          <p:nvPr/>
        </p:nvSpPr>
        <p:spPr bwMode="auto">
          <a:xfrm>
            <a:off x="1752600" y="2438400"/>
            <a:ext cx="1828800" cy="2667000"/>
          </a:xfrm>
          <a:custGeom>
            <a:avLst/>
            <a:gdLst>
              <a:gd name="T0" fmla="*/ 0 w 1152"/>
              <a:gd name="T1" fmla="*/ 2667000 h 1680"/>
              <a:gd name="T2" fmla="*/ 1066800 w 1152"/>
              <a:gd name="T3" fmla="*/ 1752600 h 1680"/>
              <a:gd name="T4" fmla="*/ 1828800 w 1152"/>
              <a:gd name="T5" fmla="*/ 0 h 1680"/>
              <a:gd name="T6" fmla="*/ 0 60000 65536"/>
              <a:gd name="T7" fmla="*/ 0 60000 65536"/>
              <a:gd name="T8" fmla="*/ 0 60000 65536"/>
            </a:gdLst>
            <a:ahLst/>
            <a:cxnLst>
              <a:cxn ang="T6">
                <a:pos x="T0" y="T1"/>
              </a:cxn>
              <a:cxn ang="T7">
                <a:pos x="T2" y="T3"/>
              </a:cxn>
              <a:cxn ang="T8">
                <a:pos x="T4" y="T5"/>
              </a:cxn>
            </a:cxnLst>
            <a:rect l="0" t="0" r="r" b="b"/>
            <a:pathLst>
              <a:path w="1152" h="1680">
                <a:moveTo>
                  <a:pt x="0" y="1680"/>
                </a:moveTo>
                <a:cubicBezTo>
                  <a:pt x="240" y="1532"/>
                  <a:pt x="480" y="1384"/>
                  <a:pt x="672" y="1104"/>
                </a:cubicBezTo>
                <a:cubicBezTo>
                  <a:pt x="864" y="824"/>
                  <a:pt x="1008" y="412"/>
                  <a:pt x="1152" y="0"/>
                </a:cubicBezTo>
              </a:path>
            </a:pathLst>
          </a:custGeom>
          <a:noFill/>
          <a:ln w="38100"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74" name="Freeform 10"/>
          <p:cNvSpPr>
            <a:spLocks/>
          </p:cNvSpPr>
          <p:nvPr/>
        </p:nvSpPr>
        <p:spPr bwMode="auto">
          <a:xfrm>
            <a:off x="1447800" y="3429000"/>
            <a:ext cx="3048000" cy="774700"/>
          </a:xfrm>
          <a:custGeom>
            <a:avLst/>
            <a:gdLst>
              <a:gd name="T0" fmla="*/ 0 w 1920"/>
              <a:gd name="T1" fmla="*/ 0 h 488"/>
              <a:gd name="T2" fmla="*/ 1295400 w 1920"/>
              <a:gd name="T3" fmla="*/ 762000 h 488"/>
              <a:gd name="T4" fmla="*/ 3048000 w 1920"/>
              <a:gd name="T5" fmla="*/ 76200 h 488"/>
              <a:gd name="T6" fmla="*/ 0 60000 65536"/>
              <a:gd name="T7" fmla="*/ 0 60000 65536"/>
              <a:gd name="T8" fmla="*/ 0 60000 65536"/>
            </a:gdLst>
            <a:ahLst/>
            <a:cxnLst>
              <a:cxn ang="T6">
                <a:pos x="T0" y="T1"/>
              </a:cxn>
              <a:cxn ang="T7">
                <a:pos x="T2" y="T3"/>
              </a:cxn>
              <a:cxn ang="T8">
                <a:pos x="T4" y="T5"/>
              </a:cxn>
            </a:cxnLst>
            <a:rect l="0" t="0" r="r" b="b"/>
            <a:pathLst>
              <a:path w="1920" h="488">
                <a:moveTo>
                  <a:pt x="0" y="0"/>
                </a:moveTo>
                <a:cubicBezTo>
                  <a:pt x="248" y="236"/>
                  <a:pt x="496" y="472"/>
                  <a:pt x="816" y="480"/>
                </a:cubicBezTo>
                <a:cubicBezTo>
                  <a:pt x="1136" y="488"/>
                  <a:pt x="1528" y="268"/>
                  <a:pt x="1920" y="48"/>
                </a:cubicBezTo>
              </a:path>
            </a:pathLst>
          </a:custGeom>
          <a:noFill/>
          <a:ln w="38100"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75" name="Text Box 11"/>
          <p:cNvSpPr txBox="1">
            <a:spLocks noChangeArrowheads="1"/>
          </p:cNvSpPr>
          <p:nvPr/>
        </p:nvSpPr>
        <p:spPr bwMode="auto">
          <a:xfrm>
            <a:off x="4479925" y="3211513"/>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CMe</a:t>
            </a:r>
          </a:p>
        </p:txBody>
      </p:sp>
      <p:sp>
        <p:nvSpPr>
          <p:cNvPr id="11276" name="Text Box 12"/>
          <p:cNvSpPr txBox="1">
            <a:spLocks noChangeArrowheads="1"/>
          </p:cNvSpPr>
          <p:nvPr/>
        </p:nvSpPr>
        <p:spPr bwMode="auto">
          <a:xfrm>
            <a:off x="3505200" y="21605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a:t>
            </a:r>
          </a:p>
        </p:txBody>
      </p:sp>
      <p:sp>
        <p:nvSpPr>
          <p:cNvPr id="11277" name="Text Box 13"/>
          <p:cNvSpPr txBox="1">
            <a:spLocks noChangeArrowheads="1"/>
          </p:cNvSpPr>
          <p:nvPr/>
        </p:nvSpPr>
        <p:spPr bwMode="auto">
          <a:xfrm>
            <a:off x="4343400" y="5208588"/>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11278" name="Text Box 14"/>
          <p:cNvSpPr txBox="1">
            <a:spLocks noChangeArrowheads="1"/>
          </p:cNvSpPr>
          <p:nvPr/>
        </p:nvSpPr>
        <p:spPr bwMode="auto">
          <a:xfrm>
            <a:off x="2819400" y="53609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p>
        </p:txBody>
      </p:sp>
      <p:sp>
        <p:nvSpPr>
          <p:cNvPr id="11279" name="Text Box 15"/>
          <p:cNvSpPr txBox="1">
            <a:spLocks noChangeArrowheads="1"/>
          </p:cNvSpPr>
          <p:nvPr/>
        </p:nvSpPr>
        <p:spPr bwMode="auto">
          <a:xfrm>
            <a:off x="5181600" y="5665788"/>
            <a:ext cx="9017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a:solidFill>
                  <a:schemeClr val="tx1"/>
                </a:solidFill>
              </a:rPr>
              <a:t>Cantidad</a:t>
            </a:r>
          </a:p>
        </p:txBody>
      </p:sp>
      <p:sp>
        <p:nvSpPr>
          <p:cNvPr id="11280" name="Text Box 16"/>
          <p:cNvSpPr txBox="1">
            <a:spLocks noChangeArrowheads="1"/>
          </p:cNvSpPr>
          <p:nvPr/>
        </p:nvSpPr>
        <p:spPr bwMode="auto">
          <a:xfrm>
            <a:off x="457200" y="2184400"/>
            <a:ext cx="6921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a:solidFill>
                  <a:schemeClr val="tx1"/>
                </a:solidFill>
              </a:rPr>
              <a:t>Precio</a:t>
            </a:r>
          </a:p>
        </p:txBody>
      </p:sp>
      <p:grpSp>
        <p:nvGrpSpPr>
          <p:cNvPr id="1074207" name="Group 31"/>
          <p:cNvGrpSpPr>
            <a:grpSpLocks/>
          </p:cNvGrpSpPr>
          <p:nvPr/>
        </p:nvGrpSpPr>
        <p:grpSpPr bwMode="auto">
          <a:xfrm>
            <a:off x="2133600" y="1981200"/>
            <a:ext cx="6873875" cy="4141788"/>
            <a:chOff x="1344" y="1248"/>
            <a:chExt cx="4330" cy="2609"/>
          </a:xfrm>
        </p:grpSpPr>
        <p:sp>
          <p:nvSpPr>
            <p:cNvPr id="11286" name="Line 17"/>
            <p:cNvSpPr>
              <a:spLocks noChangeShapeType="1"/>
            </p:cNvSpPr>
            <p:nvPr/>
          </p:nvSpPr>
          <p:spPr bwMode="auto">
            <a:xfrm>
              <a:off x="1488" y="2160"/>
              <a:ext cx="0" cy="1488"/>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11287" name="Text Box 20"/>
            <p:cNvSpPr txBox="1">
              <a:spLocks noChangeArrowheads="1"/>
            </p:cNvSpPr>
            <p:nvPr/>
          </p:nvSpPr>
          <p:spPr bwMode="auto">
            <a:xfrm>
              <a:off x="1344" y="3665"/>
              <a:ext cx="24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p>
          </p:txBody>
        </p:sp>
        <p:sp>
          <p:nvSpPr>
            <p:cNvPr id="11288" name="Text Box 24"/>
            <p:cNvSpPr txBox="1">
              <a:spLocks noChangeArrowheads="1"/>
            </p:cNvSpPr>
            <p:nvPr/>
          </p:nvSpPr>
          <p:spPr bwMode="auto">
            <a:xfrm>
              <a:off x="2784" y="1248"/>
              <a:ext cx="289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dirty="0">
                  <a:solidFill>
                    <a:srgbClr val="470F3E"/>
                  </a:solidFill>
                </a:rPr>
                <a:t>El </a:t>
              </a:r>
              <a:r>
                <a:rPr lang="en-US" dirty="0" err="1">
                  <a:solidFill>
                    <a:srgbClr val="470F3E"/>
                  </a:solidFill>
                </a:rPr>
                <a:t>monopolista</a:t>
              </a:r>
              <a:r>
                <a:rPr lang="en-US" dirty="0">
                  <a:solidFill>
                    <a:srgbClr val="470F3E"/>
                  </a:solidFill>
                </a:rPr>
                <a:t> </a:t>
              </a:r>
              <a:r>
                <a:rPr lang="en-US" dirty="0" err="1">
                  <a:solidFill>
                    <a:srgbClr val="470F3E"/>
                  </a:solidFill>
                </a:rPr>
                <a:t>maximiza</a:t>
              </a:r>
              <a:r>
                <a:rPr lang="en-US" dirty="0">
                  <a:solidFill>
                    <a:srgbClr val="470F3E"/>
                  </a:solidFill>
                </a:rPr>
                <a:t> </a:t>
              </a:r>
              <a:r>
                <a:rPr lang="en-US" dirty="0" err="1">
                  <a:solidFill>
                    <a:srgbClr val="470F3E"/>
                  </a:solidFill>
                </a:rPr>
                <a:t>beneficios</a:t>
              </a:r>
              <a:r>
                <a:rPr lang="en-US" dirty="0">
                  <a:solidFill>
                    <a:srgbClr val="470F3E"/>
                  </a:solidFill>
                </a:rPr>
                <a:t> en </a:t>
              </a:r>
              <a:r>
                <a:rPr lang="en-US" dirty="0" err="1" smtClean="0">
                  <a:solidFill>
                    <a:srgbClr val="470F3E"/>
                  </a:solidFill>
                </a:rPr>
                <a:t>IMg</a:t>
              </a:r>
              <a:r>
                <a:rPr lang="en-US" dirty="0" smtClean="0">
                  <a:solidFill>
                    <a:srgbClr val="470F3E"/>
                  </a:solidFill>
                </a:rPr>
                <a:t> </a:t>
              </a:r>
              <a:r>
                <a:rPr lang="en-US" dirty="0">
                  <a:solidFill>
                    <a:srgbClr val="470F3E"/>
                  </a:solidFill>
                </a:rPr>
                <a:t>= </a:t>
              </a:r>
              <a:r>
                <a:rPr lang="en-US" dirty="0" err="1">
                  <a:solidFill>
                    <a:srgbClr val="470F3E"/>
                  </a:solidFill>
                </a:rPr>
                <a:t>CMg</a:t>
              </a:r>
              <a:endParaRPr lang="en-US" dirty="0">
                <a:solidFill>
                  <a:srgbClr val="470F3E"/>
                </a:solidFill>
              </a:endParaRPr>
            </a:p>
          </p:txBody>
        </p:sp>
      </p:grpSp>
      <p:grpSp>
        <p:nvGrpSpPr>
          <p:cNvPr id="1074208" name="Group 32"/>
          <p:cNvGrpSpPr>
            <a:grpSpLocks/>
          </p:cNvGrpSpPr>
          <p:nvPr/>
        </p:nvGrpSpPr>
        <p:grpSpPr bwMode="auto">
          <a:xfrm>
            <a:off x="762000" y="3200400"/>
            <a:ext cx="8382000" cy="830263"/>
            <a:chOff x="480" y="2016"/>
            <a:chExt cx="5280" cy="523"/>
          </a:xfrm>
        </p:grpSpPr>
        <p:sp>
          <p:nvSpPr>
            <p:cNvPr id="11283" name="Line 19"/>
            <p:cNvSpPr>
              <a:spLocks noChangeShapeType="1"/>
            </p:cNvSpPr>
            <p:nvPr/>
          </p:nvSpPr>
          <p:spPr bwMode="auto">
            <a:xfrm flipH="1">
              <a:off x="768" y="2160"/>
              <a:ext cx="72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1284" name="Text Box 21"/>
            <p:cNvSpPr txBox="1">
              <a:spLocks noChangeArrowheads="1"/>
            </p:cNvSpPr>
            <p:nvPr/>
          </p:nvSpPr>
          <p:spPr bwMode="auto">
            <a:xfrm>
              <a:off x="480" y="2081"/>
              <a:ext cx="23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p>
          </p:txBody>
        </p:sp>
        <p:sp>
          <p:nvSpPr>
            <p:cNvPr id="11285" name="Text Box 25"/>
            <p:cNvSpPr txBox="1">
              <a:spLocks noChangeArrowheads="1"/>
            </p:cNvSpPr>
            <p:nvPr/>
          </p:nvSpPr>
          <p:spPr bwMode="auto">
            <a:xfrm>
              <a:off x="3302" y="2016"/>
              <a:ext cx="245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La empresa fijará un  precio </a:t>
              </a:r>
              <a:r>
                <a:rPr lang="en-US" i="1">
                  <a:solidFill>
                    <a:srgbClr val="470F3E"/>
                  </a:solidFill>
                </a:rPr>
                <a:t>P</a:t>
              </a:r>
              <a:r>
                <a:rPr lang="en-US">
                  <a:solidFill>
                    <a:srgbClr val="470F3E"/>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074207"/>
                                        </p:tgtEl>
                                        <p:attrNameLst>
                                          <p:attrName>style.visibility</p:attrName>
                                        </p:attrNameLst>
                                      </p:cBhvr>
                                      <p:to>
                                        <p:strVal val="visible"/>
                                      </p:to>
                                    </p:set>
                                    <p:animEffect transition="in" filter="strips(downRight)">
                                      <p:cBhvr>
                                        <p:cTn id="7" dur="500"/>
                                        <p:tgtEl>
                                          <p:spTgt spid="10742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74208"/>
                                        </p:tgtEl>
                                        <p:attrNameLst>
                                          <p:attrName>style.visibility</p:attrName>
                                        </p:attrNameLst>
                                      </p:cBhvr>
                                      <p:to>
                                        <p:strVal val="visible"/>
                                      </p:to>
                                    </p:set>
                                    <p:animEffect transition="in" filter="wipe(left)">
                                      <p:cBhvr>
                                        <p:cTn id="12" dur="500"/>
                                        <p:tgtEl>
                                          <p:spTgt spid="10742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74210"/>
                                        </p:tgtEl>
                                        <p:attrNameLst>
                                          <p:attrName>style.visibility</p:attrName>
                                        </p:attrNameLst>
                                      </p:cBhvr>
                                      <p:to>
                                        <p:strVal val="visible"/>
                                      </p:to>
                                    </p:set>
                                    <p:animEffect transition="in" filter="wipe(left)">
                                      <p:cBhvr>
                                        <p:cTn id="17" dur="500"/>
                                        <p:tgtEl>
                                          <p:spTgt spid="1074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69219B61-2892-4B9B-82AC-DE59F4F39A19}" type="slidenum">
              <a:rPr lang="en-US" sz="1400">
                <a:solidFill>
                  <a:schemeClr val="tx1"/>
                </a:solidFill>
                <a:latin typeface="Times New Roman" pitchFamily="18" charset="0"/>
              </a:rPr>
              <a:pPr/>
              <a:t>11</a:t>
            </a:fld>
            <a:endParaRPr lang="en-US" sz="1400">
              <a:solidFill>
                <a:schemeClr val="tx1"/>
              </a:solidFill>
              <a:latin typeface="Times New Roman" pitchFamily="18" charset="0"/>
            </a:endParaRPr>
          </a:p>
        </p:txBody>
      </p:sp>
      <p:sp>
        <p:nvSpPr>
          <p:cNvPr id="12291" name="Rectangle 2"/>
          <p:cNvSpPr>
            <a:spLocks noGrp="1" noChangeArrowheads="1"/>
          </p:cNvSpPr>
          <p:nvPr>
            <p:ph type="title"/>
          </p:nvPr>
        </p:nvSpPr>
        <p:spPr>
          <a:xfrm>
            <a:off x="533400" y="0"/>
            <a:ext cx="7772400" cy="533400"/>
          </a:xfrm>
        </p:spPr>
        <p:txBody>
          <a:bodyPr/>
          <a:lstStyle/>
          <a:p>
            <a:r>
              <a:rPr lang="es-ES" dirty="0" smtClean="0"/>
              <a:t>El margen del monopolista</a:t>
            </a:r>
            <a:endParaRPr lang="es-ES" dirty="0" smtClean="0"/>
          </a:p>
        </p:txBody>
      </p:sp>
      <mc:AlternateContent xmlns:mc="http://schemas.openxmlformats.org/markup-compatibility/2006">
        <mc:Choice xmlns:a14="http://schemas.microsoft.com/office/drawing/2010/main" Requires="a14">
          <p:sp>
            <p:nvSpPr>
              <p:cNvPr id="12292" name="Rectangle 3"/>
              <p:cNvSpPr>
                <a:spLocks noGrp="1" noChangeArrowheads="1"/>
              </p:cNvSpPr>
              <p:nvPr>
                <p:ph type="body" idx="1"/>
              </p:nvPr>
            </p:nvSpPr>
            <p:spPr>
              <a:xfrm>
                <a:off x="152400" y="1371600"/>
                <a:ext cx="8305800" cy="1981200"/>
              </a:xfrm>
            </p:spPr>
            <p:txBody>
              <a:bodyPr/>
              <a:lstStyle/>
              <a:p>
                <a:r>
                  <a:rPr lang="en-US" sz="2800" dirty="0" smtClean="0"/>
                  <a:t>Partiendo de </a:t>
                </a:r>
              </a:p>
              <a:p>
                <a:pPr marL="0" indent="0" algn="ctr">
                  <a:buNone/>
                </a:pPr>
                <a14:m>
                  <m:oMathPara xmlns:m="http://schemas.openxmlformats.org/officeDocument/2006/math">
                    <m:oMathParaPr>
                      <m:jc m:val="centerGroup"/>
                    </m:oMathParaPr>
                    <m:oMath xmlns:m="http://schemas.openxmlformats.org/officeDocument/2006/math">
                      <m:r>
                        <a:rPr lang="es-ES" sz="2800" b="0" i="1" smtClean="0">
                          <a:latin typeface="Cambria Math"/>
                        </a:rPr>
                        <m:t>𝐶𝑀</m:t>
                      </m:r>
                      <m:d>
                        <m:dPr>
                          <m:ctrlPr>
                            <a:rPr lang="es-ES" sz="2800" b="0" i="1" smtClean="0">
                              <a:latin typeface="Cambria Math"/>
                            </a:rPr>
                          </m:ctrlPr>
                        </m:dPr>
                        <m:e>
                          <m:r>
                            <a:rPr lang="es-ES" sz="2800" b="0" i="1" smtClean="0">
                              <a:latin typeface="Cambria Math"/>
                            </a:rPr>
                            <m:t>𝑞</m:t>
                          </m:r>
                        </m:e>
                      </m:d>
                      <m:r>
                        <a:rPr lang="es-ES" sz="2800" b="0" i="1" smtClean="0">
                          <a:latin typeface="Cambria Math"/>
                        </a:rPr>
                        <m:t>=</m:t>
                      </m:r>
                      <m:r>
                        <a:rPr lang="es-ES" sz="2800" b="0" i="1" smtClean="0">
                          <a:latin typeface="Cambria Math"/>
                        </a:rPr>
                        <m:t>𝑝</m:t>
                      </m:r>
                      <m:d>
                        <m:dPr>
                          <m:ctrlPr>
                            <a:rPr lang="es-ES" sz="2800" b="0" i="1" smtClean="0">
                              <a:latin typeface="Cambria Math"/>
                            </a:rPr>
                          </m:ctrlPr>
                        </m:dPr>
                        <m:e>
                          <m:r>
                            <a:rPr lang="es-ES" sz="2800" b="0" i="1" smtClean="0">
                              <a:latin typeface="Cambria Math"/>
                            </a:rPr>
                            <m:t>1+</m:t>
                          </m:r>
                          <m:f>
                            <m:fPr>
                              <m:ctrlPr>
                                <a:rPr lang="es-ES" sz="2800" b="0" i="1" smtClean="0">
                                  <a:latin typeface="Cambria Math"/>
                                </a:rPr>
                              </m:ctrlPr>
                            </m:fPr>
                            <m:num>
                              <m:r>
                                <a:rPr lang="es-ES" sz="2800" b="0" i="1" smtClean="0">
                                  <a:latin typeface="Cambria Math"/>
                                </a:rPr>
                                <m:t>1</m:t>
                              </m:r>
                            </m:num>
                            <m:den>
                              <m:sSub>
                                <m:sSubPr>
                                  <m:ctrlPr>
                                    <a:rPr lang="es-ES" sz="2800" b="0" i="1" smtClean="0">
                                      <a:latin typeface="Cambria Math"/>
                                    </a:rPr>
                                  </m:ctrlPr>
                                </m:sSubPr>
                                <m:e>
                                  <m:r>
                                    <a:rPr lang="es-ES" sz="2800" b="0" i="1" smtClean="0">
                                      <a:latin typeface="Cambria Math"/>
                                    </a:rPr>
                                    <m:t>𝑒</m:t>
                                  </m:r>
                                </m:e>
                                <m:sub>
                                  <m:r>
                                    <a:rPr lang="es-ES" sz="2800" b="0" i="1" smtClean="0">
                                      <a:latin typeface="Cambria Math"/>
                                    </a:rPr>
                                    <m:t>𝑞</m:t>
                                  </m:r>
                                  <m:r>
                                    <a:rPr lang="es-ES" sz="2800" b="0" i="1" smtClean="0">
                                      <a:latin typeface="Cambria Math"/>
                                    </a:rPr>
                                    <m:t>,</m:t>
                                  </m:r>
                                  <m:r>
                                    <a:rPr lang="es-ES" sz="2800" b="0" i="1" smtClean="0">
                                      <a:latin typeface="Cambria Math"/>
                                    </a:rPr>
                                    <m:t>𝑝</m:t>
                                  </m:r>
                                </m:sub>
                              </m:sSub>
                            </m:den>
                          </m:f>
                        </m:e>
                      </m:d>
                    </m:oMath>
                  </m:oMathPara>
                </a14:m>
                <a:endParaRPr lang="es-ES" sz="2800" b="0" dirty="0" smtClean="0"/>
              </a:p>
              <a:p>
                <a:pPr algn="just"/>
                <a:r>
                  <a:rPr lang="es-ES" sz="2800" dirty="0" smtClean="0"/>
                  <a:t>Y operando, llegamos a </a:t>
                </a:r>
              </a:p>
              <a:p>
                <a:pPr algn="just"/>
                <a:endParaRPr lang="es-ES" sz="2800" b="0" dirty="0" smtClean="0"/>
              </a:p>
              <a:p>
                <a:pPr algn="just"/>
                <a:r>
                  <a:rPr lang="en-US" sz="2800" dirty="0" smtClean="0"/>
                  <a:t>La </a:t>
                </a:r>
                <a:r>
                  <a:rPr lang="en-US" sz="2800" dirty="0" err="1" smtClean="0"/>
                  <a:t>distancia</a:t>
                </a:r>
                <a:r>
                  <a:rPr lang="en-US" sz="2800" dirty="0" smtClean="0"/>
                  <a:t> entre el </a:t>
                </a:r>
                <a:r>
                  <a:rPr lang="en-US" sz="2800" dirty="0" err="1" smtClean="0"/>
                  <a:t>precio</a:t>
                </a:r>
                <a:r>
                  <a:rPr lang="en-US" sz="2800" dirty="0" smtClean="0"/>
                  <a:t> del </a:t>
                </a:r>
                <a:r>
                  <a:rPr lang="en-US" sz="2800" dirty="0" err="1" smtClean="0"/>
                  <a:t>producto</a:t>
                </a:r>
                <a:r>
                  <a:rPr lang="en-US" sz="2800" dirty="0" smtClean="0"/>
                  <a:t> y </a:t>
                </a:r>
                <a:r>
                  <a:rPr lang="en-US" sz="2800" dirty="0" err="1" smtClean="0"/>
                  <a:t>su</a:t>
                </a:r>
                <a:r>
                  <a:rPr lang="en-US" sz="2800" dirty="0" smtClean="0"/>
                  <a:t> </a:t>
                </a:r>
                <a:r>
                  <a:rPr lang="en-US" sz="2800" dirty="0" err="1" smtClean="0"/>
                  <a:t>CMg</a:t>
                </a:r>
                <a:r>
                  <a:rPr lang="en-US" sz="2800" dirty="0" smtClean="0"/>
                  <a:t> </a:t>
                </a:r>
                <a:r>
                  <a:rPr lang="en-US" sz="2800" dirty="0" err="1" smtClean="0"/>
                  <a:t>guarda</a:t>
                </a:r>
                <a:r>
                  <a:rPr lang="en-US" sz="2800" dirty="0" smtClean="0"/>
                  <a:t> </a:t>
                </a:r>
                <a:r>
                  <a:rPr lang="en-US" sz="2800" dirty="0" err="1" smtClean="0"/>
                  <a:t>una</a:t>
                </a:r>
                <a:r>
                  <a:rPr lang="en-US" sz="2800" dirty="0" smtClean="0"/>
                  <a:t> </a:t>
                </a:r>
                <a:r>
                  <a:rPr lang="en-US" sz="2800" dirty="0" err="1" smtClean="0"/>
                  <a:t>relación</a:t>
                </a:r>
                <a:r>
                  <a:rPr lang="en-US" sz="2800" dirty="0" smtClean="0"/>
                  <a:t> </a:t>
                </a:r>
                <a:r>
                  <a:rPr lang="en-US" sz="2800" dirty="0" err="1" smtClean="0"/>
                  <a:t>inversa</a:t>
                </a:r>
                <a:r>
                  <a:rPr lang="en-US" sz="2800" dirty="0" smtClean="0"/>
                  <a:t> con la </a:t>
                </a:r>
                <a:r>
                  <a:rPr lang="en-US" sz="2800" dirty="0" err="1" smtClean="0"/>
                  <a:t>elasticidad</a:t>
                </a:r>
                <a:r>
                  <a:rPr lang="en-US" sz="2800" dirty="0" smtClean="0"/>
                  <a:t> </a:t>
                </a:r>
                <a:r>
                  <a:rPr lang="en-US" sz="2800" dirty="0" err="1" smtClean="0"/>
                  <a:t>precio</a:t>
                </a:r>
                <a:r>
                  <a:rPr lang="en-US" sz="2800" dirty="0" smtClean="0"/>
                  <a:t> de la </a:t>
                </a:r>
                <a:r>
                  <a:rPr lang="en-US" sz="2800" dirty="0" err="1" smtClean="0"/>
                  <a:t>curva</a:t>
                </a:r>
                <a:r>
                  <a:rPr lang="en-US" sz="2800" dirty="0" smtClean="0"/>
                  <a:t> de </a:t>
                </a:r>
                <a:r>
                  <a:rPr lang="en-US" sz="2800" dirty="0" err="1" smtClean="0"/>
                  <a:t>demanda</a:t>
                </a:r>
                <a:r>
                  <a:rPr lang="en-US" sz="2800" dirty="0" smtClean="0"/>
                  <a:t> </a:t>
                </a:r>
                <a:r>
                  <a:rPr lang="en-US" sz="2800" dirty="0" err="1" smtClean="0"/>
                  <a:t>que</a:t>
                </a:r>
                <a:r>
                  <a:rPr lang="en-US" sz="2800" dirty="0" smtClean="0"/>
                  <a:t> </a:t>
                </a:r>
                <a:r>
                  <a:rPr lang="en-US" sz="2800" dirty="0" err="1" smtClean="0"/>
                  <a:t>afronta</a:t>
                </a:r>
                <a:r>
                  <a:rPr lang="en-US" sz="2800" dirty="0" smtClean="0"/>
                  <a:t> la </a:t>
                </a:r>
                <a:r>
                  <a:rPr lang="en-US" sz="2800" dirty="0" err="1" smtClean="0"/>
                  <a:t>empresa</a:t>
                </a:r>
                <a:r>
                  <a:rPr lang="en-US" sz="2800" dirty="0" smtClean="0"/>
                  <a:t>, </a:t>
                </a:r>
              </a:p>
            </p:txBody>
          </p:sp>
        </mc:Choice>
        <mc:Fallback>
          <p:sp>
            <p:nvSpPr>
              <p:cNvPr id="12292" name="Rectangle 3"/>
              <p:cNvSpPr>
                <a:spLocks noGrp="1" noRot="1" noChangeAspect="1" noMove="1" noResize="1" noEditPoints="1" noAdjustHandles="1" noChangeArrowheads="1" noChangeShapeType="1" noTextEdit="1"/>
              </p:cNvSpPr>
              <p:nvPr>
                <p:ph type="body" idx="1"/>
              </p:nvPr>
            </p:nvSpPr>
            <p:spPr>
              <a:xfrm>
                <a:off x="152400" y="1371600"/>
                <a:ext cx="8305800" cy="1981200"/>
              </a:xfrm>
              <a:blipFill rotWithShape="1">
                <a:blip r:embed="rId3"/>
                <a:stretch>
                  <a:fillRect l="-1247" t="-3077" r="-1394" b="-125538"/>
                </a:stretch>
              </a:blipFill>
            </p:spPr>
            <p:txBody>
              <a:bodyPr/>
              <a:lstStyle/>
              <a:p>
                <a:r>
                  <a:rPr lang="es-ES">
                    <a:noFill/>
                  </a:rPr>
                  <a:t> </a:t>
                </a:r>
              </a:p>
            </p:txBody>
          </p:sp>
        </mc:Fallback>
      </mc:AlternateContent>
      <p:graphicFrame>
        <p:nvGraphicFramePr>
          <p:cNvPr id="1076228" name="Object 4"/>
          <p:cNvGraphicFramePr>
            <a:graphicFrameLocks noChangeAspect="1"/>
          </p:cNvGraphicFramePr>
          <p:nvPr>
            <p:extLst>
              <p:ext uri="{D42A27DB-BD31-4B8C-83A1-F6EECF244321}">
                <p14:modId xmlns:p14="http://schemas.microsoft.com/office/powerpoint/2010/main" val="3504989747"/>
              </p:ext>
            </p:extLst>
          </p:nvPr>
        </p:nvGraphicFramePr>
        <p:xfrm>
          <a:off x="4648200" y="2971800"/>
          <a:ext cx="2427287" cy="1006475"/>
        </p:xfrm>
        <a:graphic>
          <a:graphicData uri="http://schemas.openxmlformats.org/presentationml/2006/ole">
            <mc:AlternateContent xmlns:mc="http://schemas.openxmlformats.org/markup-compatibility/2006">
              <mc:Choice xmlns:v="urn:schemas-microsoft-com:vml" Requires="v">
                <p:oleObj spid="_x0000_s12315" name="Ecuación" r:id="rId4" imgW="1066680" imgH="444240" progId="Equation.3">
                  <p:embed/>
                </p:oleObj>
              </mc:Choice>
              <mc:Fallback>
                <p:oleObj name="Ecuación" r:id="rId4" imgW="1066680" imgH="444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2971800"/>
                        <a:ext cx="2427287"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76228"/>
                                        </p:tgtEl>
                                        <p:attrNameLst>
                                          <p:attrName>style.visibility</p:attrName>
                                        </p:attrNameLst>
                                      </p:cBhvr>
                                      <p:to>
                                        <p:strVal val="visible"/>
                                      </p:to>
                                    </p:set>
                                    <p:animEffect transition="in" filter="wipe(left)">
                                      <p:cBhvr>
                                        <p:cTn id="7" dur="500"/>
                                        <p:tgtEl>
                                          <p:spTgt spid="1076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5ABDAA7F-DF0F-4BFA-9639-FCB41402F267}" type="slidenum">
              <a:rPr lang="en-US" sz="1400">
                <a:solidFill>
                  <a:schemeClr val="tx1"/>
                </a:solidFill>
                <a:latin typeface="Times New Roman" pitchFamily="18" charset="0"/>
              </a:rPr>
              <a:pPr/>
              <a:t>12</a:t>
            </a:fld>
            <a:endParaRPr lang="en-US" sz="1400">
              <a:solidFill>
                <a:schemeClr val="tx1"/>
              </a:solidFill>
              <a:latin typeface="Times New Roman" pitchFamily="18" charset="0"/>
            </a:endParaRPr>
          </a:p>
        </p:txBody>
      </p:sp>
      <p:sp>
        <p:nvSpPr>
          <p:cNvPr id="13315" name="Rectangle 2"/>
          <p:cNvSpPr>
            <a:spLocks noGrp="1" noChangeArrowheads="1"/>
          </p:cNvSpPr>
          <p:nvPr>
            <p:ph type="title"/>
          </p:nvPr>
        </p:nvSpPr>
        <p:spPr>
          <a:xfrm>
            <a:off x="762000" y="0"/>
            <a:ext cx="7772400" cy="914400"/>
          </a:xfrm>
        </p:spPr>
        <p:txBody>
          <a:bodyPr/>
          <a:lstStyle/>
          <a:p>
            <a:r>
              <a:rPr lang="es-ES" dirty="0" smtClean="0"/>
              <a:t>El margen del monopolista</a:t>
            </a:r>
            <a:endParaRPr lang="en-US" dirty="0" smtClean="0"/>
          </a:p>
        </p:txBody>
      </p:sp>
      <p:sp>
        <p:nvSpPr>
          <p:cNvPr id="13316" name="Rectangle 3"/>
          <p:cNvSpPr>
            <a:spLocks noGrp="1" noChangeArrowheads="1"/>
          </p:cNvSpPr>
          <p:nvPr>
            <p:ph type="body" idx="1"/>
          </p:nvPr>
        </p:nvSpPr>
        <p:spPr>
          <a:xfrm>
            <a:off x="0" y="1447800"/>
            <a:ext cx="8991600" cy="4800600"/>
          </a:xfrm>
        </p:spPr>
        <p:txBody>
          <a:bodyPr/>
          <a:lstStyle/>
          <a:p>
            <a:r>
              <a:rPr lang="en-US" dirty="0" err="1" smtClean="0"/>
              <a:t>Esta</a:t>
            </a:r>
            <a:r>
              <a:rPr lang="en-US" dirty="0" smtClean="0"/>
              <a:t> </a:t>
            </a:r>
            <a:r>
              <a:rPr lang="en-US" dirty="0" err="1" smtClean="0"/>
              <a:t>observación</a:t>
            </a:r>
            <a:r>
              <a:rPr lang="en-US" dirty="0" smtClean="0"/>
              <a:t> conduce a dos </a:t>
            </a:r>
            <a:r>
              <a:rPr lang="en-US" dirty="0" err="1" smtClean="0"/>
              <a:t>conclusiones</a:t>
            </a:r>
            <a:r>
              <a:rPr lang="en-US" dirty="0" smtClean="0"/>
              <a:t> </a:t>
            </a:r>
            <a:r>
              <a:rPr lang="en-US" dirty="0" err="1" smtClean="0"/>
              <a:t>generales</a:t>
            </a:r>
            <a:endParaRPr lang="en-US" dirty="0" smtClean="0"/>
          </a:p>
          <a:p>
            <a:pPr lvl="1"/>
            <a:r>
              <a:rPr lang="es-UY" dirty="0" smtClean="0"/>
              <a:t>Un monopolio decidirá operar únicamente en las regiones en las cuales la curva de demanda del mercado es elástica. </a:t>
            </a:r>
          </a:p>
          <a:p>
            <a:pPr lvl="2"/>
            <a:r>
              <a:rPr lang="en-US" i="1" dirty="0" err="1" smtClean="0"/>
              <a:t>e</a:t>
            </a:r>
            <a:r>
              <a:rPr lang="en-US" i="1" baseline="-25000" dirty="0" err="1" smtClean="0"/>
              <a:t>Q,P</a:t>
            </a:r>
            <a:r>
              <a:rPr lang="en-US" dirty="0" smtClean="0"/>
              <a:t> &lt; -1</a:t>
            </a:r>
          </a:p>
          <a:p>
            <a:pPr lvl="1"/>
            <a:r>
              <a:rPr lang="en-US" dirty="0" smtClean="0"/>
              <a:t>el “markup” de la </a:t>
            </a:r>
            <a:r>
              <a:rPr lang="en-US" dirty="0" err="1" smtClean="0"/>
              <a:t>empresa</a:t>
            </a:r>
            <a:r>
              <a:rPr lang="en-US" dirty="0" smtClean="0"/>
              <a:t>  (</a:t>
            </a:r>
            <a:r>
              <a:rPr lang="en-US" dirty="0" err="1" smtClean="0"/>
              <a:t>aumento</a:t>
            </a:r>
            <a:r>
              <a:rPr lang="en-US" dirty="0" smtClean="0"/>
              <a:t> del </a:t>
            </a:r>
            <a:r>
              <a:rPr lang="en-US" dirty="0" err="1" smtClean="0"/>
              <a:t>precio</a:t>
            </a:r>
            <a:r>
              <a:rPr lang="en-US" dirty="0" smtClean="0"/>
              <a:t> </a:t>
            </a:r>
            <a:r>
              <a:rPr lang="en-US" dirty="0" err="1" smtClean="0"/>
              <a:t>por</a:t>
            </a:r>
            <a:r>
              <a:rPr lang="en-US" dirty="0" smtClean="0"/>
              <a:t> </a:t>
            </a:r>
            <a:r>
              <a:rPr lang="en-US" dirty="0" err="1" smtClean="0"/>
              <a:t>encima</a:t>
            </a:r>
            <a:r>
              <a:rPr lang="en-US" dirty="0" smtClean="0"/>
              <a:t> del </a:t>
            </a:r>
            <a:r>
              <a:rPr lang="en-US" dirty="0" err="1" smtClean="0"/>
              <a:t>CMg</a:t>
            </a:r>
            <a:r>
              <a:rPr lang="en-US" dirty="0" smtClean="0"/>
              <a:t>) </a:t>
            </a:r>
            <a:r>
              <a:rPr lang="en-US" dirty="0" err="1" smtClean="0"/>
              <a:t>como</a:t>
            </a:r>
            <a:r>
              <a:rPr lang="en-US" dirty="0" smtClean="0"/>
              <a:t> </a:t>
            </a:r>
            <a:r>
              <a:rPr lang="en-US" dirty="0" err="1" smtClean="0"/>
              <a:t>porcentaje</a:t>
            </a:r>
            <a:r>
              <a:rPr lang="en-US" dirty="0" smtClean="0"/>
              <a:t> del </a:t>
            </a:r>
            <a:r>
              <a:rPr lang="en-US" dirty="0" err="1" smtClean="0"/>
              <a:t>precio</a:t>
            </a:r>
            <a:r>
              <a:rPr lang="en-US" dirty="0" smtClean="0"/>
              <a:t>, </a:t>
            </a:r>
            <a:r>
              <a:rPr lang="en-US" dirty="0" err="1" smtClean="0"/>
              <a:t>depende</a:t>
            </a:r>
            <a:r>
              <a:rPr lang="en-US" dirty="0" smtClean="0"/>
              <a:t> </a:t>
            </a:r>
            <a:r>
              <a:rPr lang="en-US" dirty="0" err="1" smtClean="0"/>
              <a:t>inversamente</a:t>
            </a:r>
            <a:r>
              <a:rPr lang="en-US" dirty="0" smtClean="0"/>
              <a:t> de la </a:t>
            </a:r>
            <a:r>
              <a:rPr lang="en-US" dirty="0" err="1" smtClean="0"/>
              <a:t>elasticidad</a:t>
            </a:r>
            <a:r>
              <a:rPr lang="en-US" dirty="0" smtClean="0"/>
              <a:t> de la </a:t>
            </a:r>
            <a:r>
              <a:rPr lang="en-US" dirty="0" err="1" smtClean="0"/>
              <a:t>demanda</a:t>
            </a:r>
            <a:r>
              <a:rPr lang="en-US" dirty="0" smtClean="0"/>
              <a:t> de </a:t>
            </a:r>
            <a:r>
              <a:rPr lang="en-US" dirty="0" err="1" smtClean="0"/>
              <a:t>mercado</a:t>
            </a:r>
            <a:r>
              <a:rPr lang="en-US"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E428851B-354F-454F-B2D7-FFCCFD348EBD}" type="slidenum">
              <a:rPr lang="en-US" sz="1400">
                <a:solidFill>
                  <a:schemeClr val="tx1"/>
                </a:solidFill>
                <a:latin typeface="Times New Roman" pitchFamily="18" charset="0"/>
              </a:rPr>
              <a:pPr/>
              <a:t>13</a:t>
            </a:fld>
            <a:endParaRPr lang="en-US" sz="1400">
              <a:solidFill>
                <a:schemeClr val="tx1"/>
              </a:solidFill>
              <a:latin typeface="Times New Roman" pitchFamily="18" charset="0"/>
            </a:endParaRPr>
          </a:p>
        </p:txBody>
      </p:sp>
      <p:sp>
        <p:nvSpPr>
          <p:cNvPr id="14339" name="Rectangle 2"/>
          <p:cNvSpPr>
            <a:spLocks noGrp="1" noChangeArrowheads="1"/>
          </p:cNvSpPr>
          <p:nvPr>
            <p:ph type="title"/>
          </p:nvPr>
        </p:nvSpPr>
        <p:spPr>
          <a:xfrm>
            <a:off x="762000" y="10886"/>
            <a:ext cx="7772400" cy="838200"/>
          </a:xfrm>
        </p:spPr>
        <p:txBody>
          <a:bodyPr/>
          <a:lstStyle/>
          <a:p>
            <a:r>
              <a:rPr lang="en-US" dirty="0" err="1" smtClean="0"/>
              <a:t>Beneficios</a:t>
            </a:r>
            <a:r>
              <a:rPr lang="en-US" dirty="0" smtClean="0"/>
              <a:t> del </a:t>
            </a:r>
            <a:r>
              <a:rPr lang="en-US" dirty="0" err="1" smtClean="0"/>
              <a:t>Monopolio</a:t>
            </a:r>
            <a:endParaRPr lang="en-US" dirty="0" smtClean="0"/>
          </a:p>
        </p:txBody>
      </p:sp>
      <p:sp>
        <p:nvSpPr>
          <p:cNvPr id="14340" name="Rectangle 3"/>
          <p:cNvSpPr>
            <a:spLocks noGrp="1" noChangeArrowheads="1"/>
          </p:cNvSpPr>
          <p:nvPr>
            <p:ph type="body" idx="1"/>
          </p:nvPr>
        </p:nvSpPr>
        <p:spPr>
          <a:xfrm>
            <a:off x="533400" y="1066800"/>
            <a:ext cx="7924800" cy="5410200"/>
          </a:xfrm>
        </p:spPr>
        <p:txBody>
          <a:bodyPr/>
          <a:lstStyle/>
          <a:p>
            <a:r>
              <a:rPr lang="en-US" dirty="0" smtClean="0"/>
              <a:t>Los </a:t>
            </a:r>
            <a:r>
              <a:rPr lang="en-US" dirty="0" err="1" smtClean="0"/>
              <a:t>beneficios</a:t>
            </a:r>
            <a:r>
              <a:rPr lang="en-US" dirty="0" smtClean="0"/>
              <a:t> del </a:t>
            </a:r>
            <a:r>
              <a:rPr lang="en-US" dirty="0" err="1" smtClean="0"/>
              <a:t>monopolio</a:t>
            </a:r>
            <a:r>
              <a:rPr lang="en-US" dirty="0" smtClean="0"/>
              <a:t> </a:t>
            </a:r>
            <a:r>
              <a:rPr lang="en-US" dirty="0" err="1" smtClean="0"/>
              <a:t>serán</a:t>
            </a:r>
            <a:r>
              <a:rPr lang="en-US" dirty="0" smtClean="0"/>
              <a:t> </a:t>
            </a:r>
            <a:r>
              <a:rPr lang="en-US" dirty="0" err="1" smtClean="0"/>
              <a:t>positivos</a:t>
            </a:r>
            <a:r>
              <a:rPr lang="en-US" dirty="0" smtClean="0"/>
              <a:t> </a:t>
            </a:r>
            <a:r>
              <a:rPr lang="en-US" dirty="0" err="1" smtClean="0"/>
              <a:t>mientras</a:t>
            </a:r>
            <a:r>
              <a:rPr lang="en-US" dirty="0" smtClean="0"/>
              <a:t> </a:t>
            </a:r>
            <a:r>
              <a:rPr lang="en-US" dirty="0" err="1" smtClean="0"/>
              <a:t>que</a:t>
            </a:r>
            <a:r>
              <a:rPr lang="en-US" dirty="0" smtClean="0"/>
              <a:t> </a:t>
            </a:r>
            <a:r>
              <a:rPr lang="en-US" i="1" dirty="0" smtClean="0"/>
              <a:t>P</a:t>
            </a:r>
            <a:r>
              <a:rPr lang="en-US" dirty="0" smtClean="0"/>
              <a:t> &gt; </a:t>
            </a:r>
            <a:r>
              <a:rPr lang="en-US" i="1" dirty="0" err="1" smtClean="0"/>
              <a:t>CMe</a:t>
            </a:r>
            <a:endParaRPr lang="en-US" i="1" dirty="0" smtClean="0"/>
          </a:p>
          <a:p>
            <a:r>
              <a:rPr lang="en-US" dirty="0" err="1" smtClean="0"/>
              <a:t>Estos</a:t>
            </a:r>
            <a:r>
              <a:rPr lang="en-US" dirty="0" smtClean="0"/>
              <a:t> </a:t>
            </a:r>
            <a:r>
              <a:rPr lang="en-US" dirty="0" err="1" smtClean="0"/>
              <a:t>beneficios</a:t>
            </a:r>
            <a:r>
              <a:rPr lang="en-US" dirty="0" smtClean="0"/>
              <a:t> se </a:t>
            </a:r>
            <a:r>
              <a:rPr lang="en-US" dirty="0" err="1" smtClean="0"/>
              <a:t>pueden</a:t>
            </a:r>
            <a:r>
              <a:rPr lang="en-US" dirty="0" smtClean="0"/>
              <a:t> </a:t>
            </a:r>
            <a:r>
              <a:rPr lang="en-US" dirty="0" err="1" smtClean="0"/>
              <a:t>mantener</a:t>
            </a:r>
            <a:r>
              <a:rPr lang="en-US" dirty="0" smtClean="0"/>
              <a:t> en el largo </a:t>
            </a:r>
            <a:r>
              <a:rPr lang="en-US" dirty="0" err="1" smtClean="0"/>
              <a:t>plazo</a:t>
            </a:r>
            <a:r>
              <a:rPr lang="en-US" dirty="0" smtClean="0"/>
              <a:t> </a:t>
            </a:r>
            <a:r>
              <a:rPr lang="en-US" dirty="0" err="1" smtClean="0"/>
              <a:t>porque</a:t>
            </a:r>
            <a:r>
              <a:rPr lang="en-US" dirty="0" smtClean="0"/>
              <a:t> la </a:t>
            </a:r>
            <a:r>
              <a:rPr lang="en-US" dirty="0" err="1" smtClean="0"/>
              <a:t>entrada</a:t>
            </a:r>
            <a:r>
              <a:rPr lang="en-US" dirty="0" smtClean="0"/>
              <a:t> de </a:t>
            </a:r>
            <a:r>
              <a:rPr lang="en-US" dirty="0" err="1" smtClean="0"/>
              <a:t>empresas</a:t>
            </a:r>
            <a:r>
              <a:rPr lang="en-US" dirty="0" smtClean="0"/>
              <a:t> no </a:t>
            </a:r>
            <a:r>
              <a:rPr lang="en-US" dirty="0" err="1" smtClean="0"/>
              <a:t>es</a:t>
            </a:r>
            <a:r>
              <a:rPr lang="en-US" dirty="0" smtClean="0"/>
              <a:t> </a:t>
            </a:r>
            <a:r>
              <a:rPr lang="en-US" dirty="0" err="1" smtClean="0"/>
              <a:t>posible</a:t>
            </a:r>
            <a:r>
              <a:rPr lang="en-US" dirty="0" smtClean="0"/>
              <a:t>. </a:t>
            </a:r>
          </a:p>
          <a:p>
            <a:pPr lvl="1"/>
            <a:r>
              <a:rPr lang="en-US" dirty="0" err="1" smtClean="0"/>
              <a:t>Algunos</a:t>
            </a:r>
            <a:r>
              <a:rPr lang="en-US" dirty="0" smtClean="0"/>
              <a:t> </a:t>
            </a:r>
            <a:r>
              <a:rPr lang="en-US" dirty="0" err="1" smtClean="0"/>
              <a:t>economistas</a:t>
            </a:r>
            <a:r>
              <a:rPr lang="en-US" dirty="0" smtClean="0"/>
              <a:t> </a:t>
            </a:r>
            <a:r>
              <a:rPr lang="en-US" dirty="0" err="1" smtClean="0"/>
              <a:t>hablan</a:t>
            </a:r>
            <a:r>
              <a:rPr lang="en-US" dirty="0" smtClean="0"/>
              <a:t> </a:t>
            </a:r>
            <a:r>
              <a:rPr lang="en-US" dirty="0" smtClean="0"/>
              <a:t>de </a:t>
            </a:r>
            <a:r>
              <a:rPr lang="en-US" u="sng" dirty="0" err="1" smtClean="0"/>
              <a:t>rentas</a:t>
            </a:r>
            <a:r>
              <a:rPr lang="en-US" u="sng" dirty="0" smtClean="0"/>
              <a:t> de </a:t>
            </a:r>
            <a:r>
              <a:rPr lang="en-US" u="sng" dirty="0" err="1" smtClean="0"/>
              <a:t>monopolio</a:t>
            </a:r>
            <a:endParaRPr lang="en-US" u="sng" dirty="0" smtClean="0"/>
          </a:p>
          <a:p>
            <a:pPr lvl="2"/>
            <a:r>
              <a:rPr lang="en-US" dirty="0" err="1" smtClean="0"/>
              <a:t>Estos</a:t>
            </a:r>
            <a:r>
              <a:rPr lang="en-US" dirty="0" smtClean="0"/>
              <a:t> </a:t>
            </a:r>
            <a:r>
              <a:rPr lang="en-US" dirty="0" err="1" smtClean="0"/>
              <a:t>beneficios</a:t>
            </a:r>
            <a:r>
              <a:rPr lang="en-US" dirty="0" smtClean="0"/>
              <a:t> son un </a:t>
            </a:r>
            <a:r>
              <a:rPr lang="en-US" dirty="0" err="1" smtClean="0"/>
              <a:t>rendimiento</a:t>
            </a:r>
            <a:r>
              <a:rPr lang="en-US" dirty="0" smtClean="0"/>
              <a:t> </a:t>
            </a:r>
            <a:r>
              <a:rPr lang="en-US" dirty="0" err="1" smtClean="0"/>
              <a:t>sobre</a:t>
            </a:r>
            <a:r>
              <a:rPr lang="en-US" dirty="0" smtClean="0"/>
              <a:t> el factor </a:t>
            </a:r>
            <a:r>
              <a:rPr lang="en-US" dirty="0" err="1" smtClean="0"/>
              <a:t>que</a:t>
            </a:r>
            <a:r>
              <a:rPr lang="en-US" dirty="0" smtClean="0"/>
              <a:t> </a:t>
            </a:r>
            <a:r>
              <a:rPr lang="en-US" dirty="0" err="1" smtClean="0"/>
              <a:t>constituye</a:t>
            </a:r>
            <a:r>
              <a:rPr lang="en-US" dirty="0" smtClean="0"/>
              <a:t> la base del </a:t>
            </a:r>
            <a:r>
              <a:rPr lang="en-US" dirty="0" err="1" smtClean="0"/>
              <a:t>monopolio</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6E5168D-30E0-4593-BD07-D64A50104FB8}" type="slidenum">
              <a:rPr lang="en-US" sz="1400">
                <a:solidFill>
                  <a:schemeClr val="tx1"/>
                </a:solidFill>
                <a:latin typeface="Times New Roman" pitchFamily="18" charset="0"/>
              </a:rPr>
              <a:pPr/>
              <a:t>14</a:t>
            </a:fld>
            <a:endParaRPr lang="en-US" sz="1400">
              <a:solidFill>
                <a:schemeClr val="tx1"/>
              </a:solidFill>
              <a:latin typeface="Times New Roman" pitchFamily="18" charset="0"/>
            </a:endParaRPr>
          </a:p>
        </p:txBody>
      </p:sp>
      <p:sp>
        <p:nvSpPr>
          <p:cNvPr id="15363" name="Rectangle 2"/>
          <p:cNvSpPr>
            <a:spLocks noGrp="1" noChangeArrowheads="1"/>
          </p:cNvSpPr>
          <p:nvPr>
            <p:ph type="title"/>
          </p:nvPr>
        </p:nvSpPr>
        <p:spPr>
          <a:xfrm>
            <a:off x="685800" y="838200"/>
            <a:ext cx="7772400" cy="914400"/>
          </a:xfrm>
        </p:spPr>
        <p:txBody>
          <a:bodyPr/>
          <a:lstStyle/>
          <a:p>
            <a:r>
              <a:rPr lang="en-US" smtClean="0"/>
              <a:t>Beneficios del Monopolio</a:t>
            </a:r>
          </a:p>
        </p:txBody>
      </p:sp>
      <p:sp>
        <p:nvSpPr>
          <p:cNvPr id="15364" name="Rectangle 3"/>
          <p:cNvSpPr>
            <a:spLocks noGrp="1" noChangeArrowheads="1"/>
          </p:cNvSpPr>
          <p:nvPr>
            <p:ph type="body" idx="1"/>
          </p:nvPr>
        </p:nvSpPr>
        <p:spPr>
          <a:xfrm>
            <a:off x="685800" y="1981200"/>
            <a:ext cx="7620000" cy="2492375"/>
          </a:xfrm>
        </p:spPr>
        <p:txBody>
          <a:bodyPr/>
          <a:lstStyle/>
          <a:p>
            <a:r>
              <a:rPr lang="en-US" smtClean="0"/>
              <a:t>La magnitud de estas utilidades dependerá de la relación entre el costo promedio del monopolista y la demanda de su producto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BA1FA370-7D14-4436-8DE3-21AD7DF6F6AB}" type="slidenum">
              <a:rPr lang="en-US" sz="1400">
                <a:solidFill>
                  <a:schemeClr val="tx1"/>
                </a:solidFill>
                <a:latin typeface="Times New Roman" pitchFamily="18" charset="0"/>
              </a:rPr>
              <a:pPr/>
              <a:t>15</a:t>
            </a:fld>
            <a:endParaRPr lang="en-US" sz="1400">
              <a:solidFill>
                <a:schemeClr val="tx1"/>
              </a:solidFill>
              <a:latin typeface="Times New Roman" pitchFamily="18" charset="0"/>
            </a:endParaRPr>
          </a:p>
        </p:txBody>
      </p:sp>
      <p:sp>
        <p:nvSpPr>
          <p:cNvPr id="16387" name="Rectangle 32" descr="30%"/>
          <p:cNvSpPr>
            <a:spLocks noChangeArrowheads="1"/>
          </p:cNvSpPr>
          <p:nvPr/>
        </p:nvSpPr>
        <p:spPr bwMode="auto">
          <a:xfrm>
            <a:off x="457200" y="3429000"/>
            <a:ext cx="990600" cy="838200"/>
          </a:xfrm>
          <a:prstGeom prst="rect">
            <a:avLst/>
          </a:prstGeom>
          <a:pattFill prst="pct30">
            <a:fgClr>
              <a:srgbClr val="3B4F89"/>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16388" name="Rectangle 2"/>
          <p:cNvSpPr>
            <a:spLocks noGrp="1" noChangeArrowheads="1"/>
          </p:cNvSpPr>
          <p:nvPr>
            <p:ph type="title"/>
          </p:nvPr>
        </p:nvSpPr>
        <p:spPr>
          <a:xfrm>
            <a:off x="685800" y="838200"/>
            <a:ext cx="7772400" cy="762000"/>
          </a:xfrm>
        </p:spPr>
        <p:txBody>
          <a:bodyPr/>
          <a:lstStyle/>
          <a:p>
            <a:r>
              <a:rPr lang="en-US" smtClean="0"/>
              <a:t>Beneficios del Monopolio</a:t>
            </a:r>
          </a:p>
        </p:txBody>
      </p:sp>
      <p:sp>
        <p:nvSpPr>
          <p:cNvPr id="16389" name="Line 3"/>
          <p:cNvSpPr>
            <a:spLocks noChangeShapeType="1"/>
          </p:cNvSpPr>
          <p:nvPr/>
        </p:nvSpPr>
        <p:spPr bwMode="auto">
          <a:xfrm>
            <a:off x="457200" y="2209800"/>
            <a:ext cx="0" cy="3429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0" name="Line 4"/>
          <p:cNvSpPr>
            <a:spLocks noChangeShapeType="1"/>
          </p:cNvSpPr>
          <p:nvPr/>
        </p:nvSpPr>
        <p:spPr bwMode="auto">
          <a:xfrm>
            <a:off x="457200" y="5638800"/>
            <a:ext cx="3429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1" name="Line 5"/>
          <p:cNvSpPr>
            <a:spLocks noChangeShapeType="1"/>
          </p:cNvSpPr>
          <p:nvPr/>
        </p:nvSpPr>
        <p:spPr bwMode="auto">
          <a:xfrm>
            <a:off x="762000" y="2743200"/>
            <a:ext cx="2438400" cy="24384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2" name="Line 6"/>
          <p:cNvSpPr>
            <a:spLocks noChangeShapeType="1"/>
          </p:cNvSpPr>
          <p:nvPr/>
        </p:nvSpPr>
        <p:spPr bwMode="auto">
          <a:xfrm>
            <a:off x="762000" y="3124200"/>
            <a:ext cx="1143000" cy="23622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3" name="Freeform 7"/>
          <p:cNvSpPr>
            <a:spLocks/>
          </p:cNvSpPr>
          <p:nvPr/>
        </p:nvSpPr>
        <p:spPr bwMode="auto">
          <a:xfrm>
            <a:off x="990600" y="2438400"/>
            <a:ext cx="1066800" cy="2819400"/>
          </a:xfrm>
          <a:custGeom>
            <a:avLst/>
            <a:gdLst>
              <a:gd name="T0" fmla="*/ 0 w 672"/>
              <a:gd name="T1" fmla="*/ 2819400 h 1776"/>
              <a:gd name="T2" fmla="*/ 609600 w 672"/>
              <a:gd name="T3" fmla="*/ 1828800 h 1776"/>
              <a:gd name="T4" fmla="*/ 1066800 w 672"/>
              <a:gd name="T5" fmla="*/ 0 h 1776"/>
              <a:gd name="T6" fmla="*/ 0 60000 65536"/>
              <a:gd name="T7" fmla="*/ 0 60000 65536"/>
              <a:gd name="T8" fmla="*/ 0 60000 65536"/>
            </a:gdLst>
            <a:ahLst/>
            <a:cxnLst>
              <a:cxn ang="T6">
                <a:pos x="T0" y="T1"/>
              </a:cxn>
              <a:cxn ang="T7">
                <a:pos x="T2" y="T3"/>
              </a:cxn>
              <a:cxn ang="T8">
                <a:pos x="T4" y="T5"/>
              </a:cxn>
            </a:cxnLst>
            <a:rect l="0" t="0" r="r" b="b"/>
            <a:pathLst>
              <a:path w="672" h="1776">
                <a:moveTo>
                  <a:pt x="0" y="1776"/>
                </a:moveTo>
                <a:cubicBezTo>
                  <a:pt x="136" y="1612"/>
                  <a:pt x="272" y="1448"/>
                  <a:pt x="384" y="1152"/>
                </a:cubicBezTo>
                <a:cubicBezTo>
                  <a:pt x="496" y="856"/>
                  <a:pt x="584" y="428"/>
                  <a:pt x="672" y="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4" name="Freeform 8"/>
          <p:cNvSpPr>
            <a:spLocks/>
          </p:cNvSpPr>
          <p:nvPr/>
        </p:nvSpPr>
        <p:spPr bwMode="auto">
          <a:xfrm>
            <a:off x="762000" y="3352800"/>
            <a:ext cx="1981200" cy="977900"/>
          </a:xfrm>
          <a:custGeom>
            <a:avLst/>
            <a:gdLst>
              <a:gd name="T0" fmla="*/ 0 w 1248"/>
              <a:gd name="T1" fmla="*/ 381000 h 616"/>
              <a:gd name="T2" fmla="*/ 914400 w 1248"/>
              <a:gd name="T3" fmla="*/ 914400 h 616"/>
              <a:gd name="T4" fmla="*/ 1981200 w 1248"/>
              <a:gd name="T5" fmla="*/ 0 h 616"/>
              <a:gd name="T6" fmla="*/ 0 60000 65536"/>
              <a:gd name="T7" fmla="*/ 0 60000 65536"/>
              <a:gd name="T8" fmla="*/ 0 60000 65536"/>
            </a:gdLst>
            <a:ahLst/>
            <a:cxnLst>
              <a:cxn ang="T6">
                <a:pos x="T0" y="T1"/>
              </a:cxn>
              <a:cxn ang="T7">
                <a:pos x="T2" y="T3"/>
              </a:cxn>
              <a:cxn ang="T8">
                <a:pos x="T4" y="T5"/>
              </a:cxn>
            </a:cxnLst>
            <a:rect l="0" t="0" r="r" b="b"/>
            <a:pathLst>
              <a:path w="1248" h="616">
                <a:moveTo>
                  <a:pt x="0" y="240"/>
                </a:moveTo>
                <a:cubicBezTo>
                  <a:pt x="184" y="428"/>
                  <a:pt x="368" y="616"/>
                  <a:pt x="576" y="576"/>
                </a:cubicBezTo>
                <a:cubicBezTo>
                  <a:pt x="784" y="536"/>
                  <a:pt x="1016" y="268"/>
                  <a:pt x="1248" y="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395" name="Text Box 9"/>
          <p:cNvSpPr txBox="1">
            <a:spLocks noChangeArrowheads="1"/>
          </p:cNvSpPr>
          <p:nvPr/>
        </p:nvSpPr>
        <p:spPr bwMode="auto">
          <a:xfrm>
            <a:off x="3276600" y="56372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16396" name="Text Box 10"/>
          <p:cNvSpPr txBox="1">
            <a:spLocks noChangeArrowheads="1"/>
          </p:cNvSpPr>
          <p:nvPr/>
        </p:nvSpPr>
        <p:spPr bwMode="auto">
          <a:xfrm>
            <a:off x="76200" y="1827213"/>
            <a:ext cx="8382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16397" name="Text Box 11"/>
          <p:cNvSpPr txBox="1">
            <a:spLocks noChangeArrowheads="1"/>
          </p:cNvSpPr>
          <p:nvPr/>
        </p:nvSpPr>
        <p:spPr bwMode="auto">
          <a:xfrm>
            <a:off x="1752600" y="20716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a:t>
            </a:r>
          </a:p>
        </p:txBody>
      </p:sp>
      <p:sp>
        <p:nvSpPr>
          <p:cNvPr id="16398" name="Text Box 12"/>
          <p:cNvSpPr txBox="1">
            <a:spLocks noChangeArrowheads="1"/>
          </p:cNvSpPr>
          <p:nvPr/>
        </p:nvSpPr>
        <p:spPr bwMode="auto">
          <a:xfrm>
            <a:off x="2514600" y="29860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CMe</a:t>
            </a:r>
          </a:p>
        </p:txBody>
      </p:sp>
      <p:sp>
        <p:nvSpPr>
          <p:cNvPr id="16399" name="Text Box 13"/>
          <p:cNvSpPr txBox="1">
            <a:spLocks noChangeArrowheads="1"/>
          </p:cNvSpPr>
          <p:nvPr/>
        </p:nvSpPr>
        <p:spPr bwMode="auto">
          <a:xfrm>
            <a:off x="1905000" y="52720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p>
        </p:txBody>
      </p:sp>
      <p:sp>
        <p:nvSpPr>
          <p:cNvPr id="16400" name="Text Box 14"/>
          <p:cNvSpPr txBox="1">
            <a:spLocks noChangeArrowheads="1"/>
          </p:cNvSpPr>
          <p:nvPr/>
        </p:nvSpPr>
        <p:spPr bwMode="auto">
          <a:xfrm>
            <a:off x="3124200" y="5121275"/>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16401" name="Line 15"/>
          <p:cNvSpPr>
            <a:spLocks noChangeShapeType="1"/>
          </p:cNvSpPr>
          <p:nvPr/>
        </p:nvSpPr>
        <p:spPr bwMode="auto">
          <a:xfrm>
            <a:off x="5029200" y="2133600"/>
            <a:ext cx="0" cy="3429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02" name="Line 16"/>
          <p:cNvSpPr>
            <a:spLocks noChangeShapeType="1"/>
          </p:cNvSpPr>
          <p:nvPr/>
        </p:nvSpPr>
        <p:spPr bwMode="auto">
          <a:xfrm>
            <a:off x="5029200" y="5562600"/>
            <a:ext cx="3429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03" name="Line 17"/>
          <p:cNvSpPr>
            <a:spLocks noChangeShapeType="1"/>
          </p:cNvSpPr>
          <p:nvPr/>
        </p:nvSpPr>
        <p:spPr bwMode="auto">
          <a:xfrm>
            <a:off x="5334000" y="2667000"/>
            <a:ext cx="2438400" cy="24384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04" name="Line 18"/>
          <p:cNvSpPr>
            <a:spLocks noChangeShapeType="1"/>
          </p:cNvSpPr>
          <p:nvPr/>
        </p:nvSpPr>
        <p:spPr bwMode="auto">
          <a:xfrm>
            <a:off x="5334000" y="3048000"/>
            <a:ext cx="1143000" cy="23622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05" name="Freeform 19"/>
          <p:cNvSpPr>
            <a:spLocks/>
          </p:cNvSpPr>
          <p:nvPr/>
        </p:nvSpPr>
        <p:spPr bwMode="auto">
          <a:xfrm>
            <a:off x="5562600" y="2362200"/>
            <a:ext cx="1066800" cy="2819400"/>
          </a:xfrm>
          <a:custGeom>
            <a:avLst/>
            <a:gdLst>
              <a:gd name="T0" fmla="*/ 0 w 672"/>
              <a:gd name="T1" fmla="*/ 2819400 h 1776"/>
              <a:gd name="T2" fmla="*/ 609600 w 672"/>
              <a:gd name="T3" fmla="*/ 1828800 h 1776"/>
              <a:gd name="T4" fmla="*/ 1066800 w 672"/>
              <a:gd name="T5" fmla="*/ 0 h 1776"/>
              <a:gd name="T6" fmla="*/ 0 60000 65536"/>
              <a:gd name="T7" fmla="*/ 0 60000 65536"/>
              <a:gd name="T8" fmla="*/ 0 60000 65536"/>
            </a:gdLst>
            <a:ahLst/>
            <a:cxnLst>
              <a:cxn ang="T6">
                <a:pos x="T0" y="T1"/>
              </a:cxn>
              <a:cxn ang="T7">
                <a:pos x="T2" y="T3"/>
              </a:cxn>
              <a:cxn ang="T8">
                <a:pos x="T4" y="T5"/>
              </a:cxn>
            </a:cxnLst>
            <a:rect l="0" t="0" r="r" b="b"/>
            <a:pathLst>
              <a:path w="672" h="1776">
                <a:moveTo>
                  <a:pt x="0" y="1776"/>
                </a:moveTo>
                <a:cubicBezTo>
                  <a:pt x="136" y="1612"/>
                  <a:pt x="272" y="1448"/>
                  <a:pt x="384" y="1152"/>
                </a:cubicBezTo>
                <a:cubicBezTo>
                  <a:pt x="496" y="856"/>
                  <a:pt x="584" y="428"/>
                  <a:pt x="672" y="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06" name="Freeform 20"/>
          <p:cNvSpPr>
            <a:spLocks/>
          </p:cNvSpPr>
          <p:nvPr/>
        </p:nvSpPr>
        <p:spPr bwMode="auto">
          <a:xfrm>
            <a:off x="5638800" y="2438400"/>
            <a:ext cx="1828800" cy="1130300"/>
          </a:xfrm>
          <a:custGeom>
            <a:avLst/>
            <a:gdLst>
              <a:gd name="T0" fmla="*/ 0 w 1248"/>
              <a:gd name="T1" fmla="*/ 440377 h 616"/>
              <a:gd name="T2" fmla="*/ 844062 w 1248"/>
              <a:gd name="T3" fmla="*/ 1056904 h 616"/>
              <a:gd name="T4" fmla="*/ 1828800 w 1248"/>
              <a:gd name="T5" fmla="*/ 0 h 616"/>
              <a:gd name="T6" fmla="*/ 0 60000 65536"/>
              <a:gd name="T7" fmla="*/ 0 60000 65536"/>
              <a:gd name="T8" fmla="*/ 0 60000 65536"/>
            </a:gdLst>
            <a:ahLst/>
            <a:cxnLst>
              <a:cxn ang="T6">
                <a:pos x="T0" y="T1"/>
              </a:cxn>
              <a:cxn ang="T7">
                <a:pos x="T2" y="T3"/>
              </a:cxn>
              <a:cxn ang="T8">
                <a:pos x="T4" y="T5"/>
              </a:cxn>
            </a:cxnLst>
            <a:rect l="0" t="0" r="r" b="b"/>
            <a:pathLst>
              <a:path w="1248" h="616">
                <a:moveTo>
                  <a:pt x="0" y="240"/>
                </a:moveTo>
                <a:cubicBezTo>
                  <a:pt x="184" y="428"/>
                  <a:pt x="368" y="616"/>
                  <a:pt x="576" y="576"/>
                </a:cubicBezTo>
                <a:cubicBezTo>
                  <a:pt x="784" y="536"/>
                  <a:pt x="1016" y="268"/>
                  <a:pt x="1248" y="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16407" name="Text Box 21"/>
          <p:cNvSpPr txBox="1">
            <a:spLocks noChangeArrowheads="1"/>
          </p:cNvSpPr>
          <p:nvPr/>
        </p:nvSpPr>
        <p:spPr bwMode="auto">
          <a:xfrm>
            <a:off x="7848600" y="55610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16408" name="Text Box 22"/>
          <p:cNvSpPr txBox="1">
            <a:spLocks noChangeArrowheads="1"/>
          </p:cNvSpPr>
          <p:nvPr/>
        </p:nvSpPr>
        <p:spPr bwMode="auto">
          <a:xfrm>
            <a:off x="4648200" y="1751013"/>
            <a:ext cx="8382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16409" name="Text Box 23"/>
          <p:cNvSpPr txBox="1">
            <a:spLocks noChangeArrowheads="1"/>
          </p:cNvSpPr>
          <p:nvPr/>
        </p:nvSpPr>
        <p:spPr bwMode="auto">
          <a:xfrm>
            <a:off x="6324600" y="1887538"/>
            <a:ext cx="56356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a:t>
            </a:r>
          </a:p>
          <a:p>
            <a:pPr algn="l"/>
            <a:endParaRPr lang="en-US" sz="1400" i="1">
              <a:solidFill>
                <a:srgbClr val="3B4F89"/>
              </a:solidFill>
            </a:endParaRPr>
          </a:p>
        </p:txBody>
      </p:sp>
      <p:sp>
        <p:nvSpPr>
          <p:cNvPr id="16410" name="Text Box 24"/>
          <p:cNvSpPr txBox="1">
            <a:spLocks noChangeArrowheads="1"/>
          </p:cNvSpPr>
          <p:nvPr/>
        </p:nvSpPr>
        <p:spPr bwMode="auto">
          <a:xfrm>
            <a:off x="7391400" y="21478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CMe</a:t>
            </a:r>
          </a:p>
        </p:txBody>
      </p:sp>
      <p:sp>
        <p:nvSpPr>
          <p:cNvPr id="16411" name="Text Box 25"/>
          <p:cNvSpPr txBox="1">
            <a:spLocks noChangeArrowheads="1"/>
          </p:cNvSpPr>
          <p:nvPr/>
        </p:nvSpPr>
        <p:spPr bwMode="auto">
          <a:xfrm>
            <a:off x="6477000" y="51958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p>
        </p:txBody>
      </p:sp>
      <p:sp>
        <p:nvSpPr>
          <p:cNvPr id="16412" name="Text Box 26"/>
          <p:cNvSpPr txBox="1">
            <a:spLocks noChangeArrowheads="1"/>
          </p:cNvSpPr>
          <p:nvPr/>
        </p:nvSpPr>
        <p:spPr bwMode="auto">
          <a:xfrm>
            <a:off x="7696200" y="5045075"/>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16413" name="Line 27"/>
          <p:cNvSpPr>
            <a:spLocks noChangeShapeType="1"/>
          </p:cNvSpPr>
          <p:nvPr/>
        </p:nvSpPr>
        <p:spPr bwMode="auto">
          <a:xfrm flipV="1">
            <a:off x="6019800" y="3352800"/>
            <a:ext cx="0" cy="22098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16414" name="Line 28"/>
          <p:cNvSpPr>
            <a:spLocks noChangeShapeType="1"/>
          </p:cNvSpPr>
          <p:nvPr/>
        </p:nvSpPr>
        <p:spPr bwMode="auto">
          <a:xfrm flipH="1">
            <a:off x="5105400" y="3352800"/>
            <a:ext cx="9144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15" name="Line 29"/>
          <p:cNvSpPr>
            <a:spLocks noChangeShapeType="1"/>
          </p:cNvSpPr>
          <p:nvPr/>
        </p:nvSpPr>
        <p:spPr bwMode="auto">
          <a:xfrm flipV="1">
            <a:off x="1447800" y="3429000"/>
            <a:ext cx="0" cy="22098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16416" name="Line 30"/>
          <p:cNvSpPr>
            <a:spLocks noChangeShapeType="1"/>
          </p:cNvSpPr>
          <p:nvPr/>
        </p:nvSpPr>
        <p:spPr bwMode="auto">
          <a:xfrm flipH="1">
            <a:off x="457200" y="3429000"/>
            <a:ext cx="990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6417" name="Line 31"/>
          <p:cNvSpPr>
            <a:spLocks noChangeShapeType="1"/>
          </p:cNvSpPr>
          <p:nvPr/>
        </p:nvSpPr>
        <p:spPr bwMode="auto">
          <a:xfrm flipH="1">
            <a:off x="457200" y="4267200"/>
            <a:ext cx="990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1080353" name="Text Box 33"/>
          <p:cNvSpPr txBox="1">
            <a:spLocks noChangeArrowheads="1"/>
          </p:cNvSpPr>
          <p:nvPr/>
        </p:nvSpPr>
        <p:spPr bwMode="auto">
          <a:xfrm>
            <a:off x="990600" y="5942013"/>
            <a:ext cx="28908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Beneficios positivos</a:t>
            </a:r>
          </a:p>
        </p:txBody>
      </p:sp>
      <p:sp>
        <p:nvSpPr>
          <p:cNvPr id="1080354" name="Text Box 34"/>
          <p:cNvSpPr txBox="1">
            <a:spLocks noChangeArrowheads="1"/>
          </p:cNvSpPr>
          <p:nvPr/>
        </p:nvSpPr>
        <p:spPr bwMode="auto">
          <a:xfrm>
            <a:off x="5791200" y="5942013"/>
            <a:ext cx="232568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Cero beneficios</a:t>
            </a:r>
          </a:p>
        </p:txBody>
      </p:sp>
      <p:sp>
        <p:nvSpPr>
          <p:cNvPr id="16420" name="Text Box 35"/>
          <p:cNvSpPr txBox="1">
            <a:spLocks noChangeArrowheads="1"/>
          </p:cNvSpPr>
          <p:nvPr/>
        </p:nvSpPr>
        <p:spPr bwMode="auto">
          <a:xfrm>
            <a:off x="0" y="3292475"/>
            <a:ext cx="373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endParaRPr lang="en-US" sz="1400" b="1" i="1">
              <a:solidFill>
                <a:schemeClr val="tx1"/>
              </a:solidFill>
            </a:endParaRPr>
          </a:p>
        </p:txBody>
      </p:sp>
      <p:sp>
        <p:nvSpPr>
          <p:cNvPr id="16421" name="Text Box 36"/>
          <p:cNvSpPr txBox="1">
            <a:spLocks noChangeArrowheads="1"/>
          </p:cNvSpPr>
          <p:nvPr/>
        </p:nvSpPr>
        <p:spPr bwMode="auto">
          <a:xfrm>
            <a:off x="4210050" y="3198813"/>
            <a:ext cx="8572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r>
              <a:rPr lang="en-US" sz="1400" b="1" i="1">
                <a:solidFill>
                  <a:schemeClr val="tx1"/>
                </a:solidFill>
              </a:rPr>
              <a:t>CMe</a:t>
            </a:r>
          </a:p>
        </p:txBody>
      </p:sp>
      <p:sp>
        <p:nvSpPr>
          <p:cNvPr id="16422" name="Text Box 37"/>
          <p:cNvSpPr txBox="1">
            <a:spLocks noChangeArrowheads="1"/>
          </p:cNvSpPr>
          <p:nvPr/>
        </p:nvSpPr>
        <p:spPr bwMode="auto">
          <a:xfrm>
            <a:off x="17463" y="4130675"/>
            <a:ext cx="312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r"/>
            <a:r>
              <a:rPr lang="en-US" sz="1400" b="1" i="1">
                <a:solidFill>
                  <a:schemeClr val="tx1"/>
                </a:solidFill>
              </a:rPr>
              <a:t>C</a:t>
            </a:r>
          </a:p>
        </p:txBody>
      </p:sp>
      <p:sp>
        <p:nvSpPr>
          <p:cNvPr id="16423" name="Text Box 38"/>
          <p:cNvSpPr txBox="1">
            <a:spLocks noChangeArrowheads="1"/>
          </p:cNvSpPr>
          <p:nvPr/>
        </p:nvSpPr>
        <p:spPr bwMode="auto">
          <a:xfrm>
            <a:off x="1295400" y="5654675"/>
            <a:ext cx="392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endParaRPr lang="en-US" sz="1400" b="1" i="1">
              <a:solidFill>
                <a:schemeClr val="tx1"/>
              </a:solidFill>
            </a:endParaRPr>
          </a:p>
        </p:txBody>
      </p:sp>
      <p:sp>
        <p:nvSpPr>
          <p:cNvPr id="16424" name="Text Box 39"/>
          <p:cNvSpPr txBox="1">
            <a:spLocks noChangeArrowheads="1"/>
          </p:cNvSpPr>
          <p:nvPr/>
        </p:nvSpPr>
        <p:spPr bwMode="auto">
          <a:xfrm>
            <a:off x="5867400" y="5578475"/>
            <a:ext cx="392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endParaRPr lang="en-US" sz="1400" b="1" i="1">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80353"/>
                                        </p:tgtEl>
                                        <p:attrNameLst>
                                          <p:attrName>style.visibility</p:attrName>
                                        </p:attrNameLst>
                                      </p:cBhvr>
                                      <p:to>
                                        <p:strVal val="visible"/>
                                      </p:to>
                                    </p:set>
                                    <p:animEffect transition="in" filter="wipe(left)">
                                      <p:cBhvr>
                                        <p:cTn id="7" dur="500"/>
                                        <p:tgtEl>
                                          <p:spTgt spid="10803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0354"/>
                                        </p:tgtEl>
                                        <p:attrNameLst>
                                          <p:attrName>style.visibility</p:attrName>
                                        </p:attrNameLst>
                                      </p:cBhvr>
                                      <p:to>
                                        <p:strVal val="visible"/>
                                      </p:to>
                                    </p:set>
                                    <p:animEffect transition="in" filter="wipe(left)">
                                      <p:cBhvr>
                                        <p:cTn id="12" dur="500"/>
                                        <p:tgtEl>
                                          <p:spTgt spid="108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0353" grpId="0" autoUpdateAnimBg="0"/>
      <p:bldP spid="108035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7682CDCE-2B64-46D7-A4CC-B6B4B7D5360F}" type="slidenum">
              <a:rPr lang="en-US" sz="1400">
                <a:solidFill>
                  <a:schemeClr val="tx1"/>
                </a:solidFill>
                <a:latin typeface="Times New Roman" pitchFamily="18" charset="0"/>
              </a:rPr>
              <a:pPr/>
              <a:t>16</a:t>
            </a:fld>
            <a:endParaRPr lang="en-US" sz="1400">
              <a:solidFill>
                <a:schemeClr val="tx1"/>
              </a:solidFill>
              <a:latin typeface="Times New Roman" pitchFamily="18" charset="0"/>
            </a:endParaRPr>
          </a:p>
        </p:txBody>
      </p:sp>
      <p:sp>
        <p:nvSpPr>
          <p:cNvPr id="17411" name="Rectangle 2"/>
          <p:cNvSpPr>
            <a:spLocks noGrp="1" noChangeArrowheads="1"/>
          </p:cNvSpPr>
          <p:nvPr>
            <p:ph type="title"/>
          </p:nvPr>
        </p:nvSpPr>
        <p:spPr>
          <a:xfrm>
            <a:off x="228600" y="381000"/>
            <a:ext cx="8763000" cy="457200"/>
          </a:xfrm>
        </p:spPr>
        <p:txBody>
          <a:bodyPr/>
          <a:lstStyle/>
          <a:p>
            <a:r>
              <a:rPr lang="en-US" dirty="0" smtClean="0"/>
              <a:t>La </a:t>
            </a:r>
            <a:r>
              <a:rPr lang="en-US" dirty="0" err="1" smtClean="0"/>
              <a:t>curva</a:t>
            </a:r>
            <a:r>
              <a:rPr lang="en-US" dirty="0" smtClean="0"/>
              <a:t> de </a:t>
            </a:r>
            <a:r>
              <a:rPr lang="en-US" dirty="0" err="1" smtClean="0"/>
              <a:t>oferta</a:t>
            </a:r>
            <a:r>
              <a:rPr lang="en-US" dirty="0" smtClean="0"/>
              <a:t> del </a:t>
            </a:r>
            <a:r>
              <a:rPr lang="en-US" dirty="0" err="1" smtClean="0"/>
              <a:t>monopolio</a:t>
            </a:r>
            <a:r>
              <a:rPr lang="en-US" dirty="0" smtClean="0"/>
              <a:t> no </a:t>
            </a:r>
            <a:r>
              <a:rPr lang="en-US" dirty="0" err="1" smtClean="0"/>
              <a:t>existe</a:t>
            </a:r>
            <a:endParaRPr lang="en-US" dirty="0" smtClean="0"/>
          </a:p>
        </p:txBody>
      </p:sp>
      <p:sp>
        <p:nvSpPr>
          <p:cNvPr id="17412" name="Rectangle 3"/>
          <p:cNvSpPr>
            <a:spLocks noGrp="1" noChangeArrowheads="1"/>
          </p:cNvSpPr>
          <p:nvPr>
            <p:ph type="body" idx="1"/>
          </p:nvPr>
        </p:nvSpPr>
        <p:spPr>
          <a:xfrm>
            <a:off x="457200" y="1371600"/>
            <a:ext cx="8229600" cy="4724400"/>
          </a:xfrm>
        </p:spPr>
        <p:txBody>
          <a:bodyPr/>
          <a:lstStyle/>
          <a:p>
            <a:r>
              <a:rPr lang="en-US" dirty="0" smtClean="0"/>
              <a:t>Si la </a:t>
            </a:r>
            <a:r>
              <a:rPr lang="en-US" dirty="0" err="1" smtClean="0"/>
              <a:t>curva</a:t>
            </a:r>
            <a:r>
              <a:rPr lang="en-US" dirty="0" smtClean="0"/>
              <a:t> de </a:t>
            </a:r>
            <a:r>
              <a:rPr lang="en-US" dirty="0" err="1" smtClean="0"/>
              <a:t>demanda</a:t>
            </a:r>
            <a:r>
              <a:rPr lang="en-US" dirty="0" smtClean="0"/>
              <a:t> del </a:t>
            </a:r>
            <a:r>
              <a:rPr lang="en-US" dirty="0" err="1" smtClean="0"/>
              <a:t>mercado</a:t>
            </a:r>
            <a:r>
              <a:rPr lang="en-US" dirty="0" smtClean="0"/>
              <a:t> </a:t>
            </a:r>
            <a:r>
              <a:rPr lang="en-US" dirty="0" err="1" smtClean="0"/>
              <a:t>es</a:t>
            </a:r>
            <a:r>
              <a:rPr lang="en-US" dirty="0" smtClean="0"/>
              <a:t> </a:t>
            </a:r>
            <a:r>
              <a:rPr lang="en-US" dirty="0" err="1" smtClean="0"/>
              <a:t>fija</a:t>
            </a:r>
            <a:r>
              <a:rPr lang="en-US" dirty="0" smtClean="0"/>
              <a:t>, </a:t>
            </a:r>
            <a:r>
              <a:rPr lang="en-US" dirty="0" err="1" smtClean="0"/>
              <a:t>entonces</a:t>
            </a:r>
            <a:r>
              <a:rPr lang="en-US" dirty="0" smtClean="0"/>
              <a:t> la “</a:t>
            </a:r>
            <a:r>
              <a:rPr lang="en-US" dirty="0" err="1" smtClean="0"/>
              <a:t>curva</a:t>
            </a:r>
            <a:r>
              <a:rPr lang="en-US" dirty="0" smtClean="0"/>
              <a:t>” de </a:t>
            </a:r>
            <a:r>
              <a:rPr lang="en-US" dirty="0" err="1" smtClean="0"/>
              <a:t>oferta</a:t>
            </a:r>
            <a:r>
              <a:rPr lang="en-US" dirty="0" smtClean="0"/>
              <a:t> del </a:t>
            </a:r>
            <a:r>
              <a:rPr lang="en-US" dirty="0" err="1" smtClean="0"/>
              <a:t>monopolio</a:t>
            </a:r>
            <a:r>
              <a:rPr lang="en-US" dirty="0" smtClean="0"/>
              <a:t> </a:t>
            </a:r>
            <a:r>
              <a:rPr lang="en-US" dirty="0" err="1" smtClean="0"/>
              <a:t>será</a:t>
            </a:r>
            <a:r>
              <a:rPr lang="en-US" dirty="0" smtClean="0"/>
              <a:t> un </a:t>
            </a:r>
            <a:r>
              <a:rPr lang="en-US" dirty="0" err="1" smtClean="0"/>
              <a:t>único</a:t>
            </a:r>
            <a:r>
              <a:rPr lang="en-US" dirty="0" smtClean="0"/>
              <a:t> </a:t>
            </a:r>
            <a:r>
              <a:rPr lang="en-US" dirty="0" err="1" smtClean="0"/>
              <a:t>punto</a:t>
            </a:r>
            <a:r>
              <a:rPr lang="en-US" dirty="0" smtClean="0"/>
              <a:t>:</a:t>
            </a:r>
          </a:p>
          <a:p>
            <a:pPr lvl="1"/>
            <a:r>
              <a:rPr lang="en-US" dirty="0" smtClean="0"/>
              <a:t>La </a:t>
            </a:r>
            <a:r>
              <a:rPr lang="en-US" dirty="0" err="1" smtClean="0"/>
              <a:t>combinación</a:t>
            </a:r>
            <a:r>
              <a:rPr lang="en-US" dirty="0" smtClean="0"/>
              <a:t> de </a:t>
            </a:r>
            <a:r>
              <a:rPr lang="en-US" dirty="0" err="1" smtClean="0"/>
              <a:t>precio-cantidad</a:t>
            </a:r>
            <a:r>
              <a:rPr lang="en-US" dirty="0" smtClean="0"/>
              <a:t> en la </a:t>
            </a:r>
            <a:r>
              <a:rPr lang="en-US" dirty="0" err="1" smtClean="0"/>
              <a:t>cual</a:t>
            </a:r>
            <a:r>
              <a:rPr lang="en-US" dirty="0" smtClean="0"/>
              <a:t> </a:t>
            </a:r>
            <a:r>
              <a:rPr lang="en-US" i="1" dirty="0" err="1" smtClean="0"/>
              <a:t>IMg</a:t>
            </a:r>
            <a:r>
              <a:rPr lang="en-US" i="1" dirty="0" smtClean="0"/>
              <a:t> </a:t>
            </a:r>
            <a:r>
              <a:rPr lang="en-US" dirty="0" smtClean="0"/>
              <a:t>=</a:t>
            </a:r>
            <a:r>
              <a:rPr lang="en-US" i="1" dirty="0" smtClean="0"/>
              <a:t> </a:t>
            </a:r>
            <a:r>
              <a:rPr lang="en-US" i="1" dirty="0" err="1" smtClean="0"/>
              <a:t>CMg</a:t>
            </a:r>
            <a:endParaRPr lang="en-US" i="1" dirty="0" smtClean="0"/>
          </a:p>
          <a:p>
            <a:r>
              <a:rPr lang="en-US" dirty="0" smtClean="0"/>
              <a:t>Si la </a:t>
            </a:r>
            <a:r>
              <a:rPr lang="en-US" dirty="0" err="1" smtClean="0"/>
              <a:t>curva</a:t>
            </a:r>
            <a:r>
              <a:rPr lang="en-US" dirty="0" smtClean="0"/>
              <a:t> de </a:t>
            </a:r>
            <a:r>
              <a:rPr lang="en-US" dirty="0" err="1" smtClean="0"/>
              <a:t>demanda</a:t>
            </a:r>
            <a:r>
              <a:rPr lang="en-US" dirty="0" smtClean="0"/>
              <a:t> se </a:t>
            </a:r>
            <a:r>
              <a:rPr lang="en-US" dirty="0" err="1" smtClean="0"/>
              <a:t>desplazara</a:t>
            </a:r>
            <a:r>
              <a:rPr lang="en-US" dirty="0" smtClean="0"/>
              <a:t>, </a:t>
            </a:r>
            <a:r>
              <a:rPr lang="en-US" dirty="0" err="1" smtClean="0"/>
              <a:t>entonces</a:t>
            </a:r>
            <a:r>
              <a:rPr lang="en-US" dirty="0" smtClean="0"/>
              <a:t> la </a:t>
            </a:r>
            <a:r>
              <a:rPr lang="en-US" dirty="0" err="1" smtClean="0"/>
              <a:t>curva</a:t>
            </a:r>
            <a:r>
              <a:rPr lang="en-US" dirty="0" smtClean="0"/>
              <a:t> de </a:t>
            </a:r>
            <a:r>
              <a:rPr lang="en-US" i="1" dirty="0" err="1" smtClean="0"/>
              <a:t>IMg</a:t>
            </a:r>
            <a:r>
              <a:rPr lang="en-US" dirty="0" smtClean="0"/>
              <a:t> </a:t>
            </a:r>
            <a:r>
              <a:rPr lang="en-US" dirty="0" err="1" smtClean="0"/>
              <a:t>también</a:t>
            </a:r>
            <a:r>
              <a:rPr lang="en-US" dirty="0" smtClean="0"/>
              <a:t> se </a:t>
            </a:r>
            <a:r>
              <a:rPr lang="en-US" dirty="0" err="1" smtClean="0"/>
              <a:t>desplazaría</a:t>
            </a:r>
            <a:r>
              <a:rPr lang="en-US" dirty="0" smtClean="0"/>
              <a:t> y </a:t>
            </a:r>
            <a:r>
              <a:rPr lang="en-US" dirty="0" err="1" smtClean="0"/>
              <a:t>eligiríamos</a:t>
            </a:r>
            <a:r>
              <a:rPr lang="en-US" dirty="0" smtClean="0"/>
              <a:t> </a:t>
            </a:r>
            <a:r>
              <a:rPr lang="en-US" dirty="0" err="1" smtClean="0"/>
              <a:t>otro</a:t>
            </a:r>
            <a:r>
              <a:rPr lang="en-US" dirty="0" smtClean="0"/>
              <a:t> </a:t>
            </a:r>
            <a:r>
              <a:rPr lang="en-US" dirty="0" err="1" smtClean="0"/>
              <a:t>nivel</a:t>
            </a:r>
            <a:r>
              <a:rPr lang="en-US" dirty="0" smtClean="0"/>
              <a:t> de </a:t>
            </a:r>
            <a:r>
              <a:rPr lang="en-US" dirty="0" err="1" smtClean="0"/>
              <a:t>producción</a:t>
            </a:r>
            <a:r>
              <a:rPr lang="en-US" dirty="0" smtClean="0"/>
              <a:t> </a:t>
            </a:r>
            <a:r>
              <a:rPr lang="en-US" dirty="0" err="1" smtClean="0"/>
              <a:t>para</a:t>
            </a:r>
            <a:r>
              <a:rPr lang="en-US" dirty="0" smtClean="0"/>
              <a:t> </a:t>
            </a:r>
            <a:r>
              <a:rPr lang="en-US" dirty="0" err="1" smtClean="0"/>
              <a:t>maximizar</a:t>
            </a:r>
            <a:r>
              <a:rPr lang="en-US" dirty="0" smtClean="0"/>
              <a:t> el </a:t>
            </a:r>
            <a:r>
              <a:rPr lang="en-US" dirty="0" err="1" smtClean="0"/>
              <a:t>beneficio</a:t>
            </a:r>
            <a:r>
              <a:rPr lang="en-US"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8AE9B88F-7113-42C2-BF64-5FEF85F8A279}" type="slidenum">
              <a:rPr lang="en-US" sz="1400">
                <a:solidFill>
                  <a:schemeClr val="tx1"/>
                </a:solidFill>
                <a:latin typeface="Times New Roman" pitchFamily="18" charset="0"/>
              </a:rPr>
              <a:pPr/>
              <a:t>17</a:t>
            </a:fld>
            <a:endParaRPr lang="en-US" sz="1400">
              <a:solidFill>
                <a:schemeClr val="tx1"/>
              </a:solidFill>
              <a:latin typeface="Times New Roman" pitchFamily="18" charset="0"/>
            </a:endParaRPr>
          </a:p>
        </p:txBody>
      </p:sp>
      <p:sp>
        <p:nvSpPr>
          <p:cNvPr id="18435" name="Rectangle 2"/>
          <p:cNvSpPr>
            <a:spLocks noGrp="1" noChangeArrowheads="1"/>
          </p:cNvSpPr>
          <p:nvPr>
            <p:ph type="title"/>
          </p:nvPr>
        </p:nvSpPr>
        <p:spPr>
          <a:xfrm>
            <a:off x="304800" y="0"/>
            <a:ext cx="8382000" cy="762000"/>
          </a:xfrm>
        </p:spPr>
        <p:txBody>
          <a:bodyPr/>
          <a:lstStyle/>
          <a:p>
            <a:r>
              <a:rPr lang="en-US" sz="4200" dirty="0" err="1" smtClean="0"/>
              <a:t>Monopolio</a:t>
            </a:r>
            <a:r>
              <a:rPr lang="en-US" sz="4200" dirty="0" smtClean="0"/>
              <a:t> con </a:t>
            </a:r>
            <a:r>
              <a:rPr lang="en-US" sz="4200" dirty="0" err="1" smtClean="0"/>
              <a:t>Demanda</a:t>
            </a:r>
            <a:r>
              <a:rPr lang="en-US" sz="4200" dirty="0" smtClean="0"/>
              <a:t> Lineal</a:t>
            </a:r>
          </a:p>
        </p:txBody>
      </p:sp>
      <p:sp>
        <p:nvSpPr>
          <p:cNvPr id="18436" name="Rectangle 3"/>
          <p:cNvSpPr>
            <a:spLocks noGrp="1" noChangeArrowheads="1"/>
          </p:cNvSpPr>
          <p:nvPr>
            <p:ph type="body" idx="1"/>
          </p:nvPr>
        </p:nvSpPr>
        <p:spPr>
          <a:xfrm>
            <a:off x="304800" y="1066800"/>
            <a:ext cx="8686800" cy="5486400"/>
          </a:xfrm>
        </p:spPr>
        <p:txBody>
          <a:bodyPr/>
          <a:lstStyle/>
          <a:p>
            <a:r>
              <a:rPr lang="en-US" dirty="0" err="1" smtClean="0"/>
              <a:t>Suponemos</a:t>
            </a:r>
            <a:r>
              <a:rPr lang="en-US" dirty="0" smtClean="0"/>
              <a:t> </a:t>
            </a:r>
            <a:r>
              <a:rPr lang="en-US" dirty="0" err="1" smtClean="0"/>
              <a:t>que</a:t>
            </a:r>
            <a:r>
              <a:rPr lang="en-US" dirty="0" smtClean="0"/>
              <a:t> el </a:t>
            </a:r>
            <a:r>
              <a:rPr lang="en-US" dirty="0" err="1" smtClean="0"/>
              <a:t>mercado</a:t>
            </a:r>
            <a:r>
              <a:rPr lang="en-US" dirty="0" smtClean="0"/>
              <a:t> de </a:t>
            </a:r>
            <a:r>
              <a:rPr lang="en-US" dirty="0" err="1" smtClean="0"/>
              <a:t>pesas</a:t>
            </a:r>
            <a:r>
              <a:rPr lang="en-US" dirty="0" smtClean="0"/>
              <a:t> </a:t>
            </a:r>
            <a:r>
              <a:rPr lang="en-US" dirty="0" err="1" smtClean="0"/>
              <a:t>olímpicas</a:t>
            </a:r>
            <a:r>
              <a:rPr lang="en-US" dirty="0" smtClean="0"/>
              <a:t> (Q, </a:t>
            </a:r>
            <a:r>
              <a:rPr lang="en-US" dirty="0" err="1" smtClean="0"/>
              <a:t>medido</a:t>
            </a:r>
            <a:r>
              <a:rPr lang="en-US" dirty="0" smtClean="0"/>
              <a:t> en </a:t>
            </a:r>
            <a:r>
              <a:rPr lang="en-US" dirty="0" err="1" smtClean="0"/>
              <a:t>pesas</a:t>
            </a:r>
            <a:r>
              <a:rPr lang="en-US" dirty="0" smtClean="0"/>
              <a:t> </a:t>
            </a:r>
            <a:r>
              <a:rPr lang="en-US" dirty="0" err="1" smtClean="0"/>
              <a:t>compradas</a:t>
            </a:r>
            <a:r>
              <a:rPr lang="en-US" dirty="0" smtClean="0"/>
              <a:t> </a:t>
            </a:r>
            <a:r>
              <a:rPr lang="en-US" dirty="0" err="1" smtClean="0"/>
              <a:t>por</a:t>
            </a:r>
            <a:r>
              <a:rPr lang="en-US" dirty="0" smtClean="0"/>
              <a:t> </a:t>
            </a:r>
            <a:r>
              <a:rPr lang="en-US" dirty="0" err="1" smtClean="0"/>
              <a:t>año</a:t>
            </a:r>
            <a:r>
              <a:rPr lang="en-US" dirty="0" smtClean="0"/>
              <a:t>) </a:t>
            </a:r>
            <a:r>
              <a:rPr lang="en-US" dirty="0" err="1" smtClean="0"/>
              <a:t>tiene</a:t>
            </a:r>
            <a:r>
              <a:rPr lang="en-US" dirty="0" smtClean="0"/>
              <a:t> </a:t>
            </a:r>
            <a:r>
              <a:rPr lang="en-US" dirty="0" err="1" smtClean="0"/>
              <a:t>una</a:t>
            </a:r>
            <a:r>
              <a:rPr lang="en-US" dirty="0" smtClean="0"/>
              <a:t> </a:t>
            </a:r>
            <a:r>
              <a:rPr lang="en-US" dirty="0" err="1" smtClean="0"/>
              <a:t>curva</a:t>
            </a:r>
            <a:r>
              <a:rPr lang="en-US" dirty="0" smtClean="0"/>
              <a:t> de </a:t>
            </a:r>
            <a:r>
              <a:rPr lang="en-US" dirty="0" err="1" smtClean="0"/>
              <a:t>demanda</a:t>
            </a:r>
            <a:r>
              <a:rPr lang="en-US" dirty="0" smtClean="0"/>
              <a:t> lineal de forma</a:t>
            </a:r>
          </a:p>
          <a:p>
            <a:pPr algn="ctr">
              <a:spcBef>
                <a:spcPts val="600"/>
              </a:spcBef>
              <a:buFontTx/>
              <a:buNone/>
            </a:pPr>
            <a:r>
              <a:rPr lang="en-US" sz="2800" i="1" dirty="0" smtClean="0">
                <a:solidFill>
                  <a:srgbClr val="3B4F89"/>
                </a:solidFill>
              </a:rPr>
              <a:t>Q</a:t>
            </a:r>
            <a:r>
              <a:rPr lang="en-US" sz="2800" dirty="0" smtClean="0">
                <a:solidFill>
                  <a:srgbClr val="3B4F89"/>
                </a:solidFill>
              </a:rPr>
              <a:t> = 2,000 - 20</a:t>
            </a:r>
            <a:r>
              <a:rPr lang="en-US" sz="2800" i="1" dirty="0" smtClean="0">
                <a:solidFill>
                  <a:srgbClr val="3B4F89"/>
                </a:solidFill>
              </a:rPr>
              <a:t>P</a:t>
            </a:r>
            <a:endParaRPr lang="en-US" dirty="0" smtClean="0"/>
          </a:p>
          <a:p>
            <a:pPr>
              <a:buFontTx/>
              <a:buNone/>
            </a:pPr>
            <a:r>
              <a:rPr lang="en-US" dirty="0" smtClean="0"/>
              <a:t>   o</a:t>
            </a:r>
          </a:p>
          <a:p>
            <a:pPr algn="ctr">
              <a:spcBef>
                <a:spcPct val="0"/>
              </a:spcBef>
              <a:buFontTx/>
              <a:buNone/>
            </a:pPr>
            <a:r>
              <a:rPr lang="en-US" sz="2800" i="1" dirty="0" smtClean="0">
                <a:solidFill>
                  <a:srgbClr val="3B4F89"/>
                </a:solidFill>
              </a:rPr>
              <a:t>P</a:t>
            </a:r>
            <a:r>
              <a:rPr lang="en-US" sz="2800" dirty="0" smtClean="0">
                <a:solidFill>
                  <a:srgbClr val="3B4F89"/>
                </a:solidFill>
              </a:rPr>
              <a:t> = 100 - </a:t>
            </a:r>
            <a:r>
              <a:rPr lang="en-US" sz="2800" i="1" dirty="0" smtClean="0">
                <a:solidFill>
                  <a:srgbClr val="3B4F89"/>
                </a:solidFill>
              </a:rPr>
              <a:t>Q</a:t>
            </a:r>
            <a:r>
              <a:rPr lang="en-US" sz="2800" dirty="0" smtClean="0">
                <a:solidFill>
                  <a:srgbClr val="3B4F89"/>
                </a:solidFill>
              </a:rPr>
              <a:t>/20</a:t>
            </a:r>
            <a:endParaRPr lang="en-US" dirty="0" smtClean="0"/>
          </a:p>
          <a:p>
            <a:r>
              <a:rPr lang="en-US" dirty="0" smtClean="0"/>
              <a:t>Los </a:t>
            </a:r>
            <a:r>
              <a:rPr lang="en-US" dirty="0" err="1" smtClean="0"/>
              <a:t>costos</a:t>
            </a:r>
            <a:r>
              <a:rPr lang="en-US" dirty="0" smtClean="0"/>
              <a:t> de un </a:t>
            </a:r>
            <a:r>
              <a:rPr lang="en-US" dirty="0" err="1" smtClean="0"/>
              <a:t>productor</a:t>
            </a:r>
            <a:r>
              <a:rPr lang="en-US" dirty="0" smtClean="0"/>
              <a:t> </a:t>
            </a:r>
            <a:r>
              <a:rPr lang="en-US" dirty="0" err="1" smtClean="0"/>
              <a:t>monopolista</a:t>
            </a:r>
            <a:r>
              <a:rPr lang="en-US" dirty="0" smtClean="0"/>
              <a:t> de </a:t>
            </a:r>
            <a:r>
              <a:rPr lang="en-US" dirty="0" err="1" smtClean="0"/>
              <a:t>pesas</a:t>
            </a:r>
            <a:r>
              <a:rPr lang="en-US" dirty="0" smtClean="0"/>
              <a:t> </a:t>
            </a:r>
            <a:r>
              <a:rPr lang="en-US" dirty="0" err="1" smtClean="0"/>
              <a:t>están</a:t>
            </a:r>
            <a:r>
              <a:rPr lang="en-US" dirty="0" smtClean="0"/>
              <a:t> </a:t>
            </a:r>
            <a:r>
              <a:rPr lang="en-US" dirty="0" err="1" smtClean="0"/>
              <a:t>determinados</a:t>
            </a:r>
            <a:r>
              <a:rPr lang="en-US" dirty="0" smtClean="0"/>
              <a:t> </a:t>
            </a:r>
            <a:r>
              <a:rPr lang="en-US" dirty="0" err="1" smtClean="0"/>
              <a:t>por</a:t>
            </a:r>
            <a:endParaRPr lang="en-US" dirty="0" smtClean="0"/>
          </a:p>
          <a:p>
            <a:pPr algn="ctr">
              <a:buFontTx/>
              <a:buNone/>
            </a:pPr>
            <a:r>
              <a:rPr lang="en-US" sz="2800" i="1" dirty="0" smtClean="0">
                <a:solidFill>
                  <a:srgbClr val="3B4F89"/>
                </a:solidFill>
              </a:rPr>
              <a:t>C</a:t>
            </a:r>
            <a:r>
              <a:rPr lang="en-US" sz="2800" dirty="0" smtClean="0">
                <a:solidFill>
                  <a:srgbClr val="3B4F89"/>
                </a:solidFill>
              </a:rPr>
              <a:t>(</a:t>
            </a:r>
            <a:r>
              <a:rPr lang="en-US" sz="2800" i="1" dirty="0" smtClean="0">
                <a:solidFill>
                  <a:srgbClr val="3B4F89"/>
                </a:solidFill>
              </a:rPr>
              <a:t>Q</a:t>
            </a:r>
            <a:r>
              <a:rPr lang="en-US" sz="2800" dirty="0" smtClean="0">
                <a:solidFill>
                  <a:srgbClr val="3B4F89"/>
                </a:solidFill>
              </a:rPr>
              <a:t>) = 0.05</a:t>
            </a:r>
            <a:r>
              <a:rPr lang="en-US" sz="2800" i="1" dirty="0" smtClean="0">
                <a:solidFill>
                  <a:srgbClr val="3B4F89"/>
                </a:solidFill>
              </a:rPr>
              <a:t>Q</a:t>
            </a:r>
            <a:r>
              <a:rPr lang="en-US" sz="2800" baseline="30000" dirty="0" smtClean="0">
                <a:solidFill>
                  <a:srgbClr val="3B4F89"/>
                </a:solidFill>
              </a:rPr>
              <a:t>2</a:t>
            </a:r>
            <a:r>
              <a:rPr lang="en-US" sz="2800" dirty="0" smtClean="0">
                <a:solidFill>
                  <a:srgbClr val="3B4F89"/>
                </a:solidFill>
              </a:rPr>
              <a:t> + 10,000</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DBDA3F8-5D28-4501-8FE8-154DEB679BE7}" type="slidenum">
              <a:rPr lang="en-US" sz="1400">
                <a:solidFill>
                  <a:schemeClr val="tx1"/>
                </a:solidFill>
                <a:latin typeface="Times New Roman" pitchFamily="18" charset="0"/>
              </a:rPr>
              <a:pPr/>
              <a:t>18</a:t>
            </a:fld>
            <a:endParaRPr lang="en-US" sz="1400">
              <a:solidFill>
                <a:schemeClr val="tx1"/>
              </a:solidFill>
              <a:latin typeface="Times New Roman" pitchFamily="18" charset="0"/>
            </a:endParaRPr>
          </a:p>
        </p:txBody>
      </p:sp>
      <p:sp>
        <p:nvSpPr>
          <p:cNvPr id="19459" name="Rectangle 2"/>
          <p:cNvSpPr>
            <a:spLocks noGrp="1" noChangeArrowheads="1"/>
          </p:cNvSpPr>
          <p:nvPr>
            <p:ph type="title"/>
          </p:nvPr>
        </p:nvSpPr>
        <p:spPr>
          <a:xfrm>
            <a:off x="381000" y="838200"/>
            <a:ext cx="8382000" cy="762000"/>
          </a:xfrm>
        </p:spPr>
        <p:txBody>
          <a:bodyPr/>
          <a:lstStyle/>
          <a:p>
            <a:r>
              <a:rPr lang="en-US" sz="4200" smtClean="0"/>
              <a:t>Monopolio con Demanda Lineal</a:t>
            </a:r>
          </a:p>
        </p:txBody>
      </p:sp>
      <p:sp>
        <p:nvSpPr>
          <p:cNvPr id="19460" name="Rectangle 3"/>
          <p:cNvSpPr>
            <a:spLocks noGrp="1" noChangeArrowheads="1"/>
          </p:cNvSpPr>
          <p:nvPr>
            <p:ph type="body" idx="1"/>
          </p:nvPr>
        </p:nvSpPr>
        <p:spPr>
          <a:xfrm>
            <a:off x="685800" y="1828800"/>
            <a:ext cx="7772400" cy="4419600"/>
          </a:xfrm>
        </p:spPr>
        <p:txBody>
          <a:bodyPr/>
          <a:lstStyle/>
          <a:p>
            <a:r>
              <a:rPr lang="en-US" smtClean="0"/>
              <a:t>Para maximizar beneficios, el monopolista opta por producir tal que </a:t>
            </a:r>
            <a:r>
              <a:rPr lang="en-US" i="1" smtClean="0"/>
              <a:t>IMg = CMg</a:t>
            </a:r>
            <a:endParaRPr lang="en-US" smtClean="0"/>
          </a:p>
          <a:p>
            <a:r>
              <a:rPr lang="en-US" smtClean="0"/>
              <a:t>El ingreso total será:</a:t>
            </a:r>
          </a:p>
          <a:p>
            <a:pPr algn="ctr">
              <a:lnSpc>
                <a:spcPct val="120000"/>
              </a:lnSpc>
              <a:buFontTx/>
              <a:buNone/>
            </a:pPr>
            <a:r>
              <a:rPr lang="en-US" sz="2800" i="1" smtClean="0">
                <a:solidFill>
                  <a:srgbClr val="3B4F89"/>
                </a:solidFill>
              </a:rPr>
              <a:t>IT</a:t>
            </a:r>
            <a:r>
              <a:rPr lang="en-US" sz="2800" smtClean="0">
                <a:solidFill>
                  <a:srgbClr val="3B4F89"/>
                </a:solidFill>
              </a:rPr>
              <a:t> = </a:t>
            </a:r>
            <a:r>
              <a:rPr lang="en-US" sz="2800" i="1" smtClean="0">
                <a:solidFill>
                  <a:srgbClr val="3B4F89"/>
                </a:solidFill>
              </a:rPr>
              <a:t>P</a:t>
            </a:r>
            <a:r>
              <a:rPr lang="en-US" sz="2800" i="1" smtClean="0">
                <a:solidFill>
                  <a:srgbClr val="3B4F89"/>
                </a:solidFill>
                <a:sym typeface="Symbol" pitchFamily="18" charset="2"/>
              </a:rPr>
              <a:t>Q =</a:t>
            </a:r>
            <a:r>
              <a:rPr lang="en-US" sz="2800" smtClean="0">
                <a:solidFill>
                  <a:srgbClr val="3B4F89"/>
                </a:solidFill>
                <a:sym typeface="Symbol" pitchFamily="18" charset="2"/>
              </a:rPr>
              <a:t> 100</a:t>
            </a:r>
            <a:r>
              <a:rPr lang="en-US" sz="2800" i="1" smtClean="0">
                <a:solidFill>
                  <a:srgbClr val="3B4F89"/>
                </a:solidFill>
                <a:sym typeface="Symbol" pitchFamily="18" charset="2"/>
              </a:rPr>
              <a:t>Q</a:t>
            </a:r>
            <a:r>
              <a:rPr lang="en-US" sz="2800" smtClean="0">
                <a:solidFill>
                  <a:srgbClr val="3B4F89"/>
                </a:solidFill>
                <a:sym typeface="Symbol" pitchFamily="18" charset="2"/>
              </a:rPr>
              <a:t> - </a:t>
            </a:r>
            <a:r>
              <a:rPr lang="en-US" sz="2800" i="1" smtClean="0">
                <a:solidFill>
                  <a:srgbClr val="3B4F89"/>
                </a:solidFill>
                <a:sym typeface="Symbol" pitchFamily="18" charset="2"/>
              </a:rPr>
              <a:t>Q</a:t>
            </a:r>
            <a:r>
              <a:rPr lang="en-US" sz="2800" baseline="30000" smtClean="0">
                <a:solidFill>
                  <a:srgbClr val="3B4F89"/>
                </a:solidFill>
                <a:sym typeface="Symbol" pitchFamily="18" charset="2"/>
              </a:rPr>
              <a:t>2</a:t>
            </a:r>
            <a:r>
              <a:rPr lang="en-US" sz="2800" smtClean="0">
                <a:solidFill>
                  <a:srgbClr val="3B4F89"/>
                </a:solidFill>
                <a:sym typeface="Symbol" pitchFamily="18" charset="2"/>
              </a:rPr>
              <a:t>/20</a:t>
            </a:r>
          </a:p>
          <a:p>
            <a:r>
              <a:rPr lang="en-US" smtClean="0"/>
              <a:t>Por tanto, el ingreso marginal será</a:t>
            </a:r>
          </a:p>
          <a:p>
            <a:pPr algn="ctr">
              <a:lnSpc>
                <a:spcPct val="110000"/>
              </a:lnSpc>
              <a:buFontTx/>
              <a:buNone/>
            </a:pPr>
            <a:r>
              <a:rPr lang="en-US" sz="2800" i="1" smtClean="0">
                <a:solidFill>
                  <a:srgbClr val="3B4F89"/>
                </a:solidFill>
              </a:rPr>
              <a:t>IMg</a:t>
            </a:r>
            <a:r>
              <a:rPr lang="en-US" sz="2800" smtClean="0">
                <a:solidFill>
                  <a:srgbClr val="3B4F89"/>
                </a:solidFill>
              </a:rPr>
              <a:t> = 100 - </a:t>
            </a:r>
            <a:r>
              <a:rPr lang="en-US" sz="2800" i="1" smtClean="0">
                <a:solidFill>
                  <a:srgbClr val="3B4F89"/>
                </a:solidFill>
              </a:rPr>
              <a:t>Q</a:t>
            </a:r>
            <a:r>
              <a:rPr lang="en-US" sz="2800" smtClean="0">
                <a:solidFill>
                  <a:srgbClr val="3B4F89"/>
                </a:solidFill>
              </a:rPr>
              <a:t>/10</a:t>
            </a:r>
            <a:endParaRPr lang="en-US" smtClean="0"/>
          </a:p>
          <a:p>
            <a:pPr>
              <a:buFontTx/>
              <a:buNone/>
            </a:pPr>
            <a:r>
              <a:rPr lang="en-US" smtClean="0"/>
              <a:t>   mientras que el costo marginal</a:t>
            </a:r>
          </a:p>
          <a:p>
            <a:pPr algn="ctr">
              <a:lnSpc>
                <a:spcPct val="110000"/>
              </a:lnSpc>
              <a:buFontTx/>
              <a:buNone/>
            </a:pPr>
            <a:r>
              <a:rPr lang="en-US" sz="2800" i="1" smtClean="0">
                <a:solidFill>
                  <a:srgbClr val="3B4F89"/>
                </a:solidFill>
              </a:rPr>
              <a:t>CMg</a:t>
            </a:r>
            <a:r>
              <a:rPr lang="en-US" sz="2800" smtClean="0">
                <a:solidFill>
                  <a:srgbClr val="3B4F89"/>
                </a:solidFill>
              </a:rPr>
              <a:t> = 0.01</a:t>
            </a:r>
            <a:r>
              <a:rPr lang="en-US" sz="2800" i="1" smtClean="0">
                <a:solidFill>
                  <a:srgbClr val="3B4F89"/>
                </a:solidFill>
              </a:rPr>
              <a:t>Q</a:t>
            </a: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0014F027-DC81-41CC-8280-5BC735C7CAF5}" type="slidenum">
              <a:rPr lang="en-US" sz="1400">
                <a:solidFill>
                  <a:schemeClr val="tx1"/>
                </a:solidFill>
                <a:latin typeface="Times New Roman" pitchFamily="18" charset="0"/>
              </a:rPr>
              <a:pPr/>
              <a:t>19</a:t>
            </a:fld>
            <a:endParaRPr lang="en-US" sz="1400">
              <a:solidFill>
                <a:schemeClr val="tx1"/>
              </a:solidFill>
              <a:latin typeface="Times New Roman" pitchFamily="18" charset="0"/>
            </a:endParaRPr>
          </a:p>
        </p:txBody>
      </p:sp>
      <p:sp>
        <p:nvSpPr>
          <p:cNvPr id="20483" name="Rectangle 2"/>
          <p:cNvSpPr>
            <a:spLocks noGrp="1" noChangeArrowheads="1"/>
          </p:cNvSpPr>
          <p:nvPr>
            <p:ph type="title"/>
          </p:nvPr>
        </p:nvSpPr>
        <p:spPr>
          <a:xfrm>
            <a:off x="381000" y="838200"/>
            <a:ext cx="8382000" cy="838200"/>
          </a:xfrm>
        </p:spPr>
        <p:txBody>
          <a:bodyPr/>
          <a:lstStyle/>
          <a:p>
            <a:r>
              <a:rPr lang="en-US" sz="4200" smtClean="0"/>
              <a:t>Monopolio con Demanda Lineal</a:t>
            </a:r>
          </a:p>
        </p:txBody>
      </p:sp>
      <p:sp>
        <p:nvSpPr>
          <p:cNvPr id="20484" name="Rectangle 3"/>
          <p:cNvSpPr>
            <a:spLocks noGrp="1" noChangeArrowheads="1"/>
          </p:cNvSpPr>
          <p:nvPr>
            <p:ph type="body" idx="1"/>
          </p:nvPr>
        </p:nvSpPr>
        <p:spPr>
          <a:xfrm>
            <a:off x="685800" y="1905000"/>
            <a:ext cx="7772400" cy="4343400"/>
          </a:xfrm>
        </p:spPr>
        <p:txBody>
          <a:bodyPr/>
          <a:lstStyle/>
          <a:p>
            <a:r>
              <a:rPr lang="en-US" smtClean="0"/>
              <a:t>entonces, </a:t>
            </a:r>
            <a:r>
              <a:rPr lang="en-US" i="1" smtClean="0"/>
              <a:t>IMg = CMg</a:t>
            </a:r>
            <a:r>
              <a:rPr lang="en-US" smtClean="0"/>
              <a:t> donde</a:t>
            </a:r>
          </a:p>
          <a:p>
            <a:pPr algn="ctr">
              <a:lnSpc>
                <a:spcPct val="110000"/>
              </a:lnSpc>
              <a:buFontTx/>
              <a:buNone/>
            </a:pPr>
            <a:r>
              <a:rPr lang="en-US" sz="2800" smtClean="0">
                <a:solidFill>
                  <a:srgbClr val="3B4F89"/>
                </a:solidFill>
              </a:rPr>
              <a:t>100 - </a:t>
            </a:r>
            <a:r>
              <a:rPr lang="en-US" sz="2800" i="1" smtClean="0">
                <a:solidFill>
                  <a:srgbClr val="3B4F89"/>
                </a:solidFill>
              </a:rPr>
              <a:t>Q</a:t>
            </a:r>
            <a:r>
              <a:rPr lang="en-US" sz="2800" smtClean="0">
                <a:solidFill>
                  <a:srgbClr val="3B4F89"/>
                </a:solidFill>
              </a:rPr>
              <a:t>/10 = 0.01</a:t>
            </a:r>
            <a:r>
              <a:rPr lang="en-US" sz="2800" i="1" smtClean="0">
                <a:solidFill>
                  <a:srgbClr val="3B4F89"/>
                </a:solidFill>
              </a:rPr>
              <a:t>Q</a:t>
            </a:r>
          </a:p>
          <a:p>
            <a:pPr algn="ctr">
              <a:lnSpc>
                <a:spcPct val="110000"/>
              </a:lnSpc>
              <a:buFontTx/>
              <a:buNone/>
            </a:pPr>
            <a:r>
              <a:rPr lang="en-US" sz="2800" i="1" smtClean="0">
                <a:solidFill>
                  <a:srgbClr val="3B4F89"/>
                </a:solidFill>
              </a:rPr>
              <a:t>Q</a:t>
            </a:r>
            <a:r>
              <a:rPr lang="en-US" sz="2800" smtClean="0">
                <a:solidFill>
                  <a:srgbClr val="3B4F89"/>
                </a:solidFill>
              </a:rPr>
              <a:t>* = 500		</a:t>
            </a:r>
            <a:r>
              <a:rPr lang="en-US" sz="2800" i="1" smtClean="0">
                <a:solidFill>
                  <a:srgbClr val="3B4F89"/>
                </a:solidFill>
              </a:rPr>
              <a:t>P</a:t>
            </a:r>
            <a:r>
              <a:rPr lang="en-US" sz="2800" smtClean="0">
                <a:solidFill>
                  <a:srgbClr val="3B4F89"/>
                </a:solidFill>
              </a:rPr>
              <a:t>* = 75</a:t>
            </a:r>
          </a:p>
          <a:p>
            <a:r>
              <a:rPr lang="en-US" smtClean="0"/>
              <a:t>En el nivel de producción preferido por el monopolio, </a:t>
            </a:r>
          </a:p>
          <a:p>
            <a:pPr algn="ctr">
              <a:lnSpc>
                <a:spcPct val="110000"/>
              </a:lnSpc>
              <a:buFontTx/>
              <a:buNone/>
            </a:pPr>
            <a:r>
              <a:rPr lang="en-US" sz="2800" i="1" smtClean="0">
                <a:solidFill>
                  <a:srgbClr val="3B4F89"/>
                </a:solidFill>
              </a:rPr>
              <a:t>C</a:t>
            </a:r>
            <a:r>
              <a:rPr lang="en-US" sz="2800" smtClean="0">
                <a:solidFill>
                  <a:srgbClr val="3B4F89"/>
                </a:solidFill>
              </a:rPr>
              <a:t>(</a:t>
            </a:r>
            <a:r>
              <a:rPr lang="en-US" sz="2800" i="1" smtClean="0">
                <a:solidFill>
                  <a:srgbClr val="3B4F89"/>
                </a:solidFill>
              </a:rPr>
              <a:t>Q</a:t>
            </a:r>
            <a:r>
              <a:rPr lang="en-US" sz="2800" smtClean="0">
                <a:solidFill>
                  <a:srgbClr val="3B4F89"/>
                </a:solidFill>
              </a:rPr>
              <a:t>) = 0.05(500)</a:t>
            </a:r>
            <a:r>
              <a:rPr lang="en-US" sz="2800" baseline="30000" smtClean="0">
                <a:solidFill>
                  <a:srgbClr val="3B4F89"/>
                </a:solidFill>
              </a:rPr>
              <a:t>2</a:t>
            </a:r>
            <a:r>
              <a:rPr lang="en-US" sz="2800" smtClean="0">
                <a:solidFill>
                  <a:srgbClr val="3B4F89"/>
                </a:solidFill>
              </a:rPr>
              <a:t> + 10,000 = 22,500</a:t>
            </a:r>
          </a:p>
          <a:p>
            <a:pPr algn="ctr">
              <a:lnSpc>
                <a:spcPct val="110000"/>
              </a:lnSpc>
              <a:buFontTx/>
              <a:buNone/>
            </a:pPr>
            <a:r>
              <a:rPr lang="en-US" sz="2800" i="1" smtClean="0">
                <a:solidFill>
                  <a:srgbClr val="3B4F89"/>
                </a:solidFill>
              </a:rPr>
              <a:t>CMe</a:t>
            </a:r>
            <a:r>
              <a:rPr lang="en-US" sz="2800" smtClean="0">
                <a:solidFill>
                  <a:srgbClr val="3B4F89"/>
                </a:solidFill>
              </a:rPr>
              <a:t> = 22,500/500 = 45</a:t>
            </a:r>
          </a:p>
          <a:p>
            <a:pPr algn="ctr">
              <a:lnSpc>
                <a:spcPct val="110000"/>
              </a:lnSpc>
              <a:buFontTx/>
              <a:buNone/>
            </a:pPr>
            <a:r>
              <a:rPr lang="en-US" sz="2800" smtClean="0">
                <a:solidFill>
                  <a:srgbClr val="3B4F89"/>
                </a:solidFill>
                <a:sym typeface="Symbol" pitchFamily="18" charset="2"/>
              </a:rPr>
              <a:t> = (</a:t>
            </a:r>
            <a:r>
              <a:rPr lang="en-US" sz="2800" i="1" smtClean="0">
                <a:solidFill>
                  <a:srgbClr val="3B4F89"/>
                </a:solidFill>
                <a:sym typeface="Symbol" pitchFamily="18" charset="2"/>
              </a:rPr>
              <a:t>P</a:t>
            </a:r>
            <a:r>
              <a:rPr lang="en-US" sz="2800" smtClean="0">
                <a:solidFill>
                  <a:srgbClr val="3B4F89"/>
                </a:solidFill>
                <a:sym typeface="Symbol" pitchFamily="18" charset="2"/>
              </a:rPr>
              <a:t>* - </a:t>
            </a:r>
            <a:r>
              <a:rPr lang="en-US" sz="2800" i="1" smtClean="0">
                <a:solidFill>
                  <a:srgbClr val="3B4F89"/>
                </a:solidFill>
                <a:sym typeface="Symbol" pitchFamily="18" charset="2"/>
              </a:rPr>
              <a:t>CMe</a:t>
            </a:r>
            <a:r>
              <a:rPr lang="en-US" sz="2800" smtClean="0">
                <a:solidFill>
                  <a:srgbClr val="3B4F89"/>
                </a:solidFill>
                <a:sym typeface="Symbol" pitchFamily="18" charset="2"/>
              </a:rPr>
              <a:t>)</a:t>
            </a:r>
            <a:r>
              <a:rPr lang="en-US" sz="2800" i="1" smtClean="0">
                <a:solidFill>
                  <a:srgbClr val="3B4F89"/>
                </a:solidFill>
                <a:sym typeface="Symbol" pitchFamily="18" charset="2"/>
              </a:rPr>
              <a:t>Q</a:t>
            </a:r>
            <a:r>
              <a:rPr lang="en-US" sz="2800" smtClean="0">
                <a:solidFill>
                  <a:srgbClr val="3B4F89"/>
                </a:solidFill>
                <a:sym typeface="Symbol" pitchFamily="18" charset="2"/>
              </a:rPr>
              <a:t> = (75 - 45)500 = 15,000</a:t>
            </a:r>
            <a:endParaRPr lang="en-US" sz="2800" smtClean="0">
              <a:solidFill>
                <a:srgbClr val="3B4F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01987B0D-74F6-46E5-8FDA-0C29973D1B3C}" type="slidenum">
              <a:rPr lang="en-US" sz="1400">
                <a:solidFill>
                  <a:schemeClr val="tx1"/>
                </a:solidFill>
                <a:latin typeface="Times New Roman" pitchFamily="18" charset="0"/>
              </a:rPr>
              <a:pPr/>
              <a:t>2</a:t>
            </a:fld>
            <a:endParaRPr lang="en-US" sz="1400">
              <a:solidFill>
                <a:schemeClr val="tx1"/>
              </a:solidFill>
              <a:latin typeface="Times New Roman" pitchFamily="18" charset="0"/>
            </a:endParaRPr>
          </a:p>
        </p:txBody>
      </p:sp>
      <p:sp>
        <p:nvSpPr>
          <p:cNvPr id="3075" name="Rectangle 2"/>
          <p:cNvSpPr>
            <a:spLocks noGrp="1" noChangeArrowheads="1"/>
          </p:cNvSpPr>
          <p:nvPr>
            <p:ph type="title"/>
          </p:nvPr>
        </p:nvSpPr>
        <p:spPr>
          <a:xfrm>
            <a:off x="685800" y="838200"/>
            <a:ext cx="7772400" cy="990600"/>
          </a:xfrm>
        </p:spPr>
        <p:txBody>
          <a:bodyPr/>
          <a:lstStyle/>
          <a:p>
            <a:r>
              <a:rPr lang="en-US" smtClean="0"/>
              <a:t>Monopolio</a:t>
            </a:r>
          </a:p>
        </p:txBody>
      </p:sp>
      <p:sp>
        <p:nvSpPr>
          <p:cNvPr id="3076" name="Rectangle 3"/>
          <p:cNvSpPr>
            <a:spLocks noGrp="1" noChangeArrowheads="1"/>
          </p:cNvSpPr>
          <p:nvPr>
            <p:ph type="body" idx="1"/>
          </p:nvPr>
        </p:nvSpPr>
        <p:spPr/>
        <p:txBody>
          <a:bodyPr/>
          <a:lstStyle/>
          <a:p>
            <a:r>
              <a:rPr lang="en-US" dirty="0" smtClean="0"/>
              <a:t>Un </a:t>
            </a:r>
            <a:r>
              <a:rPr lang="en-US" dirty="0" err="1" smtClean="0"/>
              <a:t>monopolio</a:t>
            </a:r>
            <a:r>
              <a:rPr lang="en-US" dirty="0" smtClean="0"/>
              <a:t> </a:t>
            </a:r>
            <a:r>
              <a:rPr lang="en-US" dirty="0" smtClean="0"/>
              <a:t>= </a:t>
            </a:r>
            <a:r>
              <a:rPr lang="en-US" dirty="0" err="1" smtClean="0"/>
              <a:t>único</a:t>
            </a:r>
            <a:r>
              <a:rPr lang="en-US" dirty="0" smtClean="0"/>
              <a:t> </a:t>
            </a:r>
            <a:r>
              <a:rPr lang="en-US" dirty="0" err="1" smtClean="0"/>
              <a:t>oferente</a:t>
            </a:r>
            <a:r>
              <a:rPr lang="en-US" dirty="0" smtClean="0"/>
              <a:t> en un </a:t>
            </a:r>
            <a:r>
              <a:rPr lang="en-US" dirty="0" err="1" smtClean="0"/>
              <a:t>mercado</a:t>
            </a:r>
            <a:r>
              <a:rPr lang="en-US" dirty="0" smtClean="0"/>
              <a:t>. </a:t>
            </a:r>
          </a:p>
          <a:p>
            <a:r>
              <a:rPr lang="en-US" dirty="0" err="1" smtClean="0"/>
              <a:t>Indirectamente</a:t>
            </a:r>
            <a:r>
              <a:rPr lang="en-US" dirty="0" smtClean="0"/>
              <a:t> (</a:t>
            </a:r>
            <a:r>
              <a:rPr lang="en-US" dirty="0" err="1" smtClean="0"/>
              <a:t>eligiendo</a:t>
            </a:r>
            <a:r>
              <a:rPr lang="en-US" dirty="0" smtClean="0"/>
              <a:t> q) </a:t>
            </a:r>
            <a:r>
              <a:rPr lang="en-US" dirty="0" err="1" smtClean="0"/>
              <a:t>elige</a:t>
            </a:r>
            <a:r>
              <a:rPr lang="en-US" dirty="0" smtClean="0"/>
              <a:t> p</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6CCCE56-C362-4216-8DE5-CE568ED03FB0}" type="slidenum">
              <a:rPr lang="en-US" sz="1400">
                <a:solidFill>
                  <a:schemeClr val="tx1"/>
                </a:solidFill>
                <a:latin typeface="Times New Roman" pitchFamily="18" charset="0"/>
              </a:rPr>
              <a:pPr/>
              <a:t>20</a:t>
            </a:fld>
            <a:endParaRPr lang="en-US" sz="1400">
              <a:solidFill>
                <a:schemeClr val="tx1"/>
              </a:solidFill>
              <a:latin typeface="Times New Roman" pitchFamily="18" charset="0"/>
            </a:endParaRPr>
          </a:p>
        </p:txBody>
      </p:sp>
      <p:sp>
        <p:nvSpPr>
          <p:cNvPr id="21507" name="Rectangle 2"/>
          <p:cNvSpPr>
            <a:spLocks noGrp="1" noChangeArrowheads="1"/>
          </p:cNvSpPr>
          <p:nvPr>
            <p:ph type="title"/>
          </p:nvPr>
        </p:nvSpPr>
        <p:spPr>
          <a:xfrm>
            <a:off x="381000" y="838200"/>
            <a:ext cx="8382000" cy="838200"/>
          </a:xfrm>
        </p:spPr>
        <p:txBody>
          <a:bodyPr/>
          <a:lstStyle/>
          <a:p>
            <a:r>
              <a:rPr lang="en-US" sz="4200" smtClean="0"/>
              <a:t>Monopolio con Demanda Lineal</a:t>
            </a:r>
          </a:p>
        </p:txBody>
      </p:sp>
      <p:sp>
        <p:nvSpPr>
          <p:cNvPr id="21508" name="Rectangle 3"/>
          <p:cNvSpPr>
            <a:spLocks noGrp="1" noChangeArrowheads="1"/>
          </p:cNvSpPr>
          <p:nvPr>
            <p:ph type="body" idx="1"/>
          </p:nvPr>
        </p:nvSpPr>
        <p:spPr>
          <a:xfrm>
            <a:off x="685800" y="1981200"/>
            <a:ext cx="7772400" cy="1981200"/>
          </a:xfrm>
        </p:spPr>
        <p:txBody>
          <a:bodyPr/>
          <a:lstStyle/>
          <a:p>
            <a:r>
              <a:rPr lang="en-US" smtClean="0"/>
              <a:t>Para ver si la regla de la inversa de la elasticidad es válida, se tendrá que calcular la elasticidad de la demanda en el punto de equilibrio del monopolio</a:t>
            </a:r>
            <a:endParaRPr lang="en-US" sz="2800" smtClean="0">
              <a:solidFill>
                <a:srgbClr val="5858D4"/>
              </a:solidFill>
            </a:endParaRPr>
          </a:p>
        </p:txBody>
      </p:sp>
      <p:graphicFrame>
        <p:nvGraphicFramePr>
          <p:cNvPr id="1085444" name="Object 4"/>
          <p:cNvGraphicFramePr>
            <a:graphicFrameLocks noChangeAspect="1"/>
          </p:cNvGraphicFramePr>
          <p:nvPr/>
        </p:nvGraphicFramePr>
        <p:xfrm>
          <a:off x="2362200" y="4495800"/>
          <a:ext cx="4495800" cy="935038"/>
        </p:xfrm>
        <a:graphic>
          <a:graphicData uri="http://schemas.openxmlformats.org/presentationml/2006/ole">
            <mc:AlternateContent xmlns:mc="http://schemas.openxmlformats.org/markup-compatibility/2006">
              <mc:Choice xmlns:v="urn:schemas-microsoft-com:vml" Requires="v">
                <p:oleObj spid="_x0000_s21530" name="Equation" r:id="rId3" imgW="2057489" imgH="419207" progId="Equation.3">
                  <p:embed/>
                </p:oleObj>
              </mc:Choice>
              <mc:Fallback>
                <p:oleObj name="Equation" r:id="rId3" imgW="2057489" imgH="41920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4495800"/>
                        <a:ext cx="4495800"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85444"/>
                                        </p:tgtEl>
                                        <p:attrNameLst>
                                          <p:attrName>style.visibility</p:attrName>
                                        </p:attrNameLst>
                                      </p:cBhvr>
                                      <p:to>
                                        <p:strVal val="visible"/>
                                      </p:to>
                                    </p:set>
                                    <p:animEffect transition="in" filter="wipe(left)">
                                      <p:cBhvr>
                                        <p:cTn id="7" dur="500"/>
                                        <p:tgtEl>
                                          <p:spTgt spid="1085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A7049CAD-DBFE-4883-AE55-3EE492F1A41A}" type="slidenum">
              <a:rPr lang="en-US" sz="1400">
                <a:solidFill>
                  <a:schemeClr val="tx1"/>
                </a:solidFill>
                <a:latin typeface="Times New Roman" pitchFamily="18" charset="0"/>
              </a:rPr>
              <a:pPr/>
              <a:t>21</a:t>
            </a:fld>
            <a:endParaRPr lang="en-US" sz="1400">
              <a:solidFill>
                <a:schemeClr val="tx1"/>
              </a:solidFill>
              <a:latin typeface="Times New Roman" pitchFamily="18" charset="0"/>
            </a:endParaRPr>
          </a:p>
        </p:txBody>
      </p:sp>
      <p:sp>
        <p:nvSpPr>
          <p:cNvPr id="22531" name="Rectangle 2"/>
          <p:cNvSpPr>
            <a:spLocks noGrp="1" noChangeArrowheads="1"/>
          </p:cNvSpPr>
          <p:nvPr>
            <p:ph type="title"/>
          </p:nvPr>
        </p:nvSpPr>
        <p:spPr>
          <a:xfrm>
            <a:off x="381000" y="838200"/>
            <a:ext cx="8382000" cy="838200"/>
          </a:xfrm>
        </p:spPr>
        <p:txBody>
          <a:bodyPr/>
          <a:lstStyle/>
          <a:p>
            <a:r>
              <a:rPr lang="en-US" smtClean="0"/>
              <a:t>Monopolio con Demanda Lineal</a:t>
            </a:r>
          </a:p>
        </p:txBody>
      </p:sp>
      <p:sp>
        <p:nvSpPr>
          <p:cNvPr id="22532" name="Rectangle 3"/>
          <p:cNvSpPr>
            <a:spLocks noGrp="1" noChangeArrowheads="1"/>
          </p:cNvSpPr>
          <p:nvPr>
            <p:ph type="body" idx="1"/>
          </p:nvPr>
        </p:nvSpPr>
        <p:spPr>
          <a:xfrm>
            <a:off x="685800" y="2133600"/>
            <a:ext cx="7772400" cy="685800"/>
          </a:xfrm>
        </p:spPr>
        <p:txBody>
          <a:bodyPr/>
          <a:lstStyle/>
          <a:p>
            <a:r>
              <a:rPr lang="en-US" smtClean="0"/>
              <a:t>La relga de la inversa de la elasticidad especifica que:</a:t>
            </a:r>
            <a:endParaRPr lang="en-US" sz="2800" smtClean="0">
              <a:solidFill>
                <a:srgbClr val="5858D4"/>
              </a:solidFill>
            </a:endParaRPr>
          </a:p>
        </p:txBody>
      </p:sp>
      <p:graphicFrame>
        <p:nvGraphicFramePr>
          <p:cNvPr id="1086468" name="Object 4"/>
          <p:cNvGraphicFramePr>
            <a:graphicFrameLocks noChangeAspect="1"/>
          </p:cNvGraphicFramePr>
          <p:nvPr/>
        </p:nvGraphicFramePr>
        <p:xfrm>
          <a:off x="2971800" y="3271838"/>
          <a:ext cx="2757488" cy="962025"/>
        </p:xfrm>
        <a:graphic>
          <a:graphicData uri="http://schemas.openxmlformats.org/presentationml/2006/ole">
            <mc:AlternateContent xmlns:mc="http://schemas.openxmlformats.org/markup-compatibility/2006">
              <mc:Choice xmlns:v="urn:schemas-microsoft-com:vml" Requires="v">
                <p:oleObj spid="_x0000_s22555" name="Equation" r:id="rId3" imgW="1257385" imgH="438102" progId="Equation.3">
                  <p:embed/>
                </p:oleObj>
              </mc:Choice>
              <mc:Fallback>
                <p:oleObj name="Equation" r:id="rId3" imgW="1257385" imgH="43810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271838"/>
                        <a:ext cx="2757488" cy="96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6469" name="Rectangle 5"/>
          <p:cNvSpPr>
            <a:spLocks noChangeArrowheads="1"/>
          </p:cNvSpPr>
          <p:nvPr/>
        </p:nvSpPr>
        <p:spPr bwMode="auto">
          <a:xfrm>
            <a:off x="762000" y="4267200"/>
            <a:ext cx="7772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FontTx/>
              <a:buChar char="•"/>
            </a:pPr>
            <a:r>
              <a:rPr lang="en-US" sz="3200">
                <a:solidFill>
                  <a:srgbClr val="470F3E"/>
                </a:solidFill>
              </a:rPr>
              <a:t>dado </a:t>
            </a:r>
            <a:r>
              <a:rPr lang="en-US" sz="3200" i="1">
                <a:solidFill>
                  <a:srgbClr val="470F3E"/>
                </a:solidFill>
              </a:rPr>
              <a:t>P</a:t>
            </a:r>
            <a:r>
              <a:rPr lang="en-US" sz="3200">
                <a:solidFill>
                  <a:srgbClr val="470F3E"/>
                </a:solidFill>
              </a:rPr>
              <a:t>* = 75 y </a:t>
            </a:r>
            <a:r>
              <a:rPr lang="en-US" sz="3200" i="1">
                <a:solidFill>
                  <a:srgbClr val="470F3E"/>
                </a:solidFill>
              </a:rPr>
              <a:t>CMg</a:t>
            </a:r>
            <a:r>
              <a:rPr lang="en-US" sz="3200">
                <a:solidFill>
                  <a:srgbClr val="470F3E"/>
                </a:solidFill>
              </a:rPr>
              <a:t> = 50, la relación se cumple</a:t>
            </a:r>
            <a:endParaRPr lang="en-US" sz="2800">
              <a:solidFill>
                <a:srgbClr val="5858D4"/>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86468"/>
                                        </p:tgtEl>
                                        <p:attrNameLst>
                                          <p:attrName>style.visibility</p:attrName>
                                        </p:attrNameLst>
                                      </p:cBhvr>
                                      <p:to>
                                        <p:strVal val="visible"/>
                                      </p:to>
                                    </p:set>
                                    <p:animEffect transition="in" filter="wipe(left)">
                                      <p:cBhvr>
                                        <p:cTn id="7" dur="500"/>
                                        <p:tgtEl>
                                          <p:spTgt spid="10864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86469"/>
                                        </p:tgtEl>
                                        <p:attrNameLst>
                                          <p:attrName>style.visibility</p:attrName>
                                        </p:attrNameLst>
                                      </p:cBhvr>
                                      <p:to>
                                        <p:strVal val="visible"/>
                                      </p:to>
                                    </p:set>
                                    <p:animEffect transition="in" filter="wipe(left)">
                                      <p:cBhvr>
                                        <p:cTn id="12" dur="500"/>
                                        <p:tgtEl>
                                          <p:spTgt spid="1086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46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F27734E4-AC0E-49B9-B9DB-174494BE85BB}" type="slidenum">
              <a:rPr lang="en-US" sz="1400">
                <a:solidFill>
                  <a:schemeClr val="tx1"/>
                </a:solidFill>
                <a:latin typeface="Times New Roman" pitchFamily="18" charset="0"/>
              </a:rPr>
              <a:pPr/>
              <a:t>22</a:t>
            </a:fld>
            <a:endParaRPr lang="en-US" sz="1400">
              <a:solidFill>
                <a:schemeClr val="tx1"/>
              </a:solidFill>
              <a:latin typeface="Times New Roman" pitchFamily="18" charset="0"/>
            </a:endParaRPr>
          </a:p>
        </p:txBody>
      </p:sp>
      <p:sp>
        <p:nvSpPr>
          <p:cNvPr id="23555" name="Rectangle 2"/>
          <p:cNvSpPr>
            <a:spLocks noGrp="1" noChangeArrowheads="1"/>
          </p:cNvSpPr>
          <p:nvPr>
            <p:ph type="title"/>
          </p:nvPr>
        </p:nvSpPr>
        <p:spPr>
          <a:xfrm>
            <a:off x="685800" y="838200"/>
            <a:ext cx="7772400" cy="1295400"/>
          </a:xfrm>
        </p:spPr>
        <p:txBody>
          <a:bodyPr/>
          <a:lstStyle/>
          <a:p>
            <a:pPr>
              <a:lnSpc>
                <a:spcPct val="90000"/>
              </a:lnSpc>
            </a:pPr>
            <a:r>
              <a:rPr lang="en-US" smtClean="0"/>
              <a:t>Monopolio y Asignación de Recursos</a:t>
            </a:r>
          </a:p>
        </p:txBody>
      </p:sp>
      <p:sp>
        <p:nvSpPr>
          <p:cNvPr id="23556" name="Rectangle 3"/>
          <p:cNvSpPr>
            <a:spLocks noGrp="1" noChangeArrowheads="1"/>
          </p:cNvSpPr>
          <p:nvPr>
            <p:ph type="body" idx="1"/>
          </p:nvPr>
        </p:nvSpPr>
        <p:spPr>
          <a:xfrm>
            <a:off x="381000" y="1981200"/>
            <a:ext cx="8610600" cy="4114800"/>
          </a:xfrm>
        </p:spPr>
        <p:txBody>
          <a:bodyPr/>
          <a:lstStyle/>
          <a:p>
            <a:r>
              <a:rPr lang="en-US" sz="3000" dirty="0" smtClean="0"/>
              <a:t>Para </a:t>
            </a:r>
            <a:r>
              <a:rPr lang="en-US" sz="3000" dirty="0" err="1" smtClean="0"/>
              <a:t>poder</a:t>
            </a:r>
            <a:r>
              <a:rPr lang="en-US" sz="3000" dirty="0" smtClean="0"/>
              <a:t> </a:t>
            </a:r>
            <a:r>
              <a:rPr lang="en-US" sz="3000" dirty="0" err="1" smtClean="0"/>
              <a:t>evaluar</a:t>
            </a:r>
            <a:r>
              <a:rPr lang="en-US" sz="3000" dirty="0" smtClean="0"/>
              <a:t> el </a:t>
            </a:r>
            <a:r>
              <a:rPr lang="en-US" sz="3000" dirty="0" err="1" smtClean="0"/>
              <a:t>efecto</a:t>
            </a:r>
            <a:r>
              <a:rPr lang="en-US" sz="3000" dirty="0" smtClean="0"/>
              <a:t> </a:t>
            </a:r>
            <a:r>
              <a:rPr lang="en-US" sz="3000" dirty="0" err="1" smtClean="0"/>
              <a:t>que</a:t>
            </a:r>
            <a:r>
              <a:rPr lang="en-US" sz="3000" dirty="0" smtClean="0"/>
              <a:t> el </a:t>
            </a:r>
            <a:r>
              <a:rPr lang="en-US" sz="3000" dirty="0" err="1" smtClean="0"/>
              <a:t>monopolio</a:t>
            </a:r>
            <a:r>
              <a:rPr lang="en-US" sz="3000" dirty="0" smtClean="0"/>
              <a:t> </a:t>
            </a:r>
            <a:r>
              <a:rPr lang="en-US" sz="3000" dirty="0" err="1" smtClean="0"/>
              <a:t>tiene</a:t>
            </a:r>
            <a:r>
              <a:rPr lang="en-US" sz="3000" dirty="0" smtClean="0"/>
              <a:t> en la </a:t>
            </a:r>
            <a:r>
              <a:rPr lang="en-US" sz="3000" dirty="0" err="1" smtClean="0"/>
              <a:t>asignación</a:t>
            </a:r>
            <a:r>
              <a:rPr lang="en-US" sz="3000" dirty="0" smtClean="0"/>
              <a:t> se </a:t>
            </a:r>
            <a:r>
              <a:rPr lang="en-US" sz="3000" dirty="0" err="1" smtClean="0"/>
              <a:t>debe</a:t>
            </a:r>
            <a:r>
              <a:rPr lang="en-US" sz="3000" dirty="0" smtClean="0"/>
              <a:t> </a:t>
            </a:r>
            <a:r>
              <a:rPr lang="en-US" sz="3000" dirty="0" err="1" smtClean="0"/>
              <a:t>contar</a:t>
            </a:r>
            <a:r>
              <a:rPr lang="en-US" sz="3000" dirty="0" smtClean="0"/>
              <a:t> con </a:t>
            </a:r>
            <a:r>
              <a:rPr lang="en-US" sz="3000" dirty="0" err="1" smtClean="0"/>
              <a:t>una</a:t>
            </a:r>
            <a:r>
              <a:rPr lang="en-US" sz="3000" dirty="0" smtClean="0"/>
              <a:t> base de </a:t>
            </a:r>
            <a:r>
              <a:rPr lang="en-US" sz="3000" dirty="0" err="1" smtClean="0"/>
              <a:t>comparación</a:t>
            </a:r>
            <a:r>
              <a:rPr lang="en-US" sz="3000" dirty="0" smtClean="0"/>
              <a:t>. </a:t>
            </a:r>
            <a:endParaRPr lang="en-US" sz="3000" dirty="0" smtClean="0"/>
          </a:p>
          <a:p>
            <a:r>
              <a:rPr lang="en-US" sz="3000" dirty="0" smtClean="0"/>
              <a:t>La </a:t>
            </a:r>
            <a:r>
              <a:rPr lang="en-US" sz="3000" dirty="0" err="1" smtClean="0"/>
              <a:t>industria</a:t>
            </a:r>
            <a:r>
              <a:rPr lang="en-US" sz="3000" dirty="0" smtClean="0"/>
              <a:t> con </a:t>
            </a:r>
            <a:r>
              <a:rPr lang="en-US" sz="3000" dirty="0" err="1" smtClean="0"/>
              <a:t>costos</a:t>
            </a:r>
            <a:r>
              <a:rPr lang="en-US" sz="3000" dirty="0" smtClean="0"/>
              <a:t> </a:t>
            </a:r>
            <a:r>
              <a:rPr lang="en-US" sz="3000" dirty="0" err="1" smtClean="0"/>
              <a:t>constantes</a:t>
            </a:r>
            <a:r>
              <a:rPr lang="en-US" sz="3000" dirty="0" smtClean="0"/>
              <a:t> y en </a:t>
            </a:r>
            <a:r>
              <a:rPr lang="en-US" sz="3000" dirty="0" err="1" smtClean="0"/>
              <a:t>competencia</a:t>
            </a:r>
            <a:r>
              <a:rPr lang="en-US" sz="3000" dirty="0" smtClean="0"/>
              <a:t> </a:t>
            </a:r>
            <a:r>
              <a:rPr lang="en-US" sz="3000" dirty="0" smtClean="0"/>
              <a:t>perfecta </a:t>
            </a:r>
            <a:r>
              <a:rPr lang="en-US" sz="3000" dirty="0" err="1" smtClean="0"/>
              <a:t>permite</a:t>
            </a:r>
            <a:r>
              <a:rPr lang="en-US" sz="3000" dirty="0" smtClean="0"/>
              <a:t> </a:t>
            </a:r>
            <a:r>
              <a:rPr lang="en-US" sz="3000" dirty="0" err="1" smtClean="0"/>
              <a:t>una</a:t>
            </a:r>
            <a:r>
              <a:rPr lang="en-US" sz="3000" dirty="0" smtClean="0"/>
              <a:t> </a:t>
            </a:r>
            <a:r>
              <a:rPr lang="en-US" sz="3000" dirty="0" err="1" smtClean="0"/>
              <a:t>comparación</a:t>
            </a:r>
            <a:r>
              <a:rPr lang="en-US" sz="3000" dirty="0" smtClean="0"/>
              <a:t> </a:t>
            </a:r>
            <a:r>
              <a:rPr lang="en-US" sz="3000" dirty="0" err="1" smtClean="0"/>
              <a:t>útil</a:t>
            </a:r>
            <a:r>
              <a:rPr lang="en-US" sz="3000" dirty="0" smtClean="0"/>
              <a:t>. </a:t>
            </a:r>
          </a:p>
          <a:p>
            <a:pPr lvl="1"/>
            <a:r>
              <a:rPr lang="en-US" dirty="0" smtClean="0"/>
              <a:t>La </a:t>
            </a:r>
            <a:r>
              <a:rPr lang="en-US" dirty="0" err="1" smtClean="0"/>
              <a:t>curva</a:t>
            </a:r>
            <a:r>
              <a:rPr lang="en-US" dirty="0" smtClean="0"/>
              <a:t> de </a:t>
            </a:r>
            <a:r>
              <a:rPr lang="en-US" dirty="0" err="1" smtClean="0"/>
              <a:t>oferta</a:t>
            </a:r>
            <a:r>
              <a:rPr lang="en-US" dirty="0" smtClean="0"/>
              <a:t> de largo </a:t>
            </a:r>
            <a:r>
              <a:rPr lang="en-US" dirty="0" err="1" smtClean="0"/>
              <a:t>plazo</a:t>
            </a:r>
            <a:r>
              <a:rPr lang="en-US" dirty="0" smtClean="0"/>
              <a:t> </a:t>
            </a:r>
            <a:r>
              <a:rPr lang="en-US" dirty="0" err="1" smtClean="0"/>
              <a:t>será</a:t>
            </a:r>
            <a:r>
              <a:rPr lang="en-US" dirty="0" smtClean="0"/>
              <a:t> </a:t>
            </a:r>
            <a:r>
              <a:rPr lang="en-US" dirty="0" err="1" smtClean="0"/>
              <a:t>infinitamente</a:t>
            </a:r>
            <a:r>
              <a:rPr lang="en-US" dirty="0" smtClean="0"/>
              <a:t>  </a:t>
            </a:r>
            <a:r>
              <a:rPr lang="en-US" dirty="0" err="1" smtClean="0"/>
              <a:t>elástica</a:t>
            </a:r>
            <a:r>
              <a:rPr lang="en-US" dirty="0" smtClean="0"/>
              <a:t> con un </a:t>
            </a:r>
            <a:r>
              <a:rPr lang="en-US" dirty="0" err="1" smtClean="0"/>
              <a:t>precio</a:t>
            </a:r>
            <a:r>
              <a:rPr lang="en-US" dirty="0" smtClean="0"/>
              <a:t> </a:t>
            </a:r>
            <a:r>
              <a:rPr lang="en-US" dirty="0" err="1" smtClean="0"/>
              <a:t>igual</a:t>
            </a:r>
            <a:r>
              <a:rPr lang="en-US" dirty="0" smtClean="0"/>
              <a:t> al </a:t>
            </a:r>
            <a:r>
              <a:rPr lang="en-US" dirty="0" err="1" smtClean="0"/>
              <a:t>costo</a:t>
            </a:r>
            <a:r>
              <a:rPr lang="en-US" dirty="0" smtClean="0"/>
              <a:t> </a:t>
            </a:r>
            <a:r>
              <a:rPr lang="en-US" dirty="0" err="1" smtClean="0"/>
              <a:t>promedio</a:t>
            </a:r>
            <a:r>
              <a:rPr lang="en-US" dirty="0" smtClean="0"/>
              <a:t> y al </a:t>
            </a:r>
            <a:r>
              <a:rPr lang="en-US" dirty="0" err="1" smtClean="0"/>
              <a:t>costo</a:t>
            </a:r>
            <a:r>
              <a:rPr lang="en-US" dirty="0" smtClean="0"/>
              <a:t> marginal.</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9E913550-C878-44DC-8DEB-FBD940825D09}" type="slidenum">
              <a:rPr lang="en-US" sz="1400">
                <a:solidFill>
                  <a:schemeClr val="tx1"/>
                </a:solidFill>
                <a:latin typeface="Times New Roman" pitchFamily="18" charset="0"/>
              </a:rPr>
              <a:pPr/>
              <a:t>23</a:t>
            </a:fld>
            <a:endParaRPr lang="en-US" sz="1400">
              <a:solidFill>
                <a:schemeClr val="tx1"/>
              </a:solidFill>
              <a:latin typeface="Times New Roman" pitchFamily="18" charset="0"/>
            </a:endParaRPr>
          </a:p>
        </p:txBody>
      </p:sp>
      <p:sp>
        <p:nvSpPr>
          <p:cNvPr id="24579" name="Rectangle 2"/>
          <p:cNvSpPr>
            <a:spLocks noGrp="1" noChangeArrowheads="1"/>
          </p:cNvSpPr>
          <p:nvPr>
            <p:ph type="title"/>
          </p:nvPr>
        </p:nvSpPr>
        <p:spPr>
          <a:xfrm>
            <a:off x="685800" y="838200"/>
            <a:ext cx="7772400" cy="1219200"/>
          </a:xfrm>
        </p:spPr>
        <p:txBody>
          <a:bodyPr/>
          <a:lstStyle/>
          <a:p>
            <a:pPr>
              <a:lnSpc>
                <a:spcPct val="90000"/>
              </a:lnSpc>
            </a:pPr>
            <a:r>
              <a:rPr lang="en-US" smtClean="0"/>
              <a:t>Monopolio y Asignación de Recursos</a:t>
            </a:r>
          </a:p>
        </p:txBody>
      </p:sp>
      <p:sp>
        <p:nvSpPr>
          <p:cNvPr id="24580" name="Line 3"/>
          <p:cNvSpPr>
            <a:spLocks noChangeShapeType="1"/>
          </p:cNvSpPr>
          <p:nvPr/>
        </p:nvSpPr>
        <p:spPr bwMode="auto">
          <a:xfrm>
            <a:off x="1066800" y="2514600"/>
            <a:ext cx="0" cy="3505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81" name="Line 4"/>
          <p:cNvSpPr>
            <a:spLocks noChangeShapeType="1"/>
          </p:cNvSpPr>
          <p:nvPr/>
        </p:nvSpPr>
        <p:spPr bwMode="auto">
          <a:xfrm>
            <a:off x="1066800" y="6019800"/>
            <a:ext cx="3962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24582" name="Line 5"/>
          <p:cNvSpPr>
            <a:spLocks noChangeShapeType="1"/>
          </p:cNvSpPr>
          <p:nvPr/>
        </p:nvSpPr>
        <p:spPr bwMode="auto">
          <a:xfrm>
            <a:off x="1066800" y="2819400"/>
            <a:ext cx="3276600" cy="26670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83" name="Line 6"/>
          <p:cNvSpPr>
            <a:spLocks noChangeShapeType="1"/>
          </p:cNvSpPr>
          <p:nvPr/>
        </p:nvSpPr>
        <p:spPr bwMode="auto">
          <a:xfrm>
            <a:off x="1066800" y="2819400"/>
            <a:ext cx="1600200" cy="28956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84" name="Line 7"/>
          <p:cNvSpPr>
            <a:spLocks noChangeShapeType="1"/>
          </p:cNvSpPr>
          <p:nvPr/>
        </p:nvSpPr>
        <p:spPr bwMode="auto">
          <a:xfrm>
            <a:off x="1066800" y="4648200"/>
            <a:ext cx="2895600" cy="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85" name="Text Box 8"/>
          <p:cNvSpPr txBox="1">
            <a:spLocks noChangeArrowheads="1"/>
          </p:cNvSpPr>
          <p:nvPr/>
        </p:nvSpPr>
        <p:spPr bwMode="auto">
          <a:xfrm>
            <a:off x="4860925" y="606266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24586" name="Text Box 9"/>
          <p:cNvSpPr txBox="1">
            <a:spLocks noChangeArrowheads="1"/>
          </p:cNvSpPr>
          <p:nvPr/>
        </p:nvSpPr>
        <p:spPr bwMode="auto">
          <a:xfrm>
            <a:off x="228600" y="2132013"/>
            <a:ext cx="8382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24587" name="Text Box 10"/>
          <p:cNvSpPr txBox="1">
            <a:spLocks noChangeArrowheads="1"/>
          </p:cNvSpPr>
          <p:nvPr/>
        </p:nvSpPr>
        <p:spPr bwMode="auto">
          <a:xfrm>
            <a:off x="3962400" y="4448175"/>
            <a:ext cx="11445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 = CMe</a:t>
            </a:r>
            <a:endParaRPr lang="en-US" sz="1400">
              <a:solidFill>
                <a:srgbClr val="3B4F89"/>
              </a:solidFill>
            </a:endParaRPr>
          </a:p>
        </p:txBody>
      </p:sp>
      <p:sp>
        <p:nvSpPr>
          <p:cNvPr id="24588" name="Text Box 11"/>
          <p:cNvSpPr txBox="1">
            <a:spLocks noChangeArrowheads="1"/>
          </p:cNvSpPr>
          <p:nvPr/>
        </p:nvSpPr>
        <p:spPr bwMode="auto">
          <a:xfrm>
            <a:off x="4267200" y="5426075"/>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endParaRPr lang="en-US" sz="1400">
              <a:solidFill>
                <a:srgbClr val="470F3E"/>
              </a:solidFill>
            </a:endParaRPr>
          </a:p>
        </p:txBody>
      </p:sp>
      <p:sp>
        <p:nvSpPr>
          <p:cNvPr id="24589" name="Text Box 12"/>
          <p:cNvSpPr txBox="1">
            <a:spLocks noChangeArrowheads="1"/>
          </p:cNvSpPr>
          <p:nvPr/>
        </p:nvSpPr>
        <p:spPr bwMode="auto">
          <a:xfrm>
            <a:off x="2667000" y="56530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endParaRPr lang="en-US" sz="1400">
              <a:solidFill>
                <a:srgbClr val="470F3E"/>
              </a:solidFill>
            </a:endParaRPr>
          </a:p>
        </p:txBody>
      </p:sp>
      <p:grpSp>
        <p:nvGrpSpPr>
          <p:cNvPr id="1088536" name="Group 24"/>
          <p:cNvGrpSpPr>
            <a:grpSpLocks/>
          </p:cNvGrpSpPr>
          <p:nvPr/>
        </p:nvGrpSpPr>
        <p:grpSpPr bwMode="auto">
          <a:xfrm>
            <a:off x="609600" y="2239963"/>
            <a:ext cx="8077200" cy="4100512"/>
            <a:chOff x="384" y="1411"/>
            <a:chExt cx="5088" cy="2583"/>
          </a:xfrm>
        </p:grpSpPr>
        <p:sp>
          <p:nvSpPr>
            <p:cNvPr id="24597" name="Text Box 13"/>
            <p:cNvSpPr txBox="1">
              <a:spLocks noChangeArrowheads="1"/>
            </p:cNvSpPr>
            <p:nvPr/>
          </p:nvSpPr>
          <p:spPr bwMode="auto">
            <a:xfrm>
              <a:off x="3411" y="1411"/>
              <a:ext cx="2061" cy="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Si este mercado fuese competitivo, la producción sería </a:t>
              </a:r>
              <a:r>
                <a:rPr lang="en-US" i="1">
                  <a:solidFill>
                    <a:srgbClr val="470F3E"/>
                  </a:solidFill>
                </a:rPr>
                <a:t>Q</a:t>
              </a:r>
              <a:r>
                <a:rPr lang="en-US">
                  <a:solidFill>
                    <a:srgbClr val="470F3E"/>
                  </a:solidFill>
                </a:rPr>
                <a:t>* y el precio </a:t>
              </a:r>
              <a:r>
                <a:rPr lang="en-US" i="1">
                  <a:solidFill>
                    <a:srgbClr val="470F3E"/>
                  </a:solidFill>
                </a:rPr>
                <a:t>P</a:t>
              </a:r>
              <a:r>
                <a:rPr lang="en-US">
                  <a:solidFill>
                    <a:srgbClr val="470F3E"/>
                  </a:solidFill>
                </a:rPr>
                <a:t>*</a:t>
              </a:r>
            </a:p>
          </p:txBody>
        </p:sp>
        <p:sp>
          <p:nvSpPr>
            <p:cNvPr id="24598" name="Line 14"/>
            <p:cNvSpPr>
              <a:spLocks noChangeShapeType="1"/>
            </p:cNvSpPr>
            <p:nvPr/>
          </p:nvSpPr>
          <p:spPr bwMode="auto">
            <a:xfrm>
              <a:off x="2064" y="2928"/>
              <a:ext cx="0" cy="864"/>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99" name="Text Box 15"/>
            <p:cNvSpPr txBox="1">
              <a:spLocks noChangeArrowheads="1"/>
            </p:cNvSpPr>
            <p:nvPr/>
          </p:nvSpPr>
          <p:spPr bwMode="auto">
            <a:xfrm>
              <a:off x="1968" y="3802"/>
              <a:ext cx="24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p>
          </p:txBody>
        </p:sp>
        <p:sp>
          <p:nvSpPr>
            <p:cNvPr id="24600" name="Text Box 19"/>
            <p:cNvSpPr txBox="1">
              <a:spLocks noChangeArrowheads="1"/>
            </p:cNvSpPr>
            <p:nvPr/>
          </p:nvSpPr>
          <p:spPr bwMode="auto">
            <a:xfrm>
              <a:off x="384" y="2842"/>
              <a:ext cx="23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p>
          </p:txBody>
        </p:sp>
      </p:grpSp>
      <p:grpSp>
        <p:nvGrpSpPr>
          <p:cNvPr id="1088537" name="Group 25"/>
          <p:cNvGrpSpPr>
            <a:grpSpLocks/>
          </p:cNvGrpSpPr>
          <p:nvPr/>
        </p:nvGrpSpPr>
        <p:grpSpPr bwMode="auto">
          <a:xfrm>
            <a:off x="609600" y="3521075"/>
            <a:ext cx="8691563" cy="2819400"/>
            <a:chOff x="384" y="2218"/>
            <a:chExt cx="5475" cy="1776"/>
          </a:xfrm>
        </p:grpSpPr>
        <p:sp>
          <p:nvSpPr>
            <p:cNvPr id="24592" name="Text Box 16"/>
            <p:cNvSpPr txBox="1">
              <a:spLocks noChangeArrowheads="1"/>
            </p:cNvSpPr>
            <p:nvPr/>
          </p:nvSpPr>
          <p:spPr bwMode="auto">
            <a:xfrm>
              <a:off x="3411" y="2656"/>
              <a:ext cx="2448"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Bajo monopolio, la producción será </a:t>
              </a:r>
              <a:r>
                <a:rPr lang="en-US" i="1">
                  <a:solidFill>
                    <a:srgbClr val="470F3E"/>
                  </a:solidFill>
                </a:rPr>
                <a:t>Q</a:t>
              </a:r>
              <a:r>
                <a:rPr lang="en-US">
                  <a:solidFill>
                    <a:srgbClr val="470F3E"/>
                  </a:solidFill>
                </a:rPr>
                <a:t>** y el precio </a:t>
              </a:r>
              <a:r>
                <a:rPr lang="en-US" i="1">
                  <a:solidFill>
                    <a:srgbClr val="470F3E"/>
                  </a:solidFill>
                </a:rPr>
                <a:t>P</a:t>
              </a:r>
              <a:r>
                <a:rPr lang="en-US">
                  <a:solidFill>
                    <a:srgbClr val="470F3E"/>
                  </a:solidFill>
                </a:rPr>
                <a:t>**</a:t>
              </a:r>
            </a:p>
          </p:txBody>
        </p:sp>
        <p:sp>
          <p:nvSpPr>
            <p:cNvPr id="24593" name="Line 17"/>
            <p:cNvSpPr>
              <a:spLocks noChangeShapeType="1"/>
            </p:cNvSpPr>
            <p:nvPr/>
          </p:nvSpPr>
          <p:spPr bwMode="auto">
            <a:xfrm>
              <a:off x="1296" y="2304"/>
              <a:ext cx="0" cy="1488"/>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24594" name="Text Box 18"/>
            <p:cNvSpPr txBox="1">
              <a:spLocks noChangeArrowheads="1"/>
            </p:cNvSpPr>
            <p:nvPr/>
          </p:nvSpPr>
          <p:spPr bwMode="auto">
            <a:xfrm>
              <a:off x="1152" y="3802"/>
              <a:ext cx="2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p>
          </p:txBody>
        </p:sp>
        <p:sp>
          <p:nvSpPr>
            <p:cNvPr id="24595" name="Line 20"/>
            <p:cNvSpPr>
              <a:spLocks noChangeShapeType="1"/>
            </p:cNvSpPr>
            <p:nvPr/>
          </p:nvSpPr>
          <p:spPr bwMode="auto">
            <a:xfrm flipH="1">
              <a:off x="672" y="2304"/>
              <a:ext cx="624"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4596" name="Text Box 21"/>
            <p:cNvSpPr txBox="1">
              <a:spLocks noChangeArrowheads="1"/>
            </p:cNvSpPr>
            <p:nvPr/>
          </p:nvSpPr>
          <p:spPr bwMode="auto">
            <a:xfrm>
              <a:off x="384" y="2218"/>
              <a:ext cx="27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088536"/>
                                        </p:tgtEl>
                                        <p:attrNameLst>
                                          <p:attrName>style.visibility</p:attrName>
                                        </p:attrNameLst>
                                      </p:cBhvr>
                                      <p:to>
                                        <p:strVal val="visible"/>
                                      </p:to>
                                    </p:set>
                                    <p:animEffect transition="in" filter="strips(downRight)">
                                      <p:cBhvr>
                                        <p:cTn id="7" dur="500"/>
                                        <p:tgtEl>
                                          <p:spTgt spid="10885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088537"/>
                                        </p:tgtEl>
                                        <p:attrNameLst>
                                          <p:attrName>style.visibility</p:attrName>
                                        </p:attrNameLst>
                                      </p:cBhvr>
                                      <p:to>
                                        <p:strVal val="visible"/>
                                      </p:to>
                                    </p:set>
                                    <p:animEffect transition="in" filter="strips(downRight)">
                                      <p:cBhvr>
                                        <p:cTn id="12" dur="500"/>
                                        <p:tgtEl>
                                          <p:spTgt spid="1088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2627A226-CD15-447D-86F4-D4560E372667}" type="slidenum">
              <a:rPr lang="en-US" sz="1400">
                <a:solidFill>
                  <a:schemeClr val="tx1"/>
                </a:solidFill>
                <a:latin typeface="Times New Roman" pitchFamily="18" charset="0"/>
              </a:rPr>
              <a:pPr/>
              <a:t>24</a:t>
            </a:fld>
            <a:endParaRPr lang="en-US" sz="1400">
              <a:solidFill>
                <a:schemeClr val="tx1"/>
              </a:solidFill>
              <a:latin typeface="Times New Roman" pitchFamily="18" charset="0"/>
            </a:endParaRPr>
          </a:p>
        </p:txBody>
      </p:sp>
      <p:grpSp>
        <p:nvGrpSpPr>
          <p:cNvPr id="1089568" name="Group 32"/>
          <p:cNvGrpSpPr>
            <a:grpSpLocks/>
          </p:cNvGrpSpPr>
          <p:nvPr/>
        </p:nvGrpSpPr>
        <p:grpSpPr bwMode="auto">
          <a:xfrm>
            <a:off x="1066800" y="2057400"/>
            <a:ext cx="7110413" cy="2590800"/>
            <a:chOff x="672" y="1296"/>
            <a:chExt cx="4479" cy="1632"/>
          </a:xfrm>
        </p:grpSpPr>
        <p:sp>
          <p:nvSpPr>
            <p:cNvPr id="25629" name="Rectangle 22" descr="30%"/>
            <p:cNvSpPr>
              <a:spLocks noChangeArrowheads="1"/>
            </p:cNvSpPr>
            <p:nvPr/>
          </p:nvSpPr>
          <p:spPr bwMode="auto">
            <a:xfrm>
              <a:off x="672" y="2304"/>
              <a:ext cx="624" cy="624"/>
            </a:xfrm>
            <a:prstGeom prst="rect">
              <a:avLst/>
            </a:prstGeom>
            <a:pattFill prst="pct30">
              <a:fgClr>
                <a:srgbClr val="470F3E"/>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25630" name="AutoShape 23" descr="30%"/>
            <p:cNvSpPr>
              <a:spLocks noChangeArrowheads="1"/>
            </p:cNvSpPr>
            <p:nvPr/>
          </p:nvSpPr>
          <p:spPr bwMode="auto">
            <a:xfrm>
              <a:off x="1296" y="2304"/>
              <a:ext cx="768" cy="624"/>
            </a:xfrm>
            <a:prstGeom prst="rtTriangle">
              <a:avLst/>
            </a:prstGeom>
            <a:pattFill prst="pct30">
              <a:fgClr>
                <a:srgbClr val="470F3E"/>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UY"/>
            </a:p>
          </p:txBody>
        </p:sp>
        <p:sp>
          <p:nvSpPr>
            <p:cNvPr id="25631" name="Text Box 13"/>
            <p:cNvSpPr txBox="1">
              <a:spLocks noChangeArrowheads="1"/>
            </p:cNvSpPr>
            <p:nvPr/>
          </p:nvSpPr>
          <p:spPr bwMode="auto">
            <a:xfrm>
              <a:off x="1920" y="1296"/>
              <a:ext cx="323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excedente del consumidor caerá</a:t>
              </a:r>
            </a:p>
          </p:txBody>
        </p:sp>
      </p:grpSp>
      <p:grpSp>
        <p:nvGrpSpPr>
          <p:cNvPr id="1089571" name="Group 35"/>
          <p:cNvGrpSpPr>
            <a:grpSpLocks/>
          </p:cNvGrpSpPr>
          <p:nvPr/>
        </p:nvGrpSpPr>
        <p:grpSpPr bwMode="auto">
          <a:xfrm>
            <a:off x="1066800" y="2646363"/>
            <a:ext cx="7772400" cy="2001837"/>
            <a:chOff x="672" y="1667"/>
            <a:chExt cx="4896" cy="1261"/>
          </a:xfrm>
        </p:grpSpPr>
        <p:sp>
          <p:nvSpPr>
            <p:cNvPr id="25627" name="Text Box 16"/>
            <p:cNvSpPr txBox="1">
              <a:spLocks noChangeArrowheads="1"/>
            </p:cNvSpPr>
            <p:nvPr/>
          </p:nvSpPr>
          <p:spPr bwMode="auto">
            <a:xfrm>
              <a:off x="1961" y="1667"/>
              <a:ext cx="36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excedente del productor aumentará</a:t>
              </a:r>
            </a:p>
          </p:txBody>
        </p:sp>
        <p:sp>
          <p:nvSpPr>
            <p:cNvPr id="25628" name="Rectangle 25" descr="80%"/>
            <p:cNvSpPr>
              <a:spLocks noChangeArrowheads="1"/>
            </p:cNvSpPr>
            <p:nvPr/>
          </p:nvSpPr>
          <p:spPr bwMode="auto">
            <a:xfrm>
              <a:off x="672" y="2304"/>
              <a:ext cx="624" cy="624"/>
            </a:xfrm>
            <a:prstGeom prst="rect">
              <a:avLst/>
            </a:prstGeom>
            <a:pattFill prst="pct80">
              <a:fgClr>
                <a:srgbClr val="3B4F89"/>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grpSp>
      <p:grpSp>
        <p:nvGrpSpPr>
          <p:cNvPr id="1089572" name="Group 36"/>
          <p:cNvGrpSpPr>
            <a:grpSpLocks/>
          </p:cNvGrpSpPr>
          <p:nvPr/>
        </p:nvGrpSpPr>
        <p:grpSpPr bwMode="auto">
          <a:xfrm>
            <a:off x="2057400" y="3657600"/>
            <a:ext cx="6919913" cy="2301875"/>
            <a:chOff x="1296" y="2304"/>
            <a:chExt cx="4359" cy="1450"/>
          </a:xfrm>
        </p:grpSpPr>
        <p:sp>
          <p:nvSpPr>
            <p:cNvPr id="25625" name="AutoShape 29" descr="60%"/>
            <p:cNvSpPr>
              <a:spLocks noChangeArrowheads="1"/>
            </p:cNvSpPr>
            <p:nvPr/>
          </p:nvSpPr>
          <p:spPr bwMode="auto">
            <a:xfrm>
              <a:off x="1296" y="2304"/>
              <a:ext cx="768" cy="624"/>
            </a:xfrm>
            <a:prstGeom prst="rtTriangle">
              <a:avLst/>
            </a:prstGeom>
            <a:pattFill prst="pct60">
              <a:fgClr>
                <a:srgbClr val="470F3E"/>
              </a:fgClr>
              <a:bgClr>
                <a:srgbClr val="F3B823"/>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UY"/>
            </a:p>
          </p:txBody>
        </p:sp>
        <p:sp>
          <p:nvSpPr>
            <p:cNvPr id="25626" name="Text Box 28"/>
            <p:cNvSpPr txBox="1">
              <a:spLocks noChangeArrowheads="1"/>
            </p:cNvSpPr>
            <p:nvPr/>
          </p:nvSpPr>
          <p:spPr bwMode="auto">
            <a:xfrm>
              <a:off x="3186" y="3231"/>
              <a:ext cx="2469"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Hay una pérdida de</a:t>
              </a:r>
            </a:p>
            <a:p>
              <a:pPr algn="l"/>
              <a:r>
                <a:rPr lang="en-US">
                  <a:solidFill>
                    <a:srgbClr val="470F3E"/>
                  </a:solidFill>
                </a:rPr>
                <a:t>eficiencia por el monopolio</a:t>
              </a:r>
            </a:p>
          </p:txBody>
        </p:sp>
      </p:grpSp>
      <p:sp>
        <p:nvSpPr>
          <p:cNvPr id="25606" name="Rectangle 2"/>
          <p:cNvSpPr>
            <a:spLocks noGrp="1" noChangeArrowheads="1"/>
          </p:cNvSpPr>
          <p:nvPr>
            <p:ph type="title"/>
          </p:nvPr>
        </p:nvSpPr>
        <p:spPr>
          <a:xfrm>
            <a:off x="685800" y="838200"/>
            <a:ext cx="7772400" cy="1219200"/>
          </a:xfrm>
        </p:spPr>
        <p:txBody>
          <a:bodyPr/>
          <a:lstStyle/>
          <a:p>
            <a:pPr>
              <a:lnSpc>
                <a:spcPct val="90000"/>
              </a:lnSpc>
            </a:pPr>
            <a:r>
              <a:rPr lang="en-US" smtClean="0"/>
              <a:t>Monopolio y Asignación de Recursos</a:t>
            </a:r>
          </a:p>
        </p:txBody>
      </p:sp>
      <p:sp>
        <p:nvSpPr>
          <p:cNvPr id="25607" name="Line 3"/>
          <p:cNvSpPr>
            <a:spLocks noChangeShapeType="1"/>
          </p:cNvSpPr>
          <p:nvPr/>
        </p:nvSpPr>
        <p:spPr bwMode="auto">
          <a:xfrm>
            <a:off x="1066800" y="2514600"/>
            <a:ext cx="0" cy="3505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08" name="Line 4"/>
          <p:cNvSpPr>
            <a:spLocks noChangeShapeType="1"/>
          </p:cNvSpPr>
          <p:nvPr/>
        </p:nvSpPr>
        <p:spPr bwMode="auto">
          <a:xfrm>
            <a:off x="1066800" y="6019800"/>
            <a:ext cx="3962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25609" name="Line 5"/>
          <p:cNvSpPr>
            <a:spLocks noChangeShapeType="1"/>
          </p:cNvSpPr>
          <p:nvPr/>
        </p:nvSpPr>
        <p:spPr bwMode="auto">
          <a:xfrm>
            <a:off x="1066800" y="2895600"/>
            <a:ext cx="3276600" cy="26670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10" name="Line 6"/>
          <p:cNvSpPr>
            <a:spLocks noChangeShapeType="1"/>
          </p:cNvSpPr>
          <p:nvPr/>
        </p:nvSpPr>
        <p:spPr bwMode="auto">
          <a:xfrm>
            <a:off x="1066800" y="2895600"/>
            <a:ext cx="1600200" cy="28956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11" name="Line 7"/>
          <p:cNvSpPr>
            <a:spLocks noChangeShapeType="1"/>
          </p:cNvSpPr>
          <p:nvPr/>
        </p:nvSpPr>
        <p:spPr bwMode="auto">
          <a:xfrm>
            <a:off x="1066800" y="4648200"/>
            <a:ext cx="2895600" cy="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12" name="Text Box 8"/>
          <p:cNvSpPr txBox="1">
            <a:spLocks noChangeArrowheads="1"/>
          </p:cNvSpPr>
          <p:nvPr/>
        </p:nvSpPr>
        <p:spPr bwMode="auto">
          <a:xfrm>
            <a:off x="4860925" y="606266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25613" name="Text Box 9"/>
          <p:cNvSpPr txBox="1">
            <a:spLocks noChangeArrowheads="1"/>
          </p:cNvSpPr>
          <p:nvPr/>
        </p:nvSpPr>
        <p:spPr bwMode="auto">
          <a:xfrm>
            <a:off x="228600" y="2132013"/>
            <a:ext cx="8382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25614" name="Text Box 10"/>
          <p:cNvSpPr txBox="1">
            <a:spLocks noChangeArrowheads="1"/>
          </p:cNvSpPr>
          <p:nvPr/>
        </p:nvSpPr>
        <p:spPr bwMode="auto">
          <a:xfrm>
            <a:off x="3962400" y="4448175"/>
            <a:ext cx="11445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 = CMe</a:t>
            </a:r>
            <a:endParaRPr lang="en-US" sz="1400">
              <a:solidFill>
                <a:srgbClr val="3B4F89"/>
              </a:solidFill>
            </a:endParaRPr>
          </a:p>
        </p:txBody>
      </p:sp>
      <p:sp>
        <p:nvSpPr>
          <p:cNvPr id="25615" name="Text Box 11"/>
          <p:cNvSpPr txBox="1">
            <a:spLocks noChangeArrowheads="1"/>
          </p:cNvSpPr>
          <p:nvPr/>
        </p:nvSpPr>
        <p:spPr bwMode="auto">
          <a:xfrm>
            <a:off x="4267200" y="5426075"/>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endParaRPr lang="en-US" sz="1400">
              <a:solidFill>
                <a:srgbClr val="470F3E"/>
              </a:solidFill>
            </a:endParaRPr>
          </a:p>
        </p:txBody>
      </p:sp>
      <p:sp>
        <p:nvSpPr>
          <p:cNvPr id="25616" name="Text Box 12"/>
          <p:cNvSpPr txBox="1">
            <a:spLocks noChangeArrowheads="1"/>
          </p:cNvSpPr>
          <p:nvPr/>
        </p:nvSpPr>
        <p:spPr bwMode="auto">
          <a:xfrm>
            <a:off x="2667000" y="56530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endParaRPr lang="en-US" sz="1400">
              <a:solidFill>
                <a:srgbClr val="470F3E"/>
              </a:solidFill>
            </a:endParaRPr>
          </a:p>
        </p:txBody>
      </p:sp>
      <p:sp>
        <p:nvSpPr>
          <p:cNvPr id="25617" name="Line 14"/>
          <p:cNvSpPr>
            <a:spLocks noChangeShapeType="1"/>
          </p:cNvSpPr>
          <p:nvPr/>
        </p:nvSpPr>
        <p:spPr bwMode="auto">
          <a:xfrm>
            <a:off x="3276600" y="4648200"/>
            <a:ext cx="0" cy="13716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18" name="Text Box 15"/>
          <p:cNvSpPr txBox="1">
            <a:spLocks noChangeArrowheads="1"/>
          </p:cNvSpPr>
          <p:nvPr/>
        </p:nvSpPr>
        <p:spPr bwMode="auto">
          <a:xfrm>
            <a:off x="3124200" y="6035675"/>
            <a:ext cx="3921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p>
        </p:txBody>
      </p:sp>
      <p:sp>
        <p:nvSpPr>
          <p:cNvPr id="25619" name="Line 17"/>
          <p:cNvSpPr>
            <a:spLocks noChangeShapeType="1"/>
          </p:cNvSpPr>
          <p:nvPr/>
        </p:nvSpPr>
        <p:spPr bwMode="auto">
          <a:xfrm>
            <a:off x="2057400" y="3657600"/>
            <a:ext cx="0" cy="23622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25620" name="Text Box 18"/>
          <p:cNvSpPr txBox="1">
            <a:spLocks noChangeArrowheads="1"/>
          </p:cNvSpPr>
          <p:nvPr/>
        </p:nvSpPr>
        <p:spPr bwMode="auto">
          <a:xfrm>
            <a:off x="1828800" y="6035675"/>
            <a:ext cx="461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a:solidFill>
                  <a:schemeClr val="tx1"/>
                </a:solidFill>
              </a:rPr>
              <a:t>**</a:t>
            </a:r>
          </a:p>
        </p:txBody>
      </p:sp>
      <p:sp>
        <p:nvSpPr>
          <p:cNvPr id="25621" name="Text Box 19"/>
          <p:cNvSpPr txBox="1">
            <a:spLocks noChangeArrowheads="1"/>
          </p:cNvSpPr>
          <p:nvPr/>
        </p:nvSpPr>
        <p:spPr bwMode="auto">
          <a:xfrm>
            <a:off x="609600" y="4511675"/>
            <a:ext cx="373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p>
        </p:txBody>
      </p:sp>
      <p:sp>
        <p:nvSpPr>
          <p:cNvPr id="25622" name="Line 20"/>
          <p:cNvSpPr>
            <a:spLocks noChangeShapeType="1"/>
          </p:cNvSpPr>
          <p:nvPr/>
        </p:nvSpPr>
        <p:spPr bwMode="auto">
          <a:xfrm flipH="1">
            <a:off x="1066800" y="3657600"/>
            <a:ext cx="990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25623" name="Text Box 21"/>
          <p:cNvSpPr txBox="1">
            <a:spLocks noChangeArrowheads="1"/>
          </p:cNvSpPr>
          <p:nvPr/>
        </p:nvSpPr>
        <p:spPr bwMode="auto">
          <a:xfrm>
            <a:off x="609600" y="3521075"/>
            <a:ext cx="4429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a:solidFill>
                  <a:schemeClr val="tx1"/>
                </a:solidFill>
              </a:rPr>
              <a:t>**</a:t>
            </a:r>
          </a:p>
        </p:txBody>
      </p:sp>
      <p:sp>
        <p:nvSpPr>
          <p:cNvPr id="1089563" name="Text Box 27"/>
          <p:cNvSpPr txBox="1">
            <a:spLocks noChangeArrowheads="1"/>
          </p:cNvSpPr>
          <p:nvPr/>
        </p:nvSpPr>
        <p:spPr bwMode="auto">
          <a:xfrm>
            <a:off x="5029200" y="3444875"/>
            <a:ext cx="44958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excedente del consumidor disminuye en mayor medida que lo que aumenta el excedente del productor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89568"/>
                                        </p:tgtEl>
                                        <p:attrNameLst>
                                          <p:attrName>style.visibility</p:attrName>
                                        </p:attrNameLst>
                                      </p:cBhvr>
                                      <p:to>
                                        <p:strVal val="visible"/>
                                      </p:to>
                                    </p:set>
                                    <p:animEffect transition="in" filter="wipe(left)">
                                      <p:cBhvr>
                                        <p:cTn id="7" dur="500"/>
                                        <p:tgtEl>
                                          <p:spTgt spid="10895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89571"/>
                                        </p:tgtEl>
                                        <p:attrNameLst>
                                          <p:attrName>style.visibility</p:attrName>
                                        </p:attrNameLst>
                                      </p:cBhvr>
                                      <p:to>
                                        <p:strVal val="visible"/>
                                      </p:to>
                                    </p:set>
                                    <p:animEffect transition="in" filter="wipe(left)">
                                      <p:cBhvr>
                                        <p:cTn id="12" dur="500"/>
                                        <p:tgtEl>
                                          <p:spTgt spid="10895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89563"/>
                                        </p:tgtEl>
                                        <p:attrNameLst>
                                          <p:attrName>style.visibility</p:attrName>
                                        </p:attrNameLst>
                                      </p:cBhvr>
                                      <p:to>
                                        <p:strVal val="visible"/>
                                      </p:to>
                                    </p:set>
                                    <p:animEffect transition="in" filter="wipe(left)">
                                      <p:cBhvr>
                                        <p:cTn id="17" dur="500"/>
                                        <p:tgtEl>
                                          <p:spTgt spid="10895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89572"/>
                                        </p:tgtEl>
                                        <p:attrNameLst>
                                          <p:attrName>style.visibility</p:attrName>
                                        </p:attrNameLst>
                                      </p:cBhvr>
                                      <p:to>
                                        <p:strVal val="visible"/>
                                      </p:to>
                                    </p:set>
                                    <p:animEffect transition="in" filter="wipe(left)">
                                      <p:cBhvr>
                                        <p:cTn id="22" dur="500"/>
                                        <p:tgtEl>
                                          <p:spTgt spid="10895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956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159629DB-29BD-4B22-9AA7-1999C3419869}" type="slidenum">
              <a:rPr lang="en-US" sz="1400">
                <a:solidFill>
                  <a:schemeClr val="tx1"/>
                </a:solidFill>
                <a:latin typeface="Times New Roman" pitchFamily="18" charset="0"/>
              </a:rPr>
              <a:pPr/>
              <a:t>25</a:t>
            </a:fld>
            <a:endParaRPr lang="en-US" sz="1400">
              <a:solidFill>
                <a:schemeClr val="tx1"/>
              </a:solidFill>
              <a:latin typeface="Times New Roman" pitchFamily="18" charset="0"/>
            </a:endParaRPr>
          </a:p>
        </p:txBody>
      </p:sp>
      <p:sp>
        <p:nvSpPr>
          <p:cNvPr id="26627" name="Rectangle 2"/>
          <p:cNvSpPr>
            <a:spLocks noGrp="1" noChangeArrowheads="1"/>
          </p:cNvSpPr>
          <p:nvPr>
            <p:ph type="title"/>
          </p:nvPr>
        </p:nvSpPr>
        <p:spPr>
          <a:xfrm>
            <a:off x="457200" y="914400"/>
            <a:ext cx="8305800" cy="762000"/>
          </a:xfrm>
        </p:spPr>
        <p:txBody>
          <a:bodyPr/>
          <a:lstStyle/>
          <a:p>
            <a:r>
              <a:rPr lang="en-US" sz="4000" smtClean="0"/>
              <a:t>Pérdidas de Bienestar y Elasticidad</a:t>
            </a:r>
          </a:p>
        </p:txBody>
      </p:sp>
      <p:sp>
        <p:nvSpPr>
          <p:cNvPr id="26628" name="Rectangle 3"/>
          <p:cNvSpPr>
            <a:spLocks noGrp="1" noChangeArrowheads="1"/>
          </p:cNvSpPr>
          <p:nvPr>
            <p:ph type="body" idx="1"/>
          </p:nvPr>
        </p:nvSpPr>
        <p:spPr>
          <a:xfrm>
            <a:off x="685800" y="1905000"/>
            <a:ext cx="7772400" cy="4267200"/>
          </a:xfrm>
        </p:spPr>
        <p:txBody>
          <a:bodyPr/>
          <a:lstStyle/>
          <a:p>
            <a:r>
              <a:rPr lang="en-US" smtClean="0"/>
              <a:t>Asumamos que el monopolio tiene costo marginal y promedio constantes determinados por </a:t>
            </a:r>
            <a:r>
              <a:rPr lang="en-US" i="1" smtClean="0"/>
              <a:t>c</a:t>
            </a:r>
            <a:r>
              <a:rPr lang="en-US" smtClean="0"/>
              <a:t> y que la curva de demanda compensada tiene elasticidad constante:</a:t>
            </a:r>
          </a:p>
          <a:p>
            <a:pPr algn="ctr">
              <a:lnSpc>
                <a:spcPct val="120000"/>
              </a:lnSpc>
              <a:buFontTx/>
              <a:buNone/>
            </a:pPr>
            <a:r>
              <a:rPr lang="en-US" sz="2800" i="1" smtClean="0">
                <a:solidFill>
                  <a:srgbClr val="3B4F89"/>
                </a:solidFill>
              </a:rPr>
              <a:t>Q</a:t>
            </a:r>
            <a:r>
              <a:rPr lang="en-US" sz="2800" smtClean="0">
                <a:solidFill>
                  <a:srgbClr val="3B4F89"/>
                </a:solidFill>
              </a:rPr>
              <a:t> = </a:t>
            </a:r>
            <a:r>
              <a:rPr lang="en-US" sz="2800" i="1" smtClean="0">
                <a:solidFill>
                  <a:srgbClr val="3B4F89"/>
                </a:solidFill>
              </a:rPr>
              <a:t>P</a:t>
            </a:r>
            <a:r>
              <a:rPr lang="en-US" sz="2800" i="1" baseline="30000" smtClean="0">
                <a:solidFill>
                  <a:srgbClr val="3B4F89"/>
                </a:solidFill>
              </a:rPr>
              <a:t>e</a:t>
            </a:r>
            <a:endParaRPr lang="en-US" smtClean="0"/>
          </a:p>
          <a:p>
            <a:pPr>
              <a:lnSpc>
                <a:spcPct val="110000"/>
              </a:lnSpc>
              <a:buFontTx/>
              <a:buNone/>
            </a:pPr>
            <a:r>
              <a:rPr lang="en-US" smtClean="0"/>
              <a:t>  donde </a:t>
            </a:r>
            <a:r>
              <a:rPr lang="en-US" i="1" smtClean="0"/>
              <a:t>e</a:t>
            </a:r>
            <a:r>
              <a:rPr lang="en-US" smtClean="0"/>
              <a:t> es la elasticidad-precio de la demanda (</a:t>
            </a:r>
            <a:r>
              <a:rPr lang="en-US" i="1" smtClean="0"/>
              <a:t>e</a:t>
            </a:r>
            <a:r>
              <a:rPr lang="en-US" smtClean="0"/>
              <a:t> &lt; -1)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21DAE9A-F851-4B3A-A51E-9F4F8971D2AA}" type="slidenum">
              <a:rPr lang="en-US" sz="1400">
                <a:solidFill>
                  <a:schemeClr val="tx1"/>
                </a:solidFill>
                <a:latin typeface="Times New Roman" pitchFamily="18" charset="0"/>
              </a:rPr>
              <a:pPr/>
              <a:t>26</a:t>
            </a:fld>
            <a:endParaRPr lang="en-US" sz="1400">
              <a:solidFill>
                <a:schemeClr val="tx1"/>
              </a:solidFill>
              <a:latin typeface="Times New Roman" pitchFamily="18" charset="0"/>
            </a:endParaRPr>
          </a:p>
        </p:txBody>
      </p:sp>
      <p:sp>
        <p:nvSpPr>
          <p:cNvPr id="27651" name="Rectangle 2"/>
          <p:cNvSpPr>
            <a:spLocks noGrp="1" noChangeArrowheads="1"/>
          </p:cNvSpPr>
          <p:nvPr>
            <p:ph type="title"/>
          </p:nvPr>
        </p:nvSpPr>
        <p:spPr>
          <a:xfrm>
            <a:off x="457200" y="990600"/>
            <a:ext cx="8305800" cy="838200"/>
          </a:xfrm>
        </p:spPr>
        <p:txBody>
          <a:bodyPr/>
          <a:lstStyle/>
          <a:p>
            <a:r>
              <a:rPr lang="en-US" smtClean="0"/>
              <a:t>Pérdidas de Bienestar y Elasticidad</a:t>
            </a:r>
          </a:p>
        </p:txBody>
      </p:sp>
      <p:sp>
        <p:nvSpPr>
          <p:cNvPr id="27652" name="Rectangle 3"/>
          <p:cNvSpPr>
            <a:spLocks noGrp="1" noChangeArrowheads="1"/>
          </p:cNvSpPr>
          <p:nvPr>
            <p:ph type="body" idx="1"/>
          </p:nvPr>
        </p:nvSpPr>
        <p:spPr>
          <a:xfrm>
            <a:off x="685800" y="2133600"/>
            <a:ext cx="7772400" cy="2286000"/>
          </a:xfrm>
        </p:spPr>
        <p:txBody>
          <a:bodyPr/>
          <a:lstStyle/>
          <a:p>
            <a:r>
              <a:rPr lang="en-US" smtClean="0"/>
              <a:t>El precio competitivo del mercado será</a:t>
            </a:r>
          </a:p>
          <a:p>
            <a:pPr algn="ctr">
              <a:lnSpc>
                <a:spcPct val="110000"/>
              </a:lnSpc>
              <a:buFontTx/>
              <a:buNone/>
            </a:pPr>
            <a:r>
              <a:rPr lang="en-US" sz="2800" i="1" smtClean="0">
                <a:solidFill>
                  <a:srgbClr val="3B4F89"/>
                </a:solidFill>
              </a:rPr>
              <a:t>P</a:t>
            </a:r>
            <a:r>
              <a:rPr lang="en-US" sz="2800" i="1" baseline="-25000" smtClean="0">
                <a:solidFill>
                  <a:srgbClr val="3B4F89"/>
                </a:solidFill>
              </a:rPr>
              <a:t>c</a:t>
            </a:r>
            <a:r>
              <a:rPr lang="en-US" sz="2800" smtClean="0">
                <a:solidFill>
                  <a:srgbClr val="3B4F89"/>
                </a:solidFill>
              </a:rPr>
              <a:t> = </a:t>
            </a:r>
            <a:r>
              <a:rPr lang="en-US" sz="2800" i="1" smtClean="0">
                <a:solidFill>
                  <a:srgbClr val="3B4F89"/>
                </a:solidFill>
              </a:rPr>
              <a:t>c</a:t>
            </a:r>
            <a:endParaRPr lang="en-US" smtClean="0"/>
          </a:p>
          <a:p>
            <a:pPr>
              <a:lnSpc>
                <a:spcPct val="120000"/>
              </a:lnSpc>
              <a:buFontTx/>
              <a:buNone/>
            </a:pPr>
            <a:r>
              <a:rPr lang="en-US" smtClean="0"/>
              <a:t>Y el precio del monopolio está determinado por</a:t>
            </a:r>
          </a:p>
        </p:txBody>
      </p:sp>
      <p:graphicFrame>
        <p:nvGraphicFramePr>
          <p:cNvPr id="1091588" name="Object 4"/>
          <p:cNvGraphicFramePr>
            <a:graphicFrameLocks noChangeAspect="1"/>
          </p:cNvGraphicFramePr>
          <p:nvPr/>
        </p:nvGraphicFramePr>
        <p:xfrm>
          <a:off x="3810000" y="4648200"/>
          <a:ext cx="1676400" cy="1373188"/>
        </p:xfrm>
        <a:graphic>
          <a:graphicData uri="http://schemas.openxmlformats.org/presentationml/2006/ole">
            <mc:AlternateContent xmlns:mc="http://schemas.openxmlformats.org/markup-compatibility/2006">
              <mc:Choice xmlns:v="urn:schemas-microsoft-com:vml" Requires="v">
                <p:oleObj spid="_x0000_s27674" name="Equation" r:id="rId3" imgW="704816" imgH="571449" progId="Equation.3">
                  <p:embed/>
                </p:oleObj>
              </mc:Choice>
              <mc:Fallback>
                <p:oleObj name="Equation" r:id="rId3" imgW="704816" imgH="57144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648200"/>
                        <a:ext cx="1676400" cy="137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91588"/>
                                        </p:tgtEl>
                                        <p:attrNameLst>
                                          <p:attrName>style.visibility</p:attrName>
                                        </p:attrNameLst>
                                      </p:cBhvr>
                                      <p:to>
                                        <p:strVal val="visible"/>
                                      </p:to>
                                    </p:set>
                                    <p:animEffect transition="in" filter="wipe(left)">
                                      <p:cBhvr>
                                        <p:cTn id="7" dur="500"/>
                                        <p:tgtEl>
                                          <p:spTgt spid="1091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5E4CE5DC-0D5E-4C0D-B698-A08917DC04B4}" type="slidenum">
              <a:rPr lang="en-US" sz="1400">
                <a:solidFill>
                  <a:schemeClr val="tx1"/>
                </a:solidFill>
                <a:latin typeface="Times New Roman" pitchFamily="18" charset="0"/>
              </a:rPr>
              <a:pPr/>
              <a:t>27</a:t>
            </a:fld>
            <a:endParaRPr lang="en-US" sz="1400">
              <a:solidFill>
                <a:schemeClr val="tx1"/>
              </a:solidFill>
              <a:latin typeface="Times New Roman" pitchFamily="18" charset="0"/>
            </a:endParaRPr>
          </a:p>
        </p:txBody>
      </p:sp>
      <p:sp>
        <p:nvSpPr>
          <p:cNvPr id="28675" name="Rectangle 2"/>
          <p:cNvSpPr>
            <a:spLocks noGrp="1" noChangeArrowheads="1"/>
          </p:cNvSpPr>
          <p:nvPr>
            <p:ph type="title"/>
          </p:nvPr>
        </p:nvSpPr>
        <p:spPr>
          <a:xfrm>
            <a:off x="0" y="0"/>
            <a:ext cx="9144000" cy="685800"/>
          </a:xfrm>
        </p:spPr>
        <p:txBody>
          <a:bodyPr/>
          <a:lstStyle/>
          <a:p>
            <a:r>
              <a:rPr lang="en-US" sz="4000" dirty="0" err="1" smtClean="0"/>
              <a:t>Pérdidas</a:t>
            </a:r>
            <a:r>
              <a:rPr lang="en-US" sz="4000" dirty="0" smtClean="0"/>
              <a:t> de </a:t>
            </a:r>
            <a:r>
              <a:rPr lang="en-US" sz="4000" dirty="0" err="1" smtClean="0"/>
              <a:t>Bienestar</a:t>
            </a:r>
            <a:r>
              <a:rPr lang="en-US" sz="4000" dirty="0" smtClean="0"/>
              <a:t> y </a:t>
            </a:r>
            <a:r>
              <a:rPr lang="en-US" sz="4000" dirty="0" err="1" smtClean="0"/>
              <a:t>Elasticidad</a:t>
            </a:r>
            <a:endParaRPr lang="en-US" sz="4000" dirty="0" smtClean="0"/>
          </a:p>
        </p:txBody>
      </p:sp>
      <p:sp>
        <p:nvSpPr>
          <p:cNvPr id="28676" name="Rectangle 3"/>
          <p:cNvSpPr>
            <a:spLocks noGrp="1" noChangeArrowheads="1"/>
          </p:cNvSpPr>
          <p:nvPr>
            <p:ph type="body" idx="1"/>
          </p:nvPr>
        </p:nvSpPr>
        <p:spPr>
          <a:xfrm>
            <a:off x="0" y="762000"/>
            <a:ext cx="9144000" cy="2286000"/>
          </a:xfrm>
        </p:spPr>
        <p:txBody>
          <a:bodyPr/>
          <a:lstStyle/>
          <a:p>
            <a:r>
              <a:rPr lang="en-US" dirty="0" err="1" smtClean="0"/>
              <a:t>Podemos</a:t>
            </a:r>
            <a:r>
              <a:rPr lang="en-US" dirty="0" smtClean="0"/>
              <a:t> </a:t>
            </a:r>
            <a:r>
              <a:rPr lang="en-US" dirty="0" err="1" smtClean="0"/>
              <a:t>calcular</a:t>
            </a:r>
            <a:r>
              <a:rPr lang="en-US" dirty="0" smtClean="0"/>
              <a:t> el </a:t>
            </a:r>
            <a:r>
              <a:rPr lang="en-US" dirty="0" err="1" smtClean="0"/>
              <a:t>excedente</a:t>
            </a:r>
            <a:r>
              <a:rPr lang="en-US" dirty="0" smtClean="0"/>
              <a:t> del </a:t>
            </a:r>
            <a:r>
              <a:rPr lang="en-US" dirty="0" err="1" smtClean="0"/>
              <a:t>consumidor</a:t>
            </a:r>
            <a:r>
              <a:rPr lang="en-US" dirty="0" smtClean="0"/>
              <a:t> </a:t>
            </a:r>
            <a:r>
              <a:rPr lang="en-US" dirty="0" err="1" smtClean="0"/>
              <a:t>asociado</a:t>
            </a:r>
            <a:r>
              <a:rPr lang="en-US" dirty="0" smtClean="0"/>
              <a:t> a un </a:t>
            </a:r>
            <a:r>
              <a:rPr lang="en-US" dirty="0" err="1" smtClean="0"/>
              <a:t>precio</a:t>
            </a:r>
            <a:r>
              <a:rPr lang="en-US" dirty="0" smtClean="0"/>
              <a:t> </a:t>
            </a:r>
            <a:r>
              <a:rPr lang="en-US" dirty="0" err="1" smtClean="0"/>
              <a:t>cualquiera</a:t>
            </a:r>
            <a:r>
              <a:rPr lang="en-US" dirty="0" smtClean="0"/>
              <a:t> (</a:t>
            </a:r>
            <a:r>
              <a:rPr lang="en-US" i="1" dirty="0" smtClean="0"/>
              <a:t>P</a:t>
            </a:r>
            <a:r>
              <a:rPr lang="en-US" baseline="-25000" dirty="0" smtClean="0"/>
              <a:t>0</a:t>
            </a:r>
            <a:r>
              <a:rPr lang="en-US" dirty="0" smtClean="0"/>
              <a:t>) </a:t>
            </a:r>
            <a:r>
              <a:rPr lang="en-US" dirty="0" err="1" smtClean="0"/>
              <a:t>como</a:t>
            </a:r>
            <a:endParaRPr lang="en-US" dirty="0" smtClean="0"/>
          </a:p>
        </p:txBody>
      </p:sp>
      <p:graphicFrame>
        <p:nvGraphicFramePr>
          <p:cNvPr id="1092612" name="Object 4"/>
          <p:cNvGraphicFramePr>
            <a:graphicFrameLocks noChangeAspect="1"/>
          </p:cNvGraphicFramePr>
          <p:nvPr/>
        </p:nvGraphicFramePr>
        <p:xfrm>
          <a:off x="2695575" y="3733800"/>
          <a:ext cx="4011613" cy="833438"/>
        </p:xfrm>
        <a:graphic>
          <a:graphicData uri="http://schemas.openxmlformats.org/presentationml/2006/ole">
            <mc:AlternateContent xmlns:mc="http://schemas.openxmlformats.org/markup-compatibility/2006">
              <mc:Choice xmlns:v="urn:schemas-microsoft-com:vml" Requires="v">
                <p:oleObj spid="_x0000_s28721" name="Ecuación" r:id="rId3" imgW="1701720" imgH="355320" progId="Equation.3">
                  <p:embed/>
                </p:oleObj>
              </mc:Choice>
              <mc:Fallback>
                <p:oleObj name="Ecuación" r:id="rId3" imgW="1701720" imgH="3553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5575" y="3733800"/>
                        <a:ext cx="4011613" cy="833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92613" name="Object 5"/>
          <p:cNvGraphicFramePr>
            <a:graphicFrameLocks noChangeAspect="1"/>
          </p:cNvGraphicFramePr>
          <p:nvPr/>
        </p:nvGraphicFramePr>
        <p:xfrm>
          <a:off x="2924175" y="5181600"/>
          <a:ext cx="3173413" cy="1250950"/>
        </p:xfrm>
        <a:graphic>
          <a:graphicData uri="http://schemas.openxmlformats.org/presentationml/2006/ole">
            <mc:AlternateContent xmlns:mc="http://schemas.openxmlformats.org/markup-compatibility/2006">
              <mc:Choice xmlns:v="urn:schemas-microsoft-com:vml" Requires="v">
                <p:oleObj spid="_x0000_s28722" name="Ecuación" r:id="rId5" imgW="1346040" imgH="533160" progId="Equation.3">
                  <p:embed/>
                </p:oleObj>
              </mc:Choice>
              <mc:Fallback>
                <p:oleObj name="Ecuación" r:id="rId5" imgW="1346040" imgH="53316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4175" y="5181600"/>
                        <a:ext cx="3173413" cy="125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92612"/>
                                        </p:tgtEl>
                                        <p:attrNameLst>
                                          <p:attrName>style.visibility</p:attrName>
                                        </p:attrNameLst>
                                      </p:cBhvr>
                                      <p:to>
                                        <p:strVal val="visible"/>
                                      </p:to>
                                    </p:set>
                                    <p:animEffect transition="in" filter="wipe(left)">
                                      <p:cBhvr>
                                        <p:cTn id="7" dur="500"/>
                                        <p:tgtEl>
                                          <p:spTgt spid="1092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92613"/>
                                        </p:tgtEl>
                                        <p:attrNameLst>
                                          <p:attrName>style.visibility</p:attrName>
                                        </p:attrNameLst>
                                      </p:cBhvr>
                                      <p:to>
                                        <p:strVal val="visible"/>
                                      </p:to>
                                    </p:set>
                                    <p:animEffect transition="in" filter="wipe(left)">
                                      <p:cBhvr>
                                        <p:cTn id="12" dur="500"/>
                                        <p:tgtEl>
                                          <p:spTgt spid="1092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839DF72C-8906-4ED7-918B-52D99D533021}" type="slidenum">
              <a:rPr lang="en-US" sz="1400">
                <a:solidFill>
                  <a:schemeClr val="tx1"/>
                </a:solidFill>
                <a:latin typeface="Times New Roman" pitchFamily="18" charset="0"/>
              </a:rPr>
              <a:pPr/>
              <a:t>28</a:t>
            </a:fld>
            <a:endParaRPr lang="en-US" sz="1400">
              <a:solidFill>
                <a:schemeClr val="tx1"/>
              </a:solidFill>
              <a:latin typeface="Times New Roman" pitchFamily="18" charset="0"/>
            </a:endParaRPr>
          </a:p>
        </p:txBody>
      </p:sp>
      <p:sp>
        <p:nvSpPr>
          <p:cNvPr id="29699" name="Rectangle 2"/>
          <p:cNvSpPr>
            <a:spLocks noGrp="1" noChangeArrowheads="1"/>
          </p:cNvSpPr>
          <p:nvPr>
            <p:ph type="title"/>
          </p:nvPr>
        </p:nvSpPr>
        <p:spPr>
          <a:xfrm>
            <a:off x="457200" y="838200"/>
            <a:ext cx="8305800" cy="838200"/>
          </a:xfrm>
        </p:spPr>
        <p:txBody>
          <a:bodyPr/>
          <a:lstStyle/>
          <a:p>
            <a:r>
              <a:rPr lang="en-US" smtClean="0"/>
              <a:t>Pérdidas de Bienestar y Elasticidad</a:t>
            </a:r>
          </a:p>
        </p:txBody>
      </p:sp>
      <p:sp>
        <p:nvSpPr>
          <p:cNvPr id="29700" name="Rectangle 3"/>
          <p:cNvSpPr>
            <a:spLocks noGrp="1" noChangeArrowheads="1"/>
          </p:cNvSpPr>
          <p:nvPr>
            <p:ph type="body" idx="1"/>
          </p:nvPr>
        </p:nvSpPr>
        <p:spPr>
          <a:xfrm>
            <a:off x="685800" y="1981200"/>
            <a:ext cx="7772400" cy="685800"/>
          </a:xfrm>
        </p:spPr>
        <p:txBody>
          <a:bodyPr/>
          <a:lstStyle/>
          <a:p>
            <a:r>
              <a:rPr lang="en-US" smtClean="0"/>
              <a:t>Por tanto, en competencia perfecta</a:t>
            </a:r>
          </a:p>
        </p:txBody>
      </p:sp>
      <p:graphicFrame>
        <p:nvGraphicFramePr>
          <p:cNvPr id="1093636" name="Object 4"/>
          <p:cNvGraphicFramePr>
            <a:graphicFrameLocks noChangeAspect="1"/>
          </p:cNvGraphicFramePr>
          <p:nvPr/>
        </p:nvGraphicFramePr>
        <p:xfrm>
          <a:off x="3640138" y="2514600"/>
          <a:ext cx="1976437" cy="987425"/>
        </p:xfrm>
        <a:graphic>
          <a:graphicData uri="http://schemas.openxmlformats.org/presentationml/2006/ole">
            <mc:AlternateContent xmlns:mc="http://schemas.openxmlformats.org/markup-compatibility/2006">
              <mc:Choice xmlns:v="urn:schemas-microsoft-com:vml" Requires="v">
                <p:oleObj spid="_x0000_s29744" name="Ecuación" r:id="rId3" imgW="838080" imgH="419040" progId="Equation.3">
                  <p:embed/>
                </p:oleObj>
              </mc:Choice>
              <mc:Fallback>
                <p:oleObj name="Ecuación" r:id="rId3" imgW="838080" imgH="419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0138" y="2514600"/>
                        <a:ext cx="1976437"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93637" name="Object 5"/>
          <p:cNvGraphicFramePr>
            <a:graphicFrameLocks noChangeAspect="1"/>
          </p:cNvGraphicFramePr>
          <p:nvPr/>
        </p:nvGraphicFramePr>
        <p:xfrm>
          <a:off x="3275013" y="4191000"/>
          <a:ext cx="2843212" cy="2330450"/>
        </p:xfrm>
        <a:graphic>
          <a:graphicData uri="http://schemas.openxmlformats.org/presentationml/2006/ole">
            <mc:AlternateContent xmlns:mc="http://schemas.openxmlformats.org/markup-compatibility/2006">
              <mc:Choice xmlns:v="urn:schemas-microsoft-com:vml" Requires="v">
                <p:oleObj spid="_x0000_s29745" name="Ecuación" r:id="rId5" imgW="1206360" imgH="990360" progId="Equation.3">
                  <p:embed/>
                </p:oleObj>
              </mc:Choice>
              <mc:Fallback>
                <p:oleObj name="Ecuación" r:id="rId5" imgW="1206360" imgH="99036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5013" y="4191000"/>
                        <a:ext cx="2843212" cy="233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93638" name="Rectangle 6"/>
          <p:cNvSpPr>
            <a:spLocks noChangeArrowheads="1"/>
          </p:cNvSpPr>
          <p:nvPr/>
        </p:nvSpPr>
        <p:spPr bwMode="auto">
          <a:xfrm>
            <a:off x="762000" y="35814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pPr>
            <a:r>
              <a:rPr lang="en-US" sz="3200">
                <a:solidFill>
                  <a:srgbClr val="470F3E"/>
                </a:solidFill>
              </a:rPr>
              <a:t>Y en monopolio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93636"/>
                                        </p:tgtEl>
                                        <p:attrNameLst>
                                          <p:attrName>style.visibility</p:attrName>
                                        </p:attrNameLst>
                                      </p:cBhvr>
                                      <p:to>
                                        <p:strVal val="visible"/>
                                      </p:to>
                                    </p:set>
                                    <p:animEffect transition="in" filter="wipe(left)">
                                      <p:cBhvr>
                                        <p:cTn id="7" dur="500"/>
                                        <p:tgtEl>
                                          <p:spTgt spid="1093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3638"/>
                                        </p:tgtEl>
                                        <p:attrNameLst>
                                          <p:attrName>style.visibility</p:attrName>
                                        </p:attrNameLst>
                                      </p:cBhvr>
                                      <p:to>
                                        <p:strVal val="visible"/>
                                      </p:to>
                                    </p:set>
                                    <p:animEffect transition="in" filter="wipe(left)">
                                      <p:cBhvr>
                                        <p:cTn id="12" dur="500"/>
                                        <p:tgtEl>
                                          <p:spTgt spid="10936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93637"/>
                                        </p:tgtEl>
                                        <p:attrNameLst>
                                          <p:attrName>style.visibility</p:attrName>
                                        </p:attrNameLst>
                                      </p:cBhvr>
                                      <p:to>
                                        <p:strVal val="visible"/>
                                      </p:to>
                                    </p:set>
                                    <p:animEffect transition="in" filter="wipe(left)">
                                      <p:cBhvr>
                                        <p:cTn id="17" dur="500"/>
                                        <p:tgtEl>
                                          <p:spTgt spid="1093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363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90B4CAE4-F32C-40F6-8ECE-C73DF8B4E2A2}" type="slidenum">
              <a:rPr lang="en-US" sz="1400">
                <a:solidFill>
                  <a:schemeClr val="tx1"/>
                </a:solidFill>
                <a:latin typeface="Times New Roman" pitchFamily="18" charset="0"/>
              </a:rPr>
              <a:pPr/>
              <a:t>29</a:t>
            </a:fld>
            <a:endParaRPr lang="en-US" sz="1400">
              <a:solidFill>
                <a:schemeClr val="tx1"/>
              </a:solidFill>
              <a:latin typeface="Times New Roman" pitchFamily="18" charset="0"/>
            </a:endParaRPr>
          </a:p>
        </p:txBody>
      </p:sp>
      <p:sp>
        <p:nvSpPr>
          <p:cNvPr id="30723" name="Rectangle 2"/>
          <p:cNvSpPr>
            <a:spLocks noGrp="1" noChangeArrowheads="1"/>
          </p:cNvSpPr>
          <p:nvPr>
            <p:ph type="title"/>
          </p:nvPr>
        </p:nvSpPr>
        <p:spPr>
          <a:xfrm>
            <a:off x="457200" y="838200"/>
            <a:ext cx="8305800" cy="838200"/>
          </a:xfrm>
        </p:spPr>
        <p:txBody>
          <a:bodyPr/>
          <a:lstStyle/>
          <a:p>
            <a:r>
              <a:rPr lang="en-US" smtClean="0"/>
              <a:t>Pérdidas de Bienestar y Elasticidad</a:t>
            </a:r>
          </a:p>
        </p:txBody>
      </p:sp>
      <p:sp>
        <p:nvSpPr>
          <p:cNvPr id="30724" name="Rectangle 3"/>
          <p:cNvSpPr>
            <a:spLocks noGrp="1" noChangeArrowheads="1"/>
          </p:cNvSpPr>
          <p:nvPr>
            <p:ph type="body" idx="1"/>
          </p:nvPr>
        </p:nvSpPr>
        <p:spPr>
          <a:xfrm>
            <a:off x="685800" y="1905000"/>
            <a:ext cx="7772400" cy="1143000"/>
          </a:xfrm>
        </p:spPr>
        <p:txBody>
          <a:bodyPr/>
          <a:lstStyle/>
          <a:p>
            <a:r>
              <a:rPr lang="en-US" sz="2800" smtClean="0"/>
              <a:t>Si se toma el cociente de estas dos medidas del excedente tendremos:</a:t>
            </a:r>
          </a:p>
        </p:txBody>
      </p:sp>
      <p:graphicFrame>
        <p:nvGraphicFramePr>
          <p:cNvPr id="1094661" name="Object 5"/>
          <p:cNvGraphicFramePr>
            <a:graphicFrameLocks noChangeAspect="1"/>
          </p:cNvGraphicFramePr>
          <p:nvPr/>
        </p:nvGraphicFramePr>
        <p:xfrm>
          <a:off x="3259138" y="2986088"/>
          <a:ext cx="2574925" cy="1911350"/>
        </p:xfrm>
        <a:graphic>
          <a:graphicData uri="http://schemas.openxmlformats.org/presentationml/2006/ole">
            <mc:AlternateContent xmlns:mc="http://schemas.openxmlformats.org/markup-compatibility/2006">
              <mc:Choice xmlns:v="urn:schemas-microsoft-com:vml" Requires="v">
                <p:oleObj spid="_x0000_s30747" name="Ecuación" r:id="rId3" imgW="1091880" imgH="812520" progId="Equation.3">
                  <p:embed/>
                </p:oleObj>
              </mc:Choice>
              <mc:Fallback>
                <p:oleObj name="Ecuación" r:id="rId3" imgW="1091880" imgH="81252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9138" y="2986088"/>
                        <a:ext cx="2574925" cy="191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94663" name="Rectangle 7"/>
          <p:cNvSpPr>
            <a:spLocks noChangeArrowheads="1"/>
          </p:cNvSpPr>
          <p:nvPr/>
        </p:nvSpPr>
        <p:spPr bwMode="auto">
          <a:xfrm>
            <a:off x="762000" y="5029200"/>
            <a:ext cx="7772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FontTx/>
              <a:buChar char="•"/>
            </a:pPr>
            <a:r>
              <a:rPr lang="en-US" sz="2800">
                <a:solidFill>
                  <a:srgbClr val="470F3E"/>
                </a:solidFill>
              </a:rPr>
              <a:t>Si por ejemplo </a:t>
            </a:r>
            <a:r>
              <a:rPr lang="en-US" sz="2800" i="1">
                <a:solidFill>
                  <a:srgbClr val="470F3E"/>
                </a:solidFill>
              </a:rPr>
              <a:t>e</a:t>
            </a:r>
            <a:r>
              <a:rPr lang="en-US" sz="2800">
                <a:solidFill>
                  <a:srgbClr val="470F3E"/>
                </a:solidFill>
              </a:rPr>
              <a:t> = -2, este cociente es ½</a:t>
            </a:r>
          </a:p>
          <a:p>
            <a:pPr marL="742950" lvl="1" indent="-285750" algn="l">
              <a:spcBef>
                <a:spcPct val="20000"/>
              </a:spcBef>
              <a:buFontTx/>
              <a:buChar char="–"/>
            </a:pPr>
            <a:r>
              <a:rPr lang="en-US" sz="2800">
                <a:solidFill>
                  <a:srgbClr val="470F3E"/>
                </a:solidFill>
              </a:rPr>
              <a:t>El excedente del consumidor bajo monopolio es la mitad que el excedente del consumidor en competencia perfecta.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94661"/>
                                        </p:tgtEl>
                                        <p:attrNameLst>
                                          <p:attrName>style.visibility</p:attrName>
                                        </p:attrNameLst>
                                      </p:cBhvr>
                                      <p:to>
                                        <p:strVal val="visible"/>
                                      </p:to>
                                    </p:set>
                                    <p:animEffect transition="in" filter="wipe(left)">
                                      <p:cBhvr>
                                        <p:cTn id="7" dur="500"/>
                                        <p:tgtEl>
                                          <p:spTgt spid="10946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4663">
                                            <p:txEl>
                                              <p:pRg st="0" end="0"/>
                                            </p:txEl>
                                          </p:spTgt>
                                        </p:tgtEl>
                                        <p:attrNameLst>
                                          <p:attrName>style.visibility</p:attrName>
                                        </p:attrNameLst>
                                      </p:cBhvr>
                                      <p:to>
                                        <p:strVal val="visible"/>
                                      </p:to>
                                    </p:set>
                                    <p:animEffect transition="in" filter="wipe(left)">
                                      <p:cBhvr>
                                        <p:cTn id="12" dur="500"/>
                                        <p:tgtEl>
                                          <p:spTgt spid="10946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4663">
                                            <p:txEl>
                                              <p:pRg st="1" end="1"/>
                                            </p:txEl>
                                          </p:spTgt>
                                        </p:tgtEl>
                                        <p:attrNameLst>
                                          <p:attrName>style.visibility</p:attrName>
                                        </p:attrNameLst>
                                      </p:cBhvr>
                                      <p:to>
                                        <p:strVal val="visible"/>
                                      </p:to>
                                    </p:set>
                                    <p:animEffect transition="in" filter="wipe(left)">
                                      <p:cBhvr>
                                        <p:cTn id="17" dur="500"/>
                                        <p:tgtEl>
                                          <p:spTgt spid="10946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466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8D04B1BF-091A-462C-B0A9-5175E3029BF5}" type="slidenum">
              <a:rPr lang="en-US" sz="1400">
                <a:solidFill>
                  <a:schemeClr val="tx1"/>
                </a:solidFill>
                <a:latin typeface="Times New Roman" pitchFamily="18" charset="0"/>
              </a:rPr>
              <a:pPr/>
              <a:t>3</a:t>
            </a:fld>
            <a:endParaRPr lang="en-US" sz="1400">
              <a:solidFill>
                <a:schemeClr val="tx1"/>
              </a:solidFill>
              <a:latin typeface="Times New Roman" pitchFamily="18" charset="0"/>
            </a:endParaRPr>
          </a:p>
        </p:txBody>
      </p:sp>
      <p:sp>
        <p:nvSpPr>
          <p:cNvPr id="4099" name="Rectangle 2"/>
          <p:cNvSpPr>
            <a:spLocks noGrp="1" noChangeArrowheads="1"/>
          </p:cNvSpPr>
          <p:nvPr>
            <p:ph type="title"/>
          </p:nvPr>
        </p:nvSpPr>
        <p:spPr>
          <a:xfrm>
            <a:off x="685800" y="838200"/>
            <a:ext cx="7772400" cy="914400"/>
          </a:xfrm>
        </p:spPr>
        <p:txBody>
          <a:bodyPr/>
          <a:lstStyle/>
          <a:p>
            <a:r>
              <a:rPr lang="en-US" smtClean="0"/>
              <a:t>Barreras a la Entrada</a:t>
            </a:r>
          </a:p>
        </p:txBody>
      </p:sp>
      <p:sp>
        <p:nvSpPr>
          <p:cNvPr id="4100" name="Rectangle 3"/>
          <p:cNvSpPr>
            <a:spLocks noGrp="1" noChangeArrowheads="1"/>
          </p:cNvSpPr>
          <p:nvPr>
            <p:ph type="body" idx="1"/>
          </p:nvPr>
        </p:nvSpPr>
        <p:spPr>
          <a:xfrm>
            <a:off x="685800" y="1752600"/>
            <a:ext cx="7772400" cy="4648200"/>
          </a:xfrm>
        </p:spPr>
        <p:txBody>
          <a:bodyPr/>
          <a:lstStyle/>
          <a:p>
            <a:r>
              <a:rPr lang="en-US" sz="3000" dirty="0" err="1" smtClean="0"/>
              <a:t>Existen</a:t>
            </a:r>
            <a:r>
              <a:rPr lang="en-US" sz="3000" dirty="0" smtClean="0"/>
              <a:t> </a:t>
            </a:r>
            <a:r>
              <a:rPr lang="en-US" sz="3000" dirty="0" err="1" smtClean="0"/>
              <a:t>porque</a:t>
            </a:r>
            <a:r>
              <a:rPr lang="en-US" sz="3000" dirty="0" smtClean="0"/>
              <a:t>:</a:t>
            </a:r>
          </a:p>
          <a:p>
            <a:pPr lvl="1"/>
            <a:r>
              <a:rPr lang="en-US" sz="2600" dirty="0" err="1" smtClean="0"/>
              <a:t>otras</a:t>
            </a:r>
            <a:r>
              <a:rPr lang="en-US" sz="2600" dirty="0" smtClean="0"/>
              <a:t> </a:t>
            </a:r>
            <a:r>
              <a:rPr lang="en-US" sz="2600" dirty="0" err="1" smtClean="0"/>
              <a:t>empresas</a:t>
            </a:r>
            <a:r>
              <a:rPr lang="en-US" sz="2600" dirty="0" smtClean="0"/>
              <a:t> </a:t>
            </a:r>
            <a:r>
              <a:rPr lang="en-US" sz="2600" dirty="0" err="1" smtClean="0"/>
              <a:t>consideran</a:t>
            </a:r>
            <a:r>
              <a:rPr lang="en-US" sz="2600" dirty="0" smtClean="0"/>
              <a:t> </a:t>
            </a:r>
            <a:r>
              <a:rPr lang="en-US" sz="2600" dirty="0" err="1" smtClean="0"/>
              <a:t>que</a:t>
            </a:r>
            <a:r>
              <a:rPr lang="en-US" sz="2600" dirty="0" smtClean="0"/>
              <a:t> </a:t>
            </a:r>
            <a:r>
              <a:rPr lang="en-US" sz="2600" dirty="0" err="1" smtClean="0"/>
              <a:t>ese</a:t>
            </a:r>
            <a:r>
              <a:rPr lang="en-US" sz="2600" dirty="0" smtClean="0"/>
              <a:t> </a:t>
            </a:r>
            <a:r>
              <a:rPr lang="en-US" sz="2600" dirty="0" err="1" smtClean="0"/>
              <a:t>mercado</a:t>
            </a:r>
            <a:r>
              <a:rPr lang="en-US" sz="2600" dirty="0" smtClean="0"/>
              <a:t> no </a:t>
            </a:r>
            <a:r>
              <a:rPr lang="en-US" sz="2600" dirty="0" err="1" smtClean="0"/>
              <a:t>es</a:t>
            </a:r>
            <a:r>
              <a:rPr lang="en-US" sz="2600" dirty="0" smtClean="0"/>
              <a:t> rentable o </a:t>
            </a:r>
            <a:endParaRPr lang="en-US" sz="2600" dirty="0" smtClean="0"/>
          </a:p>
          <a:p>
            <a:pPr lvl="1"/>
            <a:r>
              <a:rPr lang="en-US" sz="2600" dirty="0" smtClean="0"/>
              <a:t>le </a:t>
            </a:r>
            <a:r>
              <a:rPr lang="en-US" sz="2600" dirty="0" err="1" smtClean="0"/>
              <a:t>resulta</a:t>
            </a:r>
            <a:r>
              <a:rPr lang="en-US" sz="2600" dirty="0" smtClean="0"/>
              <a:t> </a:t>
            </a:r>
            <a:r>
              <a:rPr lang="en-US" sz="2600" dirty="0" err="1" smtClean="0"/>
              <a:t>imposible</a:t>
            </a:r>
            <a:r>
              <a:rPr lang="en-US" sz="2600" dirty="0" smtClean="0"/>
              <a:t> </a:t>
            </a:r>
            <a:r>
              <a:rPr lang="en-US" sz="2600" dirty="0" err="1" smtClean="0"/>
              <a:t>entrar</a:t>
            </a:r>
            <a:r>
              <a:rPr lang="en-US" sz="2600" dirty="0" smtClean="0"/>
              <a:t> en </a:t>
            </a:r>
            <a:r>
              <a:rPr lang="en-US" sz="2600" dirty="0" err="1" smtClean="0"/>
              <a:t>él</a:t>
            </a:r>
            <a:r>
              <a:rPr lang="en-US" sz="2600" dirty="0" smtClean="0"/>
              <a:t>. </a:t>
            </a:r>
          </a:p>
          <a:p>
            <a:r>
              <a:rPr lang="en-US" sz="3000" u="sng" dirty="0" smtClean="0"/>
              <a:t>Las </a:t>
            </a:r>
            <a:r>
              <a:rPr lang="en-US" sz="3000" u="sng" dirty="0" err="1" smtClean="0"/>
              <a:t>barreras</a:t>
            </a:r>
            <a:r>
              <a:rPr lang="en-US" sz="3000" u="sng" dirty="0" smtClean="0"/>
              <a:t> a la </a:t>
            </a:r>
            <a:r>
              <a:rPr lang="en-US" sz="3000" u="sng" dirty="0" err="1" smtClean="0"/>
              <a:t>entrada</a:t>
            </a:r>
            <a:r>
              <a:rPr lang="en-US" sz="3000" dirty="0" smtClean="0"/>
              <a:t> son, </a:t>
            </a:r>
            <a:r>
              <a:rPr lang="en-US" sz="3000" dirty="0" err="1" smtClean="0"/>
              <a:t>por</a:t>
            </a:r>
            <a:r>
              <a:rPr lang="en-US" sz="3000" dirty="0" smtClean="0"/>
              <a:t> </a:t>
            </a:r>
            <a:r>
              <a:rPr lang="en-US" sz="3000" dirty="0" err="1" smtClean="0"/>
              <a:t>tanto</a:t>
            </a:r>
            <a:r>
              <a:rPr lang="en-US" sz="3000" dirty="0" smtClean="0"/>
              <a:t>, la </a:t>
            </a:r>
            <a:r>
              <a:rPr lang="en-US" sz="3000" dirty="0" err="1" smtClean="0"/>
              <a:t>fuente</a:t>
            </a:r>
            <a:r>
              <a:rPr lang="en-US" sz="3000" dirty="0" smtClean="0"/>
              <a:t> de </a:t>
            </a:r>
            <a:r>
              <a:rPr lang="en-US" sz="3000" dirty="0" err="1" smtClean="0"/>
              <a:t>todo</a:t>
            </a:r>
            <a:r>
              <a:rPr lang="en-US" sz="3000" dirty="0" smtClean="0"/>
              <a:t> el </a:t>
            </a:r>
            <a:r>
              <a:rPr lang="en-US" sz="3000" dirty="0" err="1" smtClean="0"/>
              <a:t>poder</a:t>
            </a:r>
            <a:r>
              <a:rPr lang="en-US" sz="3000" dirty="0" smtClean="0"/>
              <a:t> del </a:t>
            </a:r>
            <a:r>
              <a:rPr lang="en-US" sz="3000" dirty="0" err="1" smtClean="0"/>
              <a:t>monopolio</a:t>
            </a:r>
            <a:r>
              <a:rPr lang="en-US" sz="3000" dirty="0" smtClean="0"/>
              <a:t>.</a:t>
            </a:r>
            <a:r>
              <a:rPr lang="en-US" dirty="0" smtClean="0"/>
              <a:t> </a:t>
            </a:r>
          </a:p>
          <a:p>
            <a:pPr lvl="1"/>
            <a:r>
              <a:rPr lang="en-US" dirty="0" smtClean="0"/>
              <a:t>Hay dos </a:t>
            </a:r>
            <a:r>
              <a:rPr lang="en-US" dirty="0" err="1" smtClean="0"/>
              <a:t>tipos</a:t>
            </a:r>
            <a:r>
              <a:rPr lang="en-US" dirty="0" smtClean="0"/>
              <a:t> </a:t>
            </a:r>
            <a:r>
              <a:rPr lang="en-US" dirty="0" err="1" smtClean="0"/>
              <a:t>generales</a:t>
            </a:r>
            <a:r>
              <a:rPr lang="en-US" dirty="0" smtClean="0"/>
              <a:t> de </a:t>
            </a:r>
            <a:r>
              <a:rPr lang="en-US" dirty="0" err="1" smtClean="0"/>
              <a:t>barreras</a:t>
            </a:r>
            <a:endParaRPr lang="en-US" dirty="0" smtClean="0"/>
          </a:p>
          <a:p>
            <a:pPr lvl="2"/>
            <a:r>
              <a:rPr lang="en-US" dirty="0" err="1" smtClean="0"/>
              <a:t>técnicas</a:t>
            </a:r>
            <a:endParaRPr lang="en-US" dirty="0" smtClean="0"/>
          </a:p>
          <a:p>
            <a:pPr lvl="2"/>
            <a:r>
              <a:rPr lang="en-US" dirty="0" err="1" smtClean="0"/>
              <a:t>legales</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338873D-4F09-47CA-8D1A-E166255C777E}" type="slidenum">
              <a:rPr lang="en-US" sz="1400">
                <a:solidFill>
                  <a:schemeClr val="tx1"/>
                </a:solidFill>
                <a:latin typeface="Times New Roman" pitchFamily="18" charset="0"/>
              </a:rPr>
              <a:pPr/>
              <a:t>30</a:t>
            </a:fld>
            <a:endParaRPr lang="en-US" sz="1400">
              <a:solidFill>
                <a:schemeClr val="tx1"/>
              </a:solidFill>
              <a:latin typeface="Times New Roman" pitchFamily="18" charset="0"/>
            </a:endParaRPr>
          </a:p>
        </p:txBody>
      </p:sp>
      <p:sp>
        <p:nvSpPr>
          <p:cNvPr id="39939" name="Rectangle 3"/>
          <p:cNvSpPr>
            <a:spLocks noGrp="1" noChangeArrowheads="1"/>
          </p:cNvSpPr>
          <p:nvPr>
            <p:ph type="body" idx="1"/>
          </p:nvPr>
        </p:nvSpPr>
        <p:spPr>
          <a:xfrm>
            <a:off x="152400" y="1600200"/>
            <a:ext cx="8534400" cy="4495800"/>
          </a:xfrm>
        </p:spPr>
        <p:txBody>
          <a:bodyPr/>
          <a:lstStyle/>
          <a:p>
            <a:r>
              <a:rPr lang="en-US" sz="2800" dirty="0" smtClean="0"/>
              <a:t>Un </a:t>
            </a:r>
            <a:r>
              <a:rPr lang="en-US" sz="2800" dirty="0" err="1" smtClean="0"/>
              <a:t>monopolio</a:t>
            </a:r>
            <a:r>
              <a:rPr lang="en-US" sz="2800" dirty="0" smtClean="0"/>
              <a:t> </a:t>
            </a:r>
            <a:r>
              <a:rPr lang="en-US" sz="2800" dirty="0" err="1" smtClean="0"/>
              <a:t>practica</a:t>
            </a:r>
            <a:r>
              <a:rPr lang="en-US" sz="2800" dirty="0" smtClean="0"/>
              <a:t> la </a:t>
            </a:r>
            <a:r>
              <a:rPr lang="en-US" sz="2800" u="sng" dirty="0" err="1" smtClean="0"/>
              <a:t>discriminación</a:t>
            </a:r>
            <a:r>
              <a:rPr lang="en-US" sz="2800" u="sng" dirty="0" smtClean="0"/>
              <a:t> de </a:t>
            </a:r>
            <a:r>
              <a:rPr lang="en-US" sz="2800" u="sng" dirty="0" err="1" smtClean="0"/>
              <a:t>precios</a:t>
            </a:r>
            <a:r>
              <a:rPr lang="en-US" sz="2800" u="sng" dirty="0" smtClean="0"/>
              <a:t> </a:t>
            </a:r>
            <a:r>
              <a:rPr lang="en-US" sz="2800" dirty="0" err="1" smtClean="0"/>
              <a:t>si</a:t>
            </a:r>
            <a:r>
              <a:rPr lang="en-US" sz="2800" dirty="0" smtClean="0"/>
              <a:t> </a:t>
            </a:r>
            <a:r>
              <a:rPr lang="en-US" sz="2800" dirty="0" err="1" smtClean="0"/>
              <a:t>es</a:t>
            </a:r>
            <a:r>
              <a:rPr lang="en-US" sz="2800" dirty="0" smtClean="0"/>
              <a:t> </a:t>
            </a:r>
            <a:r>
              <a:rPr lang="en-US" sz="2800" dirty="0" err="1" smtClean="0"/>
              <a:t>capaz</a:t>
            </a:r>
            <a:r>
              <a:rPr lang="en-US" sz="2800" dirty="0" smtClean="0"/>
              <a:t> de vender, a </a:t>
            </a:r>
            <a:r>
              <a:rPr lang="en-US" sz="2800" dirty="0" err="1" smtClean="0"/>
              <a:t>precios</a:t>
            </a:r>
            <a:r>
              <a:rPr lang="en-US" sz="2800" dirty="0" smtClean="0"/>
              <a:t> </a:t>
            </a:r>
            <a:r>
              <a:rPr lang="en-US" sz="2800" dirty="0" err="1" smtClean="0"/>
              <a:t>diferentes</a:t>
            </a:r>
            <a:r>
              <a:rPr lang="en-US" sz="2800" dirty="0" smtClean="0"/>
              <a:t>, </a:t>
            </a:r>
            <a:r>
              <a:rPr lang="en-US" sz="2800" dirty="0" err="1" smtClean="0"/>
              <a:t>unidades</a:t>
            </a:r>
            <a:r>
              <a:rPr lang="en-US" sz="2800" dirty="0" smtClean="0"/>
              <a:t> de un </a:t>
            </a:r>
            <a:r>
              <a:rPr lang="en-US" sz="2800" dirty="0" err="1" smtClean="0"/>
              <a:t>producto</a:t>
            </a:r>
            <a:r>
              <a:rPr lang="en-US" sz="2800" dirty="0" smtClean="0"/>
              <a:t> </a:t>
            </a:r>
            <a:r>
              <a:rPr lang="en-US" sz="2800" dirty="0" err="1" smtClean="0"/>
              <a:t>que</a:t>
            </a:r>
            <a:r>
              <a:rPr lang="en-US" sz="2800" dirty="0" smtClean="0"/>
              <a:t> </a:t>
            </a:r>
            <a:r>
              <a:rPr lang="en-US" sz="2800" dirty="0" err="1" smtClean="0"/>
              <a:t>por</a:t>
            </a:r>
            <a:r>
              <a:rPr lang="en-US" sz="2800" dirty="0" smtClean="0"/>
              <a:t> lo </a:t>
            </a:r>
            <a:r>
              <a:rPr lang="en-US" sz="2800" dirty="0" err="1" smtClean="0"/>
              <a:t>demas</a:t>
            </a:r>
            <a:r>
              <a:rPr lang="en-US" sz="2800" dirty="0" smtClean="0"/>
              <a:t> son </a:t>
            </a:r>
            <a:r>
              <a:rPr lang="en-US" sz="2800" dirty="0" err="1" smtClean="0"/>
              <a:t>idénticas</a:t>
            </a:r>
            <a:endParaRPr lang="en-US" sz="2800" dirty="0" smtClean="0"/>
          </a:p>
          <a:p>
            <a:r>
              <a:rPr lang="en-US" sz="2800" dirty="0" err="1" smtClean="0"/>
              <a:t>Una</a:t>
            </a:r>
            <a:r>
              <a:rPr lang="en-US" sz="2800" dirty="0" smtClean="0"/>
              <a:t> </a:t>
            </a:r>
            <a:r>
              <a:rPr lang="en-US" sz="2800" dirty="0" err="1" smtClean="0"/>
              <a:t>estrategia</a:t>
            </a:r>
            <a:r>
              <a:rPr lang="en-US" sz="2800" dirty="0" smtClean="0"/>
              <a:t> de </a:t>
            </a:r>
            <a:r>
              <a:rPr lang="en-US" sz="2800" dirty="0" err="1" smtClean="0"/>
              <a:t>discriminación</a:t>
            </a:r>
            <a:r>
              <a:rPr lang="en-US" sz="2800" dirty="0" smtClean="0"/>
              <a:t> de </a:t>
            </a:r>
            <a:r>
              <a:rPr lang="en-US" sz="2800" dirty="0" err="1" smtClean="0"/>
              <a:t>precios</a:t>
            </a:r>
            <a:r>
              <a:rPr lang="en-US" sz="2800" dirty="0" smtClean="0"/>
              <a:t> </a:t>
            </a:r>
            <a:r>
              <a:rPr lang="en-US" sz="2800" dirty="0" err="1" smtClean="0"/>
              <a:t>será</a:t>
            </a:r>
            <a:r>
              <a:rPr lang="en-US" sz="2800" dirty="0" smtClean="0"/>
              <a:t> viable o no </a:t>
            </a:r>
            <a:r>
              <a:rPr lang="en-US" sz="2800" dirty="0" err="1" smtClean="0"/>
              <a:t>dependiendo</a:t>
            </a:r>
            <a:r>
              <a:rPr lang="en-US" sz="2800" dirty="0" smtClean="0"/>
              <a:t>, </a:t>
            </a:r>
            <a:r>
              <a:rPr lang="en-US" sz="2800" dirty="0" err="1" smtClean="0"/>
              <a:t>fundamentalmente</a:t>
            </a:r>
            <a:r>
              <a:rPr lang="en-US" sz="2800" dirty="0" smtClean="0"/>
              <a:t>, de </a:t>
            </a:r>
            <a:r>
              <a:rPr lang="en-US" sz="2800" dirty="0" err="1" smtClean="0"/>
              <a:t>que</a:t>
            </a:r>
            <a:r>
              <a:rPr lang="en-US" sz="2800" dirty="0" smtClean="0"/>
              <a:t> </a:t>
            </a:r>
            <a:r>
              <a:rPr lang="en-US" sz="2800" dirty="0" err="1" smtClean="0"/>
              <a:t>compradores</a:t>
            </a:r>
            <a:r>
              <a:rPr lang="en-US" sz="2800" dirty="0" smtClean="0"/>
              <a:t> </a:t>
            </a:r>
            <a:r>
              <a:rPr lang="en-US" sz="2800" dirty="0" smtClean="0"/>
              <a:t>del </a:t>
            </a:r>
            <a:r>
              <a:rPr lang="en-US" sz="2800" dirty="0" err="1" smtClean="0"/>
              <a:t>bien</a:t>
            </a:r>
            <a:r>
              <a:rPr lang="en-US" sz="2800" dirty="0" smtClean="0"/>
              <a:t> </a:t>
            </a:r>
            <a:r>
              <a:rPr lang="en-US" sz="2800" dirty="0" smtClean="0"/>
              <a:t>o </a:t>
            </a:r>
            <a:r>
              <a:rPr lang="en-US" sz="2800" dirty="0" err="1" smtClean="0"/>
              <a:t>intermediarios</a:t>
            </a:r>
            <a:r>
              <a:rPr lang="en-US" sz="2800" dirty="0" smtClean="0"/>
              <a:t> no </a:t>
            </a:r>
            <a:r>
              <a:rPr lang="en-US" sz="2800" dirty="0" err="1" smtClean="0"/>
              <a:t>sean</a:t>
            </a:r>
            <a:r>
              <a:rPr lang="en-US" sz="2800" dirty="0" smtClean="0"/>
              <a:t> </a:t>
            </a:r>
            <a:r>
              <a:rPr lang="en-US" sz="2800" dirty="0" err="1" smtClean="0"/>
              <a:t>capaces</a:t>
            </a:r>
            <a:r>
              <a:rPr lang="en-US" sz="2800" dirty="0" smtClean="0"/>
              <a:t> de </a:t>
            </a:r>
            <a:r>
              <a:rPr lang="en-US" sz="2800" dirty="0" err="1" smtClean="0"/>
              <a:t>aplicar</a:t>
            </a:r>
            <a:r>
              <a:rPr lang="en-US" sz="2800" dirty="0" smtClean="0"/>
              <a:t> el </a:t>
            </a:r>
            <a:r>
              <a:rPr lang="en-US" sz="2800" dirty="0" err="1" smtClean="0"/>
              <a:t>arbitraje</a:t>
            </a:r>
            <a:endParaRPr lang="en-US" sz="2800" dirty="0" smtClean="0"/>
          </a:p>
        </p:txBody>
      </p:sp>
      <p:sp>
        <p:nvSpPr>
          <p:cNvPr id="7" name="Rectangle 2"/>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b="1">
                <a:solidFill>
                  <a:srgbClr val="F3B823"/>
                </a:solidFill>
                <a:latin typeface="+mj-lt"/>
                <a:ea typeface="+mj-ea"/>
                <a:cs typeface="+mj-cs"/>
              </a:defRPr>
            </a:lvl1pPr>
            <a:lvl2pPr algn="ctr" rtl="0" eaLnBrk="0" fontAlgn="base" hangingPunct="0">
              <a:spcBef>
                <a:spcPct val="0"/>
              </a:spcBef>
              <a:spcAft>
                <a:spcPct val="0"/>
              </a:spcAft>
              <a:defRPr sz="4400" b="1">
                <a:solidFill>
                  <a:srgbClr val="F3B823"/>
                </a:solidFill>
                <a:latin typeface="Arial" charset="0"/>
              </a:defRPr>
            </a:lvl2pPr>
            <a:lvl3pPr algn="ctr" rtl="0" eaLnBrk="0" fontAlgn="base" hangingPunct="0">
              <a:spcBef>
                <a:spcPct val="0"/>
              </a:spcBef>
              <a:spcAft>
                <a:spcPct val="0"/>
              </a:spcAft>
              <a:defRPr sz="4400" b="1">
                <a:solidFill>
                  <a:srgbClr val="F3B823"/>
                </a:solidFill>
                <a:latin typeface="Arial" charset="0"/>
              </a:defRPr>
            </a:lvl3pPr>
            <a:lvl4pPr algn="ctr" rtl="0" eaLnBrk="0" fontAlgn="base" hangingPunct="0">
              <a:spcBef>
                <a:spcPct val="0"/>
              </a:spcBef>
              <a:spcAft>
                <a:spcPct val="0"/>
              </a:spcAft>
              <a:defRPr sz="4400" b="1">
                <a:solidFill>
                  <a:srgbClr val="F3B823"/>
                </a:solidFill>
                <a:latin typeface="Arial" charset="0"/>
              </a:defRPr>
            </a:lvl4pPr>
            <a:lvl5pPr algn="ctr" rtl="0" eaLnBrk="0" fontAlgn="base" hangingPunct="0">
              <a:spcBef>
                <a:spcPct val="0"/>
              </a:spcBef>
              <a:spcAft>
                <a:spcPct val="0"/>
              </a:spcAft>
              <a:defRPr sz="4400" b="1">
                <a:solidFill>
                  <a:srgbClr val="F3B823"/>
                </a:solidFill>
                <a:latin typeface="Arial" charset="0"/>
              </a:defRPr>
            </a:lvl5pPr>
            <a:lvl6pPr marL="457200" algn="ctr" rtl="0" eaLnBrk="0" fontAlgn="base" hangingPunct="0">
              <a:spcBef>
                <a:spcPct val="0"/>
              </a:spcBef>
              <a:spcAft>
                <a:spcPct val="0"/>
              </a:spcAft>
              <a:defRPr sz="4400" b="1">
                <a:solidFill>
                  <a:srgbClr val="F3B823"/>
                </a:solidFill>
                <a:latin typeface="Arial" charset="0"/>
              </a:defRPr>
            </a:lvl6pPr>
            <a:lvl7pPr marL="914400" algn="ctr" rtl="0" eaLnBrk="0" fontAlgn="base" hangingPunct="0">
              <a:spcBef>
                <a:spcPct val="0"/>
              </a:spcBef>
              <a:spcAft>
                <a:spcPct val="0"/>
              </a:spcAft>
              <a:defRPr sz="4400" b="1">
                <a:solidFill>
                  <a:srgbClr val="F3B823"/>
                </a:solidFill>
                <a:latin typeface="Arial" charset="0"/>
              </a:defRPr>
            </a:lvl7pPr>
            <a:lvl8pPr marL="1371600" algn="ctr" rtl="0" eaLnBrk="0" fontAlgn="base" hangingPunct="0">
              <a:spcBef>
                <a:spcPct val="0"/>
              </a:spcBef>
              <a:spcAft>
                <a:spcPct val="0"/>
              </a:spcAft>
              <a:defRPr sz="4400" b="1">
                <a:solidFill>
                  <a:srgbClr val="F3B823"/>
                </a:solidFill>
                <a:latin typeface="Arial" charset="0"/>
              </a:defRPr>
            </a:lvl8pPr>
            <a:lvl9pPr marL="1828800" algn="ctr" rtl="0" eaLnBrk="0" fontAlgn="base" hangingPunct="0">
              <a:spcBef>
                <a:spcPct val="0"/>
              </a:spcBef>
              <a:spcAft>
                <a:spcPct val="0"/>
              </a:spcAft>
              <a:defRPr sz="4400" b="1">
                <a:solidFill>
                  <a:srgbClr val="F3B823"/>
                </a:solidFill>
                <a:latin typeface="Arial" charset="0"/>
              </a:defRPr>
            </a:lvl9pPr>
          </a:lstStyle>
          <a:p>
            <a:pPr>
              <a:defRPr/>
            </a:pPr>
            <a:r>
              <a:rPr lang="en-US" kern="0" dirty="0" err="1" smtClean="0"/>
              <a:t>Discriminación</a:t>
            </a:r>
            <a:r>
              <a:rPr lang="en-US" kern="0" dirty="0" smtClean="0"/>
              <a:t> de </a:t>
            </a:r>
            <a:r>
              <a:rPr lang="en-US" kern="0" dirty="0" err="1" smtClean="0"/>
              <a:t>Precios</a:t>
            </a:r>
            <a:endParaRPr lang="en-US" kern="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7CEE2E78-B67E-4021-95AB-66D5F854D1E7}" type="slidenum">
              <a:rPr lang="en-US" sz="1400">
                <a:solidFill>
                  <a:schemeClr val="tx1"/>
                </a:solidFill>
                <a:latin typeface="Times New Roman" pitchFamily="18" charset="0"/>
              </a:rPr>
              <a:pPr/>
              <a:t>31</a:t>
            </a:fld>
            <a:endParaRPr lang="en-US" sz="1400">
              <a:solidFill>
                <a:schemeClr val="tx1"/>
              </a:solidFill>
              <a:latin typeface="Times New Roman" pitchFamily="18" charset="0"/>
            </a:endParaRPr>
          </a:p>
        </p:txBody>
      </p:sp>
      <p:sp>
        <p:nvSpPr>
          <p:cNvPr id="40963" name="Rectangle 2"/>
          <p:cNvSpPr>
            <a:spLocks noGrp="1" noChangeArrowheads="1"/>
          </p:cNvSpPr>
          <p:nvPr>
            <p:ph type="title"/>
          </p:nvPr>
        </p:nvSpPr>
        <p:spPr>
          <a:xfrm>
            <a:off x="304800" y="838200"/>
            <a:ext cx="8534400" cy="838200"/>
          </a:xfrm>
        </p:spPr>
        <p:txBody>
          <a:bodyPr/>
          <a:lstStyle/>
          <a:p>
            <a:r>
              <a:rPr lang="en-US" sz="3600" smtClean="0"/>
              <a:t>Discriminación de Precios Perfecta</a:t>
            </a:r>
          </a:p>
        </p:txBody>
      </p:sp>
      <p:sp>
        <p:nvSpPr>
          <p:cNvPr id="40964" name="Rectangle 3"/>
          <p:cNvSpPr>
            <a:spLocks noGrp="1" noChangeArrowheads="1"/>
          </p:cNvSpPr>
          <p:nvPr>
            <p:ph type="body" idx="1"/>
          </p:nvPr>
        </p:nvSpPr>
        <p:spPr>
          <a:xfrm>
            <a:off x="685800" y="1905000"/>
            <a:ext cx="7772400" cy="4191000"/>
          </a:xfrm>
        </p:spPr>
        <p:txBody>
          <a:bodyPr/>
          <a:lstStyle/>
          <a:p>
            <a:r>
              <a:rPr lang="en-US" smtClean="0"/>
              <a:t>Si un monopolista puede identificar por searado a cada comprador, entonces podría cobrar a cada uno el precio máximo que ese individuo esté dispuesto a pagar.</a:t>
            </a:r>
          </a:p>
          <a:p>
            <a:pPr lvl="1"/>
            <a:r>
              <a:rPr lang="en-US" u="sng" smtClean="0"/>
              <a:t>La discriminación de precios perfecta o de 1er grado</a:t>
            </a:r>
            <a:endParaRPr lang="en-US" smtClean="0"/>
          </a:p>
          <a:p>
            <a:pPr lvl="2"/>
            <a:r>
              <a:rPr lang="en-US" smtClean="0"/>
              <a:t>Extraería todo el excedente disponible del consumidor</a:t>
            </a:r>
          </a:p>
          <a:p>
            <a:pPr lvl="2"/>
            <a:r>
              <a:rPr lang="en-US" smtClean="0"/>
              <a:t>No hay pérdida de eficiencia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1183C2F7-9717-4FD9-824D-6943133CAFBD}" type="slidenum">
              <a:rPr lang="en-US" sz="1400">
                <a:solidFill>
                  <a:schemeClr val="tx1"/>
                </a:solidFill>
                <a:latin typeface="Times New Roman" pitchFamily="18" charset="0"/>
              </a:rPr>
              <a:pPr/>
              <a:t>32</a:t>
            </a:fld>
            <a:endParaRPr lang="en-US" sz="1400">
              <a:solidFill>
                <a:schemeClr val="tx1"/>
              </a:solidFill>
              <a:latin typeface="Times New Roman" pitchFamily="18" charset="0"/>
            </a:endParaRPr>
          </a:p>
        </p:txBody>
      </p:sp>
      <p:grpSp>
        <p:nvGrpSpPr>
          <p:cNvPr id="1106995" name="Group 51"/>
          <p:cNvGrpSpPr>
            <a:grpSpLocks/>
          </p:cNvGrpSpPr>
          <p:nvPr/>
        </p:nvGrpSpPr>
        <p:grpSpPr bwMode="auto">
          <a:xfrm>
            <a:off x="1752600" y="3490913"/>
            <a:ext cx="7391400" cy="2590800"/>
            <a:chOff x="1104" y="2199"/>
            <a:chExt cx="4656" cy="1632"/>
          </a:xfrm>
        </p:grpSpPr>
        <p:sp>
          <p:nvSpPr>
            <p:cNvPr id="42009" name="Text Box 36"/>
            <p:cNvSpPr txBox="1">
              <a:spLocks noChangeArrowheads="1"/>
            </p:cNvSpPr>
            <p:nvPr/>
          </p:nvSpPr>
          <p:spPr bwMode="auto">
            <a:xfrm>
              <a:off x="3360" y="2392"/>
              <a:ext cx="2400"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monopolista continuar</a:t>
              </a:r>
              <a:r>
                <a:rPr lang="es-UY">
                  <a:solidFill>
                    <a:srgbClr val="470F3E"/>
                  </a:solidFill>
                </a:rPr>
                <a:t>á hasta que el comprador marginal no esté dispuesto a pagar el CMg del bien. </a:t>
              </a:r>
              <a:endParaRPr lang="en-US">
                <a:solidFill>
                  <a:srgbClr val="470F3E"/>
                </a:solidFill>
              </a:endParaRPr>
            </a:p>
          </p:txBody>
        </p:sp>
        <p:sp>
          <p:nvSpPr>
            <p:cNvPr id="42010" name="Rectangle 37" descr="40%"/>
            <p:cNvSpPr>
              <a:spLocks noChangeArrowheads="1"/>
            </p:cNvSpPr>
            <p:nvPr/>
          </p:nvSpPr>
          <p:spPr bwMode="auto">
            <a:xfrm>
              <a:off x="1104" y="2199"/>
              <a:ext cx="240" cy="1632"/>
            </a:xfrm>
            <a:prstGeom prst="rect">
              <a:avLst/>
            </a:prstGeom>
            <a:pattFill prst="pct40">
              <a:fgClr>
                <a:srgbClr val="F3B823"/>
              </a:fgClr>
              <a:bgClr>
                <a:srgbClr val="3B4F89"/>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42011" name="Rectangle 38" descr="40%"/>
            <p:cNvSpPr>
              <a:spLocks noChangeArrowheads="1"/>
            </p:cNvSpPr>
            <p:nvPr/>
          </p:nvSpPr>
          <p:spPr bwMode="auto">
            <a:xfrm>
              <a:off x="1344" y="2343"/>
              <a:ext cx="240" cy="1488"/>
            </a:xfrm>
            <a:prstGeom prst="rect">
              <a:avLst/>
            </a:prstGeom>
            <a:pattFill prst="pct40">
              <a:fgClr>
                <a:srgbClr val="F3B823"/>
              </a:fgClr>
              <a:bgClr>
                <a:srgbClr val="3B4F89"/>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42012" name="Rectangle 39" descr="40%"/>
            <p:cNvSpPr>
              <a:spLocks noChangeArrowheads="1"/>
            </p:cNvSpPr>
            <p:nvPr/>
          </p:nvSpPr>
          <p:spPr bwMode="auto">
            <a:xfrm>
              <a:off x="1584" y="2487"/>
              <a:ext cx="240" cy="1344"/>
            </a:xfrm>
            <a:prstGeom prst="rect">
              <a:avLst/>
            </a:prstGeom>
            <a:pattFill prst="pct40">
              <a:fgClr>
                <a:srgbClr val="F3B823"/>
              </a:fgClr>
              <a:bgClr>
                <a:srgbClr val="3B4F89"/>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UY"/>
            </a:p>
          </p:txBody>
        </p:sp>
      </p:grpSp>
      <p:grpSp>
        <p:nvGrpSpPr>
          <p:cNvPr id="1106996" name="Group 52"/>
          <p:cNvGrpSpPr>
            <a:grpSpLocks/>
          </p:cNvGrpSpPr>
          <p:nvPr/>
        </p:nvGrpSpPr>
        <p:grpSpPr bwMode="auto">
          <a:xfrm>
            <a:off x="609600" y="2436813"/>
            <a:ext cx="8437563" cy="3979862"/>
            <a:chOff x="384" y="1535"/>
            <a:chExt cx="5315" cy="2507"/>
          </a:xfrm>
        </p:grpSpPr>
        <p:sp>
          <p:nvSpPr>
            <p:cNvPr id="42005" name="Text Box 19"/>
            <p:cNvSpPr txBox="1">
              <a:spLocks noChangeArrowheads="1"/>
            </p:cNvSpPr>
            <p:nvPr/>
          </p:nvSpPr>
          <p:spPr bwMode="auto">
            <a:xfrm>
              <a:off x="624" y="3850"/>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1</a:t>
              </a:r>
              <a:endParaRPr lang="en-US" sz="1400" b="1" i="1">
                <a:solidFill>
                  <a:schemeClr val="tx1"/>
                </a:solidFill>
              </a:endParaRPr>
            </a:p>
          </p:txBody>
        </p:sp>
        <p:sp>
          <p:nvSpPr>
            <p:cNvPr id="42006" name="Rectangle 31" descr="30%"/>
            <p:cNvSpPr>
              <a:spLocks noChangeArrowheads="1"/>
            </p:cNvSpPr>
            <p:nvPr/>
          </p:nvSpPr>
          <p:spPr bwMode="auto">
            <a:xfrm>
              <a:off x="624" y="1872"/>
              <a:ext cx="240" cy="1968"/>
            </a:xfrm>
            <a:prstGeom prst="rect">
              <a:avLst/>
            </a:prstGeom>
            <a:pattFill prst="pct30">
              <a:fgClr>
                <a:srgbClr val="470F3E"/>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42007" name="Text Box 24"/>
            <p:cNvSpPr txBox="1">
              <a:spLocks noChangeArrowheads="1"/>
            </p:cNvSpPr>
            <p:nvPr/>
          </p:nvSpPr>
          <p:spPr bwMode="auto">
            <a:xfrm>
              <a:off x="384" y="1786"/>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1</a:t>
              </a:r>
              <a:endParaRPr lang="en-US" sz="1400" b="1" i="1">
                <a:solidFill>
                  <a:schemeClr val="tx1"/>
                </a:solidFill>
              </a:endParaRPr>
            </a:p>
          </p:txBody>
        </p:sp>
        <p:sp>
          <p:nvSpPr>
            <p:cNvPr id="42008" name="Text Box 30"/>
            <p:cNvSpPr txBox="1">
              <a:spLocks noChangeArrowheads="1"/>
            </p:cNvSpPr>
            <p:nvPr/>
          </p:nvSpPr>
          <p:spPr bwMode="auto">
            <a:xfrm>
              <a:off x="1632" y="1535"/>
              <a:ext cx="406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primer comprador paga </a:t>
              </a:r>
              <a:r>
                <a:rPr lang="en-US" i="1">
                  <a:solidFill>
                    <a:srgbClr val="470F3E"/>
                  </a:solidFill>
                </a:rPr>
                <a:t>P</a:t>
              </a:r>
              <a:r>
                <a:rPr lang="en-US" baseline="-25000">
                  <a:solidFill>
                    <a:srgbClr val="470F3E"/>
                  </a:solidFill>
                </a:rPr>
                <a:t>1</a:t>
              </a:r>
              <a:r>
                <a:rPr lang="en-US">
                  <a:solidFill>
                    <a:srgbClr val="470F3E"/>
                  </a:solidFill>
                </a:rPr>
                <a:t> por </a:t>
              </a:r>
              <a:r>
                <a:rPr lang="en-US" i="1">
                  <a:solidFill>
                    <a:srgbClr val="470F3E"/>
                  </a:solidFill>
                </a:rPr>
                <a:t>Q</a:t>
              </a:r>
              <a:r>
                <a:rPr lang="en-US" baseline="-25000">
                  <a:solidFill>
                    <a:srgbClr val="470F3E"/>
                  </a:solidFill>
                </a:rPr>
                <a:t>1</a:t>
              </a:r>
              <a:r>
                <a:rPr lang="en-US">
                  <a:solidFill>
                    <a:srgbClr val="470F3E"/>
                  </a:solidFill>
                </a:rPr>
                <a:t> unidades</a:t>
              </a:r>
            </a:p>
          </p:txBody>
        </p:sp>
      </p:grpSp>
      <p:sp>
        <p:nvSpPr>
          <p:cNvPr id="41989" name="Text Box 20"/>
          <p:cNvSpPr txBox="1">
            <a:spLocks noChangeArrowheads="1"/>
          </p:cNvSpPr>
          <p:nvPr/>
        </p:nvSpPr>
        <p:spPr bwMode="auto">
          <a:xfrm>
            <a:off x="2687638" y="6246813"/>
            <a:ext cx="3968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600" b="1" i="1">
                <a:solidFill>
                  <a:schemeClr val="tx1"/>
                </a:solidFill>
              </a:rPr>
              <a:t>Q</a:t>
            </a:r>
            <a:r>
              <a:rPr lang="en-US" sz="1600" b="1" baseline="30000">
                <a:solidFill>
                  <a:schemeClr val="tx1"/>
                </a:solidFill>
              </a:rPr>
              <a:t>*</a:t>
            </a:r>
            <a:endParaRPr lang="en-US" sz="1600" b="1" i="1" baseline="30000">
              <a:solidFill>
                <a:schemeClr val="tx1"/>
              </a:solidFill>
            </a:endParaRPr>
          </a:p>
        </p:txBody>
      </p:sp>
      <p:grpSp>
        <p:nvGrpSpPr>
          <p:cNvPr id="1106994" name="Group 50"/>
          <p:cNvGrpSpPr>
            <a:grpSpLocks/>
          </p:cNvGrpSpPr>
          <p:nvPr/>
        </p:nvGrpSpPr>
        <p:grpSpPr bwMode="auto">
          <a:xfrm>
            <a:off x="609600" y="2889250"/>
            <a:ext cx="8291513" cy="3527425"/>
            <a:chOff x="384" y="1820"/>
            <a:chExt cx="5223" cy="2222"/>
          </a:xfrm>
        </p:grpSpPr>
        <p:sp>
          <p:nvSpPr>
            <p:cNvPr id="42001" name="Text Box 21"/>
            <p:cNvSpPr txBox="1">
              <a:spLocks noChangeArrowheads="1"/>
            </p:cNvSpPr>
            <p:nvPr/>
          </p:nvSpPr>
          <p:spPr bwMode="auto">
            <a:xfrm>
              <a:off x="864" y="3850"/>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2</a:t>
              </a:r>
              <a:endParaRPr lang="en-US" sz="1400" b="1" i="1">
                <a:solidFill>
                  <a:schemeClr val="tx1"/>
                </a:solidFill>
              </a:endParaRPr>
            </a:p>
          </p:txBody>
        </p:sp>
        <p:sp>
          <p:nvSpPr>
            <p:cNvPr id="42002" name="Rectangle 34" descr="75%"/>
            <p:cNvSpPr>
              <a:spLocks noChangeArrowheads="1"/>
            </p:cNvSpPr>
            <p:nvPr/>
          </p:nvSpPr>
          <p:spPr bwMode="auto">
            <a:xfrm>
              <a:off x="864" y="2016"/>
              <a:ext cx="240" cy="1824"/>
            </a:xfrm>
            <a:prstGeom prst="rect">
              <a:avLst/>
            </a:prstGeom>
            <a:pattFill prst="pct75">
              <a:fgClr>
                <a:srgbClr val="3B4F89"/>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UY"/>
            </a:p>
          </p:txBody>
        </p:sp>
        <p:sp>
          <p:nvSpPr>
            <p:cNvPr id="42003" name="Text Box 25"/>
            <p:cNvSpPr txBox="1">
              <a:spLocks noChangeArrowheads="1"/>
            </p:cNvSpPr>
            <p:nvPr/>
          </p:nvSpPr>
          <p:spPr bwMode="auto">
            <a:xfrm>
              <a:off x="384" y="1978"/>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2</a:t>
              </a:r>
              <a:endParaRPr lang="en-US" sz="1400" b="1" i="1">
                <a:solidFill>
                  <a:schemeClr val="tx1"/>
                </a:solidFill>
              </a:endParaRPr>
            </a:p>
          </p:txBody>
        </p:sp>
        <p:sp>
          <p:nvSpPr>
            <p:cNvPr id="42004" name="Text Box 33"/>
            <p:cNvSpPr txBox="1">
              <a:spLocks noChangeArrowheads="1"/>
            </p:cNvSpPr>
            <p:nvPr/>
          </p:nvSpPr>
          <p:spPr bwMode="auto">
            <a:xfrm>
              <a:off x="1847" y="1820"/>
              <a:ext cx="376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El segundo comprador paga </a:t>
              </a:r>
              <a:r>
                <a:rPr lang="en-US" i="1">
                  <a:solidFill>
                    <a:srgbClr val="470F3E"/>
                  </a:solidFill>
                </a:rPr>
                <a:t>P</a:t>
              </a:r>
              <a:r>
                <a:rPr lang="en-US" baseline="-25000">
                  <a:solidFill>
                    <a:srgbClr val="470F3E"/>
                  </a:solidFill>
                </a:rPr>
                <a:t>2</a:t>
              </a:r>
              <a:r>
                <a:rPr lang="en-US">
                  <a:solidFill>
                    <a:srgbClr val="470F3E"/>
                  </a:solidFill>
                </a:rPr>
                <a:t> por </a:t>
              </a:r>
              <a:r>
                <a:rPr lang="en-US" i="1">
                  <a:solidFill>
                    <a:srgbClr val="470F3E"/>
                  </a:solidFill>
                </a:rPr>
                <a:t>Q</a:t>
              </a:r>
              <a:r>
                <a:rPr lang="en-US" baseline="-25000">
                  <a:solidFill>
                    <a:srgbClr val="470F3E"/>
                  </a:solidFill>
                </a:rPr>
                <a:t>2</a:t>
              </a:r>
              <a:r>
                <a:rPr lang="en-US">
                  <a:solidFill>
                    <a:srgbClr val="470F3E"/>
                  </a:solidFill>
                </a:rPr>
                <a:t>-</a:t>
              </a:r>
              <a:r>
                <a:rPr lang="en-US" i="1">
                  <a:solidFill>
                    <a:srgbClr val="470F3E"/>
                  </a:solidFill>
                </a:rPr>
                <a:t>Q</a:t>
              </a:r>
              <a:r>
                <a:rPr lang="en-US" baseline="-25000">
                  <a:solidFill>
                    <a:srgbClr val="470F3E"/>
                  </a:solidFill>
                </a:rPr>
                <a:t>1</a:t>
              </a:r>
              <a:r>
                <a:rPr lang="en-US">
                  <a:solidFill>
                    <a:srgbClr val="470F3E"/>
                  </a:solidFill>
                </a:rPr>
                <a:t> </a:t>
              </a:r>
            </a:p>
            <a:p>
              <a:pPr algn="l"/>
              <a:r>
                <a:rPr lang="en-US">
                  <a:solidFill>
                    <a:srgbClr val="470F3E"/>
                  </a:solidFill>
                </a:rPr>
                <a:t>unidades</a:t>
              </a:r>
            </a:p>
          </p:txBody>
        </p:sp>
      </p:grpSp>
      <p:sp>
        <p:nvSpPr>
          <p:cNvPr id="41991" name="Rectangle 2"/>
          <p:cNvSpPr>
            <a:spLocks noGrp="1" noChangeArrowheads="1"/>
          </p:cNvSpPr>
          <p:nvPr>
            <p:ph type="title"/>
          </p:nvPr>
        </p:nvSpPr>
        <p:spPr>
          <a:xfrm>
            <a:off x="152400" y="838200"/>
            <a:ext cx="8305800" cy="762000"/>
          </a:xfrm>
        </p:spPr>
        <p:txBody>
          <a:bodyPr/>
          <a:lstStyle/>
          <a:p>
            <a:r>
              <a:rPr lang="en-US" sz="3600" smtClean="0"/>
              <a:t>Discriminación de Precios Perfecta</a:t>
            </a:r>
          </a:p>
        </p:txBody>
      </p:sp>
      <p:sp>
        <p:nvSpPr>
          <p:cNvPr id="41992" name="Line 3"/>
          <p:cNvSpPr>
            <a:spLocks noChangeShapeType="1"/>
          </p:cNvSpPr>
          <p:nvPr/>
        </p:nvSpPr>
        <p:spPr bwMode="auto">
          <a:xfrm>
            <a:off x="990600" y="2362200"/>
            <a:ext cx="0" cy="3733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1993" name="Line 4"/>
          <p:cNvSpPr>
            <a:spLocks noChangeShapeType="1"/>
          </p:cNvSpPr>
          <p:nvPr/>
        </p:nvSpPr>
        <p:spPr bwMode="auto">
          <a:xfrm>
            <a:off x="990600" y="6096000"/>
            <a:ext cx="4114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1994" name="Text Box 5"/>
          <p:cNvSpPr txBox="1">
            <a:spLocks noChangeArrowheads="1"/>
          </p:cNvSpPr>
          <p:nvPr/>
        </p:nvSpPr>
        <p:spPr bwMode="auto">
          <a:xfrm>
            <a:off x="5105400" y="58658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41995" name="Text Box 6"/>
          <p:cNvSpPr txBox="1">
            <a:spLocks noChangeArrowheads="1"/>
          </p:cNvSpPr>
          <p:nvPr/>
        </p:nvSpPr>
        <p:spPr bwMode="auto">
          <a:xfrm>
            <a:off x="152400" y="1979613"/>
            <a:ext cx="8382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41996" name="Line 7"/>
          <p:cNvSpPr>
            <a:spLocks noChangeShapeType="1"/>
          </p:cNvSpPr>
          <p:nvPr/>
        </p:nvSpPr>
        <p:spPr bwMode="auto">
          <a:xfrm>
            <a:off x="990600" y="2743200"/>
            <a:ext cx="3810000" cy="24384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1997" name="Text Box 8"/>
          <p:cNvSpPr txBox="1">
            <a:spLocks noChangeArrowheads="1"/>
          </p:cNvSpPr>
          <p:nvPr/>
        </p:nvSpPr>
        <p:spPr bwMode="auto">
          <a:xfrm>
            <a:off x="4800600" y="5059363"/>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1106973" name="Text Box 29"/>
          <p:cNvSpPr txBox="1">
            <a:spLocks noChangeArrowheads="1"/>
          </p:cNvSpPr>
          <p:nvPr/>
        </p:nvSpPr>
        <p:spPr bwMode="auto">
          <a:xfrm>
            <a:off x="1447800" y="1519238"/>
            <a:ext cx="73914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Bajo discriminación perfecta de precios se le cobra un precio diferente a cada comprador</a:t>
            </a:r>
          </a:p>
        </p:txBody>
      </p:sp>
      <p:sp>
        <p:nvSpPr>
          <p:cNvPr id="41999" name="Text Box 28"/>
          <p:cNvSpPr txBox="1">
            <a:spLocks noChangeArrowheads="1"/>
          </p:cNvSpPr>
          <p:nvPr/>
        </p:nvSpPr>
        <p:spPr bwMode="auto">
          <a:xfrm>
            <a:off x="457200" y="3824288"/>
            <a:ext cx="573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rgbClr val="3B4F89"/>
                </a:solidFill>
              </a:rPr>
              <a:t>CMg</a:t>
            </a:r>
          </a:p>
        </p:txBody>
      </p:sp>
      <p:sp>
        <p:nvSpPr>
          <p:cNvPr id="42000" name="Line 41"/>
          <p:cNvSpPr>
            <a:spLocks noChangeShapeType="1"/>
          </p:cNvSpPr>
          <p:nvPr/>
        </p:nvSpPr>
        <p:spPr bwMode="auto">
          <a:xfrm flipH="1">
            <a:off x="990600" y="3976688"/>
            <a:ext cx="1905000" cy="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06973"/>
                                        </p:tgtEl>
                                        <p:attrNameLst>
                                          <p:attrName>style.visibility</p:attrName>
                                        </p:attrNameLst>
                                      </p:cBhvr>
                                      <p:to>
                                        <p:strVal val="visible"/>
                                      </p:to>
                                    </p:set>
                                    <p:animEffect transition="in" filter="wipe(left)">
                                      <p:cBhvr>
                                        <p:cTn id="7" dur="500"/>
                                        <p:tgtEl>
                                          <p:spTgt spid="11069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06996"/>
                                        </p:tgtEl>
                                        <p:attrNameLst>
                                          <p:attrName>style.visibility</p:attrName>
                                        </p:attrNameLst>
                                      </p:cBhvr>
                                      <p:to>
                                        <p:strVal val="visible"/>
                                      </p:to>
                                    </p:set>
                                    <p:animEffect transition="in" filter="strips(downRight)">
                                      <p:cBhvr>
                                        <p:cTn id="12" dur="500"/>
                                        <p:tgtEl>
                                          <p:spTgt spid="1106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06994"/>
                                        </p:tgtEl>
                                        <p:attrNameLst>
                                          <p:attrName>style.visibility</p:attrName>
                                        </p:attrNameLst>
                                      </p:cBhvr>
                                      <p:to>
                                        <p:strVal val="visible"/>
                                      </p:to>
                                    </p:set>
                                    <p:animEffect transition="in" filter="strips(downRight)">
                                      <p:cBhvr>
                                        <p:cTn id="17" dur="500"/>
                                        <p:tgtEl>
                                          <p:spTgt spid="11069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106995"/>
                                        </p:tgtEl>
                                        <p:attrNameLst>
                                          <p:attrName>style.visibility</p:attrName>
                                        </p:attrNameLst>
                                      </p:cBhvr>
                                      <p:to>
                                        <p:strVal val="visible"/>
                                      </p:to>
                                    </p:set>
                                    <p:animEffect transition="in" filter="strips(downRight)">
                                      <p:cBhvr>
                                        <p:cTn id="22" dur="500"/>
                                        <p:tgtEl>
                                          <p:spTgt spid="1106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97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BDD73C6-9C40-427B-A8F4-3D300314E3C7}" type="slidenum">
              <a:rPr lang="en-US" sz="1400">
                <a:solidFill>
                  <a:schemeClr val="tx1"/>
                </a:solidFill>
                <a:latin typeface="Times New Roman" pitchFamily="18" charset="0"/>
              </a:rPr>
              <a:pPr/>
              <a:t>33</a:t>
            </a:fld>
            <a:endParaRPr lang="en-US" sz="1400">
              <a:solidFill>
                <a:schemeClr val="tx1"/>
              </a:solidFill>
              <a:latin typeface="Times New Roman" pitchFamily="18" charset="0"/>
            </a:endParaRPr>
          </a:p>
        </p:txBody>
      </p:sp>
      <p:sp>
        <p:nvSpPr>
          <p:cNvPr id="43011" name="Rectangle 2"/>
          <p:cNvSpPr>
            <a:spLocks noGrp="1" noChangeArrowheads="1"/>
          </p:cNvSpPr>
          <p:nvPr>
            <p:ph type="title"/>
          </p:nvPr>
        </p:nvSpPr>
        <p:spPr>
          <a:xfrm>
            <a:off x="304800" y="838200"/>
            <a:ext cx="8534400" cy="838200"/>
          </a:xfrm>
        </p:spPr>
        <p:txBody>
          <a:bodyPr/>
          <a:lstStyle/>
          <a:p>
            <a:r>
              <a:rPr lang="en-US" sz="3600" smtClean="0"/>
              <a:t>Discriminación de Precios Perfecta</a:t>
            </a:r>
          </a:p>
        </p:txBody>
      </p:sp>
      <p:sp>
        <p:nvSpPr>
          <p:cNvPr id="43012" name="Rectangle 3"/>
          <p:cNvSpPr>
            <a:spLocks noGrp="1" noChangeArrowheads="1"/>
          </p:cNvSpPr>
          <p:nvPr>
            <p:ph type="body" idx="1"/>
          </p:nvPr>
        </p:nvSpPr>
        <p:spPr>
          <a:xfrm>
            <a:off x="685800" y="2057400"/>
            <a:ext cx="7772400" cy="4038600"/>
          </a:xfrm>
        </p:spPr>
        <p:txBody>
          <a:bodyPr/>
          <a:lstStyle/>
          <a:p>
            <a:r>
              <a:rPr lang="en-US" smtClean="0"/>
              <a:t>Continuemos el ejemplo del productor de pesas</a:t>
            </a:r>
          </a:p>
          <a:p>
            <a:r>
              <a:rPr lang="en-US" smtClean="0"/>
              <a:t>Si este monopolista desea practicar la perfecta discriminación de precios, querrá producir la cantidad para la cual el comprador marginal paga un precio igual al CMg.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C034F1E2-F54A-4301-90AE-547DB11D8AA1}" type="slidenum">
              <a:rPr lang="en-US" sz="1400">
                <a:solidFill>
                  <a:schemeClr val="tx1"/>
                </a:solidFill>
                <a:latin typeface="Times New Roman" pitchFamily="18" charset="0"/>
              </a:rPr>
              <a:pPr/>
              <a:t>34</a:t>
            </a:fld>
            <a:endParaRPr lang="en-US" sz="1400">
              <a:solidFill>
                <a:schemeClr val="tx1"/>
              </a:solidFill>
              <a:latin typeface="Times New Roman" pitchFamily="18" charset="0"/>
            </a:endParaRPr>
          </a:p>
        </p:txBody>
      </p:sp>
      <p:sp>
        <p:nvSpPr>
          <p:cNvPr id="44035" name="Rectangle 3"/>
          <p:cNvSpPr>
            <a:spLocks noGrp="1" noChangeArrowheads="1"/>
          </p:cNvSpPr>
          <p:nvPr>
            <p:ph type="body" idx="1"/>
          </p:nvPr>
        </p:nvSpPr>
        <p:spPr>
          <a:xfrm>
            <a:off x="685800" y="1828800"/>
            <a:ext cx="7772400" cy="2286000"/>
          </a:xfrm>
        </p:spPr>
        <p:txBody>
          <a:bodyPr/>
          <a:lstStyle/>
          <a:p>
            <a:r>
              <a:rPr lang="en-US" smtClean="0"/>
              <a:t>Entonces,</a:t>
            </a:r>
          </a:p>
          <a:p>
            <a:pPr algn="ctr">
              <a:buFontTx/>
              <a:buNone/>
            </a:pPr>
            <a:r>
              <a:rPr lang="en-US" sz="2800" i="1" smtClean="0">
                <a:solidFill>
                  <a:srgbClr val="3B4F89"/>
                </a:solidFill>
              </a:rPr>
              <a:t>P</a:t>
            </a:r>
            <a:r>
              <a:rPr lang="en-US" sz="2800" smtClean="0">
                <a:solidFill>
                  <a:srgbClr val="3B4F89"/>
                </a:solidFill>
              </a:rPr>
              <a:t> = 100 - </a:t>
            </a:r>
            <a:r>
              <a:rPr lang="en-US" sz="2800" i="1" smtClean="0">
                <a:solidFill>
                  <a:srgbClr val="3B4F89"/>
                </a:solidFill>
              </a:rPr>
              <a:t>Q</a:t>
            </a:r>
            <a:r>
              <a:rPr lang="en-US" sz="2800" smtClean="0">
                <a:solidFill>
                  <a:srgbClr val="3B4F89"/>
                </a:solidFill>
              </a:rPr>
              <a:t>/20 = </a:t>
            </a:r>
            <a:r>
              <a:rPr lang="en-US" sz="2800" i="1" smtClean="0">
                <a:solidFill>
                  <a:srgbClr val="3B4F89"/>
                </a:solidFill>
              </a:rPr>
              <a:t>CMg</a:t>
            </a:r>
            <a:r>
              <a:rPr lang="en-US" sz="2800" smtClean="0">
                <a:solidFill>
                  <a:srgbClr val="3B4F89"/>
                </a:solidFill>
              </a:rPr>
              <a:t>= 0.1</a:t>
            </a:r>
            <a:r>
              <a:rPr lang="en-US" sz="2800" i="1" smtClean="0">
                <a:solidFill>
                  <a:srgbClr val="3B4F89"/>
                </a:solidFill>
              </a:rPr>
              <a:t>Q</a:t>
            </a:r>
            <a:endParaRPr lang="en-US" sz="2800" smtClean="0">
              <a:solidFill>
                <a:srgbClr val="3B4F89"/>
              </a:solidFill>
            </a:endParaRPr>
          </a:p>
          <a:p>
            <a:pPr algn="ctr">
              <a:buFontTx/>
              <a:buNone/>
            </a:pPr>
            <a:r>
              <a:rPr lang="en-US" sz="2800" i="1" smtClean="0">
                <a:solidFill>
                  <a:srgbClr val="3B4F89"/>
                </a:solidFill>
              </a:rPr>
              <a:t>Q</a:t>
            </a:r>
            <a:r>
              <a:rPr lang="en-US" sz="2800" smtClean="0">
                <a:solidFill>
                  <a:srgbClr val="3B4F89"/>
                </a:solidFill>
              </a:rPr>
              <a:t>* = 666</a:t>
            </a:r>
            <a:endParaRPr lang="en-US" smtClean="0">
              <a:solidFill>
                <a:srgbClr val="3B4F89"/>
              </a:solidFill>
            </a:endParaRPr>
          </a:p>
          <a:p>
            <a:r>
              <a:rPr lang="en-US" smtClean="0"/>
              <a:t>Los beneficios totales y costos totales serán:</a:t>
            </a:r>
          </a:p>
        </p:txBody>
      </p:sp>
      <p:graphicFrame>
        <p:nvGraphicFramePr>
          <p:cNvPr id="1108996" name="Object 4"/>
          <p:cNvGraphicFramePr>
            <a:graphicFrameLocks noChangeAspect="1"/>
          </p:cNvGraphicFramePr>
          <p:nvPr/>
        </p:nvGraphicFramePr>
        <p:xfrm>
          <a:off x="2079625" y="4203700"/>
          <a:ext cx="5287963" cy="1057275"/>
        </p:xfrm>
        <a:graphic>
          <a:graphicData uri="http://schemas.openxmlformats.org/presentationml/2006/ole">
            <mc:AlternateContent xmlns:mc="http://schemas.openxmlformats.org/markup-compatibility/2006">
              <mc:Choice xmlns:v="urn:schemas-microsoft-com:vml" Requires="v">
                <p:oleObj spid="_x0000_s44080" name="Ecuación" r:id="rId3" imgW="2539800" imgH="507960" progId="Equation.3">
                  <p:embed/>
                </p:oleObj>
              </mc:Choice>
              <mc:Fallback>
                <p:oleObj name="Ecuación" r:id="rId3" imgW="2539800" imgH="50796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9625" y="4203700"/>
                        <a:ext cx="5287963" cy="105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08997" name="Object 5"/>
          <p:cNvGraphicFramePr>
            <a:graphicFrameLocks noChangeAspect="1"/>
          </p:cNvGraphicFramePr>
          <p:nvPr/>
        </p:nvGraphicFramePr>
        <p:xfrm>
          <a:off x="2657475" y="5397500"/>
          <a:ext cx="4178300" cy="474663"/>
        </p:xfrm>
        <a:graphic>
          <a:graphicData uri="http://schemas.openxmlformats.org/presentationml/2006/ole">
            <mc:AlternateContent xmlns:mc="http://schemas.openxmlformats.org/markup-compatibility/2006">
              <mc:Choice xmlns:v="urn:schemas-microsoft-com:vml" Requires="v">
                <p:oleObj spid="_x0000_s44081" name="Ecuación" r:id="rId5" imgW="2006280" imgH="228600" progId="Equation.3">
                  <p:embed/>
                </p:oleObj>
              </mc:Choice>
              <mc:Fallback>
                <p:oleObj name="Ecuación" r:id="rId5" imgW="200628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57475" y="5397500"/>
                        <a:ext cx="4178300"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08998" name="Rectangle 6"/>
          <p:cNvSpPr>
            <a:spLocks noChangeArrowheads="1"/>
          </p:cNvSpPr>
          <p:nvPr/>
        </p:nvSpPr>
        <p:spPr bwMode="auto">
          <a:xfrm>
            <a:off x="762000" y="59436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FontTx/>
              <a:buChar char="•"/>
            </a:pPr>
            <a:r>
              <a:rPr lang="en-US" sz="2800">
                <a:solidFill>
                  <a:srgbClr val="470F3E"/>
                </a:solidFill>
              </a:rPr>
              <a:t>El beneficio es mucho mayor (23,333 &gt; 15,000)</a:t>
            </a:r>
          </a:p>
        </p:txBody>
      </p:sp>
      <p:sp>
        <p:nvSpPr>
          <p:cNvPr id="44039" name="Rectangle 2"/>
          <p:cNvSpPr>
            <a:spLocks noGrp="1" noChangeArrowheads="1"/>
          </p:cNvSpPr>
          <p:nvPr>
            <p:ph type="title"/>
          </p:nvPr>
        </p:nvSpPr>
        <p:spPr>
          <a:xfrm>
            <a:off x="304800" y="838200"/>
            <a:ext cx="8534400" cy="838200"/>
          </a:xfrm>
        </p:spPr>
        <p:txBody>
          <a:bodyPr/>
          <a:lstStyle/>
          <a:p>
            <a:r>
              <a:rPr lang="en-US" sz="3600" smtClean="0"/>
              <a:t>Discriminación de Precios Perfecta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08996"/>
                                        </p:tgtEl>
                                        <p:attrNameLst>
                                          <p:attrName>style.visibility</p:attrName>
                                        </p:attrNameLst>
                                      </p:cBhvr>
                                      <p:to>
                                        <p:strVal val="visible"/>
                                      </p:to>
                                    </p:set>
                                    <p:animEffect transition="in" filter="wipe(left)">
                                      <p:cBhvr>
                                        <p:cTn id="7" dur="500"/>
                                        <p:tgtEl>
                                          <p:spTgt spid="11089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108997"/>
                                        </p:tgtEl>
                                        <p:attrNameLst>
                                          <p:attrName>style.visibility</p:attrName>
                                        </p:attrNameLst>
                                      </p:cBhvr>
                                      <p:to>
                                        <p:strVal val="visible"/>
                                      </p:to>
                                    </p:set>
                                    <p:animEffect transition="in" filter="wipe(left)">
                                      <p:cBhvr>
                                        <p:cTn id="12" dur="500"/>
                                        <p:tgtEl>
                                          <p:spTgt spid="11089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08998"/>
                                        </p:tgtEl>
                                        <p:attrNameLst>
                                          <p:attrName>style.visibility</p:attrName>
                                        </p:attrNameLst>
                                      </p:cBhvr>
                                      <p:to>
                                        <p:strVal val="visible"/>
                                      </p:to>
                                    </p:set>
                                    <p:animEffect transition="in" filter="wipe(left)">
                                      <p:cBhvr>
                                        <p:cTn id="17" dur="500"/>
                                        <p:tgtEl>
                                          <p:spTgt spid="1108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899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2541D86-B9BA-4BB1-988D-5D47B221CFD3}" type="slidenum">
              <a:rPr lang="en-US" sz="1400">
                <a:solidFill>
                  <a:schemeClr val="tx1"/>
                </a:solidFill>
                <a:latin typeface="Times New Roman" pitchFamily="18" charset="0"/>
              </a:rPr>
              <a:pPr/>
              <a:t>35</a:t>
            </a:fld>
            <a:endParaRPr lang="en-US" sz="1400">
              <a:solidFill>
                <a:schemeClr val="tx1"/>
              </a:solidFill>
              <a:latin typeface="Times New Roman" pitchFamily="18" charset="0"/>
            </a:endParaRPr>
          </a:p>
        </p:txBody>
      </p:sp>
      <p:sp>
        <p:nvSpPr>
          <p:cNvPr id="45059" name="Rectangle 2"/>
          <p:cNvSpPr>
            <a:spLocks noGrp="1" noChangeArrowheads="1"/>
          </p:cNvSpPr>
          <p:nvPr>
            <p:ph type="title"/>
          </p:nvPr>
        </p:nvSpPr>
        <p:spPr>
          <a:xfrm>
            <a:off x="685800" y="838200"/>
            <a:ext cx="7772400" cy="762000"/>
          </a:xfrm>
        </p:spPr>
        <p:txBody>
          <a:bodyPr/>
          <a:lstStyle/>
          <a:p>
            <a:r>
              <a:rPr lang="en-US" smtClean="0"/>
              <a:t>Separación de Mercados</a:t>
            </a:r>
          </a:p>
        </p:txBody>
      </p:sp>
      <p:sp>
        <p:nvSpPr>
          <p:cNvPr id="45060" name="Rectangle 3"/>
          <p:cNvSpPr>
            <a:spLocks noGrp="1" noChangeArrowheads="1"/>
          </p:cNvSpPr>
          <p:nvPr>
            <p:ph type="body" idx="1"/>
          </p:nvPr>
        </p:nvSpPr>
        <p:spPr>
          <a:xfrm>
            <a:off x="533400" y="1752600"/>
            <a:ext cx="8305800" cy="4800600"/>
          </a:xfrm>
        </p:spPr>
        <p:txBody>
          <a:bodyPr/>
          <a:lstStyle/>
          <a:p>
            <a:r>
              <a:rPr lang="en-US" sz="2800" smtClean="0"/>
              <a:t>La discriminación de precios perfecta implica que el monopolista conozca la función de demanda de cada posible comprador. </a:t>
            </a:r>
          </a:p>
          <a:p>
            <a:r>
              <a:rPr lang="en-US" sz="2800" smtClean="0"/>
              <a:t>Un requisito menos estricto consistiría en suponer que el monopolio puede dividir a sus compradores en una cantidad relativamente pequeña de mercados identificables</a:t>
            </a:r>
          </a:p>
          <a:p>
            <a:pPr lvl="1"/>
            <a:r>
              <a:rPr lang="en-US" smtClean="0"/>
              <a:t>Puede aplicar una política por separado para determinar precios de monopolio para cada mercado</a:t>
            </a:r>
          </a:p>
          <a:p>
            <a:pPr lvl="1"/>
            <a:r>
              <a:rPr lang="en-US" u="sng" smtClean="0"/>
              <a:t>Discriminación de precios de tercer grado</a:t>
            </a: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65ED7AFC-1134-4365-9077-CC67E233FDD3}" type="slidenum">
              <a:rPr lang="en-US" sz="1400">
                <a:solidFill>
                  <a:schemeClr val="tx1"/>
                </a:solidFill>
                <a:latin typeface="Times New Roman" pitchFamily="18" charset="0"/>
              </a:rPr>
              <a:pPr/>
              <a:t>36</a:t>
            </a:fld>
            <a:endParaRPr lang="en-US" sz="1400">
              <a:solidFill>
                <a:schemeClr val="tx1"/>
              </a:solidFill>
              <a:latin typeface="Times New Roman" pitchFamily="18" charset="0"/>
            </a:endParaRPr>
          </a:p>
        </p:txBody>
      </p:sp>
      <p:sp>
        <p:nvSpPr>
          <p:cNvPr id="46083" name="Rectangle 2"/>
          <p:cNvSpPr>
            <a:spLocks noGrp="1" noChangeArrowheads="1"/>
          </p:cNvSpPr>
          <p:nvPr>
            <p:ph type="title"/>
          </p:nvPr>
        </p:nvSpPr>
        <p:spPr>
          <a:xfrm>
            <a:off x="685800" y="838200"/>
            <a:ext cx="7772400" cy="762000"/>
          </a:xfrm>
        </p:spPr>
        <p:txBody>
          <a:bodyPr/>
          <a:lstStyle/>
          <a:p>
            <a:r>
              <a:rPr lang="en-US" smtClean="0"/>
              <a:t>Separación de Mercados</a:t>
            </a:r>
          </a:p>
        </p:txBody>
      </p:sp>
      <p:sp>
        <p:nvSpPr>
          <p:cNvPr id="46084" name="Rectangle 3"/>
          <p:cNvSpPr>
            <a:spLocks noGrp="1" noChangeArrowheads="1"/>
          </p:cNvSpPr>
          <p:nvPr>
            <p:ph type="body" idx="1"/>
          </p:nvPr>
        </p:nvSpPr>
        <p:spPr>
          <a:xfrm>
            <a:off x="685800" y="1828800"/>
            <a:ext cx="7772400" cy="3429000"/>
          </a:xfrm>
        </p:spPr>
        <p:txBody>
          <a:bodyPr/>
          <a:lstStyle/>
          <a:p>
            <a:r>
              <a:rPr lang="en-US" dirty="0" err="1" smtClean="0"/>
              <a:t>Todo</a:t>
            </a:r>
            <a:r>
              <a:rPr lang="en-US" dirty="0" smtClean="0"/>
              <a:t> lo </a:t>
            </a:r>
            <a:r>
              <a:rPr lang="en-US" dirty="0" err="1" smtClean="0"/>
              <a:t>que</a:t>
            </a:r>
            <a:r>
              <a:rPr lang="en-US" dirty="0" smtClean="0"/>
              <a:t> el </a:t>
            </a:r>
            <a:r>
              <a:rPr lang="en-US" dirty="0" err="1" smtClean="0"/>
              <a:t>monopolista</a:t>
            </a:r>
            <a:r>
              <a:rPr lang="en-US" dirty="0" smtClean="0"/>
              <a:t> </a:t>
            </a:r>
            <a:r>
              <a:rPr lang="en-US" dirty="0" err="1" smtClean="0"/>
              <a:t>necesita</a:t>
            </a:r>
            <a:r>
              <a:rPr lang="en-US" dirty="0" smtClean="0"/>
              <a:t> </a:t>
            </a:r>
            <a:r>
              <a:rPr lang="en-US" dirty="0" smtClean="0"/>
              <a:t>saber en </a:t>
            </a:r>
            <a:r>
              <a:rPr lang="en-US" dirty="0" err="1" smtClean="0"/>
              <a:t>este</a:t>
            </a:r>
            <a:r>
              <a:rPr lang="en-US" dirty="0" smtClean="0"/>
              <a:t> </a:t>
            </a:r>
            <a:r>
              <a:rPr lang="en-US" dirty="0" err="1" smtClean="0"/>
              <a:t>caso</a:t>
            </a:r>
            <a:r>
              <a:rPr lang="en-US" dirty="0" smtClean="0"/>
              <a:t> </a:t>
            </a:r>
            <a:r>
              <a:rPr lang="en-US" dirty="0" err="1" smtClean="0"/>
              <a:t>es</a:t>
            </a:r>
            <a:r>
              <a:rPr lang="en-US" dirty="0" smtClean="0"/>
              <a:t> la </a:t>
            </a:r>
            <a:r>
              <a:rPr lang="en-US" dirty="0" err="1" smtClean="0"/>
              <a:t>elasticidad</a:t>
            </a:r>
            <a:r>
              <a:rPr lang="en-US" dirty="0" smtClean="0"/>
              <a:t> </a:t>
            </a:r>
            <a:r>
              <a:rPr lang="en-US" dirty="0" err="1" smtClean="0"/>
              <a:t>precio</a:t>
            </a:r>
            <a:r>
              <a:rPr lang="en-US" dirty="0" smtClean="0"/>
              <a:t> de la </a:t>
            </a:r>
            <a:r>
              <a:rPr lang="en-US" dirty="0" err="1" smtClean="0"/>
              <a:t>demanda</a:t>
            </a:r>
            <a:r>
              <a:rPr lang="en-US" dirty="0" smtClean="0"/>
              <a:t> de </a:t>
            </a:r>
            <a:r>
              <a:rPr lang="en-US" dirty="0" err="1" smtClean="0"/>
              <a:t>cada</a:t>
            </a:r>
            <a:r>
              <a:rPr lang="en-US" dirty="0" smtClean="0"/>
              <a:t> </a:t>
            </a:r>
            <a:r>
              <a:rPr lang="en-US" dirty="0" err="1" smtClean="0"/>
              <a:t>mercado</a:t>
            </a:r>
            <a:endParaRPr lang="en-US" dirty="0" smtClean="0"/>
          </a:p>
          <a:p>
            <a:pPr lvl="1"/>
            <a:r>
              <a:rPr lang="en-US" dirty="0" err="1" smtClean="0"/>
              <a:t>Fija</a:t>
            </a:r>
            <a:r>
              <a:rPr lang="en-US" dirty="0" smtClean="0"/>
              <a:t> el </a:t>
            </a:r>
            <a:r>
              <a:rPr lang="en-US" dirty="0" err="1" smtClean="0"/>
              <a:t>precio</a:t>
            </a:r>
            <a:r>
              <a:rPr lang="en-US" dirty="0" smtClean="0"/>
              <a:t> en </a:t>
            </a:r>
            <a:r>
              <a:rPr lang="en-US" dirty="0" err="1" smtClean="0"/>
              <a:t>cada</a:t>
            </a:r>
            <a:r>
              <a:rPr lang="en-US" dirty="0" smtClean="0"/>
              <a:t> </a:t>
            </a:r>
            <a:r>
              <a:rPr lang="en-US" dirty="0" err="1" smtClean="0"/>
              <a:t>mercado</a:t>
            </a:r>
            <a:r>
              <a:rPr lang="en-US" dirty="0" smtClean="0"/>
              <a:t> </a:t>
            </a:r>
            <a:r>
              <a:rPr lang="en-US" dirty="0" err="1" smtClean="0"/>
              <a:t>aplicando</a:t>
            </a:r>
            <a:r>
              <a:rPr lang="en-US" dirty="0" smtClean="0"/>
              <a:t> la </a:t>
            </a:r>
            <a:r>
              <a:rPr lang="en-US" dirty="0" err="1" smtClean="0"/>
              <a:t>regla</a:t>
            </a:r>
            <a:r>
              <a:rPr lang="en-US" dirty="0" smtClean="0"/>
              <a:t> de la </a:t>
            </a:r>
            <a:r>
              <a:rPr lang="en-US" dirty="0" err="1" smtClean="0"/>
              <a:t>inversa</a:t>
            </a:r>
            <a:r>
              <a:rPr lang="en-US" dirty="0" smtClean="0"/>
              <a:t> de la </a:t>
            </a:r>
            <a:r>
              <a:rPr lang="en-US" dirty="0" err="1" smtClean="0"/>
              <a:t>elasticidad</a:t>
            </a:r>
            <a:endParaRPr lang="en-US" dirty="0" smtClean="0"/>
          </a:p>
          <a:p>
            <a:r>
              <a:rPr lang="en-US" dirty="0" smtClean="0"/>
              <a:t>Si el </a:t>
            </a:r>
            <a:r>
              <a:rPr lang="en-US" dirty="0" err="1" smtClean="0"/>
              <a:t>CMg</a:t>
            </a:r>
            <a:r>
              <a:rPr lang="en-US" dirty="0" smtClean="0"/>
              <a:t> </a:t>
            </a:r>
            <a:r>
              <a:rPr lang="en-US" dirty="0" err="1" smtClean="0"/>
              <a:t>es</a:t>
            </a:r>
            <a:r>
              <a:rPr lang="en-US" dirty="0" smtClean="0"/>
              <a:t> el </a:t>
            </a:r>
            <a:r>
              <a:rPr lang="en-US" dirty="0" err="1" smtClean="0"/>
              <a:t>mismo</a:t>
            </a:r>
            <a:r>
              <a:rPr lang="en-US" dirty="0" smtClean="0"/>
              <a:t> en </a:t>
            </a:r>
            <a:r>
              <a:rPr lang="en-US" dirty="0" err="1" smtClean="0"/>
              <a:t>todos</a:t>
            </a:r>
            <a:r>
              <a:rPr lang="en-US" dirty="0" smtClean="0"/>
              <a:t> los </a:t>
            </a:r>
            <a:r>
              <a:rPr lang="en-US" dirty="0" err="1" smtClean="0"/>
              <a:t>mercados</a:t>
            </a:r>
            <a:r>
              <a:rPr lang="en-US" dirty="0" smtClean="0"/>
              <a:t>, </a:t>
            </a:r>
          </a:p>
        </p:txBody>
      </p:sp>
      <p:graphicFrame>
        <p:nvGraphicFramePr>
          <p:cNvPr id="1134596" name="Object 4"/>
          <p:cNvGraphicFramePr>
            <a:graphicFrameLocks noChangeAspect="1"/>
          </p:cNvGraphicFramePr>
          <p:nvPr/>
        </p:nvGraphicFramePr>
        <p:xfrm>
          <a:off x="2895600" y="5562600"/>
          <a:ext cx="2895600" cy="922338"/>
        </p:xfrm>
        <a:graphic>
          <a:graphicData uri="http://schemas.openxmlformats.org/presentationml/2006/ole">
            <mc:AlternateContent xmlns:mc="http://schemas.openxmlformats.org/markup-compatibility/2006">
              <mc:Choice xmlns:v="urn:schemas-microsoft-com:vml" Requires="v">
                <p:oleObj spid="_x0000_s46107" name="Equation" r:id="rId3" imgW="1390735" imgH="438102" progId="Equation.3">
                  <p:embed/>
                </p:oleObj>
              </mc:Choice>
              <mc:Fallback>
                <p:oleObj name="Equation" r:id="rId3" imgW="1390735" imgH="43810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5562600"/>
                        <a:ext cx="2895600" cy="922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34596"/>
                                        </p:tgtEl>
                                        <p:attrNameLst>
                                          <p:attrName>style.visibility</p:attrName>
                                        </p:attrNameLst>
                                      </p:cBhvr>
                                      <p:to>
                                        <p:strVal val="visible"/>
                                      </p:to>
                                    </p:set>
                                    <p:animEffect transition="in" filter="wipe(left)">
                                      <p:cBhvr>
                                        <p:cTn id="7" dur="500"/>
                                        <p:tgtEl>
                                          <p:spTgt spid="1134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A26BE30-2999-4050-A852-2F432B784349}" type="slidenum">
              <a:rPr lang="en-US" sz="1400">
                <a:solidFill>
                  <a:schemeClr val="tx1"/>
                </a:solidFill>
                <a:latin typeface="Times New Roman" pitchFamily="18" charset="0"/>
              </a:rPr>
              <a:pPr/>
              <a:t>37</a:t>
            </a:fld>
            <a:endParaRPr lang="en-US" sz="1400">
              <a:solidFill>
                <a:schemeClr val="tx1"/>
              </a:solidFill>
              <a:latin typeface="Times New Roman" pitchFamily="18" charset="0"/>
            </a:endParaRPr>
          </a:p>
        </p:txBody>
      </p:sp>
      <p:sp>
        <p:nvSpPr>
          <p:cNvPr id="47107" name="Rectangle 2"/>
          <p:cNvSpPr>
            <a:spLocks noGrp="1" noChangeArrowheads="1"/>
          </p:cNvSpPr>
          <p:nvPr>
            <p:ph type="title"/>
          </p:nvPr>
        </p:nvSpPr>
        <p:spPr>
          <a:xfrm>
            <a:off x="685800" y="838200"/>
            <a:ext cx="7772400" cy="762000"/>
          </a:xfrm>
        </p:spPr>
        <p:txBody>
          <a:bodyPr/>
          <a:lstStyle/>
          <a:p>
            <a:r>
              <a:rPr lang="en-US" smtClean="0"/>
              <a:t>Separación de Mercados</a:t>
            </a:r>
          </a:p>
        </p:txBody>
      </p:sp>
      <p:sp>
        <p:nvSpPr>
          <p:cNvPr id="47108" name="Rectangle 3"/>
          <p:cNvSpPr>
            <a:spLocks noGrp="1" noChangeArrowheads="1"/>
          </p:cNvSpPr>
          <p:nvPr>
            <p:ph type="body" idx="1"/>
          </p:nvPr>
        </p:nvSpPr>
        <p:spPr>
          <a:xfrm>
            <a:off x="685800" y="1981200"/>
            <a:ext cx="7772400" cy="609600"/>
          </a:xfrm>
        </p:spPr>
        <p:txBody>
          <a:bodyPr/>
          <a:lstStyle/>
          <a:p>
            <a:r>
              <a:rPr lang="en-US" smtClean="0"/>
              <a:t>Esto implica que</a:t>
            </a:r>
          </a:p>
        </p:txBody>
      </p:sp>
      <p:graphicFrame>
        <p:nvGraphicFramePr>
          <p:cNvPr id="1133572" name="Object 4"/>
          <p:cNvGraphicFramePr>
            <a:graphicFrameLocks noChangeAspect="1"/>
          </p:cNvGraphicFramePr>
          <p:nvPr/>
        </p:nvGraphicFramePr>
        <p:xfrm>
          <a:off x="3505200" y="2590800"/>
          <a:ext cx="1790700" cy="1765300"/>
        </p:xfrm>
        <a:graphic>
          <a:graphicData uri="http://schemas.openxmlformats.org/presentationml/2006/ole">
            <mc:AlternateContent xmlns:mc="http://schemas.openxmlformats.org/markup-compatibility/2006">
              <mc:Choice xmlns:v="urn:schemas-microsoft-com:vml" Requires="v">
                <p:oleObj spid="_x0000_s47131" name="Equation" r:id="rId3" imgW="857332" imgH="838144" progId="Equation.3">
                  <p:embed/>
                </p:oleObj>
              </mc:Choice>
              <mc:Fallback>
                <p:oleObj name="Equation" r:id="rId3" imgW="857332" imgH="838144"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590800"/>
                        <a:ext cx="1790700" cy="176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3573" name="Rectangle 5"/>
          <p:cNvSpPr>
            <a:spLocks noChangeArrowheads="1"/>
          </p:cNvSpPr>
          <p:nvPr/>
        </p:nvSpPr>
        <p:spPr bwMode="auto">
          <a:xfrm>
            <a:off x="762000" y="4419600"/>
            <a:ext cx="777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FontTx/>
              <a:buChar char="•"/>
            </a:pPr>
            <a:r>
              <a:rPr lang="en-US" sz="3200">
                <a:solidFill>
                  <a:srgbClr val="470F3E"/>
                </a:solidFill>
              </a:rPr>
              <a:t>Consecuencia inmediata: el precio que maximiza al beneficio será más alto en los mercados en los cuales la demanda sea menos elástica.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33572"/>
                                        </p:tgtEl>
                                        <p:attrNameLst>
                                          <p:attrName>style.visibility</p:attrName>
                                        </p:attrNameLst>
                                      </p:cBhvr>
                                      <p:to>
                                        <p:strVal val="visible"/>
                                      </p:to>
                                    </p:set>
                                    <p:animEffect transition="in" filter="wipe(left)">
                                      <p:cBhvr>
                                        <p:cTn id="7" dur="500"/>
                                        <p:tgtEl>
                                          <p:spTgt spid="11335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33573"/>
                                        </p:tgtEl>
                                        <p:attrNameLst>
                                          <p:attrName>style.visibility</p:attrName>
                                        </p:attrNameLst>
                                      </p:cBhvr>
                                      <p:to>
                                        <p:strVal val="visible"/>
                                      </p:to>
                                    </p:set>
                                    <p:animEffect transition="in" filter="wipe(left)">
                                      <p:cBhvr>
                                        <p:cTn id="12" dur="500"/>
                                        <p:tgtEl>
                                          <p:spTgt spid="1133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3573"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0AD0E67C-2908-4992-8629-027C33003F15}" type="slidenum">
              <a:rPr lang="en-US" sz="1400">
                <a:solidFill>
                  <a:schemeClr val="tx1"/>
                </a:solidFill>
                <a:latin typeface="Times New Roman" pitchFamily="18" charset="0"/>
              </a:rPr>
              <a:pPr/>
              <a:t>38</a:t>
            </a:fld>
            <a:endParaRPr lang="en-US" sz="1400">
              <a:solidFill>
                <a:schemeClr val="tx1"/>
              </a:solidFill>
              <a:latin typeface="Times New Roman" pitchFamily="18" charset="0"/>
            </a:endParaRPr>
          </a:p>
        </p:txBody>
      </p:sp>
      <p:sp>
        <p:nvSpPr>
          <p:cNvPr id="48131" name="Rectangle 2"/>
          <p:cNvSpPr>
            <a:spLocks noGrp="1" noChangeArrowheads="1"/>
          </p:cNvSpPr>
          <p:nvPr>
            <p:ph type="title"/>
          </p:nvPr>
        </p:nvSpPr>
        <p:spPr>
          <a:xfrm>
            <a:off x="685800" y="838200"/>
            <a:ext cx="7772400" cy="685800"/>
          </a:xfrm>
        </p:spPr>
        <p:txBody>
          <a:bodyPr/>
          <a:lstStyle/>
          <a:p>
            <a:pPr>
              <a:lnSpc>
                <a:spcPct val="90000"/>
              </a:lnSpc>
            </a:pPr>
            <a:r>
              <a:rPr lang="en-US" smtClean="0"/>
              <a:t>Separación de Mercados</a:t>
            </a:r>
          </a:p>
        </p:txBody>
      </p:sp>
      <p:sp>
        <p:nvSpPr>
          <p:cNvPr id="48132" name="Line 3"/>
          <p:cNvSpPr>
            <a:spLocks noChangeShapeType="1"/>
          </p:cNvSpPr>
          <p:nvPr/>
        </p:nvSpPr>
        <p:spPr bwMode="auto">
          <a:xfrm>
            <a:off x="3733800" y="2895600"/>
            <a:ext cx="0" cy="304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33" name="Line 4"/>
          <p:cNvSpPr>
            <a:spLocks noChangeShapeType="1"/>
          </p:cNvSpPr>
          <p:nvPr/>
        </p:nvSpPr>
        <p:spPr bwMode="auto">
          <a:xfrm>
            <a:off x="762000" y="5943600"/>
            <a:ext cx="5867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48134" name="Text Box 5"/>
          <p:cNvSpPr txBox="1">
            <a:spLocks noChangeArrowheads="1"/>
          </p:cNvSpPr>
          <p:nvPr/>
        </p:nvSpPr>
        <p:spPr bwMode="auto">
          <a:xfrm>
            <a:off x="5208588" y="5943600"/>
            <a:ext cx="25812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800">
                <a:solidFill>
                  <a:schemeClr val="tx1"/>
                </a:solidFill>
              </a:rPr>
              <a:t>Cantidad en mercado 2</a:t>
            </a:r>
          </a:p>
        </p:txBody>
      </p:sp>
      <p:sp>
        <p:nvSpPr>
          <p:cNvPr id="48135" name="Text Box 6"/>
          <p:cNvSpPr txBox="1">
            <a:spLocks noChangeArrowheads="1"/>
          </p:cNvSpPr>
          <p:nvPr/>
        </p:nvSpPr>
        <p:spPr bwMode="auto">
          <a:xfrm>
            <a:off x="-106363" y="5943600"/>
            <a:ext cx="2581276"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800">
                <a:solidFill>
                  <a:schemeClr val="tx1"/>
                </a:solidFill>
              </a:rPr>
              <a:t>Cantidad en mercado 1</a:t>
            </a:r>
          </a:p>
        </p:txBody>
      </p:sp>
      <p:sp>
        <p:nvSpPr>
          <p:cNvPr id="48136" name="Text Box 7"/>
          <p:cNvSpPr txBox="1">
            <a:spLocks noChangeArrowheads="1"/>
          </p:cNvSpPr>
          <p:nvPr/>
        </p:nvSpPr>
        <p:spPr bwMode="auto">
          <a:xfrm>
            <a:off x="3305175" y="2514600"/>
            <a:ext cx="838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800">
                <a:solidFill>
                  <a:schemeClr val="tx1"/>
                </a:solidFill>
              </a:rPr>
              <a:t>Precio</a:t>
            </a:r>
          </a:p>
        </p:txBody>
      </p:sp>
      <p:sp>
        <p:nvSpPr>
          <p:cNvPr id="48137" name="Text Box 8"/>
          <p:cNvSpPr txBox="1">
            <a:spLocks noChangeArrowheads="1"/>
          </p:cNvSpPr>
          <p:nvPr/>
        </p:nvSpPr>
        <p:spPr bwMode="auto">
          <a:xfrm>
            <a:off x="3595688" y="5994400"/>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b="1">
                <a:solidFill>
                  <a:schemeClr val="tx1"/>
                </a:solidFill>
              </a:rPr>
              <a:t>0</a:t>
            </a:r>
          </a:p>
        </p:txBody>
      </p:sp>
      <p:sp>
        <p:nvSpPr>
          <p:cNvPr id="48138" name="Line 9"/>
          <p:cNvSpPr>
            <a:spLocks noChangeShapeType="1"/>
          </p:cNvSpPr>
          <p:nvPr/>
        </p:nvSpPr>
        <p:spPr bwMode="auto">
          <a:xfrm>
            <a:off x="4114800" y="3886200"/>
            <a:ext cx="2286000" cy="152400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39" name="Line 10"/>
          <p:cNvSpPr>
            <a:spLocks noChangeShapeType="1"/>
          </p:cNvSpPr>
          <p:nvPr/>
        </p:nvSpPr>
        <p:spPr bwMode="auto">
          <a:xfrm>
            <a:off x="4114800" y="4267200"/>
            <a:ext cx="1066800" cy="137160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40" name="Line 11"/>
          <p:cNvSpPr>
            <a:spLocks noChangeShapeType="1"/>
          </p:cNvSpPr>
          <p:nvPr/>
        </p:nvSpPr>
        <p:spPr bwMode="auto">
          <a:xfrm flipH="1">
            <a:off x="1524000" y="3124200"/>
            <a:ext cx="1295400" cy="236220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41" name="Line 12"/>
          <p:cNvSpPr>
            <a:spLocks noChangeShapeType="1"/>
          </p:cNvSpPr>
          <p:nvPr/>
        </p:nvSpPr>
        <p:spPr bwMode="auto">
          <a:xfrm flipH="1">
            <a:off x="2438400" y="3429000"/>
            <a:ext cx="685800" cy="2133600"/>
          </a:xfrm>
          <a:prstGeom prst="line">
            <a:avLst/>
          </a:prstGeom>
          <a:noFill/>
          <a:ln w="28575">
            <a:solidFill>
              <a:srgbClr val="3B4F8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48142" name="Line 13"/>
          <p:cNvSpPr>
            <a:spLocks noChangeShapeType="1"/>
          </p:cNvSpPr>
          <p:nvPr/>
        </p:nvSpPr>
        <p:spPr bwMode="auto">
          <a:xfrm>
            <a:off x="914400" y="4572000"/>
            <a:ext cx="5334000" cy="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43" name="Text Box 14"/>
          <p:cNvSpPr txBox="1">
            <a:spLocks noChangeArrowheads="1"/>
          </p:cNvSpPr>
          <p:nvPr/>
        </p:nvSpPr>
        <p:spPr bwMode="auto">
          <a:xfrm>
            <a:off x="6408738" y="5284788"/>
            <a:ext cx="312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3B4F89"/>
                </a:solidFill>
              </a:rPr>
              <a:t>D</a:t>
            </a:r>
          </a:p>
        </p:txBody>
      </p:sp>
      <p:sp>
        <p:nvSpPr>
          <p:cNvPr id="48144" name="Text Box 15"/>
          <p:cNvSpPr txBox="1">
            <a:spLocks noChangeArrowheads="1"/>
          </p:cNvSpPr>
          <p:nvPr/>
        </p:nvSpPr>
        <p:spPr bwMode="auto">
          <a:xfrm>
            <a:off x="1227138" y="5360988"/>
            <a:ext cx="312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3B4F89"/>
                </a:solidFill>
              </a:rPr>
              <a:t>D</a:t>
            </a:r>
          </a:p>
        </p:txBody>
      </p:sp>
      <p:sp>
        <p:nvSpPr>
          <p:cNvPr id="48145" name="Text Box 16"/>
          <p:cNvSpPr txBox="1">
            <a:spLocks noChangeArrowheads="1"/>
          </p:cNvSpPr>
          <p:nvPr/>
        </p:nvSpPr>
        <p:spPr bwMode="auto">
          <a:xfrm>
            <a:off x="5105400" y="55133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3B4F89"/>
                </a:solidFill>
              </a:rPr>
              <a:t>IMg</a:t>
            </a:r>
          </a:p>
        </p:txBody>
      </p:sp>
      <p:sp>
        <p:nvSpPr>
          <p:cNvPr id="48146" name="Text Box 17"/>
          <p:cNvSpPr txBox="1">
            <a:spLocks noChangeArrowheads="1"/>
          </p:cNvSpPr>
          <p:nvPr/>
        </p:nvSpPr>
        <p:spPr bwMode="auto">
          <a:xfrm>
            <a:off x="1989138" y="55133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3B4F89"/>
                </a:solidFill>
              </a:rPr>
              <a:t>IMg</a:t>
            </a:r>
          </a:p>
        </p:txBody>
      </p:sp>
      <p:sp>
        <p:nvSpPr>
          <p:cNvPr id="48147" name="Text Box 18"/>
          <p:cNvSpPr txBox="1">
            <a:spLocks noChangeArrowheads="1"/>
          </p:cNvSpPr>
          <p:nvPr/>
        </p:nvSpPr>
        <p:spPr bwMode="auto">
          <a:xfrm>
            <a:off x="6216650" y="4446588"/>
            <a:ext cx="56197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470F3E"/>
                </a:solidFill>
              </a:rPr>
              <a:t>CMg</a:t>
            </a:r>
          </a:p>
        </p:txBody>
      </p:sp>
      <p:sp>
        <p:nvSpPr>
          <p:cNvPr id="48148" name="Text Box 19"/>
          <p:cNvSpPr txBox="1">
            <a:spLocks noChangeArrowheads="1"/>
          </p:cNvSpPr>
          <p:nvPr/>
        </p:nvSpPr>
        <p:spPr bwMode="auto">
          <a:xfrm>
            <a:off x="425450" y="4446588"/>
            <a:ext cx="56197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i="1">
                <a:solidFill>
                  <a:srgbClr val="470F3E"/>
                </a:solidFill>
              </a:rPr>
              <a:t>CMg</a:t>
            </a:r>
          </a:p>
        </p:txBody>
      </p:sp>
      <p:sp>
        <p:nvSpPr>
          <p:cNvPr id="48149" name="Line 21"/>
          <p:cNvSpPr>
            <a:spLocks noChangeShapeType="1"/>
          </p:cNvSpPr>
          <p:nvPr/>
        </p:nvSpPr>
        <p:spPr bwMode="auto">
          <a:xfrm>
            <a:off x="4343400" y="4038600"/>
            <a:ext cx="0" cy="19050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48150" name="Line 22"/>
          <p:cNvSpPr>
            <a:spLocks noChangeShapeType="1"/>
          </p:cNvSpPr>
          <p:nvPr/>
        </p:nvSpPr>
        <p:spPr bwMode="auto">
          <a:xfrm flipH="1">
            <a:off x="3733800" y="4038600"/>
            <a:ext cx="609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51" name="Text Box 23"/>
          <p:cNvSpPr txBox="1">
            <a:spLocks noChangeArrowheads="1"/>
          </p:cNvSpPr>
          <p:nvPr/>
        </p:nvSpPr>
        <p:spPr bwMode="auto">
          <a:xfrm>
            <a:off x="4137025" y="5970588"/>
            <a:ext cx="455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b="1" i="1">
                <a:solidFill>
                  <a:schemeClr val="tx1"/>
                </a:solidFill>
              </a:rPr>
              <a:t>Q</a:t>
            </a:r>
            <a:r>
              <a:rPr lang="en-US" sz="1400" b="1" baseline="-25000">
                <a:solidFill>
                  <a:schemeClr val="tx1"/>
                </a:solidFill>
              </a:rPr>
              <a:t>2</a:t>
            </a:r>
            <a:r>
              <a:rPr lang="en-US" sz="1400" b="1">
                <a:solidFill>
                  <a:schemeClr val="tx1"/>
                </a:solidFill>
              </a:rPr>
              <a:t>*</a:t>
            </a:r>
            <a:endParaRPr lang="en-US" sz="1400" b="1" i="1">
              <a:solidFill>
                <a:schemeClr val="tx1"/>
              </a:solidFill>
            </a:endParaRPr>
          </a:p>
        </p:txBody>
      </p:sp>
      <p:sp>
        <p:nvSpPr>
          <p:cNvPr id="48152" name="Text Box 24"/>
          <p:cNvSpPr txBox="1">
            <a:spLocks noChangeArrowheads="1"/>
          </p:cNvSpPr>
          <p:nvPr/>
        </p:nvSpPr>
        <p:spPr bwMode="auto">
          <a:xfrm>
            <a:off x="3382963" y="3913188"/>
            <a:ext cx="3667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r"/>
            <a:r>
              <a:rPr lang="en-US" sz="1400" b="1" i="1">
                <a:solidFill>
                  <a:schemeClr val="tx1"/>
                </a:solidFill>
              </a:rPr>
              <a:t>P</a:t>
            </a:r>
            <a:r>
              <a:rPr lang="en-US" sz="1400" b="1" baseline="-25000">
                <a:solidFill>
                  <a:schemeClr val="tx1"/>
                </a:solidFill>
              </a:rPr>
              <a:t>2</a:t>
            </a:r>
            <a:endParaRPr lang="en-US" sz="1400" b="1" i="1">
              <a:solidFill>
                <a:schemeClr val="tx1"/>
              </a:solidFill>
            </a:endParaRPr>
          </a:p>
        </p:txBody>
      </p:sp>
      <p:sp>
        <p:nvSpPr>
          <p:cNvPr id="48153" name="Line 26"/>
          <p:cNvSpPr>
            <a:spLocks noChangeShapeType="1"/>
          </p:cNvSpPr>
          <p:nvPr/>
        </p:nvSpPr>
        <p:spPr bwMode="auto">
          <a:xfrm>
            <a:off x="2743200" y="3276600"/>
            <a:ext cx="0" cy="26670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48154" name="Line 27"/>
          <p:cNvSpPr>
            <a:spLocks noChangeShapeType="1"/>
          </p:cNvSpPr>
          <p:nvPr/>
        </p:nvSpPr>
        <p:spPr bwMode="auto">
          <a:xfrm>
            <a:off x="2743200" y="3276600"/>
            <a:ext cx="990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48155" name="Text Box 28"/>
          <p:cNvSpPr txBox="1">
            <a:spLocks noChangeArrowheads="1"/>
          </p:cNvSpPr>
          <p:nvPr/>
        </p:nvSpPr>
        <p:spPr bwMode="auto">
          <a:xfrm>
            <a:off x="2536825" y="5970588"/>
            <a:ext cx="455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r>
              <a:rPr lang="en-US" sz="1400" b="1" i="1">
                <a:solidFill>
                  <a:schemeClr val="tx1"/>
                </a:solidFill>
              </a:rPr>
              <a:t>Q</a:t>
            </a:r>
            <a:r>
              <a:rPr lang="en-US" sz="1400" b="1" baseline="-25000">
                <a:solidFill>
                  <a:schemeClr val="tx1"/>
                </a:solidFill>
              </a:rPr>
              <a:t>1</a:t>
            </a:r>
            <a:r>
              <a:rPr lang="en-US" sz="1400" b="1">
                <a:solidFill>
                  <a:schemeClr val="tx1"/>
                </a:solidFill>
              </a:rPr>
              <a:t>*</a:t>
            </a:r>
            <a:endParaRPr lang="en-US" sz="1400" b="1" i="1">
              <a:solidFill>
                <a:schemeClr val="tx1"/>
              </a:solidFill>
            </a:endParaRPr>
          </a:p>
        </p:txBody>
      </p:sp>
      <p:sp>
        <p:nvSpPr>
          <p:cNvPr id="48156" name="Text Box 29"/>
          <p:cNvSpPr txBox="1">
            <a:spLocks noChangeArrowheads="1"/>
          </p:cNvSpPr>
          <p:nvPr/>
        </p:nvSpPr>
        <p:spPr bwMode="auto">
          <a:xfrm>
            <a:off x="3733800" y="3151188"/>
            <a:ext cx="366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1</a:t>
            </a:r>
            <a:endParaRPr lang="en-US" sz="1400" b="1" i="1">
              <a:solidFill>
                <a:schemeClr val="tx1"/>
              </a:solidFill>
            </a:endParaRPr>
          </a:p>
        </p:txBody>
      </p:sp>
      <p:sp>
        <p:nvSpPr>
          <p:cNvPr id="1132574" name="Text Box 30"/>
          <p:cNvSpPr txBox="1">
            <a:spLocks noChangeArrowheads="1"/>
          </p:cNvSpPr>
          <p:nvPr/>
        </p:nvSpPr>
        <p:spPr bwMode="auto">
          <a:xfrm>
            <a:off x="457200" y="1600200"/>
            <a:ext cx="8169275"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Si dos mercados están separados, se maximiza beneficios fijando diferentes precios en los dos mercados. </a:t>
            </a:r>
          </a:p>
        </p:txBody>
      </p:sp>
      <p:sp>
        <p:nvSpPr>
          <p:cNvPr id="1132575" name="Text Box 31"/>
          <p:cNvSpPr txBox="1">
            <a:spLocks noChangeArrowheads="1"/>
          </p:cNvSpPr>
          <p:nvPr/>
        </p:nvSpPr>
        <p:spPr bwMode="auto">
          <a:xfrm>
            <a:off x="5105400" y="2667000"/>
            <a:ext cx="3697288"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Se fijará un precio más alto en el mercado que tiene la curva de demanda menos elástica.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32574"/>
                                        </p:tgtEl>
                                        <p:attrNameLst>
                                          <p:attrName>style.visibility</p:attrName>
                                        </p:attrNameLst>
                                      </p:cBhvr>
                                      <p:to>
                                        <p:strVal val="visible"/>
                                      </p:to>
                                    </p:set>
                                    <p:animEffect transition="in" filter="wipe(left)">
                                      <p:cBhvr>
                                        <p:cTn id="7" dur="500"/>
                                        <p:tgtEl>
                                          <p:spTgt spid="11325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32575"/>
                                        </p:tgtEl>
                                        <p:attrNameLst>
                                          <p:attrName>style.visibility</p:attrName>
                                        </p:attrNameLst>
                                      </p:cBhvr>
                                      <p:to>
                                        <p:strVal val="visible"/>
                                      </p:to>
                                    </p:set>
                                    <p:animEffect transition="in" filter="wipe(left)">
                                      <p:cBhvr>
                                        <p:cTn id="12" dur="500"/>
                                        <p:tgtEl>
                                          <p:spTgt spid="1132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574" grpId="0" autoUpdateAnimBg="0"/>
      <p:bldP spid="1132575"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438B3D1-7048-4414-9E92-D68714315874}" type="slidenum">
              <a:rPr lang="en-US" sz="1400">
                <a:solidFill>
                  <a:schemeClr val="tx1"/>
                </a:solidFill>
                <a:latin typeface="Times New Roman" pitchFamily="18" charset="0"/>
              </a:rPr>
              <a:pPr/>
              <a:t>39</a:t>
            </a:fld>
            <a:endParaRPr lang="en-US" sz="1400">
              <a:solidFill>
                <a:schemeClr val="tx1"/>
              </a:solidFill>
              <a:latin typeface="Times New Roman" pitchFamily="18" charset="0"/>
            </a:endParaRPr>
          </a:p>
        </p:txBody>
      </p:sp>
      <p:sp>
        <p:nvSpPr>
          <p:cNvPr id="49155" name="Rectangle 2"/>
          <p:cNvSpPr>
            <a:spLocks noGrp="1" noChangeArrowheads="1"/>
          </p:cNvSpPr>
          <p:nvPr>
            <p:ph type="title"/>
          </p:nvPr>
        </p:nvSpPr>
        <p:spPr/>
        <p:txBody>
          <a:bodyPr/>
          <a:lstStyle/>
          <a:p>
            <a:pPr>
              <a:lnSpc>
                <a:spcPct val="90000"/>
              </a:lnSpc>
            </a:pPr>
            <a:r>
              <a:rPr lang="en-US" smtClean="0"/>
              <a:t>Discriminación de Precios de Tercer Grado</a:t>
            </a:r>
          </a:p>
        </p:txBody>
      </p:sp>
      <p:sp>
        <p:nvSpPr>
          <p:cNvPr id="49156" name="Rectangle 3"/>
          <p:cNvSpPr>
            <a:spLocks noGrp="1" noChangeArrowheads="1"/>
          </p:cNvSpPr>
          <p:nvPr>
            <p:ph type="body" idx="1"/>
          </p:nvPr>
        </p:nvSpPr>
        <p:spPr>
          <a:xfrm>
            <a:off x="457200" y="2209800"/>
            <a:ext cx="8458200" cy="4419600"/>
          </a:xfrm>
        </p:spPr>
        <p:txBody>
          <a:bodyPr/>
          <a:lstStyle/>
          <a:p>
            <a:r>
              <a:rPr lang="en-US" sz="3000" smtClean="0"/>
              <a:t>Supongamos que las curvas de demanda en dos mercados separados están determinadas por</a:t>
            </a:r>
          </a:p>
          <a:p>
            <a:pPr algn="ctr">
              <a:lnSpc>
                <a:spcPct val="110000"/>
              </a:lnSpc>
              <a:buFontTx/>
              <a:buNone/>
            </a:pP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24 – </a:t>
            </a:r>
            <a:r>
              <a:rPr lang="en-US" sz="2800" i="1" smtClean="0">
                <a:solidFill>
                  <a:srgbClr val="3B4F89"/>
                </a:solidFill>
              </a:rPr>
              <a:t>P</a:t>
            </a:r>
            <a:r>
              <a:rPr lang="en-US" sz="2800" baseline="-25000" smtClean="0">
                <a:solidFill>
                  <a:srgbClr val="3B4F89"/>
                </a:solidFill>
              </a:rPr>
              <a:t>1</a:t>
            </a:r>
            <a:endParaRPr lang="en-US" sz="2800" smtClean="0">
              <a:solidFill>
                <a:srgbClr val="3B4F89"/>
              </a:solidFill>
            </a:endParaRPr>
          </a:p>
          <a:p>
            <a:pPr algn="ctr">
              <a:lnSpc>
                <a:spcPct val="120000"/>
              </a:lnSpc>
              <a:buFontTx/>
              <a:buNone/>
            </a:pP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24 – 2</a:t>
            </a:r>
            <a:r>
              <a:rPr lang="en-US" sz="2800" i="1" smtClean="0">
                <a:solidFill>
                  <a:srgbClr val="3B4F89"/>
                </a:solidFill>
              </a:rPr>
              <a:t>P</a:t>
            </a:r>
            <a:r>
              <a:rPr lang="en-US" sz="2800" baseline="-25000" smtClean="0">
                <a:solidFill>
                  <a:srgbClr val="3B4F89"/>
                </a:solidFill>
              </a:rPr>
              <a:t>2</a:t>
            </a:r>
            <a:endParaRPr lang="en-US" sz="2800" smtClean="0">
              <a:solidFill>
                <a:srgbClr val="3B4F89"/>
              </a:solidFill>
            </a:endParaRPr>
          </a:p>
          <a:p>
            <a:r>
              <a:rPr lang="en-US" sz="3000" smtClean="0"/>
              <a:t>Supongamos que </a:t>
            </a:r>
            <a:r>
              <a:rPr lang="en-US" sz="3000" i="1" smtClean="0"/>
              <a:t>CMg</a:t>
            </a:r>
            <a:r>
              <a:rPr lang="en-US" sz="3000" smtClean="0"/>
              <a:t> = 6</a:t>
            </a:r>
          </a:p>
          <a:p>
            <a:r>
              <a:rPr lang="en-US" sz="3000" smtClean="0"/>
              <a:t>Para maximizar el beneficio es necesario que:</a:t>
            </a:r>
          </a:p>
          <a:p>
            <a:pPr algn="ctr">
              <a:buFontTx/>
              <a:buNone/>
            </a:pPr>
            <a:r>
              <a:rPr lang="en-US" sz="2800" i="1" smtClean="0">
                <a:solidFill>
                  <a:srgbClr val="3B4F89"/>
                </a:solidFill>
              </a:rPr>
              <a:t>MR</a:t>
            </a:r>
            <a:r>
              <a:rPr lang="en-US" sz="2800" baseline="-25000" smtClean="0">
                <a:solidFill>
                  <a:srgbClr val="3B4F89"/>
                </a:solidFill>
              </a:rPr>
              <a:t>1</a:t>
            </a:r>
            <a:r>
              <a:rPr lang="en-US" sz="2800" smtClean="0">
                <a:solidFill>
                  <a:srgbClr val="3B4F89"/>
                </a:solidFill>
              </a:rPr>
              <a:t> = 24 – 2</a:t>
            </a: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6 = </a:t>
            </a:r>
            <a:r>
              <a:rPr lang="en-US" sz="2800" i="1" smtClean="0">
                <a:solidFill>
                  <a:srgbClr val="3B4F89"/>
                </a:solidFill>
              </a:rPr>
              <a:t>MR</a:t>
            </a:r>
            <a:r>
              <a:rPr lang="en-US" sz="2800" baseline="-25000" smtClean="0">
                <a:solidFill>
                  <a:srgbClr val="3B4F89"/>
                </a:solidFill>
              </a:rPr>
              <a:t>2</a:t>
            </a:r>
            <a:r>
              <a:rPr lang="en-US" sz="2800" smtClean="0">
                <a:solidFill>
                  <a:srgbClr val="3B4F89"/>
                </a:solidFill>
              </a:rPr>
              <a:t> = 12 – </a:t>
            </a:r>
            <a:r>
              <a:rPr lang="en-US" sz="2800" i="1" smtClean="0">
                <a:solidFill>
                  <a:srgbClr val="3B4F89"/>
                </a:solidFill>
              </a:rPr>
              <a:t>Q</a:t>
            </a:r>
            <a:r>
              <a:rPr lang="en-US" sz="2800" baseline="-25000" smtClean="0">
                <a:solidFill>
                  <a:srgbClr val="3B4F89"/>
                </a:solidFill>
              </a:rPr>
              <a:t>2</a:t>
            </a:r>
            <a:endParaRPr lang="en-US" sz="2800" i="1" smtClean="0">
              <a:solidFill>
                <a:srgbClr val="5858D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B1EC92E-C2AE-4F63-B935-3EB3019AC434}" type="slidenum">
              <a:rPr lang="en-US" sz="1400">
                <a:solidFill>
                  <a:schemeClr val="tx1"/>
                </a:solidFill>
                <a:latin typeface="Times New Roman" pitchFamily="18" charset="0"/>
              </a:rPr>
              <a:pPr/>
              <a:t>4</a:t>
            </a:fld>
            <a:endParaRPr lang="en-US" sz="1400">
              <a:solidFill>
                <a:schemeClr val="tx1"/>
              </a:solidFill>
              <a:latin typeface="Times New Roman" pitchFamily="18" charset="0"/>
            </a:endParaRPr>
          </a:p>
        </p:txBody>
      </p:sp>
      <p:sp>
        <p:nvSpPr>
          <p:cNvPr id="5123" name="Rectangle 2"/>
          <p:cNvSpPr>
            <a:spLocks noGrp="1" noChangeArrowheads="1"/>
          </p:cNvSpPr>
          <p:nvPr>
            <p:ph type="title"/>
          </p:nvPr>
        </p:nvSpPr>
        <p:spPr>
          <a:xfrm>
            <a:off x="685800" y="838200"/>
            <a:ext cx="7772400" cy="914400"/>
          </a:xfrm>
        </p:spPr>
        <p:txBody>
          <a:bodyPr/>
          <a:lstStyle/>
          <a:p>
            <a:r>
              <a:rPr lang="en-US" smtClean="0"/>
              <a:t>Barreras Tecnológicas a la Entrada</a:t>
            </a:r>
          </a:p>
        </p:txBody>
      </p:sp>
      <p:sp>
        <p:nvSpPr>
          <p:cNvPr id="5124" name="Rectangle 3"/>
          <p:cNvSpPr>
            <a:spLocks noGrp="1" noChangeArrowheads="1"/>
          </p:cNvSpPr>
          <p:nvPr>
            <p:ph type="body" idx="1"/>
          </p:nvPr>
        </p:nvSpPr>
        <p:spPr>
          <a:xfrm>
            <a:off x="0" y="1905000"/>
            <a:ext cx="9144000" cy="5105400"/>
          </a:xfrm>
        </p:spPr>
        <p:txBody>
          <a:bodyPr/>
          <a:lstStyle/>
          <a:p>
            <a:pPr marL="514350" indent="-514350">
              <a:buFont typeface="+mj-lt"/>
              <a:buAutoNum type="arabicPeriod"/>
            </a:pPr>
            <a:r>
              <a:rPr lang="en-US" sz="3000" u="sng" dirty="0" err="1" smtClean="0"/>
              <a:t>Monopolio</a:t>
            </a:r>
            <a:r>
              <a:rPr lang="en-US" sz="3000" u="sng" dirty="0" smtClean="0"/>
              <a:t> Natural</a:t>
            </a:r>
          </a:p>
          <a:p>
            <a:r>
              <a:rPr lang="en-US" sz="3000" dirty="0" smtClean="0"/>
              <a:t>CM y </a:t>
            </a:r>
            <a:r>
              <a:rPr lang="en-US" sz="3000" dirty="0" err="1" smtClean="0"/>
              <a:t>CMe</a:t>
            </a:r>
            <a:r>
              <a:rPr lang="en-US" sz="3000" dirty="0" smtClean="0"/>
              <a:t> </a:t>
            </a:r>
            <a:r>
              <a:rPr lang="en-US" sz="3000" dirty="0" err="1" smtClean="0"/>
              <a:t>decrecientes</a:t>
            </a:r>
            <a:r>
              <a:rPr lang="en-US" sz="3000" dirty="0" smtClean="0"/>
              <a:t> </a:t>
            </a:r>
            <a:r>
              <a:rPr lang="en-US" sz="3000" dirty="0" err="1" smtClean="0"/>
              <a:t>para</a:t>
            </a:r>
            <a:r>
              <a:rPr lang="en-US" sz="3000" dirty="0" smtClean="0"/>
              <a:t> un gran </a:t>
            </a:r>
            <a:r>
              <a:rPr lang="en-US" sz="3000" dirty="0" err="1" smtClean="0"/>
              <a:t>intervalo</a:t>
            </a:r>
            <a:r>
              <a:rPr lang="en-US" sz="3000" dirty="0" smtClean="0"/>
              <a:t> de </a:t>
            </a:r>
            <a:r>
              <a:rPr lang="en-US" sz="3000" dirty="0" err="1" smtClean="0"/>
              <a:t>niveles</a:t>
            </a:r>
            <a:r>
              <a:rPr lang="en-US" sz="3000" dirty="0" smtClean="0"/>
              <a:t> de </a:t>
            </a:r>
            <a:r>
              <a:rPr lang="en-US" sz="3000" dirty="0" err="1" smtClean="0"/>
              <a:t>producción</a:t>
            </a:r>
            <a:r>
              <a:rPr lang="en-US" sz="3000" dirty="0" smtClean="0"/>
              <a:t>.</a:t>
            </a:r>
            <a:r>
              <a:rPr lang="en-US" dirty="0" smtClean="0"/>
              <a:t> </a:t>
            </a:r>
          </a:p>
          <a:p>
            <a:pPr lvl="1">
              <a:spcBef>
                <a:spcPts val="1200"/>
              </a:spcBef>
            </a:pPr>
            <a:r>
              <a:rPr lang="en-US" sz="2600" dirty="0" smtClean="0"/>
              <a:t>La </a:t>
            </a:r>
            <a:r>
              <a:rPr lang="en-US" sz="2600" dirty="0" err="1" smtClean="0"/>
              <a:t>empresa</a:t>
            </a:r>
            <a:r>
              <a:rPr lang="en-US" sz="2600" dirty="0" smtClean="0"/>
              <a:t> de mayor </a:t>
            </a:r>
            <a:r>
              <a:rPr lang="en-US" sz="2600" dirty="0" err="1" smtClean="0"/>
              <a:t>tamaño</a:t>
            </a:r>
            <a:r>
              <a:rPr lang="en-US" sz="2600" dirty="0" smtClean="0"/>
              <a:t> </a:t>
            </a:r>
            <a:r>
              <a:rPr lang="en-US" sz="2600" dirty="0" err="1" smtClean="0"/>
              <a:t>producirá</a:t>
            </a:r>
            <a:r>
              <a:rPr lang="en-US" sz="2600" dirty="0" smtClean="0"/>
              <a:t> </a:t>
            </a:r>
            <a:r>
              <a:rPr lang="en-US" sz="2600" dirty="0" err="1" smtClean="0"/>
              <a:t>más</a:t>
            </a:r>
            <a:r>
              <a:rPr lang="en-US" sz="2600" dirty="0" smtClean="0"/>
              <a:t> </a:t>
            </a:r>
            <a:r>
              <a:rPr lang="en-US" sz="2600" dirty="0" err="1" smtClean="0"/>
              <a:t>barato</a:t>
            </a:r>
            <a:r>
              <a:rPr lang="en-US" sz="2600" dirty="0" smtClean="0"/>
              <a:t> y </a:t>
            </a:r>
            <a:r>
              <a:rPr lang="en-US" sz="2600" dirty="0" err="1" smtClean="0"/>
              <a:t>desplazará</a:t>
            </a:r>
            <a:r>
              <a:rPr lang="en-US" sz="2600" dirty="0" smtClean="0"/>
              <a:t> a </a:t>
            </a:r>
            <a:r>
              <a:rPr lang="en-US" sz="2600" dirty="0" err="1" smtClean="0"/>
              <a:t>las</a:t>
            </a:r>
            <a:r>
              <a:rPr lang="en-US" sz="2600" dirty="0" smtClean="0"/>
              <a:t> </a:t>
            </a:r>
            <a:r>
              <a:rPr lang="en-US" sz="2600" dirty="0" err="1" smtClean="0"/>
              <a:t>otras</a:t>
            </a:r>
            <a:endParaRPr lang="en-US" sz="2600" dirty="0" smtClean="0"/>
          </a:p>
          <a:p>
            <a:pPr lvl="2"/>
            <a:r>
              <a:rPr lang="en-US" sz="2000" dirty="0" err="1" smtClean="0"/>
              <a:t>Empresas</a:t>
            </a:r>
            <a:r>
              <a:rPr lang="en-US" sz="2000" dirty="0" smtClean="0"/>
              <a:t> </a:t>
            </a:r>
            <a:r>
              <a:rPr lang="en-US" sz="2000" dirty="0" err="1" smtClean="0"/>
              <a:t>pueden</a:t>
            </a:r>
            <a:r>
              <a:rPr lang="en-US" sz="2000" dirty="0" smtClean="0"/>
              <a:t> </a:t>
            </a:r>
            <a:r>
              <a:rPr lang="en-US" sz="2000" dirty="0" err="1" smtClean="0"/>
              <a:t>encontrar</a:t>
            </a:r>
            <a:r>
              <a:rPr lang="en-US" sz="2000" dirty="0" smtClean="0"/>
              <a:t> rentable </a:t>
            </a:r>
            <a:r>
              <a:rPr lang="en-US" sz="2000" dirty="0" err="1" smtClean="0"/>
              <a:t>reducir</a:t>
            </a:r>
            <a:r>
              <a:rPr lang="en-US" sz="2000" dirty="0" smtClean="0"/>
              <a:t> mucho </a:t>
            </a:r>
            <a:r>
              <a:rPr lang="en-US" sz="2000" dirty="0" err="1" smtClean="0"/>
              <a:t>sus</a:t>
            </a:r>
            <a:r>
              <a:rPr lang="en-US" sz="2000" dirty="0" smtClean="0"/>
              <a:t> </a:t>
            </a:r>
            <a:r>
              <a:rPr lang="en-US" sz="2000" dirty="0" err="1" smtClean="0"/>
              <a:t>precios</a:t>
            </a:r>
            <a:r>
              <a:rPr lang="en-US" sz="2000" dirty="0" smtClean="0"/>
              <a:t> </a:t>
            </a:r>
            <a:r>
              <a:rPr lang="en-US" sz="2000" dirty="0" err="1" smtClean="0"/>
              <a:t>para</a:t>
            </a:r>
            <a:r>
              <a:rPr lang="en-US" sz="2000" dirty="0" smtClean="0"/>
              <a:t> </a:t>
            </a:r>
            <a:r>
              <a:rPr lang="en-US" sz="2000" dirty="0" err="1" smtClean="0"/>
              <a:t>sacar</a:t>
            </a:r>
            <a:r>
              <a:rPr lang="en-US" sz="2000" dirty="0" smtClean="0"/>
              <a:t> a </a:t>
            </a:r>
            <a:r>
              <a:rPr lang="en-US" sz="2000" dirty="0" err="1" smtClean="0"/>
              <a:t>las</a:t>
            </a:r>
            <a:r>
              <a:rPr lang="en-US" sz="2000" dirty="0" smtClean="0"/>
              <a:t> </a:t>
            </a:r>
            <a:r>
              <a:rPr lang="en-US" sz="2000" dirty="0" err="1" smtClean="0"/>
              <a:t>otras</a:t>
            </a:r>
            <a:r>
              <a:rPr lang="en-US" sz="2000" dirty="0" smtClean="0"/>
              <a:t> de la </a:t>
            </a:r>
            <a:r>
              <a:rPr lang="en-US" sz="2000" dirty="0" err="1" smtClean="0"/>
              <a:t>industria</a:t>
            </a:r>
            <a:endParaRPr lang="en-US" sz="2000" u="sng" dirty="0" smtClean="0"/>
          </a:p>
          <a:p>
            <a:pPr lvl="2"/>
            <a:r>
              <a:rPr lang="en-US" sz="2000" dirty="0" err="1" smtClean="0"/>
              <a:t>Cuando</a:t>
            </a:r>
            <a:r>
              <a:rPr lang="en-US" sz="2000" dirty="0" smtClean="0"/>
              <a:t> hay un </a:t>
            </a:r>
            <a:r>
              <a:rPr lang="en-US" sz="2000" dirty="0" err="1" smtClean="0"/>
              <a:t>monopolio</a:t>
            </a:r>
            <a:r>
              <a:rPr lang="en-US" sz="2000" dirty="0" smtClean="0"/>
              <a:t> </a:t>
            </a:r>
            <a:r>
              <a:rPr lang="en-US" sz="2000" dirty="0" err="1" smtClean="0"/>
              <a:t>establecido</a:t>
            </a:r>
            <a:r>
              <a:rPr lang="en-US" sz="2000" dirty="0" smtClean="0"/>
              <a:t>, la </a:t>
            </a:r>
            <a:r>
              <a:rPr lang="en-US" sz="2000" dirty="0" err="1" smtClean="0"/>
              <a:t>entrada</a:t>
            </a:r>
            <a:r>
              <a:rPr lang="en-US" sz="2000" dirty="0" smtClean="0"/>
              <a:t> de </a:t>
            </a:r>
            <a:r>
              <a:rPr lang="en-US" sz="2000" dirty="0" err="1" smtClean="0"/>
              <a:t>toda</a:t>
            </a:r>
            <a:r>
              <a:rPr lang="en-US" sz="2000" dirty="0" smtClean="0"/>
              <a:t> </a:t>
            </a:r>
            <a:r>
              <a:rPr lang="en-US" sz="2000" dirty="0" err="1" smtClean="0"/>
              <a:t>nueva</a:t>
            </a:r>
            <a:r>
              <a:rPr lang="en-US" sz="2000" dirty="0" smtClean="0"/>
              <a:t> </a:t>
            </a:r>
            <a:r>
              <a:rPr lang="en-US" sz="2000" dirty="0" err="1" smtClean="0"/>
              <a:t>empresa</a:t>
            </a:r>
            <a:r>
              <a:rPr lang="en-US" sz="2000" dirty="0" smtClean="0"/>
              <a:t> </a:t>
            </a:r>
            <a:r>
              <a:rPr lang="en-US" sz="2000" dirty="0" err="1" smtClean="0"/>
              <a:t>resultará</a:t>
            </a:r>
            <a:r>
              <a:rPr lang="en-US" sz="2000" dirty="0" smtClean="0"/>
              <a:t> </a:t>
            </a:r>
            <a:r>
              <a:rPr lang="en-US" sz="2000" dirty="0" err="1" smtClean="0"/>
              <a:t>muy</a:t>
            </a:r>
            <a:r>
              <a:rPr lang="en-US" sz="2000" dirty="0" smtClean="0"/>
              <a:t> </a:t>
            </a:r>
            <a:r>
              <a:rPr lang="en-US" sz="2000" dirty="0" err="1" smtClean="0"/>
              <a:t>difícil</a:t>
            </a:r>
            <a:r>
              <a:rPr lang="en-US" sz="2000" dirty="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1B9BEDF7-7267-4049-85AD-FE49C38348AD}" type="slidenum">
              <a:rPr lang="en-US" sz="1400">
                <a:solidFill>
                  <a:schemeClr val="tx1"/>
                </a:solidFill>
                <a:latin typeface="Times New Roman" pitchFamily="18" charset="0"/>
              </a:rPr>
              <a:pPr/>
              <a:t>40</a:t>
            </a:fld>
            <a:endParaRPr lang="en-US" sz="1400">
              <a:solidFill>
                <a:schemeClr val="tx1"/>
              </a:solidFill>
              <a:latin typeface="Times New Roman" pitchFamily="18" charset="0"/>
            </a:endParaRPr>
          </a:p>
        </p:txBody>
      </p:sp>
      <p:sp>
        <p:nvSpPr>
          <p:cNvPr id="50179" name="Rectangle 2"/>
          <p:cNvSpPr>
            <a:spLocks noGrp="1" noChangeArrowheads="1"/>
          </p:cNvSpPr>
          <p:nvPr>
            <p:ph type="title"/>
          </p:nvPr>
        </p:nvSpPr>
        <p:spPr/>
        <p:txBody>
          <a:bodyPr/>
          <a:lstStyle/>
          <a:p>
            <a:pPr>
              <a:lnSpc>
                <a:spcPct val="90000"/>
              </a:lnSpc>
            </a:pPr>
            <a:r>
              <a:rPr lang="en-US" smtClean="0"/>
              <a:t>Discriminación de Precios de Tercer Grado</a:t>
            </a:r>
          </a:p>
        </p:txBody>
      </p:sp>
      <p:sp>
        <p:nvSpPr>
          <p:cNvPr id="50180" name="Rectangle 3"/>
          <p:cNvSpPr>
            <a:spLocks noGrp="1" noChangeArrowheads="1"/>
          </p:cNvSpPr>
          <p:nvPr>
            <p:ph type="body" idx="1"/>
          </p:nvPr>
        </p:nvSpPr>
        <p:spPr>
          <a:xfrm>
            <a:off x="685800" y="2209800"/>
            <a:ext cx="7772400" cy="4191000"/>
          </a:xfrm>
        </p:spPr>
        <p:txBody>
          <a:bodyPr/>
          <a:lstStyle/>
          <a:p>
            <a:r>
              <a:rPr lang="en-US" smtClean="0"/>
              <a:t>Las elecciones óptimas son:</a:t>
            </a:r>
          </a:p>
          <a:p>
            <a:pPr algn="ctr">
              <a:lnSpc>
                <a:spcPct val="110000"/>
              </a:lnSpc>
              <a:buFontTx/>
              <a:buNone/>
            </a:pP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9	</a:t>
            </a:r>
            <a:r>
              <a:rPr lang="en-US" sz="2800" i="1" smtClean="0">
                <a:solidFill>
                  <a:srgbClr val="3B4F89"/>
                </a:solidFill>
              </a:rPr>
              <a:t>P</a:t>
            </a:r>
            <a:r>
              <a:rPr lang="en-US" sz="2800" baseline="-25000" smtClean="0">
                <a:solidFill>
                  <a:srgbClr val="3B4F89"/>
                </a:solidFill>
              </a:rPr>
              <a:t>1</a:t>
            </a:r>
            <a:r>
              <a:rPr lang="en-US" sz="2800" smtClean="0">
                <a:solidFill>
                  <a:srgbClr val="3B4F89"/>
                </a:solidFill>
              </a:rPr>
              <a:t> = 15</a:t>
            </a:r>
          </a:p>
          <a:p>
            <a:pPr algn="ctr">
              <a:lnSpc>
                <a:spcPct val="120000"/>
              </a:lnSpc>
              <a:buFontTx/>
              <a:buNone/>
            </a:pP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6	</a:t>
            </a:r>
            <a:r>
              <a:rPr lang="en-US" sz="2800" i="1" smtClean="0">
                <a:solidFill>
                  <a:srgbClr val="3B4F89"/>
                </a:solidFill>
              </a:rPr>
              <a:t>P</a:t>
            </a:r>
            <a:r>
              <a:rPr lang="en-US" sz="2800" baseline="-25000" smtClean="0">
                <a:solidFill>
                  <a:srgbClr val="3B4F89"/>
                </a:solidFill>
              </a:rPr>
              <a:t>2</a:t>
            </a:r>
            <a:r>
              <a:rPr lang="en-US" sz="2800" smtClean="0">
                <a:solidFill>
                  <a:srgbClr val="3B4F89"/>
                </a:solidFill>
              </a:rPr>
              <a:t> = 9</a:t>
            </a:r>
          </a:p>
          <a:p>
            <a:r>
              <a:rPr lang="en-US" smtClean="0"/>
              <a:t>Los beneficios del monopolista son:</a:t>
            </a:r>
          </a:p>
          <a:p>
            <a:pPr algn="ctr">
              <a:buFontTx/>
              <a:buNone/>
            </a:pPr>
            <a:r>
              <a:rPr lang="en-US" sz="2800" smtClean="0">
                <a:solidFill>
                  <a:srgbClr val="3B4F89"/>
                </a:solidFill>
                <a:sym typeface="Symbol" pitchFamily="18" charset="2"/>
              </a:rPr>
              <a:t></a:t>
            </a:r>
            <a:r>
              <a:rPr lang="en-US" sz="2800" smtClean="0">
                <a:solidFill>
                  <a:srgbClr val="3B4F89"/>
                </a:solidFill>
              </a:rPr>
              <a:t> = (</a:t>
            </a:r>
            <a:r>
              <a:rPr lang="en-US" sz="2800" i="1" smtClean="0">
                <a:solidFill>
                  <a:srgbClr val="3B4F89"/>
                </a:solidFill>
              </a:rPr>
              <a:t>P</a:t>
            </a:r>
            <a:r>
              <a:rPr lang="en-US" sz="2800" baseline="-25000" smtClean="0">
                <a:solidFill>
                  <a:srgbClr val="3B4F89"/>
                </a:solidFill>
              </a:rPr>
              <a:t>1</a:t>
            </a:r>
            <a:r>
              <a:rPr lang="en-US" sz="2800" smtClean="0">
                <a:solidFill>
                  <a:srgbClr val="3B4F89"/>
                </a:solidFill>
              </a:rPr>
              <a:t> - 6)</a:t>
            </a: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a:t>
            </a:r>
            <a:r>
              <a:rPr lang="en-US" sz="2800" i="1" smtClean="0">
                <a:solidFill>
                  <a:srgbClr val="3B4F89"/>
                </a:solidFill>
              </a:rPr>
              <a:t>P</a:t>
            </a:r>
            <a:r>
              <a:rPr lang="en-US" sz="2800" baseline="-25000" smtClean="0">
                <a:solidFill>
                  <a:srgbClr val="3B4F89"/>
                </a:solidFill>
              </a:rPr>
              <a:t>2</a:t>
            </a:r>
            <a:r>
              <a:rPr lang="en-US" sz="2800" smtClean="0">
                <a:solidFill>
                  <a:srgbClr val="3B4F89"/>
                </a:solidFill>
              </a:rPr>
              <a:t> - 6)</a:t>
            </a: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81 + 18 = 99</a:t>
            </a:r>
            <a:endParaRPr lang="en-US" sz="2800" i="1" smtClean="0">
              <a:solidFill>
                <a:srgbClr val="5858D4"/>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11EA1B71-0B19-440F-872E-56C2568B65EB}" type="slidenum">
              <a:rPr lang="en-US" sz="1400">
                <a:solidFill>
                  <a:schemeClr val="tx1"/>
                </a:solidFill>
                <a:latin typeface="Times New Roman" pitchFamily="18" charset="0"/>
              </a:rPr>
              <a:pPr/>
              <a:t>41</a:t>
            </a:fld>
            <a:endParaRPr lang="en-US" sz="1400">
              <a:solidFill>
                <a:schemeClr val="tx1"/>
              </a:solidFill>
              <a:latin typeface="Times New Roman" pitchFamily="18" charset="0"/>
            </a:endParaRPr>
          </a:p>
        </p:txBody>
      </p:sp>
      <p:sp>
        <p:nvSpPr>
          <p:cNvPr id="51203" name="Rectangle 2"/>
          <p:cNvSpPr>
            <a:spLocks noGrp="1" noChangeArrowheads="1"/>
          </p:cNvSpPr>
          <p:nvPr>
            <p:ph type="title"/>
          </p:nvPr>
        </p:nvSpPr>
        <p:spPr/>
        <p:txBody>
          <a:bodyPr/>
          <a:lstStyle/>
          <a:p>
            <a:pPr>
              <a:lnSpc>
                <a:spcPct val="90000"/>
              </a:lnSpc>
            </a:pPr>
            <a:r>
              <a:rPr lang="en-US" smtClean="0"/>
              <a:t>Discriminación de Precios de Tercer Grado</a:t>
            </a:r>
          </a:p>
        </p:txBody>
      </p:sp>
      <p:sp>
        <p:nvSpPr>
          <p:cNvPr id="51204" name="Rectangle 3"/>
          <p:cNvSpPr>
            <a:spLocks noGrp="1" noChangeArrowheads="1"/>
          </p:cNvSpPr>
          <p:nvPr>
            <p:ph type="body" idx="1"/>
          </p:nvPr>
        </p:nvSpPr>
        <p:spPr>
          <a:xfrm>
            <a:off x="457200" y="2133600"/>
            <a:ext cx="8382000" cy="4114800"/>
          </a:xfrm>
        </p:spPr>
        <p:txBody>
          <a:bodyPr/>
          <a:lstStyle/>
          <a:p>
            <a:r>
              <a:rPr lang="en-US" smtClean="0"/>
              <a:t>Podemos evaluar el efecto que esta política tiene en la asignación de recursos calculando las pérdidas de eficiencia económica en los dos mercados.</a:t>
            </a:r>
          </a:p>
          <a:p>
            <a:pPr lvl="1"/>
            <a:r>
              <a:rPr lang="en-US" smtClean="0"/>
              <a:t>Dado que la demanda en el mercado 1 en P=CMg=6 es 18 y que la producción competitiva sería igual a 12 en el mercado 2, </a:t>
            </a:r>
          </a:p>
          <a:p>
            <a:pPr algn="ctr">
              <a:lnSpc>
                <a:spcPct val="140000"/>
              </a:lnSpc>
              <a:buFontTx/>
              <a:buNone/>
            </a:pPr>
            <a:r>
              <a:rPr lang="en-US" sz="2800" i="1" smtClean="0">
                <a:solidFill>
                  <a:srgbClr val="3B4F89"/>
                </a:solidFill>
              </a:rPr>
              <a:t>DW</a:t>
            </a:r>
            <a:r>
              <a:rPr lang="en-US" sz="2800" baseline="-25000" smtClean="0">
                <a:solidFill>
                  <a:srgbClr val="3B4F89"/>
                </a:solidFill>
              </a:rPr>
              <a:t>1</a:t>
            </a:r>
            <a:r>
              <a:rPr lang="en-US" sz="2800" smtClean="0">
                <a:solidFill>
                  <a:srgbClr val="3B4F89"/>
                </a:solidFill>
              </a:rPr>
              <a:t> = 0.5(</a:t>
            </a:r>
            <a:r>
              <a:rPr lang="en-US" sz="2800" i="1" smtClean="0">
                <a:solidFill>
                  <a:srgbClr val="3B4F89"/>
                </a:solidFill>
              </a:rPr>
              <a:t>P</a:t>
            </a:r>
            <a:r>
              <a:rPr lang="en-US" sz="2800" baseline="-25000" smtClean="0">
                <a:solidFill>
                  <a:srgbClr val="3B4F89"/>
                </a:solidFill>
              </a:rPr>
              <a:t>1</a:t>
            </a:r>
            <a:r>
              <a:rPr lang="en-US" sz="2800" smtClean="0">
                <a:solidFill>
                  <a:srgbClr val="3B4F89"/>
                </a:solidFill>
              </a:rPr>
              <a:t>-</a:t>
            </a:r>
            <a:r>
              <a:rPr lang="en-US" sz="2800" i="1" smtClean="0">
                <a:solidFill>
                  <a:srgbClr val="3B4F89"/>
                </a:solidFill>
              </a:rPr>
              <a:t>CMg)</a:t>
            </a:r>
            <a:r>
              <a:rPr lang="en-US" sz="2800" smtClean="0">
                <a:solidFill>
                  <a:srgbClr val="3B4F89"/>
                </a:solidFill>
              </a:rPr>
              <a:t>(18-</a:t>
            </a: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0.5(15-6)(18-9) = 40.5</a:t>
            </a:r>
          </a:p>
          <a:p>
            <a:pPr algn="ctr">
              <a:lnSpc>
                <a:spcPct val="140000"/>
              </a:lnSpc>
              <a:buFontTx/>
              <a:buNone/>
            </a:pPr>
            <a:r>
              <a:rPr lang="en-US" sz="2800" i="1" smtClean="0">
                <a:solidFill>
                  <a:srgbClr val="3B4F89"/>
                </a:solidFill>
              </a:rPr>
              <a:t>DW</a:t>
            </a:r>
            <a:r>
              <a:rPr lang="en-US" sz="2800" baseline="-25000" smtClean="0">
                <a:solidFill>
                  <a:srgbClr val="3B4F89"/>
                </a:solidFill>
              </a:rPr>
              <a:t>2</a:t>
            </a:r>
            <a:r>
              <a:rPr lang="en-US" sz="2800" smtClean="0">
                <a:solidFill>
                  <a:srgbClr val="3B4F89"/>
                </a:solidFill>
              </a:rPr>
              <a:t> = 0.5(</a:t>
            </a:r>
            <a:r>
              <a:rPr lang="en-US" sz="2800" i="1" smtClean="0">
                <a:solidFill>
                  <a:srgbClr val="3B4F89"/>
                </a:solidFill>
              </a:rPr>
              <a:t>P</a:t>
            </a:r>
            <a:r>
              <a:rPr lang="en-US" sz="2800" i="1" baseline="-25000" smtClean="0">
                <a:solidFill>
                  <a:srgbClr val="3B4F89"/>
                </a:solidFill>
              </a:rPr>
              <a:t>2</a:t>
            </a:r>
            <a:r>
              <a:rPr lang="en-US" sz="2800" smtClean="0">
                <a:solidFill>
                  <a:srgbClr val="3B4F89"/>
                </a:solidFill>
              </a:rPr>
              <a:t>-</a:t>
            </a:r>
            <a:r>
              <a:rPr lang="en-US" sz="2800" i="1" smtClean="0">
                <a:solidFill>
                  <a:srgbClr val="3B4F89"/>
                </a:solidFill>
              </a:rPr>
              <a:t>CMg)</a:t>
            </a:r>
            <a:r>
              <a:rPr lang="en-US" sz="2800" smtClean="0">
                <a:solidFill>
                  <a:srgbClr val="3B4F89"/>
                </a:solidFill>
              </a:rPr>
              <a:t>(12-</a:t>
            </a: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0.5(9-6)(12-6) = 9</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3DC55A8-1165-4F6C-B34A-0525E986BA18}" type="slidenum">
              <a:rPr lang="en-US" sz="1400">
                <a:solidFill>
                  <a:schemeClr val="tx1"/>
                </a:solidFill>
                <a:latin typeface="Times New Roman" pitchFamily="18" charset="0"/>
              </a:rPr>
              <a:pPr/>
              <a:t>42</a:t>
            </a:fld>
            <a:endParaRPr lang="en-US" sz="1400">
              <a:solidFill>
                <a:schemeClr val="tx1"/>
              </a:solidFill>
              <a:latin typeface="Times New Roman" pitchFamily="18" charset="0"/>
            </a:endParaRPr>
          </a:p>
        </p:txBody>
      </p:sp>
      <p:sp>
        <p:nvSpPr>
          <p:cNvPr id="52227" name="Rectangle 2"/>
          <p:cNvSpPr>
            <a:spLocks noGrp="1" noChangeArrowheads="1"/>
          </p:cNvSpPr>
          <p:nvPr>
            <p:ph type="title"/>
          </p:nvPr>
        </p:nvSpPr>
        <p:spPr/>
        <p:txBody>
          <a:bodyPr/>
          <a:lstStyle/>
          <a:p>
            <a:pPr>
              <a:lnSpc>
                <a:spcPct val="90000"/>
              </a:lnSpc>
            </a:pPr>
            <a:r>
              <a:rPr lang="en-US" smtClean="0"/>
              <a:t>Discriminación de Precios de Tercer Grado</a:t>
            </a:r>
          </a:p>
        </p:txBody>
      </p:sp>
      <p:sp>
        <p:nvSpPr>
          <p:cNvPr id="52228" name="Rectangle 3"/>
          <p:cNvSpPr>
            <a:spLocks noGrp="1" noChangeArrowheads="1"/>
          </p:cNvSpPr>
          <p:nvPr>
            <p:ph type="body" idx="1"/>
          </p:nvPr>
        </p:nvSpPr>
        <p:spPr>
          <a:xfrm>
            <a:off x="609600" y="2286000"/>
            <a:ext cx="8077200" cy="4191000"/>
          </a:xfrm>
        </p:spPr>
        <p:txBody>
          <a:bodyPr/>
          <a:lstStyle/>
          <a:p>
            <a:r>
              <a:rPr lang="en-US" smtClean="0"/>
              <a:t>Si este monopolista quisiera aplicar una política de precio único, usaría la función de demanda</a:t>
            </a:r>
          </a:p>
          <a:p>
            <a:pPr algn="ctr">
              <a:lnSpc>
                <a:spcPct val="80000"/>
              </a:lnSpc>
              <a:buFontTx/>
              <a:buNone/>
            </a:pPr>
            <a:r>
              <a:rPr lang="en-US" sz="2800" i="1" smtClean="0">
                <a:solidFill>
                  <a:srgbClr val="3B4F89"/>
                </a:solidFill>
              </a:rPr>
              <a:t>Q</a:t>
            </a:r>
            <a:r>
              <a:rPr lang="en-US" sz="2800" smtClean="0">
                <a:solidFill>
                  <a:srgbClr val="3B4F89"/>
                </a:solidFill>
              </a:rPr>
              <a:t> = </a:t>
            </a: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a:t>
            </a: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48 – 3</a:t>
            </a:r>
            <a:r>
              <a:rPr lang="en-US" sz="2800" i="1" smtClean="0">
                <a:solidFill>
                  <a:srgbClr val="3B4F89"/>
                </a:solidFill>
              </a:rPr>
              <a:t>P</a:t>
            </a:r>
            <a:endParaRPr lang="en-US" sz="2800" i="1" smtClean="0">
              <a:solidFill>
                <a:srgbClr val="5858D4"/>
              </a:solidFill>
            </a:endParaRPr>
          </a:p>
          <a:p>
            <a:r>
              <a:rPr lang="en-US" smtClean="0"/>
              <a:t>El ingreso marginal sería</a:t>
            </a:r>
          </a:p>
          <a:p>
            <a:pPr algn="ctr">
              <a:buFontTx/>
              <a:buNone/>
            </a:pPr>
            <a:r>
              <a:rPr lang="en-US" sz="2800" i="1" smtClean="0">
                <a:solidFill>
                  <a:srgbClr val="3B4F89"/>
                </a:solidFill>
              </a:rPr>
              <a:t>IMg</a:t>
            </a:r>
            <a:r>
              <a:rPr lang="en-US" sz="2800" smtClean="0">
                <a:solidFill>
                  <a:srgbClr val="3B4F89"/>
                </a:solidFill>
              </a:rPr>
              <a:t> = 16 – 2</a:t>
            </a:r>
            <a:r>
              <a:rPr lang="en-US" sz="2800" i="1" smtClean="0">
                <a:solidFill>
                  <a:srgbClr val="3B4F89"/>
                </a:solidFill>
              </a:rPr>
              <a:t>Q</a:t>
            </a:r>
            <a:r>
              <a:rPr lang="en-US" sz="2800" smtClean="0">
                <a:solidFill>
                  <a:srgbClr val="3B4F89"/>
                </a:solidFill>
              </a:rPr>
              <a:t>/3</a:t>
            </a:r>
            <a:endParaRPr lang="en-US" sz="2800" i="1" smtClean="0">
              <a:solidFill>
                <a:srgbClr val="5858D4"/>
              </a:solidFill>
            </a:endParaRPr>
          </a:p>
          <a:p>
            <a:r>
              <a:rPr lang="en-US" smtClean="0"/>
              <a:t>Se maximizan beneficios cuando</a:t>
            </a:r>
          </a:p>
          <a:p>
            <a:pPr algn="ctr">
              <a:buFontTx/>
              <a:buNone/>
            </a:pPr>
            <a:r>
              <a:rPr lang="en-US" sz="2800" i="1" smtClean="0">
                <a:solidFill>
                  <a:srgbClr val="3B4F89"/>
                </a:solidFill>
              </a:rPr>
              <a:t>Q</a:t>
            </a:r>
            <a:r>
              <a:rPr lang="en-US" sz="2800" smtClean="0">
                <a:solidFill>
                  <a:srgbClr val="3B4F89"/>
                </a:solidFill>
              </a:rPr>
              <a:t> = 15	</a:t>
            </a:r>
            <a:r>
              <a:rPr lang="en-US" sz="2800" i="1" smtClean="0">
                <a:solidFill>
                  <a:srgbClr val="3B4F89"/>
                </a:solidFill>
              </a:rPr>
              <a:t>P</a:t>
            </a:r>
            <a:r>
              <a:rPr lang="en-US" sz="2800" smtClean="0">
                <a:solidFill>
                  <a:srgbClr val="3B4F89"/>
                </a:solidFill>
              </a:rPr>
              <a:t> = 11</a:t>
            </a:r>
            <a:endParaRPr lang="en-US" sz="2800" smtClean="0">
              <a:solidFill>
                <a:srgbClr val="5858D4"/>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26474F12-BB5B-4FE0-91B4-BEE153330AD3}" type="slidenum">
              <a:rPr lang="en-US" sz="1400">
                <a:solidFill>
                  <a:schemeClr val="tx1"/>
                </a:solidFill>
                <a:latin typeface="Times New Roman" pitchFamily="18" charset="0"/>
              </a:rPr>
              <a:pPr/>
              <a:t>43</a:t>
            </a:fld>
            <a:endParaRPr lang="en-US" sz="1400">
              <a:solidFill>
                <a:schemeClr val="tx1"/>
              </a:solidFill>
              <a:latin typeface="Times New Roman" pitchFamily="18" charset="0"/>
            </a:endParaRPr>
          </a:p>
        </p:txBody>
      </p:sp>
      <p:sp>
        <p:nvSpPr>
          <p:cNvPr id="53251" name="Rectangle 2"/>
          <p:cNvSpPr>
            <a:spLocks noGrp="1" noChangeArrowheads="1"/>
          </p:cNvSpPr>
          <p:nvPr>
            <p:ph type="title"/>
          </p:nvPr>
        </p:nvSpPr>
        <p:spPr/>
        <p:txBody>
          <a:bodyPr/>
          <a:lstStyle/>
          <a:p>
            <a:pPr>
              <a:lnSpc>
                <a:spcPct val="90000"/>
              </a:lnSpc>
            </a:pPr>
            <a:r>
              <a:rPr lang="en-US" smtClean="0"/>
              <a:t>Discriminación de Precios de Tercer Grado</a:t>
            </a:r>
          </a:p>
        </p:txBody>
      </p:sp>
      <p:sp>
        <p:nvSpPr>
          <p:cNvPr id="53252" name="Rectangle 3"/>
          <p:cNvSpPr>
            <a:spLocks noGrp="1" noChangeArrowheads="1"/>
          </p:cNvSpPr>
          <p:nvPr>
            <p:ph type="body" idx="1"/>
          </p:nvPr>
        </p:nvSpPr>
        <p:spPr>
          <a:xfrm>
            <a:off x="609600" y="2286000"/>
            <a:ext cx="8077200" cy="4191000"/>
          </a:xfrm>
        </p:spPr>
        <p:txBody>
          <a:bodyPr/>
          <a:lstStyle/>
          <a:p>
            <a:r>
              <a:rPr lang="en-US" smtClean="0"/>
              <a:t>La pérdida de eficiencia es menor </a:t>
            </a:r>
          </a:p>
          <a:p>
            <a:pPr algn="ctr">
              <a:lnSpc>
                <a:spcPct val="150000"/>
              </a:lnSpc>
              <a:buFontTx/>
              <a:buNone/>
            </a:pPr>
            <a:r>
              <a:rPr lang="en-US" sz="2800" i="1" smtClean="0">
                <a:solidFill>
                  <a:srgbClr val="3B4F89"/>
                </a:solidFill>
              </a:rPr>
              <a:t>DW</a:t>
            </a:r>
            <a:r>
              <a:rPr lang="en-US" sz="2800" smtClean="0">
                <a:solidFill>
                  <a:srgbClr val="3B4F89"/>
                </a:solidFill>
              </a:rPr>
              <a:t> = 0.5(</a:t>
            </a:r>
            <a:r>
              <a:rPr lang="en-US" sz="2800" i="1" smtClean="0">
                <a:solidFill>
                  <a:srgbClr val="3B4F89"/>
                </a:solidFill>
              </a:rPr>
              <a:t>P-MC</a:t>
            </a:r>
            <a:r>
              <a:rPr lang="en-US" sz="2800" smtClean="0">
                <a:solidFill>
                  <a:srgbClr val="3B4F89"/>
                </a:solidFill>
              </a:rPr>
              <a:t>)(30-</a:t>
            </a:r>
            <a:r>
              <a:rPr lang="en-US" sz="2800" i="1" smtClean="0">
                <a:solidFill>
                  <a:srgbClr val="3B4F89"/>
                </a:solidFill>
              </a:rPr>
              <a:t>Q</a:t>
            </a:r>
            <a:r>
              <a:rPr lang="en-US" sz="2800" smtClean="0">
                <a:solidFill>
                  <a:srgbClr val="3B4F89"/>
                </a:solidFill>
              </a:rPr>
              <a:t>) = 0.5(11-6)(15) = 37.5</a:t>
            </a:r>
            <a:endParaRPr lang="en-US" sz="2800" i="1" smtClean="0">
              <a:solidFill>
                <a:srgbClr val="5858D4"/>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6ACDF28C-70C6-4D57-A664-0BFF8EADF382}" type="slidenum">
              <a:rPr lang="en-US" sz="1400">
                <a:solidFill>
                  <a:schemeClr val="tx1"/>
                </a:solidFill>
                <a:latin typeface="Times New Roman" pitchFamily="18" charset="0"/>
              </a:rPr>
              <a:pPr/>
              <a:t>44</a:t>
            </a:fld>
            <a:endParaRPr lang="en-US" sz="1400">
              <a:solidFill>
                <a:schemeClr val="tx1"/>
              </a:solidFill>
              <a:latin typeface="Times New Roman" pitchFamily="18" charset="0"/>
            </a:endParaRPr>
          </a:p>
        </p:txBody>
      </p:sp>
      <p:sp>
        <p:nvSpPr>
          <p:cNvPr id="54275" name="Rectangle 2"/>
          <p:cNvSpPr>
            <a:spLocks noGrp="1" noChangeArrowheads="1"/>
          </p:cNvSpPr>
          <p:nvPr>
            <p:ph type="title"/>
          </p:nvPr>
        </p:nvSpPr>
        <p:spPr>
          <a:xfrm>
            <a:off x="685800" y="0"/>
            <a:ext cx="7772400" cy="685800"/>
          </a:xfrm>
        </p:spPr>
        <p:txBody>
          <a:bodyPr/>
          <a:lstStyle/>
          <a:p>
            <a:r>
              <a:rPr lang="en-US" dirty="0" err="1" smtClean="0"/>
              <a:t>Tarifas</a:t>
            </a:r>
            <a:r>
              <a:rPr lang="en-US" dirty="0" smtClean="0"/>
              <a:t> en dos </a:t>
            </a:r>
            <a:r>
              <a:rPr lang="en-US" dirty="0" err="1" smtClean="0"/>
              <a:t>partes</a:t>
            </a:r>
            <a:endParaRPr lang="en-US" dirty="0" smtClean="0"/>
          </a:p>
        </p:txBody>
      </p:sp>
      <p:sp>
        <p:nvSpPr>
          <p:cNvPr id="54276" name="Rectangle 3"/>
          <p:cNvSpPr>
            <a:spLocks noGrp="1" noChangeArrowheads="1"/>
          </p:cNvSpPr>
          <p:nvPr>
            <p:ph type="body" idx="1"/>
          </p:nvPr>
        </p:nvSpPr>
        <p:spPr>
          <a:xfrm>
            <a:off x="76200" y="762000"/>
            <a:ext cx="8991600" cy="6096000"/>
          </a:xfrm>
        </p:spPr>
        <p:txBody>
          <a:bodyPr/>
          <a:lstStyle/>
          <a:p>
            <a:r>
              <a:rPr lang="en-US" sz="3000" dirty="0" smtClean="0"/>
              <a:t>La </a:t>
            </a:r>
            <a:r>
              <a:rPr lang="en-US" sz="3000" dirty="0" err="1" smtClean="0"/>
              <a:t>tarifa</a:t>
            </a:r>
            <a:r>
              <a:rPr lang="en-US" sz="3000" dirty="0" smtClean="0"/>
              <a:t> lineal en dos </a:t>
            </a:r>
            <a:r>
              <a:rPr lang="en-US" sz="3000" dirty="0" err="1" smtClean="0"/>
              <a:t>partes</a:t>
            </a:r>
            <a:r>
              <a:rPr lang="en-US" sz="3000" dirty="0" smtClean="0"/>
              <a:t> </a:t>
            </a:r>
            <a:r>
              <a:rPr lang="en-US" sz="3000" dirty="0" err="1" smtClean="0"/>
              <a:t>consiste</a:t>
            </a:r>
            <a:r>
              <a:rPr lang="en-US" sz="3000" dirty="0" smtClean="0"/>
              <a:t> en </a:t>
            </a:r>
            <a:r>
              <a:rPr lang="en-US" sz="3000" dirty="0" err="1" smtClean="0"/>
              <a:t>que</a:t>
            </a:r>
            <a:r>
              <a:rPr lang="en-US" sz="3000" dirty="0" smtClean="0"/>
              <a:t> los </a:t>
            </a:r>
            <a:r>
              <a:rPr lang="en-US" sz="3000" dirty="0" err="1" smtClean="0"/>
              <a:t>demandantes</a:t>
            </a:r>
            <a:r>
              <a:rPr lang="en-US" sz="3000" dirty="0" smtClean="0"/>
              <a:t> </a:t>
            </a:r>
            <a:r>
              <a:rPr lang="en-US" sz="3000" dirty="0" err="1" smtClean="0"/>
              <a:t>tienen</a:t>
            </a:r>
            <a:r>
              <a:rPr lang="en-US" sz="3000" dirty="0" smtClean="0"/>
              <a:t> </a:t>
            </a:r>
            <a:r>
              <a:rPr lang="en-US" sz="3000" dirty="0" err="1" smtClean="0"/>
              <a:t>que</a:t>
            </a:r>
            <a:r>
              <a:rPr lang="en-US" sz="3000" dirty="0" smtClean="0"/>
              <a:t> </a:t>
            </a:r>
            <a:r>
              <a:rPr lang="en-US" sz="3000" dirty="0" err="1" smtClean="0"/>
              <a:t>pagar</a:t>
            </a:r>
            <a:r>
              <a:rPr lang="en-US" sz="3000" dirty="0" smtClean="0"/>
              <a:t> </a:t>
            </a:r>
            <a:r>
              <a:rPr lang="en-US" sz="3000" dirty="0" err="1" smtClean="0"/>
              <a:t>una</a:t>
            </a:r>
            <a:r>
              <a:rPr lang="en-US" sz="3000" dirty="0" smtClean="0"/>
              <a:t> </a:t>
            </a:r>
            <a:r>
              <a:rPr lang="en-US" sz="3000" dirty="0" err="1" smtClean="0"/>
              <a:t>couta</a:t>
            </a:r>
            <a:r>
              <a:rPr lang="en-US" sz="3000" dirty="0" smtClean="0"/>
              <a:t> </a:t>
            </a:r>
            <a:r>
              <a:rPr lang="en-US" sz="3000" dirty="0" err="1" smtClean="0"/>
              <a:t>fija</a:t>
            </a:r>
            <a:r>
              <a:rPr lang="en-US" sz="3000" dirty="0" smtClean="0"/>
              <a:t> </a:t>
            </a:r>
            <a:r>
              <a:rPr lang="en-US" sz="3000" dirty="0" err="1" smtClean="0"/>
              <a:t>por</a:t>
            </a:r>
            <a:r>
              <a:rPr lang="en-US" sz="3000" dirty="0" smtClean="0"/>
              <a:t> el </a:t>
            </a:r>
            <a:r>
              <a:rPr lang="en-US" sz="3000" dirty="0" err="1" smtClean="0"/>
              <a:t>derecho</a:t>
            </a:r>
            <a:r>
              <a:rPr lang="en-US" sz="3000" dirty="0" smtClean="0"/>
              <a:t> a </a:t>
            </a:r>
            <a:r>
              <a:rPr lang="en-US" sz="3000" dirty="0" err="1" smtClean="0"/>
              <a:t>consumir</a:t>
            </a:r>
            <a:r>
              <a:rPr lang="en-US" sz="3000" dirty="0" smtClean="0"/>
              <a:t> el </a:t>
            </a:r>
            <a:r>
              <a:rPr lang="en-US" sz="3000" dirty="0" err="1" smtClean="0"/>
              <a:t>bien</a:t>
            </a:r>
            <a:r>
              <a:rPr lang="en-US" sz="3000" dirty="0" smtClean="0"/>
              <a:t> y un </a:t>
            </a:r>
            <a:r>
              <a:rPr lang="en-US" sz="3000" dirty="0" err="1" smtClean="0"/>
              <a:t>precio</a:t>
            </a:r>
            <a:r>
              <a:rPr lang="en-US" sz="3000" dirty="0" smtClean="0"/>
              <a:t> </a:t>
            </a:r>
            <a:r>
              <a:rPr lang="en-US" sz="3000" dirty="0" err="1" smtClean="0"/>
              <a:t>uniforme</a:t>
            </a:r>
            <a:r>
              <a:rPr lang="en-US" sz="3000" dirty="0" smtClean="0"/>
              <a:t> </a:t>
            </a:r>
            <a:r>
              <a:rPr lang="en-US" sz="3000" dirty="0" err="1" smtClean="0"/>
              <a:t>por</a:t>
            </a:r>
            <a:r>
              <a:rPr lang="en-US" sz="3000" dirty="0" smtClean="0"/>
              <a:t> </a:t>
            </a:r>
            <a:r>
              <a:rPr lang="en-US" sz="3000" dirty="0" err="1" smtClean="0"/>
              <a:t>cada</a:t>
            </a:r>
            <a:r>
              <a:rPr lang="en-US" sz="3000" dirty="0" smtClean="0"/>
              <a:t> </a:t>
            </a:r>
            <a:r>
              <a:rPr lang="en-US" sz="3000" dirty="0" err="1" smtClean="0"/>
              <a:t>unidad</a:t>
            </a:r>
            <a:r>
              <a:rPr lang="en-US" sz="3000" dirty="0" smtClean="0"/>
              <a:t> </a:t>
            </a:r>
            <a:r>
              <a:rPr lang="en-US" sz="3000" dirty="0" err="1" smtClean="0"/>
              <a:t>consumida</a:t>
            </a:r>
            <a:endParaRPr lang="en-US" sz="3000" dirty="0" smtClean="0"/>
          </a:p>
          <a:p>
            <a:pPr algn="ctr">
              <a:lnSpc>
                <a:spcPct val="110000"/>
              </a:lnSpc>
              <a:buFontTx/>
              <a:buNone/>
            </a:pPr>
            <a:r>
              <a:rPr lang="en-US" sz="3000" i="1" dirty="0" smtClean="0">
                <a:solidFill>
                  <a:srgbClr val="3B4F89"/>
                </a:solidFill>
              </a:rPr>
              <a:t>T</a:t>
            </a:r>
            <a:r>
              <a:rPr lang="en-US" sz="3000" dirty="0" smtClean="0">
                <a:solidFill>
                  <a:srgbClr val="3B4F89"/>
                </a:solidFill>
              </a:rPr>
              <a:t>(</a:t>
            </a:r>
            <a:r>
              <a:rPr lang="en-US" sz="3000" i="1" dirty="0" smtClean="0">
                <a:solidFill>
                  <a:srgbClr val="3B4F89"/>
                </a:solidFill>
              </a:rPr>
              <a:t>q</a:t>
            </a:r>
            <a:r>
              <a:rPr lang="en-US" sz="3000" dirty="0" smtClean="0">
                <a:solidFill>
                  <a:srgbClr val="3B4F89"/>
                </a:solidFill>
              </a:rPr>
              <a:t>) = </a:t>
            </a:r>
            <a:r>
              <a:rPr lang="en-US" sz="3000" i="1" dirty="0" smtClean="0">
                <a:solidFill>
                  <a:srgbClr val="3B4F89"/>
                </a:solidFill>
              </a:rPr>
              <a:t>a</a:t>
            </a:r>
            <a:r>
              <a:rPr lang="en-US" sz="3000" dirty="0" smtClean="0">
                <a:solidFill>
                  <a:srgbClr val="3B4F89"/>
                </a:solidFill>
              </a:rPr>
              <a:t> + </a:t>
            </a:r>
            <a:r>
              <a:rPr lang="en-US" sz="3000" i="1" dirty="0" err="1" smtClean="0">
                <a:solidFill>
                  <a:srgbClr val="3B4F89"/>
                </a:solidFill>
              </a:rPr>
              <a:t>pq</a:t>
            </a:r>
            <a:endParaRPr lang="en-US" sz="3000" dirty="0" smtClean="0">
              <a:solidFill>
                <a:srgbClr val="5858D4"/>
              </a:solidFill>
            </a:endParaRPr>
          </a:p>
          <a:p>
            <a:r>
              <a:rPr lang="en-US" sz="3000" dirty="0" smtClean="0"/>
              <a:t>El </a:t>
            </a:r>
            <a:r>
              <a:rPr lang="en-US" sz="3000" dirty="0" err="1" smtClean="0"/>
              <a:t>objetivo</a:t>
            </a:r>
            <a:r>
              <a:rPr lang="en-US" sz="3000" dirty="0" smtClean="0"/>
              <a:t> del </a:t>
            </a:r>
            <a:r>
              <a:rPr lang="en-US" sz="3000" dirty="0" err="1" smtClean="0"/>
              <a:t>monopolista</a:t>
            </a:r>
            <a:r>
              <a:rPr lang="en-US" sz="3000" dirty="0" smtClean="0"/>
              <a:t> </a:t>
            </a:r>
            <a:r>
              <a:rPr lang="en-US" sz="3000" dirty="0" err="1" smtClean="0"/>
              <a:t>consiste</a:t>
            </a:r>
            <a:r>
              <a:rPr lang="en-US" sz="3000" dirty="0" smtClean="0"/>
              <a:t> en </a:t>
            </a:r>
            <a:r>
              <a:rPr lang="en-US" sz="3000" dirty="0" err="1" smtClean="0"/>
              <a:t>elegir</a:t>
            </a:r>
            <a:r>
              <a:rPr lang="en-US" sz="3000" dirty="0" smtClean="0"/>
              <a:t> </a:t>
            </a:r>
            <a:r>
              <a:rPr lang="en-US" sz="3000" i="1" dirty="0" smtClean="0"/>
              <a:t>a</a:t>
            </a:r>
            <a:r>
              <a:rPr lang="en-US" sz="3000" dirty="0" smtClean="0"/>
              <a:t> y </a:t>
            </a:r>
            <a:r>
              <a:rPr lang="en-US" sz="3000" i="1" dirty="0" smtClean="0"/>
              <a:t>p </a:t>
            </a:r>
            <a:r>
              <a:rPr lang="en-US" sz="3000" dirty="0" smtClean="0"/>
              <a:t>de </a:t>
            </a:r>
            <a:r>
              <a:rPr lang="en-US" sz="3000" dirty="0" err="1" smtClean="0"/>
              <a:t>tal</a:t>
            </a:r>
            <a:r>
              <a:rPr lang="en-US" sz="3000" dirty="0" smtClean="0"/>
              <a:t> </a:t>
            </a:r>
            <a:r>
              <a:rPr lang="en-US" sz="3000" dirty="0" err="1" smtClean="0"/>
              <a:t>manera</a:t>
            </a:r>
            <a:r>
              <a:rPr lang="en-US" sz="3000" dirty="0" smtClean="0"/>
              <a:t> </a:t>
            </a:r>
            <a:r>
              <a:rPr lang="en-US" sz="3000" dirty="0" err="1" smtClean="0"/>
              <a:t>que</a:t>
            </a:r>
            <a:r>
              <a:rPr lang="en-US" sz="3000" dirty="0" smtClean="0"/>
              <a:t> </a:t>
            </a:r>
            <a:r>
              <a:rPr lang="en-US" sz="3000" dirty="0" err="1" smtClean="0"/>
              <a:t>maximicen</a:t>
            </a:r>
            <a:r>
              <a:rPr lang="en-US" sz="3000" dirty="0" smtClean="0"/>
              <a:t> </a:t>
            </a:r>
            <a:r>
              <a:rPr lang="en-US" sz="3000" dirty="0" err="1" smtClean="0"/>
              <a:t>sus</a:t>
            </a:r>
            <a:r>
              <a:rPr lang="en-US" sz="3000" dirty="0" smtClean="0"/>
              <a:t> </a:t>
            </a:r>
            <a:r>
              <a:rPr lang="en-US" sz="3000" dirty="0" err="1" smtClean="0"/>
              <a:t>beneficios</a:t>
            </a:r>
            <a:r>
              <a:rPr lang="en-US" sz="3000" dirty="0" smtClean="0"/>
              <a:t>, </a:t>
            </a:r>
            <a:r>
              <a:rPr lang="en-US" sz="3000" dirty="0" smtClean="0"/>
              <a:t>dada la </a:t>
            </a:r>
            <a:r>
              <a:rPr lang="en-US" sz="3000" dirty="0" err="1" smtClean="0"/>
              <a:t>demanda</a:t>
            </a:r>
            <a:r>
              <a:rPr lang="en-US" sz="3000" dirty="0" smtClean="0"/>
              <a:t> de </a:t>
            </a:r>
            <a:r>
              <a:rPr lang="en-US" sz="3000" dirty="0" err="1" smtClean="0"/>
              <a:t>su</a:t>
            </a:r>
            <a:r>
              <a:rPr lang="en-US" sz="3000" dirty="0" smtClean="0"/>
              <a:t> </a:t>
            </a:r>
            <a:r>
              <a:rPr lang="en-US" sz="3000" dirty="0" err="1" smtClean="0"/>
              <a:t>producto</a:t>
            </a:r>
            <a:endParaRPr lang="en-US" sz="3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F131B28F-E4AD-44E1-BF19-37F2438588A0}" type="slidenum">
              <a:rPr lang="en-US" sz="1400">
                <a:solidFill>
                  <a:schemeClr val="tx1"/>
                </a:solidFill>
                <a:latin typeface="Times New Roman" pitchFamily="18" charset="0"/>
              </a:rPr>
              <a:pPr/>
              <a:t>45</a:t>
            </a:fld>
            <a:endParaRPr lang="en-US" sz="1400">
              <a:solidFill>
                <a:schemeClr val="tx1"/>
              </a:solidFill>
              <a:latin typeface="Times New Roman" pitchFamily="18" charset="0"/>
            </a:endParaRPr>
          </a:p>
        </p:txBody>
      </p:sp>
      <p:sp>
        <p:nvSpPr>
          <p:cNvPr id="55299" name="Rectangle 2"/>
          <p:cNvSpPr>
            <a:spLocks noGrp="1" noChangeArrowheads="1"/>
          </p:cNvSpPr>
          <p:nvPr>
            <p:ph type="title"/>
          </p:nvPr>
        </p:nvSpPr>
        <p:spPr>
          <a:xfrm>
            <a:off x="685800" y="10886"/>
            <a:ext cx="7772400" cy="609600"/>
          </a:xfrm>
        </p:spPr>
        <p:txBody>
          <a:bodyPr/>
          <a:lstStyle/>
          <a:p>
            <a:r>
              <a:rPr lang="en-US" dirty="0" err="1" smtClean="0"/>
              <a:t>Tarifas</a:t>
            </a:r>
            <a:r>
              <a:rPr lang="en-US" dirty="0" smtClean="0"/>
              <a:t> en dos </a:t>
            </a:r>
            <a:r>
              <a:rPr lang="en-US" dirty="0" err="1" smtClean="0"/>
              <a:t>partes</a:t>
            </a:r>
            <a:endParaRPr lang="en-US" dirty="0" smtClean="0"/>
          </a:p>
        </p:txBody>
      </p:sp>
      <p:sp>
        <p:nvSpPr>
          <p:cNvPr id="55300" name="Rectangle 3"/>
          <p:cNvSpPr>
            <a:spLocks noGrp="1" noChangeArrowheads="1"/>
          </p:cNvSpPr>
          <p:nvPr>
            <p:ph type="body" idx="1"/>
          </p:nvPr>
        </p:nvSpPr>
        <p:spPr>
          <a:xfrm>
            <a:off x="152400" y="838200"/>
            <a:ext cx="8839200" cy="5257800"/>
          </a:xfrm>
        </p:spPr>
        <p:txBody>
          <a:bodyPr/>
          <a:lstStyle/>
          <a:p>
            <a:r>
              <a:rPr lang="en-US" sz="2900" dirty="0" smtClean="0"/>
              <a:t>Como el </a:t>
            </a:r>
            <a:r>
              <a:rPr lang="en-US" sz="2900" dirty="0" err="1" smtClean="0"/>
              <a:t>precio</a:t>
            </a:r>
            <a:r>
              <a:rPr lang="en-US" sz="2900" dirty="0" smtClean="0"/>
              <a:t> </a:t>
            </a:r>
            <a:r>
              <a:rPr lang="en-US" sz="2900" dirty="0" err="1" smtClean="0"/>
              <a:t>promedio</a:t>
            </a:r>
            <a:r>
              <a:rPr lang="en-US" sz="2900" dirty="0" smtClean="0"/>
              <a:t> </a:t>
            </a:r>
            <a:r>
              <a:rPr lang="en-US" sz="2900" dirty="0" err="1" smtClean="0"/>
              <a:t>pagado</a:t>
            </a:r>
            <a:r>
              <a:rPr lang="en-US" sz="2900" dirty="0" smtClean="0"/>
              <a:t> </a:t>
            </a:r>
            <a:r>
              <a:rPr lang="en-US" sz="2900" dirty="0" err="1" smtClean="0"/>
              <a:t>por</a:t>
            </a:r>
            <a:r>
              <a:rPr lang="en-US" sz="2900" dirty="0" smtClean="0"/>
              <a:t> un </a:t>
            </a:r>
            <a:r>
              <a:rPr lang="en-US" sz="2900" dirty="0" err="1" smtClean="0"/>
              <a:t>demandante</a:t>
            </a:r>
            <a:r>
              <a:rPr lang="en-US" sz="2900" dirty="0" smtClean="0"/>
              <a:t> </a:t>
            </a:r>
            <a:r>
              <a:rPr lang="en-US" sz="2900" dirty="0" err="1" smtClean="0"/>
              <a:t>cualquiera</a:t>
            </a:r>
            <a:r>
              <a:rPr lang="en-US" sz="2900" dirty="0" smtClean="0"/>
              <a:t> </a:t>
            </a:r>
            <a:r>
              <a:rPr lang="en-US" sz="2900" dirty="0" err="1" smtClean="0"/>
              <a:t>está</a:t>
            </a:r>
            <a:r>
              <a:rPr lang="en-US" sz="2900" dirty="0" smtClean="0"/>
              <a:t> </a:t>
            </a:r>
            <a:r>
              <a:rPr lang="en-US" sz="2900" dirty="0" err="1" smtClean="0"/>
              <a:t>determinado</a:t>
            </a:r>
            <a:r>
              <a:rPr lang="en-US" sz="2900" dirty="0" smtClean="0"/>
              <a:t> </a:t>
            </a:r>
            <a:r>
              <a:rPr lang="en-US" sz="2900" dirty="0" err="1" smtClean="0"/>
              <a:t>por</a:t>
            </a:r>
            <a:endParaRPr lang="en-US" sz="2900" dirty="0" smtClean="0"/>
          </a:p>
          <a:p>
            <a:pPr algn="ctr">
              <a:buFontTx/>
              <a:buNone/>
            </a:pPr>
            <a:r>
              <a:rPr lang="en-US" sz="2800" i="1" dirty="0" smtClean="0">
                <a:solidFill>
                  <a:srgbClr val="3B4F89"/>
                </a:solidFill>
              </a:rPr>
              <a:t>p</a:t>
            </a:r>
            <a:r>
              <a:rPr lang="en-US" sz="2800" dirty="0" smtClean="0">
                <a:solidFill>
                  <a:srgbClr val="3B4F89"/>
                </a:solidFill>
              </a:rPr>
              <a:t>’ = </a:t>
            </a:r>
            <a:r>
              <a:rPr lang="en-US" sz="2800" i="1" dirty="0" smtClean="0">
                <a:solidFill>
                  <a:srgbClr val="3B4F89"/>
                </a:solidFill>
              </a:rPr>
              <a:t>T</a:t>
            </a:r>
            <a:r>
              <a:rPr lang="en-US" sz="2800" dirty="0" smtClean="0">
                <a:solidFill>
                  <a:srgbClr val="3B4F89"/>
                </a:solidFill>
              </a:rPr>
              <a:t>/</a:t>
            </a:r>
            <a:r>
              <a:rPr lang="en-US" sz="2800" i="1" dirty="0" smtClean="0">
                <a:solidFill>
                  <a:srgbClr val="3B4F89"/>
                </a:solidFill>
              </a:rPr>
              <a:t>q</a:t>
            </a:r>
            <a:r>
              <a:rPr lang="en-US" sz="2800" dirty="0" smtClean="0">
                <a:solidFill>
                  <a:srgbClr val="3B4F89"/>
                </a:solidFill>
              </a:rPr>
              <a:t> = </a:t>
            </a:r>
            <a:r>
              <a:rPr lang="en-US" sz="2800" i="1" dirty="0" smtClean="0">
                <a:solidFill>
                  <a:srgbClr val="3B4F89"/>
                </a:solidFill>
              </a:rPr>
              <a:t>a</a:t>
            </a:r>
            <a:r>
              <a:rPr lang="en-US" sz="2800" dirty="0" smtClean="0">
                <a:solidFill>
                  <a:srgbClr val="3B4F89"/>
                </a:solidFill>
              </a:rPr>
              <a:t>/</a:t>
            </a:r>
            <a:r>
              <a:rPr lang="en-US" sz="2800" i="1" dirty="0" smtClean="0">
                <a:solidFill>
                  <a:srgbClr val="3B4F89"/>
                </a:solidFill>
              </a:rPr>
              <a:t>q</a:t>
            </a:r>
            <a:r>
              <a:rPr lang="en-US" sz="2800" dirty="0" smtClean="0">
                <a:solidFill>
                  <a:srgbClr val="3B4F89"/>
                </a:solidFill>
              </a:rPr>
              <a:t> + </a:t>
            </a:r>
            <a:r>
              <a:rPr lang="en-US" sz="2800" i="1" dirty="0" smtClean="0">
                <a:solidFill>
                  <a:srgbClr val="3B4F89"/>
                </a:solidFill>
              </a:rPr>
              <a:t>p</a:t>
            </a:r>
            <a:endParaRPr lang="en-US" sz="2800" dirty="0" smtClean="0">
              <a:solidFill>
                <a:srgbClr val="5858D4"/>
              </a:solidFill>
            </a:endParaRPr>
          </a:p>
          <a:p>
            <a:pPr>
              <a:spcBef>
                <a:spcPts val="1200"/>
              </a:spcBef>
              <a:buFontTx/>
              <a:buNone/>
            </a:pPr>
            <a:r>
              <a:rPr lang="en-US" sz="2900" dirty="0" smtClean="0"/>
              <a:t>   </a:t>
            </a:r>
            <a:r>
              <a:rPr lang="en-US" sz="2900" dirty="0" err="1" smtClean="0"/>
              <a:t>Esta</a:t>
            </a:r>
            <a:r>
              <a:rPr lang="en-US" sz="2900" dirty="0" smtClean="0"/>
              <a:t> </a:t>
            </a:r>
            <a:r>
              <a:rPr lang="en-US" sz="2900" dirty="0" err="1" smtClean="0"/>
              <a:t>tarifa</a:t>
            </a:r>
            <a:r>
              <a:rPr lang="en-US" sz="2900" dirty="0" smtClean="0"/>
              <a:t> </a:t>
            </a:r>
            <a:r>
              <a:rPr lang="en-US" sz="2900" dirty="0" err="1" smtClean="0"/>
              <a:t>es</a:t>
            </a:r>
            <a:r>
              <a:rPr lang="en-US" sz="2900" dirty="0" smtClean="0"/>
              <a:t> solo </a:t>
            </a:r>
            <a:r>
              <a:rPr lang="en-US" sz="2900" dirty="0" err="1" smtClean="0"/>
              <a:t>factible</a:t>
            </a:r>
            <a:r>
              <a:rPr lang="en-US" sz="2900" dirty="0" smtClean="0"/>
              <a:t> </a:t>
            </a:r>
            <a:r>
              <a:rPr lang="en-US" sz="2900" dirty="0" err="1" smtClean="0"/>
              <a:t>cuando</a:t>
            </a:r>
            <a:r>
              <a:rPr lang="en-US" sz="2900" dirty="0" smtClean="0"/>
              <a:t> los </a:t>
            </a:r>
            <a:r>
              <a:rPr lang="en-US" sz="2900" dirty="0" err="1" smtClean="0"/>
              <a:t>que</a:t>
            </a:r>
            <a:r>
              <a:rPr lang="en-US" sz="2900" dirty="0" smtClean="0"/>
              <a:t> pagan un </a:t>
            </a:r>
            <a:r>
              <a:rPr lang="en-US" sz="2900" dirty="0" err="1" smtClean="0"/>
              <a:t>precio</a:t>
            </a:r>
            <a:r>
              <a:rPr lang="en-US" sz="2900" dirty="0" smtClean="0"/>
              <a:t> </a:t>
            </a:r>
            <a:r>
              <a:rPr lang="en-US" sz="2900" dirty="0" err="1" smtClean="0"/>
              <a:t>promedio</a:t>
            </a:r>
            <a:r>
              <a:rPr lang="en-US" sz="2900" dirty="0" smtClean="0"/>
              <a:t> </a:t>
            </a:r>
            <a:r>
              <a:rPr lang="en-US" sz="2900" dirty="0" err="1" smtClean="0"/>
              <a:t>bajo</a:t>
            </a:r>
            <a:r>
              <a:rPr lang="en-US" sz="2900" dirty="0" smtClean="0"/>
              <a:t>, (</a:t>
            </a:r>
            <a:r>
              <a:rPr lang="en-US" sz="2900" dirty="0" err="1" smtClean="0"/>
              <a:t>aquellos</a:t>
            </a:r>
            <a:r>
              <a:rPr lang="en-US" sz="2900" dirty="0" smtClean="0"/>
              <a:t> </a:t>
            </a:r>
            <a:r>
              <a:rPr lang="en-US" sz="2900" dirty="0" err="1" smtClean="0"/>
              <a:t>que</a:t>
            </a:r>
            <a:r>
              <a:rPr lang="en-US" sz="2900" dirty="0" smtClean="0"/>
              <a:t> </a:t>
            </a:r>
            <a:r>
              <a:rPr lang="en-US" sz="2900" dirty="0" err="1" smtClean="0"/>
              <a:t>tienen</a:t>
            </a:r>
            <a:r>
              <a:rPr lang="en-US" sz="2900" dirty="0" smtClean="0"/>
              <a:t> un q alto), no </a:t>
            </a:r>
            <a:r>
              <a:rPr lang="en-US" sz="2900" dirty="0" err="1" smtClean="0"/>
              <a:t>pueden</a:t>
            </a:r>
            <a:r>
              <a:rPr lang="en-US" sz="2900" dirty="0" smtClean="0"/>
              <a:t> </a:t>
            </a:r>
            <a:r>
              <a:rPr lang="en-US" sz="2900" dirty="0" err="1" smtClean="0"/>
              <a:t>revender</a:t>
            </a:r>
            <a:r>
              <a:rPr lang="en-US" sz="2900" dirty="0" smtClean="0"/>
              <a:t> el </a:t>
            </a:r>
            <a:r>
              <a:rPr lang="en-US" sz="2900" dirty="0" err="1" smtClean="0"/>
              <a:t>bien</a:t>
            </a:r>
            <a:r>
              <a:rPr lang="en-US" sz="2900" dirty="0" smtClean="0"/>
              <a:t> a los </a:t>
            </a:r>
            <a:r>
              <a:rPr lang="en-US" sz="2900" dirty="0" err="1" smtClean="0"/>
              <a:t>que</a:t>
            </a:r>
            <a:r>
              <a:rPr lang="en-US" sz="2900" dirty="0" smtClean="0"/>
              <a:t> </a:t>
            </a:r>
            <a:r>
              <a:rPr lang="en-US" sz="2900" dirty="0" err="1" smtClean="0"/>
              <a:t>deben</a:t>
            </a:r>
            <a:r>
              <a:rPr lang="en-US" sz="2900" dirty="0" smtClean="0"/>
              <a:t> </a:t>
            </a:r>
            <a:r>
              <a:rPr lang="en-US" sz="2900" dirty="0" err="1" smtClean="0"/>
              <a:t>pagar</a:t>
            </a:r>
            <a:r>
              <a:rPr lang="en-US" sz="2900" dirty="0" smtClean="0"/>
              <a:t> un </a:t>
            </a:r>
            <a:r>
              <a:rPr lang="en-US" sz="2900" dirty="0" err="1" smtClean="0"/>
              <a:t>precio</a:t>
            </a:r>
            <a:r>
              <a:rPr lang="en-US" sz="2900" dirty="0" smtClean="0"/>
              <a:t> </a:t>
            </a:r>
            <a:r>
              <a:rPr lang="en-US" sz="2900" dirty="0" err="1" smtClean="0"/>
              <a:t>promedio</a:t>
            </a:r>
            <a:r>
              <a:rPr lang="en-US" sz="2900" dirty="0" smtClean="0"/>
              <a:t> alto, (</a:t>
            </a:r>
            <a:r>
              <a:rPr lang="en-US" sz="2900" dirty="0" err="1" smtClean="0"/>
              <a:t>aquellos</a:t>
            </a:r>
            <a:r>
              <a:rPr lang="en-US" sz="2900" dirty="0" smtClean="0"/>
              <a:t> </a:t>
            </a:r>
            <a:r>
              <a:rPr lang="en-US" sz="2900" dirty="0" err="1" smtClean="0"/>
              <a:t>que</a:t>
            </a:r>
            <a:r>
              <a:rPr lang="en-US" sz="2900" dirty="0" smtClean="0"/>
              <a:t> </a:t>
            </a:r>
            <a:r>
              <a:rPr lang="en-US" sz="2900" dirty="0" err="1" smtClean="0"/>
              <a:t>tienen</a:t>
            </a:r>
            <a:r>
              <a:rPr lang="en-US" sz="2900" dirty="0" smtClean="0"/>
              <a:t> un q </a:t>
            </a:r>
            <a:r>
              <a:rPr lang="en-US" sz="2900" dirty="0" err="1" smtClean="0"/>
              <a:t>bajo</a:t>
            </a:r>
            <a:r>
              <a:rPr lang="en-US" sz="2900" dirty="0" smtClean="0"/>
              <a: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677AB69D-ABF4-4977-BA7D-589FE48FAEA9}" type="slidenum">
              <a:rPr lang="en-US" sz="1400">
                <a:solidFill>
                  <a:schemeClr val="tx1"/>
                </a:solidFill>
                <a:latin typeface="Times New Roman" pitchFamily="18" charset="0"/>
              </a:rPr>
              <a:pPr/>
              <a:t>46</a:t>
            </a:fld>
            <a:endParaRPr lang="en-US" sz="1400">
              <a:solidFill>
                <a:schemeClr val="tx1"/>
              </a:solidFill>
              <a:latin typeface="Times New Roman" pitchFamily="18" charset="0"/>
            </a:endParaRPr>
          </a:p>
        </p:txBody>
      </p:sp>
      <p:sp>
        <p:nvSpPr>
          <p:cNvPr id="56323" name="Rectangle 2"/>
          <p:cNvSpPr>
            <a:spLocks noGrp="1" noChangeArrowheads="1"/>
          </p:cNvSpPr>
          <p:nvPr>
            <p:ph type="title"/>
          </p:nvPr>
        </p:nvSpPr>
        <p:spPr>
          <a:xfrm>
            <a:off x="685800" y="762000"/>
            <a:ext cx="7772400" cy="838200"/>
          </a:xfrm>
        </p:spPr>
        <p:txBody>
          <a:bodyPr/>
          <a:lstStyle/>
          <a:p>
            <a:r>
              <a:rPr lang="en-US" smtClean="0"/>
              <a:t>Tarifas en dos partes</a:t>
            </a:r>
          </a:p>
        </p:txBody>
      </p:sp>
      <p:sp>
        <p:nvSpPr>
          <p:cNvPr id="56324" name="Rectangle 3"/>
          <p:cNvSpPr>
            <a:spLocks noGrp="1" noChangeArrowheads="1"/>
          </p:cNvSpPr>
          <p:nvPr>
            <p:ph type="body" idx="1"/>
          </p:nvPr>
        </p:nvSpPr>
        <p:spPr>
          <a:xfrm>
            <a:off x="228600" y="1600200"/>
            <a:ext cx="8686800" cy="4648200"/>
          </a:xfrm>
        </p:spPr>
        <p:txBody>
          <a:bodyPr/>
          <a:lstStyle/>
          <a:p>
            <a:r>
              <a:rPr lang="en-US" dirty="0" smtClean="0"/>
              <a:t>Un </a:t>
            </a:r>
            <a:r>
              <a:rPr lang="en-US" dirty="0" err="1" smtClean="0"/>
              <a:t>planteamiento</a:t>
            </a:r>
            <a:r>
              <a:rPr lang="en-US" dirty="0" smtClean="0"/>
              <a:t> </a:t>
            </a:r>
            <a:r>
              <a:rPr lang="en-US" dirty="0" err="1" smtClean="0"/>
              <a:t>factible</a:t>
            </a:r>
            <a:r>
              <a:rPr lang="en-US" dirty="0" smtClean="0"/>
              <a:t> </a:t>
            </a:r>
            <a:r>
              <a:rPr lang="en-US" dirty="0" err="1" smtClean="0"/>
              <a:t>para</a:t>
            </a:r>
            <a:r>
              <a:rPr lang="en-US" dirty="0" smtClean="0"/>
              <a:t> </a:t>
            </a:r>
            <a:r>
              <a:rPr lang="en-US" dirty="0" err="1" smtClean="0"/>
              <a:t>maximizar</a:t>
            </a:r>
            <a:r>
              <a:rPr lang="en-US" dirty="0" smtClean="0"/>
              <a:t> </a:t>
            </a:r>
            <a:r>
              <a:rPr lang="en-US" dirty="0" err="1" smtClean="0"/>
              <a:t>beneficios</a:t>
            </a:r>
            <a:r>
              <a:rPr lang="en-US" dirty="0" smtClean="0"/>
              <a:t> </a:t>
            </a:r>
            <a:r>
              <a:rPr lang="en-US" dirty="0" err="1" smtClean="0"/>
              <a:t>sería</a:t>
            </a:r>
            <a:r>
              <a:rPr lang="en-US" dirty="0" smtClean="0"/>
              <a:t> </a:t>
            </a:r>
            <a:r>
              <a:rPr lang="en-US" dirty="0" err="1" smtClean="0"/>
              <a:t>que</a:t>
            </a:r>
            <a:r>
              <a:rPr lang="en-US" dirty="0" smtClean="0"/>
              <a:t> la </a:t>
            </a:r>
            <a:r>
              <a:rPr lang="en-US" dirty="0" err="1" smtClean="0"/>
              <a:t>empresa</a:t>
            </a:r>
            <a:r>
              <a:rPr lang="en-US" dirty="0" smtClean="0"/>
              <a:t> </a:t>
            </a:r>
            <a:r>
              <a:rPr lang="en-US" dirty="0" err="1" smtClean="0"/>
              <a:t>fije</a:t>
            </a:r>
            <a:r>
              <a:rPr lang="en-US" dirty="0" smtClean="0"/>
              <a:t> </a:t>
            </a:r>
            <a:r>
              <a:rPr lang="en-US" i="1" dirty="0" smtClean="0"/>
              <a:t>p</a:t>
            </a:r>
            <a:r>
              <a:rPr lang="en-US" dirty="0" smtClean="0"/>
              <a:t> = </a:t>
            </a:r>
            <a:r>
              <a:rPr lang="en-US" i="1" dirty="0" err="1" smtClean="0"/>
              <a:t>CMg</a:t>
            </a:r>
            <a:r>
              <a:rPr lang="en-US" dirty="0" smtClean="0"/>
              <a:t> y </a:t>
            </a:r>
            <a:r>
              <a:rPr lang="en-US" dirty="0" err="1" smtClean="0"/>
              <a:t>después</a:t>
            </a:r>
            <a:r>
              <a:rPr lang="en-US" dirty="0" smtClean="0"/>
              <a:t> </a:t>
            </a:r>
            <a:r>
              <a:rPr lang="en-US" dirty="0" err="1" smtClean="0"/>
              <a:t>fijar</a:t>
            </a:r>
            <a:r>
              <a:rPr lang="en-US" dirty="0" smtClean="0"/>
              <a:t> </a:t>
            </a:r>
            <a:r>
              <a:rPr lang="en-US" i="1" dirty="0" smtClean="0"/>
              <a:t>a</a:t>
            </a:r>
            <a:r>
              <a:rPr lang="en-US" dirty="0" smtClean="0"/>
              <a:t> de forma </a:t>
            </a:r>
            <a:r>
              <a:rPr lang="en-US" dirty="0" err="1" smtClean="0"/>
              <a:t>que</a:t>
            </a:r>
            <a:r>
              <a:rPr lang="en-US" dirty="0" smtClean="0"/>
              <a:t> le </a:t>
            </a:r>
            <a:r>
              <a:rPr lang="en-US" dirty="0" err="1" smtClean="0"/>
              <a:t>permita</a:t>
            </a:r>
            <a:r>
              <a:rPr lang="en-US" dirty="0" smtClean="0"/>
              <a:t> </a:t>
            </a:r>
            <a:r>
              <a:rPr lang="en-US" dirty="0" err="1" smtClean="0"/>
              <a:t>extraer</a:t>
            </a:r>
            <a:r>
              <a:rPr lang="en-US" dirty="0" smtClean="0"/>
              <a:t> el </a:t>
            </a:r>
            <a:r>
              <a:rPr lang="en-US" dirty="0" err="1" smtClean="0"/>
              <a:t>excedente</a:t>
            </a:r>
            <a:r>
              <a:rPr lang="en-US" dirty="0" smtClean="0"/>
              <a:t> del </a:t>
            </a:r>
            <a:r>
              <a:rPr lang="en-US" dirty="0" err="1" smtClean="0"/>
              <a:t>consumidor</a:t>
            </a:r>
            <a:r>
              <a:rPr lang="en-US" dirty="0" smtClean="0"/>
              <a:t> </a:t>
            </a:r>
            <a:r>
              <a:rPr lang="en-US" dirty="0" err="1" smtClean="0"/>
              <a:t>máximo</a:t>
            </a:r>
            <a:r>
              <a:rPr lang="en-US" dirty="0" smtClean="0"/>
              <a:t> </a:t>
            </a:r>
            <a:r>
              <a:rPr lang="en-US" dirty="0" err="1" smtClean="0"/>
              <a:t>posible</a:t>
            </a:r>
            <a:r>
              <a:rPr lang="en-US" dirty="0" smtClean="0"/>
              <a:t> de un </a:t>
            </a:r>
            <a:r>
              <a:rPr lang="en-US" dirty="0" err="1" smtClean="0"/>
              <a:t>conjunto</a:t>
            </a:r>
            <a:r>
              <a:rPr lang="en-US" dirty="0" smtClean="0"/>
              <a:t> dado de </a:t>
            </a:r>
            <a:r>
              <a:rPr lang="en-US" dirty="0" err="1" smtClean="0"/>
              <a:t>compradores</a:t>
            </a:r>
            <a:r>
              <a:rPr lang="en-US" dirty="0" smtClean="0"/>
              <a:t>. </a:t>
            </a:r>
          </a:p>
          <a:p>
            <a:pPr lvl="1"/>
            <a:r>
              <a:rPr lang="en-US" dirty="0" err="1" smtClean="0"/>
              <a:t>Esta</a:t>
            </a:r>
            <a:r>
              <a:rPr lang="en-US" dirty="0" smtClean="0"/>
              <a:t> </a:t>
            </a:r>
            <a:r>
              <a:rPr lang="en-US" dirty="0" err="1" smtClean="0"/>
              <a:t>tarifa</a:t>
            </a:r>
            <a:r>
              <a:rPr lang="en-US" dirty="0" smtClean="0"/>
              <a:t> </a:t>
            </a:r>
            <a:r>
              <a:rPr lang="en-US" dirty="0" err="1" smtClean="0"/>
              <a:t>podría</a:t>
            </a:r>
            <a:r>
              <a:rPr lang="en-US" dirty="0" smtClean="0"/>
              <a:t> no </a:t>
            </a:r>
            <a:r>
              <a:rPr lang="en-US" dirty="0" err="1" smtClean="0"/>
              <a:t>ser</a:t>
            </a:r>
            <a:r>
              <a:rPr lang="en-US" dirty="0" smtClean="0"/>
              <a:t> la </a:t>
            </a:r>
            <a:r>
              <a:rPr lang="en-US" dirty="0" err="1" smtClean="0"/>
              <a:t>más</a:t>
            </a:r>
            <a:r>
              <a:rPr lang="en-US" dirty="0" smtClean="0"/>
              <a:t> rentable</a:t>
            </a:r>
          </a:p>
          <a:p>
            <a:pPr lvl="1"/>
            <a:r>
              <a:rPr lang="en-US" dirty="0" smtClean="0"/>
              <a:t>En general, </a:t>
            </a:r>
            <a:r>
              <a:rPr lang="en-US" dirty="0" err="1" smtClean="0"/>
              <a:t>las</a:t>
            </a:r>
            <a:r>
              <a:rPr lang="en-US" dirty="0" smtClean="0"/>
              <a:t> </a:t>
            </a:r>
            <a:r>
              <a:rPr lang="en-US" dirty="0" err="1" smtClean="0"/>
              <a:t>tarifas</a:t>
            </a:r>
            <a:r>
              <a:rPr lang="en-US" dirty="0" smtClean="0"/>
              <a:t> </a:t>
            </a:r>
            <a:r>
              <a:rPr lang="en-US" dirty="0" err="1" smtClean="0"/>
              <a:t>óptimas</a:t>
            </a:r>
            <a:r>
              <a:rPr lang="en-US" dirty="0" smtClean="0"/>
              <a:t> </a:t>
            </a:r>
            <a:r>
              <a:rPr lang="en-US" dirty="0" err="1" smtClean="0"/>
              <a:t>dependerán</a:t>
            </a:r>
            <a:r>
              <a:rPr lang="en-US" dirty="0" smtClean="0"/>
              <a:t> de </a:t>
            </a:r>
            <a:r>
              <a:rPr lang="en-US" dirty="0" err="1" smtClean="0"/>
              <a:t>una</a:t>
            </a:r>
            <a:r>
              <a:rPr lang="en-US" dirty="0" smtClean="0"/>
              <a:t> </a:t>
            </a:r>
            <a:r>
              <a:rPr lang="en-US" dirty="0" err="1" smtClean="0"/>
              <a:t>serie</a:t>
            </a:r>
            <a:r>
              <a:rPr lang="en-US" dirty="0" smtClean="0"/>
              <a:t> de </a:t>
            </a:r>
            <a:r>
              <a:rPr lang="en-US" dirty="0" err="1" smtClean="0"/>
              <a:t>contingencias</a:t>
            </a:r>
            <a:r>
              <a:rPr lang="en-US" dirty="0" smtClean="0"/>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5D808475-8610-47EA-A7B1-96A0FA1ED959}" type="slidenum">
              <a:rPr lang="en-US" sz="1400">
                <a:solidFill>
                  <a:schemeClr val="tx1"/>
                </a:solidFill>
                <a:latin typeface="Times New Roman" pitchFamily="18" charset="0"/>
              </a:rPr>
              <a:pPr/>
              <a:t>47</a:t>
            </a:fld>
            <a:endParaRPr lang="en-US" sz="1400">
              <a:solidFill>
                <a:schemeClr val="tx1"/>
              </a:solidFill>
              <a:latin typeface="Times New Roman" pitchFamily="18" charset="0"/>
            </a:endParaRPr>
          </a:p>
        </p:txBody>
      </p:sp>
      <p:sp>
        <p:nvSpPr>
          <p:cNvPr id="57347" name="Rectangle 2"/>
          <p:cNvSpPr>
            <a:spLocks noGrp="1" noChangeArrowheads="1"/>
          </p:cNvSpPr>
          <p:nvPr>
            <p:ph type="title"/>
          </p:nvPr>
        </p:nvSpPr>
        <p:spPr>
          <a:xfrm>
            <a:off x="685800" y="838200"/>
            <a:ext cx="7772400" cy="838200"/>
          </a:xfrm>
        </p:spPr>
        <p:txBody>
          <a:bodyPr/>
          <a:lstStyle/>
          <a:p>
            <a:r>
              <a:rPr lang="en-US" smtClean="0"/>
              <a:t>Tarifas en dos partes</a:t>
            </a:r>
          </a:p>
        </p:txBody>
      </p:sp>
      <p:sp>
        <p:nvSpPr>
          <p:cNvPr id="57348" name="Rectangle 3"/>
          <p:cNvSpPr>
            <a:spLocks noGrp="1" noChangeArrowheads="1"/>
          </p:cNvSpPr>
          <p:nvPr>
            <p:ph type="body" idx="1"/>
          </p:nvPr>
        </p:nvSpPr>
        <p:spPr>
          <a:xfrm>
            <a:off x="685800" y="1828800"/>
            <a:ext cx="7924800" cy="4419600"/>
          </a:xfrm>
        </p:spPr>
        <p:txBody>
          <a:bodyPr/>
          <a:lstStyle/>
          <a:p>
            <a:r>
              <a:rPr lang="en-US" smtClean="0"/>
              <a:t>Supongamos que estas son las demandas de dos individuos</a:t>
            </a:r>
          </a:p>
          <a:p>
            <a:pPr algn="ctr">
              <a:buFontTx/>
              <a:buNone/>
            </a:pP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24 - </a:t>
            </a:r>
            <a:r>
              <a:rPr lang="en-US" sz="2800" i="1" smtClean="0">
                <a:solidFill>
                  <a:srgbClr val="3B4F89"/>
                </a:solidFill>
              </a:rPr>
              <a:t>p</a:t>
            </a:r>
            <a:r>
              <a:rPr lang="en-US" sz="2800" baseline="-25000" smtClean="0">
                <a:solidFill>
                  <a:srgbClr val="3B4F89"/>
                </a:solidFill>
              </a:rPr>
              <a:t>1</a:t>
            </a:r>
          </a:p>
          <a:p>
            <a:pPr algn="ctr">
              <a:lnSpc>
                <a:spcPct val="110000"/>
              </a:lnSpc>
              <a:buFontTx/>
              <a:buNone/>
            </a:pP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24 - 2</a:t>
            </a:r>
            <a:r>
              <a:rPr lang="en-US" sz="2800" i="1" smtClean="0">
                <a:solidFill>
                  <a:srgbClr val="3B4F89"/>
                </a:solidFill>
              </a:rPr>
              <a:t>p</a:t>
            </a:r>
            <a:r>
              <a:rPr lang="en-US" sz="2800" baseline="-25000" smtClean="0">
                <a:solidFill>
                  <a:srgbClr val="3B4F89"/>
                </a:solidFill>
              </a:rPr>
              <a:t>2</a:t>
            </a:r>
            <a:endParaRPr lang="en-US" smtClean="0"/>
          </a:p>
          <a:p>
            <a:r>
              <a:rPr lang="en-US" smtClean="0"/>
              <a:t>Si </a:t>
            </a:r>
            <a:r>
              <a:rPr lang="en-US" i="1" smtClean="0"/>
              <a:t>CMg</a:t>
            </a:r>
            <a:r>
              <a:rPr lang="en-US" smtClean="0"/>
              <a:t> = 6, una forma de que el monopolista aplique la tarifa en dos partes sería fijar </a:t>
            </a:r>
            <a:r>
              <a:rPr lang="en-US" i="1" smtClean="0"/>
              <a:t>p</a:t>
            </a:r>
            <a:r>
              <a:rPr lang="en-US" baseline="-25000" smtClean="0"/>
              <a:t>1</a:t>
            </a:r>
            <a:r>
              <a:rPr lang="en-US" smtClean="0"/>
              <a:t> = </a:t>
            </a:r>
            <a:r>
              <a:rPr lang="en-US" i="1" smtClean="0"/>
              <a:t>p</a:t>
            </a:r>
            <a:r>
              <a:rPr lang="en-US" baseline="-25000" smtClean="0"/>
              <a:t>2</a:t>
            </a:r>
            <a:r>
              <a:rPr lang="en-US" smtClean="0"/>
              <a:t> = </a:t>
            </a:r>
            <a:r>
              <a:rPr lang="en-US" i="1" smtClean="0"/>
              <a:t>CMg</a:t>
            </a:r>
            <a:r>
              <a:rPr lang="en-US" smtClean="0"/>
              <a:t> = 6</a:t>
            </a:r>
          </a:p>
          <a:p>
            <a:pPr algn="ctr">
              <a:lnSpc>
                <a:spcPct val="120000"/>
              </a:lnSpc>
              <a:buFontTx/>
              <a:buNone/>
            </a:pPr>
            <a:r>
              <a:rPr lang="en-US" sz="2800" i="1" smtClean="0">
                <a:solidFill>
                  <a:srgbClr val="3B4F89"/>
                </a:solidFill>
              </a:rPr>
              <a:t>q</a:t>
            </a:r>
            <a:r>
              <a:rPr lang="en-US" sz="2800" baseline="-25000" smtClean="0">
                <a:solidFill>
                  <a:srgbClr val="3B4F89"/>
                </a:solidFill>
              </a:rPr>
              <a:t>1</a:t>
            </a:r>
            <a:r>
              <a:rPr lang="en-US" sz="2800" smtClean="0">
                <a:solidFill>
                  <a:srgbClr val="3B4F89"/>
                </a:solidFill>
              </a:rPr>
              <a:t> = 18	</a:t>
            </a:r>
            <a:r>
              <a:rPr lang="en-US" sz="2800" i="1" smtClean="0">
                <a:solidFill>
                  <a:srgbClr val="3B4F89"/>
                </a:solidFill>
              </a:rPr>
              <a:t>q</a:t>
            </a:r>
            <a:r>
              <a:rPr lang="en-US" sz="2800" baseline="-25000" smtClean="0">
                <a:solidFill>
                  <a:srgbClr val="3B4F89"/>
                </a:solidFill>
              </a:rPr>
              <a:t>2</a:t>
            </a:r>
            <a:r>
              <a:rPr lang="en-US" sz="2800" smtClean="0">
                <a:solidFill>
                  <a:srgbClr val="3B4F89"/>
                </a:solidFill>
              </a:rPr>
              <a:t> = 12</a:t>
            </a:r>
            <a:endParaRPr 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34B31DA1-8DEB-422B-A450-18D909F93629}" type="slidenum">
              <a:rPr lang="en-US" sz="1400">
                <a:solidFill>
                  <a:schemeClr val="tx1"/>
                </a:solidFill>
                <a:latin typeface="Times New Roman" pitchFamily="18" charset="0"/>
              </a:rPr>
              <a:pPr/>
              <a:t>48</a:t>
            </a:fld>
            <a:endParaRPr lang="en-US" sz="1400">
              <a:solidFill>
                <a:schemeClr val="tx1"/>
              </a:solidFill>
              <a:latin typeface="Times New Roman" pitchFamily="18" charset="0"/>
            </a:endParaRPr>
          </a:p>
        </p:txBody>
      </p:sp>
      <p:sp>
        <p:nvSpPr>
          <p:cNvPr id="58371" name="Rectangle 2"/>
          <p:cNvSpPr>
            <a:spLocks noGrp="1" noChangeArrowheads="1"/>
          </p:cNvSpPr>
          <p:nvPr>
            <p:ph type="title"/>
          </p:nvPr>
        </p:nvSpPr>
        <p:spPr>
          <a:xfrm>
            <a:off x="685800" y="838200"/>
            <a:ext cx="7772400" cy="838200"/>
          </a:xfrm>
        </p:spPr>
        <p:txBody>
          <a:bodyPr/>
          <a:lstStyle/>
          <a:p>
            <a:r>
              <a:rPr lang="en-US" smtClean="0"/>
              <a:t>Tarifas en dos partes</a:t>
            </a:r>
          </a:p>
        </p:txBody>
      </p:sp>
      <p:sp>
        <p:nvSpPr>
          <p:cNvPr id="58372" name="Rectangle 3"/>
          <p:cNvSpPr>
            <a:spLocks noGrp="1" noChangeArrowheads="1"/>
          </p:cNvSpPr>
          <p:nvPr>
            <p:ph type="body" idx="1"/>
          </p:nvPr>
        </p:nvSpPr>
        <p:spPr>
          <a:xfrm>
            <a:off x="685800" y="1828800"/>
            <a:ext cx="7924800" cy="4419600"/>
          </a:xfrm>
        </p:spPr>
        <p:txBody>
          <a:bodyPr/>
          <a:lstStyle/>
          <a:p>
            <a:r>
              <a:rPr lang="en-US" smtClean="0"/>
              <a:t>Con este precio marginal, el demandante 2, obtiene un excedente del consumidor de 36. </a:t>
            </a:r>
          </a:p>
          <a:p>
            <a:pPr lvl="1"/>
            <a:r>
              <a:rPr lang="en-US" smtClean="0"/>
              <a:t>Esta es la couta de admisión máxima que podría cobrar sin provocar que la persona salga del mercado. </a:t>
            </a:r>
          </a:p>
          <a:p>
            <a:r>
              <a:rPr lang="en-US" smtClean="0"/>
              <a:t>Esto significa que la tarifa de dos partes sería</a:t>
            </a:r>
          </a:p>
          <a:p>
            <a:pPr algn="ctr">
              <a:lnSpc>
                <a:spcPct val="120000"/>
              </a:lnSpc>
              <a:buFontTx/>
              <a:buNone/>
            </a:pPr>
            <a:r>
              <a:rPr lang="en-US" sz="2800" i="1" smtClean="0">
                <a:solidFill>
                  <a:srgbClr val="3B4F89"/>
                </a:solidFill>
              </a:rPr>
              <a:t>T</a:t>
            </a:r>
            <a:r>
              <a:rPr lang="en-US" sz="2800" smtClean="0">
                <a:solidFill>
                  <a:srgbClr val="3B4F89"/>
                </a:solidFill>
              </a:rPr>
              <a:t>(</a:t>
            </a:r>
            <a:r>
              <a:rPr lang="en-US" sz="2800" i="1" smtClean="0">
                <a:solidFill>
                  <a:srgbClr val="3B4F89"/>
                </a:solidFill>
              </a:rPr>
              <a:t>q</a:t>
            </a:r>
            <a:r>
              <a:rPr lang="en-US" sz="2800" smtClean="0">
                <a:solidFill>
                  <a:srgbClr val="3B4F89"/>
                </a:solidFill>
              </a:rPr>
              <a:t>) = 36 + 6</a:t>
            </a:r>
            <a:r>
              <a:rPr lang="en-US" sz="2800" i="1" smtClean="0">
                <a:solidFill>
                  <a:srgbClr val="3B4F89"/>
                </a:solidFill>
              </a:rPr>
              <a:t>q</a:t>
            </a:r>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FB8BC662-6D8E-49C9-A9A1-BE13A177B182}" type="slidenum">
              <a:rPr lang="en-US" sz="1400">
                <a:solidFill>
                  <a:schemeClr val="tx1"/>
                </a:solidFill>
                <a:latin typeface="Times New Roman" pitchFamily="18" charset="0"/>
              </a:rPr>
              <a:pPr/>
              <a:t>49</a:t>
            </a:fld>
            <a:endParaRPr lang="en-US" sz="1400">
              <a:solidFill>
                <a:schemeClr val="tx1"/>
              </a:solidFill>
              <a:latin typeface="Times New Roman" pitchFamily="18" charset="0"/>
            </a:endParaRPr>
          </a:p>
        </p:txBody>
      </p:sp>
      <p:sp>
        <p:nvSpPr>
          <p:cNvPr id="59395" name="Rectangle 2"/>
          <p:cNvSpPr>
            <a:spLocks noGrp="1" noChangeArrowheads="1"/>
          </p:cNvSpPr>
          <p:nvPr>
            <p:ph type="title"/>
          </p:nvPr>
        </p:nvSpPr>
        <p:spPr>
          <a:xfrm>
            <a:off x="685800" y="838200"/>
            <a:ext cx="7772400" cy="762000"/>
          </a:xfrm>
        </p:spPr>
        <p:txBody>
          <a:bodyPr/>
          <a:lstStyle/>
          <a:p>
            <a:r>
              <a:rPr lang="en-US" smtClean="0"/>
              <a:t>Regulación del Monopolio</a:t>
            </a:r>
          </a:p>
        </p:txBody>
      </p:sp>
      <p:sp>
        <p:nvSpPr>
          <p:cNvPr id="59396" name="Rectangle 3"/>
          <p:cNvSpPr>
            <a:spLocks noGrp="1" noChangeArrowheads="1"/>
          </p:cNvSpPr>
          <p:nvPr>
            <p:ph type="body" idx="1"/>
          </p:nvPr>
        </p:nvSpPr>
        <p:spPr>
          <a:xfrm>
            <a:off x="685800" y="1981200"/>
            <a:ext cx="7772400" cy="4114800"/>
          </a:xfrm>
        </p:spPr>
        <p:txBody>
          <a:bodyPr/>
          <a:lstStyle/>
          <a:p>
            <a:r>
              <a:rPr lang="en-US" smtClean="0"/>
              <a:t>En casi todos los países, los sectores de los servicios públicos, de las comunicaciones y del transporte están sumamente regulados.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D66F775E-56DB-4E96-9B5D-B70E22B733D8}" type="slidenum">
              <a:rPr lang="en-US" sz="1400">
                <a:solidFill>
                  <a:schemeClr val="tx1"/>
                </a:solidFill>
                <a:latin typeface="Times New Roman" pitchFamily="18" charset="0"/>
              </a:rPr>
              <a:pPr/>
              <a:t>5</a:t>
            </a:fld>
            <a:endParaRPr lang="en-US" sz="1400">
              <a:solidFill>
                <a:schemeClr val="tx1"/>
              </a:solidFill>
              <a:latin typeface="Times New Roman" pitchFamily="18" charset="0"/>
            </a:endParaRPr>
          </a:p>
        </p:txBody>
      </p:sp>
      <p:sp>
        <p:nvSpPr>
          <p:cNvPr id="6147" name="Rectangle 2"/>
          <p:cNvSpPr>
            <a:spLocks noGrp="1" noChangeArrowheads="1"/>
          </p:cNvSpPr>
          <p:nvPr>
            <p:ph type="title"/>
          </p:nvPr>
        </p:nvSpPr>
        <p:spPr>
          <a:xfrm>
            <a:off x="685800" y="838200"/>
            <a:ext cx="7772400" cy="914400"/>
          </a:xfrm>
        </p:spPr>
        <p:txBody>
          <a:bodyPr/>
          <a:lstStyle/>
          <a:p>
            <a:r>
              <a:rPr lang="en-US" smtClean="0"/>
              <a:t>Barreras Tecnológicas a la Entrada</a:t>
            </a:r>
          </a:p>
        </p:txBody>
      </p:sp>
      <p:sp>
        <p:nvSpPr>
          <p:cNvPr id="6148" name="Rectangle 3"/>
          <p:cNvSpPr>
            <a:spLocks noGrp="1" noChangeArrowheads="1"/>
          </p:cNvSpPr>
          <p:nvPr>
            <p:ph type="body" idx="1"/>
          </p:nvPr>
        </p:nvSpPr>
        <p:spPr>
          <a:xfrm>
            <a:off x="228600" y="1905000"/>
            <a:ext cx="8229600" cy="4800600"/>
          </a:xfrm>
        </p:spPr>
        <p:txBody>
          <a:bodyPr/>
          <a:lstStyle/>
          <a:p>
            <a:pPr marL="514350" indent="-514350">
              <a:buFont typeface="+mj-lt"/>
              <a:buAutoNum type="arabicPeriod" startAt="2"/>
            </a:pPr>
            <a:r>
              <a:rPr lang="en-US" u="sng" dirty="0" err="1" smtClean="0"/>
              <a:t>Conocimiento</a:t>
            </a:r>
            <a:r>
              <a:rPr lang="en-US" u="sng" dirty="0" smtClean="0"/>
              <a:t> </a:t>
            </a:r>
            <a:r>
              <a:rPr lang="en-US" u="sng" dirty="0" smtClean="0"/>
              <a:t>particular de </a:t>
            </a:r>
            <a:r>
              <a:rPr lang="en-US" u="sng" dirty="0" err="1" smtClean="0"/>
              <a:t>una</a:t>
            </a:r>
            <a:r>
              <a:rPr lang="en-US" u="sng" dirty="0" smtClean="0"/>
              <a:t> </a:t>
            </a:r>
            <a:r>
              <a:rPr lang="en-US" u="sng" dirty="0" err="1" smtClean="0"/>
              <a:t>técnica</a:t>
            </a:r>
            <a:r>
              <a:rPr lang="en-US" u="sng" dirty="0" smtClean="0"/>
              <a:t> </a:t>
            </a:r>
            <a:r>
              <a:rPr lang="en-US" dirty="0" smtClean="0"/>
              <a:t>de </a:t>
            </a:r>
            <a:r>
              <a:rPr lang="en-US" dirty="0" err="1" smtClean="0"/>
              <a:t>producción</a:t>
            </a:r>
            <a:r>
              <a:rPr lang="en-US" dirty="0" smtClean="0"/>
              <a:t> de </a:t>
            </a:r>
            <a:r>
              <a:rPr lang="en-US" dirty="0" err="1" smtClean="0"/>
              <a:t>bajo</a:t>
            </a:r>
            <a:r>
              <a:rPr lang="en-US" dirty="0" smtClean="0"/>
              <a:t> </a:t>
            </a:r>
            <a:r>
              <a:rPr lang="en-US" dirty="0" err="1" smtClean="0"/>
              <a:t>costo</a:t>
            </a:r>
            <a:r>
              <a:rPr lang="en-US" dirty="0" smtClean="0"/>
              <a:t>. </a:t>
            </a:r>
          </a:p>
          <a:p>
            <a:pPr lvl="1">
              <a:spcBef>
                <a:spcPts val="1200"/>
              </a:spcBef>
            </a:pPr>
            <a:r>
              <a:rPr lang="en-US" dirty="0" err="1" smtClean="0"/>
              <a:t>Puede</a:t>
            </a:r>
            <a:r>
              <a:rPr lang="en-US" dirty="0" smtClean="0"/>
              <a:t> </a:t>
            </a:r>
            <a:r>
              <a:rPr lang="en-US" dirty="0" err="1" smtClean="0"/>
              <a:t>ser</a:t>
            </a:r>
            <a:r>
              <a:rPr lang="en-US" dirty="0" smtClean="0"/>
              <a:t> </a:t>
            </a:r>
            <a:r>
              <a:rPr lang="en-US" dirty="0" err="1" smtClean="0"/>
              <a:t>difícil</a:t>
            </a:r>
            <a:r>
              <a:rPr lang="en-US" dirty="0" smtClean="0"/>
              <a:t> </a:t>
            </a:r>
            <a:r>
              <a:rPr lang="en-US" dirty="0" err="1" smtClean="0"/>
              <a:t>mantener</a:t>
            </a:r>
            <a:r>
              <a:rPr lang="en-US" dirty="0" smtClean="0"/>
              <a:t> </a:t>
            </a:r>
            <a:r>
              <a:rPr lang="en-US" dirty="0" err="1" smtClean="0"/>
              <a:t>esta</a:t>
            </a:r>
            <a:r>
              <a:rPr lang="en-US" dirty="0" smtClean="0"/>
              <a:t> </a:t>
            </a:r>
            <a:r>
              <a:rPr lang="en-US" dirty="0" err="1" smtClean="0"/>
              <a:t>técnica</a:t>
            </a:r>
            <a:r>
              <a:rPr lang="en-US" dirty="0" smtClean="0"/>
              <a:t> </a:t>
            </a:r>
            <a:r>
              <a:rPr lang="en-US" dirty="0" err="1" smtClean="0"/>
              <a:t>exclusivamente</a:t>
            </a:r>
            <a:r>
              <a:rPr lang="en-US" dirty="0" smtClean="0"/>
              <a:t> </a:t>
            </a:r>
            <a:r>
              <a:rPr lang="en-US" dirty="0" err="1" smtClean="0"/>
              <a:t>para</a:t>
            </a:r>
            <a:r>
              <a:rPr lang="en-US" dirty="0" smtClean="0"/>
              <a:t> </a:t>
            </a:r>
            <a:r>
              <a:rPr lang="en-US" dirty="0" err="1" smtClean="0"/>
              <a:t>si</a:t>
            </a:r>
            <a:r>
              <a:rPr lang="en-US" dirty="0" smtClean="0"/>
              <a:t>.</a:t>
            </a:r>
          </a:p>
          <a:p>
            <a:pPr lvl="1">
              <a:spcBef>
                <a:spcPts val="1200"/>
              </a:spcBef>
            </a:pPr>
            <a:r>
              <a:rPr lang="en-US" dirty="0" err="1" smtClean="0"/>
              <a:t>Por</a:t>
            </a:r>
            <a:r>
              <a:rPr lang="en-US" dirty="0" smtClean="0"/>
              <a:t> </a:t>
            </a:r>
            <a:r>
              <a:rPr lang="en-US" dirty="0" err="1" smtClean="0"/>
              <a:t>eso</a:t>
            </a:r>
            <a:r>
              <a:rPr lang="en-US" dirty="0" smtClean="0"/>
              <a:t> </a:t>
            </a:r>
            <a:r>
              <a:rPr lang="en-US" dirty="0" err="1" smtClean="0"/>
              <a:t>existen</a:t>
            </a:r>
            <a:r>
              <a:rPr lang="en-US" dirty="0" smtClean="0"/>
              <a:t> </a:t>
            </a:r>
            <a:r>
              <a:rPr lang="en-US" dirty="0" err="1" smtClean="0"/>
              <a:t>las</a:t>
            </a:r>
            <a:r>
              <a:rPr lang="en-US" dirty="0" smtClean="0"/>
              <a:t> </a:t>
            </a:r>
            <a:r>
              <a:rPr lang="en-US" dirty="0" err="1" smtClean="0"/>
              <a:t>patentes</a:t>
            </a:r>
            <a:r>
              <a:rPr lang="en-US" dirty="0" smtClean="0"/>
              <a:t> </a:t>
            </a:r>
            <a:endParaRPr lang="en-US" dirty="0" smtClean="0"/>
          </a:p>
          <a:p>
            <a:r>
              <a:rPr lang="en-US" dirty="0" smtClean="0"/>
              <a:t>La </a:t>
            </a:r>
            <a:r>
              <a:rPr lang="en-US" dirty="0" err="1" smtClean="0"/>
              <a:t>propiedad</a:t>
            </a:r>
            <a:r>
              <a:rPr lang="en-US" dirty="0" smtClean="0"/>
              <a:t> de </a:t>
            </a:r>
            <a:r>
              <a:rPr lang="en-US" dirty="0" err="1" smtClean="0"/>
              <a:t>recursos</a:t>
            </a:r>
            <a:r>
              <a:rPr lang="en-US" dirty="0" smtClean="0"/>
              <a:t> </a:t>
            </a:r>
            <a:r>
              <a:rPr lang="en-US" dirty="0" err="1" smtClean="0"/>
              <a:t>exclusivos</a:t>
            </a:r>
            <a:r>
              <a:rPr lang="en-US" dirty="0" smtClean="0"/>
              <a:t> </a:t>
            </a:r>
            <a:r>
              <a:rPr lang="en-US" dirty="0" err="1" smtClean="0"/>
              <a:t>también</a:t>
            </a:r>
            <a:r>
              <a:rPr lang="en-US" dirty="0" smtClean="0"/>
              <a:t> </a:t>
            </a:r>
            <a:r>
              <a:rPr lang="en-US" dirty="0" err="1" smtClean="0"/>
              <a:t>puede</a:t>
            </a:r>
            <a:r>
              <a:rPr lang="en-US" dirty="0" smtClean="0"/>
              <a:t> </a:t>
            </a:r>
            <a:r>
              <a:rPr lang="en-US" dirty="0" err="1" smtClean="0"/>
              <a:t>establecer</a:t>
            </a:r>
            <a:r>
              <a:rPr lang="en-US" dirty="0" smtClean="0"/>
              <a:t> bases </a:t>
            </a:r>
            <a:r>
              <a:rPr lang="en-US" dirty="0" err="1" smtClean="0"/>
              <a:t>que</a:t>
            </a:r>
            <a:r>
              <a:rPr lang="en-US" dirty="0" smtClean="0"/>
              <a:t> </a:t>
            </a:r>
            <a:r>
              <a:rPr lang="en-US" dirty="0" err="1" smtClean="0"/>
              <a:t>permitirán</a:t>
            </a:r>
            <a:r>
              <a:rPr lang="en-US" dirty="0" smtClean="0"/>
              <a:t> </a:t>
            </a:r>
            <a:r>
              <a:rPr lang="en-US" dirty="0" err="1" smtClean="0"/>
              <a:t>mantener</a:t>
            </a:r>
            <a:r>
              <a:rPr lang="en-US" dirty="0" smtClean="0"/>
              <a:t> un </a:t>
            </a:r>
            <a:r>
              <a:rPr lang="en-US" dirty="0" err="1" smtClean="0"/>
              <a:t>monopolio</a:t>
            </a:r>
            <a:r>
              <a:rPr lang="en-US" dirty="0" smtClean="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E347B540-6123-413B-AD83-35CF17257C32}" type="slidenum">
              <a:rPr lang="en-US" sz="1400">
                <a:solidFill>
                  <a:schemeClr val="tx1"/>
                </a:solidFill>
                <a:latin typeface="Times New Roman" pitchFamily="18" charset="0"/>
              </a:rPr>
              <a:pPr/>
              <a:t>50</a:t>
            </a:fld>
            <a:endParaRPr lang="en-US" sz="1400">
              <a:solidFill>
                <a:schemeClr val="tx1"/>
              </a:solidFill>
              <a:latin typeface="Times New Roman" pitchFamily="18" charset="0"/>
            </a:endParaRPr>
          </a:p>
        </p:txBody>
      </p:sp>
      <p:sp>
        <p:nvSpPr>
          <p:cNvPr id="60419" name="Rectangle 2"/>
          <p:cNvSpPr>
            <a:spLocks noGrp="1" noChangeArrowheads="1"/>
          </p:cNvSpPr>
          <p:nvPr>
            <p:ph type="title"/>
          </p:nvPr>
        </p:nvSpPr>
        <p:spPr>
          <a:xfrm>
            <a:off x="685800" y="838200"/>
            <a:ext cx="7772400" cy="762000"/>
          </a:xfrm>
        </p:spPr>
        <p:txBody>
          <a:bodyPr/>
          <a:lstStyle/>
          <a:p>
            <a:r>
              <a:rPr lang="en-US" smtClean="0"/>
              <a:t>Regulación del Monopolio</a:t>
            </a:r>
          </a:p>
        </p:txBody>
      </p:sp>
      <p:sp>
        <p:nvSpPr>
          <p:cNvPr id="60420" name="Rectangle 3"/>
          <p:cNvSpPr>
            <a:spLocks noGrp="1" noChangeArrowheads="1"/>
          </p:cNvSpPr>
          <p:nvPr>
            <p:ph type="body" idx="1"/>
          </p:nvPr>
        </p:nvSpPr>
        <p:spPr>
          <a:xfrm>
            <a:off x="685800" y="1676400"/>
            <a:ext cx="7772400" cy="4495800"/>
          </a:xfrm>
        </p:spPr>
        <p:txBody>
          <a:bodyPr/>
          <a:lstStyle/>
          <a:p>
            <a:r>
              <a:rPr lang="es-ES" sz="2800" dirty="0" smtClean="0"/>
              <a:t>Muchos economistas consideran que es importante que los precios que fijan los monopolios regulados reflejen con precisión el costo marginal de la producción. </a:t>
            </a:r>
          </a:p>
          <a:p>
            <a:r>
              <a:rPr lang="es-ES" sz="2800" dirty="0" smtClean="0"/>
              <a:t>El principal problema que esta política es que requiere que los monopolios naturales operen con pérdidas</a:t>
            </a:r>
          </a:p>
          <a:p>
            <a:pPr lvl="1"/>
            <a:r>
              <a:rPr lang="es-ES" sz="2500" dirty="0" smtClean="0"/>
              <a:t>Los monopolios naturales, por definición, exhiben un costo promedio decreciente dentro de un amplio intervalo de niveles de producción</a:t>
            </a:r>
            <a:endParaRPr lang="es-ES" sz="25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AD49CD36-A228-4FB3-98B4-1C55FB96B5D8}" type="slidenum">
              <a:rPr lang="en-US" sz="1400">
                <a:solidFill>
                  <a:schemeClr val="tx1"/>
                </a:solidFill>
                <a:latin typeface="Times New Roman" pitchFamily="18" charset="0"/>
              </a:rPr>
              <a:pPr/>
              <a:t>51</a:t>
            </a:fld>
            <a:endParaRPr lang="en-US" sz="1400">
              <a:solidFill>
                <a:schemeClr val="tx1"/>
              </a:solidFill>
              <a:latin typeface="Times New Roman" pitchFamily="18" charset="0"/>
            </a:endParaRPr>
          </a:p>
        </p:txBody>
      </p:sp>
      <p:sp>
        <p:nvSpPr>
          <p:cNvPr id="61443" name="Rectangle 2"/>
          <p:cNvSpPr>
            <a:spLocks noGrp="1" noChangeArrowheads="1"/>
          </p:cNvSpPr>
          <p:nvPr>
            <p:ph type="title"/>
          </p:nvPr>
        </p:nvSpPr>
        <p:spPr>
          <a:xfrm>
            <a:off x="685800" y="685800"/>
            <a:ext cx="7772400" cy="685800"/>
          </a:xfrm>
        </p:spPr>
        <p:txBody>
          <a:bodyPr/>
          <a:lstStyle/>
          <a:p>
            <a:r>
              <a:rPr lang="en-US" smtClean="0"/>
              <a:t>Regulación del Monopolio</a:t>
            </a:r>
          </a:p>
        </p:txBody>
      </p:sp>
      <p:sp>
        <p:nvSpPr>
          <p:cNvPr id="61444" name="Line 3"/>
          <p:cNvSpPr>
            <a:spLocks noChangeShapeType="1"/>
          </p:cNvSpPr>
          <p:nvPr/>
        </p:nvSpPr>
        <p:spPr bwMode="auto">
          <a:xfrm>
            <a:off x="1219200" y="2362200"/>
            <a:ext cx="0" cy="3276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1445" name="Line 4"/>
          <p:cNvSpPr>
            <a:spLocks noChangeShapeType="1"/>
          </p:cNvSpPr>
          <p:nvPr/>
        </p:nvSpPr>
        <p:spPr bwMode="auto">
          <a:xfrm>
            <a:off x="1219200" y="5638800"/>
            <a:ext cx="3810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1446" name="Text Box 5"/>
          <p:cNvSpPr txBox="1">
            <a:spLocks noChangeArrowheads="1"/>
          </p:cNvSpPr>
          <p:nvPr/>
        </p:nvSpPr>
        <p:spPr bwMode="auto">
          <a:xfrm>
            <a:off x="5013325" y="54467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61447" name="Text Box 6"/>
          <p:cNvSpPr txBox="1">
            <a:spLocks noChangeArrowheads="1"/>
          </p:cNvSpPr>
          <p:nvPr/>
        </p:nvSpPr>
        <p:spPr bwMode="auto">
          <a:xfrm>
            <a:off x="457200" y="2057400"/>
            <a:ext cx="838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61448" name="Line 7"/>
          <p:cNvSpPr>
            <a:spLocks noChangeShapeType="1"/>
          </p:cNvSpPr>
          <p:nvPr/>
        </p:nvSpPr>
        <p:spPr bwMode="auto">
          <a:xfrm>
            <a:off x="1981200" y="2514600"/>
            <a:ext cx="2362200" cy="31242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49" name="Line 8"/>
          <p:cNvSpPr>
            <a:spLocks noChangeShapeType="1"/>
          </p:cNvSpPr>
          <p:nvPr/>
        </p:nvSpPr>
        <p:spPr bwMode="auto">
          <a:xfrm>
            <a:off x="1828800" y="2667000"/>
            <a:ext cx="1219200" cy="28194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50" name="Text Box 9"/>
          <p:cNvSpPr txBox="1">
            <a:spLocks noChangeArrowheads="1"/>
          </p:cNvSpPr>
          <p:nvPr/>
        </p:nvSpPr>
        <p:spPr bwMode="auto">
          <a:xfrm>
            <a:off x="4267200" y="5665788"/>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61451" name="Text Box 10"/>
          <p:cNvSpPr txBox="1">
            <a:spLocks noChangeArrowheads="1"/>
          </p:cNvSpPr>
          <p:nvPr/>
        </p:nvSpPr>
        <p:spPr bwMode="auto">
          <a:xfrm>
            <a:off x="2514600" y="5284788"/>
            <a:ext cx="4826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IMg</a:t>
            </a:r>
          </a:p>
        </p:txBody>
      </p:sp>
      <p:grpSp>
        <p:nvGrpSpPr>
          <p:cNvPr id="1122338" name="Group 34"/>
          <p:cNvGrpSpPr>
            <a:grpSpLocks/>
          </p:cNvGrpSpPr>
          <p:nvPr/>
        </p:nvGrpSpPr>
        <p:grpSpPr bwMode="auto">
          <a:xfrm>
            <a:off x="1524000" y="1317625"/>
            <a:ext cx="7620000" cy="4275138"/>
            <a:chOff x="960" y="830"/>
            <a:chExt cx="4800" cy="2693"/>
          </a:xfrm>
        </p:grpSpPr>
        <p:sp>
          <p:nvSpPr>
            <p:cNvPr id="61469" name="Freeform 12"/>
            <p:cNvSpPr>
              <a:spLocks/>
            </p:cNvSpPr>
            <p:nvPr/>
          </p:nvSpPr>
          <p:spPr bwMode="auto">
            <a:xfrm>
              <a:off x="1056" y="1584"/>
              <a:ext cx="2112" cy="1680"/>
            </a:xfrm>
            <a:custGeom>
              <a:avLst/>
              <a:gdLst>
                <a:gd name="T0" fmla="*/ 0 w 2016"/>
                <a:gd name="T1" fmla="*/ 0 h 1680"/>
                <a:gd name="T2" fmla="*/ 704 w 2016"/>
                <a:gd name="T3" fmla="*/ 1152 h 1680"/>
                <a:gd name="T4" fmla="*/ 2112 w 2016"/>
                <a:gd name="T5" fmla="*/ 1680 h 1680"/>
                <a:gd name="T6" fmla="*/ 0 60000 65536"/>
                <a:gd name="T7" fmla="*/ 0 60000 65536"/>
                <a:gd name="T8" fmla="*/ 0 60000 65536"/>
              </a:gdLst>
              <a:ahLst/>
              <a:cxnLst>
                <a:cxn ang="T6">
                  <a:pos x="T0" y="T1"/>
                </a:cxn>
                <a:cxn ang="T7">
                  <a:pos x="T2" y="T3"/>
                </a:cxn>
                <a:cxn ang="T8">
                  <a:pos x="T4" y="T5"/>
                </a:cxn>
              </a:cxnLst>
              <a:rect l="0" t="0" r="r" b="b"/>
              <a:pathLst>
                <a:path w="2016" h="1680">
                  <a:moveTo>
                    <a:pt x="0" y="0"/>
                  </a:moveTo>
                  <a:cubicBezTo>
                    <a:pt x="168" y="436"/>
                    <a:pt x="336" y="872"/>
                    <a:pt x="672" y="1152"/>
                  </a:cubicBezTo>
                  <a:cubicBezTo>
                    <a:pt x="1008" y="1432"/>
                    <a:pt x="1512" y="1556"/>
                    <a:pt x="2016" y="168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70" name="Freeform 13"/>
            <p:cNvSpPr>
              <a:spLocks/>
            </p:cNvSpPr>
            <p:nvPr/>
          </p:nvSpPr>
          <p:spPr bwMode="auto">
            <a:xfrm>
              <a:off x="960" y="2400"/>
              <a:ext cx="1872" cy="1056"/>
            </a:xfrm>
            <a:custGeom>
              <a:avLst/>
              <a:gdLst>
                <a:gd name="T0" fmla="*/ 0 w 1680"/>
                <a:gd name="T1" fmla="*/ 0 h 1104"/>
                <a:gd name="T2" fmla="*/ 642 w 1680"/>
                <a:gd name="T3" fmla="*/ 826 h 1104"/>
                <a:gd name="T4" fmla="*/ 1872 w 1680"/>
                <a:gd name="T5" fmla="*/ 1056 h 1104"/>
                <a:gd name="T6" fmla="*/ 0 60000 65536"/>
                <a:gd name="T7" fmla="*/ 0 60000 65536"/>
                <a:gd name="T8" fmla="*/ 0 60000 65536"/>
              </a:gdLst>
              <a:ahLst/>
              <a:cxnLst>
                <a:cxn ang="T6">
                  <a:pos x="T0" y="T1"/>
                </a:cxn>
                <a:cxn ang="T7">
                  <a:pos x="T2" y="T3"/>
                </a:cxn>
                <a:cxn ang="T8">
                  <a:pos x="T4" y="T5"/>
                </a:cxn>
              </a:cxnLst>
              <a:rect l="0" t="0" r="r" b="b"/>
              <a:pathLst>
                <a:path w="1680" h="1104">
                  <a:moveTo>
                    <a:pt x="0" y="0"/>
                  </a:moveTo>
                  <a:cubicBezTo>
                    <a:pt x="148" y="340"/>
                    <a:pt x="296" y="680"/>
                    <a:pt x="576" y="864"/>
                  </a:cubicBezTo>
                  <a:cubicBezTo>
                    <a:pt x="856" y="1048"/>
                    <a:pt x="1268" y="1076"/>
                    <a:pt x="1680" y="1104"/>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71" name="Text Box 14"/>
            <p:cNvSpPr txBox="1">
              <a:spLocks noChangeArrowheads="1"/>
            </p:cNvSpPr>
            <p:nvPr/>
          </p:nvSpPr>
          <p:spPr bwMode="auto">
            <a:xfrm>
              <a:off x="3168" y="3185"/>
              <a:ext cx="355"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CMe</a:t>
              </a:r>
            </a:p>
          </p:txBody>
        </p:sp>
        <p:sp>
          <p:nvSpPr>
            <p:cNvPr id="61472" name="Text Box 15"/>
            <p:cNvSpPr txBox="1">
              <a:spLocks noChangeArrowheads="1"/>
            </p:cNvSpPr>
            <p:nvPr/>
          </p:nvSpPr>
          <p:spPr bwMode="auto">
            <a:xfrm>
              <a:off x="2832" y="3329"/>
              <a:ext cx="355"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a:t>
              </a:r>
            </a:p>
          </p:txBody>
        </p:sp>
        <p:sp>
          <p:nvSpPr>
            <p:cNvPr id="61473" name="Text Box 16"/>
            <p:cNvSpPr txBox="1">
              <a:spLocks noChangeArrowheads="1"/>
            </p:cNvSpPr>
            <p:nvPr/>
          </p:nvSpPr>
          <p:spPr bwMode="auto">
            <a:xfrm>
              <a:off x="1248" y="830"/>
              <a:ext cx="4512" cy="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2200">
                  <a:solidFill>
                    <a:srgbClr val="470F3E"/>
                  </a:solidFill>
                </a:rPr>
                <a:t>Dado que los monopolios naturales exhiben costos decrecientes, el </a:t>
              </a:r>
              <a:r>
                <a:rPr lang="en-US" sz="2200" i="1">
                  <a:solidFill>
                    <a:srgbClr val="470F3E"/>
                  </a:solidFill>
                </a:rPr>
                <a:t>CMg</a:t>
              </a:r>
              <a:r>
                <a:rPr lang="en-US" sz="2200">
                  <a:solidFill>
                    <a:srgbClr val="470F3E"/>
                  </a:solidFill>
                </a:rPr>
                <a:t> cae por debajo del </a:t>
              </a:r>
              <a:r>
                <a:rPr lang="en-US" sz="2200" i="1">
                  <a:solidFill>
                    <a:srgbClr val="470F3E"/>
                  </a:solidFill>
                </a:rPr>
                <a:t>CMe</a:t>
              </a:r>
            </a:p>
          </p:txBody>
        </p:sp>
      </p:grpSp>
      <p:sp>
        <p:nvSpPr>
          <p:cNvPr id="61453" name="Line 20"/>
          <p:cNvSpPr>
            <a:spLocks noChangeShapeType="1"/>
          </p:cNvSpPr>
          <p:nvPr/>
        </p:nvSpPr>
        <p:spPr bwMode="auto">
          <a:xfrm flipH="1">
            <a:off x="1219200" y="4495800"/>
            <a:ext cx="1752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1454" name="Text Box 23"/>
          <p:cNvSpPr txBox="1">
            <a:spLocks noChangeArrowheads="1"/>
          </p:cNvSpPr>
          <p:nvPr/>
        </p:nvSpPr>
        <p:spPr bwMode="auto">
          <a:xfrm>
            <a:off x="838200" y="4294188"/>
            <a:ext cx="376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C</a:t>
            </a:r>
            <a:r>
              <a:rPr lang="en-US" sz="1400" b="1" baseline="-25000">
                <a:solidFill>
                  <a:schemeClr val="tx1"/>
                </a:solidFill>
              </a:rPr>
              <a:t>1</a:t>
            </a:r>
            <a:endParaRPr lang="en-US" sz="1400" b="1" i="1">
              <a:solidFill>
                <a:schemeClr val="tx1"/>
              </a:solidFill>
            </a:endParaRPr>
          </a:p>
        </p:txBody>
      </p:sp>
      <p:grpSp>
        <p:nvGrpSpPr>
          <p:cNvPr id="1122339" name="Group 35"/>
          <p:cNvGrpSpPr>
            <a:grpSpLocks/>
          </p:cNvGrpSpPr>
          <p:nvPr/>
        </p:nvGrpSpPr>
        <p:grpSpPr bwMode="auto">
          <a:xfrm>
            <a:off x="838200" y="2241550"/>
            <a:ext cx="7569200" cy="3729038"/>
            <a:chOff x="528" y="1412"/>
            <a:chExt cx="4768" cy="2349"/>
          </a:xfrm>
        </p:grpSpPr>
        <p:sp>
          <p:nvSpPr>
            <p:cNvPr id="61464" name="Line 18"/>
            <p:cNvSpPr>
              <a:spLocks noChangeShapeType="1"/>
            </p:cNvSpPr>
            <p:nvPr/>
          </p:nvSpPr>
          <p:spPr bwMode="auto">
            <a:xfrm flipV="1">
              <a:off x="1872" y="2400"/>
              <a:ext cx="0" cy="1152"/>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65" name="Line 19"/>
            <p:cNvSpPr>
              <a:spLocks noChangeShapeType="1"/>
            </p:cNvSpPr>
            <p:nvPr/>
          </p:nvSpPr>
          <p:spPr bwMode="auto">
            <a:xfrm flipH="1">
              <a:off x="768" y="2400"/>
              <a:ext cx="1104"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1466" name="Text Box 21"/>
            <p:cNvSpPr txBox="1">
              <a:spLocks noChangeArrowheads="1"/>
            </p:cNvSpPr>
            <p:nvPr/>
          </p:nvSpPr>
          <p:spPr bwMode="auto">
            <a:xfrm>
              <a:off x="528" y="2321"/>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1</a:t>
              </a:r>
              <a:endParaRPr lang="en-US" sz="1400" b="1" i="1">
                <a:solidFill>
                  <a:schemeClr val="tx1"/>
                </a:solidFill>
              </a:endParaRPr>
            </a:p>
          </p:txBody>
        </p:sp>
        <p:sp>
          <p:nvSpPr>
            <p:cNvPr id="61467" name="Text Box 22"/>
            <p:cNvSpPr txBox="1">
              <a:spLocks noChangeArrowheads="1"/>
            </p:cNvSpPr>
            <p:nvPr/>
          </p:nvSpPr>
          <p:spPr bwMode="auto">
            <a:xfrm>
              <a:off x="1728" y="3569"/>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1</a:t>
              </a:r>
              <a:endParaRPr lang="en-US" sz="1400" b="1" i="1">
                <a:solidFill>
                  <a:schemeClr val="tx1"/>
                </a:solidFill>
              </a:endParaRPr>
            </a:p>
          </p:txBody>
        </p:sp>
        <p:sp>
          <p:nvSpPr>
            <p:cNvPr id="61468" name="Text Box 24"/>
            <p:cNvSpPr txBox="1">
              <a:spLocks noChangeArrowheads="1"/>
            </p:cNvSpPr>
            <p:nvPr/>
          </p:nvSpPr>
          <p:spPr bwMode="auto">
            <a:xfrm>
              <a:off x="2416" y="1412"/>
              <a:ext cx="2880" cy="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2200">
                  <a:solidFill>
                    <a:srgbClr val="470F3E"/>
                  </a:solidFill>
                </a:rPr>
                <a:t>Un monopolio sin regular maximiza beneficios en </a:t>
              </a:r>
              <a:r>
                <a:rPr lang="en-US" sz="2200" i="1">
                  <a:solidFill>
                    <a:srgbClr val="470F3E"/>
                  </a:solidFill>
                </a:rPr>
                <a:t>Q</a:t>
              </a:r>
              <a:r>
                <a:rPr lang="en-US" sz="2200" baseline="-25000">
                  <a:solidFill>
                    <a:srgbClr val="470F3E"/>
                  </a:solidFill>
                </a:rPr>
                <a:t>1</a:t>
              </a:r>
              <a:r>
                <a:rPr lang="en-US" sz="2200">
                  <a:solidFill>
                    <a:srgbClr val="470F3E"/>
                  </a:solidFill>
                </a:rPr>
                <a:t> y </a:t>
              </a:r>
              <a:r>
                <a:rPr lang="en-US" sz="2200" i="1">
                  <a:solidFill>
                    <a:srgbClr val="470F3E"/>
                  </a:solidFill>
                </a:rPr>
                <a:t>P</a:t>
              </a:r>
              <a:r>
                <a:rPr lang="en-US" sz="2200" baseline="-25000">
                  <a:solidFill>
                    <a:srgbClr val="470F3E"/>
                  </a:solidFill>
                </a:rPr>
                <a:t>1</a:t>
              </a:r>
              <a:endParaRPr lang="en-US" sz="2200">
                <a:solidFill>
                  <a:srgbClr val="470F3E"/>
                </a:solidFill>
              </a:endParaRPr>
            </a:p>
          </p:txBody>
        </p:sp>
      </p:grpSp>
      <p:sp>
        <p:nvSpPr>
          <p:cNvPr id="61456" name="Line 30"/>
          <p:cNvSpPr>
            <a:spLocks noChangeShapeType="1"/>
          </p:cNvSpPr>
          <p:nvPr/>
        </p:nvSpPr>
        <p:spPr bwMode="auto">
          <a:xfrm flipH="1">
            <a:off x="1219200" y="4953000"/>
            <a:ext cx="29718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57" name="Text Box 32"/>
          <p:cNvSpPr txBox="1">
            <a:spLocks noChangeArrowheads="1"/>
          </p:cNvSpPr>
          <p:nvPr/>
        </p:nvSpPr>
        <p:spPr bwMode="auto">
          <a:xfrm>
            <a:off x="838200" y="4827588"/>
            <a:ext cx="376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C</a:t>
            </a:r>
            <a:r>
              <a:rPr lang="en-US" sz="1400" b="1" baseline="-25000">
                <a:solidFill>
                  <a:schemeClr val="tx1"/>
                </a:solidFill>
              </a:rPr>
              <a:t>2</a:t>
            </a:r>
            <a:endParaRPr lang="en-US" sz="1400" b="1" i="1">
              <a:solidFill>
                <a:schemeClr val="tx1"/>
              </a:solidFill>
            </a:endParaRPr>
          </a:p>
        </p:txBody>
      </p:sp>
      <p:grpSp>
        <p:nvGrpSpPr>
          <p:cNvPr id="1122340" name="Group 36"/>
          <p:cNvGrpSpPr>
            <a:grpSpLocks/>
          </p:cNvGrpSpPr>
          <p:nvPr/>
        </p:nvGrpSpPr>
        <p:grpSpPr bwMode="auto">
          <a:xfrm>
            <a:off x="838200" y="3119438"/>
            <a:ext cx="8461375" cy="2851150"/>
            <a:chOff x="528" y="1965"/>
            <a:chExt cx="5330" cy="1796"/>
          </a:xfrm>
        </p:grpSpPr>
        <p:sp>
          <p:nvSpPr>
            <p:cNvPr id="61459" name="Line 26"/>
            <p:cNvSpPr>
              <a:spLocks noChangeShapeType="1"/>
            </p:cNvSpPr>
            <p:nvPr/>
          </p:nvSpPr>
          <p:spPr bwMode="auto">
            <a:xfrm flipV="1">
              <a:off x="2640" y="3120"/>
              <a:ext cx="0" cy="432"/>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1460" name="Text Box 28"/>
            <p:cNvSpPr txBox="1">
              <a:spLocks noChangeArrowheads="1"/>
            </p:cNvSpPr>
            <p:nvPr/>
          </p:nvSpPr>
          <p:spPr bwMode="auto">
            <a:xfrm>
              <a:off x="528" y="3377"/>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2</a:t>
              </a:r>
              <a:endParaRPr lang="en-US" sz="1400" b="1" i="1">
                <a:solidFill>
                  <a:schemeClr val="tx1"/>
                </a:solidFill>
              </a:endParaRPr>
            </a:p>
          </p:txBody>
        </p:sp>
        <p:sp>
          <p:nvSpPr>
            <p:cNvPr id="61461" name="Line 29"/>
            <p:cNvSpPr>
              <a:spLocks noChangeShapeType="1"/>
            </p:cNvSpPr>
            <p:nvPr/>
          </p:nvSpPr>
          <p:spPr bwMode="auto">
            <a:xfrm flipH="1">
              <a:off x="768" y="3456"/>
              <a:ext cx="1872"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1462" name="Text Box 31"/>
            <p:cNvSpPr txBox="1">
              <a:spLocks noChangeArrowheads="1"/>
            </p:cNvSpPr>
            <p:nvPr/>
          </p:nvSpPr>
          <p:spPr bwMode="auto">
            <a:xfrm>
              <a:off x="2496" y="3569"/>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2</a:t>
              </a:r>
              <a:endParaRPr lang="en-US" sz="1400" b="1" i="1">
                <a:solidFill>
                  <a:schemeClr val="tx1"/>
                </a:solidFill>
              </a:endParaRPr>
            </a:p>
          </p:txBody>
        </p:sp>
        <p:sp>
          <p:nvSpPr>
            <p:cNvPr id="61463" name="Text Box 33"/>
            <p:cNvSpPr txBox="1">
              <a:spLocks noChangeArrowheads="1"/>
            </p:cNvSpPr>
            <p:nvPr/>
          </p:nvSpPr>
          <p:spPr bwMode="auto">
            <a:xfrm>
              <a:off x="2786" y="1965"/>
              <a:ext cx="3072" cy="1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2200">
                  <a:solidFill>
                    <a:srgbClr val="470F3E"/>
                  </a:solidFill>
                </a:rPr>
                <a:t>Si la imposición de una política fuerza al monopolio a fijar el precio en </a:t>
              </a:r>
              <a:r>
                <a:rPr lang="en-US" sz="2200" i="1">
                  <a:solidFill>
                    <a:srgbClr val="470F3E"/>
                  </a:solidFill>
                </a:rPr>
                <a:t>P</a:t>
              </a:r>
              <a:r>
                <a:rPr lang="en-US" sz="2200" baseline="-25000">
                  <a:solidFill>
                    <a:srgbClr val="470F3E"/>
                  </a:solidFill>
                </a:rPr>
                <a:t>2</a:t>
              </a:r>
              <a:r>
                <a:rPr lang="en-US" sz="2200">
                  <a:solidFill>
                    <a:srgbClr val="470F3E"/>
                  </a:solidFill>
                </a:rPr>
                <a:t>, la empresa sufrirá pérdidas porque </a:t>
              </a:r>
            </a:p>
            <a:p>
              <a:pPr algn="l"/>
              <a:r>
                <a:rPr lang="en-US" sz="2200" i="1">
                  <a:solidFill>
                    <a:srgbClr val="470F3E"/>
                  </a:solidFill>
                </a:rPr>
                <a:t>P</a:t>
              </a:r>
              <a:r>
                <a:rPr lang="en-US" sz="2200" baseline="-25000">
                  <a:solidFill>
                    <a:srgbClr val="470F3E"/>
                  </a:solidFill>
                </a:rPr>
                <a:t>2</a:t>
              </a:r>
              <a:r>
                <a:rPr lang="en-US" sz="2200">
                  <a:solidFill>
                    <a:srgbClr val="470F3E"/>
                  </a:solidFill>
                </a:rPr>
                <a:t> &lt; </a:t>
              </a:r>
              <a:r>
                <a:rPr lang="en-US" sz="2200" i="1">
                  <a:solidFill>
                    <a:srgbClr val="470F3E"/>
                  </a:solidFill>
                </a:rPr>
                <a:t>C</a:t>
              </a:r>
              <a:r>
                <a:rPr lang="en-US" sz="2200" baseline="-25000">
                  <a:solidFill>
                    <a:srgbClr val="470F3E"/>
                  </a:solidFill>
                </a:rPr>
                <a:t>2</a:t>
              </a:r>
              <a:endParaRPr lang="en-US" sz="2200">
                <a:solidFill>
                  <a:srgbClr val="470F3E"/>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22338"/>
                                        </p:tgtEl>
                                        <p:attrNameLst>
                                          <p:attrName>style.visibility</p:attrName>
                                        </p:attrNameLst>
                                      </p:cBhvr>
                                      <p:to>
                                        <p:strVal val="visible"/>
                                      </p:to>
                                    </p:set>
                                    <p:animEffect transition="in" filter="strips(downRight)">
                                      <p:cBhvr>
                                        <p:cTn id="7" dur="500"/>
                                        <p:tgtEl>
                                          <p:spTgt spid="1122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22339"/>
                                        </p:tgtEl>
                                        <p:attrNameLst>
                                          <p:attrName>style.visibility</p:attrName>
                                        </p:attrNameLst>
                                      </p:cBhvr>
                                      <p:to>
                                        <p:strVal val="visible"/>
                                      </p:to>
                                    </p:set>
                                    <p:animEffect transition="in" filter="strips(downRight)">
                                      <p:cBhvr>
                                        <p:cTn id="12" dur="500"/>
                                        <p:tgtEl>
                                          <p:spTgt spid="11223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22340"/>
                                        </p:tgtEl>
                                        <p:attrNameLst>
                                          <p:attrName>style.visibility</p:attrName>
                                        </p:attrNameLst>
                                      </p:cBhvr>
                                      <p:to>
                                        <p:strVal val="visible"/>
                                      </p:to>
                                    </p:set>
                                    <p:animEffect transition="in" filter="strips(downRight)">
                                      <p:cBhvr>
                                        <p:cTn id="17" dur="500"/>
                                        <p:tgtEl>
                                          <p:spTgt spid="1122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4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079A41DF-AC31-48C9-98CC-B2611DF80121}" type="slidenum">
              <a:rPr lang="en-US" sz="1400">
                <a:solidFill>
                  <a:schemeClr val="tx1"/>
                </a:solidFill>
                <a:latin typeface="Times New Roman" pitchFamily="18" charset="0"/>
              </a:rPr>
              <a:pPr/>
              <a:t>52</a:t>
            </a:fld>
            <a:endParaRPr lang="en-US" sz="1400">
              <a:solidFill>
                <a:schemeClr val="tx1"/>
              </a:solidFill>
              <a:latin typeface="Times New Roman" pitchFamily="18" charset="0"/>
            </a:endParaRPr>
          </a:p>
        </p:txBody>
      </p:sp>
      <p:grpSp>
        <p:nvGrpSpPr>
          <p:cNvPr id="1121318" name="Group 38"/>
          <p:cNvGrpSpPr>
            <a:grpSpLocks/>
          </p:cNvGrpSpPr>
          <p:nvPr/>
        </p:nvGrpSpPr>
        <p:grpSpPr bwMode="auto">
          <a:xfrm>
            <a:off x="2590800" y="4237038"/>
            <a:ext cx="6569075" cy="1249362"/>
            <a:chOff x="1632" y="2669"/>
            <a:chExt cx="4138" cy="787"/>
          </a:xfrm>
        </p:grpSpPr>
        <p:sp>
          <p:nvSpPr>
            <p:cNvPr id="62498" name="Rectangle 3" descr="30%"/>
            <p:cNvSpPr>
              <a:spLocks noChangeArrowheads="1"/>
            </p:cNvSpPr>
            <p:nvPr/>
          </p:nvSpPr>
          <p:spPr bwMode="auto">
            <a:xfrm>
              <a:off x="1632" y="3120"/>
              <a:ext cx="1008" cy="336"/>
            </a:xfrm>
            <a:prstGeom prst="rect">
              <a:avLst/>
            </a:prstGeom>
            <a:pattFill prst="pct30">
              <a:fgClr>
                <a:srgbClr val="3B4F89"/>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62499" name="Text Box 4"/>
            <p:cNvSpPr txBox="1">
              <a:spLocks noChangeArrowheads="1"/>
            </p:cNvSpPr>
            <p:nvPr/>
          </p:nvSpPr>
          <p:spPr bwMode="auto">
            <a:xfrm>
              <a:off x="2736" y="2669"/>
              <a:ext cx="303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endParaRPr lang="es-ES">
                <a:solidFill>
                  <a:srgbClr val="470F3E"/>
                </a:solidFill>
              </a:endParaRPr>
            </a:p>
          </p:txBody>
        </p:sp>
      </p:grpSp>
      <p:grpSp>
        <p:nvGrpSpPr>
          <p:cNvPr id="1121317" name="Group 37"/>
          <p:cNvGrpSpPr>
            <a:grpSpLocks/>
          </p:cNvGrpSpPr>
          <p:nvPr/>
        </p:nvGrpSpPr>
        <p:grpSpPr bwMode="auto">
          <a:xfrm>
            <a:off x="1219200" y="3352800"/>
            <a:ext cx="8110538" cy="1487488"/>
            <a:chOff x="768" y="2112"/>
            <a:chExt cx="5109" cy="937"/>
          </a:xfrm>
        </p:grpSpPr>
        <p:sp>
          <p:nvSpPr>
            <p:cNvPr id="62496" name="Rectangle 6" descr="60%"/>
            <p:cNvSpPr>
              <a:spLocks noChangeArrowheads="1"/>
            </p:cNvSpPr>
            <p:nvPr/>
          </p:nvSpPr>
          <p:spPr bwMode="auto">
            <a:xfrm>
              <a:off x="768" y="2112"/>
              <a:ext cx="864" cy="528"/>
            </a:xfrm>
            <a:prstGeom prst="rect">
              <a:avLst/>
            </a:prstGeom>
            <a:pattFill prst="pct60">
              <a:fgClr>
                <a:srgbClr val="470F3E"/>
              </a:fgClr>
              <a:bgClr>
                <a:schemeClr val="bg1"/>
              </a:bgClr>
            </a:patt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UY"/>
            </a:p>
          </p:txBody>
        </p:sp>
        <p:sp>
          <p:nvSpPr>
            <p:cNvPr id="62497" name="Text Box 7"/>
            <p:cNvSpPr txBox="1">
              <a:spLocks noChangeArrowheads="1"/>
            </p:cNvSpPr>
            <p:nvPr/>
          </p:nvSpPr>
          <p:spPr bwMode="auto">
            <a:xfrm>
              <a:off x="2843" y="2293"/>
              <a:ext cx="3034"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Los beneficios de las ventas a P</a:t>
              </a:r>
              <a:r>
                <a:rPr lang="en-US" baseline="-25000">
                  <a:solidFill>
                    <a:srgbClr val="470F3E"/>
                  </a:solidFill>
                </a:rPr>
                <a:t>1 </a:t>
              </a:r>
              <a:r>
                <a:rPr lang="en-US">
                  <a:solidFill>
                    <a:srgbClr val="470F3E"/>
                  </a:solidFill>
                </a:rPr>
                <a:t>son suficientes para cubrir las pérdidas de las ventas a</a:t>
              </a:r>
              <a:r>
                <a:rPr lang="en-US" baseline="-25000">
                  <a:solidFill>
                    <a:srgbClr val="470F3E"/>
                  </a:solidFill>
                </a:rPr>
                <a:t> </a:t>
              </a:r>
              <a:r>
                <a:rPr lang="en-US" i="1">
                  <a:solidFill>
                    <a:srgbClr val="470F3E"/>
                  </a:solidFill>
                </a:rPr>
                <a:t>P</a:t>
              </a:r>
              <a:r>
                <a:rPr lang="en-US" baseline="-25000">
                  <a:solidFill>
                    <a:srgbClr val="470F3E"/>
                  </a:solidFill>
                </a:rPr>
                <a:t>2</a:t>
              </a:r>
              <a:r>
                <a:rPr lang="en-US">
                  <a:solidFill>
                    <a:srgbClr val="470F3E"/>
                  </a:solidFill>
                </a:rPr>
                <a:t> </a:t>
              </a:r>
            </a:p>
          </p:txBody>
        </p:sp>
      </p:grpSp>
      <p:sp>
        <p:nvSpPr>
          <p:cNvPr id="62469" name="Rectangle 8"/>
          <p:cNvSpPr>
            <a:spLocks noGrp="1" noChangeArrowheads="1"/>
          </p:cNvSpPr>
          <p:nvPr>
            <p:ph type="title"/>
          </p:nvPr>
        </p:nvSpPr>
        <p:spPr>
          <a:xfrm>
            <a:off x="693738" y="835025"/>
            <a:ext cx="7772400" cy="685800"/>
          </a:xfrm>
        </p:spPr>
        <p:txBody>
          <a:bodyPr/>
          <a:lstStyle/>
          <a:p>
            <a:r>
              <a:rPr lang="en-US" smtClean="0"/>
              <a:t>Regulación del Monopolio</a:t>
            </a:r>
          </a:p>
        </p:txBody>
      </p:sp>
      <p:sp>
        <p:nvSpPr>
          <p:cNvPr id="62470" name="Line 9"/>
          <p:cNvSpPr>
            <a:spLocks noChangeShapeType="1"/>
          </p:cNvSpPr>
          <p:nvPr/>
        </p:nvSpPr>
        <p:spPr bwMode="auto">
          <a:xfrm>
            <a:off x="1219200" y="2362200"/>
            <a:ext cx="0" cy="3276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2471" name="Line 10"/>
          <p:cNvSpPr>
            <a:spLocks noChangeShapeType="1"/>
          </p:cNvSpPr>
          <p:nvPr/>
        </p:nvSpPr>
        <p:spPr bwMode="auto">
          <a:xfrm>
            <a:off x="1219200" y="5638800"/>
            <a:ext cx="3810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2472" name="Text Box 11"/>
          <p:cNvSpPr txBox="1">
            <a:spLocks noChangeArrowheads="1"/>
          </p:cNvSpPr>
          <p:nvPr/>
        </p:nvSpPr>
        <p:spPr bwMode="auto">
          <a:xfrm>
            <a:off x="5013325" y="5446713"/>
            <a:ext cx="11080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Cantidad</a:t>
            </a:r>
          </a:p>
        </p:txBody>
      </p:sp>
      <p:sp>
        <p:nvSpPr>
          <p:cNvPr id="62473" name="Text Box 12"/>
          <p:cNvSpPr txBox="1">
            <a:spLocks noChangeArrowheads="1"/>
          </p:cNvSpPr>
          <p:nvPr/>
        </p:nvSpPr>
        <p:spPr bwMode="auto">
          <a:xfrm>
            <a:off x="457200" y="2057400"/>
            <a:ext cx="838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800">
                <a:solidFill>
                  <a:schemeClr val="tx1"/>
                </a:solidFill>
              </a:rPr>
              <a:t>Precio</a:t>
            </a:r>
          </a:p>
        </p:txBody>
      </p:sp>
      <p:sp>
        <p:nvSpPr>
          <p:cNvPr id="62474" name="Line 13"/>
          <p:cNvSpPr>
            <a:spLocks noChangeShapeType="1"/>
          </p:cNvSpPr>
          <p:nvPr/>
        </p:nvSpPr>
        <p:spPr bwMode="auto">
          <a:xfrm>
            <a:off x="1981200" y="2514600"/>
            <a:ext cx="2362200" cy="3124200"/>
          </a:xfrm>
          <a:prstGeom prst="line">
            <a:avLst/>
          </a:prstGeom>
          <a:noFill/>
          <a:ln w="28575">
            <a:solidFill>
              <a:srgbClr val="470F3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75" name="Text Box 14"/>
          <p:cNvSpPr txBox="1">
            <a:spLocks noChangeArrowheads="1"/>
          </p:cNvSpPr>
          <p:nvPr/>
        </p:nvSpPr>
        <p:spPr bwMode="auto">
          <a:xfrm>
            <a:off x="4267200" y="5665788"/>
            <a:ext cx="312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470F3E"/>
                </a:solidFill>
              </a:rPr>
              <a:t>D</a:t>
            </a:r>
          </a:p>
        </p:txBody>
      </p:sp>
      <p:sp>
        <p:nvSpPr>
          <p:cNvPr id="62476" name="Freeform 15"/>
          <p:cNvSpPr>
            <a:spLocks/>
          </p:cNvSpPr>
          <p:nvPr/>
        </p:nvSpPr>
        <p:spPr bwMode="auto">
          <a:xfrm>
            <a:off x="1676400" y="2514600"/>
            <a:ext cx="3352800" cy="2667000"/>
          </a:xfrm>
          <a:custGeom>
            <a:avLst/>
            <a:gdLst>
              <a:gd name="T0" fmla="*/ 0 w 2016"/>
              <a:gd name="T1" fmla="*/ 0 h 1680"/>
              <a:gd name="T2" fmla="*/ 1117600 w 2016"/>
              <a:gd name="T3" fmla="*/ 1828800 h 1680"/>
              <a:gd name="T4" fmla="*/ 3352800 w 2016"/>
              <a:gd name="T5" fmla="*/ 2667000 h 1680"/>
              <a:gd name="T6" fmla="*/ 0 60000 65536"/>
              <a:gd name="T7" fmla="*/ 0 60000 65536"/>
              <a:gd name="T8" fmla="*/ 0 60000 65536"/>
            </a:gdLst>
            <a:ahLst/>
            <a:cxnLst>
              <a:cxn ang="T6">
                <a:pos x="T0" y="T1"/>
              </a:cxn>
              <a:cxn ang="T7">
                <a:pos x="T2" y="T3"/>
              </a:cxn>
              <a:cxn ang="T8">
                <a:pos x="T4" y="T5"/>
              </a:cxn>
            </a:cxnLst>
            <a:rect l="0" t="0" r="r" b="b"/>
            <a:pathLst>
              <a:path w="2016" h="1680">
                <a:moveTo>
                  <a:pt x="0" y="0"/>
                </a:moveTo>
                <a:cubicBezTo>
                  <a:pt x="168" y="436"/>
                  <a:pt x="336" y="872"/>
                  <a:pt x="672" y="1152"/>
                </a:cubicBezTo>
                <a:cubicBezTo>
                  <a:pt x="1008" y="1432"/>
                  <a:pt x="1512" y="1556"/>
                  <a:pt x="2016" y="1680"/>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77" name="Freeform 16"/>
          <p:cNvSpPr>
            <a:spLocks/>
          </p:cNvSpPr>
          <p:nvPr/>
        </p:nvSpPr>
        <p:spPr bwMode="auto">
          <a:xfrm>
            <a:off x="1524000" y="3810000"/>
            <a:ext cx="2971800" cy="1676400"/>
          </a:xfrm>
          <a:custGeom>
            <a:avLst/>
            <a:gdLst>
              <a:gd name="T0" fmla="*/ 0 w 1680"/>
              <a:gd name="T1" fmla="*/ 0 h 1104"/>
              <a:gd name="T2" fmla="*/ 1018903 w 1680"/>
              <a:gd name="T3" fmla="*/ 1311965 h 1104"/>
              <a:gd name="T4" fmla="*/ 2971800 w 1680"/>
              <a:gd name="T5" fmla="*/ 1676400 h 1104"/>
              <a:gd name="T6" fmla="*/ 0 60000 65536"/>
              <a:gd name="T7" fmla="*/ 0 60000 65536"/>
              <a:gd name="T8" fmla="*/ 0 60000 65536"/>
            </a:gdLst>
            <a:ahLst/>
            <a:cxnLst>
              <a:cxn ang="T6">
                <a:pos x="T0" y="T1"/>
              </a:cxn>
              <a:cxn ang="T7">
                <a:pos x="T2" y="T3"/>
              </a:cxn>
              <a:cxn ang="T8">
                <a:pos x="T4" y="T5"/>
              </a:cxn>
            </a:cxnLst>
            <a:rect l="0" t="0" r="r" b="b"/>
            <a:pathLst>
              <a:path w="1680" h="1104">
                <a:moveTo>
                  <a:pt x="0" y="0"/>
                </a:moveTo>
                <a:cubicBezTo>
                  <a:pt x="148" y="340"/>
                  <a:pt x="296" y="680"/>
                  <a:pt x="576" y="864"/>
                </a:cubicBezTo>
                <a:cubicBezTo>
                  <a:pt x="856" y="1048"/>
                  <a:pt x="1268" y="1076"/>
                  <a:pt x="1680" y="1104"/>
                </a:cubicBezTo>
              </a:path>
            </a:pathLst>
          </a:custGeom>
          <a:noFill/>
          <a:ln w="28575" cap="flat" cmpd="sng">
            <a:solidFill>
              <a:srgbClr val="3B4F8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78" name="Text Box 17"/>
          <p:cNvSpPr txBox="1">
            <a:spLocks noChangeArrowheads="1"/>
          </p:cNvSpPr>
          <p:nvPr/>
        </p:nvSpPr>
        <p:spPr bwMode="auto">
          <a:xfrm>
            <a:off x="5029200" y="50561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Cme</a:t>
            </a:r>
          </a:p>
        </p:txBody>
      </p:sp>
      <p:sp>
        <p:nvSpPr>
          <p:cNvPr id="62479" name="Text Box 18"/>
          <p:cNvSpPr txBox="1">
            <a:spLocks noChangeArrowheads="1"/>
          </p:cNvSpPr>
          <p:nvPr/>
        </p:nvSpPr>
        <p:spPr bwMode="auto">
          <a:xfrm>
            <a:off x="4495800" y="5284788"/>
            <a:ext cx="5635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i="1">
                <a:solidFill>
                  <a:srgbClr val="3B4F89"/>
                </a:solidFill>
              </a:rPr>
              <a:t>CMg</a:t>
            </a:r>
          </a:p>
        </p:txBody>
      </p:sp>
      <p:sp>
        <p:nvSpPr>
          <p:cNvPr id="62480" name="Line 23"/>
          <p:cNvSpPr>
            <a:spLocks noChangeShapeType="1"/>
          </p:cNvSpPr>
          <p:nvPr/>
        </p:nvSpPr>
        <p:spPr bwMode="auto">
          <a:xfrm flipH="1">
            <a:off x="1219200" y="4191000"/>
            <a:ext cx="13716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grpSp>
        <p:nvGrpSpPr>
          <p:cNvPr id="1121315" name="Group 35"/>
          <p:cNvGrpSpPr>
            <a:grpSpLocks/>
          </p:cNvGrpSpPr>
          <p:nvPr/>
        </p:nvGrpSpPr>
        <p:grpSpPr bwMode="auto">
          <a:xfrm>
            <a:off x="838200" y="1524000"/>
            <a:ext cx="8016875" cy="4446588"/>
            <a:chOff x="528" y="960"/>
            <a:chExt cx="5050" cy="2801"/>
          </a:xfrm>
        </p:grpSpPr>
        <p:sp>
          <p:nvSpPr>
            <p:cNvPr id="62491" name="Text Box 20"/>
            <p:cNvSpPr txBox="1">
              <a:spLocks noChangeArrowheads="1"/>
            </p:cNvSpPr>
            <p:nvPr/>
          </p:nvSpPr>
          <p:spPr bwMode="auto">
            <a:xfrm>
              <a:off x="864" y="960"/>
              <a:ext cx="471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Supongamos que se autoriza al monopolio a fijar el precio en P</a:t>
              </a:r>
              <a:r>
                <a:rPr lang="en-US" baseline="-25000">
                  <a:solidFill>
                    <a:srgbClr val="470F3E"/>
                  </a:solidFill>
                </a:rPr>
                <a:t>1</a:t>
              </a:r>
            </a:p>
          </p:txBody>
        </p:sp>
        <p:sp>
          <p:nvSpPr>
            <p:cNvPr id="62492" name="Line 21"/>
            <p:cNvSpPr>
              <a:spLocks noChangeShapeType="1"/>
            </p:cNvSpPr>
            <p:nvPr/>
          </p:nvSpPr>
          <p:spPr bwMode="auto">
            <a:xfrm flipV="1">
              <a:off x="1632" y="2112"/>
              <a:ext cx="0" cy="144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93" name="Line 22"/>
            <p:cNvSpPr>
              <a:spLocks noChangeShapeType="1"/>
            </p:cNvSpPr>
            <p:nvPr/>
          </p:nvSpPr>
          <p:spPr bwMode="auto">
            <a:xfrm flipH="1">
              <a:off x="768" y="2112"/>
              <a:ext cx="864"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94" name="Text Box 24"/>
            <p:cNvSpPr txBox="1">
              <a:spLocks noChangeArrowheads="1"/>
            </p:cNvSpPr>
            <p:nvPr/>
          </p:nvSpPr>
          <p:spPr bwMode="auto">
            <a:xfrm>
              <a:off x="528" y="2033"/>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1</a:t>
              </a:r>
              <a:endParaRPr lang="en-US" sz="1400" b="1" i="1">
                <a:solidFill>
                  <a:schemeClr val="tx1"/>
                </a:solidFill>
              </a:endParaRPr>
            </a:p>
          </p:txBody>
        </p:sp>
        <p:sp>
          <p:nvSpPr>
            <p:cNvPr id="62495" name="Text Box 25"/>
            <p:cNvSpPr txBox="1">
              <a:spLocks noChangeArrowheads="1"/>
            </p:cNvSpPr>
            <p:nvPr/>
          </p:nvSpPr>
          <p:spPr bwMode="auto">
            <a:xfrm>
              <a:off x="1488" y="3569"/>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1</a:t>
              </a:r>
              <a:endParaRPr lang="en-US" sz="1400" b="1" i="1">
                <a:solidFill>
                  <a:schemeClr val="tx1"/>
                </a:solidFill>
              </a:endParaRPr>
            </a:p>
          </p:txBody>
        </p:sp>
      </p:grpSp>
      <p:sp>
        <p:nvSpPr>
          <p:cNvPr id="62482" name="Text Box 26"/>
          <p:cNvSpPr txBox="1">
            <a:spLocks noChangeArrowheads="1"/>
          </p:cNvSpPr>
          <p:nvPr/>
        </p:nvSpPr>
        <p:spPr bwMode="auto">
          <a:xfrm>
            <a:off x="838200" y="4065588"/>
            <a:ext cx="376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C</a:t>
            </a:r>
            <a:r>
              <a:rPr lang="en-US" sz="1400" b="1" baseline="-25000">
                <a:solidFill>
                  <a:schemeClr val="tx1"/>
                </a:solidFill>
              </a:rPr>
              <a:t>1</a:t>
            </a:r>
            <a:endParaRPr lang="en-US" sz="1400" b="1" i="1">
              <a:solidFill>
                <a:schemeClr val="tx1"/>
              </a:solidFill>
            </a:endParaRPr>
          </a:p>
        </p:txBody>
      </p:sp>
      <p:sp>
        <p:nvSpPr>
          <p:cNvPr id="62483" name="Line 32"/>
          <p:cNvSpPr>
            <a:spLocks noChangeShapeType="1"/>
          </p:cNvSpPr>
          <p:nvPr/>
        </p:nvSpPr>
        <p:spPr bwMode="auto">
          <a:xfrm flipH="1">
            <a:off x="1219200" y="4953000"/>
            <a:ext cx="2971800" cy="0"/>
          </a:xfrm>
          <a:prstGeom prst="line">
            <a:avLst/>
          </a:prstGeom>
          <a:noFill/>
          <a:ln w="12700">
            <a:solidFill>
              <a:srgbClr val="3B4F8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grpSp>
        <p:nvGrpSpPr>
          <p:cNvPr id="1121316" name="Group 36"/>
          <p:cNvGrpSpPr>
            <a:grpSpLocks/>
          </p:cNvGrpSpPr>
          <p:nvPr/>
        </p:nvGrpSpPr>
        <p:grpSpPr bwMode="auto">
          <a:xfrm>
            <a:off x="838200" y="2514600"/>
            <a:ext cx="8016875" cy="3455988"/>
            <a:chOff x="528" y="1584"/>
            <a:chExt cx="5050" cy="2177"/>
          </a:xfrm>
        </p:grpSpPr>
        <p:sp>
          <p:nvSpPr>
            <p:cNvPr id="62486" name="Text Box 28"/>
            <p:cNvSpPr txBox="1">
              <a:spLocks noChangeArrowheads="1"/>
            </p:cNvSpPr>
            <p:nvPr/>
          </p:nvSpPr>
          <p:spPr bwMode="auto">
            <a:xfrm>
              <a:off x="2016" y="1584"/>
              <a:ext cx="356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a:solidFill>
                    <a:srgbClr val="470F3E"/>
                  </a:solidFill>
                </a:rPr>
                <a:t>Otros usuarios podrán acceder al bien al precio </a:t>
              </a:r>
              <a:r>
                <a:rPr lang="en-US" i="1">
                  <a:solidFill>
                    <a:srgbClr val="470F3E"/>
                  </a:solidFill>
                </a:rPr>
                <a:t>P</a:t>
              </a:r>
              <a:r>
                <a:rPr lang="en-US" baseline="-25000">
                  <a:solidFill>
                    <a:srgbClr val="470F3E"/>
                  </a:solidFill>
                </a:rPr>
                <a:t>2</a:t>
              </a:r>
              <a:endParaRPr lang="en-US">
                <a:solidFill>
                  <a:srgbClr val="470F3E"/>
                </a:solidFill>
              </a:endParaRPr>
            </a:p>
          </p:txBody>
        </p:sp>
        <p:sp>
          <p:nvSpPr>
            <p:cNvPr id="62487" name="Line 29"/>
            <p:cNvSpPr>
              <a:spLocks noChangeShapeType="1"/>
            </p:cNvSpPr>
            <p:nvPr/>
          </p:nvSpPr>
          <p:spPr bwMode="auto">
            <a:xfrm flipV="1">
              <a:off x="2640" y="3120"/>
              <a:ext cx="0" cy="432"/>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s-ES"/>
            </a:p>
          </p:txBody>
        </p:sp>
        <p:sp>
          <p:nvSpPr>
            <p:cNvPr id="62488" name="Text Box 30"/>
            <p:cNvSpPr txBox="1">
              <a:spLocks noChangeArrowheads="1"/>
            </p:cNvSpPr>
            <p:nvPr/>
          </p:nvSpPr>
          <p:spPr bwMode="auto">
            <a:xfrm>
              <a:off x="528" y="3377"/>
              <a:ext cx="23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P</a:t>
              </a:r>
              <a:r>
                <a:rPr lang="en-US" sz="1400" b="1" baseline="-25000">
                  <a:solidFill>
                    <a:schemeClr val="tx1"/>
                  </a:solidFill>
                </a:rPr>
                <a:t>2</a:t>
              </a:r>
              <a:endParaRPr lang="en-US" sz="1400" b="1" i="1">
                <a:solidFill>
                  <a:schemeClr val="tx1"/>
                </a:solidFill>
              </a:endParaRPr>
            </a:p>
          </p:txBody>
        </p:sp>
        <p:sp>
          <p:nvSpPr>
            <p:cNvPr id="62489" name="Line 31"/>
            <p:cNvSpPr>
              <a:spLocks noChangeShapeType="1"/>
            </p:cNvSpPr>
            <p:nvPr/>
          </p:nvSpPr>
          <p:spPr bwMode="auto">
            <a:xfrm flipH="1">
              <a:off x="768" y="3456"/>
              <a:ext cx="1872"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s-ES"/>
            </a:p>
          </p:txBody>
        </p:sp>
        <p:sp>
          <p:nvSpPr>
            <p:cNvPr id="62490" name="Text Box 33"/>
            <p:cNvSpPr txBox="1">
              <a:spLocks noChangeArrowheads="1"/>
            </p:cNvSpPr>
            <p:nvPr/>
          </p:nvSpPr>
          <p:spPr bwMode="auto">
            <a:xfrm>
              <a:off x="2496" y="3569"/>
              <a:ext cx="2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Q</a:t>
              </a:r>
              <a:r>
                <a:rPr lang="en-US" sz="1400" b="1" baseline="-25000">
                  <a:solidFill>
                    <a:schemeClr val="tx1"/>
                  </a:solidFill>
                </a:rPr>
                <a:t>2</a:t>
              </a:r>
              <a:endParaRPr lang="en-US" sz="1400" b="1" i="1">
                <a:solidFill>
                  <a:schemeClr val="tx1"/>
                </a:solidFill>
              </a:endParaRPr>
            </a:p>
          </p:txBody>
        </p:sp>
      </p:grpSp>
      <p:sp>
        <p:nvSpPr>
          <p:cNvPr id="62485" name="Text Box 34"/>
          <p:cNvSpPr txBox="1">
            <a:spLocks noChangeArrowheads="1"/>
          </p:cNvSpPr>
          <p:nvPr/>
        </p:nvSpPr>
        <p:spPr bwMode="auto">
          <a:xfrm>
            <a:off x="838200" y="4827588"/>
            <a:ext cx="376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pPr algn="l"/>
            <a:r>
              <a:rPr lang="en-US" sz="1400" b="1" i="1">
                <a:solidFill>
                  <a:schemeClr val="tx1"/>
                </a:solidFill>
              </a:rPr>
              <a:t>C</a:t>
            </a:r>
            <a:r>
              <a:rPr lang="en-US" sz="1400" b="1" baseline="-25000">
                <a:solidFill>
                  <a:schemeClr val="tx1"/>
                </a:solidFill>
              </a:rPr>
              <a:t>2</a:t>
            </a:r>
            <a:endParaRPr lang="en-US" sz="1400" b="1" i="1">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21315"/>
                                        </p:tgtEl>
                                        <p:attrNameLst>
                                          <p:attrName>style.visibility</p:attrName>
                                        </p:attrNameLst>
                                      </p:cBhvr>
                                      <p:to>
                                        <p:strVal val="visible"/>
                                      </p:to>
                                    </p:set>
                                    <p:animEffect transition="in" filter="strips(downRight)">
                                      <p:cBhvr>
                                        <p:cTn id="7" dur="500"/>
                                        <p:tgtEl>
                                          <p:spTgt spid="11213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21316"/>
                                        </p:tgtEl>
                                        <p:attrNameLst>
                                          <p:attrName>style.visibility</p:attrName>
                                        </p:attrNameLst>
                                      </p:cBhvr>
                                      <p:to>
                                        <p:strVal val="visible"/>
                                      </p:to>
                                    </p:set>
                                    <p:animEffect transition="in" filter="strips(downRight)">
                                      <p:cBhvr>
                                        <p:cTn id="12" dur="500"/>
                                        <p:tgtEl>
                                          <p:spTgt spid="1121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121317"/>
                                        </p:tgtEl>
                                        <p:attrNameLst>
                                          <p:attrName>style.visibility</p:attrName>
                                        </p:attrNameLst>
                                      </p:cBhvr>
                                      <p:to>
                                        <p:strVal val="visible"/>
                                      </p:to>
                                    </p:set>
                                    <p:animEffect transition="in" filter="wipe(left)">
                                      <p:cBhvr>
                                        <p:cTn id="17" dur="500"/>
                                        <p:tgtEl>
                                          <p:spTgt spid="11213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121318"/>
                                        </p:tgtEl>
                                        <p:attrNameLst>
                                          <p:attrName>style.visibility</p:attrName>
                                        </p:attrNameLst>
                                      </p:cBhvr>
                                      <p:to>
                                        <p:strVal val="visible"/>
                                      </p:to>
                                    </p:set>
                                    <p:animEffect transition="in" filter="wipe(left)">
                                      <p:cBhvr>
                                        <p:cTn id="22" dur="500"/>
                                        <p:tgtEl>
                                          <p:spTgt spid="1121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858263C5-A6F6-45EB-808F-5CEFB8E83DCA}" type="slidenum">
              <a:rPr lang="en-US" sz="1400">
                <a:solidFill>
                  <a:schemeClr val="tx1"/>
                </a:solidFill>
                <a:latin typeface="Times New Roman" pitchFamily="18" charset="0"/>
              </a:rPr>
              <a:pPr/>
              <a:t>53</a:t>
            </a:fld>
            <a:endParaRPr lang="en-US" sz="1400">
              <a:solidFill>
                <a:schemeClr val="tx1"/>
              </a:solidFill>
              <a:latin typeface="Times New Roman" pitchFamily="18" charset="0"/>
            </a:endParaRPr>
          </a:p>
        </p:txBody>
      </p:sp>
      <p:sp>
        <p:nvSpPr>
          <p:cNvPr id="63491" name="Rectangle 2"/>
          <p:cNvSpPr>
            <a:spLocks noGrp="1" noChangeArrowheads="1"/>
          </p:cNvSpPr>
          <p:nvPr>
            <p:ph type="title"/>
          </p:nvPr>
        </p:nvSpPr>
        <p:spPr>
          <a:xfrm>
            <a:off x="685800" y="685800"/>
            <a:ext cx="7772400" cy="838200"/>
          </a:xfrm>
        </p:spPr>
        <p:txBody>
          <a:bodyPr/>
          <a:lstStyle/>
          <a:p>
            <a:r>
              <a:rPr lang="en-US" smtClean="0"/>
              <a:t>Regulación del Monopolio</a:t>
            </a:r>
          </a:p>
        </p:txBody>
      </p:sp>
      <p:sp>
        <p:nvSpPr>
          <p:cNvPr id="63492" name="Rectangle 3"/>
          <p:cNvSpPr>
            <a:spLocks noGrp="1" noChangeArrowheads="1"/>
          </p:cNvSpPr>
          <p:nvPr>
            <p:ph type="body" idx="1"/>
          </p:nvPr>
        </p:nvSpPr>
        <p:spPr>
          <a:xfrm>
            <a:off x="152400" y="1600200"/>
            <a:ext cx="8305800" cy="4495800"/>
          </a:xfrm>
        </p:spPr>
        <p:txBody>
          <a:bodyPr/>
          <a:lstStyle/>
          <a:p>
            <a:r>
              <a:rPr lang="en-US" sz="2800" smtClean="0"/>
              <a:t>Otro planteamiento que se aplica en muchas situaciones reguladas consiste en permitir que el monopolio fije un precio por encima del costo marginal suficiente para obtener una tasa de rendimiento sobre su inversión “justa”.</a:t>
            </a:r>
            <a:r>
              <a:rPr lang="en-US" smtClean="0"/>
              <a:t> </a:t>
            </a:r>
          </a:p>
          <a:p>
            <a:pPr lvl="1"/>
            <a:r>
              <a:rPr lang="en-US" sz="2500" smtClean="0"/>
              <a:t>Si la tasa de rendimiento que se permite a la empresas excede a la que podrían obtener los propietarios sobre sus inversiones en condiciones de competencia, entonces tendrán un incentivo para emplear una cantidad relativamente mayor del factor capital de la que realmente minimizaría los costos.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C6C3BADF-F5AE-4C7A-B31F-45DECE075373}" type="slidenum">
              <a:rPr lang="en-US" sz="1400">
                <a:solidFill>
                  <a:schemeClr val="tx1"/>
                </a:solidFill>
                <a:latin typeface="Times New Roman" pitchFamily="18" charset="0"/>
              </a:rPr>
              <a:pPr/>
              <a:t>6</a:t>
            </a:fld>
            <a:endParaRPr lang="en-US" sz="1400">
              <a:solidFill>
                <a:schemeClr val="tx1"/>
              </a:solidFill>
              <a:latin typeface="Times New Roman" pitchFamily="18" charset="0"/>
            </a:endParaRPr>
          </a:p>
        </p:txBody>
      </p:sp>
      <p:sp>
        <p:nvSpPr>
          <p:cNvPr id="7171" name="Rectangle 2"/>
          <p:cNvSpPr>
            <a:spLocks noGrp="1" noChangeArrowheads="1"/>
          </p:cNvSpPr>
          <p:nvPr>
            <p:ph type="title"/>
          </p:nvPr>
        </p:nvSpPr>
        <p:spPr>
          <a:xfrm>
            <a:off x="685800" y="838200"/>
            <a:ext cx="7772400" cy="914400"/>
          </a:xfrm>
        </p:spPr>
        <p:txBody>
          <a:bodyPr/>
          <a:lstStyle/>
          <a:p>
            <a:r>
              <a:rPr lang="en-US" dirty="0" err="1" smtClean="0"/>
              <a:t>Barreras</a:t>
            </a:r>
            <a:r>
              <a:rPr lang="en-US" dirty="0" smtClean="0"/>
              <a:t> </a:t>
            </a:r>
            <a:r>
              <a:rPr lang="en-US" dirty="0" err="1" smtClean="0"/>
              <a:t>Legales</a:t>
            </a:r>
            <a:r>
              <a:rPr lang="en-US" dirty="0" smtClean="0"/>
              <a:t> a la </a:t>
            </a:r>
            <a:r>
              <a:rPr lang="en-US" dirty="0" err="1" smtClean="0"/>
              <a:t>Entrada</a:t>
            </a:r>
            <a:endParaRPr lang="en-US" dirty="0" smtClean="0"/>
          </a:p>
        </p:txBody>
      </p:sp>
      <p:sp>
        <p:nvSpPr>
          <p:cNvPr id="7172" name="Rectangle 3"/>
          <p:cNvSpPr>
            <a:spLocks noGrp="1" noChangeArrowheads="1"/>
          </p:cNvSpPr>
          <p:nvPr>
            <p:ph type="body" idx="1"/>
          </p:nvPr>
        </p:nvSpPr>
        <p:spPr>
          <a:xfrm>
            <a:off x="228600" y="2057400"/>
            <a:ext cx="8686800" cy="4800600"/>
          </a:xfrm>
        </p:spPr>
        <p:txBody>
          <a:bodyPr/>
          <a:lstStyle/>
          <a:p>
            <a:r>
              <a:rPr lang="en-US" dirty="0" err="1" smtClean="0"/>
              <a:t>Muchos</a:t>
            </a:r>
            <a:r>
              <a:rPr lang="en-US" dirty="0" smtClean="0"/>
              <a:t> </a:t>
            </a:r>
            <a:r>
              <a:rPr lang="en-US" dirty="0" err="1" smtClean="0"/>
              <a:t>monopolios</a:t>
            </a:r>
            <a:r>
              <a:rPr lang="en-US" dirty="0" smtClean="0"/>
              <a:t> </a:t>
            </a:r>
            <a:r>
              <a:rPr lang="en-US" dirty="0" err="1" smtClean="0"/>
              <a:t>puros</a:t>
            </a:r>
            <a:r>
              <a:rPr lang="en-US" dirty="0" smtClean="0"/>
              <a:t> son </a:t>
            </a:r>
            <a:r>
              <a:rPr lang="en-US" dirty="0" err="1" smtClean="0"/>
              <a:t>creados</a:t>
            </a:r>
            <a:r>
              <a:rPr lang="en-US" dirty="0" smtClean="0"/>
              <a:t> </a:t>
            </a:r>
            <a:r>
              <a:rPr lang="en-US" dirty="0" err="1" smtClean="0"/>
              <a:t>por</a:t>
            </a:r>
            <a:r>
              <a:rPr lang="en-US" dirty="0" smtClean="0"/>
              <a:t> ley y no </a:t>
            </a:r>
            <a:r>
              <a:rPr lang="en-US" dirty="0" err="1" smtClean="0"/>
              <a:t>por</a:t>
            </a:r>
            <a:r>
              <a:rPr lang="en-US" dirty="0" smtClean="0"/>
              <a:t> </a:t>
            </a:r>
            <a:r>
              <a:rPr lang="en-US" dirty="0" err="1" smtClean="0"/>
              <a:t>condiciones</a:t>
            </a:r>
            <a:r>
              <a:rPr lang="en-US" dirty="0" smtClean="0"/>
              <a:t> </a:t>
            </a:r>
            <a:r>
              <a:rPr lang="en-US" dirty="0" err="1" smtClean="0"/>
              <a:t>económicas</a:t>
            </a:r>
            <a:endParaRPr lang="en-US" dirty="0" smtClean="0"/>
          </a:p>
          <a:p>
            <a:pPr lvl="1"/>
            <a:r>
              <a:rPr lang="en-US" dirty="0" smtClean="0"/>
              <a:t>con </a:t>
            </a:r>
            <a:r>
              <a:rPr lang="en-US" dirty="0" err="1" smtClean="0"/>
              <a:t>una</a:t>
            </a:r>
            <a:r>
              <a:rPr lang="en-US" dirty="0" smtClean="0"/>
              <a:t> </a:t>
            </a:r>
            <a:r>
              <a:rPr lang="en-US" dirty="0" err="1" smtClean="0"/>
              <a:t>patente</a:t>
            </a:r>
            <a:r>
              <a:rPr lang="en-US" dirty="0" smtClean="0"/>
              <a:t>, la </a:t>
            </a:r>
            <a:r>
              <a:rPr lang="en-US" dirty="0" err="1" smtClean="0"/>
              <a:t>tecnología</a:t>
            </a:r>
            <a:r>
              <a:rPr lang="en-US" dirty="0" smtClean="0"/>
              <a:t> </a:t>
            </a:r>
            <a:r>
              <a:rPr lang="en-US" dirty="0" err="1" smtClean="0"/>
              <a:t>básica</a:t>
            </a:r>
            <a:r>
              <a:rPr lang="en-US" dirty="0" smtClean="0"/>
              <a:t> de </a:t>
            </a:r>
            <a:r>
              <a:rPr lang="en-US" dirty="0" err="1" smtClean="0"/>
              <a:t>estos</a:t>
            </a:r>
            <a:r>
              <a:rPr lang="en-US" dirty="0" smtClean="0"/>
              <a:t> </a:t>
            </a:r>
            <a:r>
              <a:rPr lang="en-US" dirty="0" err="1" smtClean="0"/>
              <a:t>productos</a:t>
            </a:r>
            <a:r>
              <a:rPr lang="en-US" dirty="0" smtClean="0"/>
              <a:t> ha </a:t>
            </a:r>
            <a:r>
              <a:rPr lang="en-US" dirty="0" err="1" smtClean="0"/>
              <a:t>sido</a:t>
            </a:r>
            <a:r>
              <a:rPr lang="en-US" dirty="0" smtClean="0"/>
              <a:t> </a:t>
            </a:r>
            <a:r>
              <a:rPr lang="en-US" dirty="0" err="1" smtClean="0"/>
              <a:t>asignada</a:t>
            </a:r>
            <a:r>
              <a:rPr lang="en-US" dirty="0" smtClean="0"/>
              <a:t> en </a:t>
            </a:r>
            <a:r>
              <a:rPr lang="en-US" dirty="0" err="1" smtClean="0"/>
              <a:t>exclusiva</a:t>
            </a:r>
            <a:r>
              <a:rPr lang="en-US" dirty="0" smtClean="0"/>
              <a:t> a </a:t>
            </a:r>
            <a:r>
              <a:rPr lang="en-US" dirty="0" err="1" smtClean="0"/>
              <a:t>una</a:t>
            </a:r>
            <a:r>
              <a:rPr lang="en-US" dirty="0" smtClean="0"/>
              <a:t> </a:t>
            </a:r>
            <a:r>
              <a:rPr lang="en-US" dirty="0" err="1" smtClean="0"/>
              <a:t>empresa</a:t>
            </a:r>
            <a:r>
              <a:rPr lang="en-US" dirty="0" smtClean="0"/>
              <a:t>. </a:t>
            </a:r>
            <a:r>
              <a:rPr lang="en-US" dirty="0" smtClean="0"/>
              <a:t> (</a:t>
            </a:r>
            <a:r>
              <a:rPr lang="en-US" dirty="0" err="1" smtClean="0"/>
              <a:t>Ej</a:t>
            </a:r>
            <a:r>
              <a:rPr lang="en-US" dirty="0" smtClean="0"/>
              <a:t>.: </a:t>
            </a:r>
            <a:r>
              <a:rPr lang="en-US" dirty="0" err="1" smtClean="0"/>
              <a:t>Medicamentos</a:t>
            </a:r>
            <a:r>
              <a:rPr lang="en-US" dirty="0" smtClean="0"/>
              <a:t>).</a:t>
            </a:r>
            <a:endParaRPr lang="en-US" dirty="0" smtClean="0"/>
          </a:p>
          <a:p>
            <a:pPr lvl="1"/>
            <a:r>
              <a:rPr lang="en-US" dirty="0" err="1" smtClean="0"/>
              <a:t>Otro</a:t>
            </a:r>
            <a:r>
              <a:rPr lang="en-US" dirty="0" smtClean="0"/>
              <a:t> </a:t>
            </a:r>
            <a:r>
              <a:rPr lang="en-US" dirty="0" err="1" smtClean="0"/>
              <a:t>ejemplo</a:t>
            </a:r>
            <a:r>
              <a:rPr lang="en-US" dirty="0" smtClean="0"/>
              <a:t>: la </a:t>
            </a:r>
            <a:r>
              <a:rPr lang="en-US" dirty="0" err="1" smtClean="0"/>
              <a:t>concesión</a:t>
            </a:r>
            <a:r>
              <a:rPr lang="en-US" dirty="0" smtClean="0"/>
              <a:t> </a:t>
            </a:r>
            <a:r>
              <a:rPr lang="en-US" dirty="0" smtClean="0"/>
              <a:t>de </a:t>
            </a:r>
            <a:r>
              <a:rPr lang="en-US" dirty="0" err="1" smtClean="0"/>
              <a:t>una</a:t>
            </a:r>
            <a:r>
              <a:rPr lang="en-US" dirty="0" smtClean="0"/>
              <a:t> </a:t>
            </a:r>
            <a:r>
              <a:rPr lang="en-US" dirty="0" err="1" smtClean="0"/>
              <a:t>franquicia</a:t>
            </a:r>
            <a:r>
              <a:rPr lang="en-US" dirty="0" smtClean="0"/>
              <a:t> de </a:t>
            </a:r>
            <a:r>
              <a:rPr lang="en-US" dirty="0" err="1" smtClean="0"/>
              <a:t>excusividad</a:t>
            </a:r>
            <a:r>
              <a:rPr lang="en-US" dirty="0" smtClean="0"/>
              <a:t> </a:t>
            </a:r>
            <a:r>
              <a:rPr lang="en-US" dirty="0" err="1" smtClean="0"/>
              <a:t>para</a:t>
            </a:r>
            <a:r>
              <a:rPr lang="en-US" dirty="0" smtClean="0"/>
              <a:t> </a:t>
            </a:r>
            <a:r>
              <a:rPr lang="en-US" dirty="0" err="1" smtClean="0"/>
              <a:t>atender</a:t>
            </a:r>
            <a:r>
              <a:rPr lang="en-US" dirty="0" smtClean="0"/>
              <a:t> un </a:t>
            </a:r>
            <a:r>
              <a:rPr lang="en-US" dirty="0" err="1" smtClean="0"/>
              <a:t>mercado</a:t>
            </a:r>
            <a:r>
              <a:rPr lang="en-US" dirty="0" smtClean="0"/>
              <a:t>.</a:t>
            </a:r>
          </a:p>
          <a:p>
            <a:pPr lvl="2"/>
            <a:r>
              <a:rPr lang="en-US" dirty="0" err="1" smtClean="0"/>
              <a:t>Rutas</a:t>
            </a:r>
            <a:r>
              <a:rPr lang="en-US" dirty="0" smtClean="0"/>
              <a:t>, </a:t>
            </a:r>
            <a:r>
              <a:rPr lang="en-US" dirty="0" err="1" smtClean="0"/>
              <a:t>comunicaciones</a:t>
            </a:r>
            <a:r>
              <a:rPr lang="en-US" dirty="0" smtClean="0"/>
              <a:t>, </a:t>
            </a:r>
            <a:r>
              <a:rPr lang="en-US" dirty="0" err="1" smtClean="0"/>
              <a:t>correos</a:t>
            </a:r>
            <a:r>
              <a:rPr lang="en-US" dirty="0" smtClean="0"/>
              <a:t>, </a:t>
            </a:r>
            <a:r>
              <a:rPr lang="en-US" dirty="0" err="1" smtClean="0"/>
              <a:t>electricidad</a:t>
            </a:r>
            <a:r>
              <a:rPr lang="en-US" dirty="0" smtClean="0"/>
              <a:t>, etc.</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8C97F97E-B8C9-43A8-88EC-56D028CED60B}" type="slidenum">
              <a:rPr lang="en-US" sz="1400">
                <a:solidFill>
                  <a:schemeClr val="tx1"/>
                </a:solidFill>
                <a:latin typeface="Times New Roman" pitchFamily="18" charset="0"/>
              </a:rPr>
              <a:pPr/>
              <a:t>7</a:t>
            </a:fld>
            <a:endParaRPr lang="en-US" sz="1400">
              <a:solidFill>
                <a:schemeClr val="tx1"/>
              </a:solidFill>
              <a:latin typeface="Times New Roman" pitchFamily="18" charset="0"/>
            </a:endParaRPr>
          </a:p>
        </p:txBody>
      </p:sp>
      <p:sp>
        <p:nvSpPr>
          <p:cNvPr id="8195" name="Rectangle 2"/>
          <p:cNvSpPr>
            <a:spLocks noGrp="1" noChangeArrowheads="1"/>
          </p:cNvSpPr>
          <p:nvPr>
            <p:ph type="title"/>
          </p:nvPr>
        </p:nvSpPr>
        <p:spPr>
          <a:xfrm>
            <a:off x="152400" y="76200"/>
            <a:ext cx="8991600" cy="1219200"/>
          </a:xfrm>
        </p:spPr>
        <p:txBody>
          <a:bodyPr/>
          <a:lstStyle/>
          <a:p>
            <a:r>
              <a:rPr lang="en-US" dirty="0" err="1" smtClean="0"/>
              <a:t>Creación</a:t>
            </a:r>
            <a:r>
              <a:rPr lang="en-US" dirty="0" smtClean="0"/>
              <a:t> de </a:t>
            </a:r>
            <a:r>
              <a:rPr lang="en-US" dirty="0" err="1" smtClean="0"/>
              <a:t>Barreras</a:t>
            </a:r>
            <a:r>
              <a:rPr lang="en-US" dirty="0" smtClean="0"/>
              <a:t> a la </a:t>
            </a:r>
            <a:r>
              <a:rPr lang="en-US" dirty="0" err="1" smtClean="0"/>
              <a:t>Entrada</a:t>
            </a:r>
            <a:endParaRPr lang="en-US" dirty="0" smtClean="0"/>
          </a:p>
        </p:txBody>
      </p:sp>
      <p:sp>
        <p:nvSpPr>
          <p:cNvPr id="8196" name="Rectangle 3"/>
          <p:cNvSpPr>
            <a:spLocks noGrp="1" noChangeArrowheads="1"/>
          </p:cNvSpPr>
          <p:nvPr>
            <p:ph type="body" idx="1"/>
          </p:nvPr>
        </p:nvSpPr>
        <p:spPr>
          <a:xfrm>
            <a:off x="228600" y="1447800"/>
            <a:ext cx="8686800" cy="5257800"/>
          </a:xfrm>
        </p:spPr>
        <p:txBody>
          <a:bodyPr/>
          <a:lstStyle/>
          <a:p>
            <a:r>
              <a:rPr lang="en-US" sz="3000" dirty="0" err="1" smtClean="0"/>
              <a:t>Algunas</a:t>
            </a:r>
            <a:r>
              <a:rPr lang="en-US" sz="3000" dirty="0" smtClean="0"/>
              <a:t> </a:t>
            </a:r>
            <a:r>
              <a:rPr lang="en-US" sz="3000" dirty="0" err="1" smtClean="0"/>
              <a:t>barreras</a:t>
            </a:r>
            <a:r>
              <a:rPr lang="en-US" sz="3000" dirty="0" smtClean="0"/>
              <a:t> a la </a:t>
            </a:r>
            <a:r>
              <a:rPr lang="en-US" sz="3000" dirty="0" err="1" smtClean="0"/>
              <a:t>entrada</a:t>
            </a:r>
            <a:r>
              <a:rPr lang="en-US" sz="3000" dirty="0" smtClean="0"/>
              <a:t> son </a:t>
            </a:r>
            <a:r>
              <a:rPr lang="en-US" sz="3000" dirty="0" err="1" smtClean="0"/>
              <a:t>producto</a:t>
            </a:r>
            <a:r>
              <a:rPr lang="en-US" sz="3000" dirty="0" smtClean="0"/>
              <a:t> de </a:t>
            </a:r>
            <a:r>
              <a:rPr lang="en-US" sz="3000" dirty="0" err="1" smtClean="0"/>
              <a:t>las</a:t>
            </a:r>
            <a:r>
              <a:rPr lang="en-US" sz="3000" dirty="0" smtClean="0"/>
              <a:t> </a:t>
            </a:r>
            <a:r>
              <a:rPr lang="en-US" sz="3000" dirty="0" err="1" smtClean="0"/>
              <a:t>actividades</a:t>
            </a:r>
            <a:r>
              <a:rPr lang="en-US" sz="3000" dirty="0" smtClean="0"/>
              <a:t> del </a:t>
            </a:r>
            <a:r>
              <a:rPr lang="en-US" sz="3000" dirty="0" err="1" smtClean="0"/>
              <a:t>monopolista</a:t>
            </a:r>
            <a:endParaRPr lang="en-US" sz="3000" dirty="0" smtClean="0"/>
          </a:p>
          <a:p>
            <a:pPr lvl="1"/>
            <a:r>
              <a:rPr lang="en-US" dirty="0" err="1" smtClean="0"/>
              <a:t>Investigación</a:t>
            </a:r>
            <a:r>
              <a:rPr lang="en-US" dirty="0" smtClean="0"/>
              <a:t> y </a:t>
            </a:r>
            <a:r>
              <a:rPr lang="en-US" dirty="0" err="1" smtClean="0"/>
              <a:t>desarrollo</a:t>
            </a:r>
            <a:r>
              <a:rPr lang="en-US" dirty="0" smtClean="0"/>
              <a:t> </a:t>
            </a:r>
          </a:p>
          <a:p>
            <a:pPr lvl="1"/>
            <a:r>
              <a:rPr lang="es-UY" dirty="0" smtClean="0"/>
              <a:t>Adquisición</a:t>
            </a:r>
            <a:r>
              <a:rPr lang="en-US" dirty="0" smtClean="0"/>
              <a:t> de </a:t>
            </a:r>
            <a:r>
              <a:rPr lang="en-US" dirty="0" err="1" smtClean="0"/>
              <a:t>recursos</a:t>
            </a:r>
            <a:r>
              <a:rPr lang="en-US" dirty="0" smtClean="0"/>
              <a:t> </a:t>
            </a:r>
            <a:r>
              <a:rPr lang="en-US" dirty="0" err="1" smtClean="0"/>
              <a:t>únicos</a:t>
            </a:r>
            <a:endParaRPr lang="en-US" dirty="0" smtClean="0"/>
          </a:p>
          <a:p>
            <a:pPr lvl="1"/>
            <a:r>
              <a:rPr lang="en-US" dirty="0" err="1" smtClean="0"/>
              <a:t>Presión</a:t>
            </a:r>
            <a:r>
              <a:rPr lang="en-US" dirty="0" smtClean="0"/>
              <a:t> </a:t>
            </a:r>
            <a:r>
              <a:rPr lang="en-US" dirty="0" err="1" smtClean="0"/>
              <a:t>política</a:t>
            </a:r>
            <a:r>
              <a:rPr lang="en-US" dirty="0" smtClean="0"/>
              <a:t> (lobbying)</a:t>
            </a:r>
          </a:p>
          <a:p>
            <a:r>
              <a:rPr lang="en-US" dirty="0" smtClean="0"/>
              <a:t>El </a:t>
            </a:r>
            <a:r>
              <a:rPr lang="en-US" dirty="0" err="1" smtClean="0"/>
              <a:t>intento</a:t>
            </a:r>
            <a:r>
              <a:rPr lang="en-US" dirty="0" smtClean="0"/>
              <a:t> del </a:t>
            </a:r>
            <a:r>
              <a:rPr lang="en-US" dirty="0" err="1" smtClean="0"/>
              <a:t>monopolista</a:t>
            </a:r>
            <a:r>
              <a:rPr lang="en-US" dirty="0" smtClean="0"/>
              <a:t> </a:t>
            </a:r>
            <a:r>
              <a:rPr lang="en-US" dirty="0" err="1" smtClean="0"/>
              <a:t>para</a:t>
            </a:r>
            <a:r>
              <a:rPr lang="en-US" dirty="0" smtClean="0"/>
              <a:t> </a:t>
            </a:r>
            <a:r>
              <a:rPr lang="en-US" dirty="0" err="1" smtClean="0"/>
              <a:t>erigir</a:t>
            </a:r>
            <a:r>
              <a:rPr lang="en-US" dirty="0" smtClean="0"/>
              <a:t> </a:t>
            </a:r>
            <a:r>
              <a:rPr lang="en-US" dirty="0" err="1" smtClean="0"/>
              <a:t>barreras</a:t>
            </a:r>
            <a:r>
              <a:rPr lang="en-US" dirty="0" smtClean="0"/>
              <a:t> a la </a:t>
            </a:r>
            <a:r>
              <a:rPr lang="en-US" dirty="0" err="1" smtClean="0"/>
              <a:t>entrada</a:t>
            </a:r>
            <a:r>
              <a:rPr lang="en-US" dirty="0" smtClean="0"/>
              <a:t> </a:t>
            </a:r>
            <a:r>
              <a:rPr lang="en-US" dirty="0" err="1" smtClean="0"/>
              <a:t>puede</a:t>
            </a:r>
            <a:r>
              <a:rPr lang="en-US" dirty="0" smtClean="0"/>
              <a:t> </a:t>
            </a:r>
            <a:r>
              <a:rPr lang="en-US" dirty="0" err="1" smtClean="0"/>
              <a:t>implicar</a:t>
            </a:r>
            <a:r>
              <a:rPr lang="en-US" dirty="0" smtClean="0"/>
              <a:t> </a:t>
            </a:r>
            <a:r>
              <a:rPr lang="en-US" dirty="0" err="1" smtClean="0"/>
              <a:t>verdaderos</a:t>
            </a:r>
            <a:r>
              <a:rPr lang="en-US" dirty="0" smtClean="0"/>
              <a:t> </a:t>
            </a:r>
            <a:r>
              <a:rPr lang="en-US" dirty="0" err="1" smtClean="0"/>
              <a:t>costos</a:t>
            </a:r>
            <a:r>
              <a:rPr lang="en-US" dirty="0" smtClean="0"/>
              <a:t> de </a:t>
            </a:r>
            <a:r>
              <a:rPr lang="en-US" dirty="0" err="1" smtClean="0"/>
              <a:t>recursos</a:t>
            </a:r>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FECCF298-21D1-43CD-B201-A23B6EDF3AE9}" type="slidenum">
              <a:rPr lang="en-US" sz="1400">
                <a:solidFill>
                  <a:schemeClr val="tx1"/>
                </a:solidFill>
                <a:latin typeface="Times New Roman" pitchFamily="18" charset="0"/>
              </a:rPr>
              <a:pPr/>
              <a:t>8</a:t>
            </a:fld>
            <a:endParaRPr lang="en-US" sz="1400">
              <a:solidFill>
                <a:schemeClr val="tx1"/>
              </a:solidFill>
              <a:latin typeface="Times New Roman" pitchFamily="18" charset="0"/>
            </a:endParaRPr>
          </a:p>
        </p:txBody>
      </p:sp>
      <p:sp>
        <p:nvSpPr>
          <p:cNvPr id="9219" name="Rectangle 2"/>
          <p:cNvSpPr>
            <a:spLocks noGrp="1" noChangeArrowheads="1"/>
          </p:cNvSpPr>
          <p:nvPr>
            <p:ph type="title"/>
          </p:nvPr>
        </p:nvSpPr>
        <p:spPr>
          <a:xfrm>
            <a:off x="609600" y="0"/>
            <a:ext cx="7772400" cy="685800"/>
          </a:xfrm>
        </p:spPr>
        <p:txBody>
          <a:bodyPr/>
          <a:lstStyle/>
          <a:p>
            <a:r>
              <a:rPr lang="en-US" dirty="0" err="1" smtClean="0"/>
              <a:t>Maximización</a:t>
            </a:r>
            <a:r>
              <a:rPr lang="en-US" dirty="0" smtClean="0"/>
              <a:t> del </a:t>
            </a:r>
            <a:r>
              <a:rPr lang="en-US" dirty="0" err="1" smtClean="0"/>
              <a:t>Beneficio</a:t>
            </a:r>
            <a:endParaRPr lang="en-US" dirty="0" smtClean="0"/>
          </a:p>
        </p:txBody>
      </p:sp>
      <mc:AlternateContent xmlns:mc="http://schemas.openxmlformats.org/markup-compatibility/2006">
        <mc:Choice xmlns:a14="http://schemas.microsoft.com/office/drawing/2010/main" Requires="a14">
          <p:sp>
            <p:nvSpPr>
              <p:cNvPr id="9220" name="Rectangle 3"/>
              <p:cNvSpPr>
                <a:spLocks noGrp="1" noChangeArrowheads="1"/>
              </p:cNvSpPr>
              <p:nvPr>
                <p:ph type="body" idx="1"/>
              </p:nvPr>
            </p:nvSpPr>
            <p:spPr>
              <a:xfrm>
                <a:off x="152400" y="1066800"/>
                <a:ext cx="8763000" cy="5029200"/>
              </a:xfrm>
            </p:spPr>
            <p:txBody>
              <a:bodyPr/>
              <a:lstStyle/>
              <a:p>
                <a:r>
                  <a:rPr lang="en-US" dirty="0" smtClean="0"/>
                  <a:t>El </a:t>
                </a:r>
                <a:r>
                  <a:rPr lang="en-US" dirty="0" err="1" smtClean="0"/>
                  <a:t>monopolista</a:t>
                </a:r>
                <a:r>
                  <a:rPr lang="en-US" dirty="0" smtClean="0"/>
                  <a:t> </a:t>
                </a:r>
                <a:r>
                  <a:rPr lang="en-US" dirty="0" err="1" smtClean="0"/>
                  <a:t>que</a:t>
                </a:r>
                <a:r>
                  <a:rPr lang="en-US" dirty="0" smtClean="0"/>
                  <a:t> </a:t>
                </a:r>
                <a:r>
                  <a:rPr lang="en-US" dirty="0" err="1" smtClean="0"/>
                  <a:t>maximiza</a:t>
                </a:r>
                <a:r>
                  <a:rPr lang="en-US" dirty="0" smtClean="0"/>
                  <a:t> </a:t>
                </a:r>
                <a:r>
                  <a:rPr lang="en-US" dirty="0" err="1" smtClean="0"/>
                  <a:t>beneficios</a:t>
                </a:r>
                <a:r>
                  <a:rPr lang="en-US" dirty="0" smtClean="0"/>
                  <a:t> produce la </a:t>
                </a:r>
                <a:r>
                  <a:rPr lang="en-US" dirty="0" err="1" smtClean="0"/>
                  <a:t>cantidad</a:t>
                </a:r>
                <a:r>
                  <a:rPr lang="en-US" dirty="0" smtClean="0"/>
                  <a:t> </a:t>
                </a:r>
                <a:r>
                  <a:rPr lang="en-US" dirty="0" smtClean="0"/>
                  <a:t>(</a:t>
                </a:r>
                <a14:m>
                  <m:oMath xmlns:m="http://schemas.openxmlformats.org/officeDocument/2006/math">
                    <m:sSub>
                      <m:sSubPr>
                        <m:ctrlPr>
                          <a:rPr lang="en-US" i="1" dirty="0" smtClean="0">
                            <a:latin typeface="Cambria Math"/>
                          </a:rPr>
                        </m:ctrlPr>
                      </m:sSubPr>
                      <m:e>
                        <m:r>
                          <a:rPr lang="es-ES" b="0" i="1" dirty="0" smtClean="0">
                            <a:latin typeface="Cambria Math"/>
                          </a:rPr>
                          <m:t>𝑞</m:t>
                        </m:r>
                      </m:e>
                      <m:sub>
                        <m:r>
                          <a:rPr lang="es-ES" b="0" i="1" dirty="0" smtClean="0">
                            <a:latin typeface="Cambria Math"/>
                          </a:rPr>
                          <m:t>𝑚</m:t>
                        </m:r>
                      </m:sub>
                    </m:sSub>
                  </m:oMath>
                </a14:m>
                <a:r>
                  <a:rPr lang="en-US" dirty="0" smtClean="0"/>
                  <a:t>) en </a:t>
                </a:r>
                <a:r>
                  <a:rPr lang="en-US" dirty="0" smtClean="0"/>
                  <a:t>la </a:t>
                </a:r>
                <a:r>
                  <a:rPr lang="en-US" dirty="0" err="1" smtClean="0"/>
                  <a:t>cual</a:t>
                </a:r>
                <a:endParaRPr lang="en-US" dirty="0" smtClean="0"/>
              </a:p>
              <a:p>
                <a:endParaRPr lang="es-ES" b="0" i="1" dirty="0" smtClean="0">
                  <a:latin typeface="Cambria Math"/>
                </a:endParaRPr>
              </a:p>
              <a:p>
                <a:pPr marL="0" indent="0" algn="ctr">
                  <a:buNone/>
                </a:pPr>
                <a14:m>
                  <m:oMath xmlns:m="http://schemas.openxmlformats.org/officeDocument/2006/math">
                    <m:r>
                      <a:rPr lang="es-ES" b="0" i="1" smtClean="0">
                        <a:latin typeface="Cambria Math"/>
                      </a:rPr>
                      <m:t>𝐼𝑀</m:t>
                    </m:r>
                  </m:oMath>
                </a14:m>
                <a:r>
                  <a:rPr lang="en-US" dirty="0" smtClean="0"/>
                  <a:t>(</a:t>
                </a:r>
                <a14:m>
                  <m:oMath xmlns:m="http://schemas.openxmlformats.org/officeDocument/2006/math">
                    <m:sSub>
                      <m:sSubPr>
                        <m:ctrlPr>
                          <a:rPr lang="en-US" i="1" dirty="0" smtClean="0">
                            <a:latin typeface="Cambria Math"/>
                          </a:rPr>
                        </m:ctrlPr>
                      </m:sSubPr>
                      <m:e>
                        <m:r>
                          <a:rPr lang="es-ES" b="0" i="1" dirty="0" smtClean="0">
                            <a:latin typeface="Cambria Math"/>
                          </a:rPr>
                          <m:t>𝑞</m:t>
                        </m:r>
                      </m:e>
                      <m:sub>
                        <m:r>
                          <a:rPr lang="es-ES" b="0" i="1" dirty="0" smtClean="0">
                            <a:latin typeface="Cambria Math"/>
                          </a:rPr>
                          <m:t>𝑚</m:t>
                        </m:r>
                      </m:sub>
                    </m:sSub>
                  </m:oMath>
                </a14:m>
                <a:r>
                  <a:rPr lang="en-US" dirty="0" smtClean="0"/>
                  <a:t>)=CM (</a:t>
                </a:r>
                <a14:m>
                  <m:oMath xmlns:m="http://schemas.openxmlformats.org/officeDocument/2006/math">
                    <m:sSub>
                      <m:sSubPr>
                        <m:ctrlPr>
                          <a:rPr lang="en-US" i="1" dirty="0" smtClean="0">
                            <a:latin typeface="Cambria Math"/>
                          </a:rPr>
                        </m:ctrlPr>
                      </m:sSubPr>
                      <m:e>
                        <m:r>
                          <a:rPr lang="es-ES" b="0" i="1" dirty="0" smtClean="0">
                            <a:latin typeface="Cambria Math"/>
                          </a:rPr>
                          <m:t>𝑞</m:t>
                        </m:r>
                      </m:e>
                      <m:sub>
                        <m:r>
                          <a:rPr lang="es-ES" b="0" i="1" dirty="0" smtClean="0">
                            <a:latin typeface="Cambria Math"/>
                          </a:rPr>
                          <m:t>𝑚</m:t>
                        </m:r>
                      </m:sub>
                    </m:sSub>
                  </m:oMath>
                </a14:m>
                <a:r>
                  <a:rPr lang="en-US" dirty="0" smtClean="0"/>
                  <a:t>)</a:t>
                </a:r>
                <a:r>
                  <a:rPr lang="en-US" dirty="0" smtClean="0"/>
                  <a:t> </a:t>
                </a:r>
                <a:endParaRPr lang="en-US" dirty="0" smtClean="0"/>
              </a:p>
              <a:p>
                <a:r>
                  <a:rPr lang="en-US" i="1" dirty="0" err="1" smtClean="0"/>
                  <a:t>IMg</a:t>
                </a:r>
                <a:r>
                  <a:rPr lang="en-US" dirty="0" smtClean="0"/>
                  <a:t> &lt; p </a:t>
                </a:r>
                <a:r>
                  <a:rPr lang="en-US" dirty="0" err="1" smtClean="0"/>
                  <a:t>porque</a:t>
                </a:r>
                <a:r>
                  <a:rPr lang="en-US" dirty="0" smtClean="0"/>
                  <a:t> el </a:t>
                </a:r>
                <a:r>
                  <a:rPr lang="en-US" dirty="0" err="1" smtClean="0"/>
                  <a:t>monopolista</a:t>
                </a:r>
                <a:r>
                  <a:rPr lang="en-US" dirty="0" smtClean="0"/>
                  <a:t> </a:t>
                </a:r>
                <a:r>
                  <a:rPr lang="en-US" dirty="0" err="1" smtClean="0"/>
                  <a:t>enfrenta</a:t>
                </a:r>
                <a:r>
                  <a:rPr lang="en-US" dirty="0" smtClean="0"/>
                  <a:t> </a:t>
                </a:r>
                <a:r>
                  <a:rPr lang="en-US" dirty="0" err="1" smtClean="0"/>
                  <a:t>una</a:t>
                </a:r>
                <a:r>
                  <a:rPr lang="en-US" dirty="0" smtClean="0"/>
                  <a:t> </a:t>
                </a:r>
                <a:r>
                  <a:rPr lang="en-US" dirty="0" err="1" smtClean="0"/>
                  <a:t>curva</a:t>
                </a:r>
                <a:r>
                  <a:rPr lang="en-US" dirty="0" smtClean="0"/>
                  <a:t> de </a:t>
                </a:r>
                <a:r>
                  <a:rPr lang="en-US" dirty="0" err="1" smtClean="0"/>
                  <a:t>demanda</a:t>
                </a:r>
                <a:r>
                  <a:rPr lang="en-US" dirty="0" smtClean="0"/>
                  <a:t> de </a:t>
                </a:r>
                <a:r>
                  <a:rPr lang="en-US" dirty="0" err="1" smtClean="0"/>
                  <a:t>mercado</a:t>
                </a:r>
                <a:r>
                  <a:rPr lang="en-US" dirty="0" smtClean="0"/>
                  <a:t> con </a:t>
                </a:r>
                <a:r>
                  <a:rPr lang="en-US" dirty="0" err="1" smtClean="0"/>
                  <a:t>pendiente</a:t>
                </a:r>
                <a:r>
                  <a:rPr lang="en-US" dirty="0" smtClean="0"/>
                  <a:t> </a:t>
                </a:r>
                <a:r>
                  <a:rPr lang="en-US" dirty="0" err="1" smtClean="0"/>
                  <a:t>negativa</a:t>
                </a:r>
                <a:r>
                  <a:rPr lang="en-US" dirty="0" smtClean="0"/>
                  <a:t>. </a:t>
                </a:r>
                <a14:m>
                  <m:oMath xmlns:m="http://schemas.openxmlformats.org/officeDocument/2006/math">
                    <m:r>
                      <a:rPr lang="es-ES" b="0" i="1" smtClean="0">
                        <a:latin typeface="Cambria Math"/>
                      </a:rPr>
                      <m:t>(</m:t>
                    </m:r>
                    <m:r>
                      <a:rPr lang="es-ES" b="0" i="1" smtClean="0">
                        <a:latin typeface="Cambria Math"/>
                      </a:rPr>
                      <m:t>𝐼𝑀</m:t>
                    </m:r>
                    <m:r>
                      <a:rPr lang="es-ES" b="0" i="1" smtClean="0">
                        <a:latin typeface="Cambria Math"/>
                      </a:rPr>
                      <m:t>=</m:t>
                    </m:r>
                    <m:r>
                      <a:rPr lang="es-ES" b="0" i="1" smtClean="0">
                        <a:latin typeface="Cambria Math"/>
                      </a:rPr>
                      <m:t>𝑝</m:t>
                    </m:r>
                    <m:d>
                      <m:dPr>
                        <m:ctrlPr>
                          <a:rPr lang="es-ES" b="0" i="1" smtClean="0">
                            <a:latin typeface="Cambria Math"/>
                          </a:rPr>
                        </m:ctrlPr>
                      </m:dPr>
                      <m:e>
                        <m:r>
                          <a:rPr lang="es-ES" b="0" i="1" smtClean="0">
                            <a:latin typeface="Cambria Math"/>
                          </a:rPr>
                          <m:t>1+1/</m:t>
                        </m:r>
                        <m:sSub>
                          <m:sSubPr>
                            <m:ctrlPr>
                              <a:rPr lang="es-ES" b="0" i="1" smtClean="0">
                                <a:latin typeface="Cambria Math"/>
                              </a:rPr>
                            </m:ctrlPr>
                          </m:sSubPr>
                          <m:e>
                            <m:r>
                              <a:rPr lang="es-ES" b="0" i="1" smtClean="0">
                                <a:latin typeface="Cambria Math"/>
                              </a:rPr>
                              <m:t>𝑒</m:t>
                            </m:r>
                          </m:e>
                          <m:sub>
                            <m:r>
                              <a:rPr lang="es-ES" b="0" i="1" smtClean="0">
                                <a:latin typeface="Cambria Math"/>
                              </a:rPr>
                              <m:t>𝑝</m:t>
                            </m:r>
                            <m:r>
                              <a:rPr lang="es-ES" b="0" i="1" smtClean="0">
                                <a:latin typeface="Cambria Math"/>
                              </a:rPr>
                              <m:t>,</m:t>
                            </m:r>
                            <m:r>
                              <a:rPr lang="es-ES" b="0" i="1" smtClean="0">
                                <a:latin typeface="Cambria Math"/>
                              </a:rPr>
                              <m:t>𝑞</m:t>
                            </m:r>
                          </m:sub>
                        </m:sSub>
                      </m:e>
                    </m:d>
                  </m:oMath>
                </a14:m>
                <a:endParaRPr lang="en-US" dirty="0" smtClean="0"/>
              </a:p>
              <a:p>
                <a:pPr lvl="2"/>
                <a:r>
                  <a:rPr lang="en-US" dirty="0" smtClean="0"/>
                  <a:t>Para </a:t>
                </a:r>
                <a:r>
                  <a:rPr lang="en-US" dirty="0" err="1" smtClean="0"/>
                  <a:t>poder</a:t>
                </a:r>
                <a:r>
                  <a:rPr lang="en-US" dirty="0" smtClean="0"/>
                  <a:t> vender </a:t>
                </a:r>
                <a:r>
                  <a:rPr lang="en-US" dirty="0" err="1" smtClean="0"/>
                  <a:t>una</a:t>
                </a:r>
                <a:r>
                  <a:rPr lang="en-US" dirty="0" smtClean="0"/>
                  <a:t> </a:t>
                </a:r>
                <a:r>
                  <a:rPr lang="en-US" dirty="0" err="1" smtClean="0"/>
                  <a:t>unidad</a:t>
                </a:r>
                <a:r>
                  <a:rPr lang="en-US" dirty="0" smtClean="0"/>
                  <a:t> </a:t>
                </a:r>
                <a:r>
                  <a:rPr lang="en-US" dirty="0" err="1" smtClean="0"/>
                  <a:t>más</a:t>
                </a:r>
                <a:r>
                  <a:rPr lang="en-US" dirty="0" smtClean="0"/>
                  <a:t>, el </a:t>
                </a:r>
                <a:r>
                  <a:rPr lang="en-US" dirty="0" err="1" smtClean="0"/>
                  <a:t>monopolio</a:t>
                </a:r>
                <a:r>
                  <a:rPr lang="en-US" dirty="0" smtClean="0"/>
                  <a:t> </a:t>
                </a:r>
                <a:r>
                  <a:rPr lang="en-US" dirty="0" err="1" smtClean="0"/>
                  <a:t>tendrá</a:t>
                </a:r>
                <a:r>
                  <a:rPr lang="en-US" dirty="0" smtClean="0"/>
                  <a:t> </a:t>
                </a:r>
                <a:r>
                  <a:rPr lang="en-US" dirty="0" err="1" smtClean="0"/>
                  <a:t>que</a:t>
                </a:r>
                <a:r>
                  <a:rPr lang="en-US" dirty="0" smtClean="0"/>
                  <a:t> </a:t>
                </a:r>
                <a:r>
                  <a:rPr lang="en-US" dirty="0" err="1" smtClean="0"/>
                  <a:t>reducir</a:t>
                </a:r>
                <a:r>
                  <a:rPr lang="en-US" dirty="0" smtClean="0"/>
                  <a:t> el </a:t>
                </a:r>
                <a:r>
                  <a:rPr lang="en-US" dirty="0" err="1" smtClean="0"/>
                  <a:t>precio</a:t>
                </a:r>
                <a:r>
                  <a:rPr lang="en-US" dirty="0" smtClean="0"/>
                  <a:t> de </a:t>
                </a:r>
                <a:r>
                  <a:rPr lang="en-US" dirty="0" err="1" smtClean="0"/>
                  <a:t>todas</a:t>
                </a:r>
                <a:r>
                  <a:rPr lang="en-US" dirty="0" smtClean="0"/>
                  <a:t> </a:t>
                </a:r>
                <a:r>
                  <a:rPr lang="en-US" dirty="0" err="1" smtClean="0"/>
                  <a:t>las</a:t>
                </a:r>
                <a:r>
                  <a:rPr lang="en-US" dirty="0" smtClean="0"/>
                  <a:t> </a:t>
                </a:r>
                <a:r>
                  <a:rPr lang="en-US" dirty="0" err="1" smtClean="0"/>
                  <a:t>unidades</a:t>
                </a:r>
                <a:r>
                  <a:rPr lang="en-US" dirty="0" smtClean="0"/>
                  <a:t> </a:t>
                </a:r>
                <a:r>
                  <a:rPr lang="en-US" dirty="0" err="1" smtClean="0"/>
                  <a:t>que</a:t>
                </a:r>
                <a:r>
                  <a:rPr lang="en-US" dirty="0" smtClean="0"/>
                  <a:t> </a:t>
                </a:r>
                <a:r>
                  <a:rPr lang="en-US" dirty="0" err="1" smtClean="0"/>
                  <a:t>venderá</a:t>
                </a:r>
                <a:r>
                  <a:rPr lang="en-US" dirty="0" smtClean="0"/>
                  <a:t>. </a:t>
                </a:r>
              </a:p>
            </p:txBody>
          </p:sp>
        </mc:Choice>
        <mc:Fallback>
          <p:sp>
            <p:nvSpPr>
              <p:cNvPr id="9220" name="Rectangle 3"/>
              <p:cNvSpPr>
                <a:spLocks noGrp="1" noRot="1" noChangeAspect="1" noMove="1" noResize="1" noEditPoints="1" noAdjustHandles="1" noChangeArrowheads="1" noChangeShapeType="1" noTextEdit="1"/>
              </p:cNvSpPr>
              <p:nvPr>
                <p:ph type="body" idx="1"/>
              </p:nvPr>
            </p:nvSpPr>
            <p:spPr>
              <a:xfrm>
                <a:off x="152400" y="1066800"/>
                <a:ext cx="8763000" cy="5029200"/>
              </a:xfrm>
              <a:blipFill rotWithShape="1">
                <a:blip r:embed="rId2"/>
                <a:stretch>
                  <a:fillRect l="-1530" t="-1576" r="-209" b="-3152"/>
                </a:stretch>
              </a:blipFill>
            </p:spPr>
            <p:txBody>
              <a:bodyPr/>
              <a:lstStyle/>
              <a:p>
                <a:r>
                  <a:rPr lang="es-E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5 Marcador de número de diapositiva"/>
          <p:cNvSpPr>
            <a:spLocks noGrp="1"/>
          </p:cNvSpPr>
          <p:nvPr>
            <p:ph type="sldNum" sz="quarter" idx="12"/>
          </p:nvPr>
        </p:nvSpPr>
        <p:spPr>
          <a:noFill/>
        </p:spPr>
        <p:txBody>
          <a:bodyPr/>
          <a:lstStyle>
            <a:lvl1pPr>
              <a:defRPr sz="2400">
                <a:solidFill>
                  <a:srgbClr val="007572"/>
                </a:solidFill>
                <a:latin typeface="Arial" charset="0"/>
              </a:defRPr>
            </a:lvl1pPr>
            <a:lvl2pPr marL="742950" indent="-285750">
              <a:defRPr sz="2400">
                <a:solidFill>
                  <a:srgbClr val="007572"/>
                </a:solidFill>
                <a:latin typeface="Arial" charset="0"/>
              </a:defRPr>
            </a:lvl2pPr>
            <a:lvl3pPr marL="1143000" indent="-228600">
              <a:defRPr sz="2400">
                <a:solidFill>
                  <a:srgbClr val="007572"/>
                </a:solidFill>
                <a:latin typeface="Arial" charset="0"/>
              </a:defRPr>
            </a:lvl3pPr>
            <a:lvl4pPr marL="1600200" indent="-228600">
              <a:defRPr sz="2400">
                <a:solidFill>
                  <a:srgbClr val="007572"/>
                </a:solidFill>
                <a:latin typeface="Arial" charset="0"/>
              </a:defRPr>
            </a:lvl4pPr>
            <a:lvl5pPr marL="2057400" indent="-228600">
              <a:defRPr sz="2400">
                <a:solidFill>
                  <a:srgbClr val="007572"/>
                </a:solidFill>
                <a:latin typeface="Arial" charset="0"/>
              </a:defRPr>
            </a:lvl5pPr>
            <a:lvl6pPr marL="2514600" indent="-228600" algn="ctr" eaLnBrk="0" fontAlgn="base" hangingPunct="0">
              <a:spcBef>
                <a:spcPct val="0"/>
              </a:spcBef>
              <a:spcAft>
                <a:spcPct val="0"/>
              </a:spcAft>
              <a:defRPr sz="2400">
                <a:solidFill>
                  <a:srgbClr val="007572"/>
                </a:solidFill>
                <a:latin typeface="Arial" charset="0"/>
              </a:defRPr>
            </a:lvl6pPr>
            <a:lvl7pPr marL="2971800" indent="-228600" algn="ctr" eaLnBrk="0" fontAlgn="base" hangingPunct="0">
              <a:spcBef>
                <a:spcPct val="0"/>
              </a:spcBef>
              <a:spcAft>
                <a:spcPct val="0"/>
              </a:spcAft>
              <a:defRPr sz="2400">
                <a:solidFill>
                  <a:srgbClr val="007572"/>
                </a:solidFill>
                <a:latin typeface="Arial" charset="0"/>
              </a:defRPr>
            </a:lvl7pPr>
            <a:lvl8pPr marL="3429000" indent="-228600" algn="ctr" eaLnBrk="0" fontAlgn="base" hangingPunct="0">
              <a:spcBef>
                <a:spcPct val="0"/>
              </a:spcBef>
              <a:spcAft>
                <a:spcPct val="0"/>
              </a:spcAft>
              <a:defRPr sz="2400">
                <a:solidFill>
                  <a:srgbClr val="007572"/>
                </a:solidFill>
                <a:latin typeface="Arial" charset="0"/>
              </a:defRPr>
            </a:lvl8pPr>
            <a:lvl9pPr marL="3886200" indent="-228600" algn="ctr" eaLnBrk="0" fontAlgn="base" hangingPunct="0">
              <a:spcBef>
                <a:spcPct val="0"/>
              </a:spcBef>
              <a:spcAft>
                <a:spcPct val="0"/>
              </a:spcAft>
              <a:defRPr sz="2400">
                <a:solidFill>
                  <a:srgbClr val="007572"/>
                </a:solidFill>
                <a:latin typeface="Arial" charset="0"/>
              </a:defRPr>
            </a:lvl9pPr>
          </a:lstStyle>
          <a:p>
            <a:fld id="{6F1DB7F6-0E4E-4D56-A37B-90C7C4CC3638}" type="slidenum">
              <a:rPr lang="en-US" sz="1400">
                <a:solidFill>
                  <a:schemeClr val="tx1"/>
                </a:solidFill>
                <a:latin typeface="Times New Roman" pitchFamily="18" charset="0"/>
              </a:rPr>
              <a:pPr/>
              <a:t>9</a:t>
            </a:fld>
            <a:endParaRPr lang="en-US" sz="1400">
              <a:solidFill>
                <a:schemeClr val="tx1"/>
              </a:solidFill>
              <a:latin typeface="Times New Roman" pitchFamily="18" charset="0"/>
            </a:endParaRPr>
          </a:p>
        </p:txBody>
      </p:sp>
      <p:sp>
        <p:nvSpPr>
          <p:cNvPr id="10243" name="Rectangle 2"/>
          <p:cNvSpPr>
            <a:spLocks noGrp="1" noChangeArrowheads="1"/>
          </p:cNvSpPr>
          <p:nvPr>
            <p:ph type="title"/>
          </p:nvPr>
        </p:nvSpPr>
        <p:spPr>
          <a:xfrm>
            <a:off x="609600" y="0"/>
            <a:ext cx="7772400" cy="838200"/>
          </a:xfrm>
        </p:spPr>
        <p:txBody>
          <a:bodyPr/>
          <a:lstStyle/>
          <a:p>
            <a:r>
              <a:rPr lang="en-US" dirty="0" err="1" smtClean="0"/>
              <a:t>Maximización</a:t>
            </a:r>
            <a:r>
              <a:rPr lang="en-US" dirty="0" smtClean="0"/>
              <a:t> del </a:t>
            </a:r>
            <a:r>
              <a:rPr lang="en-US" dirty="0" err="1" smtClean="0"/>
              <a:t>Beneficio</a:t>
            </a:r>
            <a:endParaRPr lang="en-US" dirty="0" smtClean="0"/>
          </a:p>
        </p:txBody>
      </p:sp>
      <mc:AlternateContent xmlns:mc="http://schemas.openxmlformats.org/markup-compatibility/2006">
        <mc:Choice xmlns:a14="http://schemas.microsoft.com/office/drawing/2010/main" Requires="a14">
          <p:sp>
            <p:nvSpPr>
              <p:cNvPr id="10244" name="Rectangle 3"/>
              <p:cNvSpPr>
                <a:spLocks noGrp="1" noChangeArrowheads="1"/>
              </p:cNvSpPr>
              <p:nvPr>
                <p:ph type="body" idx="1"/>
              </p:nvPr>
            </p:nvSpPr>
            <p:spPr>
              <a:xfrm>
                <a:off x="0" y="838200"/>
                <a:ext cx="9144000" cy="5867400"/>
              </a:xfrm>
            </p:spPr>
            <p:txBody>
              <a:bodyPr/>
              <a:lstStyle/>
              <a:p>
                <a:r>
                  <a:rPr lang="en-US" dirty="0" smtClean="0"/>
                  <a:t>Dado </a:t>
                </a:r>
                <a:r>
                  <a:rPr lang="en-US" dirty="0" err="1" smtClean="0"/>
                  <a:t>que</a:t>
                </a:r>
                <a:r>
                  <a:rPr lang="en-US" dirty="0" smtClean="0"/>
                  <a:t> </a:t>
                </a:r>
                <a:r>
                  <a:rPr lang="en-US" i="1" dirty="0" err="1" smtClean="0"/>
                  <a:t>IMg</a:t>
                </a:r>
                <a:r>
                  <a:rPr lang="en-US" dirty="0" smtClean="0"/>
                  <a:t> = </a:t>
                </a:r>
                <a:r>
                  <a:rPr lang="en-US" i="1" dirty="0" err="1" smtClean="0"/>
                  <a:t>CMg</a:t>
                </a:r>
                <a:r>
                  <a:rPr lang="en-US" dirty="0" smtClean="0"/>
                  <a:t> en la </a:t>
                </a:r>
                <a:r>
                  <a:rPr lang="en-US" dirty="0" err="1" smtClean="0"/>
                  <a:t>cantidad</a:t>
                </a:r>
                <a:r>
                  <a:rPr lang="en-US" dirty="0" smtClean="0"/>
                  <a:t> </a:t>
                </a:r>
                <a:r>
                  <a:rPr lang="en-US" dirty="0" err="1" smtClean="0"/>
                  <a:t>maximizadora</a:t>
                </a:r>
                <a:r>
                  <a:rPr lang="en-US" dirty="0" smtClean="0"/>
                  <a:t> de </a:t>
                </a:r>
                <a:r>
                  <a:rPr lang="en-US" dirty="0" err="1" smtClean="0"/>
                  <a:t>beneficios</a:t>
                </a:r>
                <a:r>
                  <a:rPr lang="en-US" dirty="0" smtClean="0"/>
                  <a:t> y </a:t>
                </a:r>
                <a:r>
                  <a:rPr lang="en-US" i="1" dirty="0" smtClean="0"/>
                  <a:t>P</a:t>
                </a:r>
                <a:r>
                  <a:rPr lang="en-US" dirty="0" smtClean="0"/>
                  <a:t> &gt; </a:t>
                </a:r>
                <a:r>
                  <a:rPr lang="en-US" i="1" dirty="0" err="1" smtClean="0"/>
                  <a:t>IMg</a:t>
                </a:r>
                <a:r>
                  <a:rPr lang="en-US" dirty="0" smtClean="0"/>
                  <a:t> </a:t>
                </a:r>
                <a:r>
                  <a:rPr lang="en-US" dirty="0" err="1" smtClean="0"/>
                  <a:t>para</a:t>
                </a:r>
                <a:r>
                  <a:rPr lang="en-US" dirty="0" smtClean="0"/>
                  <a:t> un </a:t>
                </a:r>
                <a:r>
                  <a:rPr lang="en-US" dirty="0" err="1" smtClean="0"/>
                  <a:t>monopolista</a:t>
                </a:r>
                <a:r>
                  <a:rPr lang="en-US" dirty="0" smtClean="0"/>
                  <a:t>, </a:t>
                </a:r>
                <a:r>
                  <a:rPr lang="en-US" dirty="0" err="1" smtClean="0"/>
                  <a:t>éste</a:t>
                </a:r>
                <a:r>
                  <a:rPr lang="en-US" dirty="0" smtClean="0"/>
                  <a:t> </a:t>
                </a:r>
                <a:r>
                  <a:rPr lang="en-US" dirty="0" err="1" smtClean="0"/>
                  <a:t>pondrá</a:t>
                </a:r>
                <a:r>
                  <a:rPr lang="en-US" dirty="0" smtClean="0"/>
                  <a:t> un </a:t>
                </a:r>
                <a:r>
                  <a:rPr lang="en-US" dirty="0" err="1" smtClean="0"/>
                  <a:t>precio</a:t>
                </a:r>
                <a:r>
                  <a:rPr lang="en-US" dirty="0" smtClean="0"/>
                  <a:t> mayor al </a:t>
                </a:r>
                <a:r>
                  <a:rPr lang="en-US" dirty="0" err="1" smtClean="0"/>
                  <a:t>CMg</a:t>
                </a:r>
                <a:endParaRPr lang="en-US" dirty="0" smtClean="0"/>
              </a:p>
              <a:p>
                <a:r>
                  <a:rPr lang="en-US" dirty="0" err="1" smtClean="0"/>
                  <a:t>Condición</a:t>
                </a:r>
                <a:r>
                  <a:rPr lang="en-US" dirty="0" smtClean="0"/>
                  <a:t> de </a:t>
                </a:r>
                <a:r>
                  <a:rPr lang="en-US" dirty="0" err="1" smtClean="0"/>
                  <a:t>segundo</a:t>
                </a:r>
                <a:r>
                  <a:rPr lang="en-US" dirty="0" smtClean="0"/>
                  <a:t> </a:t>
                </a:r>
                <a:r>
                  <a:rPr lang="en-US" dirty="0" err="1" smtClean="0"/>
                  <a:t>orden</a:t>
                </a:r>
                <a:r>
                  <a:rPr lang="en-US" dirty="0" smtClean="0"/>
                  <a:t>:</a:t>
                </a:r>
              </a:p>
              <a:p>
                <a:pPr marL="0" indent="0">
                  <a:buNone/>
                </a:pPr>
                <a14:m>
                  <m:oMathPara xmlns:m="http://schemas.openxmlformats.org/officeDocument/2006/math">
                    <m:oMathParaPr>
                      <m:jc m:val="centerGroup"/>
                    </m:oMathParaPr>
                    <m:oMath xmlns:m="http://schemas.openxmlformats.org/officeDocument/2006/math">
                      <m:f>
                        <m:fPr>
                          <m:ctrlPr>
                            <a:rPr lang="es-ES" b="0" i="1" smtClean="0">
                              <a:latin typeface="Cambria Math"/>
                            </a:rPr>
                          </m:ctrlPr>
                        </m:fPr>
                        <m:num>
                          <m:r>
                            <a:rPr lang="es-ES" b="0" i="1" smtClean="0">
                              <a:latin typeface="Cambria Math"/>
                            </a:rPr>
                            <m:t>𝑑</m:t>
                          </m:r>
                          <m:r>
                            <a:rPr lang="es-ES" b="0" i="1" smtClean="0">
                              <a:latin typeface="Cambria Math"/>
                            </a:rPr>
                            <m:t>(</m:t>
                          </m:r>
                          <m:r>
                            <a:rPr lang="es-ES" b="0" i="1" smtClean="0">
                              <a:latin typeface="Cambria Math"/>
                            </a:rPr>
                            <m:t>𝐼𝑀</m:t>
                          </m:r>
                          <m:r>
                            <a:rPr lang="es-ES" b="0" i="1" smtClean="0">
                              <a:latin typeface="Cambria Math"/>
                            </a:rPr>
                            <m:t>−</m:t>
                          </m:r>
                          <m:r>
                            <a:rPr lang="es-ES" b="0" i="1" smtClean="0">
                              <a:latin typeface="Cambria Math"/>
                            </a:rPr>
                            <m:t>𝐶𝑀</m:t>
                          </m:r>
                          <m:r>
                            <a:rPr lang="es-ES" b="0" i="1" smtClean="0">
                              <a:latin typeface="Cambria Math"/>
                            </a:rPr>
                            <m:t>)</m:t>
                          </m:r>
                        </m:num>
                        <m:den>
                          <m:r>
                            <a:rPr lang="es-ES" b="0" i="1" smtClean="0">
                              <a:latin typeface="Cambria Math"/>
                            </a:rPr>
                            <m:t>𝑑𝑞</m:t>
                          </m:r>
                        </m:den>
                      </m:f>
                      <m:r>
                        <a:rPr lang="es-ES" b="0" i="1" smtClean="0">
                          <a:latin typeface="Cambria Math"/>
                        </a:rPr>
                        <m:t>=</m:t>
                      </m:r>
                      <m:f>
                        <m:fPr>
                          <m:ctrlPr>
                            <a:rPr lang="es-ES" b="0" i="1" smtClean="0">
                              <a:latin typeface="Cambria Math"/>
                            </a:rPr>
                          </m:ctrlPr>
                        </m:fPr>
                        <m:num>
                          <m:r>
                            <a:rPr lang="es-ES" b="0" i="1" smtClean="0">
                              <a:latin typeface="Cambria Math"/>
                            </a:rPr>
                            <m:t>𝑑𝐼𝑀</m:t>
                          </m:r>
                        </m:num>
                        <m:den>
                          <m:r>
                            <a:rPr lang="es-ES" b="0" i="1" smtClean="0">
                              <a:latin typeface="Cambria Math"/>
                            </a:rPr>
                            <m:t>𝑑𝑞</m:t>
                          </m:r>
                        </m:den>
                      </m:f>
                      <m:r>
                        <a:rPr lang="es-ES" b="0" i="1" smtClean="0">
                          <a:latin typeface="Cambria Math"/>
                        </a:rPr>
                        <m:t>−</m:t>
                      </m:r>
                      <m:f>
                        <m:fPr>
                          <m:ctrlPr>
                            <a:rPr lang="es-ES" b="0" i="1" smtClean="0">
                              <a:latin typeface="Cambria Math"/>
                            </a:rPr>
                          </m:ctrlPr>
                        </m:fPr>
                        <m:num>
                          <m:r>
                            <a:rPr lang="es-ES" b="0" i="1" smtClean="0">
                              <a:latin typeface="Cambria Math"/>
                            </a:rPr>
                            <m:t>𝑑𝐶𝑀</m:t>
                          </m:r>
                        </m:num>
                        <m:den>
                          <m:r>
                            <a:rPr lang="es-ES" b="0" i="1" smtClean="0">
                              <a:latin typeface="Cambria Math"/>
                            </a:rPr>
                            <m:t>𝑑𝑞</m:t>
                          </m:r>
                        </m:den>
                      </m:f>
                      <m:r>
                        <a:rPr lang="es-ES" b="0" i="1" smtClean="0">
                          <a:latin typeface="Cambria Math"/>
                          <a:ea typeface="Cambria Math"/>
                        </a:rPr>
                        <m:t>≤0</m:t>
                      </m:r>
                    </m:oMath>
                  </m:oMathPara>
                </a14:m>
                <a:endParaRPr lang="en-US" dirty="0" smtClean="0"/>
              </a:p>
              <a:p>
                <a:r>
                  <a:rPr lang="en-US" dirty="0" smtClean="0"/>
                  <a:t>La </a:t>
                </a:r>
                <a:r>
                  <a:rPr lang="en-US" dirty="0" err="1" smtClean="0"/>
                  <a:t>pendiente</a:t>
                </a:r>
                <a:r>
                  <a:rPr lang="en-US" dirty="0" smtClean="0"/>
                  <a:t> de CM </a:t>
                </a:r>
                <a:r>
                  <a:rPr lang="en-US" dirty="0" err="1" smtClean="0"/>
                  <a:t>es</a:t>
                </a:r>
                <a:r>
                  <a:rPr lang="en-US" dirty="0" smtClean="0"/>
                  <a:t> </a:t>
                </a:r>
                <a:r>
                  <a:rPr lang="en-US" dirty="0" err="1" smtClean="0"/>
                  <a:t>positiva</a:t>
                </a:r>
                <a:r>
                  <a:rPr lang="en-US" dirty="0" smtClean="0"/>
                  <a:t> o </a:t>
                </a:r>
                <a:r>
                  <a:rPr lang="en-US" dirty="0" err="1" smtClean="0"/>
                  <a:t>si</a:t>
                </a:r>
                <a:r>
                  <a:rPr lang="en-US" dirty="0" smtClean="0"/>
                  <a:t> </a:t>
                </a:r>
                <a:r>
                  <a:rPr lang="en-US" dirty="0" err="1" smtClean="0"/>
                  <a:t>negativa</a:t>
                </a:r>
                <a:r>
                  <a:rPr lang="en-US" dirty="0" smtClean="0"/>
                  <a:t>, mayor a la de IM</a:t>
                </a:r>
              </a:p>
            </p:txBody>
          </p:sp>
        </mc:Choice>
        <mc:Fallback>
          <p:sp>
            <p:nvSpPr>
              <p:cNvPr id="10244" name="Rectangle 3"/>
              <p:cNvSpPr>
                <a:spLocks noGrp="1" noRot="1" noChangeAspect="1" noMove="1" noResize="1" noEditPoints="1" noAdjustHandles="1" noChangeArrowheads="1" noChangeShapeType="1" noTextEdit="1"/>
              </p:cNvSpPr>
              <p:nvPr>
                <p:ph type="body" idx="1"/>
              </p:nvPr>
            </p:nvSpPr>
            <p:spPr>
              <a:xfrm>
                <a:off x="0" y="838200"/>
                <a:ext cx="9144000" cy="5867400"/>
              </a:xfrm>
              <a:blipFill rotWithShape="1">
                <a:blip r:embed="rId2"/>
                <a:stretch>
                  <a:fillRect l="-1467" t="-1351"/>
                </a:stretch>
              </a:blipFill>
            </p:spPr>
            <p:txBody>
              <a:bodyPr/>
              <a:lstStyle/>
              <a:p>
                <a:r>
                  <a:rPr lang="es-E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7572"/>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757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9680</TotalTime>
  <Words>2640</Words>
  <Application>Microsoft Office PowerPoint</Application>
  <PresentationFormat>Presentación en pantalla (4:3)</PresentationFormat>
  <Paragraphs>384</Paragraphs>
  <Slides>53</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2</vt:i4>
      </vt:variant>
      <vt:variant>
        <vt:lpstr>Títulos de diapositiva</vt:lpstr>
      </vt:variant>
      <vt:variant>
        <vt:i4>53</vt:i4>
      </vt:variant>
    </vt:vector>
  </HeadingPairs>
  <TitlesOfParts>
    <vt:vector size="59" baseType="lpstr">
      <vt:lpstr>Arial</vt:lpstr>
      <vt:lpstr>Times New Roman</vt:lpstr>
      <vt:lpstr>Symbol</vt:lpstr>
      <vt:lpstr>Default Design</vt:lpstr>
      <vt:lpstr>Microsoft Editor de ecuaciones 3.0</vt:lpstr>
      <vt:lpstr>Microsoft Equation 3.0</vt:lpstr>
      <vt:lpstr>Capítulo 13</vt:lpstr>
      <vt:lpstr>Monopolio</vt:lpstr>
      <vt:lpstr>Barreras a la Entrada</vt:lpstr>
      <vt:lpstr>Barreras Tecnológicas a la Entrada</vt:lpstr>
      <vt:lpstr>Barreras Tecnológicas a la Entrada</vt:lpstr>
      <vt:lpstr>Barreras Legales a la Entrada</vt:lpstr>
      <vt:lpstr>Creación de Barreras a la Entrada</vt:lpstr>
      <vt:lpstr>Maximización del Beneficio</vt:lpstr>
      <vt:lpstr>Maximización del Beneficio</vt:lpstr>
      <vt:lpstr>Maximización del Beneficio</vt:lpstr>
      <vt:lpstr>El margen del monopolista</vt:lpstr>
      <vt:lpstr>El margen del monopolista</vt:lpstr>
      <vt:lpstr>Beneficios del Monopolio</vt:lpstr>
      <vt:lpstr>Beneficios del Monopolio</vt:lpstr>
      <vt:lpstr>Beneficios del Monopolio</vt:lpstr>
      <vt:lpstr>La curva de oferta del monopolio no existe</vt:lpstr>
      <vt:lpstr>Monopolio con Demanda Lineal</vt:lpstr>
      <vt:lpstr>Monopolio con Demanda Lineal</vt:lpstr>
      <vt:lpstr>Monopolio con Demanda Lineal</vt:lpstr>
      <vt:lpstr>Monopolio con Demanda Lineal</vt:lpstr>
      <vt:lpstr>Monopolio con Demanda Lineal</vt:lpstr>
      <vt:lpstr>Monopolio y Asignación de Recursos</vt:lpstr>
      <vt:lpstr>Monopolio y Asignación de Recursos</vt:lpstr>
      <vt:lpstr>Monopolio y Asignación de Recursos</vt:lpstr>
      <vt:lpstr>Pérdidas de Bienestar y Elasticidad</vt:lpstr>
      <vt:lpstr>Pérdidas de Bienestar y Elasticidad</vt:lpstr>
      <vt:lpstr>Pérdidas de Bienestar y Elasticidad</vt:lpstr>
      <vt:lpstr>Pérdidas de Bienestar y Elasticidad</vt:lpstr>
      <vt:lpstr>Pérdidas de Bienestar y Elasticidad</vt:lpstr>
      <vt:lpstr>Presentación de PowerPoint</vt:lpstr>
      <vt:lpstr>Discriminación de Precios Perfecta</vt:lpstr>
      <vt:lpstr>Discriminación de Precios Perfecta</vt:lpstr>
      <vt:lpstr>Discriminación de Precios Perfecta</vt:lpstr>
      <vt:lpstr>Discriminación de Precios Perfecta</vt:lpstr>
      <vt:lpstr>Separación de Mercados</vt:lpstr>
      <vt:lpstr>Separación de Mercados</vt:lpstr>
      <vt:lpstr>Separación de Mercados</vt:lpstr>
      <vt:lpstr>Separación de Mercados</vt:lpstr>
      <vt:lpstr>Discriminación de Precios de Tercer Grado</vt:lpstr>
      <vt:lpstr>Discriminación de Precios de Tercer Grado</vt:lpstr>
      <vt:lpstr>Discriminación de Precios de Tercer Grado</vt:lpstr>
      <vt:lpstr>Discriminación de Precios de Tercer Grado</vt:lpstr>
      <vt:lpstr>Discriminación de Precios de Tercer Grado</vt:lpstr>
      <vt:lpstr>Tarifas en dos partes</vt:lpstr>
      <vt:lpstr>Tarifas en dos partes</vt:lpstr>
      <vt:lpstr>Tarifas en dos partes</vt:lpstr>
      <vt:lpstr>Tarifas en dos partes</vt:lpstr>
      <vt:lpstr>Tarifas en dos partes</vt:lpstr>
      <vt:lpstr>Regulación del Monopolio</vt:lpstr>
      <vt:lpstr>Regulación del Monopolio</vt:lpstr>
      <vt:lpstr>Regulación del Monopolio</vt:lpstr>
      <vt:lpstr>Regulación del Monopolio</vt:lpstr>
      <vt:lpstr>Regulación del Monopolio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MICROECONOMIC THEORY</dc:title>
  <dc:creator>Eastern Illinois University</dc:creator>
  <cp:lastModifiedBy>Caffera, Marcelo</cp:lastModifiedBy>
  <cp:revision>2360</cp:revision>
  <cp:lastPrinted>2003-12-07T01:30:56Z</cp:lastPrinted>
  <dcterms:created xsi:type="dcterms:W3CDTF">2003-12-04T02:16:42Z</dcterms:created>
  <dcterms:modified xsi:type="dcterms:W3CDTF">2013-05-29T18:33:28Z</dcterms:modified>
</cp:coreProperties>
</file>