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57" r:id="rId2"/>
    <p:sldId id="677" r:id="rId3"/>
    <p:sldId id="728" r:id="rId4"/>
    <p:sldId id="678" r:id="rId5"/>
    <p:sldId id="679" r:id="rId6"/>
    <p:sldId id="680" r:id="rId7"/>
    <p:sldId id="681" r:id="rId8"/>
    <p:sldId id="683" r:id="rId9"/>
    <p:sldId id="726" r:id="rId10"/>
    <p:sldId id="685" r:id="rId11"/>
    <p:sldId id="686" r:id="rId12"/>
    <p:sldId id="687" r:id="rId13"/>
    <p:sldId id="688" r:id="rId14"/>
    <p:sldId id="689" r:id="rId15"/>
    <p:sldId id="690" r:id="rId16"/>
    <p:sldId id="691" r:id="rId17"/>
    <p:sldId id="692" r:id="rId18"/>
    <p:sldId id="693" r:id="rId19"/>
    <p:sldId id="694" r:id="rId20"/>
    <p:sldId id="695" r:id="rId21"/>
    <p:sldId id="697" r:id="rId22"/>
    <p:sldId id="725" r:id="rId23"/>
    <p:sldId id="698" r:id="rId24"/>
    <p:sldId id="699" r:id="rId25"/>
    <p:sldId id="700" r:id="rId26"/>
    <p:sldId id="701" r:id="rId27"/>
    <p:sldId id="703" r:id="rId28"/>
    <p:sldId id="704" r:id="rId29"/>
    <p:sldId id="705" r:id="rId30"/>
    <p:sldId id="706" r:id="rId31"/>
    <p:sldId id="707" r:id="rId32"/>
    <p:sldId id="710" r:id="rId33"/>
    <p:sldId id="711" r:id="rId34"/>
    <p:sldId id="712" r:id="rId35"/>
    <p:sldId id="713" r:id="rId36"/>
    <p:sldId id="714" r:id="rId37"/>
    <p:sldId id="715" r:id="rId38"/>
    <p:sldId id="716" r:id="rId39"/>
    <p:sldId id="717" r:id="rId40"/>
    <p:sldId id="721" r:id="rId41"/>
    <p:sldId id="722" r:id="rId42"/>
    <p:sldId id="727" r:id="rId43"/>
    <p:sldId id="723" r:id="rId44"/>
    <p:sldId id="676" r:id="rId45"/>
    <p:sldId id="718" r:id="rId46"/>
    <p:sldId id="719" r:id="rId47"/>
    <p:sldId id="720" r:id="rId48"/>
    <p:sldId id="724" r:id="rId49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7572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7572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7572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7572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757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757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757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757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757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64D8"/>
    <a:srgbClr val="007572"/>
    <a:srgbClr val="B3FFD9"/>
    <a:srgbClr val="99FFCC"/>
    <a:srgbClr val="DC00DC"/>
    <a:srgbClr val="3B4F89"/>
    <a:srgbClr val="470F3E"/>
    <a:srgbClr val="F3B8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96" autoAdjust="0"/>
    <p:restoredTop sz="94660"/>
  </p:normalViewPr>
  <p:slideViewPr>
    <p:cSldViewPr>
      <p:cViewPr varScale="1">
        <p:scale>
          <a:sx n="86" d="100"/>
          <a:sy n="86" d="100"/>
        </p:scale>
        <p:origin x="144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image" Target="../media/image13.wmf"/><Relationship Id="rId4" Type="http://schemas.openxmlformats.org/officeDocument/2006/relationships/image" Target="../media/image1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7572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946775" y="0"/>
            <a:ext cx="911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69363"/>
            <a:ext cx="6746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488113" y="8869363"/>
            <a:ext cx="369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pPr>
              <a:defRPr/>
            </a:pPr>
            <a:fld id="{88344097-5F3F-4B1D-830A-66F21C94C4B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088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7572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946775" y="0"/>
            <a:ext cx="911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2646363" cy="1227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69363"/>
            <a:ext cx="6746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488113" y="8869363"/>
            <a:ext cx="369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pPr>
              <a:defRPr/>
            </a:pPr>
            <a:fld id="{F9FD0E50-2475-4BAB-A41E-CDED61CC184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460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DDF2F-1C78-4F6C-B0B2-7BBA40F797D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19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5B42E-8C1E-4222-AA69-033FB81A3D2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59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5257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DD73C-C205-4ED4-8BC5-6D22DF1C001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43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FED07-7EF6-47DB-AE83-980E2C43EBD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916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BAD04-4B7B-4DC2-BB41-5FA21174118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13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21336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5C95C-89E0-456A-845B-6A22B6B22C6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907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23BDC-AFE8-4155-8AE5-4E1D557E320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108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BFF56-43B0-4899-A9A9-FD4C6DABFFA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176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37AA5-8EDA-4F9A-9339-F8583C7C4AD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96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1ABE1-E5E7-4663-931D-3B7D008703A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57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Y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F4833-C4DB-4279-BBB9-24BD7676A6D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28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77724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17E87C93-77AC-43CA-9D60-D8FE51E72EA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5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470F3E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470F3E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470F3E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470F3E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0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emf"/><Relationship Id="rId11" Type="http://schemas.openxmlformats.org/officeDocument/2006/relationships/image" Target="../media/image13.png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6.e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2.bin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05D5178C-581A-4E78-8763-F6F6B58E4835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1</a:t>
            </a:fld>
            <a:endParaRPr lang="en-US" sz="14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/>
          <a:p>
            <a:r>
              <a:rPr lang="en-US" dirty="0" err="1" smtClean="0"/>
              <a:t>Capítulo</a:t>
            </a:r>
            <a:r>
              <a:rPr lang="en-US" smtClean="0"/>
              <a:t> 11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/>
          <a:p>
            <a:r>
              <a:rPr lang="en-US" dirty="0" err="1" smtClean="0"/>
              <a:t>Análisis</a:t>
            </a:r>
            <a:r>
              <a:rPr lang="en-US" dirty="0" smtClean="0"/>
              <a:t> </a:t>
            </a:r>
            <a:r>
              <a:rPr lang="en-US" dirty="0" err="1" smtClean="0"/>
              <a:t>Aplicado</a:t>
            </a:r>
            <a:r>
              <a:rPr lang="en-US" dirty="0" smtClean="0"/>
              <a:t> de la </a:t>
            </a:r>
            <a:r>
              <a:rPr lang="en-US" dirty="0" err="1" smtClean="0"/>
              <a:t>Competencia</a:t>
            </a:r>
            <a:endParaRPr lang="en-US" dirty="0" smtClean="0"/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0" y="6324600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470F3E"/>
                </a:solidFill>
              </a:rPr>
              <a:t>Copyright ©2005 by South-Western, a division of Thomson Learning.  All rights reserved.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AC556E5-849A-4212-B437-82BE1F97121C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10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824347" name="Group 27"/>
          <p:cNvGrpSpPr>
            <a:grpSpLocks/>
          </p:cNvGrpSpPr>
          <p:nvPr/>
        </p:nvGrpSpPr>
        <p:grpSpPr bwMode="auto">
          <a:xfrm>
            <a:off x="2057400" y="2081213"/>
            <a:ext cx="6561138" cy="2719387"/>
            <a:chOff x="1296" y="1311"/>
            <a:chExt cx="4133" cy="1713"/>
          </a:xfrm>
        </p:grpSpPr>
        <p:sp>
          <p:nvSpPr>
            <p:cNvPr id="11288" name="AutoShape 25" descr="90%"/>
            <p:cNvSpPr>
              <a:spLocks noChangeArrowheads="1"/>
            </p:cNvSpPr>
            <p:nvPr/>
          </p:nvSpPr>
          <p:spPr bwMode="auto">
            <a:xfrm flipV="1">
              <a:off x="1296" y="2784"/>
              <a:ext cx="384" cy="240"/>
            </a:xfrm>
            <a:prstGeom prst="rtTriangle">
              <a:avLst/>
            </a:prstGeom>
            <a:pattFill prst="pct90">
              <a:fgClr>
                <a:srgbClr val="F3B823"/>
              </a:fgClr>
              <a:bgClr>
                <a:srgbClr val="470F3E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UY"/>
            </a:p>
          </p:txBody>
        </p:sp>
        <p:sp>
          <p:nvSpPr>
            <p:cNvPr id="11289" name="AutoShape 24" descr="90%"/>
            <p:cNvSpPr>
              <a:spLocks noChangeArrowheads="1"/>
            </p:cNvSpPr>
            <p:nvPr/>
          </p:nvSpPr>
          <p:spPr bwMode="auto">
            <a:xfrm>
              <a:off x="1296" y="2448"/>
              <a:ext cx="336" cy="336"/>
            </a:xfrm>
            <a:prstGeom prst="rtTriangle">
              <a:avLst/>
            </a:prstGeom>
            <a:pattFill prst="pct90">
              <a:fgClr>
                <a:srgbClr val="F3B823"/>
              </a:fgClr>
              <a:bgClr>
                <a:srgbClr val="470F3E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UY"/>
            </a:p>
          </p:txBody>
        </p:sp>
        <p:sp>
          <p:nvSpPr>
            <p:cNvPr id="11290" name="Text Box 21"/>
            <p:cNvSpPr txBox="1">
              <a:spLocks noChangeArrowheads="1"/>
            </p:cNvSpPr>
            <p:nvPr/>
          </p:nvSpPr>
          <p:spPr bwMode="auto">
            <a:xfrm>
              <a:off x="1915" y="1311"/>
              <a:ext cx="3514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 dirty="0">
                  <a:solidFill>
                    <a:srgbClr val="470F3E"/>
                  </a:solidFill>
                </a:rPr>
                <a:t>La </a:t>
              </a:r>
              <a:r>
                <a:rPr lang="en-US" dirty="0" err="1">
                  <a:solidFill>
                    <a:srgbClr val="470F3E"/>
                  </a:solidFill>
                </a:rPr>
                <a:t>pérdida</a:t>
              </a:r>
              <a:r>
                <a:rPr lang="en-US" dirty="0">
                  <a:solidFill>
                    <a:srgbClr val="470F3E"/>
                  </a:solidFill>
                </a:rPr>
                <a:t> de </a:t>
              </a:r>
              <a:r>
                <a:rPr lang="en-US" dirty="0" err="1">
                  <a:solidFill>
                    <a:srgbClr val="470F3E"/>
                  </a:solidFill>
                </a:rPr>
                <a:t>bienestar</a:t>
              </a:r>
              <a:r>
                <a:rPr lang="en-US" dirty="0">
                  <a:solidFill>
                    <a:srgbClr val="470F3E"/>
                  </a:solidFill>
                </a:rPr>
                <a:t> de </a:t>
              </a:r>
              <a:r>
                <a:rPr lang="en-US" dirty="0" err="1">
                  <a:solidFill>
                    <a:srgbClr val="470F3E"/>
                  </a:solidFill>
                </a:rPr>
                <a:t>restringir</a:t>
              </a:r>
              <a:r>
                <a:rPr lang="en-US" dirty="0">
                  <a:solidFill>
                    <a:srgbClr val="470F3E"/>
                  </a:solidFill>
                </a:rPr>
                <a:t> la </a:t>
              </a:r>
            </a:p>
            <a:p>
              <a:pPr algn="l"/>
              <a:r>
                <a:rPr lang="en-US" dirty="0" err="1">
                  <a:solidFill>
                    <a:srgbClr val="470F3E"/>
                  </a:solidFill>
                </a:rPr>
                <a:t>producción</a:t>
              </a:r>
              <a:r>
                <a:rPr lang="en-US" dirty="0">
                  <a:solidFill>
                    <a:srgbClr val="470F3E"/>
                  </a:solidFill>
                </a:rPr>
                <a:t> a 3 </a:t>
              </a:r>
              <a:r>
                <a:rPr lang="en-US" dirty="0" err="1">
                  <a:solidFill>
                    <a:srgbClr val="470F3E"/>
                  </a:solidFill>
                </a:rPr>
                <a:t>es</a:t>
              </a:r>
              <a:r>
                <a:rPr lang="en-US" dirty="0">
                  <a:solidFill>
                    <a:srgbClr val="470F3E"/>
                  </a:solidFill>
                </a:rPr>
                <a:t> el </a:t>
              </a:r>
              <a:r>
                <a:rPr lang="en-US" dirty="0" err="1">
                  <a:solidFill>
                    <a:srgbClr val="470F3E"/>
                  </a:solidFill>
                </a:rPr>
                <a:t>área</a:t>
              </a:r>
              <a:r>
                <a:rPr lang="en-US" dirty="0">
                  <a:solidFill>
                    <a:srgbClr val="470F3E"/>
                  </a:solidFill>
                </a:rPr>
                <a:t> del </a:t>
              </a:r>
              <a:r>
                <a:rPr lang="en-US" dirty="0" err="1">
                  <a:solidFill>
                    <a:srgbClr val="470F3E"/>
                  </a:solidFill>
                </a:rPr>
                <a:t>triángulo</a:t>
              </a:r>
              <a:r>
                <a:rPr lang="en-US" dirty="0">
                  <a:solidFill>
                    <a:srgbClr val="470F3E"/>
                  </a:solidFill>
                </a:rPr>
                <a:t>. </a:t>
              </a:r>
            </a:p>
          </p:txBody>
        </p:sp>
      </p:grpSp>
      <p:sp>
        <p:nvSpPr>
          <p:cNvPr id="11269" name="Line 3"/>
          <p:cNvSpPr>
            <a:spLocks noChangeShapeType="1"/>
          </p:cNvSpPr>
          <p:nvPr/>
        </p:nvSpPr>
        <p:spPr bwMode="auto">
          <a:xfrm>
            <a:off x="1143000" y="23622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1270" name="Line 4"/>
          <p:cNvSpPr>
            <a:spLocks noChangeShapeType="1"/>
          </p:cNvSpPr>
          <p:nvPr/>
        </p:nvSpPr>
        <p:spPr bwMode="auto">
          <a:xfrm>
            <a:off x="1143000" y="6019800"/>
            <a:ext cx="411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5241925" y="5834063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381000" y="1903413"/>
            <a:ext cx="8382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Precio</a:t>
            </a:r>
          </a:p>
        </p:txBody>
      </p:sp>
      <p:sp>
        <p:nvSpPr>
          <p:cNvPr id="11273" name="Line 7"/>
          <p:cNvSpPr>
            <a:spLocks noChangeShapeType="1"/>
          </p:cNvSpPr>
          <p:nvPr/>
        </p:nvSpPr>
        <p:spPr bwMode="auto">
          <a:xfrm flipV="1">
            <a:off x="1143000" y="3249613"/>
            <a:ext cx="3276600" cy="21590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1274" name="Text Box 8"/>
          <p:cNvSpPr txBox="1">
            <a:spLocks noChangeArrowheads="1"/>
          </p:cNvSpPr>
          <p:nvPr/>
        </p:nvSpPr>
        <p:spPr bwMode="auto">
          <a:xfrm>
            <a:off x="4419600" y="3062288"/>
            <a:ext cx="323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3B4F89"/>
                </a:solidFill>
              </a:rPr>
              <a:t>O</a:t>
            </a: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>
            <a:off x="1143000" y="2971800"/>
            <a:ext cx="2743200" cy="27432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1276" name="Text Box 10"/>
          <p:cNvSpPr txBox="1">
            <a:spLocks noChangeArrowheads="1"/>
          </p:cNvSpPr>
          <p:nvPr/>
        </p:nvSpPr>
        <p:spPr bwMode="auto">
          <a:xfrm>
            <a:off x="3962400" y="5578475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470F3E"/>
                </a:solidFill>
              </a:rPr>
              <a:t>D</a:t>
            </a:r>
          </a:p>
        </p:txBody>
      </p:sp>
      <p:sp>
        <p:nvSpPr>
          <p:cNvPr id="11277" name="Line 11"/>
          <p:cNvSpPr>
            <a:spLocks noChangeShapeType="1"/>
          </p:cNvSpPr>
          <p:nvPr/>
        </p:nvSpPr>
        <p:spPr bwMode="auto">
          <a:xfrm flipH="1">
            <a:off x="1143000" y="4419600"/>
            <a:ext cx="1447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1278" name="Line 12"/>
          <p:cNvSpPr>
            <a:spLocks noChangeShapeType="1"/>
          </p:cNvSpPr>
          <p:nvPr/>
        </p:nvSpPr>
        <p:spPr bwMode="auto">
          <a:xfrm>
            <a:off x="2590800" y="44196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1279" name="Text Box 13"/>
          <p:cNvSpPr txBox="1">
            <a:spLocks noChangeArrowheads="1"/>
          </p:cNvSpPr>
          <p:nvPr/>
        </p:nvSpPr>
        <p:spPr bwMode="auto">
          <a:xfrm>
            <a:off x="838200" y="42830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>
                <a:solidFill>
                  <a:schemeClr val="tx1"/>
                </a:solidFill>
              </a:rPr>
              <a:t>6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11280" name="Text Box 14"/>
          <p:cNvSpPr txBox="1">
            <a:spLocks noChangeArrowheads="1"/>
          </p:cNvSpPr>
          <p:nvPr/>
        </p:nvSpPr>
        <p:spPr bwMode="auto">
          <a:xfrm>
            <a:off x="2438400" y="60356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>
                <a:solidFill>
                  <a:schemeClr val="tx1"/>
                </a:solidFill>
              </a:rPr>
              <a:t>4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11281" name="Line 15"/>
          <p:cNvSpPr>
            <a:spLocks noChangeShapeType="1"/>
          </p:cNvSpPr>
          <p:nvPr/>
        </p:nvSpPr>
        <p:spPr bwMode="auto">
          <a:xfrm flipV="1">
            <a:off x="2057400" y="38862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1282" name="Line 16"/>
          <p:cNvSpPr>
            <a:spLocks noChangeShapeType="1"/>
          </p:cNvSpPr>
          <p:nvPr/>
        </p:nvSpPr>
        <p:spPr bwMode="auto">
          <a:xfrm flipH="1">
            <a:off x="1143000" y="38862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1283" name="Line 17"/>
          <p:cNvSpPr>
            <a:spLocks noChangeShapeType="1"/>
          </p:cNvSpPr>
          <p:nvPr/>
        </p:nvSpPr>
        <p:spPr bwMode="auto">
          <a:xfrm flipH="1">
            <a:off x="1143000" y="48006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1284" name="Text Box 18"/>
          <p:cNvSpPr txBox="1">
            <a:spLocks noChangeArrowheads="1"/>
          </p:cNvSpPr>
          <p:nvPr/>
        </p:nvSpPr>
        <p:spPr bwMode="auto">
          <a:xfrm>
            <a:off x="838200" y="37496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>
                <a:solidFill>
                  <a:schemeClr val="tx1"/>
                </a:solidFill>
              </a:rPr>
              <a:t>7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11285" name="Text Box 19"/>
          <p:cNvSpPr txBox="1">
            <a:spLocks noChangeArrowheads="1"/>
          </p:cNvSpPr>
          <p:nvPr/>
        </p:nvSpPr>
        <p:spPr bwMode="auto">
          <a:xfrm>
            <a:off x="838200" y="46640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>
                <a:solidFill>
                  <a:schemeClr val="tx1"/>
                </a:solidFill>
              </a:rPr>
              <a:t>5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11286" name="Text Box 20"/>
          <p:cNvSpPr txBox="1">
            <a:spLocks noChangeArrowheads="1"/>
          </p:cNvSpPr>
          <p:nvPr/>
        </p:nvSpPr>
        <p:spPr bwMode="auto">
          <a:xfrm>
            <a:off x="1905000" y="60356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>
                <a:solidFill>
                  <a:schemeClr val="tx1"/>
                </a:solidFill>
              </a:rPr>
              <a:t>3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824342" name="Text Box 22"/>
          <p:cNvSpPr txBox="1">
            <a:spLocks noChangeArrowheads="1"/>
          </p:cNvSpPr>
          <p:nvPr/>
        </p:nvSpPr>
        <p:spPr bwMode="auto">
          <a:xfrm>
            <a:off x="4876800" y="3889375"/>
            <a:ext cx="38989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>
                <a:solidFill>
                  <a:srgbClr val="470F3E"/>
                </a:solidFill>
              </a:rPr>
              <a:t>La pérdida = (0.5)(2)(1) = 1</a:t>
            </a: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76200" y="641352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s-ES" sz="3800" kern="0" dirty="0" smtClean="0"/>
              <a:t>Cálculos de las pérdidas de Bienestar</a:t>
            </a:r>
          </a:p>
        </p:txBody>
      </p:sp>
      <p:sp>
        <p:nvSpPr>
          <p:cNvPr id="3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433514"/>
            <a:ext cx="8991600" cy="457200"/>
          </a:xfrm>
        </p:spPr>
        <p:txBody>
          <a:bodyPr/>
          <a:lstStyle/>
          <a:p>
            <a:r>
              <a:rPr lang="es-ES" sz="3200" dirty="0" smtClean="0"/>
              <a:t>Ej.: Curvas de demanda y oferta lineales:</a:t>
            </a:r>
            <a:endParaRPr lang="en-US" sz="3200" dirty="0" smtClean="0"/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0" y="23870"/>
            <a:ext cx="9144000" cy="661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s-UY" sz="3000" kern="0" smtClean="0"/>
              <a:t>1. Eficiencia Económica y Análisis del Bienestar</a:t>
            </a:r>
            <a:endParaRPr lang="es-UY" sz="30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2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434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E9E1081-FCC3-4E9C-8B13-82C7CFE78E40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11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0"/>
            <a:ext cx="8915400" cy="4419600"/>
          </a:xfrm>
        </p:spPr>
        <p:txBody>
          <a:bodyPr/>
          <a:lstStyle/>
          <a:p>
            <a:r>
              <a:rPr lang="es-ES" dirty="0" smtClean="0"/>
              <a:t>La pérdida será compartida entre productores y consumidores</a:t>
            </a:r>
          </a:p>
          <a:p>
            <a:r>
              <a:rPr lang="es-ES" dirty="0" smtClean="0"/>
              <a:t>La proporción que recae sobre oferentes o demandantes depende de las elasticidades-precio de la O y la D </a:t>
            </a:r>
          </a:p>
          <a:p>
            <a:pPr lvl="1"/>
            <a:r>
              <a:rPr lang="es-ES" dirty="0" smtClean="0"/>
              <a:t>El </a:t>
            </a:r>
            <a:r>
              <a:rPr lang="es-ES" dirty="0"/>
              <a:t>l</a:t>
            </a:r>
            <a:r>
              <a:rPr lang="es-ES" dirty="0" smtClean="0"/>
              <a:t>ado del mercado que tenga la respuesta menos elástica cargará con una fracción más grande de la pérdida. 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676400"/>
            <a:ext cx="8991600" cy="457200"/>
          </a:xfrm>
        </p:spPr>
        <p:txBody>
          <a:bodyPr/>
          <a:lstStyle/>
          <a:p>
            <a:r>
              <a:rPr lang="es-ES" sz="3200" dirty="0" smtClean="0"/>
              <a:t>Ej.: Curvas de demanda y oferta lineales:</a:t>
            </a:r>
            <a:endParaRPr lang="en-US" sz="3200" dirty="0" smtClean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8382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s-ES" sz="3800" kern="0" dirty="0" smtClean="0"/>
              <a:t>Cálculos de las pérdidas de Bienestar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23870"/>
            <a:ext cx="9144000" cy="661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s-UY" sz="3000" kern="0" smtClean="0"/>
              <a:t>1. Eficiencia Económica y Análisis del Bienestar</a:t>
            </a:r>
            <a:endParaRPr lang="es-UY" sz="30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3E480A1A-8DBF-438A-9D66-5832BFA274DB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12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762000"/>
          </a:xfrm>
        </p:spPr>
        <p:txBody>
          <a:bodyPr/>
          <a:lstStyle/>
          <a:p>
            <a:r>
              <a:rPr lang="es-ES" sz="3000" dirty="0"/>
              <a:t>1.4. Control de Precios y Escasez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915400" cy="5334000"/>
          </a:xfrm>
        </p:spPr>
        <p:txBody>
          <a:bodyPr/>
          <a:lstStyle/>
          <a:p>
            <a:r>
              <a:rPr lang="es-ES" dirty="0" smtClean="0"/>
              <a:t>En ocasiones, los gobiernos podrían tratar de controlar los precios que permanezcan por debajo de los niveles de equilibrio. </a:t>
            </a:r>
          </a:p>
          <a:p>
            <a:pPr lvl="1"/>
            <a:r>
              <a:rPr lang="es-ES" dirty="0" smtClean="0"/>
              <a:t>Esto producirá escasez</a:t>
            </a:r>
          </a:p>
          <a:p>
            <a:r>
              <a:rPr lang="es-ES" dirty="0" smtClean="0"/>
              <a:t>Podemos ver los cambios en los excedentes del productor y del consumidor de esta política para analizar su impacto en el bienestar.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23870"/>
            <a:ext cx="9144000" cy="661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s-UY" sz="3000" kern="0" dirty="0" smtClean="0"/>
              <a:t>1. Eficiencia Económica y Análisis del Bienestar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F1E2F58-438D-467E-A392-35E4AA842A91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13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346869" y="152400"/>
            <a:ext cx="8458200" cy="457200"/>
          </a:xfrm>
        </p:spPr>
        <p:txBody>
          <a:bodyPr/>
          <a:lstStyle/>
          <a:p>
            <a:r>
              <a:rPr lang="en-US" dirty="0" smtClean="0"/>
              <a:t>Control de </a:t>
            </a:r>
            <a:r>
              <a:rPr lang="en-US" dirty="0" err="1" smtClean="0"/>
              <a:t>Precios</a:t>
            </a:r>
            <a:r>
              <a:rPr lang="en-US" dirty="0" smtClean="0"/>
              <a:t> y </a:t>
            </a:r>
            <a:r>
              <a:rPr lang="en-US" dirty="0" err="1" smtClean="0"/>
              <a:t>Escasez</a:t>
            </a:r>
            <a:endParaRPr lang="en-US" dirty="0" smtClean="0"/>
          </a:p>
        </p:txBody>
      </p:sp>
      <p:sp>
        <p:nvSpPr>
          <p:cNvPr id="14340" name="Line 3"/>
          <p:cNvSpPr>
            <a:spLocks noChangeShapeType="1"/>
          </p:cNvSpPr>
          <p:nvPr/>
        </p:nvSpPr>
        <p:spPr bwMode="auto">
          <a:xfrm>
            <a:off x="1143000" y="23622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341" name="Line 4"/>
          <p:cNvSpPr>
            <a:spLocks noChangeShapeType="1"/>
          </p:cNvSpPr>
          <p:nvPr/>
        </p:nvSpPr>
        <p:spPr bwMode="auto">
          <a:xfrm>
            <a:off x="1143000" y="6019800"/>
            <a:ext cx="411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5241925" y="5695950"/>
            <a:ext cx="11080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/>
            </a:r>
            <a:br>
              <a:rPr lang="en-US" sz="1800">
                <a:solidFill>
                  <a:schemeClr val="tx1"/>
                </a:solidFill>
              </a:rPr>
            </a:br>
            <a:r>
              <a:rPr lang="en-US" sz="180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14343" name="Text Box 6"/>
          <p:cNvSpPr txBox="1">
            <a:spLocks noChangeArrowheads="1"/>
          </p:cNvSpPr>
          <p:nvPr/>
        </p:nvSpPr>
        <p:spPr bwMode="auto">
          <a:xfrm>
            <a:off x="381000" y="1903413"/>
            <a:ext cx="8382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Precio</a:t>
            </a:r>
          </a:p>
        </p:txBody>
      </p:sp>
      <p:sp>
        <p:nvSpPr>
          <p:cNvPr id="14344" name="Line 7"/>
          <p:cNvSpPr>
            <a:spLocks noChangeShapeType="1"/>
          </p:cNvSpPr>
          <p:nvPr/>
        </p:nvSpPr>
        <p:spPr bwMode="auto">
          <a:xfrm flipV="1">
            <a:off x="1676400" y="2286000"/>
            <a:ext cx="2971800" cy="3122613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4345" name="Text Box 8"/>
          <p:cNvSpPr txBox="1">
            <a:spLocks noChangeArrowheads="1"/>
          </p:cNvSpPr>
          <p:nvPr/>
        </p:nvSpPr>
        <p:spPr bwMode="auto">
          <a:xfrm>
            <a:off x="4114800" y="2071688"/>
            <a:ext cx="51276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3B4F89"/>
                </a:solidFill>
              </a:rPr>
              <a:t>Ocp</a:t>
            </a:r>
          </a:p>
        </p:txBody>
      </p:sp>
      <p:sp>
        <p:nvSpPr>
          <p:cNvPr id="14346" name="Line 9"/>
          <p:cNvSpPr>
            <a:spLocks noChangeShapeType="1"/>
          </p:cNvSpPr>
          <p:nvPr/>
        </p:nvSpPr>
        <p:spPr bwMode="auto">
          <a:xfrm>
            <a:off x="1676400" y="2743200"/>
            <a:ext cx="2743200" cy="27432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347" name="Text Box 10"/>
          <p:cNvSpPr txBox="1">
            <a:spLocks noChangeArrowheads="1"/>
          </p:cNvSpPr>
          <p:nvPr/>
        </p:nvSpPr>
        <p:spPr bwMode="auto">
          <a:xfrm>
            <a:off x="4419600" y="5426075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470F3E"/>
                </a:solidFill>
              </a:rPr>
              <a:t>D</a:t>
            </a:r>
          </a:p>
        </p:txBody>
      </p:sp>
      <p:sp>
        <p:nvSpPr>
          <p:cNvPr id="14348" name="Line 11"/>
          <p:cNvSpPr>
            <a:spLocks noChangeShapeType="1"/>
          </p:cNvSpPr>
          <p:nvPr/>
        </p:nvSpPr>
        <p:spPr bwMode="auto">
          <a:xfrm flipV="1">
            <a:off x="1524000" y="3429000"/>
            <a:ext cx="3581400" cy="10668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4349" name="Text Box 12"/>
          <p:cNvSpPr txBox="1">
            <a:spLocks noChangeArrowheads="1"/>
          </p:cNvSpPr>
          <p:nvPr/>
        </p:nvSpPr>
        <p:spPr bwMode="auto">
          <a:xfrm>
            <a:off x="5105400" y="3290888"/>
            <a:ext cx="4635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3B4F89"/>
                </a:solidFill>
              </a:rPr>
              <a:t>Olp</a:t>
            </a:r>
          </a:p>
        </p:txBody>
      </p:sp>
      <p:sp>
        <p:nvSpPr>
          <p:cNvPr id="14350" name="Line 13"/>
          <p:cNvSpPr>
            <a:spLocks noChangeShapeType="1"/>
          </p:cNvSpPr>
          <p:nvPr/>
        </p:nvSpPr>
        <p:spPr bwMode="auto">
          <a:xfrm flipH="1">
            <a:off x="1143000" y="40386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351" name="Line 14"/>
          <p:cNvSpPr>
            <a:spLocks noChangeShapeType="1"/>
          </p:cNvSpPr>
          <p:nvPr/>
        </p:nvSpPr>
        <p:spPr bwMode="auto">
          <a:xfrm>
            <a:off x="2971800" y="4038600"/>
            <a:ext cx="0" cy="1981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4352" name="Text Box 15"/>
          <p:cNvSpPr txBox="1">
            <a:spLocks noChangeArrowheads="1"/>
          </p:cNvSpPr>
          <p:nvPr/>
        </p:nvSpPr>
        <p:spPr bwMode="auto">
          <a:xfrm>
            <a:off x="685800" y="3902075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14353" name="Text Box 16"/>
          <p:cNvSpPr txBox="1">
            <a:spLocks noChangeArrowheads="1"/>
          </p:cNvSpPr>
          <p:nvPr/>
        </p:nvSpPr>
        <p:spPr bwMode="auto">
          <a:xfrm>
            <a:off x="2819400" y="6035675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827409" name="Text Box 17"/>
          <p:cNvSpPr txBox="1">
            <a:spLocks noChangeArrowheads="1"/>
          </p:cNvSpPr>
          <p:nvPr/>
        </p:nvSpPr>
        <p:spPr bwMode="auto">
          <a:xfrm>
            <a:off x="5241925" y="1974850"/>
            <a:ext cx="60515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>
                <a:solidFill>
                  <a:srgbClr val="470F3E"/>
                </a:solidFill>
              </a:rPr>
              <a:t>Al principio, el mercado </a:t>
            </a:r>
          </a:p>
          <a:p>
            <a:pPr algn="l"/>
            <a:r>
              <a:rPr lang="en-US">
                <a:solidFill>
                  <a:srgbClr val="470F3E"/>
                </a:solidFill>
              </a:rPr>
              <a:t>se encontrará en equilibrio </a:t>
            </a:r>
          </a:p>
          <a:p>
            <a:pPr algn="l"/>
            <a:r>
              <a:rPr lang="en-US">
                <a:solidFill>
                  <a:srgbClr val="470F3E"/>
                </a:solidFill>
              </a:rPr>
              <a:t>de largo plazo en </a:t>
            </a:r>
            <a:r>
              <a:rPr lang="en-US" i="1">
                <a:solidFill>
                  <a:srgbClr val="470F3E"/>
                </a:solidFill>
              </a:rPr>
              <a:t>P</a:t>
            </a:r>
            <a:r>
              <a:rPr lang="en-US" baseline="-25000">
                <a:solidFill>
                  <a:srgbClr val="470F3E"/>
                </a:solidFill>
              </a:rPr>
              <a:t>1</a:t>
            </a:r>
            <a:r>
              <a:rPr lang="en-US">
                <a:solidFill>
                  <a:srgbClr val="470F3E"/>
                </a:solidFill>
              </a:rPr>
              <a:t>, </a:t>
            </a:r>
            <a:r>
              <a:rPr lang="en-US" i="1">
                <a:solidFill>
                  <a:srgbClr val="470F3E"/>
                </a:solidFill>
              </a:rPr>
              <a:t>Q</a:t>
            </a:r>
            <a:r>
              <a:rPr lang="en-US" baseline="-25000">
                <a:solidFill>
                  <a:srgbClr val="470F3E"/>
                </a:solidFill>
              </a:rPr>
              <a:t>1</a:t>
            </a:r>
            <a:endParaRPr lang="en-US">
              <a:solidFill>
                <a:srgbClr val="470F3E"/>
              </a:solidFill>
            </a:endParaRPr>
          </a:p>
        </p:txBody>
      </p:sp>
      <p:grpSp>
        <p:nvGrpSpPr>
          <p:cNvPr id="827415" name="Group 23"/>
          <p:cNvGrpSpPr>
            <a:grpSpLocks/>
          </p:cNvGrpSpPr>
          <p:nvPr/>
        </p:nvGrpSpPr>
        <p:grpSpPr bwMode="auto">
          <a:xfrm>
            <a:off x="2133600" y="2209800"/>
            <a:ext cx="7010400" cy="2835275"/>
            <a:chOff x="1344" y="1392"/>
            <a:chExt cx="4416" cy="1786"/>
          </a:xfrm>
        </p:grpSpPr>
        <p:sp>
          <p:nvSpPr>
            <p:cNvPr id="14356" name="Text Box 18"/>
            <p:cNvSpPr txBox="1">
              <a:spLocks noChangeArrowheads="1"/>
            </p:cNvSpPr>
            <p:nvPr/>
          </p:nvSpPr>
          <p:spPr bwMode="auto">
            <a:xfrm>
              <a:off x="3357" y="2423"/>
              <a:ext cx="240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>
                  <a:solidFill>
                    <a:srgbClr val="470F3E"/>
                  </a:solidFill>
                </a:rPr>
                <a:t>La demanda aumenta a </a:t>
              </a:r>
              <a:r>
                <a:rPr lang="en-US" i="1">
                  <a:solidFill>
                    <a:srgbClr val="470F3E"/>
                  </a:solidFill>
                </a:rPr>
                <a:t>D</a:t>
              </a:r>
              <a:r>
                <a:rPr lang="en-US">
                  <a:solidFill>
                    <a:srgbClr val="470F3E"/>
                  </a:solidFill>
                </a:rPr>
                <a:t>’</a:t>
              </a:r>
            </a:p>
          </p:txBody>
        </p:sp>
        <p:sp>
          <p:nvSpPr>
            <p:cNvPr id="14357" name="Line 19"/>
            <p:cNvSpPr>
              <a:spLocks noChangeShapeType="1"/>
            </p:cNvSpPr>
            <p:nvPr/>
          </p:nvSpPr>
          <p:spPr bwMode="auto">
            <a:xfrm>
              <a:off x="1680" y="1392"/>
              <a:ext cx="1584" cy="1680"/>
            </a:xfrm>
            <a:prstGeom prst="line">
              <a:avLst/>
            </a:prstGeom>
            <a:noFill/>
            <a:ln w="28575">
              <a:solidFill>
                <a:srgbClr val="470F3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14358" name="Text Box 20"/>
            <p:cNvSpPr txBox="1">
              <a:spLocks noChangeArrowheads="1"/>
            </p:cNvSpPr>
            <p:nvPr/>
          </p:nvSpPr>
          <p:spPr bwMode="auto">
            <a:xfrm>
              <a:off x="3264" y="2986"/>
              <a:ext cx="22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 sz="1400" i="1">
                  <a:solidFill>
                    <a:srgbClr val="470F3E"/>
                  </a:solidFill>
                </a:rPr>
                <a:t>D</a:t>
              </a:r>
              <a:r>
                <a:rPr lang="en-US" sz="1400">
                  <a:solidFill>
                    <a:srgbClr val="470F3E"/>
                  </a:solidFill>
                </a:rPr>
                <a:t>’</a:t>
              </a:r>
              <a:endParaRPr lang="en-US" sz="1400" i="1">
                <a:solidFill>
                  <a:srgbClr val="470F3E"/>
                </a:solidFill>
              </a:endParaRPr>
            </a:p>
          </p:txBody>
        </p:sp>
        <p:sp>
          <p:nvSpPr>
            <p:cNvPr id="14359" name="AutoShape 21"/>
            <p:cNvSpPr>
              <a:spLocks noChangeArrowheads="1"/>
            </p:cNvSpPr>
            <p:nvPr/>
          </p:nvSpPr>
          <p:spPr bwMode="auto">
            <a:xfrm>
              <a:off x="1344" y="1680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rgbClr val="3B4F8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UY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82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740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EBCF9A8-278D-4321-A2AA-80839164D76A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14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68275" y="-4948"/>
            <a:ext cx="8534400" cy="766948"/>
          </a:xfrm>
        </p:spPr>
        <p:txBody>
          <a:bodyPr/>
          <a:lstStyle/>
          <a:p>
            <a:r>
              <a:rPr lang="en-US" dirty="0" smtClean="0"/>
              <a:t>Control de </a:t>
            </a:r>
            <a:r>
              <a:rPr lang="es-ES" dirty="0" smtClean="0"/>
              <a:t>Precios</a:t>
            </a:r>
            <a:r>
              <a:rPr lang="en-US" dirty="0" smtClean="0"/>
              <a:t> y </a:t>
            </a:r>
            <a:r>
              <a:rPr lang="es-ES" dirty="0" smtClean="0"/>
              <a:t>Escasez</a:t>
            </a:r>
          </a:p>
        </p:txBody>
      </p:sp>
      <p:sp>
        <p:nvSpPr>
          <p:cNvPr id="15364" name="Line 3"/>
          <p:cNvSpPr>
            <a:spLocks noChangeShapeType="1"/>
          </p:cNvSpPr>
          <p:nvPr/>
        </p:nvSpPr>
        <p:spPr bwMode="auto">
          <a:xfrm>
            <a:off x="1143000" y="23622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5365" name="Line 4"/>
          <p:cNvSpPr>
            <a:spLocks noChangeShapeType="1"/>
          </p:cNvSpPr>
          <p:nvPr/>
        </p:nvSpPr>
        <p:spPr bwMode="auto">
          <a:xfrm>
            <a:off x="1143000" y="6019800"/>
            <a:ext cx="411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5241925" y="5834063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381000" y="1903413"/>
            <a:ext cx="8382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Precio</a:t>
            </a:r>
          </a:p>
        </p:txBody>
      </p:sp>
      <p:sp>
        <p:nvSpPr>
          <p:cNvPr id="15368" name="Line 7"/>
          <p:cNvSpPr>
            <a:spLocks noChangeShapeType="1"/>
          </p:cNvSpPr>
          <p:nvPr/>
        </p:nvSpPr>
        <p:spPr bwMode="auto">
          <a:xfrm flipV="1">
            <a:off x="1676400" y="2286000"/>
            <a:ext cx="2971800" cy="3122613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5369" name="Text Box 8"/>
          <p:cNvSpPr txBox="1">
            <a:spLocks noChangeArrowheads="1"/>
          </p:cNvSpPr>
          <p:nvPr/>
        </p:nvSpPr>
        <p:spPr bwMode="auto">
          <a:xfrm>
            <a:off x="4114800" y="2071688"/>
            <a:ext cx="51276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3B4F89"/>
                </a:solidFill>
              </a:rPr>
              <a:t>Ocp</a:t>
            </a:r>
          </a:p>
        </p:txBody>
      </p:sp>
      <p:sp>
        <p:nvSpPr>
          <p:cNvPr id="15370" name="Line 9"/>
          <p:cNvSpPr>
            <a:spLocks noChangeShapeType="1"/>
          </p:cNvSpPr>
          <p:nvPr/>
        </p:nvSpPr>
        <p:spPr bwMode="auto">
          <a:xfrm>
            <a:off x="1676400" y="2743200"/>
            <a:ext cx="2743200" cy="27432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5371" name="Text Box 10"/>
          <p:cNvSpPr txBox="1">
            <a:spLocks noChangeArrowheads="1"/>
          </p:cNvSpPr>
          <p:nvPr/>
        </p:nvSpPr>
        <p:spPr bwMode="auto">
          <a:xfrm>
            <a:off x="4419600" y="5426075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470F3E"/>
                </a:solidFill>
              </a:rPr>
              <a:t>D</a:t>
            </a:r>
          </a:p>
        </p:txBody>
      </p:sp>
      <p:sp>
        <p:nvSpPr>
          <p:cNvPr id="15372" name="Line 11"/>
          <p:cNvSpPr>
            <a:spLocks noChangeShapeType="1"/>
          </p:cNvSpPr>
          <p:nvPr/>
        </p:nvSpPr>
        <p:spPr bwMode="auto">
          <a:xfrm flipV="1">
            <a:off x="1524000" y="3429000"/>
            <a:ext cx="3581400" cy="10668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5373" name="Text Box 12"/>
          <p:cNvSpPr txBox="1">
            <a:spLocks noChangeArrowheads="1"/>
          </p:cNvSpPr>
          <p:nvPr/>
        </p:nvSpPr>
        <p:spPr bwMode="auto">
          <a:xfrm>
            <a:off x="5105400" y="3290888"/>
            <a:ext cx="4635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3B4F89"/>
                </a:solidFill>
              </a:rPr>
              <a:t>Olp</a:t>
            </a:r>
          </a:p>
        </p:txBody>
      </p:sp>
      <p:sp>
        <p:nvSpPr>
          <p:cNvPr id="15374" name="Line 13"/>
          <p:cNvSpPr>
            <a:spLocks noChangeShapeType="1"/>
          </p:cNvSpPr>
          <p:nvPr/>
        </p:nvSpPr>
        <p:spPr bwMode="auto">
          <a:xfrm flipH="1">
            <a:off x="1143000" y="40386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5375" name="Line 14"/>
          <p:cNvSpPr>
            <a:spLocks noChangeShapeType="1"/>
          </p:cNvSpPr>
          <p:nvPr/>
        </p:nvSpPr>
        <p:spPr bwMode="auto">
          <a:xfrm>
            <a:off x="2971800" y="4038600"/>
            <a:ext cx="0" cy="1981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5376" name="Text Box 15"/>
          <p:cNvSpPr txBox="1">
            <a:spLocks noChangeArrowheads="1"/>
          </p:cNvSpPr>
          <p:nvPr/>
        </p:nvSpPr>
        <p:spPr bwMode="auto">
          <a:xfrm>
            <a:off x="762000" y="3902075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15377" name="Text Box 16"/>
          <p:cNvSpPr txBox="1">
            <a:spLocks noChangeArrowheads="1"/>
          </p:cNvSpPr>
          <p:nvPr/>
        </p:nvSpPr>
        <p:spPr bwMode="auto">
          <a:xfrm>
            <a:off x="2819400" y="6035675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15378" name="Text Box 19"/>
          <p:cNvSpPr txBox="1">
            <a:spLocks noChangeArrowheads="1"/>
          </p:cNvSpPr>
          <p:nvPr/>
        </p:nvSpPr>
        <p:spPr bwMode="auto">
          <a:xfrm>
            <a:off x="5562600" y="38862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endParaRPr lang="es-UY"/>
          </a:p>
        </p:txBody>
      </p:sp>
      <p:sp>
        <p:nvSpPr>
          <p:cNvPr id="15379" name="Line 20"/>
          <p:cNvSpPr>
            <a:spLocks noChangeShapeType="1"/>
          </p:cNvSpPr>
          <p:nvPr/>
        </p:nvSpPr>
        <p:spPr bwMode="auto">
          <a:xfrm>
            <a:off x="2667000" y="2209800"/>
            <a:ext cx="2514600" cy="26670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5380" name="Text Box 21"/>
          <p:cNvSpPr txBox="1">
            <a:spLocks noChangeArrowheads="1"/>
          </p:cNvSpPr>
          <p:nvPr/>
        </p:nvSpPr>
        <p:spPr bwMode="auto">
          <a:xfrm>
            <a:off x="5181600" y="4740275"/>
            <a:ext cx="352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470F3E"/>
                </a:solidFill>
              </a:rPr>
              <a:t>D</a:t>
            </a:r>
            <a:r>
              <a:rPr lang="en-US" sz="1400">
                <a:solidFill>
                  <a:srgbClr val="470F3E"/>
                </a:solidFill>
              </a:rPr>
              <a:t>’</a:t>
            </a:r>
            <a:endParaRPr lang="en-US" sz="1400" i="1">
              <a:solidFill>
                <a:srgbClr val="470F3E"/>
              </a:solidFill>
            </a:endParaRPr>
          </a:p>
        </p:txBody>
      </p:sp>
      <p:sp>
        <p:nvSpPr>
          <p:cNvPr id="15381" name="AutoShape 22"/>
          <p:cNvSpPr>
            <a:spLocks noChangeArrowheads="1"/>
          </p:cNvSpPr>
          <p:nvPr/>
        </p:nvSpPr>
        <p:spPr bwMode="auto">
          <a:xfrm>
            <a:off x="2133600" y="26670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rgbClr val="3B4F8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UY"/>
          </a:p>
        </p:txBody>
      </p:sp>
      <p:sp>
        <p:nvSpPr>
          <p:cNvPr id="828440" name="Text Box 24"/>
          <p:cNvSpPr txBox="1">
            <a:spLocks noChangeArrowheads="1"/>
          </p:cNvSpPr>
          <p:nvPr/>
        </p:nvSpPr>
        <p:spPr bwMode="auto">
          <a:xfrm>
            <a:off x="5791200" y="3195638"/>
            <a:ext cx="3144838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>
                <a:solidFill>
                  <a:srgbClr val="470F3E"/>
                </a:solidFill>
              </a:rPr>
              <a:t>Empresas entrarán a </a:t>
            </a:r>
          </a:p>
          <a:p>
            <a:pPr algn="l"/>
            <a:r>
              <a:rPr lang="en-US">
                <a:solidFill>
                  <a:srgbClr val="470F3E"/>
                </a:solidFill>
              </a:rPr>
              <a:t>la industria</a:t>
            </a:r>
          </a:p>
        </p:txBody>
      </p:sp>
      <p:grpSp>
        <p:nvGrpSpPr>
          <p:cNvPr id="828447" name="Group 31"/>
          <p:cNvGrpSpPr>
            <a:grpSpLocks/>
          </p:cNvGrpSpPr>
          <p:nvPr/>
        </p:nvGrpSpPr>
        <p:grpSpPr bwMode="auto">
          <a:xfrm>
            <a:off x="762000" y="2049463"/>
            <a:ext cx="7940675" cy="1395412"/>
            <a:chOff x="480" y="1291"/>
            <a:chExt cx="5002" cy="879"/>
          </a:xfrm>
        </p:grpSpPr>
        <p:sp>
          <p:nvSpPr>
            <p:cNvPr id="15388" name="Text Box 17"/>
            <p:cNvSpPr txBox="1">
              <a:spLocks noChangeArrowheads="1"/>
            </p:cNvSpPr>
            <p:nvPr/>
          </p:nvSpPr>
          <p:spPr bwMode="auto">
            <a:xfrm>
              <a:off x="3552" y="1291"/>
              <a:ext cx="193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>
                  <a:solidFill>
                    <a:srgbClr val="470F3E"/>
                  </a:solidFill>
                </a:rPr>
                <a:t>En el corto plazo, el precio aumenta a </a:t>
              </a:r>
              <a:r>
                <a:rPr lang="en-US" i="1">
                  <a:solidFill>
                    <a:srgbClr val="470F3E"/>
                  </a:solidFill>
                </a:rPr>
                <a:t>P</a:t>
              </a:r>
              <a:r>
                <a:rPr lang="en-US" baseline="-25000">
                  <a:solidFill>
                    <a:srgbClr val="470F3E"/>
                  </a:solidFill>
                </a:rPr>
                <a:t>2</a:t>
              </a:r>
              <a:endParaRPr lang="en-US">
                <a:solidFill>
                  <a:srgbClr val="470F3E"/>
                </a:solidFill>
              </a:endParaRPr>
            </a:p>
          </p:txBody>
        </p:sp>
        <p:sp>
          <p:nvSpPr>
            <p:cNvPr id="15389" name="Line 23"/>
            <p:cNvSpPr>
              <a:spLocks noChangeShapeType="1"/>
            </p:cNvSpPr>
            <p:nvPr/>
          </p:nvSpPr>
          <p:spPr bwMode="auto">
            <a:xfrm flipH="1">
              <a:off x="720" y="2064"/>
              <a:ext cx="16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15390" name="Text Box 26"/>
            <p:cNvSpPr txBox="1">
              <a:spLocks noChangeArrowheads="1"/>
            </p:cNvSpPr>
            <p:nvPr/>
          </p:nvSpPr>
          <p:spPr bwMode="auto">
            <a:xfrm>
              <a:off x="480" y="1978"/>
              <a:ext cx="2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 sz="1400" b="1" i="1">
                  <a:solidFill>
                    <a:schemeClr val="tx1"/>
                  </a:solidFill>
                </a:rPr>
                <a:t>P</a:t>
              </a:r>
              <a:r>
                <a:rPr lang="en-US" sz="1400" b="1" baseline="-25000">
                  <a:solidFill>
                    <a:schemeClr val="tx1"/>
                  </a:solidFill>
                </a:rPr>
                <a:t>2</a:t>
              </a:r>
              <a:endParaRPr lang="en-US" sz="1400" b="1" i="1">
                <a:solidFill>
                  <a:schemeClr val="tx1"/>
                </a:solidFill>
              </a:endParaRPr>
            </a:p>
          </p:txBody>
        </p:sp>
      </p:grpSp>
      <p:grpSp>
        <p:nvGrpSpPr>
          <p:cNvPr id="828448" name="Group 32"/>
          <p:cNvGrpSpPr>
            <a:grpSpLocks/>
          </p:cNvGrpSpPr>
          <p:nvPr/>
        </p:nvGrpSpPr>
        <p:grpSpPr bwMode="auto">
          <a:xfrm>
            <a:off x="762000" y="3521075"/>
            <a:ext cx="8377238" cy="968375"/>
            <a:chOff x="480" y="2218"/>
            <a:chExt cx="5277" cy="610"/>
          </a:xfrm>
        </p:grpSpPr>
        <p:sp>
          <p:nvSpPr>
            <p:cNvPr id="15385" name="Text Box 25"/>
            <p:cNvSpPr txBox="1">
              <a:spLocks noChangeArrowheads="1"/>
            </p:cNvSpPr>
            <p:nvPr/>
          </p:nvSpPr>
          <p:spPr bwMode="auto">
            <a:xfrm>
              <a:off x="3466" y="2537"/>
              <a:ext cx="229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>
                  <a:solidFill>
                    <a:srgbClr val="470F3E"/>
                  </a:solidFill>
                </a:rPr>
                <a:t>El precio culminará en </a:t>
              </a:r>
              <a:r>
                <a:rPr lang="en-US" i="1">
                  <a:solidFill>
                    <a:srgbClr val="470F3E"/>
                  </a:solidFill>
                </a:rPr>
                <a:t>P</a:t>
              </a:r>
              <a:r>
                <a:rPr lang="en-US" baseline="-25000">
                  <a:solidFill>
                    <a:srgbClr val="470F3E"/>
                  </a:solidFill>
                </a:rPr>
                <a:t>3</a:t>
              </a:r>
              <a:endParaRPr lang="en-US">
                <a:solidFill>
                  <a:srgbClr val="470F3E"/>
                </a:solidFill>
              </a:endParaRPr>
            </a:p>
          </p:txBody>
        </p:sp>
        <p:sp>
          <p:nvSpPr>
            <p:cNvPr id="15386" name="Line 27"/>
            <p:cNvSpPr>
              <a:spLocks noChangeShapeType="1"/>
            </p:cNvSpPr>
            <p:nvPr/>
          </p:nvSpPr>
          <p:spPr bwMode="auto">
            <a:xfrm flipH="1">
              <a:off x="720" y="2352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5387" name="Text Box 28"/>
            <p:cNvSpPr txBox="1">
              <a:spLocks noChangeArrowheads="1"/>
            </p:cNvSpPr>
            <p:nvPr/>
          </p:nvSpPr>
          <p:spPr bwMode="auto">
            <a:xfrm>
              <a:off x="480" y="2218"/>
              <a:ext cx="2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 sz="1400" b="1" i="1">
                  <a:solidFill>
                    <a:schemeClr val="tx1"/>
                  </a:solidFill>
                </a:rPr>
                <a:t>P</a:t>
              </a:r>
              <a:r>
                <a:rPr lang="en-US" sz="1400" b="1" baseline="-25000">
                  <a:solidFill>
                    <a:schemeClr val="tx1"/>
                  </a:solidFill>
                </a:rPr>
                <a:t>3</a:t>
              </a:r>
              <a:endParaRPr lang="en-US" sz="1400" b="1" i="1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2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2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844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2F092FFE-5680-4506-871E-FD22C6C80FD9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15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917"/>
            <a:ext cx="8382000" cy="685800"/>
          </a:xfrm>
        </p:spPr>
        <p:txBody>
          <a:bodyPr/>
          <a:lstStyle/>
          <a:p>
            <a:r>
              <a:rPr lang="en-US" smtClean="0"/>
              <a:t>Control de Precios y Escasez</a:t>
            </a:r>
          </a:p>
        </p:txBody>
      </p:sp>
      <p:sp>
        <p:nvSpPr>
          <p:cNvPr id="16388" name="Line 3"/>
          <p:cNvSpPr>
            <a:spLocks noChangeShapeType="1"/>
          </p:cNvSpPr>
          <p:nvPr/>
        </p:nvSpPr>
        <p:spPr bwMode="auto">
          <a:xfrm>
            <a:off x="1143000" y="23622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6389" name="Line 4"/>
          <p:cNvSpPr>
            <a:spLocks noChangeShapeType="1"/>
          </p:cNvSpPr>
          <p:nvPr/>
        </p:nvSpPr>
        <p:spPr bwMode="auto">
          <a:xfrm>
            <a:off x="1143000" y="6019800"/>
            <a:ext cx="411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5241925" y="5834063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381000" y="1903413"/>
            <a:ext cx="8382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Precio</a:t>
            </a:r>
          </a:p>
        </p:txBody>
      </p:sp>
      <p:sp>
        <p:nvSpPr>
          <p:cNvPr id="16392" name="Line 7"/>
          <p:cNvSpPr>
            <a:spLocks noChangeShapeType="1"/>
          </p:cNvSpPr>
          <p:nvPr/>
        </p:nvSpPr>
        <p:spPr bwMode="auto">
          <a:xfrm flipV="1">
            <a:off x="1676400" y="2286000"/>
            <a:ext cx="2971800" cy="3122613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6393" name="Text Box 8"/>
          <p:cNvSpPr txBox="1">
            <a:spLocks noChangeArrowheads="1"/>
          </p:cNvSpPr>
          <p:nvPr/>
        </p:nvSpPr>
        <p:spPr bwMode="auto">
          <a:xfrm>
            <a:off x="4114800" y="2071688"/>
            <a:ext cx="51276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3B4F89"/>
                </a:solidFill>
              </a:rPr>
              <a:t>Ocp</a:t>
            </a:r>
          </a:p>
        </p:txBody>
      </p:sp>
      <p:sp>
        <p:nvSpPr>
          <p:cNvPr id="16394" name="Line 9"/>
          <p:cNvSpPr>
            <a:spLocks noChangeShapeType="1"/>
          </p:cNvSpPr>
          <p:nvPr/>
        </p:nvSpPr>
        <p:spPr bwMode="auto">
          <a:xfrm>
            <a:off x="1676400" y="2743200"/>
            <a:ext cx="2743200" cy="27432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6395" name="Text Box 10"/>
          <p:cNvSpPr txBox="1">
            <a:spLocks noChangeArrowheads="1"/>
          </p:cNvSpPr>
          <p:nvPr/>
        </p:nvSpPr>
        <p:spPr bwMode="auto">
          <a:xfrm>
            <a:off x="4419600" y="5426075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470F3E"/>
                </a:solidFill>
              </a:rPr>
              <a:t>D</a:t>
            </a:r>
          </a:p>
        </p:txBody>
      </p:sp>
      <p:sp>
        <p:nvSpPr>
          <p:cNvPr id="16396" name="Line 11"/>
          <p:cNvSpPr>
            <a:spLocks noChangeShapeType="1"/>
          </p:cNvSpPr>
          <p:nvPr/>
        </p:nvSpPr>
        <p:spPr bwMode="auto">
          <a:xfrm flipV="1">
            <a:off x="1524000" y="3429000"/>
            <a:ext cx="3581400" cy="10668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6397" name="Text Box 12"/>
          <p:cNvSpPr txBox="1">
            <a:spLocks noChangeArrowheads="1"/>
          </p:cNvSpPr>
          <p:nvPr/>
        </p:nvSpPr>
        <p:spPr bwMode="auto">
          <a:xfrm>
            <a:off x="5105400" y="3290888"/>
            <a:ext cx="4635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3B4F89"/>
                </a:solidFill>
              </a:rPr>
              <a:t>Olp</a:t>
            </a:r>
          </a:p>
        </p:txBody>
      </p:sp>
      <p:sp>
        <p:nvSpPr>
          <p:cNvPr id="16398" name="Line 13"/>
          <p:cNvSpPr>
            <a:spLocks noChangeShapeType="1"/>
          </p:cNvSpPr>
          <p:nvPr/>
        </p:nvSpPr>
        <p:spPr bwMode="auto">
          <a:xfrm flipH="1">
            <a:off x="1143000" y="4038600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6399" name="Line 14"/>
          <p:cNvSpPr>
            <a:spLocks noChangeShapeType="1"/>
          </p:cNvSpPr>
          <p:nvPr/>
        </p:nvSpPr>
        <p:spPr bwMode="auto">
          <a:xfrm>
            <a:off x="2971800" y="4038600"/>
            <a:ext cx="0" cy="1981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6400" name="Text Box 15"/>
          <p:cNvSpPr txBox="1">
            <a:spLocks noChangeArrowheads="1"/>
          </p:cNvSpPr>
          <p:nvPr/>
        </p:nvSpPr>
        <p:spPr bwMode="auto">
          <a:xfrm>
            <a:off x="762000" y="3902075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16401" name="Text Box 16"/>
          <p:cNvSpPr txBox="1">
            <a:spLocks noChangeArrowheads="1"/>
          </p:cNvSpPr>
          <p:nvPr/>
        </p:nvSpPr>
        <p:spPr bwMode="auto">
          <a:xfrm>
            <a:off x="2819400" y="6035675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16402" name="Text Box 17"/>
          <p:cNvSpPr txBox="1">
            <a:spLocks noChangeArrowheads="1"/>
          </p:cNvSpPr>
          <p:nvPr/>
        </p:nvSpPr>
        <p:spPr bwMode="auto">
          <a:xfrm>
            <a:off x="5562600" y="38862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endParaRPr lang="es-UY"/>
          </a:p>
        </p:txBody>
      </p:sp>
      <p:sp>
        <p:nvSpPr>
          <p:cNvPr id="16403" name="Line 18"/>
          <p:cNvSpPr>
            <a:spLocks noChangeShapeType="1"/>
          </p:cNvSpPr>
          <p:nvPr/>
        </p:nvSpPr>
        <p:spPr bwMode="auto">
          <a:xfrm>
            <a:off x="2667000" y="2209800"/>
            <a:ext cx="2514600" cy="26670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6404" name="Text Box 19"/>
          <p:cNvSpPr txBox="1">
            <a:spLocks noChangeArrowheads="1"/>
          </p:cNvSpPr>
          <p:nvPr/>
        </p:nvSpPr>
        <p:spPr bwMode="auto">
          <a:xfrm>
            <a:off x="5181600" y="4740275"/>
            <a:ext cx="352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470F3E"/>
                </a:solidFill>
              </a:rPr>
              <a:t>D</a:t>
            </a:r>
            <a:r>
              <a:rPr lang="en-US" sz="1400">
                <a:solidFill>
                  <a:srgbClr val="470F3E"/>
                </a:solidFill>
              </a:rPr>
              <a:t>’</a:t>
            </a:r>
            <a:endParaRPr lang="en-US" sz="1400" i="1">
              <a:solidFill>
                <a:srgbClr val="470F3E"/>
              </a:solidFill>
            </a:endParaRPr>
          </a:p>
        </p:txBody>
      </p:sp>
      <p:sp>
        <p:nvSpPr>
          <p:cNvPr id="16405" name="AutoShape 20"/>
          <p:cNvSpPr>
            <a:spLocks noChangeArrowheads="1"/>
          </p:cNvSpPr>
          <p:nvPr/>
        </p:nvSpPr>
        <p:spPr bwMode="auto">
          <a:xfrm>
            <a:off x="2133600" y="26670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rgbClr val="3B4F8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UY"/>
          </a:p>
        </p:txBody>
      </p:sp>
      <p:sp>
        <p:nvSpPr>
          <p:cNvPr id="16406" name="Line 28"/>
          <p:cNvSpPr>
            <a:spLocks noChangeShapeType="1"/>
          </p:cNvSpPr>
          <p:nvPr/>
        </p:nvSpPr>
        <p:spPr bwMode="auto">
          <a:xfrm flipH="1">
            <a:off x="1143000" y="3733800"/>
            <a:ext cx="2971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6407" name="Text Box 29"/>
          <p:cNvSpPr txBox="1">
            <a:spLocks noChangeArrowheads="1"/>
          </p:cNvSpPr>
          <p:nvPr/>
        </p:nvSpPr>
        <p:spPr bwMode="auto">
          <a:xfrm>
            <a:off x="762000" y="3521075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baseline="-25000">
                <a:solidFill>
                  <a:schemeClr val="tx1"/>
                </a:solidFill>
              </a:rPr>
              <a:t>3</a:t>
            </a:r>
            <a:endParaRPr lang="en-US" sz="1400" b="1" i="1">
              <a:solidFill>
                <a:schemeClr val="tx1"/>
              </a:solidFill>
            </a:endParaRPr>
          </a:p>
        </p:txBody>
      </p:sp>
      <p:grpSp>
        <p:nvGrpSpPr>
          <p:cNvPr id="829475" name="Group 35"/>
          <p:cNvGrpSpPr>
            <a:grpSpLocks/>
          </p:cNvGrpSpPr>
          <p:nvPr/>
        </p:nvGrpSpPr>
        <p:grpSpPr bwMode="auto">
          <a:xfrm>
            <a:off x="1143000" y="1344613"/>
            <a:ext cx="7712075" cy="2693988"/>
            <a:chOff x="720" y="847"/>
            <a:chExt cx="4858" cy="1697"/>
          </a:xfrm>
        </p:grpSpPr>
        <p:sp>
          <p:nvSpPr>
            <p:cNvPr id="16410" name="Text Box 23"/>
            <p:cNvSpPr txBox="1">
              <a:spLocks noChangeArrowheads="1"/>
            </p:cNvSpPr>
            <p:nvPr/>
          </p:nvSpPr>
          <p:spPr bwMode="auto">
            <a:xfrm>
              <a:off x="3508" y="847"/>
              <a:ext cx="2070" cy="1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s-UY" dirty="0" smtClean="0">
                  <a:solidFill>
                    <a:srgbClr val="470F3E"/>
                  </a:solidFill>
                </a:rPr>
                <a:t>Supongamos que el gobierno observa el equilibrio anterior de largo plazo y decide </a:t>
              </a:r>
              <a:r>
                <a:rPr lang="es-UY" dirty="0" smtClean="0">
                  <a:solidFill>
                    <a:srgbClr val="470F3E"/>
                  </a:solidFill>
                </a:rPr>
                <a:t>imponer </a:t>
              </a:r>
              <a:r>
                <a:rPr lang="es-UY" dirty="0" smtClean="0">
                  <a:solidFill>
                    <a:srgbClr val="470F3E"/>
                  </a:solidFill>
                </a:rPr>
                <a:t>un tope legal al precio en </a:t>
              </a:r>
              <a:r>
                <a:rPr lang="es-UY" i="1" dirty="0" smtClean="0">
                  <a:solidFill>
                    <a:srgbClr val="470F3E"/>
                  </a:solidFill>
                </a:rPr>
                <a:t>P</a:t>
              </a:r>
              <a:r>
                <a:rPr lang="es-UY" baseline="-25000" dirty="0" smtClean="0">
                  <a:solidFill>
                    <a:srgbClr val="470F3E"/>
                  </a:solidFill>
                </a:rPr>
                <a:t>1</a:t>
              </a:r>
              <a:endParaRPr lang="es-UY" dirty="0">
                <a:solidFill>
                  <a:srgbClr val="470F3E"/>
                </a:solidFill>
              </a:endParaRPr>
            </a:p>
          </p:txBody>
        </p:sp>
        <p:sp>
          <p:nvSpPr>
            <p:cNvPr id="16411" name="Line 32"/>
            <p:cNvSpPr>
              <a:spLocks noChangeShapeType="1"/>
            </p:cNvSpPr>
            <p:nvPr/>
          </p:nvSpPr>
          <p:spPr bwMode="auto">
            <a:xfrm>
              <a:off x="720" y="2544"/>
              <a:ext cx="2064" cy="0"/>
            </a:xfrm>
            <a:prstGeom prst="line">
              <a:avLst/>
            </a:prstGeom>
            <a:noFill/>
            <a:ln w="28575">
              <a:solidFill>
                <a:srgbClr val="DC00D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B6B10A7-24F8-462B-AE7D-D1E963B515D3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16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7437" name="Rectangle 30" descr="Trellis"/>
          <p:cNvSpPr>
            <a:spLocks noChangeArrowheads="1"/>
          </p:cNvSpPr>
          <p:nvPr/>
        </p:nvSpPr>
        <p:spPr bwMode="auto">
          <a:xfrm>
            <a:off x="1143000" y="3733799"/>
            <a:ext cx="1828800" cy="304800"/>
          </a:xfrm>
          <a:prstGeom prst="rect">
            <a:avLst/>
          </a:prstGeom>
          <a:pattFill prst="trellis">
            <a:fgClr>
              <a:srgbClr val="F3B823"/>
            </a:fgClr>
            <a:bgClr>
              <a:srgbClr val="3B4F89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UY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08769" y="0"/>
            <a:ext cx="8534400" cy="609600"/>
          </a:xfrm>
        </p:spPr>
        <p:txBody>
          <a:bodyPr/>
          <a:lstStyle/>
          <a:p>
            <a:r>
              <a:rPr lang="en-US" dirty="0" smtClean="0"/>
              <a:t>Control de </a:t>
            </a:r>
            <a:r>
              <a:rPr lang="en-US" dirty="0" err="1" smtClean="0"/>
              <a:t>Precios</a:t>
            </a:r>
            <a:r>
              <a:rPr lang="en-US" dirty="0" smtClean="0"/>
              <a:t> y </a:t>
            </a:r>
            <a:r>
              <a:rPr lang="en-US" dirty="0" err="1" smtClean="0"/>
              <a:t>Escasez</a:t>
            </a:r>
            <a:endParaRPr lang="en-US" dirty="0" smtClean="0"/>
          </a:p>
        </p:txBody>
      </p:sp>
      <p:sp>
        <p:nvSpPr>
          <p:cNvPr id="17413" name="Line 3"/>
          <p:cNvSpPr>
            <a:spLocks noChangeShapeType="1"/>
          </p:cNvSpPr>
          <p:nvPr/>
        </p:nvSpPr>
        <p:spPr bwMode="auto">
          <a:xfrm>
            <a:off x="1143000" y="23622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7414" name="Line 4"/>
          <p:cNvSpPr>
            <a:spLocks noChangeShapeType="1"/>
          </p:cNvSpPr>
          <p:nvPr/>
        </p:nvSpPr>
        <p:spPr bwMode="auto">
          <a:xfrm>
            <a:off x="1143000" y="6019800"/>
            <a:ext cx="411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7415" name="Text Box 5"/>
          <p:cNvSpPr txBox="1">
            <a:spLocks noChangeArrowheads="1"/>
          </p:cNvSpPr>
          <p:nvPr/>
        </p:nvSpPr>
        <p:spPr bwMode="auto">
          <a:xfrm>
            <a:off x="4979987" y="6139655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 dirty="0" err="1">
                <a:solidFill>
                  <a:schemeClr val="tx1"/>
                </a:solidFill>
              </a:rPr>
              <a:t>Cantidad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7416" name="Text Box 6"/>
          <p:cNvSpPr txBox="1">
            <a:spLocks noChangeArrowheads="1"/>
          </p:cNvSpPr>
          <p:nvPr/>
        </p:nvSpPr>
        <p:spPr bwMode="auto">
          <a:xfrm>
            <a:off x="381000" y="1903413"/>
            <a:ext cx="8382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Precio</a:t>
            </a:r>
          </a:p>
        </p:txBody>
      </p:sp>
      <p:sp>
        <p:nvSpPr>
          <p:cNvPr id="17417" name="Line 7"/>
          <p:cNvSpPr>
            <a:spLocks noChangeShapeType="1"/>
          </p:cNvSpPr>
          <p:nvPr/>
        </p:nvSpPr>
        <p:spPr bwMode="auto">
          <a:xfrm flipV="1">
            <a:off x="1676400" y="2286000"/>
            <a:ext cx="2971800" cy="3122613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7418" name="Text Box 8"/>
          <p:cNvSpPr txBox="1">
            <a:spLocks noChangeArrowheads="1"/>
          </p:cNvSpPr>
          <p:nvPr/>
        </p:nvSpPr>
        <p:spPr bwMode="auto">
          <a:xfrm>
            <a:off x="4114800" y="2071688"/>
            <a:ext cx="51276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3B4F89"/>
                </a:solidFill>
              </a:rPr>
              <a:t>Ocp</a:t>
            </a:r>
          </a:p>
        </p:txBody>
      </p:sp>
      <p:sp>
        <p:nvSpPr>
          <p:cNvPr id="17419" name="Line 9"/>
          <p:cNvSpPr>
            <a:spLocks noChangeShapeType="1"/>
          </p:cNvSpPr>
          <p:nvPr/>
        </p:nvSpPr>
        <p:spPr bwMode="auto">
          <a:xfrm>
            <a:off x="1676400" y="2743200"/>
            <a:ext cx="2743200" cy="27432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7420" name="Text Box 10"/>
          <p:cNvSpPr txBox="1">
            <a:spLocks noChangeArrowheads="1"/>
          </p:cNvSpPr>
          <p:nvPr/>
        </p:nvSpPr>
        <p:spPr bwMode="auto">
          <a:xfrm>
            <a:off x="4419600" y="5426075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470F3E"/>
                </a:solidFill>
              </a:rPr>
              <a:t>D</a:t>
            </a:r>
          </a:p>
        </p:txBody>
      </p:sp>
      <p:sp>
        <p:nvSpPr>
          <p:cNvPr id="17421" name="Line 11"/>
          <p:cNvSpPr>
            <a:spLocks noChangeShapeType="1"/>
          </p:cNvSpPr>
          <p:nvPr/>
        </p:nvSpPr>
        <p:spPr bwMode="auto">
          <a:xfrm flipV="1">
            <a:off x="1524000" y="3429000"/>
            <a:ext cx="3581400" cy="10668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7422" name="Text Box 12"/>
          <p:cNvSpPr txBox="1">
            <a:spLocks noChangeArrowheads="1"/>
          </p:cNvSpPr>
          <p:nvPr/>
        </p:nvSpPr>
        <p:spPr bwMode="auto">
          <a:xfrm>
            <a:off x="5105400" y="3290888"/>
            <a:ext cx="4635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3B4F89"/>
                </a:solidFill>
              </a:rPr>
              <a:t>Olp</a:t>
            </a:r>
          </a:p>
        </p:txBody>
      </p:sp>
      <p:sp>
        <p:nvSpPr>
          <p:cNvPr id="17423" name="Line 13"/>
          <p:cNvSpPr>
            <a:spLocks noChangeShapeType="1"/>
          </p:cNvSpPr>
          <p:nvPr/>
        </p:nvSpPr>
        <p:spPr bwMode="auto">
          <a:xfrm flipH="1">
            <a:off x="1143000" y="4038600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7424" name="Line 14"/>
          <p:cNvSpPr>
            <a:spLocks noChangeShapeType="1"/>
          </p:cNvSpPr>
          <p:nvPr/>
        </p:nvSpPr>
        <p:spPr bwMode="auto">
          <a:xfrm>
            <a:off x="2971800" y="37338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7425" name="Text Box 15"/>
          <p:cNvSpPr txBox="1">
            <a:spLocks noChangeArrowheads="1"/>
          </p:cNvSpPr>
          <p:nvPr/>
        </p:nvSpPr>
        <p:spPr bwMode="auto">
          <a:xfrm>
            <a:off x="762000" y="3902075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17426" name="Text Box 16"/>
          <p:cNvSpPr txBox="1">
            <a:spLocks noChangeArrowheads="1"/>
          </p:cNvSpPr>
          <p:nvPr/>
        </p:nvSpPr>
        <p:spPr bwMode="auto">
          <a:xfrm>
            <a:off x="2819400" y="6035675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17427" name="Text Box 17"/>
          <p:cNvSpPr txBox="1">
            <a:spLocks noChangeArrowheads="1"/>
          </p:cNvSpPr>
          <p:nvPr/>
        </p:nvSpPr>
        <p:spPr bwMode="auto">
          <a:xfrm>
            <a:off x="5562600" y="38862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endParaRPr lang="es-UY"/>
          </a:p>
        </p:txBody>
      </p:sp>
      <p:sp>
        <p:nvSpPr>
          <p:cNvPr id="17428" name="Line 18"/>
          <p:cNvSpPr>
            <a:spLocks noChangeShapeType="1"/>
          </p:cNvSpPr>
          <p:nvPr/>
        </p:nvSpPr>
        <p:spPr bwMode="auto">
          <a:xfrm>
            <a:off x="2667000" y="2209800"/>
            <a:ext cx="2514600" cy="26670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7429" name="Text Box 19"/>
          <p:cNvSpPr txBox="1">
            <a:spLocks noChangeArrowheads="1"/>
          </p:cNvSpPr>
          <p:nvPr/>
        </p:nvSpPr>
        <p:spPr bwMode="auto">
          <a:xfrm>
            <a:off x="5181600" y="4740275"/>
            <a:ext cx="352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470F3E"/>
                </a:solidFill>
              </a:rPr>
              <a:t>D</a:t>
            </a:r>
            <a:r>
              <a:rPr lang="en-US" sz="1400">
                <a:solidFill>
                  <a:srgbClr val="470F3E"/>
                </a:solidFill>
              </a:rPr>
              <a:t>’</a:t>
            </a:r>
            <a:endParaRPr lang="en-US" sz="1400" i="1">
              <a:solidFill>
                <a:srgbClr val="470F3E"/>
              </a:solidFill>
            </a:endParaRPr>
          </a:p>
        </p:txBody>
      </p:sp>
      <p:sp>
        <p:nvSpPr>
          <p:cNvPr id="17430" name="AutoShape 20"/>
          <p:cNvSpPr>
            <a:spLocks noChangeArrowheads="1"/>
          </p:cNvSpPr>
          <p:nvPr/>
        </p:nvSpPr>
        <p:spPr bwMode="auto">
          <a:xfrm>
            <a:off x="2133600" y="26670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rgbClr val="3B4F8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UY"/>
          </a:p>
        </p:txBody>
      </p:sp>
      <p:sp>
        <p:nvSpPr>
          <p:cNvPr id="17431" name="Text Box 22"/>
          <p:cNvSpPr txBox="1">
            <a:spLocks noChangeArrowheads="1"/>
          </p:cNvSpPr>
          <p:nvPr/>
        </p:nvSpPr>
        <p:spPr bwMode="auto">
          <a:xfrm>
            <a:off x="762000" y="3521075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baseline="-25000">
                <a:solidFill>
                  <a:schemeClr val="tx1"/>
                </a:solidFill>
              </a:rPr>
              <a:t>3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17432" name="Line 25"/>
          <p:cNvSpPr>
            <a:spLocks noChangeShapeType="1"/>
          </p:cNvSpPr>
          <p:nvPr/>
        </p:nvSpPr>
        <p:spPr bwMode="auto">
          <a:xfrm>
            <a:off x="4419600" y="4038600"/>
            <a:ext cx="0" cy="1981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7433" name="Text Box 26"/>
          <p:cNvSpPr txBox="1">
            <a:spLocks noChangeArrowheads="1"/>
          </p:cNvSpPr>
          <p:nvPr/>
        </p:nvSpPr>
        <p:spPr bwMode="auto">
          <a:xfrm>
            <a:off x="4191000" y="6035675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830492" name="Text Box 28"/>
          <p:cNvSpPr txBox="1">
            <a:spLocks noChangeArrowheads="1"/>
          </p:cNvSpPr>
          <p:nvPr/>
        </p:nvSpPr>
        <p:spPr bwMode="auto">
          <a:xfrm>
            <a:off x="6101575" y="2700529"/>
            <a:ext cx="253047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s-ES" sz="2000" dirty="0" smtClean="0">
                <a:solidFill>
                  <a:srgbClr val="470F3E"/>
                </a:solidFill>
              </a:rPr>
              <a:t>Algunos compradores se beneficiarán porque podrán obtener el bien a menor precio</a:t>
            </a:r>
            <a:r>
              <a:rPr lang="en-US" sz="2000" dirty="0" smtClean="0">
                <a:solidFill>
                  <a:srgbClr val="470F3E"/>
                </a:solidFill>
              </a:rPr>
              <a:t>. </a:t>
            </a:r>
            <a:endParaRPr lang="en-US" sz="2000" dirty="0">
              <a:solidFill>
                <a:srgbClr val="470F3E"/>
              </a:solidFill>
            </a:endParaRPr>
          </a:p>
        </p:txBody>
      </p:sp>
      <p:sp>
        <p:nvSpPr>
          <p:cNvPr id="17435" name="Line 29"/>
          <p:cNvSpPr>
            <a:spLocks noChangeShapeType="1"/>
          </p:cNvSpPr>
          <p:nvPr/>
        </p:nvSpPr>
        <p:spPr bwMode="auto">
          <a:xfrm>
            <a:off x="1143000" y="4038600"/>
            <a:ext cx="3276600" cy="0"/>
          </a:xfrm>
          <a:prstGeom prst="line">
            <a:avLst/>
          </a:prstGeom>
          <a:noFill/>
          <a:ln w="28575">
            <a:solidFill>
              <a:srgbClr val="DC00D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7436" name="Line 21"/>
          <p:cNvSpPr>
            <a:spLocks noChangeShapeType="1"/>
          </p:cNvSpPr>
          <p:nvPr/>
        </p:nvSpPr>
        <p:spPr bwMode="auto">
          <a:xfrm flipH="1">
            <a:off x="1143000" y="3733800"/>
            <a:ext cx="2971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31" name="Text Box 21"/>
          <p:cNvSpPr txBox="1">
            <a:spLocks noChangeArrowheads="1"/>
          </p:cNvSpPr>
          <p:nvPr/>
        </p:nvSpPr>
        <p:spPr bwMode="auto">
          <a:xfrm>
            <a:off x="5746750" y="1265098"/>
            <a:ext cx="296552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s-ES" sz="1800" i="1" dirty="0">
                <a:solidFill>
                  <a:srgbClr val="3B4F89"/>
                </a:solidFill>
              </a:rPr>
              <a:t>Q</a:t>
            </a:r>
            <a:r>
              <a:rPr lang="es-ES" sz="1800" dirty="0">
                <a:solidFill>
                  <a:srgbClr val="3B4F89"/>
                </a:solidFill>
              </a:rPr>
              <a:t>(</a:t>
            </a:r>
            <a:r>
              <a:rPr lang="es-ES" sz="1800" i="1" dirty="0">
                <a:solidFill>
                  <a:srgbClr val="3B4F89"/>
                </a:solidFill>
              </a:rPr>
              <a:t>P</a:t>
            </a:r>
            <a:r>
              <a:rPr lang="es-ES" sz="1800" baseline="-25000" dirty="0">
                <a:solidFill>
                  <a:srgbClr val="3B4F89"/>
                </a:solidFill>
              </a:rPr>
              <a:t>1</a:t>
            </a:r>
            <a:r>
              <a:rPr lang="es-ES" sz="1800" dirty="0">
                <a:solidFill>
                  <a:srgbClr val="3B4F89"/>
                </a:solidFill>
              </a:rPr>
              <a:t>) = min [</a:t>
            </a:r>
            <a:r>
              <a:rPr lang="es-ES" sz="1800" i="1" dirty="0">
                <a:solidFill>
                  <a:srgbClr val="3B4F89"/>
                </a:solidFill>
              </a:rPr>
              <a:t>Q</a:t>
            </a:r>
            <a:r>
              <a:rPr lang="es-ES" sz="1800" i="1" baseline="-25000" dirty="0">
                <a:solidFill>
                  <a:srgbClr val="3B4F89"/>
                </a:solidFill>
              </a:rPr>
              <a:t>D</a:t>
            </a:r>
            <a:r>
              <a:rPr lang="es-ES" sz="1800" dirty="0">
                <a:solidFill>
                  <a:srgbClr val="3B4F89"/>
                </a:solidFill>
              </a:rPr>
              <a:t>(</a:t>
            </a:r>
            <a:r>
              <a:rPr lang="es-ES" sz="1800" i="1" dirty="0">
                <a:solidFill>
                  <a:srgbClr val="3B4F89"/>
                </a:solidFill>
              </a:rPr>
              <a:t>P</a:t>
            </a:r>
            <a:r>
              <a:rPr lang="es-ES" sz="1800" baseline="-25000" dirty="0">
                <a:solidFill>
                  <a:srgbClr val="3B4F89"/>
                </a:solidFill>
              </a:rPr>
              <a:t>1</a:t>
            </a:r>
            <a:r>
              <a:rPr lang="es-ES" sz="1800" dirty="0">
                <a:solidFill>
                  <a:srgbClr val="3B4F89"/>
                </a:solidFill>
              </a:rPr>
              <a:t>),</a:t>
            </a:r>
            <a:r>
              <a:rPr lang="es-ES" sz="1800" i="1" dirty="0">
                <a:solidFill>
                  <a:srgbClr val="3B4F89"/>
                </a:solidFill>
              </a:rPr>
              <a:t>Q</a:t>
            </a:r>
            <a:r>
              <a:rPr lang="es-ES" sz="1800" i="1" baseline="-25000" dirty="0">
                <a:solidFill>
                  <a:srgbClr val="3B4F89"/>
                </a:solidFill>
              </a:rPr>
              <a:t>O</a:t>
            </a:r>
            <a:r>
              <a:rPr lang="es-ES" sz="1800" dirty="0">
                <a:solidFill>
                  <a:srgbClr val="3B4F89"/>
                </a:solidFill>
              </a:rPr>
              <a:t>(</a:t>
            </a:r>
            <a:r>
              <a:rPr lang="es-ES" sz="1800" i="1" dirty="0">
                <a:solidFill>
                  <a:srgbClr val="3B4F89"/>
                </a:solidFill>
              </a:rPr>
              <a:t>P</a:t>
            </a:r>
            <a:r>
              <a:rPr lang="es-ES" sz="1800" baseline="-25000" dirty="0">
                <a:solidFill>
                  <a:srgbClr val="3B4F89"/>
                </a:solidFill>
              </a:rPr>
              <a:t>1</a:t>
            </a:r>
            <a:r>
              <a:rPr lang="es-ES" sz="1800" dirty="0">
                <a:solidFill>
                  <a:srgbClr val="3B4F89"/>
                </a:solidFill>
              </a:rPr>
              <a:t>)],</a:t>
            </a:r>
            <a:endParaRPr lang="es-ES" sz="1800" dirty="0"/>
          </a:p>
          <a:p>
            <a:r>
              <a:rPr lang="es-UY" sz="1800" dirty="0" smtClean="0">
                <a:solidFill>
                  <a:srgbClr val="470F3E"/>
                </a:solidFill>
              </a:rPr>
              <a:t>Se presentará una escasez = </a:t>
            </a:r>
            <a:r>
              <a:rPr lang="es-UY" sz="1800" i="1" dirty="0" smtClean="0">
                <a:solidFill>
                  <a:srgbClr val="470F3E"/>
                </a:solidFill>
              </a:rPr>
              <a:t>Q</a:t>
            </a:r>
            <a:r>
              <a:rPr lang="es-UY" sz="1800" baseline="-25000" dirty="0" smtClean="0">
                <a:solidFill>
                  <a:srgbClr val="470F3E"/>
                </a:solidFill>
              </a:rPr>
              <a:t>2</a:t>
            </a:r>
            <a:r>
              <a:rPr lang="es-UY" sz="1800" dirty="0" smtClean="0">
                <a:solidFill>
                  <a:srgbClr val="470F3E"/>
                </a:solidFill>
              </a:rPr>
              <a:t> - </a:t>
            </a:r>
            <a:r>
              <a:rPr lang="es-UY" sz="1800" i="1" dirty="0" smtClean="0">
                <a:solidFill>
                  <a:srgbClr val="470F3E"/>
                </a:solidFill>
              </a:rPr>
              <a:t>Q</a:t>
            </a:r>
            <a:r>
              <a:rPr lang="es-UY" sz="1800" baseline="-25000" dirty="0" smtClean="0">
                <a:solidFill>
                  <a:srgbClr val="470F3E"/>
                </a:solidFill>
              </a:rPr>
              <a:t>1</a:t>
            </a:r>
            <a:endParaRPr lang="es-UY" sz="1800" dirty="0">
              <a:solidFill>
                <a:srgbClr val="470F3E"/>
              </a:solidFill>
            </a:endParaRPr>
          </a:p>
        </p:txBody>
      </p:sp>
      <p:sp>
        <p:nvSpPr>
          <p:cNvPr id="32" name="Text Box 24"/>
          <p:cNvSpPr txBox="1">
            <a:spLocks noChangeArrowheads="1"/>
          </p:cNvSpPr>
          <p:nvPr/>
        </p:nvSpPr>
        <p:spPr bwMode="auto">
          <a:xfrm>
            <a:off x="6290526" y="4722929"/>
            <a:ext cx="259477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s-UY" sz="2000" dirty="0" smtClean="0">
                <a:solidFill>
                  <a:srgbClr val="470F3E"/>
                </a:solidFill>
              </a:rPr>
              <a:t>Esta ganancia de </a:t>
            </a:r>
            <a:r>
              <a:rPr lang="es-UY" sz="2000" dirty="0" smtClean="0">
                <a:solidFill>
                  <a:srgbClr val="470F3E"/>
                </a:solidFill>
              </a:rPr>
              <a:t>EC </a:t>
            </a:r>
            <a:r>
              <a:rPr lang="es-UY" sz="2000" dirty="0" smtClean="0">
                <a:solidFill>
                  <a:srgbClr val="470F3E"/>
                </a:solidFill>
              </a:rPr>
              <a:t>es el rectángulo sombreado. </a:t>
            </a:r>
            <a:endParaRPr lang="es-UY" sz="2000" dirty="0">
              <a:solidFill>
                <a:srgbClr val="470F3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FEB2C7D1-75D6-4CCF-AB87-BAEA2FE07564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17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5" name="Rectangle 3" descr="Trellis"/>
          <p:cNvSpPr>
            <a:spLocks noChangeArrowheads="1"/>
          </p:cNvSpPr>
          <p:nvPr/>
        </p:nvSpPr>
        <p:spPr bwMode="auto">
          <a:xfrm>
            <a:off x="1143000" y="3733800"/>
            <a:ext cx="1828800" cy="304800"/>
          </a:xfrm>
          <a:prstGeom prst="rect">
            <a:avLst/>
          </a:prstGeom>
          <a:pattFill prst="trellis">
            <a:fgClr>
              <a:srgbClr val="F3B823"/>
            </a:fgClr>
            <a:bgClr>
              <a:srgbClr val="3B4F89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UY"/>
          </a:p>
        </p:txBody>
      </p:sp>
      <p:sp>
        <p:nvSpPr>
          <p:cNvPr id="831492" name="Text Box 4"/>
          <p:cNvSpPr txBox="1">
            <a:spLocks noChangeArrowheads="1"/>
          </p:cNvSpPr>
          <p:nvPr/>
        </p:nvSpPr>
        <p:spPr bwMode="auto">
          <a:xfrm>
            <a:off x="5624513" y="3375025"/>
            <a:ext cx="2349500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2000">
                <a:solidFill>
                  <a:srgbClr val="470F3E"/>
                </a:solidFill>
              </a:rPr>
              <a:t>El área sombreada</a:t>
            </a:r>
          </a:p>
          <a:p>
            <a:pPr algn="l"/>
            <a:r>
              <a:rPr lang="en-US" sz="2000">
                <a:solidFill>
                  <a:srgbClr val="470F3E"/>
                </a:solidFill>
              </a:rPr>
              <a:t>es entonces una </a:t>
            </a:r>
          </a:p>
          <a:p>
            <a:pPr algn="l"/>
            <a:r>
              <a:rPr lang="en-US" sz="2000">
                <a:solidFill>
                  <a:srgbClr val="470F3E"/>
                </a:solidFill>
              </a:rPr>
              <a:t>transferencia de </a:t>
            </a:r>
          </a:p>
          <a:p>
            <a:pPr algn="l"/>
            <a:r>
              <a:rPr lang="en-US" sz="2000">
                <a:solidFill>
                  <a:srgbClr val="470F3E"/>
                </a:solidFill>
              </a:rPr>
              <a:t>productores a </a:t>
            </a:r>
          </a:p>
          <a:p>
            <a:pPr algn="l"/>
            <a:r>
              <a:rPr lang="en-US" sz="2000">
                <a:solidFill>
                  <a:srgbClr val="470F3E"/>
                </a:solidFill>
              </a:rPr>
              <a:t>consumidores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382000" cy="685800"/>
          </a:xfrm>
        </p:spPr>
        <p:txBody>
          <a:bodyPr/>
          <a:lstStyle/>
          <a:p>
            <a:r>
              <a:rPr lang="en-US" dirty="0" smtClean="0"/>
              <a:t>Control de </a:t>
            </a:r>
            <a:r>
              <a:rPr lang="en-US" dirty="0" err="1" smtClean="0"/>
              <a:t>Precios</a:t>
            </a:r>
            <a:r>
              <a:rPr lang="en-US" dirty="0" smtClean="0"/>
              <a:t> y </a:t>
            </a:r>
            <a:r>
              <a:rPr lang="en-US" dirty="0" err="1" smtClean="0"/>
              <a:t>Escasez</a:t>
            </a:r>
            <a:endParaRPr lang="en-US" dirty="0" smtClean="0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1143000" y="23622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1143000" y="6019800"/>
            <a:ext cx="411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5241925" y="5834063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81000" y="1903413"/>
            <a:ext cx="8382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Precio</a:t>
            </a:r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V="1">
            <a:off x="1676400" y="2286000"/>
            <a:ext cx="2971800" cy="3122613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8443" name="Line 12"/>
          <p:cNvSpPr>
            <a:spLocks noChangeShapeType="1"/>
          </p:cNvSpPr>
          <p:nvPr/>
        </p:nvSpPr>
        <p:spPr bwMode="auto">
          <a:xfrm>
            <a:off x="1676400" y="2743200"/>
            <a:ext cx="2743200" cy="27432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8444" name="Text Box 13"/>
          <p:cNvSpPr txBox="1">
            <a:spLocks noChangeArrowheads="1"/>
          </p:cNvSpPr>
          <p:nvPr/>
        </p:nvSpPr>
        <p:spPr bwMode="auto">
          <a:xfrm>
            <a:off x="4419600" y="5426075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470F3E"/>
                </a:solidFill>
              </a:rPr>
              <a:t>D</a:t>
            </a:r>
          </a:p>
        </p:txBody>
      </p:sp>
      <p:sp>
        <p:nvSpPr>
          <p:cNvPr id="18445" name="Line 14"/>
          <p:cNvSpPr>
            <a:spLocks noChangeShapeType="1"/>
          </p:cNvSpPr>
          <p:nvPr/>
        </p:nvSpPr>
        <p:spPr bwMode="auto">
          <a:xfrm flipV="1">
            <a:off x="1524000" y="3429000"/>
            <a:ext cx="3581400" cy="10668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8446" name="Line 16"/>
          <p:cNvSpPr>
            <a:spLocks noChangeShapeType="1"/>
          </p:cNvSpPr>
          <p:nvPr/>
        </p:nvSpPr>
        <p:spPr bwMode="auto">
          <a:xfrm flipH="1">
            <a:off x="1143000" y="4038600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8447" name="Line 17"/>
          <p:cNvSpPr>
            <a:spLocks noChangeShapeType="1"/>
          </p:cNvSpPr>
          <p:nvPr/>
        </p:nvSpPr>
        <p:spPr bwMode="auto">
          <a:xfrm>
            <a:off x="2971800" y="37338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8448" name="Text Box 18"/>
          <p:cNvSpPr txBox="1">
            <a:spLocks noChangeArrowheads="1"/>
          </p:cNvSpPr>
          <p:nvPr/>
        </p:nvSpPr>
        <p:spPr bwMode="auto">
          <a:xfrm>
            <a:off x="762000" y="3902075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18449" name="Text Box 19"/>
          <p:cNvSpPr txBox="1">
            <a:spLocks noChangeArrowheads="1"/>
          </p:cNvSpPr>
          <p:nvPr/>
        </p:nvSpPr>
        <p:spPr bwMode="auto">
          <a:xfrm>
            <a:off x="2819400" y="6035675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18450" name="Text Box 20"/>
          <p:cNvSpPr txBox="1">
            <a:spLocks noChangeArrowheads="1"/>
          </p:cNvSpPr>
          <p:nvPr/>
        </p:nvSpPr>
        <p:spPr bwMode="auto">
          <a:xfrm>
            <a:off x="5562600" y="38862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endParaRPr lang="es-UY"/>
          </a:p>
        </p:txBody>
      </p:sp>
      <p:sp>
        <p:nvSpPr>
          <p:cNvPr id="18451" name="Line 21"/>
          <p:cNvSpPr>
            <a:spLocks noChangeShapeType="1"/>
          </p:cNvSpPr>
          <p:nvPr/>
        </p:nvSpPr>
        <p:spPr bwMode="auto">
          <a:xfrm>
            <a:off x="2667000" y="2209800"/>
            <a:ext cx="2514600" cy="26670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8452" name="Text Box 22"/>
          <p:cNvSpPr txBox="1">
            <a:spLocks noChangeArrowheads="1"/>
          </p:cNvSpPr>
          <p:nvPr/>
        </p:nvSpPr>
        <p:spPr bwMode="auto">
          <a:xfrm>
            <a:off x="5181600" y="4740275"/>
            <a:ext cx="352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470F3E"/>
                </a:solidFill>
              </a:rPr>
              <a:t>D</a:t>
            </a:r>
            <a:r>
              <a:rPr lang="en-US" sz="1400">
                <a:solidFill>
                  <a:srgbClr val="470F3E"/>
                </a:solidFill>
              </a:rPr>
              <a:t>’</a:t>
            </a:r>
            <a:endParaRPr lang="en-US" sz="1400" i="1">
              <a:solidFill>
                <a:srgbClr val="470F3E"/>
              </a:solidFill>
            </a:endParaRPr>
          </a:p>
        </p:txBody>
      </p:sp>
      <p:sp>
        <p:nvSpPr>
          <p:cNvPr id="18453" name="Text Box 11"/>
          <p:cNvSpPr txBox="1">
            <a:spLocks noChangeArrowheads="1"/>
          </p:cNvSpPr>
          <p:nvPr/>
        </p:nvSpPr>
        <p:spPr bwMode="auto">
          <a:xfrm>
            <a:off x="4114800" y="2071688"/>
            <a:ext cx="51276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3B4F89"/>
                </a:solidFill>
              </a:rPr>
              <a:t>Ocp</a:t>
            </a:r>
          </a:p>
        </p:txBody>
      </p:sp>
      <p:sp>
        <p:nvSpPr>
          <p:cNvPr id="18454" name="Text Box 15"/>
          <p:cNvSpPr txBox="1">
            <a:spLocks noChangeArrowheads="1"/>
          </p:cNvSpPr>
          <p:nvPr/>
        </p:nvSpPr>
        <p:spPr bwMode="auto">
          <a:xfrm>
            <a:off x="5105400" y="3290888"/>
            <a:ext cx="4635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3B4F89"/>
                </a:solidFill>
              </a:rPr>
              <a:t>Olp</a:t>
            </a:r>
          </a:p>
        </p:txBody>
      </p:sp>
      <p:sp>
        <p:nvSpPr>
          <p:cNvPr id="18455" name="AutoShape 23"/>
          <p:cNvSpPr>
            <a:spLocks noChangeArrowheads="1"/>
          </p:cNvSpPr>
          <p:nvPr/>
        </p:nvSpPr>
        <p:spPr bwMode="auto">
          <a:xfrm>
            <a:off x="2133600" y="26670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rgbClr val="3B4F8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UY"/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 flipH="1">
            <a:off x="1143000" y="3733800"/>
            <a:ext cx="2971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762000" y="3521075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baseline="-25000">
                <a:solidFill>
                  <a:schemeClr val="tx1"/>
                </a:solidFill>
              </a:rPr>
              <a:t>3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>
            <a:off x="4419600" y="4038600"/>
            <a:ext cx="0" cy="1981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4191000" y="6035675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831516" name="Text Box 28"/>
          <p:cNvSpPr txBox="1">
            <a:spLocks noChangeArrowheads="1"/>
          </p:cNvSpPr>
          <p:nvPr/>
        </p:nvSpPr>
        <p:spPr bwMode="auto">
          <a:xfrm>
            <a:off x="5562600" y="1866900"/>
            <a:ext cx="336867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2000">
                <a:solidFill>
                  <a:srgbClr val="470F3E"/>
                </a:solidFill>
              </a:rPr>
              <a:t>La ganancia de los consumidores es al mismo tiempo pérdida de los productores. </a:t>
            </a:r>
          </a:p>
        </p:txBody>
      </p:sp>
      <p:sp>
        <p:nvSpPr>
          <p:cNvPr id="18461" name="Line 29"/>
          <p:cNvSpPr>
            <a:spLocks noChangeShapeType="1"/>
          </p:cNvSpPr>
          <p:nvPr/>
        </p:nvSpPr>
        <p:spPr bwMode="auto">
          <a:xfrm>
            <a:off x="1143000" y="4038600"/>
            <a:ext cx="3276600" cy="0"/>
          </a:xfrm>
          <a:prstGeom prst="line">
            <a:avLst/>
          </a:prstGeom>
          <a:noFill/>
          <a:ln w="28575">
            <a:solidFill>
              <a:srgbClr val="DC00D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831518" name="Text Box 30"/>
          <p:cNvSpPr txBox="1">
            <a:spLocks noChangeArrowheads="1"/>
          </p:cNvSpPr>
          <p:nvPr/>
        </p:nvSpPr>
        <p:spPr bwMode="auto">
          <a:xfrm>
            <a:off x="5534025" y="5133975"/>
            <a:ext cx="34067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2000">
                <a:solidFill>
                  <a:srgbClr val="470F3E"/>
                </a:solidFill>
              </a:rPr>
              <a:t>No representa una </a:t>
            </a:r>
          </a:p>
          <a:p>
            <a:pPr algn="l"/>
            <a:r>
              <a:rPr lang="en-US" sz="2000">
                <a:solidFill>
                  <a:srgbClr val="470F3E"/>
                </a:solidFill>
              </a:rPr>
              <a:t>pérdida del bienestar global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31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3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1492" grpId="0" autoUpdateAnimBg="0"/>
      <p:bldP spid="831516" grpId="0" autoUpdateAnimBg="0"/>
      <p:bldP spid="83151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152081DA-B975-40FA-9058-533F07B954D7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18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832545" name="Group 33"/>
          <p:cNvGrpSpPr>
            <a:grpSpLocks/>
          </p:cNvGrpSpPr>
          <p:nvPr/>
        </p:nvGrpSpPr>
        <p:grpSpPr bwMode="auto">
          <a:xfrm>
            <a:off x="2971800" y="2257425"/>
            <a:ext cx="5867400" cy="2308225"/>
            <a:chOff x="1872" y="1422"/>
            <a:chExt cx="3696" cy="1454"/>
          </a:xfrm>
        </p:grpSpPr>
        <p:sp>
          <p:nvSpPr>
            <p:cNvPr id="19484" name="AutoShape 30" descr="Trellis"/>
            <p:cNvSpPr>
              <a:spLocks noChangeArrowheads="1"/>
            </p:cNvSpPr>
            <p:nvPr/>
          </p:nvSpPr>
          <p:spPr bwMode="auto">
            <a:xfrm>
              <a:off x="1872" y="1584"/>
              <a:ext cx="720" cy="768"/>
            </a:xfrm>
            <a:prstGeom prst="rtTriangle">
              <a:avLst/>
            </a:prstGeom>
            <a:pattFill prst="trellis">
              <a:fgClr>
                <a:srgbClr val="F3B823"/>
              </a:fgClr>
              <a:bgClr>
                <a:srgbClr val="3B4F89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UY"/>
            </a:p>
          </p:txBody>
        </p:sp>
        <p:sp>
          <p:nvSpPr>
            <p:cNvPr id="19485" name="Text Box 27"/>
            <p:cNvSpPr txBox="1">
              <a:spLocks noChangeArrowheads="1"/>
            </p:cNvSpPr>
            <p:nvPr/>
          </p:nvSpPr>
          <p:spPr bwMode="auto">
            <a:xfrm>
              <a:off x="3648" y="1422"/>
              <a:ext cx="1920" cy="1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s-ES" dirty="0" smtClean="0">
                  <a:solidFill>
                    <a:srgbClr val="470F3E"/>
                  </a:solidFill>
                </a:rPr>
                <a:t>El triángulo sombreado representa el EC que se habría obtenido sin controles. </a:t>
              </a:r>
              <a:endParaRPr lang="es-ES" dirty="0">
                <a:solidFill>
                  <a:srgbClr val="470F3E"/>
                </a:solidFill>
              </a:endParaRPr>
            </a:p>
          </p:txBody>
        </p:sp>
      </p:grp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-61912"/>
            <a:ext cx="8305800" cy="914400"/>
          </a:xfrm>
        </p:spPr>
        <p:txBody>
          <a:bodyPr/>
          <a:lstStyle/>
          <a:p>
            <a:r>
              <a:rPr lang="es-UY" dirty="0" smtClean="0"/>
              <a:t>Control de Precios y Escasez</a:t>
            </a:r>
            <a:endParaRPr lang="es-UY" dirty="0" smtClean="0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1143000" y="23622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1143000" y="6019800"/>
            <a:ext cx="411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5241925" y="5834063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81000" y="1903413"/>
            <a:ext cx="8382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Precio</a:t>
            </a:r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V="1">
            <a:off x="1676400" y="2286000"/>
            <a:ext cx="2971800" cy="3122613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4114800" y="2071688"/>
            <a:ext cx="51276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3B4F89"/>
                </a:solidFill>
              </a:rPr>
              <a:t>Ocp</a:t>
            </a:r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1676400" y="2743200"/>
            <a:ext cx="2743200" cy="27432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4419600" y="5426075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470F3E"/>
                </a:solidFill>
              </a:rPr>
              <a:t>D</a:t>
            </a:r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V="1">
            <a:off x="1524000" y="3429000"/>
            <a:ext cx="3581400" cy="10668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5105400" y="3290888"/>
            <a:ext cx="4635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3B4F89"/>
                </a:solidFill>
              </a:rPr>
              <a:t>Olp</a:t>
            </a:r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>
            <a:off x="1143000" y="4038600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2971800" y="2514600"/>
            <a:ext cx="0" cy="3505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762000" y="3902075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2819400" y="6035675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5562600" y="38862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endParaRPr lang="es-UY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>
            <a:off x="2667000" y="2209800"/>
            <a:ext cx="2514600" cy="26670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5181600" y="4740275"/>
            <a:ext cx="352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470F3E"/>
                </a:solidFill>
              </a:rPr>
              <a:t>D</a:t>
            </a:r>
            <a:r>
              <a:rPr lang="en-US" sz="1400">
                <a:solidFill>
                  <a:srgbClr val="470F3E"/>
                </a:solidFill>
              </a:rPr>
              <a:t>’</a:t>
            </a:r>
            <a:endParaRPr lang="en-US" sz="1400" i="1">
              <a:solidFill>
                <a:srgbClr val="470F3E"/>
              </a:solidFill>
            </a:endParaRPr>
          </a:p>
        </p:txBody>
      </p:sp>
      <p:sp>
        <p:nvSpPr>
          <p:cNvPr id="19478" name="AutoShape 22"/>
          <p:cNvSpPr>
            <a:spLocks noChangeArrowheads="1"/>
          </p:cNvSpPr>
          <p:nvPr/>
        </p:nvSpPr>
        <p:spPr bwMode="auto">
          <a:xfrm>
            <a:off x="1981200" y="25146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rgbClr val="3B4F8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UY"/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 flipH="1">
            <a:off x="1143000" y="3733800"/>
            <a:ext cx="2971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762000" y="3521075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baseline="-25000">
                <a:solidFill>
                  <a:schemeClr val="tx1"/>
                </a:solidFill>
              </a:rPr>
              <a:t>3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19481" name="Line 25"/>
          <p:cNvSpPr>
            <a:spLocks noChangeShapeType="1"/>
          </p:cNvSpPr>
          <p:nvPr/>
        </p:nvSpPr>
        <p:spPr bwMode="auto">
          <a:xfrm>
            <a:off x="4419600" y="4038600"/>
            <a:ext cx="0" cy="1981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4191000" y="6035675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19483" name="Line 28"/>
          <p:cNvSpPr>
            <a:spLocks noChangeShapeType="1"/>
          </p:cNvSpPr>
          <p:nvPr/>
        </p:nvSpPr>
        <p:spPr bwMode="auto">
          <a:xfrm>
            <a:off x="1143000" y="4038600"/>
            <a:ext cx="3276600" cy="0"/>
          </a:xfrm>
          <a:prstGeom prst="line">
            <a:avLst/>
          </a:prstGeom>
          <a:noFill/>
          <a:ln w="28575">
            <a:solidFill>
              <a:srgbClr val="DC00D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EF34CAB-7028-4AE3-8B63-830EC63B7240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19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833567" name="Group 31"/>
          <p:cNvGrpSpPr>
            <a:grpSpLocks/>
          </p:cNvGrpSpPr>
          <p:nvPr/>
        </p:nvGrpSpPr>
        <p:grpSpPr bwMode="auto">
          <a:xfrm>
            <a:off x="2971800" y="1890713"/>
            <a:ext cx="6019800" cy="3046413"/>
            <a:chOff x="1872" y="1191"/>
            <a:chExt cx="3792" cy="1919"/>
          </a:xfrm>
        </p:grpSpPr>
        <p:sp>
          <p:nvSpPr>
            <p:cNvPr id="20508" name="AutoShape 29" descr="Trellis"/>
            <p:cNvSpPr>
              <a:spLocks noChangeArrowheads="1"/>
            </p:cNvSpPr>
            <p:nvPr/>
          </p:nvSpPr>
          <p:spPr bwMode="auto">
            <a:xfrm flipV="1">
              <a:off x="1872" y="2352"/>
              <a:ext cx="720" cy="192"/>
            </a:xfrm>
            <a:prstGeom prst="rtTriangle">
              <a:avLst/>
            </a:prstGeom>
            <a:pattFill prst="trellis">
              <a:fgClr>
                <a:srgbClr val="F3B823"/>
              </a:fgClr>
              <a:bgClr>
                <a:srgbClr val="3B4F89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UY"/>
            </a:p>
          </p:txBody>
        </p:sp>
        <p:sp>
          <p:nvSpPr>
            <p:cNvPr id="20509" name="Text Box 4"/>
            <p:cNvSpPr txBox="1">
              <a:spLocks noChangeArrowheads="1"/>
            </p:cNvSpPr>
            <p:nvPr/>
          </p:nvSpPr>
          <p:spPr bwMode="auto">
            <a:xfrm>
              <a:off x="3744" y="1191"/>
              <a:ext cx="1920" cy="19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s-ES" dirty="0" smtClean="0">
                  <a:solidFill>
                    <a:srgbClr val="470F3E"/>
                  </a:solidFill>
                </a:rPr>
                <a:t>Este triángulo sombreado representa EP existente en la situación sin controles que no se materializa con controles</a:t>
              </a:r>
              <a:endParaRPr lang="es-ES" dirty="0">
                <a:solidFill>
                  <a:srgbClr val="470F3E"/>
                </a:solidFill>
              </a:endParaRPr>
            </a:p>
          </p:txBody>
        </p:sp>
      </p:grpSp>
      <p:sp>
        <p:nvSpPr>
          <p:cNvPr id="20484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838200"/>
            <a:ext cx="8382000" cy="914400"/>
          </a:xfrm>
        </p:spPr>
        <p:txBody>
          <a:bodyPr/>
          <a:lstStyle/>
          <a:p>
            <a:r>
              <a:rPr lang="en-US" smtClean="0"/>
              <a:t>Control de Precios y Escasez</a:t>
            </a:r>
          </a:p>
        </p:txBody>
      </p:sp>
      <p:sp>
        <p:nvSpPr>
          <p:cNvPr id="20485" name="Line 6"/>
          <p:cNvSpPr>
            <a:spLocks noChangeShapeType="1"/>
          </p:cNvSpPr>
          <p:nvPr/>
        </p:nvSpPr>
        <p:spPr bwMode="auto">
          <a:xfrm>
            <a:off x="1143000" y="23622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0486" name="Line 7"/>
          <p:cNvSpPr>
            <a:spLocks noChangeShapeType="1"/>
          </p:cNvSpPr>
          <p:nvPr/>
        </p:nvSpPr>
        <p:spPr bwMode="auto">
          <a:xfrm>
            <a:off x="1143000" y="6019800"/>
            <a:ext cx="411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0487" name="Text Box 8"/>
          <p:cNvSpPr txBox="1">
            <a:spLocks noChangeArrowheads="1"/>
          </p:cNvSpPr>
          <p:nvPr/>
        </p:nvSpPr>
        <p:spPr bwMode="auto">
          <a:xfrm>
            <a:off x="5241925" y="5834063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20488" name="Text Box 9"/>
          <p:cNvSpPr txBox="1">
            <a:spLocks noChangeArrowheads="1"/>
          </p:cNvSpPr>
          <p:nvPr/>
        </p:nvSpPr>
        <p:spPr bwMode="auto">
          <a:xfrm>
            <a:off x="381000" y="1903413"/>
            <a:ext cx="8382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Precio</a:t>
            </a:r>
          </a:p>
        </p:txBody>
      </p:sp>
      <p:sp>
        <p:nvSpPr>
          <p:cNvPr id="20489" name="Line 10"/>
          <p:cNvSpPr>
            <a:spLocks noChangeShapeType="1"/>
          </p:cNvSpPr>
          <p:nvPr/>
        </p:nvSpPr>
        <p:spPr bwMode="auto">
          <a:xfrm flipV="1">
            <a:off x="1676400" y="2286000"/>
            <a:ext cx="2971800" cy="3122613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0490" name="Text Box 11"/>
          <p:cNvSpPr txBox="1">
            <a:spLocks noChangeArrowheads="1"/>
          </p:cNvSpPr>
          <p:nvPr/>
        </p:nvSpPr>
        <p:spPr bwMode="auto">
          <a:xfrm>
            <a:off x="4114800" y="2071688"/>
            <a:ext cx="51276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3B4F89"/>
                </a:solidFill>
              </a:rPr>
              <a:t>Ocp</a:t>
            </a:r>
          </a:p>
        </p:txBody>
      </p:sp>
      <p:sp>
        <p:nvSpPr>
          <p:cNvPr id="20491" name="Line 12"/>
          <p:cNvSpPr>
            <a:spLocks noChangeShapeType="1"/>
          </p:cNvSpPr>
          <p:nvPr/>
        </p:nvSpPr>
        <p:spPr bwMode="auto">
          <a:xfrm>
            <a:off x="1676400" y="2743200"/>
            <a:ext cx="2743200" cy="27432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0492" name="Text Box 13"/>
          <p:cNvSpPr txBox="1">
            <a:spLocks noChangeArrowheads="1"/>
          </p:cNvSpPr>
          <p:nvPr/>
        </p:nvSpPr>
        <p:spPr bwMode="auto">
          <a:xfrm>
            <a:off x="4419600" y="5426075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470F3E"/>
                </a:solidFill>
              </a:rPr>
              <a:t>D</a:t>
            </a:r>
          </a:p>
        </p:txBody>
      </p:sp>
      <p:sp>
        <p:nvSpPr>
          <p:cNvPr id="20493" name="Line 14"/>
          <p:cNvSpPr>
            <a:spLocks noChangeShapeType="1"/>
          </p:cNvSpPr>
          <p:nvPr/>
        </p:nvSpPr>
        <p:spPr bwMode="auto">
          <a:xfrm flipV="1">
            <a:off x="1524000" y="3429000"/>
            <a:ext cx="3581400" cy="10668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0494" name="Text Box 15"/>
          <p:cNvSpPr txBox="1">
            <a:spLocks noChangeArrowheads="1"/>
          </p:cNvSpPr>
          <p:nvPr/>
        </p:nvSpPr>
        <p:spPr bwMode="auto">
          <a:xfrm>
            <a:off x="5105400" y="3290888"/>
            <a:ext cx="4635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3B4F89"/>
                </a:solidFill>
              </a:rPr>
              <a:t>Olp</a:t>
            </a:r>
          </a:p>
        </p:txBody>
      </p:sp>
      <p:sp>
        <p:nvSpPr>
          <p:cNvPr id="20495" name="Line 16"/>
          <p:cNvSpPr>
            <a:spLocks noChangeShapeType="1"/>
          </p:cNvSpPr>
          <p:nvPr/>
        </p:nvSpPr>
        <p:spPr bwMode="auto">
          <a:xfrm flipH="1">
            <a:off x="1143000" y="4038600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0496" name="Line 17"/>
          <p:cNvSpPr>
            <a:spLocks noChangeShapeType="1"/>
          </p:cNvSpPr>
          <p:nvPr/>
        </p:nvSpPr>
        <p:spPr bwMode="auto">
          <a:xfrm>
            <a:off x="2971800" y="2514600"/>
            <a:ext cx="0" cy="3505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0497" name="Text Box 18"/>
          <p:cNvSpPr txBox="1">
            <a:spLocks noChangeArrowheads="1"/>
          </p:cNvSpPr>
          <p:nvPr/>
        </p:nvSpPr>
        <p:spPr bwMode="auto">
          <a:xfrm>
            <a:off x="762000" y="3902075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20498" name="Text Box 19"/>
          <p:cNvSpPr txBox="1">
            <a:spLocks noChangeArrowheads="1"/>
          </p:cNvSpPr>
          <p:nvPr/>
        </p:nvSpPr>
        <p:spPr bwMode="auto">
          <a:xfrm>
            <a:off x="2819400" y="6035675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20499" name="Text Box 20"/>
          <p:cNvSpPr txBox="1">
            <a:spLocks noChangeArrowheads="1"/>
          </p:cNvSpPr>
          <p:nvPr/>
        </p:nvSpPr>
        <p:spPr bwMode="auto">
          <a:xfrm>
            <a:off x="5562600" y="38862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endParaRPr lang="es-UY"/>
          </a:p>
        </p:txBody>
      </p:sp>
      <p:sp>
        <p:nvSpPr>
          <p:cNvPr id="20500" name="Line 21"/>
          <p:cNvSpPr>
            <a:spLocks noChangeShapeType="1"/>
          </p:cNvSpPr>
          <p:nvPr/>
        </p:nvSpPr>
        <p:spPr bwMode="auto">
          <a:xfrm>
            <a:off x="2667000" y="2209800"/>
            <a:ext cx="2514600" cy="26670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0501" name="Text Box 22"/>
          <p:cNvSpPr txBox="1">
            <a:spLocks noChangeArrowheads="1"/>
          </p:cNvSpPr>
          <p:nvPr/>
        </p:nvSpPr>
        <p:spPr bwMode="auto">
          <a:xfrm>
            <a:off x="5181600" y="4740275"/>
            <a:ext cx="352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470F3E"/>
                </a:solidFill>
              </a:rPr>
              <a:t>D</a:t>
            </a:r>
            <a:r>
              <a:rPr lang="en-US" sz="1400">
                <a:solidFill>
                  <a:srgbClr val="470F3E"/>
                </a:solidFill>
              </a:rPr>
              <a:t>’</a:t>
            </a:r>
            <a:endParaRPr lang="en-US" sz="1400" i="1">
              <a:solidFill>
                <a:srgbClr val="470F3E"/>
              </a:solidFill>
            </a:endParaRPr>
          </a:p>
        </p:txBody>
      </p:sp>
      <p:sp>
        <p:nvSpPr>
          <p:cNvPr id="20502" name="AutoShape 23"/>
          <p:cNvSpPr>
            <a:spLocks noChangeArrowheads="1"/>
          </p:cNvSpPr>
          <p:nvPr/>
        </p:nvSpPr>
        <p:spPr bwMode="auto">
          <a:xfrm>
            <a:off x="1981200" y="25146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rgbClr val="3B4F8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UY"/>
          </a:p>
        </p:txBody>
      </p:sp>
      <p:sp>
        <p:nvSpPr>
          <p:cNvPr id="20503" name="Line 24"/>
          <p:cNvSpPr>
            <a:spLocks noChangeShapeType="1"/>
          </p:cNvSpPr>
          <p:nvPr/>
        </p:nvSpPr>
        <p:spPr bwMode="auto">
          <a:xfrm flipH="1">
            <a:off x="1143000" y="3733800"/>
            <a:ext cx="2971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0504" name="Text Box 25"/>
          <p:cNvSpPr txBox="1">
            <a:spLocks noChangeArrowheads="1"/>
          </p:cNvSpPr>
          <p:nvPr/>
        </p:nvSpPr>
        <p:spPr bwMode="auto">
          <a:xfrm>
            <a:off x="762000" y="3521075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baseline="-25000">
                <a:solidFill>
                  <a:schemeClr val="tx1"/>
                </a:solidFill>
              </a:rPr>
              <a:t>3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20505" name="Line 26"/>
          <p:cNvSpPr>
            <a:spLocks noChangeShapeType="1"/>
          </p:cNvSpPr>
          <p:nvPr/>
        </p:nvSpPr>
        <p:spPr bwMode="auto">
          <a:xfrm>
            <a:off x="4419600" y="4038600"/>
            <a:ext cx="0" cy="1981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0506" name="Text Box 27"/>
          <p:cNvSpPr txBox="1">
            <a:spLocks noChangeArrowheads="1"/>
          </p:cNvSpPr>
          <p:nvPr/>
        </p:nvSpPr>
        <p:spPr bwMode="auto">
          <a:xfrm>
            <a:off x="4191000" y="6035675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20507" name="Line 28"/>
          <p:cNvSpPr>
            <a:spLocks noChangeShapeType="1"/>
          </p:cNvSpPr>
          <p:nvPr/>
        </p:nvSpPr>
        <p:spPr bwMode="auto">
          <a:xfrm>
            <a:off x="1143000" y="4038600"/>
            <a:ext cx="3276600" cy="0"/>
          </a:xfrm>
          <a:prstGeom prst="line">
            <a:avLst/>
          </a:prstGeom>
          <a:noFill/>
          <a:ln w="28575">
            <a:solidFill>
              <a:srgbClr val="DC00D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0ECD1E67-DE5D-4EC0-B230-946BE45DECD0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2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3870"/>
            <a:ext cx="9144000" cy="66193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UY" sz="3000" dirty="0" smtClean="0"/>
              <a:t>1. Eficiencia Económica y Análisis del Bienestar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458200" cy="5181600"/>
          </a:xfrm>
        </p:spPr>
        <p:txBody>
          <a:bodyPr/>
          <a:lstStyle/>
          <a:p>
            <a:r>
              <a:rPr lang="es-ES" sz="3000" dirty="0" smtClean="0"/>
              <a:t>Aclaración: </a:t>
            </a:r>
            <a:endParaRPr lang="es-ES" sz="3000" dirty="0" smtClean="0"/>
          </a:p>
          <a:p>
            <a:pPr lvl="1"/>
            <a:r>
              <a:rPr lang="es-ES" sz="2600" dirty="0" smtClean="0"/>
              <a:t>Eficiencia </a:t>
            </a:r>
            <a:r>
              <a:rPr lang="es-ES" sz="2600" dirty="0" smtClean="0"/>
              <a:t>requiere análisis de equilibrio general</a:t>
            </a:r>
          </a:p>
          <a:p>
            <a:pPr lvl="1"/>
            <a:r>
              <a:rPr lang="es-ES" sz="2600" dirty="0" smtClean="0"/>
              <a:t>Nosotros estamos en equilibrio </a:t>
            </a:r>
            <a:r>
              <a:rPr lang="es-ES" sz="2600" dirty="0" smtClean="0"/>
              <a:t>parcial</a:t>
            </a:r>
          </a:p>
          <a:p>
            <a:pPr lvl="1"/>
            <a:r>
              <a:rPr lang="es-ES" sz="2600" dirty="0" smtClean="0"/>
              <a:t>Igual hablamos de eficiencia</a:t>
            </a:r>
            <a:endParaRPr lang="es-E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02C1D2C7-6B27-4F1D-8AB7-1456B16492EB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20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834592" name="Group 32"/>
          <p:cNvGrpSpPr>
            <a:grpSpLocks/>
          </p:cNvGrpSpPr>
          <p:nvPr/>
        </p:nvGrpSpPr>
        <p:grpSpPr bwMode="auto">
          <a:xfrm>
            <a:off x="2971800" y="1774825"/>
            <a:ext cx="6172200" cy="2263775"/>
            <a:chOff x="1872" y="1118"/>
            <a:chExt cx="3888" cy="1426"/>
          </a:xfrm>
        </p:grpSpPr>
        <p:sp>
          <p:nvSpPr>
            <p:cNvPr id="21533" name="AutoShape 29" descr="Trellis"/>
            <p:cNvSpPr>
              <a:spLocks noChangeArrowheads="1"/>
            </p:cNvSpPr>
            <p:nvPr/>
          </p:nvSpPr>
          <p:spPr bwMode="auto">
            <a:xfrm>
              <a:off x="1872" y="1584"/>
              <a:ext cx="720" cy="768"/>
            </a:xfrm>
            <a:prstGeom prst="rtTriangle">
              <a:avLst/>
            </a:prstGeom>
            <a:pattFill prst="trellis">
              <a:fgClr>
                <a:srgbClr val="F3B823"/>
              </a:fgClr>
              <a:bgClr>
                <a:srgbClr val="3B4F89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UY"/>
            </a:p>
          </p:txBody>
        </p:sp>
        <p:sp>
          <p:nvSpPr>
            <p:cNvPr id="21534" name="AutoShape 3" descr="Trellis"/>
            <p:cNvSpPr>
              <a:spLocks noChangeArrowheads="1"/>
            </p:cNvSpPr>
            <p:nvPr/>
          </p:nvSpPr>
          <p:spPr bwMode="auto">
            <a:xfrm flipV="1">
              <a:off x="1872" y="2352"/>
              <a:ext cx="720" cy="192"/>
            </a:xfrm>
            <a:prstGeom prst="rtTriangle">
              <a:avLst/>
            </a:prstGeom>
            <a:pattFill prst="trellis">
              <a:fgClr>
                <a:srgbClr val="F3B823"/>
              </a:fgClr>
              <a:bgClr>
                <a:srgbClr val="3B4F89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UY"/>
            </a:p>
          </p:txBody>
        </p:sp>
        <p:sp>
          <p:nvSpPr>
            <p:cNvPr id="21535" name="Text Box 4"/>
            <p:cNvSpPr txBox="1">
              <a:spLocks noChangeArrowheads="1"/>
            </p:cNvSpPr>
            <p:nvPr/>
          </p:nvSpPr>
          <p:spPr bwMode="auto">
            <a:xfrm>
              <a:off x="3648" y="1118"/>
              <a:ext cx="2112" cy="14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 sz="2000">
                  <a:solidFill>
                    <a:srgbClr val="470F3E"/>
                  </a:solidFill>
                </a:rPr>
                <a:t>El área sombreada representa el valor total de transacciones beneficiosas para las dos partes que no se producen debido a la política gubernamental de control de precios. </a:t>
              </a:r>
            </a:p>
          </p:txBody>
        </p:sp>
      </p:grpSp>
      <p:sp>
        <p:nvSpPr>
          <p:cNvPr id="21508" name="Rectangle 5"/>
          <p:cNvSpPr>
            <a:spLocks noGrp="1" noChangeArrowheads="1"/>
          </p:cNvSpPr>
          <p:nvPr>
            <p:ph type="title"/>
          </p:nvPr>
        </p:nvSpPr>
        <p:spPr>
          <a:xfrm>
            <a:off x="423863" y="0"/>
            <a:ext cx="8305800" cy="685800"/>
          </a:xfrm>
        </p:spPr>
        <p:txBody>
          <a:bodyPr/>
          <a:lstStyle/>
          <a:p>
            <a:r>
              <a:rPr lang="es-UY" dirty="0" smtClean="0"/>
              <a:t>Control de Precios y Escasez</a:t>
            </a:r>
          </a:p>
        </p:txBody>
      </p:sp>
      <p:sp>
        <p:nvSpPr>
          <p:cNvPr id="21509" name="Line 6"/>
          <p:cNvSpPr>
            <a:spLocks noChangeShapeType="1"/>
          </p:cNvSpPr>
          <p:nvPr/>
        </p:nvSpPr>
        <p:spPr bwMode="auto">
          <a:xfrm>
            <a:off x="1143000" y="23622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1510" name="Line 7"/>
          <p:cNvSpPr>
            <a:spLocks noChangeShapeType="1"/>
          </p:cNvSpPr>
          <p:nvPr/>
        </p:nvSpPr>
        <p:spPr bwMode="auto">
          <a:xfrm>
            <a:off x="1143000" y="6019800"/>
            <a:ext cx="411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1511" name="Text Box 8"/>
          <p:cNvSpPr txBox="1">
            <a:spLocks noChangeArrowheads="1"/>
          </p:cNvSpPr>
          <p:nvPr/>
        </p:nvSpPr>
        <p:spPr bwMode="auto">
          <a:xfrm>
            <a:off x="5241925" y="5834063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21512" name="Text Box 9"/>
          <p:cNvSpPr txBox="1">
            <a:spLocks noChangeArrowheads="1"/>
          </p:cNvSpPr>
          <p:nvPr/>
        </p:nvSpPr>
        <p:spPr bwMode="auto">
          <a:xfrm>
            <a:off x="381000" y="1903413"/>
            <a:ext cx="8382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Precio</a:t>
            </a:r>
          </a:p>
        </p:txBody>
      </p:sp>
      <p:sp>
        <p:nvSpPr>
          <p:cNvPr id="21513" name="Line 10"/>
          <p:cNvSpPr>
            <a:spLocks noChangeShapeType="1"/>
          </p:cNvSpPr>
          <p:nvPr/>
        </p:nvSpPr>
        <p:spPr bwMode="auto">
          <a:xfrm flipV="1">
            <a:off x="1676400" y="2286000"/>
            <a:ext cx="2971800" cy="3122613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1514" name="Text Box 11"/>
          <p:cNvSpPr txBox="1">
            <a:spLocks noChangeArrowheads="1"/>
          </p:cNvSpPr>
          <p:nvPr/>
        </p:nvSpPr>
        <p:spPr bwMode="auto">
          <a:xfrm>
            <a:off x="4114800" y="2071688"/>
            <a:ext cx="51276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3B4F89"/>
                </a:solidFill>
              </a:rPr>
              <a:t>Ocp</a:t>
            </a:r>
          </a:p>
        </p:txBody>
      </p:sp>
      <p:sp>
        <p:nvSpPr>
          <p:cNvPr id="21515" name="Line 12"/>
          <p:cNvSpPr>
            <a:spLocks noChangeShapeType="1"/>
          </p:cNvSpPr>
          <p:nvPr/>
        </p:nvSpPr>
        <p:spPr bwMode="auto">
          <a:xfrm>
            <a:off x="1676400" y="2743200"/>
            <a:ext cx="2743200" cy="27432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1516" name="Text Box 13"/>
          <p:cNvSpPr txBox="1">
            <a:spLocks noChangeArrowheads="1"/>
          </p:cNvSpPr>
          <p:nvPr/>
        </p:nvSpPr>
        <p:spPr bwMode="auto">
          <a:xfrm>
            <a:off x="4419600" y="5426075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470F3E"/>
                </a:solidFill>
              </a:rPr>
              <a:t>D</a:t>
            </a:r>
          </a:p>
        </p:txBody>
      </p:sp>
      <p:sp>
        <p:nvSpPr>
          <p:cNvPr id="21517" name="Line 14"/>
          <p:cNvSpPr>
            <a:spLocks noChangeShapeType="1"/>
          </p:cNvSpPr>
          <p:nvPr/>
        </p:nvSpPr>
        <p:spPr bwMode="auto">
          <a:xfrm flipV="1">
            <a:off x="1524000" y="3429000"/>
            <a:ext cx="3581400" cy="10668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1518" name="Text Box 15"/>
          <p:cNvSpPr txBox="1">
            <a:spLocks noChangeArrowheads="1"/>
          </p:cNvSpPr>
          <p:nvPr/>
        </p:nvSpPr>
        <p:spPr bwMode="auto">
          <a:xfrm>
            <a:off x="5105400" y="3290888"/>
            <a:ext cx="4635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3B4F89"/>
                </a:solidFill>
              </a:rPr>
              <a:t>Olp</a:t>
            </a:r>
          </a:p>
        </p:txBody>
      </p:sp>
      <p:sp>
        <p:nvSpPr>
          <p:cNvPr id="21519" name="Line 16"/>
          <p:cNvSpPr>
            <a:spLocks noChangeShapeType="1"/>
          </p:cNvSpPr>
          <p:nvPr/>
        </p:nvSpPr>
        <p:spPr bwMode="auto">
          <a:xfrm flipH="1">
            <a:off x="1143000" y="4038600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1520" name="Line 17"/>
          <p:cNvSpPr>
            <a:spLocks noChangeShapeType="1"/>
          </p:cNvSpPr>
          <p:nvPr/>
        </p:nvSpPr>
        <p:spPr bwMode="auto">
          <a:xfrm>
            <a:off x="2971800" y="2514600"/>
            <a:ext cx="0" cy="3505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1521" name="Text Box 18"/>
          <p:cNvSpPr txBox="1">
            <a:spLocks noChangeArrowheads="1"/>
          </p:cNvSpPr>
          <p:nvPr/>
        </p:nvSpPr>
        <p:spPr bwMode="auto">
          <a:xfrm>
            <a:off x="762000" y="3902075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21522" name="Text Box 19"/>
          <p:cNvSpPr txBox="1">
            <a:spLocks noChangeArrowheads="1"/>
          </p:cNvSpPr>
          <p:nvPr/>
        </p:nvSpPr>
        <p:spPr bwMode="auto">
          <a:xfrm>
            <a:off x="2819400" y="6035675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21523" name="Text Box 20"/>
          <p:cNvSpPr txBox="1">
            <a:spLocks noChangeArrowheads="1"/>
          </p:cNvSpPr>
          <p:nvPr/>
        </p:nvSpPr>
        <p:spPr bwMode="auto">
          <a:xfrm>
            <a:off x="5562600" y="38862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endParaRPr lang="es-UY"/>
          </a:p>
        </p:txBody>
      </p:sp>
      <p:sp>
        <p:nvSpPr>
          <p:cNvPr id="21524" name="Line 21"/>
          <p:cNvSpPr>
            <a:spLocks noChangeShapeType="1"/>
          </p:cNvSpPr>
          <p:nvPr/>
        </p:nvSpPr>
        <p:spPr bwMode="auto">
          <a:xfrm>
            <a:off x="2667000" y="2209800"/>
            <a:ext cx="2514600" cy="26670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1525" name="Text Box 22"/>
          <p:cNvSpPr txBox="1">
            <a:spLocks noChangeArrowheads="1"/>
          </p:cNvSpPr>
          <p:nvPr/>
        </p:nvSpPr>
        <p:spPr bwMode="auto">
          <a:xfrm>
            <a:off x="5181600" y="4740275"/>
            <a:ext cx="352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470F3E"/>
                </a:solidFill>
              </a:rPr>
              <a:t>D</a:t>
            </a:r>
            <a:r>
              <a:rPr lang="en-US" sz="1400">
                <a:solidFill>
                  <a:srgbClr val="470F3E"/>
                </a:solidFill>
              </a:rPr>
              <a:t>’</a:t>
            </a:r>
            <a:endParaRPr lang="en-US" sz="1400" i="1">
              <a:solidFill>
                <a:srgbClr val="470F3E"/>
              </a:solidFill>
            </a:endParaRPr>
          </a:p>
        </p:txBody>
      </p:sp>
      <p:sp>
        <p:nvSpPr>
          <p:cNvPr id="21526" name="AutoShape 23"/>
          <p:cNvSpPr>
            <a:spLocks noChangeArrowheads="1"/>
          </p:cNvSpPr>
          <p:nvPr/>
        </p:nvSpPr>
        <p:spPr bwMode="auto">
          <a:xfrm>
            <a:off x="1981200" y="25146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rgbClr val="3B4F8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UY"/>
          </a:p>
        </p:txBody>
      </p:sp>
      <p:sp>
        <p:nvSpPr>
          <p:cNvPr id="21527" name="Line 24"/>
          <p:cNvSpPr>
            <a:spLocks noChangeShapeType="1"/>
          </p:cNvSpPr>
          <p:nvPr/>
        </p:nvSpPr>
        <p:spPr bwMode="auto">
          <a:xfrm flipH="1">
            <a:off x="1143000" y="3733800"/>
            <a:ext cx="2971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1528" name="Text Box 25"/>
          <p:cNvSpPr txBox="1">
            <a:spLocks noChangeArrowheads="1"/>
          </p:cNvSpPr>
          <p:nvPr/>
        </p:nvSpPr>
        <p:spPr bwMode="auto">
          <a:xfrm>
            <a:off x="762000" y="3521075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baseline="-25000">
                <a:solidFill>
                  <a:schemeClr val="tx1"/>
                </a:solidFill>
              </a:rPr>
              <a:t>3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21529" name="Line 26"/>
          <p:cNvSpPr>
            <a:spLocks noChangeShapeType="1"/>
          </p:cNvSpPr>
          <p:nvPr/>
        </p:nvSpPr>
        <p:spPr bwMode="auto">
          <a:xfrm>
            <a:off x="4419600" y="4038600"/>
            <a:ext cx="0" cy="1981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1530" name="Text Box 27"/>
          <p:cNvSpPr txBox="1">
            <a:spLocks noChangeArrowheads="1"/>
          </p:cNvSpPr>
          <p:nvPr/>
        </p:nvSpPr>
        <p:spPr bwMode="auto">
          <a:xfrm>
            <a:off x="4191000" y="6035675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endParaRPr lang="en-US" sz="1400" b="1" i="1">
              <a:solidFill>
                <a:schemeClr val="tx1"/>
              </a:solidFill>
            </a:endParaRPr>
          </a:p>
        </p:txBody>
      </p:sp>
      <p:sp>
        <p:nvSpPr>
          <p:cNvPr id="21531" name="Line 28"/>
          <p:cNvSpPr>
            <a:spLocks noChangeShapeType="1"/>
          </p:cNvSpPr>
          <p:nvPr/>
        </p:nvSpPr>
        <p:spPr bwMode="auto">
          <a:xfrm>
            <a:off x="1143000" y="4038600"/>
            <a:ext cx="3276600" cy="0"/>
          </a:xfrm>
          <a:prstGeom prst="line">
            <a:avLst/>
          </a:prstGeom>
          <a:noFill/>
          <a:ln w="28575">
            <a:solidFill>
              <a:srgbClr val="DC00D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834590" name="Text Box 30"/>
          <p:cNvSpPr txBox="1">
            <a:spLocks noChangeArrowheads="1"/>
          </p:cNvSpPr>
          <p:nvPr/>
        </p:nvSpPr>
        <p:spPr bwMode="auto">
          <a:xfrm>
            <a:off x="5867400" y="4351338"/>
            <a:ext cx="31242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2000">
                <a:solidFill>
                  <a:srgbClr val="470F3E"/>
                </a:solidFill>
              </a:rPr>
              <a:t>Esta es una medida de los costos puros para el bienestar que produce esta política.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3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4590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02A67E3D-8950-4702-8602-7182544AB731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21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03"/>
            <a:ext cx="9144000" cy="666997"/>
          </a:xfrm>
        </p:spPr>
        <p:txBody>
          <a:bodyPr/>
          <a:lstStyle/>
          <a:p>
            <a:r>
              <a:rPr lang="es-UY" sz="3200" dirty="0" smtClean="0"/>
              <a:t>2. Análisis de la Incidencia  de los Impuestos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915400" cy="5562600"/>
          </a:xfrm>
        </p:spPr>
        <p:txBody>
          <a:bodyPr/>
          <a:lstStyle/>
          <a:p>
            <a:r>
              <a:rPr lang="es-ES" sz="3000" dirty="0" smtClean="0"/>
              <a:t>Para discutir el efecto de un impuesto por unidad (</a:t>
            </a:r>
            <a:r>
              <a:rPr lang="es-ES" sz="3000" i="1" dirty="0" smtClean="0"/>
              <a:t>t</a:t>
            </a:r>
            <a:r>
              <a:rPr lang="es-ES" sz="3000" dirty="0" smtClean="0"/>
              <a:t>), necesitamos diferenciar entre el precio pagado por los compradores (</a:t>
            </a:r>
            <a:r>
              <a:rPr lang="es-ES" sz="3000" i="1" dirty="0" smtClean="0"/>
              <a:t>P</a:t>
            </a:r>
            <a:r>
              <a:rPr lang="es-ES" sz="3000" i="1" baseline="-25000" dirty="0" smtClean="0"/>
              <a:t>D</a:t>
            </a:r>
            <a:r>
              <a:rPr lang="es-ES" sz="3000" dirty="0" smtClean="0"/>
              <a:t>) y el recibido por los vendedores (</a:t>
            </a:r>
            <a:r>
              <a:rPr lang="es-ES" sz="3000" i="1" dirty="0" smtClean="0"/>
              <a:t>P</a:t>
            </a:r>
            <a:r>
              <a:rPr lang="es-ES" sz="3000" i="1" baseline="-25000" dirty="0" smtClean="0"/>
              <a:t>O</a:t>
            </a:r>
            <a:r>
              <a:rPr lang="es-ES" sz="3000" dirty="0" smtClean="0"/>
              <a:t>)</a:t>
            </a:r>
          </a:p>
          <a:p>
            <a:pPr marL="0" indent="0">
              <a:buNone/>
            </a:pPr>
            <a:endParaRPr lang="es-ES" sz="3000" dirty="0" smtClean="0"/>
          </a:p>
          <a:p>
            <a:pPr algn="ctr">
              <a:lnSpc>
                <a:spcPct val="120000"/>
              </a:lnSpc>
              <a:buFontTx/>
              <a:buNone/>
            </a:pPr>
            <a:r>
              <a:rPr lang="es-ES" sz="2800" i="1" dirty="0" smtClean="0">
                <a:solidFill>
                  <a:srgbClr val="3B4F89"/>
                </a:solidFill>
              </a:rPr>
              <a:t>P</a:t>
            </a:r>
            <a:r>
              <a:rPr lang="es-ES" sz="2800" i="1" baseline="-25000" dirty="0" smtClean="0">
                <a:solidFill>
                  <a:srgbClr val="3B4F89"/>
                </a:solidFill>
              </a:rPr>
              <a:t>D</a:t>
            </a:r>
            <a:r>
              <a:rPr lang="es-ES" sz="2800" dirty="0" smtClean="0">
                <a:solidFill>
                  <a:srgbClr val="3B4F89"/>
                </a:solidFill>
              </a:rPr>
              <a:t> - </a:t>
            </a:r>
            <a:r>
              <a:rPr lang="es-ES" sz="2800" i="1" dirty="0" smtClean="0">
                <a:solidFill>
                  <a:srgbClr val="3B4F89"/>
                </a:solidFill>
              </a:rPr>
              <a:t>P</a:t>
            </a:r>
            <a:r>
              <a:rPr lang="es-ES" sz="2800" i="1" baseline="-25000" dirty="0" smtClean="0">
                <a:solidFill>
                  <a:srgbClr val="3B4F89"/>
                </a:solidFill>
              </a:rPr>
              <a:t>O</a:t>
            </a:r>
            <a:r>
              <a:rPr lang="es-ES" sz="2800" dirty="0" smtClean="0">
                <a:solidFill>
                  <a:srgbClr val="3B4F89"/>
                </a:solidFill>
              </a:rPr>
              <a:t> = </a:t>
            </a:r>
            <a:r>
              <a:rPr lang="es-ES" sz="2800" i="1" dirty="0" smtClean="0">
                <a:solidFill>
                  <a:srgbClr val="3B4F89"/>
                </a:solidFill>
              </a:rPr>
              <a:t>t</a:t>
            </a:r>
            <a:endParaRPr lang="es-ES" i="1" dirty="0" smtClean="0"/>
          </a:p>
          <a:p>
            <a:pPr marL="0" indent="0">
              <a:buNone/>
            </a:pPr>
            <a:endParaRPr lang="es-ES" sz="3000" dirty="0" smtClean="0"/>
          </a:p>
          <a:p>
            <a:r>
              <a:rPr lang="es-ES" sz="3000" dirty="0" smtClean="0"/>
              <a:t>En </a:t>
            </a:r>
            <a:r>
              <a:rPr lang="es-ES" sz="3000" dirty="0" smtClean="0"/>
              <a:t>términos de las pequeñas variaciones de precios que queremos analizar, 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s-ES" sz="2800" i="1" dirty="0" err="1" smtClean="0">
                <a:solidFill>
                  <a:srgbClr val="3B4F89"/>
                </a:solidFill>
              </a:rPr>
              <a:t>dP</a:t>
            </a:r>
            <a:r>
              <a:rPr lang="es-ES" sz="2800" i="1" baseline="-25000" dirty="0" err="1" smtClean="0">
                <a:solidFill>
                  <a:srgbClr val="3B4F89"/>
                </a:solidFill>
              </a:rPr>
              <a:t>D</a:t>
            </a:r>
            <a:r>
              <a:rPr lang="es-ES" sz="2800" dirty="0" smtClean="0">
                <a:solidFill>
                  <a:srgbClr val="3B4F89"/>
                </a:solidFill>
              </a:rPr>
              <a:t> </a:t>
            </a:r>
            <a:r>
              <a:rPr lang="es-ES" sz="2800" dirty="0" smtClean="0">
                <a:solidFill>
                  <a:srgbClr val="3B4F89"/>
                </a:solidFill>
              </a:rPr>
              <a:t>- </a:t>
            </a:r>
            <a:r>
              <a:rPr lang="es-ES" sz="2800" i="1" dirty="0" err="1" smtClean="0">
                <a:solidFill>
                  <a:srgbClr val="3B4F89"/>
                </a:solidFill>
              </a:rPr>
              <a:t>dP</a:t>
            </a:r>
            <a:r>
              <a:rPr lang="es-ES" sz="2800" i="1" baseline="-25000" dirty="0" err="1" smtClean="0">
                <a:solidFill>
                  <a:srgbClr val="3B4F89"/>
                </a:solidFill>
              </a:rPr>
              <a:t>O</a:t>
            </a:r>
            <a:r>
              <a:rPr lang="es-ES" sz="2800" dirty="0" smtClean="0">
                <a:solidFill>
                  <a:srgbClr val="3B4F89"/>
                </a:solidFill>
              </a:rPr>
              <a:t> = </a:t>
            </a:r>
            <a:r>
              <a:rPr lang="es-ES" sz="2800" i="1" dirty="0" err="1" smtClean="0">
                <a:solidFill>
                  <a:srgbClr val="3B4F89"/>
                </a:solidFill>
              </a:rPr>
              <a:t>dt</a:t>
            </a:r>
            <a:endParaRPr lang="es-E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D9913ABD-FF98-46B5-888C-161E7CB80BE1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22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8676" name="Line 3"/>
          <p:cNvSpPr>
            <a:spLocks noChangeShapeType="1"/>
          </p:cNvSpPr>
          <p:nvPr/>
        </p:nvSpPr>
        <p:spPr bwMode="auto">
          <a:xfrm>
            <a:off x="1524000" y="23622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8677" name="Line 4"/>
          <p:cNvSpPr>
            <a:spLocks noChangeShapeType="1"/>
          </p:cNvSpPr>
          <p:nvPr/>
        </p:nvSpPr>
        <p:spPr bwMode="auto">
          <a:xfrm>
            <a:off x="1524000" y="6019800"/>
            <a:ext cx="434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5867400" y="5942013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762000" y="2055813"/>
            <a:ext cx="8382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Precio</a:t>
            </a:r>
          </a:p>
        </p:txBody>
      </p:sp>
      <p:sp>
        <p:nvSpPr>
          <p:cNvPr id="28680" name="Line 7"/>
          <p:cNvSpPr>
            <a:spLocks noChangeShapeType="1"/>
          </p:cNvSpPr>
          <p:nvPr/>
        </p:nvSpPr>
        <p:spPr bwMode="auto">
          <a:xfrm>
            <a:off x="1905000" y="2667000"/>
            <a:ext cx="2743200" cy="27432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8681" name="Line 8"/>
          <p:cNvSpPr>
            <a:spLocks noChangeShapeType="1"/>
          </p:cNvSpPr>
          <p:nvPr/>
        </p:nvSpPr>
        <p:spPr bwMode="auto">
          <a:xfrm flipV="1">
            <a:off x="2057400" y="2667000"/>
            <a:ext cx="2590800" cy="25908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8682" name="Line 9"/>
          <p:cNvSpPr>
            <a:spLocks noChangeShapeType="1"/>
          </p:cNvSpPr>
          <p:nvPr/>
        </p:nvSpPr>
        <p:spPr bwMode="auto">
          <a:xfrm flipH="1">
            <a:off x="1524000" y="40386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8683" name="Line 10"/>
          <p:cNvSpPr>
            <a:spLocks noChangeShapeType="1"/>
          </p:cNvSpPr>
          <p:nvPr/>
        </p:nvSpPr>
        <p:spPr bwMode="auto">
          <a:xfrm>
            <a:off x="3276600" y="4038600"/>
            <a:ext cx="0" cy="1981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8684" name="Text Box 11"/>
          <p:cNvSpPr txBox="1">
            <a:spLocks noChangeArrowheads="1"/>
          </p:cNvSpPr>
          <p:nvPr/>
        </p:nvSpPr>
        <p:spPr bwMode="auto">
          <a:xfrm>
            <a:off x="4648200" y="2376488"/>
            <a:ext cx="323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470F3E"/>
                </a:solidFill>
              </a:rPr>
              <a:t>O</a:t>
            </a:r>
          </a:p>
        </p:txBody>
      </p:sp>
      <p:sp>
        <p:nvSpPr>
          <p:cNvPr id="28685" name="Text Box 12"/>
          <p:cNvSpPr txBox="1">
            <a:spLocks noChangeArrowheads="1"/>
          </p:cNvSpPr>
          <p:nvPr/>
        </p:nvSpPr>
        <p:spPr bwMode="auto">
          <a:xfrm>
            <a:off x="4648200" y="5197475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3B4F89"/>
                </a:solidFill>
              </a:rPr>
              <a:t>D</a:t>
            </a:r>
          </a:p>
        </p:txBody>
      </p:sp>
      <p:sp>
        <p:nvSpPr>
          <p:cNvPr id="28686" name="Text Box 13"/>
          <p:cNvSpPr txBox="1">
            <a:spLocks noChangeArrowheads="1"/>
          </p:cNvSpPr>
          <p:nvPr/>
        </p:nvSpPr>
        <p:spPr bwMode="auto">
          <a:xfrm>
            <a:off x="1143000" y="3902075"/>
            <a:ext cx="373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28687" name="Text Box 14"/>
          <p:cNvSpPr txBox="1">
            <a:spLocks noChangeArrowheads="1"/>
          </p:cNvSpPr>
          <p:nvPr/>
        </p:nvSpPr>
        <p:spPr bwMode="auto">
          <a:xfrm>
            <a:off x="3124200" y="6035675"/>
            <a:ext cx="3921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>
                <a:solidFill>
                  <a:schemeClr val="tx1"/>
                </a:solidFill>
              </a:rPr>
              <a:t>*</a:t>
            </a:r>
          </a:p>
        </p:txBody>
      </p:sp>
      <p:grpSp>
        <p:nvGrpSpPr>
          <p:cNvPr id="841756" name="Group 28"/>
          <p:cNvGrpSpPr>
            <a:grpSpLocks/>
          </p:cNvGrpSpPr>
          <p:nvPr/>
        </p:nvGrpSpPr>
        <p:grpSpPr bwMode="auto">
          <a:xfrm>
            <a:off x="1143000" y="2317750"/>
            <a:ext cx="7646988" cy="4022725"/>
            <a:chOff x="720" y="1460"/>
            <a:chExt cx="4817" cy="2534"/>
          </a:xfrm>
        </p:grpSpPr>
        <p:sp>
          <p:nvSpPr>
            <p:cNvPr id="28689" name="Line 15"/>
            <p:cNvSpPr>
              <a:spLocks noChangeShapeType="1"/>
            </p:cNvSpPr>
            <p:nvPr/>
          </p:nvSpPr>
          <p:spPr bwMode="auto">
            <a:xfrm>
              <a:off x="1584" y="2064"/>
              <a:ext cx="0" cy="9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grpSp>
          <p:nvGrpSpPr>
            <p:cNvPr id="28690" name="Group 27"/>
            <p:cNvGrpSpPr>
              <a:grpSpLocks/>
            </p:cNvGrpSpPr>
            <p:nvPr/>
          </p:nvGrpSpPr>
          <p:grpSpPr bwMode="auto">
            <a:xfrm>
              <a:off x="720" y="1460"/>
              <a:ext cx="4817" cy="2534"/>
              <a:chOff x="720" y="1460"/>
              <a:chExt cx="4817" cy="2534"/>
            </a:xfrm>
          </p:grpSpPr>
          <p:sp>
            <p:nvSpPr>
              <p:cNvPr id="28691" name="Line 16"/>
              <p:cNvSpPr>
                <a:spLocks noChangeShapeType="1"/>
              </p:cNvSpPr>
              <p:nvPr/>
            </p:nvSpPr>
            <p:spPr bwMode="auto">
              <a:xfrm>
                <a:off x="1584" y="3024"/>
                <a:ext cx="0" cy="7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  <p:sp>
            <p:nvSpPr>
              <p:cNvPr id="28692" name="Line 17"/>
              <p:cNvSpPr>
                <a:spLocks noChangeShapeType="1"/>
              </p:cNvSpPr>
              <p:nvPr/>
            </p:nvSpPr>
            <p:spPr bwMode="auto">
              <a:xfrm flipH="1">
                <a:off x="960" y="206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  <p:sp>
            <p:nvSpPr>
              <p:cNvPr id="28693" name="Line 18"/>
              <p:cNvSpPr>
                <a:spLocks noChangeShapeType="1"/>
              </p:cNvSpPr>
              <p:nvPr/>
            </p:nvSpPr>
            <p:spPr bwMode="auto">
              <a:xfrm flipH="1">
                <a:off x="960" y="302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  <p:sp>
            <p:nvSpPr>
              <p:cNvPr id="28694" name="Text Box 19"/>
              <p:cNvSpPr txBox="1">
                <a:spLocks noChangeArrowheads="1"/>
              </p:cNvSpPr>
              <p:nvPr/>
            </p:nvSpPr>
            <p:spPr bwMode="auto">
              <a:xfrm>
                <a:off x="720" y="1978"/>
                <a:ext cx="243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rgbClr val="007572"/>
                    </a:solidFill>
                    <a:latin typeface="Arial" charset="0"/>
                  </a:defRPr>
                </a:lvl1pPr>
                <a:lvl2pPr marL="742950" indent="-285750">
                  <a:defRPr sz="2400">
                    <a:solidFill>
                      <a:srgbClr val="007572"/>
                    </a:solidFill>
                    <a:latin typeface="Arial" charset="0"/>
                  </a:defRPr>
                </a:lvl2pPr>
                <a:lvl3pPr marL="1143000" indent="-228600">
                  <a:defRPr sz="2400">
                    <a:solidFill>
                      <a:srgbClr val="007572"/>
                    </a:solidFill>
                    <a:latin typeface="Arial" charset="0"/>
                  </a:defRPr>
                </a:lvl3pPr>
                <a:lvl4pPr marL="1600200" indent="-228600">
                  <a:defRPr sz="2400">
                    <a:solidFill>
                      <a:srgbClr val="007572"/>
                    </a:solidFill>
                    <a:latin typeface="Arial" charset="0"/>
                  </a:defRPr>
                </a:lvl4pPr>
                <a:lvl5pPr marL="2057400" indent="-228600">
                  <a:defRPr sz="2400">
                    <a:solidFill>
                      <a:srgbClr val="007572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7572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7572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7572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7572"/>
                    </a:solidFill>
                    <a:latin typeface="Arial" charset="0"/>
                  </a:defRPr>
                </a:lvl9pPr>
              </a:lstStyle>
              <a:p>
                <a:pPr algn="l"/>
                <a:r>
                  <a:rPr lang="en-US" sz="1400" b="1" i="1">
                    <a:solidFill>
                      <a:schemeClr val="tx1"/>
                    </a:solidFill>
                  </a:rPr>
                  <a:t>P</a:t>
                </a:r>
                <a:r>
                  <a:rPr lang="en-US" sz="1400" b="1" i="1" baseline="-25000">
                    <a:solidFill>
                      <a:schemeClr val="tx1"/>
                    </a:solidFill>
                  </a:rPr>
                  <a:t>D</a:t>
                </a:r>
                <a:endParaRPr lang="en-US" sz="14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8695" name="Text Box 20"/>
              <p:cNvSpPr txBox="1">
                <a:spLocks noChangeArrowheads="1"/>
              </p:cNvSpPr>
              <p:nvPr/>
            </p:nvSpPr>
            <p:spPr bwMode="auto">
              <a:xfrm>
                <a:off x="720" y="2937"/>
                <a:ext cx="251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rgbClr val="007572"/>
                    </a:solidFill>
                    <a:latin typeface="Arial" charset="0"/>
                  </a:defRPr>
                </a:lvl1pPr>
                <a:lvl2pPr marL="742950" indent="-285750">
                  <a:defRPr sz="2400">
                    <a:solidFill>
                      <a:srgbClr val="007572"/>
                    </a:solidFill>
                    <a:latin typeface="Arial" charset="0"/>
                  </a:defRPr>
                </a:lvl2pPr>
                <a:lvl3pPr marL="1143000" indent="-228600">
                  <a:defRPr sz="2400">
                    <a:solidFill>
                      <a:srgbClr val="007572"/>
                    </a:solidFill>
                    <a:latin typeface="Arial" charset="0"/>
                  </a:defRPr>
                </a:lvl3pPr>
                <a:lvl4pPr marL="1600200" indent="-228600">
                  <a:defRPr sz="2400">
                    <a:solidFill>
                      <a:srgbClr val="007572"/>
                    </a:solidFill>
                    <a:latin typeface="Arial" charset="0"/>
                  </a:defRPr>
                </a:lvl4pPr>
                <a:lvl5pPr marL="2057400" indent="-228600">
                  <a:defRPr sz="2400">
                    <a:solidFill>
                      <a:srgbClr val="007572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7572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7572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7572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7572"/>
                    </a:solidFill>
                    <a:latin typeface="Arial" charset="0"/>
                  </a:defRPr>
                </a:lvl9pPr>
              </a:lstStyle>
              <a:p>
                <a:pPr algn="l"/>
                <a:r>
                  <a:rPr lang="en-US" sz="1400" b="1" i="1">
                    <a:solidFill>
                      <a:schemeClr val="tx1"/>
                    </a:solidFill>
                  </a:rPr>
                  <a:t>P</a:t>
                </a:r>
                <a:r>
                  <a:rPr lang="en-US" sz="1400" b="1" i="1" baseline="-25000">
                    <a:solidFill>
                      <a:schemeClr val="tx1"/>
                    </a:solidFill>
                  </a:rPr>
                  <a:t>O</a:t>
                </a:r>
                <a:endParaRPr lang="en-US" sz="14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8696" name="Text Box 21"/>
              <p:cNvSpPr txBox="1">
                <a:spLocks noChangeArrowheads="1"/>
              </p:cNvSpPr>
              <p:nvPr/>
            </p:nvSpPr>
            <p:spPr bwMode="auto">
              <a:xfrm>
                <a:off x="3264" y="1460"/>
                <a:ext cx="2273" cy="14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rgbClr val="007572"/>
                    </a:solidFill>
                    <a:latin typeface="Arial" charset="0"/>
                  </a:defRPr>
                </a:lvl1pPr>
                <a:lvl2pPr marL="742950" indent="-285750">
                  <a:defRPr sz="2400">
                    <a:solidFill>
                      <a:srgbClr val="007572"/>
                    </a:solidFill>
                    <a:latin typeface="Arial" charset="0"/>
                  </a:defRPr>
                </a:lvl2pPr>
                <a:lvl3pPr marL="1143000" indent="-228600">
                  <a:defRPr sz="2400">
                    <a:solidFill>
                      <a:srgbClr val="007572"/>
                    </a:solidFill>
                    <a:latin typeface="Arial" charset="0"/>
                  </a:defRPr>
                </a:lvl3pPr>
                <a:lvl4pPr marL="1600200" indent="-228600">
                  <a:defRPr sz="2400">
                    <a:solidFill>
                      <a:srgbClr val="007572"/>
                    </a:solidFill>
                    <a:latin typeface="Arial" charset="0"/>
                  </a:defRPr>
                </a:lvl4pPr>
                <a:lvl5pPr marL="2057400" indent="-228600">
                  <a:defRPr sz="2400">
                    <a:solidFill>
                      <a:srgbClr val="007572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7572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7572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7572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7572"/>
                    </a:solidFill>
                    <a:latin typeface="Arial" charset="0"/>
                  </a:defRPr>
                </a:lvl9pPr>
              </a:lstStyle>
              <a:p>
                <a:pPr algn="l"/>
                <a:r>
                  <a:rPr lang="en-US">
                    <a:solidFill>
                      <a:srgbClr val="470F3E"/>
                    </a:solidFill>
                  </a:rPr>
                  <a:t>Un impuesto por unidad</a:t>
                </a:r>
              </a:p>
              <a:p>
                <a:pPr algn="l"/>
                <a:r>
                  <a:rPr lang="en-US">
                    <a:solidFill>
                      <a:srgbClr val="470F3E"/>
                    </a:solidFill>
                  </a:rPr>
                  <a:t>crea una brecha entre el </a:t>
                </a:r>
              </a:p>
              <a:p>
                <a:pPr algn="l"/>
                <a:r>
                  <a:rPr lang="en-US">
                    <a:solidFill>
                      <a:srgbClr val="470F3E"/>
                    </a:solidFill>
                  </a:rPr>
                  <a:t>precio que pagan los </a:t>
                </a:r>
              </a:p>
              <a:p>
                <a:pPr algn="l"/>
                <a:r>
                  <a:rPr lang="en-US">
                    <a:solidFill>
                      <a:srgbClr val="470F3E"/>
                    </a:solidFill>
                  </a:rPr>
                  <a:t>consumidores (</a:t>
                </a:r>
                <a:r>
                  <a:rPr lang="en-US" i="1">
                    <a:solidFill>
                      <a:srgbClr val="470F3E"/>
                    </a:solidFill>
                  </a:rPr>
                  <a:t>P</a:t>
                </a:r>
                <a:r>
                  <a:rPr lang="en-US" i="1" baseline="-25000">
                    <a:solidFill>
                      <a:srgbClr val="470F3E"/>
                    </a:solidFill>
                  </a:rPr>
                  <a:t>D</a:t>
                </a:r>
                <a:r>
                  <a:rPr lang="en-US">
                    <a:solidFill>
                      <a:srgbClr val="470F3E"/>
                    </a:solidFill>
                  </a:rPr>
                  <a:t>) y el </a:t>
                </a:r>
              </a:p>
              <a:p>
                <a:pPr algn="l"/>
                <a:r>
                  <a:rPr lang="en-US">
                    <a:solidFill>
                      <a:srgbClr val="470F3E"/>
                    </a:solidFill>
                  </a:rPr>
                  <a:t>precio que perciben los </a:t>
                </a:r>
              </a:p>
              <a:p>
                <a:pPr algn="l"/>
                <a:r>
                  <a:rPr lang="en-US">
                    <a:solidFill>
                      <a:srgbClr val="470F3E"/>
                    </a:solidFill>
                  </a:rPr>
                  <a:t>productores (</a:t>
                </a:r>
                <a:r>
                  <a:rPr lang="en-US" i="1">
                    <a:solidFill>
                      <a:srgbClr val="470F3E"/>
                    </a:solidFill>
                  </a:rPr>
                  <a:t>P</a:t>
                </a:r>
                <a:r>
                  <a:rPr lang="en-US" i="1" baseline="-25000">
                    <a:solidFill>
                      <a:srgbClr val="470F3E"/>
                    </a:solidFill>
                  </a:rPr>
                  <a:t>O</a:t>
                </a:r>
                <a:r>
                  <a:rPr lang="en-US">
                    <a:solidFill>
                      <a:srgbClr val="470F3E"/>
                    </a:solidFill>
                  </a:rPr>
                  <a:t>)</a:t>
                </a:r>
              </a:p>
            </p:txBody>
          </p:sp>
          <p:sp>
            <p:nvSpPr>
              <p:cNvPr id="28697" name="AutoShape 22"/>
              <p:cNvSpPr>
                <a:spLocks/>
              </p:cNvSpPr>
              <p:nvPr/>
            </p:nvSpPr>
            <p:spPr bwMode="auto">
              <a:xfrm>
                <a:off x="1392" y="2112"/>
                <a:ext cx="144" cy="864"/>
              </a:xfrm>
              <a:prstGeom prst="leftBrace">
                <a:avLst>
                  <a:gd name="adj1" fmla="val 50000"/>
                  <a:gd name="adj2" fmla="val 50000"/>
                </a:avLst>
              </a:prstGeom>
              <a:noFill/>
              <a:ln w="19050">
                <a:solidFill>
                  <a:srgbClr val="DC00D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s-UY"/>
              </a:p>
            </p:txBody>
          </p:sp>
          <p:sp>
            <p:nvSpPr>
              <p:cNvPr id="28698" name="Text Box 23"/>
              <p:cNvSpPr txBox="1">
                <a:spLocks noChangeArrowheads="1"/>
              </p:cNvSpPr>
              <p:nvPr/>
            </p:nvSpPr>
            <p:spPr bwMode="auto">
              <a:xfrm>
                <a:off x="1248" y="2362"/>
                <a:ext cx="153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rgbClr val="007572"/>
                    </a:solidFill>
                    <a:latin typeface="Arial" charset="0"/>
                  </a:defRPr>
                </a:lvl1pPr>
                <a:lvl2pPr marL="742950" indent="-285750">
                  <a:defRPr sz="2400">
                    <a:solidFill>
                      <a:srgbClr val="007572"/>
                    </a:solidFill>
                    <a:latin typeface="Arial" charset="0"/>
                  </a:defRPr>
                </a:lvl2pPr>
                <a:lvl3pPr marL="1143000" indent="-228600">
                  <a:defRPr sz="2400">
                    <a:solidFill>
                      <a:srgbClr val="007572"/>
                    </a:solidFill>
                    <a:latin typeface="Arial" charset="0"/>
                  </a:defRPr>
                </a:lvl3pPr>
                <a:lvl4pPr marL="1600200" indent="-228600">
                  <a:defRPr sz="2400">
                    <a:solidFill>
                      <a:srgbClr val="007572"/>
                    </a:solidFill>
                    <a:latin typeface="Arial" charset="0"/>
                  </a:defRPr>
                </a:lvl4pPr>
                <a:lvl5pPr marL="2057400" indent="-228600">
                  <a:defRPr sz="2400">
                    <a:solidFill>
                      <a:srgbClr val="007572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7572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7572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7572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7572"/>
                    </a:solidFill>
                    <a:latin typeface="Arial" charset="0"/>
                  </a:defRPr>
                </a:lvl9pPr>
              </a:lstStyle>
              <a:p>
                <a:pPr algn="l"/>
                <a:r>
                  <a:rPr lang="en-US" sz="1400" b="1" i="1">
                    <a:solidFill>
                      <a:srgbClr val="DC00DC"/>
                    </a:solidFill>
                  </a:rPr>
                  <a:t>t</a:t>
                </a:r>
                <a:endParaRPr lang="en-US" sz="1400" b="1">
                  <a:solidFill>
                    <a:srgbClr val="DC00DC"/>
                  </a:solidFill>
                </a:endParaRPr>
              </a:p>
            </p:txBody>
          </p:sp>
          <p:sp>
            <p:nvSpPr>
              <p:cNvPr id="28699" name="Text Box 24"/>
              <p:cNvSpPr txBox="1">
                <a:spLocks noChangeArrowheads="1"/>
              </p:cNvSpPr>
              <p:nvPr/>
            </p:nvSpPr>
            <p:spPr bwMode="auto">
              <a:xfrm>
                <a:off x="1440" y="3802"/>
                <a:ext cx="291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rgbClr val="007572"/>
                    </a:solidFill>
                    <a:latin typeface="Arial" charset="0"/>
                  </a:defRPr>
                </a:lvl1pPr>
                <a:lvl2pPr marL="742950" indent="-285750">
                  <a:defRPr sz="2400">
                    <a:solidFill>
                      <a:srgbClr val="007572"/>
                    </a:solidFill>
                    <a:latin typeface="Arial" charset="0"/>
                  </a:defRPr>
                </a:lvl2pPr>
                <a:lvl3pPr marL="1143000" indent="-228600">
                  <a:defRPr sz="2400">
                    <a:solidFill>
                      <a:srgbClr val="007572"/>
                    </a:solidFill>
                    <a:latin typeface="Arial" charset="0"/>
                  </a:defRPr>
                </a:lvl3pPr>
                <a:lvl4pPr marL="1600200" indent="-228600">
                  <a:defRPr sz="2400">
                    <a:solidFill>
                      <a:srgbClr val="007572"/>
                    </a:solidFill>
                    <a:latin typeface="Arial" charset="0"/>
                  </a:defRPr>
                </a:lvl4pPr>
                <a:lvl5pPr marL="2057400" indent="-228600">
                  <a:defRPr sz="2400">
                    <a:solidFill>
                      <a:srgbClr val="007572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7572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7572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7572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7572"/>
                    </a:solidFill>
                    <a:latin typeface="Arial" charset="0"/>
                  </a:defRPr>
                </a:lvl9pPr>
              </a:lstStyle>
              <a:p>
                <a:pPr algn="l"/>
                <a:r>
                  <a:rPr lang="en-US" sz="1400" b="1" i="1">
                    <a:solidFill>
                      <a:schemeClr val="tx1"/>
                    </a:solidFill>
                  </a:rPr>
                  <a:t>Q</a:t>
                </a:r>
                <a:r>
                  <a:rPr lang="en-US" sz="1400" b="1">
                    <a:solidFill>
                      <a:schemeClr val="tx1"/>
                    </a:solidFill>
                  </a:rPr>
                  <a:t>**</a:t>
                </a:r>
              </a:p>
            </p:txBody>
          </p:sp>
        </p:grpSp>
      </p:grpSp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0" y="18803"/>
            <a:ext cx="9144000" cy="666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s-UY" sz="3200" kern="0" smtClean="0"/>
              <a:t>2. Análisis de la Incidencia  de los Impuestos</a:t>
            </a:r>
            <a:endParaRPr lang="es-UY" sz="3200" kern="0" dirty="0" smtClean="0"/>
          </a:p>
        </p:txBody>
      </p:sp>
    </p:spTree>
    <p:extLst>
      <p:ext uri="{BB962C8B-B14F-4D97-AF65-F5344CB8AC3E}">
        <p14:creationId xmlns:p14="http://schemas.microsoft.com/office/powerpoint/2010/main" val="71040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4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BD8EF42-F485-4BC6-AD1D-EAA5AA15872D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23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580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28600" y="990600"/>
                <a:ext cx="8763000" cy="5105400"/>
              </a:xfrm>
            </p:spPr>
            <p:txBody>
              <a:bodyPr/>
              <a:lstStyle/>
              <a:p>
                <a:r>
                  <a:rPr lang="es-UY" dirty="0" smtClean="0"/>
                  <a:t>Para mantener el equilibrio en el mercado es necesario que</a:t>
                </a:r>
              </a:p>
              <a:p>
                <a:pPr algn="ctr">
                  <a:lnSpc>
                    <a:spcPct val="120000"/>
                  </a:lnSpc>
                  <a:buFontTx/>
                  <a:buNone/>
                </a:pPr>
                <a:r>
                  <a:rPr lang="es-UY" sz="2800" i="1" dirty="0" err="1" smtClean="0">
                    <a:solidFill>
                      <a:srgbClr val="3B4F89"/>
                    </a:solidFill>
                  </a:rPr>
                  <a:t>dQ</a:t>
                </a:r>
                <a:r>
                  <a:rPr lang="es-UY" sz="2800" i="1" baseline="-25000" dirty="0" err="1" smtClean="0">
                    <a:solidFill>
                      <a:srgbClr val="3B4F89"/>
                    </a:solidFill>
                  </a:rPr>
                  <a:t>D</a:t>
                </a:r>
                <a:r>
                  <a:rPr lang="es-UY" sz="2800" i="1" dirty="0" smtClean="0">
                    <a:solidFill>
                      <a:srgbClr val="3B4F89"/>
                    </a:solidFill>
                  </a:rPr>
                  <a:t> = </a:t>
                </a:r>
                <a:r>
                  <a:rPr lang="es-UY" sz="2800" i="1" dirty="0" err="1" smtClean="0">
                    <a:solidFill>
                      <a:srgbClr val="3B4F89"/>
                    </a:solidFill>
                  </a:rPr>
                  <a:t>dQ</a:t>
                </a:r>
                <a:r>
                  <a:rPr lang="es-UY" sz="2800" i="1" baseline="-25000" dirty="0" err="1" smtClean="0">
                    <a:solidFill>
                      <a:srgbClr val="3B4F89"/>
                    </a:solidFill>
                  </a:rPr>
                  <a:t>O</a:t>
                </a:r>
                <a:endParaRPr lang="es-UY" dirty="0" smtClean="0"/>
              </a:p>
              <a:p>
                <a:pPr>
                  <a:buFontTx/>
                  <a:buNone/>
                </a:pPr>
                <a:r>
                  <a:rPr lang="es-UY" dirty="0" smtClean="0"/>
                  <a:t>   o</a:t>
                </a:r>
              </a:p>
              <a:p>
                <a:pPr algn="ctr">
                  <a:lnSpc>
                    <a:spcPct val="120000"/>
                  </a:lnSpc>
                  <a:buFontTx/>
                  <a:buNone/>
                </a:pPr>
                <a:r>
                  <a:rPr lang="es-UY" sz="2800" i="1" dirty="0" err="1" smtClean="0">
                    <a:solidFill>
                      <a:srgbClr val="3B4F89"/>
                    </a:solidFill>
                  </a:rPr>
                  <a:t>D</a:t>
                </a:r>
                <a:r>
                  <a:rPr lang="es-UY" sz="2800" i="1" baseline="-25000" dirty="0" err="1" smtClean="0">
                    <a:solidFill>
                      <a:srgbClr val="3B4F89"/>
                    </a:solidFill>
                  </a:rPr>
                  <a:t>P</a:t>
                </a:r>
                <a:r>
                  <a:rPr lang="es-UY" sz="2800" i="1" dirty="0" err="1" smtClean="0">
                    <a:solidFill>
                      <a:srgbClr val="3B4F89"/>
                    </a:solidFill>
                  </a:rPr>
                  <a:t>dP</a:t>
                </a:r>
                <a:r>
                  <a:rPr lang="es-UY" sz="2800" i="1" baseline="-25000" dirty="0" err="1" smtClean="0">
                    <a:solidFill>
                      <a:srgbClr val="3B4F89"/>
                    </a:solidFill>
                  </a:rPr>
                  <a:t>D</a:t>
                </a:r>
                <a:r>
                  <a:rPr lang="es-UY" sz="2800" i="1" dirty="0" smtClean="0">
                    <a:solidFill>
                      <a:srgbClr val="3B4F89"/>
                    </a:solidFill>
                  </a:rPr>
                  <a:t> = </a:t>
                </a:r>
                <a:r>
                  <a:rPr lang="es-UY" sz="2800" i="1" dirty="0" err="1" smtClean="0">
                    <a:solidFill>
                      <a:srgbClr val="3B4F89"/>
                    </a:solidFill>
                  </a:rPr>
                  <a:t>O</a:t>
                </a:r>
                <a:r>
                  <a:rPr lang="es-UY" sz="2800" i="1" baseline="-25000" dirty="0" err="1" smtClean="0">
                    <a:solidFill>
                      <a:srgbClr val="3B4F89"/>
                    </a:solidFill>
                  </a:rPr>
                  <a:t>P</a:t>
                </a:r>
                <a:r>
                  <a:rPr lang="es-UY" sz="2800" i="1" dirty="0" err="1" smtClean="0">
                    <a:solidFill>
                      <a:srgbClr val="3B4F89"/>
                    </a:solidFill>
                  </a:rPr>
                  <a:t>dP</a:t>
                </a:r>
                <a:r>
                  <a:rPr lang="es-UY" sz="2800" i="1" baseline="-25000" dirty="0" err="1" smtClean="0">
                    <a:solidFill>
                      <a:srgbClr val="3B4F89"/>
                    </a:solidFill>
                  </a:rPr>
                  <a:t>O</a:t>
                </a:r>
                <a:endParaRPr lang="es-UY" dirty="0" smtClean="0"/>
              </a:p>
              <a:p>
                <a:r>
                  <a:rPr lang="es-UY" dirty="0" smtClean="0"/>
                  <a:t>Utilizando </a:t>
                </a:r>
                <a14:m>
                  <m:oMath xmlns:m="http://schemas.openxmlformats.org/officeDocument/2006/math">
                    <m:r>
                      <a:rPr lang="es-ES" i="1" dirty="0" smtClean="0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𝑑𝑃</m:t>
                    </m:r>
                    <m:r>
                      <a:rPr lang="es-ES" i="1" baseline="-25000" dirty="0" err="1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s-ES" i="1" dirty="0" smtClean="0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s-UY" b="0" i="1" dirty="0" smtClean="0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s-ES" i="1" dirty="0" err="1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𝑑𝑃</m:t>
                    </m:r>
                    <m:r>
                      <a:rPr lang="es-ES" i="1" baseline="-25000" dirty="0" err="1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s-UY" b="0" i="1" dirty="0" smtClean="0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i="1" dirty="0" err="1" smtClean="0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𝑑𝑡</m:t>
                    </m:r>
                    <m:r>
                      <a:rPr lang="es-UY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s-UY" dirty="0" smtClean="0"/>
              </a:p>
              <a:p>
                <a:pPr marL="0" indent="0">
                  <a:buNone/>
                </a:pPr>
                <a:endParaRPr lang="es-UY" dirty="0" smtClean="0"/>
              </a:p>
              <a:p>
                <a:pPr algn="ctr">
                  <a:lnSpc>
                    <a:spcPct val="130000"/>
                  </a:lnSpc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sz="280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s-UY" sz="2800" i="1" baseline="-25000" dirty="0" err="1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s-UY" sz="2800" i="1" dirty="0" err="1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𝑑𝑃</m:t>
                      </m:r>
                      <m:r>
                        <a:rPr lang="es-UY" sz="2800" i="1" baseline="-25000" dirty="0" err="1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s-UY" sz="280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 = </m:t>
                      </m:r>
                      <m:r>
                        <a:rPr lang="es-UY" sz="2800" i="1" dirty="0" err="1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s-UY" sz="2800" i="1" baseline="-25000" dirty="0" err="1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s-UY" sz="2800" b="0" i="1" dirty="0" err="1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𝑑𝑃</m:t>
                      </m:r>
                      <m:r>
                        <a:rPr lang="es-UY" sz="2800" b="0" i="1" baseline="-25000" dirty="0" err="1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s-UY" sz="280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 = </m:t>
                      </m:r>
                      <m:sSub>
                        <m:sSubPr>
                          <m:ctrlPr>
                            <a:rPr lang="es-UY" sz="2800" i="1" dirty="0" smtClean="0">
                              <a:solidFill>
                                <a:srgbClr val="3B4F8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sz="2800" b="0" i="1" dirty="0" smtClean="0">
                              <a:solidFill>
                                <a:srgbClr val="3B4F89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es-UY" sz="2800" b="0" i="1" dirty="0" smtClean="0">
                              <a:solidFill>
                                <a:srgbClr val="3B4F89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s-UY" sz="280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UY" sz="2800" i="1" dirty="0" err="1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𝑑𝑃</m:t>
                      </m:r>
                      <m:r>
                        <a:rPr lang="es-UY" sz="2800" i="1" baseline="-25000" dirty="0" err="1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s-UY" sz="280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 − </m:t>
                      </m:r>
                      <m:r>
                        <a:rPr lang="es-UY" sz="2800" i="1" dirty="0" err="1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es-UY" sz="280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i="1" dirty="0" smtClean="0"/>
              </a:p>
            </p:txBody>
          </p:sp>
        </mc:Choice>
        <mc:Fallback>
          <p:sp>
            <p:nvSpPr>
              <p:cNvPr id="2458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28600" y="990600"/>
                <a:ext cx="8763000" cy="5105400"/>
              </a:xfrm>
              <a:blipFill>
                <a:blip r:embed="rId2"/>
                <a:stretch>
                  <a:fillRect l="-1601" t="-1553" r="-118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18803"/>
            <a:ext cx="9144000" cy="666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s-UY" sz="3200" kern="0" dirty="0" smtClean="0"/>
              <a:t>2. Análisis de la Incidencia  de los Impuestos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C8F61C88-90F7-4CC6-8954-0629A94B72E2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24</a:t>
            </a:fld>
            <a:endParaRPr lang="en-US" sz="14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604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0" y="761999"/>
                <a:ext cx="9144000" cy="2438401"/>
              </a:xfrm>
            </p:spPr>
            <p:txBody>
              <a:bodyPr/>
              <a:lstStyle/>
              <a:p>
                <a:r>
                  <a:rPr lang="es-UY" dirty="0" smtClean="0"/>
                  <a:t>Ahora podemos resolver el efecto que un impuesto tiene en </a:t>
                </a:r>
                <a:r>
                  <a:rPr lang="es-UY" i="1" dirty="0" smtClean="0"/>
                  <a:t>P</a:t>
                </a:r>
                <a:r>
                  <a:rPr lang="es-UY" i="1" baseline="-25000" dirty="0" smtClean="0"/>
                  <a:t>D</a:t>
                </a:r>
                <a:r>
                  <a:rPr lang="es-UY" dirty="0" smtClean="0"/>
                  <a:t>:</a:t>
                </a:r>
              </a:p>
              <a:p>
                <a:r>
                  <a:rPr lang="es-ES" dirty="0" smtClean="0"/>
                  <a:t>Partiendo de</a:t>
                </a:r>
                <a:endParaRPr lang="es-UY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UY" i="1" dirty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s-UY" i="1" baseline="-25000" dirty="0" err="1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s-UY" i="1" dirty="0" err="1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𝑑𝑃</m:t>
                      </m:r>
                      <m:r>
                        <a:rPr lang="es-UY" i="1" baseline="-25000" dirty="0" err="1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s-UY" i="1" dirty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 = </m:t>
                      </m:r>
                      <m:sSub>
                        <m:sSubPr>
                          <m:ctrlPr>
                            <a:rPr lang="es-UY" i="1" dirty="0" smtClean="0">
                              <a:solidFill>
                                <a:srgbClr val="3B4F8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dirty="0" smtClean="0">
                              <a:solidFill>
                                <a:srgbClr val="3B4F89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es-ES" b="0" i="1" dirty="0" smtClean="0">
                              <a:solidFill>
                                <a:srgbClr val="3B4F89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s-UY" i="1" dirty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UY" i="1" dirty="0" err="1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𝑑𝑃</m:t>
                      </m:r>
                      <m:r>
                        <a:rPr lang="es-UY" i="1" baseline="-25000" dirty="0" err="1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s-UY" i="1" dirty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 − </m:t>
                      </m:r>
                      <m:r>
                        <a:rPr lang="es-UY" i="1" dirty="0" err="1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es-UY" i="1" dirty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i="1" dirty="0"/>
              </a:p>
            </p:txBody>
          </p:sp>
        </mc:Choice>
        <mc:Fallback xmlns="">
          <p:sp>
            <p:nvSpPr>
              <p:cNvPr id="25604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0" y="761999"/>
                <a:ext cx="9144000" cy="2438401"/>
              </a:xfrm>
              <a:blipFill rotWithShape="0">
                <a:blip r:embed="rId3"/>
                <a:stretch>
                  <a:fillRect l="-1533" t="-325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386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6018949"/>
              </p:ext>
            </p:extLst>
          </p:nvPr>
        </p:nvGraphicFramePr>
        <p:xfrm>
          <a:off x="2133600" y="3070985"/>
          <a:ext cx="4259263" cy="103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16" name="Ecuación" r:id="rId4" imgW="1815840" imgH="431640" progId="Equation.3">
                  <p:embed/>
                </p:oleObj>
              </mc:Choice>
              <mc:Fallback>
                <p:oleObj name="Ecuación" r:id="rId4" imgW="181584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070985"/>
                        <a:ext cx="4259263" cy="1036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8661" name="Rectangle 5"/>
          <p:cNvSpPr>
            <a:spLocks noChangeArrowheads="1"/>
          </p:cNvSpPr>
          <p:nvPr/>
        </p:nvSpPr>
        <p:spPr bwMode="auto">
          <a:xfrm>
            <a:off x="685800" y="4233052"/>
            <a:ext cx="7772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s-ES" sz="3200" dirty="0"/>
              <a:t>Dado que </a:t>
            </a:r>
            <a:r>
              <a:rPr lang="es-ES" sz="3200" i="1" dirty="0" err="1"/>
              <a:t>e</a:t>
            </a:r>
            <a:r>
              <a:rPr lang="es-ES" sz="3200" i="1" baseline="-25000" dirty="0" err="1"/>
              <a:t>D</a:t>
            </a:r>
            <a:r>
              <a:rPr lang="es-ES" sz="3200" dirty="0"/>
              <a:t> </a:t>
            </a:r>
            <a:r>
              <a:rPr lang="es-ES" sz="3200" dirty="0">
                <a:sym typeface="Symbol" pitchFamily="18" charset="2"/>
              </a:rPr>
              <a:t> 0 y </a:t>
            </a:r>
            <a:r>
              <a:rPr lang="es-ES" sz="3200" i="1" dirty="0" err="1">
                <a:sym typeface="Symbol" pitchFamily="18" charset="2"/>
              </a:rPr>
              <a:t>e</a:t>
            </a:r>
            <a:r>
              <a:rPr lang="es-ES" sz="3200" i="1" baseline="-25000" dirty="0" err="1">
                <a:sym typeface="Symbol" pitchFamily="18" charset="2"/>
              </a:rPr>
              <a:t>O</a:t>
            </a:r>
            <a:r>
              <a:rPr lang="es-ES" sz="3200" dirty="0">
                <a:sym typeface="Symbol" pitchFamily="18" charset="2"/>
              </a:rPr>
              <a:t>  0 </a:t>
            </a:r>
            <a:endParaRPr lang="es-ES" sz="3200" dirty="0" smtClean="0">
              <a:sym typeface="Symbol" pitchFamily="18" charset="2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s-ES" sz="3200" dirty="0" smtClean="0">
                <a:solidFill>
                  <a:srgbClr val="470F3E"/>
                </a:solidFill>
              </a:rPr>
              <a:t>Similarmente</a:t>
            </a:r>
            <a:r>
              <a:rPr lang="en-US" sz="3200" dirty="0" smtClean="0">
                <a:solidFill>
                  <a:srgbClr val="470F3E"/>
                </a:solidFill>
              </a:rPr>
              <a:t>,</a:t>
            </a:r>
            <a:endParaRPr lang="en-US" sz="3200" dirty="0">
              <a:solidFill>
                <a:srgbClr val="470F3E"/>
              </a:solidFill>
            </a:endParaRPr>
          </a:p>
        </p:txBody>
      </p:sp>
      <p:graphicFrame>
        <p:nvGraphicFramePr>
          <p:cNvPr id="83866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9277341"/>
              </p:ext>
            </p:extLst>
          </p:nvPr>
        </p:nvGraphicFramePr>
        <p:xfrm>
          <a:off x="2428081" y="5618584"/>
          <a:ext cx="4287837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17" name="Ecuación" r:id="rId6" imgW="1828800" imgH="431640" progId="Equation.3">
                  <p:embed/>
                </p:oleObj>
              </mc:Choice>
              <mc:Fallback>
                <p:oleObj name="Ecuación" r:id="rId6" imgW="182880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081" y="5618584"/>
                        <a:ext cx="4287837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0" y="18803"/>
            <a:ext cx="9144000" cy="666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s-UY" sz="3200" kern="0" dirty="0" smtClean="0"/>
              <a:t>2. Análisis de la Incidencia  de los Impuestos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3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38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8661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97D6971-C44D-457D-84EF-5AC618F15C40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25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628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28600" y="1981200"/>
                <a:ext cx="8763000" cy="4724400"/>
              </a:xfrm>
            </p:spPr>
            <p:txBody>
              <a:bodyPr/>
              <a:lstStyle/>
              <a:p>
                <a:r>
                  <a:rPr lang="es-ES" dirty="0" smtClean="0">
                    <a:sym typeface="Symbol" pitchFamily="18" charset="2"/>
                  </a:rPr>
                  <a:t>Si D es perfectamente inelástica (</a:t>
                </a:r>
                <a:r>
                  <a:rPr lang="es-ES" i="1" dirty="0" err="1" smtClean="0"/>
                  <a:t>e</a:t>
                </a:r>
                <a:r>
                  <a:rPr lang="es-ES" i="1" baseline="-25000" dirty="0" err="1" smtClean="0"/>
                  <a:t>D</a:t>
                </a:r>
                <a:r>
                  <a:rPr lang="es-ES" i="1" baseline="-25000" dirty="0" smtClean="0"/>
                  <a:t> </a:t>
                </a:r>
                <a:r>
                  <a:rPr lang="es-ES" dirty="0" smtClean="0">
                    <a:sym typeface="Symbol" pitchFamily="18" charset="2"/>
                  </a:rPr>
                  <a:t>= 0</a:t>
                </a:r>
                <a:r>
                  <a:rPr lang="es-ES" dirty="0" smtClean="0">
                    <a:sym typeface="Symbol" pitchFamily="18" charset="2"/>
                  </a:rPr>
                  <a:t>),</a:t>
                </a:r>
              </a:p>
              <a:p>
                <a:pPr lvl="1"/>
                <a:r>
                  <a:rPr lang="es-ES" dirty="0" smtClean="0">
                    <a:sym typeface="Symbol" pitchFamily="18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/>
                            <a:sym typeface="Symbol" pitchFamily="18" charset="2"/>
                          </a:rPr>
                          <m:t>𝑑</m:t>
                        </m:r>
                        <m:sSub>
                          <m:sSubPr>
                            <m:ctrlPr>
                              <a:rPr lang="es-ES" b="0" i="1" smtClean="0"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</m:ctrlPr>
                          </m:sSubPr>
                          <m:e>
                            <m:r>
                              <a:rPr lang="es-ES" b="0" i="1" smtClean="0">
                                <a:latin typeface="Cambria Math"/>
                                <a:sym typeface="Symbol" pitchFamily="18" charset="2"/>
                              </a:rPr>
                              <m:t>𝑃</m:t>
                            </m:r>
                          </m:e>
                          <m:sub>
                            <m:r>
                              <a:rPr lang="es-ES" b="0" i="1" smtClean="0">
                                <a:latin typeface="Cambria Math"/>
                                <a:sym typeface="Symbol" pitchFamily="18" charset="2"/>
                              </a:rPr>
                              <m:t>𝑑</m:t>
                            </m:r>
                          </m:sub>
                        </m:sSub>
                      </m:num>
                      <m:den>
                        <m:r>
                          <a:rPr lang="es-ES" b="0" i="1" smtClean="0">
                            <a:latin typeface="Cambria Math"/>
                            <a:sym typeface="Symbol" pitchFamily="18" charset="2"/>
                          </a:rPr>
                          <m:t>𝑑𝑡</m:t>
                        </m:r>
                      </m:den>
                    </m:f>
                    <m:r>
                      <a:rPr lang="es-ES" b="0" i="1" smtClean="0">
                        <a:latin typeface="Cambria Math"/>
                        <a:sym typeface="Symbol" pitchFamily="18" charset="2"/>
                      </a:rPr>
                      <m:t>=1 </m:t>
                    </m:r>
                    <m:r>
                      <m:rPr>
                        <m:sty m:val="p"/>
                      </m:rPr>
                      <a:rPr lang="es-ES" b="0" i="0" smtClean="0">
                        <a:latin typeface="Cambria Math"/>
                        <a:sym typeface="Symbol" pitchFamily="18" charset="2"/>
                      </a:rPr>
                      <m:t>y</m:t>
                    </m:r>
                    <m:f>
                      <m:fPr>
                        <m:ctrlPr>
                          <a:rPr lang="es-ES" i="1"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fPr>
                      <m:num>
                        <m:r>
                          <a:rPr lang="es-ES" i="1">
                            <a:latin typeface="Cambria Math"/>
                            <a:sym typeface="Symbol" pitchFamily="18" charset="2"/>
                          </a:rPr>
                          <m:t>𝑑</m:t>
                        </m:r>
                        <m:sSub>
                          <m:sSubPr>
                            <m:ctrlPr>
                              <a:rPr lang="es-ES" i="1"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/>
                                <a:sym typeface="Symbol" pitchFamily="18" charset="2"/>
                              </a:rPr>
                              <m:t>𝑃</m:t>
                            </m:r>
                          </m:e>
                          <m:sub>
                            <m:r>
                              <a:rPr lang="es-ES" b="0" i="1" smtClean="0"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𝑜</m:t>
                            </m:r>
                          </m:sub>
                        </m:sSub>
                      </m:num>
                      <m:den>
                        <m:r>
                          <a:rPr lang="es-ES" i="1">
                            <a:latin typeface="Cambria Math"/>
                            <a:sym typeface="Symbol" pitchFamily="18" charset="2"/>
                          </a:rPr>
                          <m:t>𝑑𝑡</m:t>
                        </m:r>
                      </m:den>
                    </m:f>
                    <m:r>
                      <a:rPr lang="es-ES" i="1">
                        <a:latin typeface="Cambria Math"/>
                        <a:sym typeface="Symbol" pitchFamily="18" charset="2"/>
                      </a:rPr>
                      <m:t>=</m:t>
                    </m:r>
                    <m:r>
                      <a:rPr lang="es-ES" b="0" i="1" smtClean="0">
                        <a:latin typeface="Cambria Math"/>
                        <a:sym typeface="Symbol" pitchFamily="18" charset="2"/>
                      </a:rPr>
                      <m:t>0, </m:t>
                    </m:r>
                  </m:oMath>
                </a14:m>
                <a:endParaRPr lang="es-ES" dirty="0" smtClean="0">
                  <a:sym typeface="Symbol" pitchFamily="18" charset="2"/>
                </a:endParaRPr>
              </a:p>
              <a:p>
                <a:pPr lvl="1"/>
                <a:r>
                  <a:rPr lang="es-ES" dirty="0" smtClean="0">
                    <a:sym typeface="Symbol" pitchFamily="18" charset="2"/>
                  </a:rPr>
                  <a:t>t </a:t>
                </a:r>
                <a:r>
                  <a:rPr lang="es-ES" dirty="0" smtClean="0">
                    <a:sym typeface="Symbol" pitchFamily="18" charset="2"/>
                  </a:rPr>
                  <a:t>es asumido totalmente por los demandantes</a:t>
                </a:r>
              </a:p>
              <a:p>
                <a:r>
                  <a:rPr lang="es-ES" dirty="0" smtClean="0">
                    <a:sym typeface="Symbol" pitchFamily="18" charset="2"/>
                  </a:rPr>
                  <a:t>Si D es perfectamente elástica (</a:t>
                </a:r>
                <a:r>
                  <a:rPr lang="es-ES" i="1" dirty="0" err="1" smtClean="0"/>
                  <a:t>e</a:t>
                </a:r>
                <a:r>
                  <a:rPr lang="es-ES" i="1" baseline="-25000" dirty="0" err="1" smtClean="0"/>
                  <a:t>D</a:t>
                </a:r>
                <a:r>
                  <a:rPr lang="es-ES" i="1" baseline="-25000" dirty="0" smtClean="0"/>
                  <a:t> </a:t>
                </a:r>
                <a:r>
                  <a:rPr lang="es-ES" dirty="0" smtClean="0">
                    <a:sym typeface="Symbol" pitchFamily="18" charset="2"/>
                  </a:rPr>
                  <a:t>= ), </a:t>
                </a:r>
                <a:endParaRPr lang="es-UY" i="1" dirty="0" smtClean="0">
                  <a:latin typeface="Cambria Math" panose="02040503050406030204" pitchFamily="18" charset="0"/>
                  <a:sym typeface="Symbol" pitchFamily="18" charset="2"/>
                </a:endParaRP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s-ES" i="1"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fPr>
                      <m:num>
                        <m:r>
                          <a:rPr lang="es-ES" i="1">
                            <a:latin typeface="Cambria Math"/>
                            <a:sym typeface="Symbol" pitchFamily="18" charset="2"/>
                          </a:rPr>
                          <m:t>𝑑</m:t>
                        </m:r>
                        <m:sSub>
                          <m:sSubPr>
                            <m:ctrlPr>
                              <a:rPr lang="es-ES" i="1"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/>
                                <a:sym typeface="Symbol" pitchFamily="18" charset="2"/>
                              </a:rPr>
                              <m:t>𝑃</m:t>
                            </m:r>
                          </m:e>
                          <m:sub>
                            <m:r>
                              <a:rPr lang="es-ES" i="1">
                                <a:latin typeface="Cambria Math"/>
                                <a:sym typeface="Symbol" pitchFamily="18" charset="2"/>
                              </a:rPr>
                              <m:t>𝑑</m:t>
                            </m:r>
                          </m:sub>
                        </m:sSub>
                      </m:num>
                      <m:den>
                        <m:r>
                          <a:rPr lang="es-ES" i="1">
                            <a:latin typeface="Cambria Math"/>
                            <a:sym typeface="Symbol" pitchFamily="18" charset="2"/>
                          </a:rPr>
                          <m:t>𝑑𝑡</m:t>
                        </m:r>
                      </m:den>
                    </m:f>
                    <m:r>
                      <a:rPr lang="es-ES" i="1">
                        <a:latin typeface="Cambria Math"/>
                        <a:sym typeface="Symbol" pitchFamily="18" charset="2"/>
                      </a:rPr>
                      <m:t>=</m:t>
                    </m:r>
                    <m:r>
                      <a:rPr lang="es-ES" b="0" i="1" smtClean="0">
                        <a:latin typeface="Cambria Math"/>
                        <a:sym typeface="Symbol" pitchFamily="18" charset="2"/>
                      </a:rPr>
                      <m:t>0</m:t>
                    </m:r>
                    <m:r>
                      <a:rPr lang="es-ES" i="1">
                        <a:latin typeface="Cambria Math"/>
                        <a:sym typeface="Symbol" pitchFamily="18" charset="2"/>
                      </a:rPr>
                      <m:t> </m:t>
                    </m:r>
                    <m:r>
                      <m:rPr>
                        <m:sty m:val="p"/>
                      </m:rPr>
                      <a:rPr lang="es-ES">
                        <a:latin typeface="Cambria Math"/>
                        <a:sym typeface="Symbol" pitchFamily="18" charset="2"/>
                      </a:rPr>
                      <m:t>y</m:t>
                    </m:r>
                    <m:f>
                      <m:fPr>
                        <m:ctrlPr>
                          <a:rPr lang="es-ES" i="1"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fPr>
                      <m:num>
                        <m:r>
                          <a:rPr lang="es-ES" i="1">
                            <a:latin typeface="Cambria Math"/>
                            <a:sym typeface="Symbol" pitchFamily="18" charset="2"/>
                          </a:rPr>
                          <m:t>𝑑</m:t>
                        </m:r>
                        <m:sSub>
                          <m:sSubPr>
                            <m:ctrlPr>
                              <a:rPr lang="es-ES" i="1"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/>
                                <a:sym typeface="Symbol" pitchFamily="18" charset="2"/>
                              </a:rPr>
                              <m:t>𝑃</m:t>
                            </m:r>
                          </m:e>
                          <m:sub>
                            <m:r>
                              <a:rPr lang="es-ES" b="0" i="1" smtClean="0"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𝑜</m:t>
                            </m:r>
                          </m:sub>
                        </m:sSub>
                      </m:num>
                      <m:den>
                        <m:r>
                          <a:rPr lang="es-ES" i="1">
                            <a:latin typeface="Cambria Math"/>
                            <a:sym typeface="Symbol" pitchFamily="18" charset="2"/>
                          </a:rPr>
                          <m:t>𝑑𝑡</m:t>
                        </m:r>
                      </m:den>
                    </m:f>
                    <m:r>
                      <a:rPr lang="es-ES" i="1">
                        <a:latin typeface="Cambria Math"/>
                        <a:sym typeface="Symbol" pitchFamily="18" charset="2"/>
                      </a:rPr>
                      <m:t>=</m:t>
                    </m:r>
                    <m:r>
                      <a:rPr lang="es-ES" b="0" i="1" smtClean="0">
                        <a:latin typeface="Cambria Math"/>
                        <a:sym typeface="Symbol" pitchFamily="18" charset="2"/>
                      </a:rPr>
                      <m:t>−1,</m:t>
                    </m:r>
                    <m:r>
                      <a:rPr lang="es-ES" i="1">
                        <a:latin typeface="Cambria Math"/>
                        <a:sym typeface="Symbol" pitchFamily="18" charset="2"/>
                      </a:rPr>
                      <m:t> </m:t>
                    </m:r>
                  </m:oMath>
                </a14:m>
                <a:endParaRPr lang="es-ES" dirty="0" smtClean="0">
                  <a:sym typeface="Symbol" pitchFamily="18" charset="2"/>
                </a:endParaRPr>
              </a:p>
              <a:p>
                <a:pPr lvl="1"/>
                <a:r>
                  <a:rPr lang="es-ES" dirty="0" smtClean="0">
                    <a:sym typeface="Symbol" pitchFamily="18" charset="2"/>
                  </a:rPr>
                  <a:t>t </a:t>
                </a:r>
                <a:r>
                  <a:rPr lang="es-ES" dirty="0" smtClean="0">
                    <a:sym typeface="Symbol" pitchFamily="18" charset="2"/>
                  </a:rPr>
                  <a:t>es asumido totalmente por los productores</a:t>
                </a:r>
              </a:p>
            </p:txBody>
          </p:sp>
        </mc:Choice>
        <mc:Fallback>
          <p:sp>
            <p:nvSpPr>
              <p:cNvPr id="26628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28600" y="1981200"/>
                <a:ext cx="8763000" cy="4724400"/>
              </a:xfrm>
              <a:blipFill>
                <a:blip r:embed="rId3"/>
                <a:stretch>
                  <a:fillRect l="-1601" t="-167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78319"/>
              </p:ext>
            </p:extLst>
          </p:nvPr>
        </p:nvGraphicFramePr>
        <p:xfrm>
          <a:off x="457200" y="942740"/>
          <a:ext cx="3204398" cy="77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3" name="Ecuación" r:id="rId4" imgW="1815840" imgH="431640" progId="Equation.3">
                  <p:embed/>
                </p:oleObj>
              </mc:Choice>
              <mc:Fallback>
                <p:oleObj name="Ecuación" r:id="rId4" imgW="18158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942740"/>
                        <a:ext cx="3204398" cy="77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18803"/>
            <a:ext cx="9144000" cy="666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s-UY" sz="3200" kern="0" dirty="0" smtClean="0"/>
              <a:t>2. Análisis de la Incidencia  de los Impuestos</a:t>
            </a:r>
          </a:p>
        </p:txBody>
      </p:sp>
      <p:graphicFrame>
        <p:nvGraphicFramePr>
          <p:cNvPr id="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1589922"/>
              </p:ext>
            </p:extLst>
          </p:nvPr>
        </p:nvGraphicFramePr>
        <p:xfrm>
          <a:off x="4953000" y="942740"/>
          <a:ext cx="3468477" cy="8398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4" name="Ecuación" r:id="rId6" imgW="1828800" imgH="431640" progId="Equation.3">
                  <p:embed/>
                </p:oleObj>
              </mc:Choice>
              <mc:Fallback>
                <p:oleObj name="Ecuación" r:id="rId6" imgW="1828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942740"/>
                        <a:ext cx="3468477" cy="8398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E972FAAC-9949-4B90-969C-0B9AE30038F1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26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s-ES" sz="3400" dirty="0" smtClean="0"/>
              <a:t>Análisis de la Incidencia  de los Impuestos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610600" cy="2667000"/>
          </a:xfrm>
        </p:spPr>
        <p:txBody>
          <a:bodyPr/>
          <a:lstStyle/>
          <a:p>
            <a:r>
              <a:rPr lang="es-ES" dirty="0" smtClean="0"/>
              <a:t>En términos generales, el lado del mercado que tiene la respuesta menos elástica (en valor absoluto) experimentará la mayor parte de la variación del precio provocada por el impuesto: </a:t>
            </a:r>
            <a:endParaRPr lang="es-ES" dirty="0" smtClean="0">
              <a:sym typeface="Symbol" pitchFamily="18" charset="2"/>
            </a:endParaRPr>
          </a:p>
        </p:txBody>
      </p:sp>
      <p:graphicFrame>
        <p:nvGraphicFramePr>
          <p:cNvPr id="8407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905139"/>
              </p:ext>
            </p:extLst>
          </p:nvPr>
        </p:nvGraphicFramePr>
        <p:xfrm>
          <a:off x="3200400" y="3733800"/>
          <a:ext cx="2692400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7" name="Ecuación" r:id="rId3" imgW="1057358" imgH="419207" progId="Equation.3">
                  <p:embed/>
                </p:oleObj>
              </mc:Choice>
              <mc:Fallback>
                <p:oleObj name="Ecuación" r:id="rId3" imgW="1057358" imgH="419207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733800"/>
                        <a:ext cx="2692400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40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4F33C9C2-C640-444D-92FA-FBD59D4E1D0C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27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842786" name="Group 34"/>
          <p:cNvGrpSpPr>
            <a:grpSpLocks/>
          </p:cNvGrpSpPr>
          <p:nvPr/>
        </p:nvGrpSpPr>
        <p:grpSpPr bwMode="auto">
          <a:xfrm>
            <a:off x="1524000" y="2779713"/>
            <a:ext cx="7705725" cy="1258887"/>
            <a:chOff x="960" y="1751"/>
            <a:chExt cx="4854" cy="793"/>
          </a:xfrm>
        </p:grpSpPr>
        <p:sp>
          <p:nvSpPr>
            <p:cNvPr id="29722" name="AutoShape 26" descr="60%"/>
            <p:cNvSpPr>
              <a:spLocks noChangeArrowheads="1"/>
            </p:cNvSpPr>
            <p:nvPr/>
          </p:nvSpPr>
          <p:spPr bwMode="auto">
            <a:xfrm>
              <a:off x="1584" y="2064"/>
              <a:ext cx="480" cy="480"/>
            </a:xfrm>
            <a:prstGeom prst="rtTriangle">
              <a:avLst/>
            </a:prstGeom>
            <a:pattFill prst="pct60">
              <a:fgClr>
                <a:srgbClr val="3B4F89"/>
              </a:fgClr>
              <a:bgClr>
                <a:srgbClr val="F3B823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UY"/>
            </a:p>
          </p:txBody>
        </p:sp>
        <p:sp>
          <p:nvSpPr>
            <p:cNvPr id="29723" name="Text Box 21"/>
            <p:cNvSpPr txBox="1">
              <a:spLocks noChangeArrowheads="1"/>
            </p:cNvSpPr>
            <p:nvPr/>
          </p:nvSpPr>
          <p:spPr bwMode="auto">
            <a:xfrm>
              <a:off x="3120" y="1751"/>
              <a:ext cx="2694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s-ES" dirty="0" smtClean="0">
                  <a:solidFill>
                    <a:srgbClr val="470F3E"/>
                  </a:solidFill>
                </a:rPr>
                <a:t>Los compradores incurren en </a:t>
              </a:r>
            </a:p>
            <a:p>
              <a:pPr algn="l"/>
              <a:r>
                <a:rPr lang="es-ES" dirty="0" smtClean="0">
                  <a:solidFill>
                    <a:srgbClr val="470F3E"/>
                  </a:solidFill>
                </a:rPr>
                <a:t>una pérdida de bienestar </a:t>
              </a:r>
            </a:p>
            <a:p>
              <a:pPr algn="l"/>
              <a:r>
                <a:rPr lang="es-ES" dirty="0" smtClean="0">
                  <a:solidFill>
                    <a:srgbClr val="470F3E"/>
                  </a:solidFill>
                </a:rPr>
                <a:t>igual al área sombreada</a:t>
              </a:r>
              <a:r>
                <a:rPr lang="en-US" dirty="0" smtClean="0">
                  <a:solidFill>
                    <a:srgbClr val="470F3E"/>
                  </a:solidFill>
                </a:rPr>
                <a:t>. </a:t>
              </a:r>
              <a:endParaRPr lang="en-US" dirty="0">
                <a:solidFill>
                  <a:srgbClr val="470F3E"/>
                </a:solidFill>
              </a:endParaRPr>
            </a:p>
          </p:txBody>
        </p:sp>
        <p:sp>
          <p:nvSpPr>
            <p:cNvPr id="29724" name="Rectangle 29" descr="60%"/>
            <p:cNvSpPr>
              <a:spLocks noChangeArrowheads="1"/>
            </p:cNvSpPr>
            <p:nvPr/>
          </p:nvSpPr>
          <p:spPr bwMode="auto">
            <a:xfrm>
              <a:off x="960" y="2064"/>
              <a:ext cx="624" cy="480"/>
            </a:xfrm>
            <a:prstGeom prst="rect">
              <a:avLst/>
            </a:prstGeom>
            <a:pattFill prst="pct60">
              <a:fgClr>
                <a:srgbClr val="3B4F89"/>
              </a:fgClr>
              <a:bgClr>
                <a:srgbClr val="F3B823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UY"/>
            </a:p>
          </p:txBody>
        </p:sp>
      </p:grp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066212" cy="685800"/>
          </a:xfrm>
        </p:spPr>
        <p:txBody>
          <a:bodyPr/>
          <a:lstStyle/>
          <a:p>
            <a:r>
              <a:rPr lang="en-US" sz="3400" dirty="0" err="1" smtClean="0"/>
              <a:t>Análisis</a:t>
            </a:r>
            <a:r>
              <a:rPr lang="en-US" sz="3400" dirty="0" smtClean="0"/>
              <a:t> de la </a:t>
            </a:r>
            <a:r>
              <a:rPr lang="en-US" sz="3400" dirty="0" err="1" smtClean="0"/>
              <a:t>Incidencia</a:t>
            </a:r>
            <a:r>
              <a:rPr lang="en-US" sz="3400" dirty="0" smtClean="0"/>
              <a:t>  de los </a:t>
            </a:r>
            <a:r>
              <a:rPr lang="en-US" sz="3400" dirty="0" err="1" smtClean="0"/>
              <a:t>Impuestos</a:t>
            </a:r>
            <a:endParaRPr lang="en-US" sz="3400" dirty="0" smtClean="0"/>
          </a:p>
        </p:txBody>
      </p:sp>
      <p:sp>
        <p:nvSpPr>
          <p:cNvPr id="29701" name="Line 4"/>
          <p:cNvSpPr>
            <a:spLocks noChangeShapeType="1"/>
          </p:cNvSpPr>
          <p:nvPr/>
        </p:nvSpPr>
        <p:spPr bwMode="auto">
          <a:xfrm>
            <a:off x="1524000" y="6019800"/>
            <a:ext cx="434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5867400" y="5942013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762000" y="2055813"/>
            <a:ext cx="8382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Precio</a:t>
            </a:r>
          </a:p>
        </p:txBody>
      </p:sp>
      <p:sp>
        <p:nvSpPr>
          <p:cNvPr id="29704" name="Line 7"/>
          <p:cNvSpPr>
            <a:spLocks noChangeShapeType="1"/>
          </p:cNvSpPr>
          <p:nvPr/>
        </p:nvSpPr>
        <p:spPr bwMode="auto">
          <a:xfrm>
            <a:off x="1905000" y="2667000"/>
            <a:ext cx="2743200" cy="27432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9705" name="Line 8"/>
          <p:cNvSpPr>
            <a:spLocks noChangeShapeType="1"/>
          </p:cNvSpPr>
          <p:nvPr/>
        </p:nvSpPr>
        <p:spPr bwMode="auto">
          <a:xfrm flipV="1">
            <a:off x="2057400" y="2667000"/>
            <a:ext cx="2590800" cy="25908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9706" name="Line 9"/>
          <p:cNvSpPr>
            <a:spLocks noChangeShapeType="1"/>
          </p:cNvSpPr>
          <p:nvPr/>
        </p:nvSpPr>
        <p:spPr bwMode="auto">
          <a:xfrm flipH="1">
            <a:off x="1524000" y="40386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9707" name="Line 10"/>
          <p:cNvSpPr>
            <a:spLocks noChangeShapeType="1"/>
          </p:cNvSpPr>
          <p:nvPr/>
        </p:nvSpPr>
        <p:spPr bwMode="auto">
          <a:xfrm>
            <a:off x="3276600" y="4038600"/>
            <a:ext cx="0" cy="1981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9708" name="Text Box 11"/>
          <p:cNvSpPr txBox="1">
            <a:spLocks noChangeArrowheads="1"/>
          </p:cNvSpPr>
          <p:nvPr/>
        </p:nvSpPr>
        <p:spPr bwMode="auto">
          <a:xfrm>
            <a:off x="4648200" y="2376488"/>
            <a:ext cx="323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470F3E"/>
                </a:solidFill>
              </a:rPr>
              <a:t>O</a:t>
            </a:r>
          </a:p>
        </p:txBody>
      </p:sp>
      <p:sp>
        <p:nvSpPr>
          <p:cNvPr id="29709" name="Text Box 12"/>
          <p:cNvSpPr txBox="1">
            <a:spLocks noChangeArrowheads="1"/>
          </p:cNvSpPr>
          <p:nvPr/>
        </p:nvSpPr>
        <p:spPr bwMode="auto">
          <a:xfrm>
            <a:off x="4648200" y="5197475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3B4F89"/>
                </a:solidFill>
              </a:rPr>
              <a:t>D</a:t>
            </a:r>
          </a:p>
        </p:txBody>
      </p:sp>
      <p:sp>
        <p:nvSpPr>
          <p:cNvPr id="29710" name="Text Box 13"/>
          <p:cNvSpPr txBox="1">
            <a:spLocks noChangeArrowheads="1"/>
          </p:cNvSpPr>
          <p:nvPr/>
        </p:nvSpPr>
        <p:spPr bwMode="auto">
          <a:xfrm>
            <a:off x="1143000" y="3902075"/>
            <a:ext cx="373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29711" name="Text Box 14"/>
          <p:cNvSpPr txBox="1">
            <a:spLocks noChangeArrowheads="1"/>
          </p:cNvSpPr>
          <p:nvPr/>
        </p:nvSpPr>
        <p:spPr bwMode="auto">
          <a:xfrm>
            <a:off x="3124200" y="6035675"/>
            <a:ext cx="3921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>
            <a:off x="2514600" y="32766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>
            <a:off x="1524000" y="32766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1524000" y="48006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1143000" y="3140075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i="1" baseline="-25000">
                <a:solidFill>
                  <a:schemeClr val="tx1"/>
                </a:solidFill>
              </a:rPr>
              <a:t>D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1143000" y="4662488"/>
            <a:ext cx="39846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i="1" baseline="-25000">
                <a:solidFill>
                  <a:schemeClr val="tx1"/>
                </a:solidFill>
              </a:rPr>
              <a:t>O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29717" name="Text Box 24"/>
          <p:cNvSpPr txBox="1">
            <a:spLocks noChangeArrowheads="1"/>
          </p:cNvSpPr>
          <p:nvPr/>
        </p:nvSpPr>
        <p:spPr bwMode="auto">
          <a:xfrm>
            <a:off x="2286000" y="6035675"/>
            <a:ext cx="4619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>
                <a:solidFill>
                  <a:schemeClr val="tx1"/>
                </a:solidFill>
              </a:rPr>
              <a:t>**</a:t>
            </a:r>
          </a:p>
        </p:txBody>
      </p:sp>
      <p:sp>
        <p:nvSpPr>
          <p:cNvPr id="29718" name="Line 3"/>
          <p:cNvSpPr>
            <a:spLocks noChangeShapeType="1"/>
          </p:cNvSpPr>
          <p:nvPr/>
        </p:nvSpPr>
        <p:spPr bwMode="auto">
          <a:xfrm>
            <a:off x="1524000" y="23622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grpSp>
        <p:nvGrpSpPr>
          <p:cNvPr id="842787" name="Group 35"/>
          <p:cNvGrpSpPr>
            <a:grpSpLocks/>
          </p:cNvGrpSpPr>
          <p:nvPr/>
        </p:nvGrpSpPr>
        <p:grpSpPr bwMode="auto">
          <a:xfrm>
            <a:off x="1524000" y="3276600"/>
            <a:ext cx="7542213" cy="2232025"/>
            <a:chOff x="960" y="2064"/>
            <a:chExt cx="4751" cy="1406"/>
          </a:xfrm>
        </p:grpSpPr>
        <p:sp>
          <p:nvSpPr>
            <p:cNvPr id="29720" name="Rectangle 25" descr="60%"/>
            <p:cNvSpPr>
              <a:spLocks noChangeArrowheads="1"/>
            </p:cNvSpPr>
            <p:nvPr/>
          </p:nvSpPr>
          <p:spPr bwMode="auto">
            <a:xfrm>
              <a:off x="960" y="2064"/>
              <a:ext cx="624" cy="480"/>
            </a:xfrm>
            <a:prstGeom prst="rect">
              <a:avLst/>
            </a:prstGeom>
            <a:pattFill prst="pct60">
              <a:fgClr>
                <a:srgbClr val="470F3E"/>
              </a:fgClr>
              <a:bgClr>
                <a:srgbClr val="F3B823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UY"/>
            </a:p>
          </p:txBody>
        </p:sp>
        <p:sp>
          <p:nvSpPr>
            <p:cNvPr id="29721" name="Text Box 28"/>
            <p:cNvSpPr txBox="1">
              <a:spLocks noChangeArrowheads="1"/>
            </p:cNvSpPr>
            <p:nvPr/>
          </p:nvSpPr>
          <p:spPr bwMode="auto">
            <a:xfrm>
              <a:off x="3215" y="2714"/>
              <a:ext cx="2496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s-UY" dirty="0" smtClean="0">
                  <a:solidFill>
                    <a:srgbClr val="470F3E"/>
                  </a:solidFill>
                </a:rPr>
                <a:t>Pero parte de esta pérdida</a:t>
              </a:r>
            </a:p>
            <a:p>
              <a:pPr algn="l"/>
              <a:r>
                <a:rPr lang="es-UY" dirty="0" smtClean="0">
                  <a:solidFill>
                    <a:srgbClr val="470F3E"/>
                  </a:solidFill>
                </a:rPr>
                <a:t>va al gobierno en forma de </a:t>
              </a:r>
            </a:p>
            <a:p>
              <a:pPr algn="l"/>
              <a:r>
                <a:rPr lang="es-UY" dirty="0" smtClean="0">
                  <a:solidFill>
                    <a:srgbClr val="470F3E"/>
                  </a:solidFill>
                </a:rPr>
                <a:t>Ingreso por impuestos</a:t>
              </a:r>
              <a:endParaRPr lang="es-UY" dirty="0">
                <a:solidFill>
                  <a:srgbClr val="470F3E"/>
                </a:solidFill>
              </a:endParaRPr>
            </a:p>
          </p:txBody>
        </p:sp>
      </p:grpSp>
      <p:cxnSp>
        <p:nvCxnSpPr>
          <p:cNvPr id="3" name="2 Conector recto de flecha"/>
          <p:cNvCxnSpPr/>
          <p:nvPr/>
        </p:nvCxnSpPr>
        <p:spPr bwMode="auto">
          <a:xfrm flipH="1" flipV="1">
            <a:off x="2057400" y="3657601"/>
            <a:ext cx="2914650" cy="11429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4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4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434D387E-9EA1-47CD-87D5-818216CD677B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28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843807" name="Group 31"/>
          <p:cNvGrpSpPr>
            <a:grpSpLocks/>
          </p:cNvGrpSpPr>
          <p:nvPr/>
        </p:nvGrpSpPr>
        <p:grpSpPr bwMode="auto">
          <a:xfrm>
            <a:off x="1524000" y="2705100"/>
            <a:ext cx="7572375" cy="2095500"/>
            <a:chOff x="960" y="1704"/>
            <a:chExt cx="4770" cy="1320"/>
          </a:xfrm>
        </p:grpSpPr>
        <p:sp>
          <p:nvSpPr>
            <p:cNvPr id="30747" name="AutoShape 3" descr="60%"/>
            <p:cNvSpPr>
              <a:spLocks noChangeArrowheads="1"/>
            </p:cNvSpPr>
            <p:nvPr/>
          </p:nvSpPr>
          <p:spPr bwMode="auto">
            <a:xfrm flipV="1">
              <a:off x="1584" y="2544"/>
              <a:ext cx="480" cy="480"/>
            </a:xfrm>
            <a:prstGeom prst="rtTriangle">
              <a:avLst/>
            </a:prstGeom>
            <a:pattFill prst="pct60">
              <a:fgClr>
                <a:srgbClr val="3B4F89"/>
              </a:fgClr>
              <a:bgClr>
                <a:srgbClr val="F3B823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UY"/>
            </a:p>
          </p:txBody>
        </p:sp>
        <p:sp>
          <p:nvSpPr>
            <p:cNvPr id="30748" name="Text Box 5"/>
            <p:cNvSpPr txBox="1">
              <a:spLocks noChangeArrowheads="1"/>
            </p:cNvSpPr>
            <p:nvPr/>
          </p:nvSpPr>
          <p:spPr bwMode="auto">
            <a:xfrm>
              <a:off x="3024" y="1704"/>
              <a:ext cx="2706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>
                  <a:solidFill>
                    <a:srgbClr val="470F3E"/>
                  </a:solidFill>
                </a:rPr>
                <a:t>Vendedores también incurren </a:t>
              </a:r>
            </a:p>
            <a:p>
              <a:pPr algn="l"/>
              <a:r>
                <a:rPr lang="en-US">
                  <a:solidFill>
                    <a:srgbClr val="470F3E"/>
                  </a:solidFill>
                </a:rPr>
                <a:t>en una pérdida de bienestar </a:t>
              </a:r>
            </a:p>
            <a:p>
              <a:pPr algn="l"/>
              <a:r>
                <a:rPr lang="en-US">
                  <a:solidFill>
                    <a:srgbClr val="470F3E"/>
                  </a:solidFill>
                </a:rPr>
                <a:t>Igual al área sombreada. </a:t>
              </a:r>
            </a:p>
          </p:txBody>
        </p:sp>
        <p:sp>
          <p:nvSpPr>
            <p:cNvPr id="30749" name="Rectangle 27" descr="60%"/>
            <p:cNvSpPr>
              <a:spLocks noChangeArrowheads="1"/>
            </p:cNvSpPr>
            <p:nvPr/>
          </p:nvSpPr>
          <p:spPr bwMode="auto">
            <a:xfrm>
              <a:off x="960" y="2544"/>
              <a:ext cx="624" cy="480"/>
            </a:xfrm>
            <a:prstGeom prst="rect">
              <a:avLst/>
            </a:prstGeom>
            <a:pattFill prst="pct60">
              <a:fgClr>
                <a:srgbClr val="3B4F89"/>
              </a:fgClr>
              <a:bgClr>
                <a:srgbClr val="F3B823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UY"/>
            </a:p>
          </p:txBody>
        </p:sp>
      </p:grpSp>
      <p:sp>
        <p:nvSpPr>
          <p:cNvPr id="3072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Análisis de la Incidencia  de los Impuestos</a:t>
            </a:r>
          </a:p>
        </p:txBody>
      </p:sp>
      <p:sp>
        <p:nvSpPr>
          <p:cNvPr id="30725" name="Line 7"/>
          <p:cNvSpPr>
            <a:spLocks noChangeShapeType="1"/>
          </p:cNvSpPr>
          <p:nvPr/>
        </p:nvSpPr>
        <p:spPr bwMode="auto">
          <a:xfrm>
            <a:off x="1524000" y="23622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0726" name="Line 8"/>
          <p:cNvSpPr>
            <a:spLocks noChangeShapeType="1"/>
          </p:cNvSpPr>
          <p:nvPr/>
        </p:nvSpPr>
        <p:spPr bwMode="auto">
          <a:xfrm>
            <a:off x="1524000" y="6019800"/>
            <a:ext cx="434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0727" name="Text Box 9"/>
          <p:cNvSpPr txBox="1">
            <a:spLocks noChangeArrowheads="1"/>
          </p:cNvSpPr>
          <p:nvPr/>
        </p:nvSpPr>
        <p:spPr bwMode="auto">
          <a:xfrm>
            <a:off x="5867400" y="5942013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30728" name="Text Box 10"/>
          <p:cNvSpPr txBox="1">
            <a:spLocks noChangeArrowheads="1"/>
          </p:cNvSpPr>
          <p:nvPr/>
        </p:nvSpPr>
        <p:spPr bwMode="auto">
          <a:xfrm>
            <a:off x="762000" y="2055813"/>
            <a:ext cx="8382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Precio</a:t>
            </a:r>
          </a:p>
        </p:txBody>
      </p:sp>
      <p:sp>
        <p:nvSpPr>
          <p:cNvPr id="30729" name="Line 11"/>
          <p:cNvSpPr>
            <a:spLocks noChangeShapeType="1"/>
          </p:cNvSpPr>
          <p:nvPr/>
        </p:nvSpPr>
        <p:spPr bwMode="auto">
          <a:xfrm>
            <a:off x="1905000" y="2667000"/>
            <a:ext cx="2743200" cy="27432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0730" name="Line 12"/>
          <p:cNvSpPr>
            <a:spLocks noChangeShapeType="1"/>
          </p:cNvSpPr>
          <p:nvPr/>
        </p:nvSpPr>
        <p:spPr bwMode="auto">
          <a:xfrm flipV="1">
            <a:off x="2057400" y="2667000"/>
            <a:ext cx="2590800" cy="25908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0731" name="Line 13"/>
          <p:cNvSpPr>
            <a:spLocks noChangeShapeType="1"/>
          </p:cNvSpPr>
          <p:nvPr/>
        </p:nvSpPr>
        <p:spPr bwMode="auto">
          <a:xfrm flipH="1">
            <a:off x="1524000" y="40386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0732" name="Line 14"/>
          <p:cNvSpPr>
            <a:spLocks noChangeShapeType="1"/>
          </p:cNvSpPr>
          <p:nvPr/>
        </p:nvSpPr>
        <p:spPr bwMode="auto">
          <a:xfrm>
            <a:off x="3276600" y="4038600"/>
            <a:ext cx="0" cy="1981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0733" name="Text Box 15"/>
          <p:cNvSpPr txBox="1">
            <a:spLocks noChangeArrowheads="1"/>
          </p:cNvSpPr>
          <p:nvPr/>
        </p:nvSpPr>
        <p:spPr bwMode="auto">
          <a:xfrm>
            <a:off x="4648200" y="2376488"/>
            <a:ext cx="323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470F3E"/>
                </a:solidFill>
              </a:rPr>
              <a:t>O</a:t>
            </a:r>
          </a:p>
        </p:txBody>
      </p:sp>
      <p:sp>
        <p:nvSpPr>
          <p:cNvPr id="30734" name="Text Box 16"/>
          <p:cNvSpPr txBox="1">
            <a:spLocks noChangeArrowheads="1"/>
          </p:cNvSpPr>
          <p:nvPr/>
        </p:nvSpPr>
        <p:spPr bwMode="auto">
          <a:xfrm>
            <a:off x="4648200" y="5197475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3B4F89"/>
                </a:solidFill>
              </a:rPr>
              <a:t>D</a:t>
            </a:r>
          </a:p>
        </p:txBody>
      </p:sp>
      <p:sp>
        <p:nvSpPr>
          <p:cNvPr id="30735" name="Text Box 17"/>
          <p:cNvSpPr txBox="1">
            <a:spLocks noChangeArrowheads="1"/>
          </p:cNvSpPr>
          <p:nvPr/>
        </p:nvSpPr>
        <p:spPr bwMode="auto">
          <a:xfrm>
            <a:off x="1143000" y="3902075"/>
            <a:ext cx="373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30736" name="Text Box 18"/>
          <p:cNvSpPr txBox="1">
            <a:spLocks noChangeArrowheads="1"/>
          </p:cNvSpPr>
          <p:nvPr/>
        </p:nvSpPr>
        <p:spPr bwMode="auto">
          <a:xfrm>
            <a:off x="3124200" y="6035675"/>
            <a:ext cx="3921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30737" name="Line 19"/>
          <p:cNvSpPr>
            <a:spLocks noChangeShapeType="1"/>
          </p:cNvSpPr>
          <p:nvPr/>
        </p:nvSpPr>
        <p:spPr bwMode="auto">
          <a:xfrm>
            <a:off x="2514600" y="32766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0738" name="Line 20"/>
          <p:cNvSpPr>
            <a:spLocks noChangeShapeType="1"/>
          </p:cNvSpPr>
          <p:nvPr/>
        </p:nvSpPr>
        <p:spPr bwMode="auto">
          <a:xfrm>
            <a:off x="2514600" y="48006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0739" name="Line 21"/>
          <p:cNvSpPr>
            <a:spLocks noChangeShapeType="1"/>
          </p:cNvSpPr>
          <p:nvPr/>
        </p:nvSpPr>
        <p:spPr bwMode="auto">
          <a:xfrm flipH="1">
            <a:off x="1524000" y="32766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0740" name="Line 22"/>
          <p:cNvSpPr>
            <a:spLocks noChangeShapeType="1"/>
          </p:cNvSpPr>
          <p:nvPr/>
        </p:nvSpPr>
        <p:spPr bwMode="auto">
          <a:xfrm flipH="1">
            <a:off x="1524000" y="48006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0741" name="Text Box 23"/>
          <p:cNvSpPr txBox="1">
            <a:spLocks noChangeArrowheads="1"/>
          </p:cNvSpPr>
          <p:nvPr/>
        </p:nvSpPr>
        <p:spPr bwMode="auto">
          <a:xfrm>
            <a:off x="1143000" y="3140075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i="1" baseline="-25000">
                <a:solidFill>
                  <a:schemeClr val="tx1"/>
                </a:solidFill>
              </a:rPr>
              <a:t>D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30742" name="Text Box 24"/>
          <p:cNvSpPr txBox="1">
            <a:spLocks noChangeArrowheads="1"/>
          </p:cNvSpPr>
          <p:nvPr/>
        </p:nvSpPr>
        <p:spPr bwMode="auto">
          <a:xfrm>
            <a:off x="1143000" y="4662488"/>
            <a:ext cx="39846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i="1" baseline="-25000">
                <a:solidFill>
                  <a:schemeClr val="tx1"/>
                </a:solidFill>
              </a:rPr>
              <a:t>O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30743" name="Text Box 25"/>
          <p:cNvSpPr txBox="1">
            <a:spLocks noChangeArrowheads="1"/>
          </p:cNvSpPr>
          <p:nvPr/>
        </p:nvSpPr>
        <p:spPr bwMode="auto">
          <a:xfrm>
            <a:off x="2286000" y="6035675"/>
            <a:ext cx="4619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>
                <a:solidFill>
                  <a:schemeClr val="tx1"/>
                </a:solidFill>
              </a:rPr>
              <a:t>**</a:t>
            </a:r>
          </a:p>
        </p:txBody>
      </p:sp>
      <p:grpSp>
        <p:nvGrpSpPr>
          <p:cNvPr id="843808" name="Group 32"/>
          <p:cNvGrpSpPr>
            <a:grpSpLocks/>
          </p:cNvGrpSpPr>
          <p:nvPr/>
        </p:nvGrpSpPr>
        <p:grpSpPr bwMode="auto">
          <a:xfrm>
            <a:off x="1524000" y="4038600"/>
            <a:ext cx="7307263" cy="1423988"/>
            <a:chOff x="960" y="2544"/>
            <a:chExt cx="4603" cy="897"/>
          </a:xfrm>
        </p:grpSpPr>
        <p:sp>
          <p:nvSpPr>
            <p:cNvPr id="30745" name="Rectangle 4" descr="60%"/>
            <p:cNvSpPr>
              <a:spLocks noChangeArrowheads="1"/>
            </p:cNvSpPr>
            <p:nvPr/>
          </p:nvSpPr>
          <p:spPr bwMode="auto">
            <a:xfrm>
              <a:off x="960" y="2544"/>
              <a:ext cx="624" cy="480"/>
            </a:xfrm>
            <a:prstGeom prst="rect">
              <a:avLst/>
            </a:prstGeom>
            <a:pattFill prst="pct60">
              <a:fgClr>
                <a:srgbClr val="470F3E"/>
              </a:fgClr>
              <a:bgClr>
                <a:srgbClr val="F3B823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UY"/>
            </a:p>
          </p:txBody>
        </p:sp>
        <p:sp>
          <p:nvSpPr>
            <p:cNvPr id="30746" name="Text Box 28"/>
            <p:cNvSpPr txBox="1">
              <a:spLocks noChangeArrowheads="1"/>
            </p:cNvSpPr>
            <p:nvPr/>
          </p:nvSpPr>
          <p:spPr bwMode="auto">
            <a:xfrm>
              <a:off x="3120" y="2685"/>
              <a:ext cx="2443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>
                  <a:solidFill>
                    <a:srgbClr val="470F3E"/>
                  </a:solidFill>
                </a:rPr>
                <a:t>Pero parte de la pérdida</a:t>
              </a:r>
            </a:p>
            <a:p>
              <a:pPr algn="l"/>
              <a:r>
                <a:rPr lang="en-US">
                  <a:solidFill>
                    <a:srgbClr val="470F3E"/>
                  </a:solidFill>
                </a:rPr>
                <a:t>Va al gobierno en forma de</a:t>
              </a:r>
            </a:p>
            <a:p>
              <a:pPr algn="l"/>
              <a:r>
                <a:rPr lang="en-US">
                  <a:solidFill>
                    <a:srgbClr val="470F3E"/>
                  </a:solidFill>
                </a:rPr>
                <a:t>ingreso por impuestos</a:t>
              </a:r>
            </a:p>
          </p:txBody>
        </p:sp>
      </p:grpSp>
      <p:cxnSp>
        <p:nvCxnSpPr>
          <p:cNvPr id="3" name="2 Conector recto de flecha"/>
          <p:cNvCxnSpPr/>
          <p:nvPr/>
        </p:nvCxnSpPr>
        <p:spPr bwMode="auto">
          <a:xfrm flipH="1" flipV="1">
            <a:off x="2400300" y="4419600"/>
            <a:ext cx="2247900" cy="2428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4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4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45C6B76E-62FB-41E6-A278-244E3DD66445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29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844831" name="Group 31"/>
          <p:cNvGrpSpPr>
            <a:grpSpLocks/>
          </p:cNvGrpSpPr>
          <p:nvPr/>
        </p:nvGrpSpPr>
        <p:grpSpPr bwMode="auto">
          <a:xfrm>
            <a:off x="2514600" y="3008313"/>
            <a:ext cx="6499225" cy="1792287"/>
            <a:chOff x="1584" y="1895"/>
            <a:chExt cx="4094" cy="1129"/>
          </a:xfrm>
        </p:grpSpPr>
        <p:sp>
          <p:nvSpPr>
            <p:cNvPr id="31768" name="AutoShape 3" descr="60%"/>
            <p:cNvSpPr>
              <a:spLocks noChangeArrowheads="1"/>
            </p:cNvSpPr>
            <p:nvPr/>
          </p:nvSpPr>
          <p:spPr bwMode="auto">
            <a:xfrm flipV="1">
              <a:off x="1584" y="2544"/>
              <a:ext cx="480" cy="480"/>
            </a:xfrm>
            <a:prstGeom prst="rtTriangle">
              <a:avLst/>
            </a:prstGeom>
            <a:pattFill prst="pct60">
              <a:fgClr>
                <a:srgbClr val="3B4F89"/>
              </a:fgClr>
              <a:bgClr>
                <a:srgbClr val="F3B823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UY"/>
            </a:p>
          </p:txBody>
        </p:sp>
        <p:sp>
          <p:nvSpPr>
            <p:cNvPr id="31769" name="Text Box 5"/>
            <p:cNvSpPr txBox="1">
              <a:spLocks noChangeArrowheads="1"/>
            </p:cNvSpPr>
            <p:nvPr/>
          </p:nvSpPr>
          <p:spPr bwMode="auto">
            <a:xfrm>
              <a:off x="3168" y="1895"/>
              <a:ext cx="2510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>
                  <a:solidFill>
                    <a:srgbClr val="470F3E"/>
                  </a:solidFill>
                </a:rPr>
                <a:t>Esta es entonces la pérdida</a:t>
              </a:r>
            </a:p>
            <a:p>
              <a:pPr algn="l"/>
              <a:r>
                <a:rPr lang="en-US">
                  <a:solidFill>
                    <a:srgbClr val="470F3E"/>
                  </a:solidFill>
                </a:rPr>
                <a:t>de eficiencia generada </a:t>
              </a:r>
            </a:p>
            <a:p>
              <a:pPr algn="l"/>
              <a:r>
                <a:rPr lang="en-US">
                  <a:solidFill>
                    <a:srgbClr val="470F3E"/>
                  </a:solidFill>
                </a:rPr>
                <a:t>por el impuesto. </a:t>
              </a:r>
            </a:p>
          </p:txBody>
        </p:sp>
        <p:sp>
          <p:nvSpPr>
            <p:cNvPr id="31770" name="AutoShape 29" descr="60%"/>
            <p:cNvSpPr>
              <a:spLocks noChangeArrowheads="1"/>
            </p:cNvSpPr>
            <p:nvPr/>
          </p:nvSpPr>
          <p:spPr bwMode="auto">
            <a:xfrm>
              <a:off x="1584" y="2064"/>
              <a:ext cx="480" cy="480"/>
            </a:xfrm>
            <a:prstGeom prst="rtTriangle">
              <a:avLst/>
            </a:prstGeom>
            <a:pattFill prst="pct60">
              <a:fgClr>
                <a:srgbClr val="3B4F89"/>
              </a:fgClr>
              <a:bgClr>
                <a:srgbClr val="F3B823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UY"/>
            </a:p>
          </p:txBody>
        </p:sp>
      </p:grpSp>
      <p:sp>
        <p:nvSpPr>
          <p:cNvPr id="31748" name="Rectangle 6"/>
          <p:cNvSpPr>
            <a:spLocks noGrp="1" noChangeArrowheads="1"/>
          </p:cNvSpPr>
          <p:nvPr>
            <p:ph type="title"/>
          </p:nvPr>
        </p:nvSpPr>
        <p:spPr>
          <a:xfrm>
            <a:off x="533400" y="138113"/>
            <a:ext cx="7772400" cy="914400"/>
          </a:xfrm>
        </p:spPr>
        <p:txBody>
          <a:bodyPr/>
          <a:lstStyle/>
          <a:p>
            <a:r>
              <a:rPr lang="en-US" dirty="0" err="1" smtClean="0"/>
              <a:t>Análisis</a:t>
            </a:r>
            <a:r>
              <a:rPr lang="en-US" dirty="0" smtClean="0"/>
              <a:t> de la </a:t>
            </a:r>
            <a:r>
              <a:rPr lang="en-US" dirty="0" err="1" smtClean="0"/>
              <a:t>Incidencia</a:t>
            </a:r>
            <a:r>
              <a:rPr lang="en-US" dirty="0" smtClean="0"/>
              <a:t>  de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Impuestos</a:t>
            </a:r>
            <a:endParaRPr lang="en-US" dirty="0" smtClean="0"/>
          </a:p>
        </p:txBody>
      </p:sp>
      <p:sp>
        <p:nvSpPr>
          <p:cNvPr id="31749" name="Line 7"/>
          <p:cNvSpPr>
            <a:spLocks noChangeShapeType="1"/>
          </p:cNvSpPr>
          <p:nvPr/>
        </p:nvSpPr>
        <p:spPr bwMode="auto">
          <a:xfrm>
            <a:off x="1524000" y="23622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1750" name="Line 8"/>
          <p:cNvSpPr>
            <a:spLocks noChangeShapeType="1"/>
          </p:cNvSpPr>
          <p:nvPr/>
        </p:nvSpPr>
        <p:spPr bwMode="auto">
          <a:xfrm>
            <a:off x="1524000" y="6019800"/>
            <a:ext cx="434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1751" name="Text Box 9"/>
          <p:cNvSpPr txBox="1">
            <a:spLocks noChangeArrowheads="1"/>
          </p:cNvSpPr>
          <p:nvPr/>
        </p:nvSpPr>
        <p:spPr bwMode="auto">
          <a:xfrm>
            <a:off x="5867400" y="5942013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31752" name="Text Box 10"/>
          <p:cNvSpPr txBox="1">
            <a:spLocks noChangeArrowheads="1"/>
          </p:cNvSpPr>
          <p:nvPr/>
        </p:nvSpPr>
        <p:spPr bwMode="auto">
          <a:xfrm>
            <a:off x="762000" y="2055813"/>
            <a:ext cx="8382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Precio</a:t>
            </a:r>
          </a:p>
        </p:txBody>
      </p:sp>
      <p:sp>
        <p:nvSpPr>
          <p:cNvPr id="31753" name="Line 11"/>
          <p:cNvSpPr>
            <a:spLocks noChangeShapeType="1"/>
          </p:cNvSpPr>
          <p:nvPr/>
        </p:nvSpPr>
        <p:spPr bwMode="auto">
          <a:xfrm>
            <a:off x="1905000" y="2667000"/>
            <a:ext cx="2743200" cy="27432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1754" name="Line 12"/>
          <p:cNvSpPr>
            <a:spLocks noChangeShapeType="1"/>
          </p:cNvSpPr>
          <p:nvPr/>
        </p:nvSpPr>
        <p:spPr bwMode="auto">
          <a:xfrm flipV="1">
            <a:off x="2057400" y="2667000"/>
            <a:ext cx="2590800" cy="25908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1755" name="Line 13"/>
          <p:cNvSpPr>
            <a:spLocks noChangeShapeType="1"/>
          </p:cNvSpPr>
          <p:nvPr/>
        </p:nvSpPr>
        <p:spPr bwMode="auto">
          <a:xfrm flipH="1">
            <a:off x="1524000" y="40386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1756" name="Line 14"/>
          <p:cNvSpPr>
            <a:spLocks noChangeShapeType="1"/>
          </p:cNvSpPr>
          <p:nvPr/>
        </p:nvSpPr>
        <p:spPr bwMode="auto">
          <a:xfrm>
            <a:off x="3276600" y="4038600"/>
            <a:ext cx="0" cy="1981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1757" name="Text Box 15"/>
          <p:cNvSpPr txBox="1">
            <a:spLocks noChangeArrowheads="1"/>
          </p:cNvSpPr>
          <p:nvPr/>
        </p:nvSpPr>
        <p:spPr bwMode="auto">
          <a:xfrm>
            <a:off x="4648200" y="2376488"/>
            <a:ext cx="323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470F3E"/>
                </a:solidFill>
              </a:rPr>
              <a:t>O</a:t>
            </a:r>
          </a:p>
        </p:txBody>
      </p:sp>
      <p:sp>
        <p:nvSpPr>
          <p:cNvPr id="31758" name="Text Box 16"/>
          <p:cNvSpPr txBox="1">
            <a:spLocks noChangeArrowheads="1"/>
          </p:cNvSpPr>
          <p:nvPr/>
        </p:nvSpPr>
        <p:spPr bwMode="auto">
          <a:xfrm>
            <a:off x="4648200" y="5197475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3B4F89"/>
                </a:solidFill>
              </a:rPr>
              <a:t>D</a:t>
            </a:r>
          </a:p>
        </p:txBody>
      </p:sp>
      <p:sp>
        <p:nvSpPr>
          <p:cNvPr id="31759" name="Text Box 17"/>
          <p:cNvSpPr txBox="1">
            <a:spLocks noChangeArrowheads="1"/>
          </p:cNvSpPr>
          <p:nvPr/>
        </p:nvSpPr>
        <p:spPr bwMode="auto">
          <a:xfrm>
            <a:off x="1143000" y="3902075"/>
            <a:ext cx="373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31760" name="Text Box 18"/>
          <p:cNvSpPr txBox="1">
            <a:spLocks noChangeArrowheads="1"/>
          </p:cNvSpPr>
          <p:nvPr/>
        </p:nvSpPr>
        <p:spPr bwMode="auto">
          <a:xfrm>
            <a:off x="3124200" y="6035675"/>
            <a:ext cx="3921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31761" name="Line 19"/>
          <p:cNvSpPr>
            <a:spLocks noChangeShapeType="1"/>
          </p:cNvSpPr>
          <p:nvPr/>
        </p:nvSpPr>
        <p:spPr bwMode="auto">
          <a:xfrm>
            <a:off x="2514600" y="32766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1762" name="Line 20"/>
          <p:cNvSpPr>
            <a:spLocks noChangeShapeType="1"/>
          </p:cNvSpPr>
          <p:nvPr/>
        </p:nvSpPr>
        <p:spPr bwMode="auto">
          <a:xfrm>
            <a:off x="2514600" y="48006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1763" name="Line 21"/>
          <p:cNvSpPr>
            <a:spLocks noChangeShapeType="1"/>
          </p:cNvSpPr>
          <p:nvPr/>
        </p:nvSpPr>
        <p:spPr bwMode="auto">
          <a:xfrm flipH="1">
            <a:off x="1524000" y="32766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1764" name="Line 22"/>
          <p:cNvSpPr>
            <a:spLocks noChangeShapeType="1"/>
          </p:cNvSpPr>
          <p:nvPr/>
        </p:nvSpPr>
        <p:spPr bwMode="auto">
          <a:xfrm flipH="1">
            <a:off x="1524000" y="48006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1765" name="Text Box 23"/>
          <p:cNvSpPr txBox="1">
            <a:spLocks noChangeArrowheads="1"/>
          </p:cNvSpPr>
          <p:nvPr/>
        </p:nvSpPr>
        <p:spPr bwMode="auto">
          <a:xfrm>
            <a:off x="1143000" y="3140075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i="1" baseline="-25000">
                <a:solidFill>
                  <a:schemeClr val="tx1"/>
                </a:solidFill>
              </a:rPr>
              <a:t>D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31766" name="Text Box 24"/>
          <p:cNvSpPr txBox="1">
            <a:spLocks noChangeArrowheads="1"/>
          </p:cNvSpPr>
          <p:nvPr/>
        </p:nvSpPr>
        <p:spPr bwMode="auto">
          <a:xfrm>
            <a:off x="1143000" y="4662488"/>
            <a:ext cx="39846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i="1" baseline="-25000">
                <a:solidFill>
                  <a:schemeClr val="tx1"/>
                </a:solidFill>
              </a:rPr>
              <a:t>O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31767" name="Text Box 25"/>
          <p:cNvSpPr txBox="1">
            <a:spLocks noChangeArrowheads="1"/>
          </p:cNvSpPr>
          <p:nvPr/>
        </p:nvSpPr>
        <p:spPr bwMode="auto">
          <a:xfrm>
            <a:off x="2286000" y="6035675"/>
            <a:ext cx="4619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>
                <a:solidFill>
                  <a:schemeClr val="tx1"/>
                </a:solidFill>
              </a:rPr>
              <a:t>**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4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0ECD1E67-DE5D-4EC0-B230-946BE45DECD0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3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3870"/>
            <a:ext cx="9144000" cy="66193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UY" sz="3000" dirty="0" smtClean="0"/>
              <a:t>1. Eficiencia Económica y Análisis del Bienestar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458200" cy="5181600"/>
          </a:xfrm>
        </p:spPr>
        <p:txBody>
          <a:bodyPr/>
          <a:lstStyle/>
          <a:p>
            <a:r>
              <a:rPr lang="es-ES" sz="3000" dirty="0" smtClean="0"/>
              <a:t>Excedente </a:t>
            </a:r>
            <a:r>
              <a:rPr lang="es-ES" sz="3000" dirty="0" smtClean="0"/>
              <a:t>Total (ET) = Excedente Consumidores + Excedente Productores</a:t>
            </a:r>
          </a:p>
          <a:p>
            <a:r>
              <a:rPr lang="es-ES" sz="3000" dirty="0" smtClean="0"/>
              <a:t>ET se maximiza en el equilibrio competitivo de mercado</a:t>
            </a:r>
          </a:p>
        </p:txBody>
      </p:sp>
    </p:spTree>
    <p:extLst>
      <p:ext uri="{BB962C8B-B14F-4D97-AF65-F5344CB8AC3E}">
        <p14:creationId xmlns:p14="http://schemas.microsoft.com/office/powerpoint/2010/main" val="410068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F014DF1C-8291-4F38-BB39-6383E5DB0498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30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4161"/>
            <a:ext cx="9067800" cy="66163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000" dirty="0" err="1" smtClean="0"/>
              <a:t>Pérdida</a:t>
            </a:r>
            <a:r>
              <a:rPr lang="en-US" sz="3000" dirty="0" smtClean="0"/>
              <a:t> de </a:t>
            </a:r>
            <a:r>
              <a:rPr lang="en-US" sz="3000" dirty="0" err="1" smtClean="0"/>
              <a:t>Eficiencia</a:t>
            </a:r>
            <a:r>
              <a:rPr lang="en-US" sz="3000" dirty="0" smtClean="0"/>
              <a:t> </a:t>
            </a:r>
            <a:r>
              <a:rPr lang="en-US" sz="3000" dirty="0" err="1" smtClean="0"/>
              <a:t>Económica</a:t>
            </a:r>
            <a:r>
              <a:rPr lang="en-US" sz="3000" dirty="0" smtClean="0"/>
              <a:t> y </a:t>
            </a:r>
            <a:r>
              <a:rPr lang="en-US" sz="3000" dirty="0" err="1" smtClean="0"/>
              <a:t>Elasticidad</a:t>
            </a:r>
            <a:r>
              <a:rPr lang="en-US" sz="3000" dirty="0" smtClean="0"/>
              <a:t> 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382000" cy="5257800"/>
          </a:xfrm>
        </p:spPr>
        <p:txBody>
          <a:bodyPr/>
          <a:lstStyle/>
          <a:p>
            <a:r>
              <a:rPr lang="es-ES" sz="3000" dirty="0" smtClean="0"/>
              <a:t>Todos los impuestos que no sean de suma fija implican pérdidas de eficiencia económica</a:t>
            </a:r>
          </a:p>
          <a:p>
            <a:pPr lvl="1"/>
            <a:r>
              <a:rPr lang="es-ES" dirty="0" smtClean="0"/>
              <a:t>El tamaño de las pérdidas dependerá de las elasticidades de oferta y demanda. </a:t>
            </a:r>
          </a:p>
          <a:p>
            <a:pPr lvl="1"/>
            <a:r>
              <a:rPr lang="es-ES" dirty="0" smtClean="0"/>
              <a:t>Esto lo podemos ver mediante una aproximación lineal </a:t>
            </a:r>
            <a:r>
              <a:rPr lang="es-ES" sz="3000" dirty="0" smtClean="0"/>
              <a:t>a la pérdida de eficiencia económica que acompaña a un </a:t>
            </a:r>
            <a:r>
              <a:rPr lang="es-ES" sz="3000" i="1" u="sng" dirty="0" smtClean="0"/>
              <a:t>pequeño impuesto</a:t>
            </a:r>
            <a:r>
              <a:rPr lang="es-ES" sz="3000" dirty="0" smtClean="0"/>
              <a:t>, </a:t>
            </a:r>
            <a:r>
              <a:rPr lang="es-ES" sz="3000" i="1" dirty="0" err="1" smtClean="0"/>
              <a:t>dt</a:t>
            </a:r>
            <a:r>
              <a:rPr lang="es-ES" sz="3000" dirty="0" smtClean="0"/>
              <a:t>, 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n-US" sz="2800" i="1" dirty="0" smtClean="0">
                <a:solidFill>
                  <a:srgbClr val="3B4F89"/>
                </a:solidFill>
              </a:rPr>
              <a:t>PE</a:t>
            </a:r>
            <a:r>
              <a:rPr lang="en-US" sz="2800" dirty="0" smtClean="0">
                <a:solidFill>
                  <a:srgbClr val="3B4F89"/>
                </a:solidFill>
              </a:rPr>
              <a:t> = -0.5(</a:t>
            </a:r>
            <a:r>
              <a:rPr lang="en-US" sz="2800" i="1" dirty="0" err="1" smtClean="0">
                <a:solidFill>
                  <a:srgbClr val="3B4F89"/>
                </a:solidFill>
              </a:rPr>
              <a:t>dt</a:t>
            </a:r>
            <a:r>
              <a:rPr lang="en-US" sz="2800" dirty="0" smtClean="0">
                <a:solidFill>
                  <a:srgbClr val="3B4F89"/>
                </a:solidFill>
              </a:rPr>
              <a:t>)(</a:t>
            </a:r>
            <a:r>
              <a:rPr lang="en-US" sz="2800" i="1" dirty="0" err="1" smtClean="0">
                <a:solidFill>
                  <a:srgbClr val="3B4F89"/>
                </a:solidFill>
              </a:rPr>
              <a:t>dQ</a:t>
            </a:r>
            <a:r>
              <a:rPr lang="en-US" sz="2800" dirty="0" smtClean="0">
                <a:solidFill>
                  <a:srgbClr val="3B4F89"/>
                </a:solidFill>
              </a:rPr>
              <a:t>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232DF29D-5EC3-4DB3-9CFE-5C7B7D25BF23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31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106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 smtClean="0"/>
              <a:t>Pérdida</a:t>
            </a:r>
            <a:r>
              <a:rPr lang="en-US" dirty="0" smtClean="0"/>
              <a:t> de </a:t>
            </a:r>
            <a:r>
              <a:rPr lang="en-US" dirty="0" err="1" smtClean="0"/>
              <a:t>Eficiencia</a:t>
            </a:r>
            <a:r>
              <a:rPr lang="en-US" dirty="0" smtClean="0"/>
              <a:t> </a:t>
            </a:r>
            <a:r>
              <a:rPr lang="en-US" dirty="0" err="1" smtClean="0"/>
              <a:t>Económica</a:t>
            </a:r>
            <a:r>
              <a:rPr lang="en-US" dirty="0" smtClean="0"/>
              <a:t> y </a:t>
            </a:r>
            <a:r>
              <a:rPr lang="en-US" dirty="0" err="1" smtClean="0"/>
              <a:t>Elasticidad</a:t>
            </a:r>
            <a:r>
              <a:rPr lang="en-US" dirty="0" smtClean="0"/>
              <a:t> 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839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 smtClean="0"/>
              <a:t>Utilizando</a:t>
            </a:r>
            <a:r>
              <a:rPr lang="en-US" dirty="0" smtClean="0"/>
              <a:t> la </a:t>
            </a:r>
            <a:r>
              <a:rPr lang="en-US" dirty="0" err="1" smtClean="0"/>
              <a:t>definición</a:t>
            </a:r>
            <a:r>
              <a:rPr lang="en-US" dirty="0" smtClean="0"/>
              <a:t> de </a:t>
            </a:r>
            <a:r>
              <a:rPr lang="en-US" dirty="0" err="1" smtClean="0"/>
              <a:t>elasticidad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escribir</a:t>
            </a:r>
            <a:r>
              <a:rPr lang="en-US" dirty="0" smtClean="0"/>
              <a:t>:  </a:t>
            </a:r>
          </a:p>
          <a:p>
            <a:pPr algn="ctr">
              <a:lnSpc>
                <a:spcPct val="70000"/>
              </a:lnSpc>
              <a:buFontTx/>
              <a:buNone/>
            </a:pPr>
            <a:r>
              <a:rPr lang="en-US" sz="2800" i="1" dirty="0" err="1" smtClean="0">
                <a:solidFill>
                  <a:srgbClr val="3B4F89"/>
                </a:solidFill>
              </a:rPr>
              <a:t>dQ</a:t>
            </a:r>
            <a:r>
              <a:rPr lang="en-US" sz="2800" dirty="0" smtClean="0">
                <a:solidFill>
                  <a:srgbClr val="3B4F89"/>
                </a:solidFill>
              </a:rPr>
              <a:t> = </a:t>
            </a:r>
            <a:r>
              <a:rPr lang="en-US" sz="2800" i="1" dirty="0" err="1" smtClean="0">
                <a:solidFill>
                  <a:srgbClr val="3B4F89"/>
                </a:solidFill>
              </a:rPr>
              <a:t>e</a:t>
            </a:r>
            <a:r>
              <a:rPr lang="en-US" sz="2800" i="1" baseline="-25000" dirty="0" err="1" smtClean="0">
                <a:solidFill>
                  <a:srgbClr val="3B4F89"/>
                </a:solidFill>
              </a:rPr>
              <a:t>D</a:t>
            </a:r>
            <a:r>
              <a:rPr lang="en-US" sz="2800" i="1" dirty="0" err="1" smtClean="0">
                <a:solidFill>
                  <a:srgbClr val="3B4F89"/>
                </a:solidFill>
              </a:rPr>
              <a:t>dP</a:t>
            </a:r>
            <a:r>
              <a:rPr lang="en-US" sz="2800" i="1" baseline="-25000" dirty="0" err="1" smtClean="0">
                <a:solidFill>
                  <a:srgbClr val="3B4F89"/>
                </a:solidFill>
              </a:rPr>
              <a:t>D</a:t>
            </a:r>
            <a:r>
              <a:rPr lang="en-US" sz="2800" i="1" baseline="-25000" dirty="0" smtClean="0">
                <a:solidFill>
                  <a:srgbClr val="3B4F89"/>
                </a:solidFill>
              </a:rPr>
              <a:t> 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</a:t>
            </a:r>
            <a:r>
              <a:rPr lang="en-US" sz="2800" baseline="-25000" dirty="0" smtClean="0">
                <a:solidFill>
                  <a:srgbClr val="3B4F89"/>
                </a:solidFill>
                <a:sym typeface="Symbol" pitchFamily="18" charset="2"/>
              </a:rPr>
              <a:t> 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Q</a:t>
            </a:r>
            <a:r>
              <a:rPr lang="en-US" sz="2800" baseline="-25000" dirty="0" smtClean="0">
                <a:solidFill>
                  <a:srgbClr val="3B4F89"/>
                </a:solidFill>
                <a:sym typeface="Symbol" pitchFamily="18" charset="2"/>
              </a:rPr>
              <a:t>0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/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baseline="-25000" dirty="0" smtClean="0">
                <a:solidFill>
                  <a:srgbClr val="3B4F89"/>
                </a:solidFill>
                <a:sym typeface="Symbol" pitchFamily="18" charset="2"/>
              </a:rPr>
              <a:t>0</a:t>
            </a:r>
            <a:endParaRPr lang="en-US" dirty="0" smtClean="0">
              <a:sym typeface="Symbol" pitchFamily="18" charset="2"/>
            </a:endParaRPr>
          </a:p>
          <a:p>
            <a:pPr>
              <a:lnSpc>
                <a:spcPct val="110000"/>
              </a:lnSpc>
            </a:pPr>
            <a:r>
              <a:rPr lang="en-US" dirty="0" err="1" smtClean="0"/>
              <a:t>Utilizando</a:t>
            </a:r>
            <a:r>
              <a:rPr lang="en-US" dirty="0" smtClean="0"/>
              <a:t>               </a:t>
            </a:r>
            <a:r>
              <a:rPr lang="en-US" dirty="0" err="1" smtClean="0"/>
              <a:t>podemos</a:t>
            </a:r>
            <a:r>
              <a:rPr lang="en-US" dirty="0" smtClean="0"/>
              <a:t> re – </a:t>
            </a:r>
            <a:r>
              <a:rPr lang="en-US" dirty="0" err="1" smtClean="0"/>
              <a:t>escribir</a:t>
            </a:r>
            <a:r>
              <a:rPr lang="en-US" dirty="0" smtClean="0"/>
              <a:t> la </a:t>
            </a:r>
            <a:r>
              <a:rPr lang="en-US" dirty="0" err="1" smtClean="0"/>
              <a:t>expresion</a:t>
            </a:r>
            <a:r>
              <a:rPr lang="en-US" dirty="0" smtClean="0"/>
              <a:t> de </a:t>
            </a:r>
            <a:r>
              <a:rPr lang="en-US" dirty="0" err="1" smtClean="0"/>
              <a:t>arriba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: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sz="2800" i="1" dirty="0" err="1" smtClean="0">
                <a:solidFill>
                  <a:srgbClr val="3B4F89"/>
                </a:solidFill>
              </a:rPr>
              <a:t>dQ</a:t>
            </a:r>
            <a:r>
              <a:rPr lang="en-US" sz="2800" dirty="0" smtClean="0">
                <a:solidFill>
                  <a:srgbClr val="3B4F89"/>
                </a:solidFill>
              </a:rPr>
              <a:t> = </a:t>
            </a:r>
            <a:r>
              <a:rPr lang="en-US" sz="2800" i="1" dirty="0" err="1" smtClean="0">
                <a:solidFill>
                  <a:srgbClr val="3B4F89"/>
                </a:solidFill>
              </a:rPr>
              <a:t>e</a:t>
            </a:r>
            <a:r>
              <a:rPr lang="en-US" sz="2800" i="1" baseline="-25000" dirty="0" err="1" smtClean="0">
                <a:solidFill>
                  <a:srgbClr val="3B4F89"/>
                </a:solidFill>
              </a:rPr>
              <a:t>D</a:t>
            </a:r>
            <a:r>
              <a:rPr lang="en-US" sz="2800" i="1" baseline="-25000" dirty="0" smtClean="0">
                <a:solidFill>
                  <a:srgbClr val="3B4F89"/>
                </a:solidFill>
              </a:rPr>
              <a:t> </a:t>
            </a:r>
            <a:r>
              <a:rPr lang="en-US" sz="2800" dirty="0" smtClean="0">
                <a:solidFill>
                  <a:srgbClr val="3B4F89"/>
                </a:solidFill>
              </a:rPr>
              <a:t>[</a:t>
            </a:r>
            <a:r>
              <a:rPr lang="en-US" sz="2800" i="1" dirty="0" err="1" smtClean="0">
                <a:solidFill>
                  <a:srgbClr val="3B4F89"/>
                </a:solidFill>
              </a:rPr>
              <a:t>e</a:t>
            </a:r>
            <a:r>
              <a:rPr lang="en-US" sz="2800" i="1" baseline="-25000" dirty="0" err="1" smtClean="0">
                <a:solidFill>
                  <a:srgbClr val="3B4F89"/>
                </a:solidFill>
              </a:rPr>
              <a:t>O</a:t>
            </a:r>
            <a:r>
              <a:rPr lang="en-US" sz="2800" i="1" baseline="-25000" dirty="0" smtClean="0">
                <a:solidFill>
                  <a:srgbClr val="3B4F89"/>
                </a:solidFill>
              </a:rPr>
              <a:t> </a:t>
            </a:r>
            <a:r>
              <a:rPr lang="en-US" sz="2800" dirty="0" smtClean="0">
                <a:solidFill>
                  <a:srgbClr val="3B4F89"/>
                </a:solidFill>
              </a:rPr>
              <a:t>/(</a:t>
            </a:r>
            <a:r>
              <a:rPr lang="en-US" sz="2800" i="1" dirty="0" err="1" smtClean="0">
                <a:solidFill>
                  <a:srgbClr val="3B4F89"/>
                </a:solidFill>
              </a:rPr>
              <a:t>e</a:t>
            </a:r>
            <a:r>
              <a:rPr lang="en-US" sz="2800" i="1" baseline="-25000" dirty="0" err="1" smtClean="0">
                <a:solidFill>
                  <a:srgbClr val="3B4F89"/>
                </a:solidFill>
              </a:rPr>
              <a:t>O</a:t>
            </a:r>
            <a:r>
              <a:rPr lang="en-US" sz="2800" i="1" baseline="-25000" dirty="0" smtClean="0">
                <a:solidFill>
                  <a:srgbClr val="3B4F89"/>
                </a:solidFill>
              </a:rPr>
              <a:t> </a:t>
            </a:r>
            <a:r>
              <a:rPr lang="en-US" sz="2800" dirty="0" smtClean="0">
                <a:solidFill>
                  <a:srgbClr val="3B4F89"/>
                </a:solidFill>
              </a:rPr>
              <a:t>-</a:t>
            </a:r>
            <a:r>
              <a:rPr lang="en-US" sz="2800" baseline="30000" dirty="0" smtClean="0">
                <a:solidFill>
                  <a:srgbClr val="3B4F89"/>
                </a:solidFill>
              </a:rPr>
              <a:t> </a:t>
            </a:r>
            <a:r>
              <a:rPr lang="en-US" sz="2800" i="1" dirty="0" err="1" smtClean="0">
                <a:solidFill>
                  <a:srgbClr val="3B4F89"/>
                </a:solidFill>
              </a:rPr>
              <a:t>e</a:t>
            </a:r>
            <a:r>
              <a:rPr lang="en-US" sz="2800" i="1" baseline="-25000" dirty="0" err="1" smtClean="0">
                <a:solidFill>
                  <a:srgbClr val="3B4F89"/>
                </a:solidFill>
              </a:rPr>
              <a:t>D</a:t>
            </a:r>
            <a:r>
              <a:rPr lang="en-US" sz="2800" dirty="0" smtClean="0">
                <a:solidFill>
                  <a:srgbClr val="3B4F89"/>
                </a:solidFill>
              </a:rPr>
              <a:t>)]</a:t>
            </a:r>
            <a:r>
              <a:rPr lang="en-US" sz="2800" baseline="30000" dirty="0" smtClean="0">
                <a:solidFill>
                  <a:srgbClr val="3B4F89"/>
                </a:solidFill>
              </a:rPr>
              <a:t> </a:t>
            </a:r>
            <a:r>
              <a:rPr lang="en-US" sz="2800" i="1" dirty="0" err="1" smtClean="0">
                <a:solidFill>
                  <a:srgbClr val="3B4F89"/>
                </a:solidFill>
              </a:rPr>
              <a:t>dt</a:t>
            </a:r>
            <a:r>
              <a:rPr lang="en-US" sz="2800" i="1" baseline="30000" dirty="0" smtClean="0">
                <a:solidFill>
                  <a:srgbClr val="3B4F89"/>
                </a:solidFill>
              </a:rPr>
              <a:t> </a:t>
            </a:r>
            <a:r>
              <a:rPr lang="en-US" sz="2800" i="1" dirty="0" smtClean="0">
                <a:solidFill>
                  <a:srgbClr val="3B4F89"/>
                </a:solidFill>
              </a:rPr>
              <a:t>Q</a:t>
            </a:r>
            <a:r>
              <a:rPr lang="en-US" sz="2800" baseline="-25000" dirty="0" smtClean="0">
                <a:solidFill>
                  <a:srgbClr val="3B4F89"/>
                </a:solidFill>
              </a:rPr>
              <a:t>0</a:t>
            </a:r>
            <a:r>
              <a:rPr lang="en-US" sz="2800" dirty="0" smtClean="0">
                <a:solidFill>
                  <a:srgbClr val="3B4F89"/>
                </a:solidFill>
              </a:rPr>
              <a:t>/</a:t>
            </a:r>
            <a:r>
              <a:rPr lang="en-US" sz="2800" i="1" dirty="0" smtClean="0">
                <a:solidFill>
                  <a:srgbClr val="3B4F89"/>
                </a:solidFill>
              </a:rPr>
              <a:t>P</a:t>
            </a:r>
            <a:r>
              <a:rPr lang="en-US" sz="2800" baseline="-25000" dirty="0" smtClean="0">
                <a:solidFill>
                  <a:srgbClr val="3B4F89"/>
                </a:solidFill>
              </a:rPr>
              <a:t>0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Sustituyendo</a:t>
            </a:r>
            <a:r>
              <a:rPr lang="en-US" dirty="0" smtClean="0"/>
              <a:t> en </a:t>
            </a:r>
            <a:r>
              <a:rPr lang="en-US" sz="2200" i="1" dirty="0" smtClean="0">
                <a:solidFill>
                  <a:srgbClr val="3B4F89"/>
                </a:solidFill>
              </a:rPr>
              <a:t>PE</a:t>
            </a:r>
            <a:r>
              <a:rPr lang="en-US" sz="2200" dirty="0" smtClean="0">
                <a:solidFill>
                  <a:srgbClr val="3B4F89"/>
                </a:solidFill>
              </a:rPr>
              <a:t> = -0.5(</a:t>
            </a:r>
            <a:r>
              <a:rPr lang="en-US" sz="2200" i="1" dirty="0" err="1" smtClean="0">
                <a:solidFill>
                  <a:srgbClr val="3B4F89"/>
                </a:solidFill>
              </a:rPr>
              <a:t>dt</a:t>
            </a:r>
            <a:r>
              <a:rPr lang="en-US" sz="2200" dirty="0" smtClean="0">
                <a:solidFill>
                  <a:srgbClr val="3B4F89"/>
                </a:solidFill>
              </a:rPr>
              <a:t>)(</a:t>
            </a:r>
            <a:r>
              <a:rPr lang="en-US" sz="2200" i="1" dirty="0" err="1" smtClean="0">
                <a:solidFill>
                  <a:srgbClr val="3B4F89"/>
                </a:solidFill>
              </a:rPr>
              <a:t>dQ</a:t>
            </a:r>
            <a:r>
              <a:rPr lang="en-US" sz="2200" dirty="0" smtClean="0">
                <a:solidFill>
                  <a:srgbClr val="3B4F89"/>
                </a:solidFill>
              </a:rPr>
              <a:t>)</a:t>
            </a:r>
            <a:r>
              <a:rPr lang="en-US" dirty="0" smtClean="0"/>
              <a:t>, </a:t>
            </a:r>
            <a:r>
              <a:rPr lang="en-US" dirty="0" err="1" smtClean="0"/>
              <a:t>obtenemos</a:t>
            </a:r>
            <a:r>
              <a:rPr lang="en-US" dirty="0" smtClean="0"/>
              <a:t>: </a:t>
            </a:r>
          </a:p>
        </p:txBody>
      </p:sp>
      <p:graphicFrame>
        <p:nvGraphicFramePr>
          <p:cNvPr id="8468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7086398"/>
              </p:ext>
            </p:extLst>
          </p:nvPr>
        </p:nvGraphicFramePr>
        <p:xfrm>
          <a:off x="2133600" y="5201375"/>
          <a:ext cx="3959225" cy="87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7" name="Ecuación" r:id="rId3" imgW="2286129" imgH="495328" progId="Equation.3">
                  <p:embed/>
                </p:oleObj>
              </mc:Choice>
              <mc:Fallback>
                <p:oleObj name="Ecuación" r:id="rId3" imgW="2286129" imgH="495328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201375"/>
                        <a:ext cx="3959225" cy="87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6352097"/>
              </p:ext>
            </p:extLst>
          </p:nvPr>
        </p:nvGraphicFramePr>
        <p:xfrm>
          <a:off x="2590800" y="2740388"/>
          <a:ext cx="110172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8" name="Ecuación" r:id="rId5" imgW="914400" imgH="431640" progId="Equation.3">
                  <p:embed/>
                </p:oleObj>
              </mc:Choice>
              <mc:Fallback>
                <p:oleObj name="Ecuación" r:id="rId5" imgW="9144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740388"/>
                        <a:ext cx="1101725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ángulo 2"/>
          <p:cNvSpPr/>
          <p:nvPr/>
        </p:nvSpPr>
        <p:spPr>
          <a:xfrm>
            <a:off x="990600" y="6186991"/>
            <a:ext cx="6553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dirty="0" smtClean="0"/>
              <a:t>Pero no vamos a utilizar mucho esta fórmula</a:t>
            </a:r>
            <a:endParaRPr lang="es-U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40D9B94A-E802-4CB6-BC41-96CA1C0B5214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32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304800"/>
            <a:ext cx="8382000" cy="762000"/>
          </a:xfrm>
        </p:spPr>
        <p:txBody>
          <a:bodyPr/>
          <a:lstStyle/>
          <a:p>
            <a:r>
              <a:rPr lang="en-US" dirty="0" err="1" smtClean="0"/>
              <a:t>Ganancias</a:t>
            </a:r>
            <a:r>
              <a:rPr lang="en-US" dirty="0" smtClean="0"/>
              <a:t> del Comercio </a:t>
            </a:r>
            <a:r>
              <a:rPr lang="en-US" dirty="0" err="1" smtClean="0"/>
              <a:t>Internacional</a:t>
            </a:r>
            <a:endParaRPr lang="en-US" dirty="0" smtClean="0"/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1066800" y="1981200"/>
            <a:ext cx="0" cy="388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>
            <a:off x="1066800" y="5867400"/>
            <a:ext cx="441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5564188" y="5713413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80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104775" y="1674813"/>
            <a:ext cx="8382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800">
                <a:solidFill>
                  <a:schemeClr val="tx1"/>
                </a:solidFill>
              </a:rPr>
              <a:t>Precio</a:t>
            </a: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1828800" y="2819400"/>
            <a:ext cx="2438400" cy="24384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V="1">
            <a:off x="1828800" y="2590800"/>
            <a:ext cx="2667000" cy="26670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6874" name="Text Box 14"/>
          <p:cNvSpPr txBox="1">
            <a:spLocks noChangeArrowheads="1"/>
          </p:cNvSpPr>
          <p:nvPr/>
        </p:nvSpPr>
        <p:spPr bwMode="auto">
          <a:xfrm>
            <a:off x="4467225" y="2376488"/>
            <a:ext cx="32543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>
                <a:solidFill>
                  <a:srgbClr val="470F3E"/>
                </a:solidFill>
              </a:rPr>
              <a:t>O</a:t>
            </a:r>
          </a:p>
        </p:txBody>
      </p:sp>
      <p:sp>
        <p:nvSpPr>
          <p:cNvPr id="36875" name="Text Box 15"/>
          <p:cNvSpPr txBox="1">
            <a:spLocks noChangeArrowheads="1"/>
          </p:cNvSpPr>
          <p:nvPr/>
        </p:nvSpPr>
        <p:spPr bwMode="auto">
          <a:xfrm>
            <a:off x="4275138" y="5197475"/>
            <a:ext cx="3127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i="1">
                <a:solidFill>
                  <a:srgbClr val="3B4F89"/>
                </a:solidFill>
              </a:rPr>
              <a:t>D</a:t>
            </a:r>
            <a:endParaRPr lang="en-US" sz="1400">
              <a:solidFill>
                <a:srgbClr val="3B4F89"/>
              </a:solidFill>
            </a:endParaRPr>
          </a:p>
        </p:txBody>
      </p:sp>
      <p:grpSp>
        <p:nvGrpSpPr>
          <p:cNvPr id="849938" name="Group 18"/>
          <p:cNvGrpSpPr>
            <a:grpSpLocks/>
          </p:cNvGrpSpPr>
          <p:nvPr/>
        </p:nvGrpSpPr>
        <p:grpSpPr bwMode="auto">
          <a:xfrm>
            <a:off x="709613" y="3014663"/>
            <a:ext cx="8418512" cy="3173412"/>
            <a:chOff x="447" y="1899"/>
            <a:chExt cx="5303" cy="1999"/>
          </a:xfrm>
        </p:grpSpPr>
        <p:sp>
          <p:nvSpPr>
            <p:cNvPr id="36877" name="Line 10"/>
            <p:cNvSpPr>
              <a:spLocks noChangeShapeType="1"/>
            </p:cNvSpPr>
            <p:nvPr/>
          </p:nvSpPr>
          <p:spPr bwMode="auto">
            <a:xfrm flipH="1">
              <a:off x="672" y="2544"/>
              <a:ext cx="12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36878" name="Line 11"/>
            <p:cNvSpPr>
              <a:spLocks noChangeShapeType="1"/>
            </p:cNvSpPr>
            <p:nvPr/>
          </p:nvSpPr>
          <p:spPr bwMode="auto">
            <a:xfrm>
              <a:off x="1920" y="2544"/>
              <a:ext cx="0" cy="1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36879" name="Text Box 12"/>
            <p:cNvSpPr txBox="1">
              <a:spLocks noChangeArrowheads="1"/>
            </p:cNvSpPr>
            <p:nvPr/>
          </p:nvSpPr>
          <p:spPr bwMode="auto">
            <a:xfrm>
              <a:off x="1833" y="3706"/>
              <a:ext cx="24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 b="1" i="1">
                  <a:solidFill>
                    <a:schemeClr val="tx1"/>
                  </a:solidFill>
                </a:rPr>
                <a:t>Q</a:t>
              </a:r>
              <a:r>
                <a:rPr lang="en-US" sz="1400" b="1">
                  <a:solidFill>
                    <a:schemeClr val="tx1"/>
                  </a:solidFill>
                </a:rPr>
                <a:t>*</a:t>
              </a:r>
            </a:p>
          </p:txBody>
        </p:sp>
        <p:sp>
          <p:nvSpPr>
            <p:cNvPr id="36880" name="Text Box 13"/>
            <p:cNvSpPr txBox="1">
              <a:spLocks noChangeArrowheads="1"/>
            </p:cNvSpPr>
            <p:nvPr/>
          </p:nvSpPr>
          <p:spPr bwMode="auto">
            <a:xfrm>
              <a:off x="447" y="2458"/>
              <a:ext cx="23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 b="1" i="1">
                  <a:solidFill>
                    <a:schemeClr val="tx1"/>
                  </a:solidFill>
                </a:rPr>
                <a:t>P</a:t>
              </a:r>
              <a:r>
                <a:rPr lang="en-US" sz="1400" b="1">
                  <a:solidFill>
                    <a:schemeClr val="tx1"/>
                  </a:solidFill>
                </a:rPr>
                <a:t>*</a:t>
              </a:r>
            </a:p>
          </p:txBody>
        </p:sp>
        <p:sp>
          <p:nvSpPr>
            <p:cNvPr id="36881" name="Text Box 16"/>
            <p:cNvSpPr txBox="1">
              <a:spLocks noChangeArrowheads="1"/>
            </p:cNvSpPr>
            <p:nvPr/>
          </p:nvSpPr>
          <p:spPr bwMode="auto">
            <a:xfrm>
              <a:off x="3076" y="1899"/>
              <a:ext cx="2674" cy="1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>
                  <a:solidFill>
                    <a:srgbClr val="470F3E"/>
                  </a:solidFill>
                </a:rPr>
                <a:t>En la ausencia de </a:t>
              </a:r>
            </a:p>
            <a:p>
              <a:pPr algn="l"/>
              <a:r>
                <a:rPr lang="en-US">
                  <a:solidFill>
                    <a:srgbClr val="470F3E"/>
                  </a:solidFill>
                </a:rPr>
                <a:t>comercio internacional, </a:t>
              </a:r>
            </a:p>
            <a:p>
              <a:pPr algn="l"/>
              <a:r>
                <a:rPr lang="en-US">
                  <a:solidFill>
                    <a:srgbClr val="470F3E"/>
                  </a:solidFill>
                </a:rPr>
                <a:t>el precio doméstico de </a:t>
              </a:r>
            </a:p>
            <a:p>
              <a:pPr algn="l"/>
              <a:r>
                <a:rPr lang="en-US">
                  <a:solidFill>
                    <a:srgbClr val="470F3E"/>
                  </a:solidFill>
                </a:rPr>
                <a:t>equilibrio será </a:t>
              </a:r>
              <a:r>
                <a:rPr lang="en-US" i="1">
                  <a:solidFill>
                    <a:srgbClr val="470F3E"/>
                  </a:solidFill>
                </a:rPr>
                <a:t>p</a:t>
              </a:r>
              <a:r>
                <a:rPr lang="en-US">
                  <a:solidFill>
                    <a:srgbClr val="470F3E"/>
                  </a:solidFill>
                </a:rPr>
                <a:t>* y la</a:t>
              </a:r>
            </a:p>
            <a:p>
              <a:pPr algn="l"/>
              <a:r>
                <a:rPr lang="en-US">
                  <a:solidFill>
                    <a:srgbClr val="470F3E"/>
                  </a:solidFill>
                </a:rPr>
                <a:t>cantidad de equilibrio será </a:t>
              </a:r>
              <a:r>
                <a:rPr lang="en-US" i="1">
                  <a:solidFill>
                    <a:srgbClr val="470F3E"/>
                  </a:solidFill>
                </a:rPr>
                <a:t>q</a:t>
              </a:r>
              <a:r>
                <a:rPr lang="en-US">
                  <a:solidFill>
                    <a:srgbClr val="470F3E"/>
                  </a:solidFill>
                </a:rPr>
                <a:t>*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4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3D26D450-A198-450C-89E2-1E92498FAB6A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33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195843" y="227013"/>
            <a:ext cx="8382000" cy="838200"/>
          </a:xfrm>
        </p:spPr>
        <p:txBody>
          <a:bodyPr/>
          <a:lstStyle/>
          <a:p>
            <a:r>
              <a:rPr lang="en-US" dirty="0" err="1" smtClean="0"/>
              <a:t>Ganancias</a:t>
            </a:r>
            <a:r>
              <a:rPr lang="en-US" dirty="0" smtClean="0"/>
              <a:t> del </a:t>
            </a:r>
            <a:r>
              <a:rPr lang="en-US" dirty="0" err="1" smtClean="0"/>
              <a:t>Comercio</a:t>
            </a:r>
            <a:r>
              <a:rPr lang="en-US" dirty="0" smtClean="0"/>
              <a:t> </a:t>
            </a:r>
            <a:r>
              <a:rPr lang="en-US" dirty="0" err="1" smtClean="0"/>
              <a:t>Internacional</a:t>
            </a:r>
            <a:endParaRPr lang="en-US" dirty="0" smtClean="0"/>
          </a:p>
        </p:txBody>
      </p:sp>
      <p:sp>
        <p:nvSpPr>
          <p:cNvPr id="37892" name="Line 3"/>
          <p:cNvSpPr>
            <a:spLocks noChangeShapeType="1"/>
          </p:cNvSpPr>
          <p:nvPr/>
        </p:nvSpPr>
        <p:spPr bwMode="auto">
          <a:xfrm>
            <a:off x="1066800" y="1981200"/>
            <a:ext cx="0" cy="388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7893" name="Line 4"/>
          <p:cNvSpPr>
            <a:spLocks noChangeShapeType="1"/>
          </p:cNvSpPr>
          <p:nvPr/>
        </p:nvSpPr>
        <p:spPr bwMode="auto">
          <a:xfrm>
            <a:off x="1066800" y="5867400"/>
            <a:ext cx="441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7894" name="Text Box 5"/>
          <p:cNvSpPr txBox="1">
            <a:spLocks noChangeArrowheads="1"/>
          </p:cNvSpPr>
          <p:nvPr/>
        </p:nvSpPr>
        <p:spPr bwMode="auto">
          <a:xfrm>
            <a:off x="5564188" y="5789613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80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37895" name="Text Box 6"/>
          <p:cNvSpPr txBox="1">
            <a:spLocks noChangeArrowheads="1"/>
          </p:cNvSpPr>
          <p:nvPr/>
        </p:nvSpPr>
        <p:spPr bwMode="auto">
          <a:xfrm>
            <a:off x="180975" y="1751013"/>
            <a:ext cx="8382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800">
                <a:solidFill>
                  <a:schemeClr val="tx1"/>
                </a:solidFill>
              </a:rPr>
              <a:t>Precio</a:t>
            </a:r>
          </a:p>
        </p:txBody>
      </p:sp>
      <p:sp>
        <p:nvSpPr>
          <p:cNvPr id="37896" name="Line 7"/>
          <p:cNvSpPr>
            <a:spLocks noChangeShapeType="1"/>
          </p:cNvSpPr>
          <p:nvPr/>
        </p:nvSpPr>
        <p:spPr bwMode="auto">
          <a:xfrm>
            <a:off x="1828800" y="2819400"/>
            <a:ext cx="2438400" cy="24384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7897" name="Line 8"/>
          <p:cNvSpPr>
            <a:spLocks noChangeShapeType="1"/>
          </p:cNvSpPr>
          <p:nvPr/>
        </p:nvSpPr>
        <p:spPr bwMode="auto">
          <a:xfrm flipV="1">
            <a:off x="1828800" y="2590800"/>
            <a:ext cx="2667000" cy="26670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7898" name="Line 9"/>
          <p:cNvSpPr>
            <a:spLocks noChangeShapeType="1"/>
          </p:cNvSpPr>
          <p:nvPr/>
        </p:nvSpPr>
        <p:spPr bwMode="auto">
          <a:xfrm flipH="1">
            <a:off x="1066800" y="40386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7899" name="Line 10"/>
          <p:cNvSpPr>
            <a:spLocks noChangeShapeType="1"/>
          </p:cNvSpPr>
          <p:nvPr/>
        </p:nvSpPr>
        <p:spPr bwMode="auto">
          <a:xfrm>
            <a:off x="3048000" y="4038600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7900" name="Text Box 11"/>
          <p:cNvSpPr txBox="1">
            <a:spLocks noChangeArrowheads="1"/>
          </p:cNvSpPr>
          <p:nvPr/>
        </p:nvSpPr>
        <p:spPr bwMode="auto">
          <a:xfrm>
            <a:off x="2909888" y="5883275"/>
            <a:ext cx="3921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37901" name="Text Box 12"/>
          <p:cNvSpPr txBox="1">
            <a:spLocks noChangeArrowheads="1"/>
          </p:cNvSpPr>
          <p:nvPr/>
        </p:nvSpPr>
        <p:spPr bwMode="auto">
          <a:xfrm>
            <a:off x="709613" y="3902075"/>
            <a:ext cx="3730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37902" name="Text Box 13"/>
          <p:cNvSpPr txBox="1">
            <a:spLocks noChangeArrowheads="1"/>
          </p:cNvSpPr>
          <p:nvPr/>
        </p:nvSpPr>
        <p:spPr bwMode="auto">
          <a:xfrm>
            <a:off x="4467225" y="2376488"/>
            <a:ext cx="32543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i="1">
                <a:solidFill>
                  <a:srgbClr val="470F3E"/>
                </a:solidFill>
              </a:rPr>
              <a:t>O</a:t>
            </a:r>
            <a:endParaRPr lang="en-US" sz="1400">
              <a:solidFill>
                <a:srgbClr val="470F3E"/>
              </a:solidFill>
            </a:endParaRPr>
          </a:p>
        </p:txBody>
      </p:sp>
      <p:sp>
        <p:nvSpPr>
          <p:cNvPr id="37903" name="Text Box 14"/>
          <p:cNvSpPr txBox="1">
            <a:spLocks noChangeArrowheads="1"/>
          </p:cNvSpPr>
          <p:nvPr/>
        </p:nvSpPr>
        <p:spPr bwMode="auto">
          <a:xfrm>
            <a:off x="4275138" y="5197475"/>
            <a:ext cx="3127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i="1">
                <a:solidFill>
                  <a:srgbClr val="3B4F89"/>
                </a:solidFill>
              </a:rPr>
              <a:t>D</a:t>
            </a:r>
            <a:endParaRPr lang="en-US" sz="1400">
              <a:solidFill>
                <a:srgbClr val="3B4F89"/>
              </a:solidFill>
            </a:endParaRPr>
          </a:p>
        </p:txBody>
      </p:sp>
      <p:grpSp>
        <p:nvGrpSpPr>
          <p:cNvPr id="851998" name="Group 30"/>
          <p:cNvGrpSpPr>
            <a:grpSpLocks/>
          </p:cNvGrpSpPr>
          <p:nvPr/>
        </p:nvGrpSpPr>
        <p:grpSpPr bwMode="auto">
          <a:xfrm>
            <a:off x="2305050" y="3659188"/>
            <a:ext cx="6613525" cy="2528888"/>
            <a:chOff x="1452" y="2305"/>
            <a:chExt cx="4166" cy="1593"/>
          </a:xfrm>
        </p:grpSpPr>
        <p:sp>
          <p:nvSpPr>
            <p:cNvPr id="37913" name="Text Box 16"/>
            <p:cNvSpPr txBox="1">
              <a:spLocks noChangeArrowheads="1"/>
            </p:cNvSpPr>
            <p:nvPr/>
          </p:nvSpPr>
          <p:spPr bwMode="auto">
            <a:xfrm>
              <a:off x="3037" y="2305"/>
              <a:ext cx="2581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 dirty="0">
                  <a:solidFill>
                    <a:srgbClr val="470F3E"/>
                  </a:solidFill>
                </a:rPr>
                <a:t>La </a:t>
              </a:r>
              <a:r>
                <a:rPr lang="en-US" dirty="0" err="1">
                  <a:solidFill>
                    <a:srgbClr val="470F3E"/>
                  </a:solidFill>
                </a:rPr>
                <a:t>cantidad</a:t>
              </a:r>
              <a:r>
                <a:rPr lang="en-US" dirty="0">
                  <a:solidFill>
                    <a:srgbClr val="470F3E"/>
                  </a:solidFill>
                </a:rPr>
                <a:t> </a:t>
              </a:r>
              <a:r>
                <a:rPr lang="en-US" dirty="0" err="1">
                  <a:solidFill>
                    <a:srgbClr val="470F3E"/>
                  </a:solidFill>
                </a:rPr>
                <a:t>demanda</a:t>
              </a:r>
              <a:r>
                <a:rPr lang="en-US" dirty="0">
                  <a:solidFill>
                    <a:srgbClr val="470F3E"/>
                  </a:solidFill>
                </a:rPr>
                <a:t> </a:t>
              </a:r>
            </a:p>
            <a:p>
              <a:pPr algn="l"/>
              <a:r>
                <a:rPr lang="en-US" dirty="0" err="1">
                  <a:solidFill>
                    <a:srgbClr val="470F3E"/>
                  </a:solidFill>
                </a:rPr>
                <a:t>aumentará</a:t>
              </a:r>
              <a:r>
                <a:rPr lang="en-US" dirty="0">
                  <a:solidFill>
                    <a:srgbClr val="470F3E"/>
                  </a:solidFill>
                </a:rPr>
                <a:t> a </a:t>
              </a:r>
              <a:r>
                <a:rPr lang="en-US" i="1" dirty="0">
                  <a:solidFill>
                    <a:srgbClr val="470F3E"/>
                  </a:solidFill>
                </a:rPr>
                <a:t>Q</a:t>
              </a:r>
              <a:r>
                <a:rPr lang="en-US" baseline="-25000" dirty="0">
                  <a:solidFill>
                    <a:srgbClr val="470F3E"/>
                  </a:solidFill>
                </a:rPr>
                <a:t>1</a:t>
              </a:r>
              <a:r>
                <a:rPr lang="en-US" dirty="0">
                  <a:solidFill>
                    <a:srgbClr val="470F3E"/>
                  </a:solidFill>
                </a:rPr>
                <a:t> y la </a:t>
              </a:r>
              <a:r>
                <a:rPr lang="en-US" dirty="0" err="1">
                  <a:solidFill>
                    <a:srgbClr val="470F3E"/>
                  </a:solidFill>
                </a:rPr>
                <a:t>ofrecida</a:t>
              </a:r>
              <a:endParaRPr lang="en-US" dirty="0">
                <a:solidFill>
                  <a:srgbClr val="470F3E"/>
                </a:solidFill>
              </a:endParaRPr>
            </a:p>
            <a:p>
              <a:pPr algn="l"/>
              <a:r>
                <a:rPr lang="en-US" dirty="0" err="1">
                  <a:solidFill>
                    <a:srgbClr val="470F3E"/>
                  </a:solidFill>
                </a:rPr>
                <a:t>caerá</a:t>
              </a:r>
              <a:r>
                <a:rPr lang="en-US" dirty="0">
                  <a:solidFill>
                    <a:srgbClr val="470F3E"/>
                  </a:solidFill>
                </a:rPr>
                <a:t> a </a:t>
              </a:r>
              <a:r>
                <a:rPr lang="en-US" i="1" dirty="0">
                  <a:solidFill>
                    <a:srgbClr val="470F3E"/>
                  </a:solidFill>
                </a:rPr>
                <a:t>Q</a:t>
              </a:r>
              <a:r>
                <a:rPr lang="en-US" baseline="-25000" dirty="0">
                  <a:solidFill>
                    <a:srgbClr val="470F3E"/>
                  </a:solidFill>
                </a:rPr>
                <a:t>2</a:t>
              </a:r>
              <a:endParaRPr lang="en-US" dirty="0">
                <a:solidFill>
                  <a:srgbClr val="470F3E"/>
                </a:solidFill>
              </a:endParaRPr>
            </a:p>
          </p:txBody>
        </p:sp>
        <p:sp>
          <p:nvSpPr>
            <p:cNvPr id="37914" name="Line 19"/>
            <p:cNvSpPr>
              <a:spLocks noChangeShapeType="1"/>
            </p:cNvSpPr>
            <p:nvPr/>
          </p:nvSpPr>
          <p:spPr bwMode="auto">
            <a:xfrm>
              <a:off x="1584" y="2880"/>
              <a:ext cx="0" cy="8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37915" name="Line 20"/>
            <p:cNvSpPr>
              <a:spLocks noChangeShapeType="1"/>
            </p:cNvSpPr>
            <p:nvPr/>
          </p:nvSpPr>
          <p:spPr bwMode="auto">
            <a:xfrm>
              <a:off x="2256" y="2880"/>
              <a:ext cx="0" cy="8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37916" name="Text Box 21"/>
            <p:cNvSpPr txBox="1">
              <a:spLocks noChangeArrowheads="1"/>
            </p:cNvSpPr>
            <p:nvPr/>
          </p:nvSpPr>
          <p:spPr bwMode="auto">
            <a:xfrm>
              <a:off x="2124" y="3706"/>
              <a:ext cx="2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 b="1" i="1">
                  <a:solidFill>
                    <a:schemeClr val="tx1"/>
                  </a:solidFill>
                </a:rPr>
                <a:t>Q</a:t>
              </a:r>
              <a:r>
                <a:rPr lang="en-US" sz="1400" b="1" baseline="-25000">
                  <a:solidFill>
                    <a:schemeClr val="tx1"/>
                  </a:solidFill>
                </a:rPr>
                <a:t>1</a:t>
              </a:r>
              <a:endParaRPr lang="en-US" sz="1400" b="1">
                <a:solidFill>
                  <a:schemeClr val="tx1"/>
                </a:solidFill>
              </a:endParaRPr>
            </a:p>
          </p:txBody>
        </p:sp>
        <p:sp>
          <p:nvSpPr>
            <p:cNvPr id="37917" name="Text Box 22"/>
            <p:cNvSpPr txBox="1">
              <a:spLocks noChangeArrowheads="1"/>
            </p:cNvSpPr>
            <p:nvPr/>
          </p:nvSpPr>
          <p:spPr bwMode="auto">
            <a:xfrm>
              <a:off x="1452" y="3706"/>
              <a:ext cx="2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 b="1" i="1">
                  <a:solidFill>
                    <a:schemeClr val="tx1"/>
                  </a:solidFill>
                </a:rPr>
                <a:t>Q</a:t>
              </a:r>
              <a:r>
                <a:rPr lang="en-US" sz="1400" b="1" baseline="-25000">
                  <a:solidFill>
                    <a:schemeClr val="tx1"/>
                  </a:solidFill>
                </a:rPr>
                <a:t>2</a:t>
              </a:r>
              <a:endParaRPr lang="en-US" sz="14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851997" name="Group 29"/>
          <p:cNvGrpSpPr>
            <a:grpSpLocks/>
          </p:cNvGrpSpPr>
          <p:nvPr/>
        </p:nvGrpSpPr>
        <p:grpSpPr bwMode="auto">
          <a:xfrm>
            <a:off x="533400" y="2227263"/>
            <a:ext cx="8477250" cy="2513013"/>
            <a:chOff x="336" y="1403"/>
            <a:chExt cx="5340" cy="1583"/>
          </a:xfrm>
        </p:grpSpPr>
        <p:sp>
          <p:nvSpPr>
            <p:cNvPr id="37910" name="Text Box 15"/>
            <p:cNvSpPr txBox="1">
              <a:spLocks noChangeArrowheads="1"/>
            </p:cNvSpPr>
            <p:nvPr/>
          </p:nvSpPr>
          <p:spPr bwMode="auto">
            <a:xfrm>
              <a:off x="3024" y="1403"/>
              <a:ext cx="2652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 dirty="0">
                  <a:solidFill>
                    <a:srgbClr val="470F3E"/>
                  </a:solidFill>
                </a:rPr>
                <a:t>Si el </a:t>
              </a:r>
              <a:r>
                <a:rPr lang="en-US" dirty="0" err="1">
                  <a:solidFill>
                    <a:srgbClr val="470F3E"/>
                  </a:solidFill>
                </a:rPr>
                <a:t>precio</a:t>
              </a:r>
              <a:r>
                <a:rPr lang="en-US" dirty="0">
                  <a:solidFill>
                    <a:srgbClr val="470F3E"/>
                  </a:solidFill>
                </a:rPr>
                <a:t> </a:t>
              </a:r>
              <a:r>
                <a:rPr lang="en-US" dirty="0" err="1">
                  <a:solidFill>
                    <a:srgbClr val="470F3E"/>
                  </a:solidFill>
                </a:rPr>
                <a:t>internacional</a:t>
              </a:r>
              <a:r>
                <a:rPr lang="en-US" dirty="0">
                  <a:solidFill>
                    <a:srgbClr val="470F3E"/>
                  </a:solidFill>
                </a:rPr>
                <a:t> (</a:t>
              </a:r>
              <a:r>
                <a:rPr lang="en-US" i="1" dirty="0">
                  <a:solidFill>
                    <a:srgbClr val="470F3E"/>
                  </a:solidFill>
                </a:rPr>
                <a:t>P</a:t>
              </a:r>
              <a:r>
                <a:rPr lang="en-US" i="1" baseline="-25000" dirty="0">
                  <a:solidFill>
                    <a:srgbClr val="470F3E"/>
                  </a:solidFill>
                </a:rPr>
                <a:t>M</a:t>
              </a:r>
              <a:r>
                <a:rPr lang="en-US" dirty="0">
                  <a:solidFill>
                    <a:srgbClr val="470F3E"/>
                  </a:solidFill>
                </a:rPr>
                <a:t>)</a:t>
              </a:r>
            </a:p>
            <a:p>
              <a:pPr algn="l"/>
              <a:r>
                <a:rPr lang="en-US" dirty="0" err="1">
                  <a:solidFill>
                    <a:srgbClr val="470F3E"/>
                  </a:solidFill>
                </a:rPr>
                <a:t>es</a:t>
              </a:r>
              <a:r>
                <a:rPr lang="en-US" dirty="0">
                  <a:solidFill>
                    <a:srgbClr val="470F3E"/>
                  </a:solidFill>
                </a:rPr>
                <a:t> </a:t>
              </a:r>
              <a:r>
                <a:rPr lang="en-US" dirty="0" err="1">
                  <a:solidFill>
                    <a:srgbClr val="470F3E"/>
                  </a:solidFill>
                </a:rPr>
                <a:t>menor</a:t>
              </a:r>
              <a:r>
                <a:rPr lang="en-US" dirty="0">
                  <a:solidFill>
                    <a:srgbClr val="470F3E"/>
                  </a:solidFill>
                </a:rPr>
                <a:t> </a:t>
              </a:r>
              <a:r>
                <a:rPr lang="en-US" dirty="0" err="1">
                  <a:solidFill>
                    <a:srgbClr val="470F3E"/>
                  </a:solidFill>
                </a:rPr>
                <a:t>que</a:t>
              </a:r>
              <a:r>
                <a:rPr lang="en-US" dirty="0">
                  <a:solidFill>
                    <a:srgbClr val="470F3E"/>
                  </a:solidFill>
                </a:rPr>
                <a:t> el </a:t>
              </a:r>
              <a:r>
                <a:rPr lang="en-US" dirty="0" err="1">
                  <a:solidFill>
                    <a:srgbClr val="470F3E"/>
                  </a:solidFill>
                </a:rPr>
                <a:t>doméstico</a:t>
              </a:r>
              <a:r>
                <a:rPr lang="en-US" dirty="0">
                  <a:solidFill>
                    <a:srgbClr val="470F3E"/>
                  </a:solidFill>
                </a:rPr>
                <a:t>, </a:t>
              </a:r>
            </a:p>
            <a:p>
              <a:pPr algn="l"/>
              <a:r>
                <a:rPr lang="en-US" dirty="0">
                  <a:solidFill>
                    <a:srgbClr val="470F3E"/>
                  </a:solidFill>
                </a:rPr>
                <a:t>el </a:t>
              </a:r>
              <a:r>
                <a:rPr lang="en-US" dirty="0" err="1">
                  <a:solidFill>
                    <a:srgbClr val="470F3E"/>
                  </a:solidFill>
                </a:rPr>
                <a:t>precio</a:t>
              </a:r>
              <a:r>
                <a:rPr lang="en-US" dirty="0">
                  <a:solidFill>
                    <a:srgbClr val="470F3E"/>
                  </a:solidFill>
                </a:rPr>
                <a:t> </a:t>
              </a:r>
              <a:r>
                <a:rPr lang="en-US" dirty="0" err="1">
                  <a:solidFill>
                    <a:srgbClr val="470F3E"/>
                  </a:solidFill>
                </a:rPr>
                <a:t>caerá</a:t>
              </a:r>
              <a:r>
                <a:rPr lang="en-US" dirty="0">
                  <a:solidFill>
                    <a:srgbClr val="470F3E"/>
                  </a:solidFill>
                </a:rPr>
                <a:t> a </a:t>
              </a:r>
              <a:r>
                <a:rPr lang="en-US" i="1" dirty="0">
                  <a:solidFill>
                    <a:srgbClr val="470F3E"/>
                  </a:solidFill>
                </a:rPr>
                <a:t>P</a:t>
              </a:r>
              <a:r>
                <a:rPr lang="en-US" i="1" baseline="-25000" dirty="0">
                  <a:solidFill>
                    <a:srgbClr val="470F3E"/>
                  </a:solidFill>
                </a:rPr>
                <a:t>M</a:t>
              </a:r>
              <a:endParaRPr lang="en-US" dirty="0">
                <a:solidFill>
                  <a:srgbClr val="470F3E"/>
                </a:solidFill>
              </a:endParaRPr>
            </a:p>
          </p:txBody>
        </p:sp>
        <p:sp>
          <p:nvSpPr>
            <p:cNvPr id="37911" name="Line 18"/>
            <p:cNvSpPr>
              <a:spLocks noChangeShapeType="1"/>
            </p:cNvSpPr>
            <p:nvPr/>
          </p:nvSpPr>
          <p:spPr bwMode="auto">
            <a:xfrm>
              <a:off x="672" y="2880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37912" name="Text Box 23"/>
            <p:cNvSpPr txBox="1">
              <a:spLocks noChangeArrowheads="1"/>
            </p:cNvSpPr>
            <p:nvPr/>
          </p:nvSpPr>
          <p:spPr bwMode="auto">
            <a:xfrm>
              <a:off x="336" y="2794"/>
              <a:ext cx="36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 b="1" i="1">
                  <a:solidFill>
                    <a:schemeClr val="tx1"/>
                  </a:solidFill>
                </a:rPr>
                <a:t>P</a:t>
              </a:r>
              <a:r>
                <a:rPr lang="en-US" sz="1400" b="1" i="1" baseline="-25000">
                  <a:solidFill>
                    <a:schemeClr val="tx1"/>
                  </a:solidFill>
                </a:rPr>
                <a:t>M</a:t>
              </a:r>
              <a:endParaRPr lang="en-US" sz="14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851999" name="Group 31"/>
          <p:cNvGrpSpPr>
            <a:grpSpLocks/>
          </p:cNvGrpSpPr>
          <p:nvPr/>
        </p:nvGrpSpPr>
        <p:grpSpPr bwMode="auto">
          <a:xfrm>
            <a:off x="2514600" y="5060952"/>
            <a:ext cx="5880100" cy="1770063"/>
            <a:chOff x="1584" y="3188"/>
            <a:chExt cx="3704" cy="1115"/>
          </a:xfrm>
        </p:grpSpPr>
        <p:sp>
          <p:nvSpPr>
            <p:cNvPr id="37907" name="Text Box 17"/>
            <p:cNvSpPr txBox="1">
              <a:spLocks noChangeArrowheads="1"/>
            </p:cNvSpPr>
            <p:nvPr/>
          </p:nvSpPr>
          <p:spPr bwMode="auto">
            <a:xfrm>
              <a:off x="3117" y="3188"/>
              <a:ext cx="217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 dirty="0" err="1">
                  <a:solidFill>
                    <a:srgbClr val="470F3E"/>
                  </a:solidFill>
                </a:rPr>
                <a:t>Importaciones</a:t>
              </a:r>
              <a:r>
                <a:rPr lang="en-US" dirty="0">
                  <a:solidFill>
                    <a:srgbClr val="470F3E"/>
                  </a:solidFill>
                </a:rPr>
                <a:t> = </a:t>
              </a:r>
              <a:r>
                <a:rPr lang="en-US" i="1" dirty="0">
                  <a:solidFill>
                    <a:srgbClr val="470F3E"/>
                  </a:solidFill>
                </a:rPr>
                <a:t>Q</a:t>
              </a:r>
              <a:r>
                <a:rPr lang="en-US" baseline="-25000" dirty="0">
                  <a:solidFill>
                    <a:srgbClr val="470F3E"/>
                  </a:solidFill>
                </a:rPr>
                <a:t>1</a:t>
              </a:r>
              <a:r>
                <a:rPr lang="en-US" dirty="0">
                  <a:solidFill>
                    <a:srgbClr val="470F3E"/>
                  </a:solidFill>
                </a:rPr>
                <a:t> - </a:t>
              </a:r>
              <a:r>
                <a:rPr lang="en-US" i="1" dirty="0">
                  <a:solidFill>
                    <a:srgbClr val="470F3E"/>
                  </a:solidFill>
                </a:rPr>
                <a:t>Q</a:t>
              </a:r>
              <a:r>
                <a:rPr lang="en-US" baseline="-25000" dirty="0">
                  <a:solidFill>
                    <a:srgbClr val="470F3E"/>
                  </a:solidFill>
                </a:rPr>
                <a:t>2</a:t>
              </a:r>
              <a:endParaRPr lang="en-US" dirty="0">
                <a:solidFill>
                  <a:srgbClr val="470F3E"/>
                </a:solidFill>
              </a:endParaRPr>
            </a:p>
          </p:txBody>
        </p:sp>
        <p:sp>
          <p:nvSpPr>
            <p:cNvPr id="37908" name="AutoShape 26"/>
            <p:cNvSpPr>
              <a:spLocks/>
            </p:cNvSpPr>
            <p:nvPr/>
          </p:nvSpPr>
          <p:spPr bwMode="auto">
            <a:xfrm rot="-5400000">
              <a:off x="1872" y="3600"/>
              <a:ext cx="96" cy="672"/>
            </a:xfrm>
            <a:prstGeom prst="leftBrace">
              <a:avLst>
                <a:gd name="adj1" fmla="val 58333"/>
                <a:gd name="adj2" fmla="val 50000"/>
              </a:avLst>
            </a:prstGeom>
            <a:noFill/>
            <a:ln w="19050">
              <a:solidFill>
                <a:srgbClr val="DC00D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UY"/>
            </a:p>
          </p:txBody>
        </p:sp>
        <p:sp>
          <p:nvSpPr>
            <p:cNvPr id="37909" name="Text Box 27"/>
            <p:cNvSpPr txBox="1">
              <a:spLocks noChangeArrowheads="1"/>
            </p:cNvSpPr>
            <p:nvPr/>
          </p:nvSpPr>
          <p:spPr bwMode="auto">
            <a:xfrm>
              <a:off x="1584" y="3896"/>
              <a:ext cx="672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800" b="1">
                  <a:solidFill>
                    <a:srgbClr val="DC00DC"/>
                  </a:solidFill>
                </a:rPr>
                <a:t>importaciones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5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85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5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6CD5D514-3FE9-4741-93A9-4A09D3881559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34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853027" name="Group 35"/>
          <p:cNvGrpSpPr>
            <a:grpSpLocks/>
          </p:cNvGrpSpPr>
          <p:nvPr/>
        </p:nvGrpSpPr>
        <p:grpSpPr bwMode="auto">
          <a:xfrm>
            <a:off x="1066800" y="2038350"/>
            <a:ext cx="7450138" cy="2533650"/>
            <a:chOff x="672" y="1284"/>
            <a:chExt cx="4693" cy="1596"/>
          </a:xfrm>
        </p:grpSpPr>
        <p:sp>
          <p:nvSpPr>
            <p:cNvPr id="38943" name="AutoShape 25" descr="60%"/>
            <p:cNvSpPr>
              <a:spLocks noChangeArrowheads="1"/>
            </p:cNvSpPr>
            <p:nvPr/>
          </p:nvSpPr>
          <p:spPr bwMode="auto">
            <a:xfrm>
              <a:off x="1920" y="2544"/>
              <a:ext cx="336" cy="336"/>
            </a:xfrm>
            <a:prstGeom prst="rtTriangle">
              <a:avLst/>
            </a:prstGeom>
            <a:pattFill prst="pct60">
              <a:fgClr>
                <a:srgbClr val="470F3E"/>
              </a:fgClr>
              <a:bgClr>
                <a:srgbClr val="F3B823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UY"/>
            </a:p>
          </p:txBody>
        </p:sp>
        <p:sp>
          <p:nvSpPr>
            <p:cNvPr id="38944" name="Rectangle 24" descr="60%"/>
            <p:cNvSpPr>
              <a:spLocks noChangeArrowheads="1"/>
            </p:cNvSpPr>
            <p:nvPr/>
          </p:nvSpPr>
          <p:spPr bwMode="auto">
            <a:xfrm>
              <a:off x="672" y="2544"/>
              <a:ext cx="1248" cy="336"/>
            </a:xfrm>
            <a:prstGeom prst="rect">
              <a:avLst/>
            </a:prstGeom>
            <a:pattFill prst="pct60">
              <a:fgClr>
                <a:srgbClr val="470F3E"/>
              </a:fgClr>
              <a:bgClr>
                <a:srgbClr val="F3B823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UY"/>
            </a:p>
          </p:txBody>
        </p:sp>
        <p:sp>
          <p:nvSpPr>
            <p:cNvPr id="38945" name="Text Box 15"/>
            <p:cNvSpPr txBox="1">
              <a:spLocks noChangeArrowheads="1"/>
            </p:cNvSpPr>
            <p:nvPr/>
          </p:nvSpPr>
          <p:spPr bwMode="auto">
            <a:xfrm>
              <a:off x="3264" y="1284"/>
              <a:ext cx="2101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 dirty="0" err="1">
                  <a:solidFill>
                    <a:srgbClr val="470F3E"/>
                  </a:solidFill>
                </a:rPr>
                <a:t>Aumenta</a:t>
              </a:r>
              <a:r>
                <a:rPr lang="en-US" dirty="0">
                  <a:solidFill>
                    <a:srgbClr val="470F3E"/>
                  </a:solidFill>
                </a:rPr>
                <a:t> el </a:t>
              </a:r>
              <a:r>
                <a:rPr lang="en-US" dirty="0" err="1">
                  <a:solidFill>
                    <a:srgbClr val="470F3E"/>
                  </a:solidFill>
                </a:rPr>
                <a:t>excedente</a:t>
              </a:r>
              <a:r>
                <a:rPr lang="en-US" dirty="0">
                  <a:solidFill>
                    <a:srgbClr val="470F3E"/>
                  </a:solidFill>
                </a:rPr>
                <a:t> </a:t>
              </a:r>
            </a:p>
            <a:p>
              <a:pPr algn="l"/>
              <a:r>
                <a:rPr lang="en-US" dirty="0">
                  <a:solidFill>
                    <a:srgbClr val="470F3E"/>
                  </a:solidFill>
                </a:rPr>
                <a:t>del </a:t>
              </a:r>
              <a:r>
                <a:rPr lang="en-US" dirty="0" err="1">
                  <a:solidFill>
                    <a:srgbClr val="470F3E"/>
                  </a:solidFill>
                </a:rPr>
                <a:t>consumidor</a:t>
              </a:r>
              <a:endParaRPr lang="en-US" dirty="0">
                <a:solidFill>
                  <a:srgbClr val="470F3E"/>
                </a:solidFill>
              </a:endParaRPr>
            </a:p>
          </p:txBody>
        </p:sp>
      </p:grpSp>
      <p:grpSp>
        <p:nvGrpSpPr>
          <p:cNvPr id="853030" name="Group 38"/>
          <p:cNvGrpSpPr>
            <a:grpSpLocks/>
          </p:cNvGrpSpPr>
          <p:nvPr/>
        </p:nvGrpSpPr>
        <p:grpSpPr bwMode="auto">
          <a:xfrm>
            <a:off x="1066800" y="3381375"/>
            <a:ext cx="7750175" cy="1190625"/>
            <a:chOff x="672" y="2130"/>
            <a:chExt cx="4882" cy="750"/>
          </a:xfrm>
        </p:grpSpPr>
        <p:sp>
          <p:nvSpPr>
            <p:cNvPr id="38940" name="Text Box 16"/>
            <p:cNvSpPr txBox="1">
              <a:spLocks noChangeArrowheads="1"/>
            </p:cNvSpPr>
            <p:nvPr/>
          </p:nvSpPr>
          <p:spPr bwMode="auto">
            <a:xfrm>
              <a:off x="3270" y="2130"/>
              <a:ext cx="2284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>
                  <a:solidFill>
                    <a:srgbClr val="470F3E"/>
                  </a:solidFill>
                </a:rPr>
                <a:t>Disminuye  el excedente </a:t>
              </a:r>
            </a:p>
            <a:p>
              <a:pPr algn="l"/>
              <a:r>
                <a:rPr lang="en-US">
                  <a:solidFill>
                    <a:srgbClr val="470F3E"/>
                  </a:solidFill>
                </a:rPr>
                <a:t>del productor</a:t>
              </a:r>
            </a:p>
          </p:txBody>
        </p:sp>
        <p:sp>
          <p:nvSpPr>
            <p:cNvPr id="38941" name="Rectangle 27" descr="60%"/>
            <p:cNvSpPr>
              <a:spLocks noChangeArrowheads="1"/>
            </p:cNvSpPr>
            <p:nvPr/>
          </p:nvSpPr>
          <p:spPr bwMode="auto">
            <a:xfrm>
              <a:off x="672" y="2544"/>
              <a:ext cx="912" cy="336"/>
            </a:xfrm>
            <a:prstGeom prst="rect">
              <a:avLst/>
            </a:prstGeom>
            <a:pattFill prst="pct60">
              <a:fgClr>
                <a:srgbClr val="3B4F89"/>
              </a:fgClr>
              <a:bgClr>
                <a:srgbClr val="F3B823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UY"/>
            </a:p>
          </p:txBody>
        </p:sp>
        <p:sp>
          <p:nvSpPr>
            <p:cNvPr id="38942" name="AutoShape 29" descr="60%"/>
            <p:cNvSpPr>
              <a:spLocks noChangeArrowheads="1"/>
            </p:cNvSpPr>
            <p:nvPr/>
          </p:nvSpPr>
          <p:spPr bwMode="auto">
            <a:xfrm flipV="1">
              <a:off x="1584" y="2544"/>
              <a:ext cx="336" cy="336"/>
            </a:xfrm>
            <a:prstGeom prst="rtTriangle">
              <a:avLst/>
            </a:prstGeom>
            <a:pattFill prst="pct60">
              <a:fgClr>
                <a:srgbClr val="3B4F89"/>
              </a:fgClr>
              <a:bgClr>
                <a:srgbClr val="F3B823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UY"/>
            </a:p>
          </p:txBody>
        </p:sp>
      </p:grpSp>
      <p:grpSp>
        <p:nvGrpSpPr>
          <p:cNvPr id="853029" name="Group 37"/>
          <p:cNvGrpSpPr>
            <a:grpSpLocks/>
          </p:cNvGrpSpPr>
          <p:nvPr/>
        </p:nvGrpSpPr>
        <p:grpSpPr bwMode="auto">
          <a:xfrm>
            <a:off x="2514600" y="4038600"/>
            <a:ext cx="5497513" cy="1531938"/>
            <a:chOff x="1584" y="2544"/>
            <a:chExt cx="3463" cy="965"/>
          </a:xfrm>
        </p:grpSpPr>
        <p:sp>
          <p:nvSpPr>
            <p:cNvPr id="38937" name="Text Box 17"/>
            <p:cNvSpPr txBox="1">
              <a:spLocks noChangeArrowheads="1"/>
            </p:cNvSpPr>
            <p:nvPr/>
          </p:nvSpPr>
          <p:spPr bwMode="auto">
            <a:xfrm>
              <a:off x="3312" y="2986"/>
              <a:ext cx="1735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>
                  <a:solidFill>
                    <a:srgbClr val="470F3E"/>
                  </a:solidFill>
                </a:rPr>
                <a:t>Hay una ganancia </a:t>
              </a:r>
            </a:p>
            <a:p>
              <a:pPr algn="l"/>
              <a:r>
                <a:rPr lang="en-US">
                  <a:solidFill>
                    <a:srgbClr val="470F3E"/>
                  </a:solidFill>
                </a:rPr>
                <a:t>de bienestar</a:t>
              </a:r>
            </a:p>
          </p:txBody>
        </p:sp>
        <p:sp>
          <p:nvSpPr>
            <p:cNvPr id="38938" name="AutoShape 31" descr="40%"/>
            <p:cNvSpPr>
              <a:spLocks noChangeArrowheads="1"/>
            </p:cNvSpPr>
            <p:nvPr/>
          </p:nvSpPr>
          <p:spPr bwMode="auto">
            <a:xfrm>
              <a:off x="1920" y="2544"/>
              <a:ext cx="336" cy="336"/>
            </a:xfrm>
            <a:prstGeom prst="rtTriangle">
              <a:avLst/>
            </a:prstGeom>
            <a:pattFill prst="pct40">
              <a:fgClr>
                <a:srgbClr val="DC00DC"/>
              </a:fgClr>
              <a:bgClr>
                <a:srgbClr val="F3B823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UY"/>
            </a:p>
          </p:txBody>
        </p:sp>
        <p:sp>
          <p:nvSpPr>
            <p:cNvPr id="38939" name="AutoShape 33" descr="40%"/>
            <p:cNvSpPr>
              <a:spLocks noChangeArrowheads="1"/>
            </p:cNvSpPr>
            <p:nvPr/>
          </p:nvSpPr>
          <p:spPr bwMode="auto">
            <a:xfrm flipH="1">
              <a:off x="1584" y="2544"/>
              <a:ext cx="336" cy="336"/>
            </a:xfrm>
            <a:prstGeom prst="rtTriangle">
              <a:avLst/>
            </a:prstGeom>
            <a:pattFill prst="pct40">
              <a:fgClr>
                <a:srgbClr val="DC00DC"/>
              </a:fgClr>
              <a:bgClr>
                <a:srgbClr val="F3B823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UY"/>
            </a:p>
          </p:txBody>
        </p:sp>
      </p:grpSp>
      <p:sp>
        <p:nvSpPr>
          <p:cNvPr id="389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s-ES" sz="3400" dirty="0" smtClean="0"/>
              <a:t>Ganancias del Comercio Internacional</a:t>
            </a:r>
          </a:p>
        </p:txBody>
      </p:sp>
      <p:sp>
        <p:nvSpPr>
          <p:cNvPr id="38919" name="Line 3"/>
          <p:cNvSpPr>
            <a:spLocks noChangeShapeType="1"/>
          </p:cNvSpPr>
          <p:nvPr/>
        </p:nvSpPr>
        <p:spPr bwMode="auto">
          <a:xfrm>
            <a:off x="1066800" y="1981200"/>
            <a:ext cx="0" cy="388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8920" name="Line 4"/>
          <p:cNvSpPr>
            <a:spLocks noChangeShapeType="1"/>
          </p:cNvSpPr>
          <p:nvPr/>
        </p:nvSpPr>
        <p:spPr bwMode="auto">
          <a:xfrm>
            <a:off x="1066800" y="5867400"/>
            <a:ext cx="441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8921" name="Text Box 5"/>
          <p:cNvSpPr txBox="1">
            <a:spLocks noChangeArrowheads="1"/>
          </p:cNvSpPr>
          <p:nvPr/>
        </p:nvSpPr>
        <p:spPr bwMode="auto">
          <a:xfrm>
            <a:off x="5487988" y="5865813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80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38922" name="Text Box 6"/>
          <p:cNvSpPr txBox="1">
            <a:spLocks noChangeArrowheads="1"/>
          </p:cNvSpPr>
          <p:nvPr/>
        </p:nvSpPr>
        <p:spPr bwMode="auto">
          <a:xfrm>
            <a:off x="180975" y="1598613"/>
            <a:ext cx="8382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800">
                <a:solidFill>
                  <a:schemeClr val="tx1"/>
                </a:solidFill>
              </a:rPr>
              <a:t>Precio</a:t>
            </a:r>
          </a:p>
        </p:txBody>
      </p:sp>
      <p:sp>
        <p:nvSpPr>
          <p:cNvPr id="38923" name="Line 7"/>
          <p:cNvSpPr>
            <a:spLocks noChangeShapeType="1"/>
          </p:cNvSpPr>
          <p:nvPr/>
        </p:nvSpPr>
        <p:spPr bwMode="auto">
          <a:xfrm>
            <a:off x="1828800" y="2819400"/>
            <a:ext cx="2438400" cy="24384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8924" name="Line 8"/>
          <p:cNvSpPr>
            <a:spLocks noChangeShapeType="1"/>
          </p:cNvSpPr>
          <p:nvPr/>
        </p:nvSpPr>
        <p:spPr bwMode="auto">
          <a:xfrm flipV="1">
            <a:off x="1828800" y="2590800"/>
            <a:ext cx="2667000" cy="26670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8925" name="Line 9"/>
          <p:cNvSpPr>
            <a:spLocks noChangeShapeType="1"/>
          </p:cNvSpPr>
          <p:nvPr/>
        </p:nvSpPr>
        <p:spPr bwMode="auto">
          <a:xfrm flipH="1">
            <a:off x="1066800" y="40386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8926" name="Line 10"/>
          <p:cNvSpPr>
            <a:spLocks noChangeShapeType="1"/>
          </p:cNvSpPr>
          <p:nvPr/>
        </p:nvSpPr>
        <p:spPr bwMode="auto">
          <a:xfrm>
            <a:off x="3048000" y="4038600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8927" name="Text Box 11"/>
          <p:cNvSpPr txBox="1">
            <a:spLocks noChangeArrowheads="1"/>
          </p:cNvSpPr>
          <p:nvPr/>
        </p:nvSpPr>
        <p:spPr bwMode="auto">
          <a:xfrm>
            <a:off x="2909888" y="5883275"/>
            <a:ext cx="3921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38928" name="Text Box 12"/>
          <p:cNvSpPr txBox="1">
            <a:spLocks noChangeArrowheads="1"/>
          </p:cNvSpPr>
          <p:nvPr/>
        </p:nvSpPr>
        <p:spPr bwMode="auto">
          <a:xfrm>
            <a:off x="709613" y="3902075"/>
            <a:ext cx="3730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38929" name="Text Box 13"/>
          <p:cNvSpPr txBox="1">
            <a:spLocks noChangeArrowheads="1"/>
          </p:cNvSpPr>
          <p:nvPr/>
        </p:nvSpPr>
        <p:spPr bwMode="auto">
          <a:xfrm>
            <a:off x="4467225" y="2376488"/>
            <a:ext cx="32543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i="1">
                <a:solidFill>
                  <a:srgbClr val="470F3E"/>
                </a:solidFill>
              </a:rPr>
              <a:t>O</a:t>
            </a:r>
            <a:endParaRPr lang="en-US" sz="1400">
              <a:solidFill>
                <a:srgbClr val="470F3E"/>
              </a:solidFill>
            </a:endParaRPr>
          </a:p>
        </p:txBody>
      </p:sp>
      <p:sp>
        <p:nvSpPr>
          <p:cNvPr id="38930" name="Text Box 14"/>
          <p:cNvSpPr txBox="1">
            <a:spLocks noChangeArrowheads="1"/>
          </p:cNvSpPr>
          <p:nvPr/>
        </p:nvSpPr>
        <p:spPr bwMode="auto">
          <a:xfrm>
            <a:off x="4275138" y="5197475"/>
            <a:ext cx="3127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i="1">
                <a:solidFill>
                  <a:srgbClr val="3B4F89"/>
                </a:solidFill>
              </a:rPr>
              <a:t>D</a:t>
            </a:r>
            <a:endParaRPr lang="en-US" sz="1400">
              <a:solidFill>
                <a:srgbClr val="3B4F89"/>
              </a:solidFill>
            </a:endParaRPr>
          </a:p>
        </p:txBody>
      </p:sp>
      <p:sp>
        <p:nvSpPr>
          <p:cNvPr id="38931" name="Line 18"/>
          <p:cNvSpPr>
            <a:spLocks noChangeShapeType="1"/>
          </p:cNvSpPr>
          <p:nvPr/>
        </p:nvSpPr>
        <p:spPr bwMode="auto">
          <a:xfrm>
            <a:off x="1066800" y="4572000"/>
            <a:ext cx="2514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8932" name="Line 19"/>
          <p:cNvSpPr>
            <a:spLocks noChangeShapeType="1"/>
          </p:cNvSpPr>
          <p:nvPr/>
        </p:nvSpPr>
        <p:spPr bwMode="auto">
          <a:xfrm>
            <a:off x="2514600" y="45720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8933" name="Line 20"/>
          <p:cNvSpPr>
            <a:spLocks noChangeShapeType="1"/>
          </p:cNvSpPr>
          <p:nvPr/>
        </p:nvSpPr>
        <p:spPr bwMode="auto">
          <a:xfrm>
            <a:off x="3581400" y="45720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8934" name="Text Box 21"/>
          <p:cNvSpPr txBox="1">
            <a:spLocks noChangeArrowheads="1"/>
          </p:cNvSpPr>
          <p:nvPr/>
        </p:nvSpPr>
        <p:spPr bwMode="auto">
          <a:xfrm>
            <a:off x="3371850" y="5883275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38935" name="Text Box 22"/>
          <p:cNvSpPr txBox="1">
            <a:spLocks noChangeArrowheads="1"/>
          </p:cNvSpPr>
          <p:nvPr/>
        </p:nvSpPr>
        <p:spPr bwMode="auto">
          <a:xfrm>
            <a:off x="2305050" y="5883275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38936" name="Text Box 23"/>
          <p:cNvSpPr txBox="1">
            <a:spLocks noChangeArrowheads="1"/>
          </p:cNvSpPr>
          <p:nvPr/>
        </p:nvSpPr>
        <p:spPr bwMode="auto">
          <a:xfrm>
            <a:off x="533400" y="4435475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i="1" baseline="-25000">
                <a:solidFill>
                  <a:schemeClr val="tx1"/>
                </a:solidFill>
              </a:rPr>
              <a:t>M</a:t>
            </a:r>
            <a:endParaRPr lang="en-US" sz="1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5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53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5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1AF45B47-A23A-4E87-8AC3-4CD1D09C0CAA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35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9939" name="Rectangle 14"/>
          <p:cNvSpPr>
            <a:spLocks noGrp="1" noChangeArrowheads="1"/>
          </p:cNvSpPr>
          <p:nvPr>
            <p:ph type="title"/>
          </p:nvPr>
        </p:nvSpPr>
        <p:spPr>
          <a:xfrm>
            <a:off x="104774" y="0"/>
            <a:ext cx="8963025" cy="685800"/>
          </a:xfrm>
        </p:spPr>
        <p:txBody>
          <a:bodyPr/>
          <a:lstStyle/>
          <a:p>
            <a:r>
              <a:rPr lang="es-ES" dirty="0" smtClean="0"/>
              <a:t>Efectos de un Arancel</a:t>
            </a:r>
          </a:p>
        </p:txBody>
      </p:sp>
      <p:sp>
        <p:nvSpPr>
          <p:cNvPr id="39940" name="Line 15"/>
          <p:cNvSpPr>
            <a:spLocks noChangeShapeType="1"/>
          </p:cNvSpPr>
          <p:nvPr/>
        </p:nvSpPr>
        <p:spPr bwMode="auto">
          <a:xfrm>
            <a:off x="1066800" y="1981200"/>
            <a:ext cx="0" cy="388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9941" name="Line 16"/>
          <p:cNvSpPr>
            <a:spLocks noChangeShapeType="1"/>
          </p:cNvSpPr>
          <p:nvPr/>
        </p:nvSpPr>
        <p:spPr bwMode="auto">
          <a:xfrm>
            <a:off x="1066800" y="5867400"/>
            <a:ext cx="441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9942" name="Text Box 17"/>
          <p:cNvSpPr txBox="1">
            <a:spLocks noChangeArrowheads="1"/>
          </p:cNvSpPr>
          <p:nvPr/>
        </p:nvSpPr>
        <p:spPr bwMode="auto">
          <a:xfrm>
            <a:off x="5487988" y="5789613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80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39943" name="Text Box 18"/>
          <p:cNvSpPr txBox="1">
            <a:spLocks noChangeArrowheads="1"/>
          </p:cNvSpPr>
          <p:nvPr/>
        </p:nvSpPr>
        <p:spPr bwMode="auto">
          <a:xfrm>
            <a:off x="104775" y="1674813"/>
            <a:ext cx="8382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800">
                <a:solidFill>
                  <a:schemeClr val="tx1"/>
                </a:solidFill>
              </a:rPr>
              <a:t>Precio</a:t>
            </a:r>
          </a:p>
        </p:txBody>
      </p:sp>
      <p:sp>
        <p:nvSpPr>
          <p:cNvPr id="39944" name="Line 19"/>
          <p:cNvSpPr>
            <a:spLocks noChangeShapeType="1"/>
          </p:cNvSpPr>
          <p:nvPr/>
        </p:nvSpPr>
        <p:spPr bwMode="auto">
          <a:xfrm>
            <a:off x="1828800" y="2819400"/>
            <a:ext cx="2438400" cy="24384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9945" name="Line 20"/>
          <p:cNvSpPr>
            <a:spLocks noChangeShapeType="1"/>
          </p:cNvSpPr>
          <p:nvPr/>
        </p:nvSpPr>
        <p:spPr bwMode="auto">
          <a:xfrm flipV="1">
            <a:off x="1828800" y="2590800"/>
            <a:ext cx="2667000" cy="26670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9946" name="Text Box 25"/>
          <p:cNvSpPr txBox="1">
            <a:spLocks noChangeArrowheads="1"/>
          </p:cNvSpPr>
          <p:nvPr/>
        </p:nvSpPr>
        <p:spPr bwMode="auto">
          <a:xfrm>
            <a:off x="4467225" y="2376488"/>
            <a:ext cx="32543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i="1">
                <a:solidFill>
                  <a:srgbClr val="470F3E"/>
                </a:solidFill>
              </a:rPr>
              <a:t>O</a:t>
            </a:r>
            <a:endParaRPr lang="en-US" sz="1400">
              <a:solidFill>
                <a:srgbClr val="470F3E"/>
              </a:solidFill>
            </a:endParaRPr>
          </a:p>
        </p:txBody>
      </p:sp>
      <p:sp>
        <p:nvSpPr>
          <p:cNvPr id="39947" name="Text Box 26"/>
          <p:cNvSpPr txBox="1">
            <a:spLocks noChangeArrowheads="1"/>
          </p:cNvSpPr>
          <p:nvPr/>
        </p:nvSpPr>
        <p:spPr bwMode="auto">
          <a:xfrm>
            <a:off x="4275138" y="5197475"/>
            <a:ext cx="3127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i="1">
                <a:solidFill>
                  <a:srgbClr val="3B4F89"/>
                </a:solidFill>
              </a:rPr>
              <a:t>D</a:t>
            </a:r>
            <a:endParaRPr lang="en-US" sz="1400">
              <a:solidFill>
                <a:srgbClr val="3B4F89"/>
              </a:solidFill>
            </a:endParaRPr>
          </a:p>
        </p:txBody>
      </p:sp>
      <p:sp>
        <p:nvSpPr>
          <p:cNvPr id="39948" name="Line 27"/>
          <p:cNvSpPr>
            <a:spLocks noChangeShapeType="1"/>
          </p:cNvSpPr>
          <p:nvPr/>
        </p:nvSpPr>
        <p:spPr bwMode="auto">
          <a:xfrm>
            <a:off x="1066800" y="4572000"/>
            <a:ext cx="2514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9949" name="Line 28"/>
          <p:cNvSpPr>
            <a:spLocks noChangeShapeType="1"/>
          </p:cNvSpPr>
          <p:nvPr/>
        </p:nvSpPr>
        <p:spPr bwMode="auto">
          <a:xfrm>
            <a:off x="2514600" y="45720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9950" name="Line 29"/>
          <p:cNvSpPr>
            <a:spLocks noChangeShapeType="1"/>
          </p:cNvSpPr>
          <p:nvPr/>
        </p:nvSpPr>
        <p:spPr bwMode="auto">
          <a:xfrm>
            <a:off x="3581400" y="45720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9951" name="Text Box 30"/>
          <p:cNvSpPr txBox="1">
            <a:spLocks noChangeArrowheads="1"/>
          </p:cNvSpPr>
          <p:nvPr/>
        </p:nvSpPr>
        <p:spPr bwMode="auto">
          <a:xfrm>
            <a:off x="3371850" y="5883275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39952" name="Text Box 31"/>
          <p:cNvSpPr txBox="1">
            <a:spLocks noChangeArrowheads="1"/>
          </p:cNvSpPr>
          <p:nvPr/>
        </p:nvSpPr>
        <p:spPr bwMode="auto">
          <a:xfrm>
            <a:off x="2305050" y="5883275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39953" name="Text Box 32"/>
          <p:cNvSpPr txBox="1">
            <a:spLocks noChangeArrowheads="1"/>
          </p:cNvSpPr>
          <p:nvPr/>
        </p:nvSpPr>
        <p:spPr bwMode="auto">
          <a:xfrm>
            <a:off x="533400" y="4435475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i="1" baseline="-25000">
                <a:solidFill>
                  <a:schemeClr val="tx1"/>
                </a:solidFill>
              </a:rPr>
              <a:t>M</a:t>
            </a:r>
            <a:endParaRPr lang="en-US" sz="1400" b="1">
              <a:solidFill>
                <a:schemeClr val="tx1"/>
              </a:solidFill>
            </a:endParaRPr>
          </a:p>
        </p:txBody>
      </p:sp>
      <p:grpSp>
        <p:nvGrpSpPr>
          <p:cNvPr id="854062" name="Group 46"/>
          <p:cNvGrpSpPr>
            <a:grpSpLocks/>
          </p:cNvGrpSpPr>
          <p:nvPr/>
        </p:nvGrpSpPr>
        <p:grpSpPr bwMode="auto">
          <a:xfrm>
            <a:off x="2684463" y="3117850"/>
            <a:ext cx="5759450" cy="3070225"/>
            <a:chOff x="1691" y="1964"/>
            <a:chExt cx="3628" cy="1934"/>
          </a:xfrm>
        </p:grpSpPr>
        <p:sp>
          <p:nvSpPr>
            <p:cNvPr id="39963" name="Text Box 11"/>
            <p:cNvSpPr txBox="1">
              <a:spLocks noChangeArrowheads="1"/>
            </p:cNvSpPr>
            <p:nvPr/>
          </p:nvSpPr>
          <p:spPr bwMode="auto">
            <a:xfrm>
              <a:off x="3120" y="1964"/>
              <a:ext cx="219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 dirty="0">
                  <a:solidFill>
                    <a:srgbClr val="470F3E"/>
                  </a:solidFill>
                </a:rPr>
                <a:t>La </a:t>
              </a:r>
              <a:r>
                <a:rPr lang="en-US" dirty="0" err="1">
                  <a:solidFill>
                    <a:srgbClr val="470F3E"/>
                  </a:solidFill>
                </a:rPr>
                <a:t>cantidad</a:t>
              </a:r>
              <a:r>
                <a:rPr lang="en-US" dirty="0">
                  <a:solidFill>
                    <a:srgbClr val="470F3E"/>
                  </a:solidFill>
                </a:rPr>
                <a:t> </a:t>
              </a:r>
              <a:r>
                <a:rPr lang="en-US" dirty="0" err="1">
                  <a:solidFill>
                    <a:srgbClr val="470F3E"/>
                  </a:solidFill>
                </a:rPr>
                <a:t>demandada</a:t>
              </a:r>
              <a:endParaRPr lang="en-US" dirty="0">
                <a:solidFill>
                  <a:srgbClr val="470F3E"/>
                </a:solidFill>
              </a:endParaRPr>
            </a:p>
            <a:p>
              <a:pPr algn="l"/>
              <a:r>
                <a:rPr lang="en-US" dirty="0" err="1">
                  <a:solidFill>
                    <a:srgbClr val="470F3E"/>
                  </a:solidFill>
                </a:rPr>
                <a:t>cae</a:t>
              </a:r>
              <a:r>
                <a:rPr lang="en-US" dirty="0">
                  <a:solidFill>
                    <a:srgbClr val="470F3E"/>
                  </a:solidFill>
                </a:rPr>
                <a:t> a </a:t>
              </a:r>
              <a:r>
                <a:rPr lang="en-US" i="1" dirty="0">
                  <a:solidFill>
                    <a:srgbClr val="470F3E"/>
                  </a:solidFill>
                </a:rPr>
                <a:t>Q</a:t>
              </a:r>
              <a:r>
                <a:rPr lang="en-US" baseline="-25000" dirty="0">
                  <a:solidFill>
                    <a:srgbClr val="470F3E"/>
                  </a:solidFill>
                </a:rPr>
                <a:t>3</a:t>
              </a:r>
              <a:r>
                <a:rPr lang="en-US" dirty="0">
                  <a:solidFill>
                    <a:srgbClr val="470F3E"/>
                  </a:solidFill>
                </a:rPr>
                <a:t> y la </a:t>
              </a:r>
              <a:r>
                <a:rPr lang="en-US" dirty="0" err="1">
                  <a:solidFill>
                    <a:srgbClr val="470F3E"/>
                  </a:solidFill>
                </a:rPr>
                <a:t>cantidad</a:t>
              </a:r>
              <a:r>
                <a:rPr lang="en-US" dirty="0">
                  <a:solidFill>
                    <a:srgbClr val="470F3E"/>
                  </a:solidFill>
                </a:rPr>
                <a:t> </a:t>
              </a:r>
            </a:p>
            <a:p>
              <a:pPr algn="l"/>
              <a:r>
                <a:rPr lang="en-US" dirty="0" err="1">
                  <a:solidFill>
                    <a:srgbClr val="470F3E"/>
                  </a:solidFill>
                </a:rPr>
                <a:t>ofrecida</a:t>
              </a:r>
              <a:r>
                <a:rPr lang="en-US" dirty="0">
                  <a:solidFill>
                    <a:srgbClr val="470F3E"/>
                  </a:solidFill>
                </a:rPr>
                <a:t> </a:t>
              </a:r>
              <a:r>
                <a:rPr lang="en-US" dirty="0" err="1">
                  <a:solidFill>
                    <a:srgbClr val="470F3E"/>
                  </a:solidFill>
                </a:rPr>
                <a:t>aumenta</a:t>
              </a:r>
              <a:r>
                <a:rPr lang="en-US" dirty="0">
                  <a:solidFill>
                    <a:srgbClr val="470F3E"/>
                  </a:solidFill>
                </a:rPr>
                <a:t> a </a:t>
              </a:r>
              <a:r>
                <a:rPr lang="en-US" i="1" dirty="0">
                  <a:solidFill>
                    <a:srgbClr val="470F3E"/>
                  </a:solidFill>
                </a:rPr>
                <a:t>Q</a:t>
              </a:r>
              <a:r>
                <a:rPr lang="en-US" baseline="-25000" dirty="0">
                  <a:solidFill>
                    <a:srgbClr val="470F3E"/>
                  </a:solidFill>
                </a:rPr>
                <a:t>4</a:t>
              </a:r>
              <a:endParaRPr lang="en-US" dirty="0">
                <a:solidFill>
                  <a:srgbClr val="470F3E"/>
                </a:solidFill>
              </a:endParaRPr>
            </a:p>
          </p:txBody>
        </p:sp>
        <p:sp>
          <p:nvSpPr>
            <p:cNvPr id="39964" name="Line 34"/>
            <p:cNvSpPr>
              <a:spLocks noChangeShapeType="1"/>
            </p:cNvSpPr>
            <p:nvPr/>
          </p:nvSpPr>
          <p:spPr bwMode="auto">
            <a:xfrm>
              <a:off x="1776" y="2688"/>
              <a:ext cx="0" cy="10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39965" name="Line 35"/>
            <p:cNvSpPr>
              <a:spLocks noChangeShapeType="1"/>
            </p:cNvSpPr>
            <p:nvPr/>
          </p:nvSpPr>
          <p:spPr bwMode="auto">
            <a:xfrm>
              <a:off x="2064" y="2688"/>
              <a:ext cx="0" cy="10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39966" name="Text Box 37"/>
            <p:cNvSpPr txBox="1">
              <a:spLocks noChangeArrowheads="1"/>
            </p:cNvSpPr>
            <p:nvPr/>
          </p:nvSpPr>
          <p:spPr bwMode="auto">
            <a:xfrm>
              <a:off x="1691" y="3706"/>
              <a:ext cx="2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 b="1" i="1">
                  <a:solidFill>
                    <a:schemeClr val="tx1"/>
                  </a:solidFill>
                </a:rPr>
                <a:t>Q</a:t>
              </a:r>
              <a:r>
                <a:rPr lang="en-US" sz="1400" b="1" baseline="-25000">
                  <a:solidFill>
                    <a:schemeClr val="tx1"/>
                  </a:solidFill>
                </a:rPr>
                <a:t>4</a:t>
              </a:r>
              <a:endParaRPr lang="en-US" sz="1400" b="1">
                <a:solidFill>
                  <a:schemeClr val="tx1"/>
                </a:solidFill>
              </a:endParaRPr>
            </a:p>
          </p:txBody>
        </p:sp>
        <p:sp>
          <p:nvSpPr>
            <p:cNvPr id="39967" name="Text Box 38"/>
            <p:cNvSpPr txBox="1">
              <a:spLocks noChangeArrowheads="1"/>
            </p:cNvSpPr>
            <p:nvPr/>
          </p:nvSpPr>
          <p:spPr bwMode="auto">
            <a:xfrm>
              <a:off x="1931" y="3706"/>
              <a:ext cx="2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 b="1" i="1">
                  <a:solidFill>
                    <a:schemeClr val="tx1"/>
                  </a:solidFill>
                </a:rPr>
                <a:t>Q</a:t>
              </a:r>
              <a:r>
                <a:rPr lang="en-US" sz="1400" b="1" baseline="-25000">
                  <a:solidFill>
                    <a:schemeClr val="tx1"/>
                  </a:solidFill>
                </a:rPr>
                <a:t>3</a:t>
              </a:r>
              <a:endParaRPr lang="en-US" sz="14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854061" name="Group 45"/>
          <p:cNvGrpSpPr>
            <a:grpSpLocks/>
          </p:cNvGrpSpPr>
          <p:nvPr/>
        </p:nvGrpSpPr>
        <p:grpSpPr bwMode="auto">
          <a:xfrm>
            <a:off x="533400" y="1668463"/>
            <a:ext cx="8721725" cy="2690812"/>
            <a:chOff x="336" y="1051"/>
            <a:chExt cx="5494" cy="1695"/>
          </a:xfrm>
        </p:grpSpPr>
        <p:sp>
          <p:nvSpPr>
            <p:cNvPr id="39960" name="Text Box 7"/>
            <p:cNvSpPr txBox="1">
              <a:spLocks noChangeArrowheads="1"/>
            </p:cNvSpPr>
            <p:nvPr/>
          </p:nvSpPr>
          <p:spPr bwMode="auto">
            <a:xfrm>
              <a:off x="3124" y="1051"/>
              <a:ext cx="2706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s-ES" dirty="0" smtClean="0">
                  <a:solidFill>
                    <a:srgbClr val="470F3E"/>
                  </a:solidFill>
                </a:rPr>
                <a:t>Supongamos que el gobierno </a:t>
              </a:r>
            </a:p>
            <a:p>
              <a:pPr algn="l"/>
              <a:r>
                <a:rPr lang="es-ES" dirty="0" smtClean="0">
                  <a:solidFill>
                    <a:srgbClr val="470F3E"/>
                  </a:solidFill>
                </a:rPr>
                <a:t>impone un arancel que </a:t>
              </a:r>
            </a:p>
            <a:p>
              <a:pPr algn="l"/>
              <a:r>
                <a:rPr lang="es-ES" dirty="0" smtClean="0">
                  <a:solidFill>
                    <a:srgbClr val="470F3E"/>
                  </a:solidFill>
                </a:rPr>
                <a:t>aumenta el precio a </a:t>
              </a:r>
              <a:r>
                <a:rPr lang="es-ES" i="1" dirty="0" smtClean="0">
                  <a:solidFill>
                    <a:srgbClr val="470F3E"/>
                  </a:solidFill>
                </a:rPr>
                <a:t>P</a:t>
              </a:r>
              <a:r>
                <a:rPr lang="es-ES" i="1" baseline="-25000" dirty="0" smtClean="0">
                  <a:solidFill>
                    <a:srgbClr val="470F3E"/>
                  </a:solidFill>
                </a:rPr>
                <a:t>A</a:t>
              </a:r>
              <a:endParaRPr lang="es-ES" dirty="0">
                <a:solidFill>
                  <a:srgbClr val="470F3E"/>
                </a:solidFill>
              </a:endParaRPr>
            </a:p>
          </p:txBody>
        </p:sp>
        <p:sp>
          <p:nvSpPr>
            <p:cNvPr id="39961" name="Line 33"/>
            <p:cNvSpPr>
              <a:spLocks noChangeShapeType="1"/>
            </p:cNvSpPr>
            <p:nvPr/>
          </p:nvSpPr>
          <p:spPr bwMode="auto">
            <a:xfrm>
              <a:off x="672" y="2688"/>
              <a:ext cx="13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39962" name="Text Box 39"/>
            <p:cNvSpPr txBox="1">
              <a:spLocks noChangeArrowheads="1"/>
            </p:cNvSpPr>
            <p:nvPr/>
          </p:nvSpPr>
          <p:spPr bwMode="auto">
            <a:xfrm>
              <a:off x="336" y="2554"/>
              <a:ext cx="36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 b="1" i="1">
                  <a:solidFill>
                    <a:schemeClr val="tx1"/>
                  </a:solidFill>
                </a:rPr>
                <a:t>P</a:t>
              </a:r>
              <a:r>
                <a:rPr lang="en-US" sz="1400" b="1" i="1" baseline="-25000">
                  <a:solidFill>
                    <a:schemeClr val="tx1"/>
                  </a:solidFill>
                </a:rPr>
                <a:t>A</a:t>
              </a:r>
              <a:endParaRPr lang="en-US" sz="14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854063" name="Group 47"/>
          <p:cNvGrpSpPr>
            <a:grpSpLocks/>
          </p:cNvGrpSpPr>
          <p:nvPr/>
        </p:nvGrpSpPr>
        <p:grpSpPr bwMode="auto">
          <a:xfrm>
            <a:off x="2667000" y="4386263"/>
            <a:ext cx="5192713" cy="2274887"/>
            <a:chOff x="1680" y="2763"/>
            <a:chExt cx="3271" cy="1433"/>
          </a:xfrm>
        </p:grpSpPr>
        <p:sp>
          <p:nvSpPr>
            <p:cNvPr id="39957" name="Text Box 36"/>
            <p:cNvSpPr txBox="1">
              <a:spLocks noChangeArrowheads="1"/>
            </p:cNvSpPr>
            <p:nvPr/>
          </p:nvSpPr>
          <p:spPr bwMode="auto">
            <a:xfrm>
              <a:off x="3206" y="2763"/>
              <a:ext cx="1745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>
                  <a:solidFill>
                    <a:srgbClr val="470F3E"/>
                  </a:solidFill>
                </a:rPr>
                <a:t>Las importaciones </a:t>
              </a:r>
            </a:p>
            <a:p>
              <a:pPr algn="l"/>
              <a:r>
                <a:rPr lang="en-US">
                  <a:solidFill>
                    <a:srgbClr val="470F3E"/>
                  </a:solidFill>
                </a:rPr>
                <a:t>son ahora </a:t>
              </a:r>
              <a:r>
                <a:rPr lang="en-US" i="1">
                  <a:solidFill>
                    <a:srgbClr val="470F3E"/>
                  </a:solidFill>
                </a:rPr>
                <a:t>Q</a:t>
              </a:r>
              <a:r>
                <a:rPr lang="en-US" baseline="-25000">
                  <a:solidFill>
                    <a:srgbClr val="470F3E"/>
                  </a:solidFill>
                </a:rPr>
                <a:t>3 </a:t>
              </a:r>
              <a:r>
                <a:rPr lang="en-US">
                  <a:solidFill>
                    <a:srgbClr val="470F3E"/>
                  </a:solidFill>
                </a:rPr>
                <a:t>-</a:t>
              </a:r>
              <a:r>
                <a:rPr lang="en-US" baseline="-25000">
                  <a:solidFill>
                    <a:srgbClr val="470F3E"/>
                  </a:solidFill>
                </a:rPr>
                <a:t> </a:t>
              </a:r>
              <a:r>
                <a:rPr lang="en-US" i="1">
                  <a:solidFill>
                    <a:srgbClr val="470F3E"/>
                  </a:solidFill>
                </a:rPr>
                <a:t>Q</a:t>
              </a:r>
              <a:r>
                <a:rPr lang="en-US" baseline="-25000">
                  <a:solidFill>
                    <a:srgbClr val="470F3E"/>
                  </a:solidFill>
                </a:rPr>
                <a:t>4</a:t>
              </a:r>
              <a:endParaRPr lang="en-US">
                <a:solidFill>
                  <a:srgbClr val="470F3E"/>
                </a:solidFill>
              </a:endParaRPr>
            </a:p>
          </p:txBody>
        </p:sp>
        <p:sp>
          <p:nvSpPr>
            <p:cNvPr id="39958" name="AutoShape 42"/>
            <p:cNvSpPr>
              <a:spLocks/>
            </p:cNvSpPr>
            <p:nvPr/>
          </p:nvSpPr>
          <p:spPr bwMode="auto">
            <a:xfrm rot="-5400000">
              <a:off x="1896" y="3864"/>
              <a:ext cx="96" cy="240"/>
            </a:xfrm>
            <a:prstGeom prst="leftBrace">
              <a:avLst>
                <a:gd name="adj1" fmla="val 20833"/>
                <a:gd name="adj2" fmla="val 50000"/>
              </a:avLst>
            </a:prstGeom>
            <a:noFill/>
            <a:ln w="19050">
              <a:solidFill>
                <a:srgbClr val="DC00D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UY"/>
            </a:p>
          </p:txBody>
        </p:sp>
        <p:sp>
          <p:nvSpPr>
            <p:cNvPr id="39959" name="Text Box 43"/>
            <p:cNvSpPr txBox="1">
              <a:spLocks noChangeArrowheads="1"/>
            </p:cNvSpPr>
            <p:nvPr/>
          </p:nvSpPr>
          <p:spPr bwMode="auto">
            <a:xfrm>
              <a:off x="1680" y="3984"/>
              <a:ext cx="5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600" b="1">
                  <a:solidFill>
                    <a:srgbClr val="DC00DC"/>
                  </a:solidFill>
                </a:rPr>
                <a:t>imports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54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854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54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013A0EEE-3120-4AA2-BD6E-A1495C0A56A2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36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855082" name="Group 42"/>
          <p:cNvGrpSpPr>
            <a:grpSpLocks/>
          </p:cNvGrpSpPr>
          <p:nvPr/>
        </p:nvGrpSpPr>
        <p:grpSpPr bwMode="auto">
          <a:xfrm>
            <a:off x="1066800" y="1824038"/>
            <a:ext cx="7861300" cy="2747962"/>
            <a:chOff x="672" y="1149"/>
            <a:chExt cx="4952" cy="1731"/>
          </a:xfrm>
        </p:grpSpPr>
        <p:sp>
          <p:nvSpPr>
            <p:cNvPr id="40996" name="Text Box 2"/>
            <p:cNvSpPr txBox="1">
              <a:spLocks noChangeArrowheads="1"/>
            </p:cNvSpPr>
            <p:nvPr/>
          </p:nvSpPr>
          <p:spPr bwMode="auto">
            <a:xfrm>
              <a:off x="3216" y="1149"/>
              <a:ext cx="2408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>
                  <a:solidFill>
                    <a:srgbClr val="470F3E"/>
                  </a:solidFill>
                </a:rPr>
                <a:t>Disminuye el excedente del consumidor</a:t>
              </a:r>
            </a:p>
          </p:txBody>
        </p:sp>
        <p:sp>
          <p:nvSpPr>
            <p:cNvPr id="40997" name="Rectangle 26" descr="60%"/>
            <p:cNvSpPr>
              <a:spLocks noChangeArrowheads="1"/>
            </p:cNvSpPr>
            <p:nvPr/>
          </p:nvSpPr>
          <p:spPr bwMode="auto">
            <a:xfrm>
              <a:off x="672" y="2688"/>
              <a:ext cx="1392" cy="192"/>
            </a:xfrm>
            <a:prstGeom prst="rect">
              <a:avLst/>
            </a:prstGeom>
            <a:pattFill prst="pct60">
              <a:fgClr>
                <a:srgbClr val="470F3E"/>
              </a:fgClr>
              <a:bgClr>
                <a:srgbClr val="F3B823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UY"/>
            </a:p>
          </p:txBody>
        </p:sp>
        <p:sp>
          <p:nvSpPr>
            <p:cNvPr id="40998" name="AutoShape 27" descr="60%"/>
            <p:cNvSpPr>
              <a:spLocks noChangeArrowheads="1"/>
            </p:cNvSpPr>
            <p:nvPr/>
          </p:nvSpPr>
          <p:spPr bwMode="auto">
            <a:xfrm>
              <a:off x="2064" y="2688"/>
              <a:ext cx="192" cy="192"/>
            </a:xfrm>
            <a:prstGeom prst="rtTriangle">
              <a:avLst/>
            </a:prstGeom>
            <a:pattFill prst="pct60">
              <a:fgClr>
                <a:srgbClr val="470F3E"/>
              </a:fgClr>
              <a:bgClr>
                <a:srgbClr val="F3B823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UY"/>
            </a:p>
          </p:txBody>
        </p:sp>
      </p:grpSp>
      <p:grpSp>
        <p:nvGrpSpPr>
          <p:cNvPr id="855083" name="Group 43"/>
          <p:cNvGrpSpPr>
            <a:grpSpLocks/>
          </p:cNvGrpSpPr>
          <p:nvPr/>
        </p:nvGrpSpPr>
        <p:grpSpPr bwMode="auto">
          <a:xfrm>
            <a:off x="1066800" y="2681288"/>
            <a:ext cx="7543800" cy="1890712"/>
            <a:chOff x="672" y="1689"/>
            <a:chExt cx="4752" cy="1191"/>
          </a:xfrm>
        </p:grpSpPr>
        <p:sp>
          <p:nvSpPr>
            <p:cNvPr id="40993" name="Text Box 3"/>
            <p:cNvSpPr txBox="1">
              <a:spLocks noChangeArrowheads="1"/>
            </p:cNvSpPr>
            <p:nvPr/>
          </p:nvSpPr>
          <p:spPr bwMode="auto">
            <a:xfrm>
              <a:off x="3264" y="1689"/>
              <a:ext cx="216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>
                  <a:solidFill>
                    <a:srgbClr val="470F3E"/>
                  </a:solidFill>
                </a:rPr>
                <a:t>Aumenta el excedente del productor</a:t>
              </a:r>
            </a:p>
          </p:txBody>
        </p:sp>
        <p:sp>
          <p:nvSpPr>
            <p:cNvPr id="40994" name="Rectangle 29" descr="60%"/>
            <p:cNvSpPr>
              <a:spLocks noChangeArrowheads="1"/>
            </p:cNvSpPr>
            <p:nvPr/>
          </p:nvSpPr>
          <p:spPr bwMode="auto">
            <a:xfrm>
              <a:off x="672" y="2688"/>
              <a:ext cx="912" cy="192"/>
            </a:xfrm>
            <a:prstGeom prst="rect">
              <a:avLst/>
            </a:prstGeom>
            <a:pattFill prst="pct60">
              <a:fgClr>
                <a:srgbClr val="3B4F89"/>
              </a:fgClr>
              <a:bgClr>
                <a:srgbClr val="F3B823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UY"/>
            </a:p>
          </p:txBody>
        </p:sp>
        <p:sp>
          <p:nvSpPr>
            <p:cNvPr id="40995" name="AutoShape 30" descr="60%"/>
            <p:cNvSpPr>
              <a:spLocks noChangeArrowheads="1"/>
            </p:cNvSpPr>
            <p:nvPr/>
          </p:nvSpPr>
          <p:spPr bwMode="auto">
            <a:xfrm flipV="1">
              <a:off x="1584" y="2688"/>
              <a:ext cx="192" cy="192"/>
            </a:xfrm>
            <a:prstGeom prst="rtTriangle">
              <a:avLst/>
            </a:prstGeom>
            <a:pattFill prst="pct60">
              <a:fgClr>
                <a:srgbClr val="3B4F89"/>
              </a:fgClr>
              <a:bgClr>
                <a:srgbClr val="F3B823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UY"/>
            </a:p>
          </p:txBody>
        </p:sp>
      </p:grpSp>
      <p:grpSp>
        <p:nvGrpSpPr>
          <p:cNvPr id="855086" name="Group 46"/>
          <p:cNvGrpSpPr>
            <a:grpSpLocks/>
          </p:cNvGrpSpPr>
          <p:nvPr/>
        </p:nvGrpSpPr>
        <p:grpSpPr bwMode="auto">
          <a:xfrm>
            <a:off x="2514600" y="4267200"/>
            <a:ext cx="6500813" cy="979488"/>
            <a:chOff x="1584" y="2688"/>
            <a:chExt cx="4095" cy="617"/>
          </a:xfrm>
        </p:grpSpPr>
        <p:sp>
          <p:nvSpPr>
            <p:cNvPr id="40990" name="Text Box 34"/>
            <p:cNvSpPr txBox="1">
              <a:spLocks noChangeArrowheads="1"/>
            </p:cNvSpPr>
            <p:nvPr/>
          </p:nvSpPr>
          <p:spPr bwMode="auto">
            <a:xfrm>
              <a:off x="3264" y="2782"/>
              <a:ext cx="2415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>
                  <a:solidFill>
                    <a:srgbClr val="470F3E"/>
                  </a:solidFill>
                </a:rPr>
                <a:t>Los triángulos representan</a:t>
              </a:r>
            </a:p>
            <a:p>
              <a:pPr algn="l"/>
              <a:r>
                <a:rPr lang="en-US">
                  <a:solidFill>
                    <a:srgbClr val="470F3E"/>
                  </a:solidFill>
                </a:rPr>
                <a:t>la pérdida de eficiencia</a:t>
              </a:r>
            </a:p>
          </p:txBody>
        </p:sp>
        <p:sp>
          <p:nvSpPr>
            <p:cNvPr id="40991" name="AutoShape 35" descr="80%"/>
            <p:cNvSpPr>
              <a:spLocks noChangeArrowheads="1"/>
            </p:cNvSpPr>
            <p:nvPr/>
          </p:nvSpPr>
          <p:spPr bwMode="auto">
            <a:xfrm>
              <a:off x="2064" y="2688"/>
              <a:ext cx="192" cy="192"/>
            </a:xfrm>
            <a:prstGeom prst="rtTriangle">
              <a:avLst/>
            </a:prstGeom>
            <a:pattFill prst="pct80">
              <a:fgClr>
                <a:srgbClr val="470F3E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UY"/>
            </a:p>
          </p:txBody>
        </p:sp>
        <p:sp>
          <p:nvSpPr>
            <p:cNvPr id="40992" name="AutoShape 36" descr="80%"/>
            <p:cNvSpPr>
              <a:spLocks noChangeArrowheads="1"/>
            </p:cNvSpPr>
            <p:nvPr/>
          </p:nvSpPr>
          <p:spPr bwMode="auto">
            <a:xfrm flipH="1">
              <a:off x="1584" y="2688"/>
              <a:ext cx="192" cy="192"/>
            </a:xfrm>
            <a:prstGeom prst="rtTriangle">
              <a:avLst/>
            </a:prstGeom>
            <a:pattFill prst="pct80">
              <a:fgClr>
                <a:srgbClr val="470F3E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UY"/>
            </a:p>
          </p:txBody>
        </p:sp>
      </p:grpSp>
      <p:grpSp>
        <p:nvGrpSpPr>
          <p:cNvPr id="855085" name="Group 45"/>
          <p:cNvGrpSpPr>
            <a:grpSpLocks/>
          </p:cNvGrpSpPr>
          <p:nvPr/>
        </p:nvGrpSpPr>
        <p:grpSpPr bwMode="auto">
          <a:xfrm>
            <a:off x="2819400" y="3533775"/>
            <a:ext cx="5921375" cy="1038225"/>
            <a:chOff x="1776" y="2226"/>
            <a:chExt cx="3730" cy="654"/>
          </a:xfrm>
        </p:grpSpPr>
        <p:sp>
          <p:nvSpPr>
            <p:cNvPr id="40988" name="Text Box 22"/>
            <p:cNvSpPr txBox="1">
              <a:spLocks noChangeArrowheads="1"/>
            </p:cNvSpPr>
            <p:nvPr/>
          </p:nvSpPr>
          <p:spPr bwMode="auto">
            <a:xfrm>
              <a:off x="3264" y="2226"/>
              <a:ext cx="2242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>
                  <a:solidFill>
                    <a:srgbClr val="470F3E"/>
                  </a:solidFill>
                </a:rPr>
                <a:t>El gobierno recauda por </a:t>
              </a:r>
            </a:p>
            <a:p>
              <a:pPr algn="l"/>
              <a:r>
                <a:rPr lang="en-US">
                  <a:solidFill>
                    <a:srgbClr val="470F3E"/>
                  </a:solidFill>
                </a:rPr>
                <a:t>el arancel</a:t>
              </a:r>
            </a:p>
          </p:txBody>
        </p:sp>
        <p:sp>
          <p:nvSpPr>
            <p:cNvPr id="40989" name="Rectangle 32" descr="40%"/>
            <p:cNvSpPr>
              <a:spLocks noChangeArrowheads="1"/>
            </p:cNvSpPr>
            <p:nvPr/>
          </p:nvSpPr>
          <p:spPr bwMode="auto">
            <a:xfrm>
              <a:off x="1776" y="2688"/>
              <a:ext cx="288" cy="192"/>
            </a:xfrm>
            <a:prstGeom prst="rect">
              <a:avLst/>
            </a:prstGeom>
            <a:pattFill prst="pct40">
              <a:fgClr>
                <a:srgbClr val="DC00DC"/>
              </a:fgClr>
              <a:bgClr>
                <a:srgbClr val="F3B823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UY"/>
            </a:p>
          </p:txBody>
        </p:sp>
      </p:grpSp>
      <p:sp>
        <p:nvSpPr>
          <p:cNvPr id="40967" name="Rectangle 4"/>
          <p:cNvSpPr>
            <a:spLocks noGrp="1" noChangeArrowheads="1"/>
          </p:cNvSpPr>
          <p:nvPr>
            <p:ph type="title"/>
          </p:nvPr>
        </p:nvSpPr>
        <p:spPr>
          <a:xfrm>
            <a:off x="76199" y="0"/>
            <a:ext cx="8939213" cy="685800"/>
          </a:xfrm>
        </p:spPr>
        <p:txBody>
          <a:bodyPr/>
          <a:lstStyle/>
          <a:p>
            <a:r>
              <a:rPr lang="es-ES" dirty="0" smtClean="0"/>
              <a:t>Efectos de un Arancel</a:t>
            </a:r>
          </a:p>
        </p:txBody>
      </p:sp>
      <p:sp>
        <p:nvSpPr>
          <p:cNvPr id="40968" name="Line 5"/>
          <p:cNvSpPr>
            <a:spLocks noChangeShapeType="1"/>
          </p:cNvSpPr>
          <p:nvPr/>
        </p:nvSpPr>
        <p:spPr bwMode="auto">
          <a:xfrm>
            <a:off x="1066800" y="1981200"/>
            <a:ext cx="0" cy="388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0969" name="Line 6"/>
          <p:cNvSpPr>
            <a:spLocks noChangeShapeType="1"/>
          </p:cNvSpPr>
          <p:nvPr/>
        </p:nvSpPr>
        <p:spPr bwMode="auto">
          <a:xfrm>
            <a:off x="1066800" y="5867400"/>
            <a:ext cx="441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0970" name="Text Box 7"/>
          <p:cNvSpPr txBox="1">
            <a:spLocks noChangeArrowheads="1"/>
          </p:cNvSpPr>
          <p:nvPr/>
        </p:nvSpPr>
        <p:spPr bwMode="auto">
          <a:xfrm>
            <a:off x="5487988" y="5789613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80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40971" name="Text Box 8"/>
          <p:cNvSpPr txBox="1">
            <a:spLocks noChangeArrowheads="1"/>
          </p:cNvSpPr>
          <p:nvPr/>
        </p:nvSpPr>
        <p:spPr bwMode="auto">
          <a:xfrm>
            <a:off x="257175" y="1751013"/>
            <a:ext cx="8382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800">
                <a:solidFill>
                  <a:schemeClr val="tx1"/>
                </a:solidFill>
              </a:rPr>
              <a:t>Precio</a:t>
            </a:r>
          </a:p>
        </p:txBody>
      </p:sp>
      <p:sp>
        <p:nvSpPr>
          <p:cNvPr id="40972" name="Line 9"/>
          <p:cNvSpPr>
            <a:spLocks noChangeShapeType="1"/>
          </p:cNvSpPr>
          <p:nvPr/>
        </p:nvSpPr>
        <p:spPr bwMode="auto">
          <a:xfrm>
            <a:off x="1828800" y="2819400"/>
            <a:ext cx="2438400" cy="24384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0973" name="Line 10"/>
          <p:cNvSpPr>
            <a:spLocks noChangeShapeType="1"/>
          </p:cNvSpPr>
          <p:nvPr/>
        </p:nvSpPr>
        <p:spPr bwMode="auto">
          <a:xfrm flipV="1">
            <a:off x="1828800" y="2590800"/>
            <a:ext cx="2667000" cy="26670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0974" name="Text Box 11"/>
          <p:cNvSpPr txBox="1">
            <a:spLocks noChangeArrowheads="1"/>
          </p:cNvSpPr>
          <p:nvPr/>
        </p:nvSpPr>
        <p:spPr bwMode="auto">
          <a:xfrm>
            <a:off x="4467225" y="2376488"/>
            <a:ext cx="32543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i="1">
                <a:solidFill>
                  <a:srgbClr val="470F3E"/>
                </a:solidFill>
              </a:rPr>
              <a:t>O</a:t>
            </a:r>
            <a:endParaRPr lang="en-US" sz="1400">
              <a:solidFill>
                <a:srgbClr val="470F3E"/>
              </a:solidFill>
            </a:endParaRPr>
          </a:p>
        </p:txBody>
      </p:sp>
      <p:sp>
        <p:nvSpPr>
          <p:cNvPr id="40975" name="Text Box 12"/>
          <p:cNvSpPr txBox="1">
            <a:spLocks noChangeArrowheads="1"/>
          </p:cNvSpPr>
          <p:nvPr/>
        </p:nvSpPr>
        <p:spPr bwMode="auto">
          <a:xfrm>
            <a:off x="4275138" y="5197475"/>
            <a:ext cx="3127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i="1">
                <a:solidFill>
                  <a:srgbClr val="3B4F89"/>
                </a:solidFill>
              </a:rPr>
              <a:t>D</a:t>
            </a:r>
            <a:endParaRPr lang="en-US" sz="1400">
              <a:solidFill>
                <a:srgbClr val="3B4F89"/>
              </a:solidFill>
            </a:endParaRPr>
          </a:p>
        </p:txBody>
      </p:sp>
      <p:sp>
        <p:nvSpPr>
          <p:cNvPr id="40976" name="Line 13"/>
          <p:cNvSpPr>
            <a:spLocks noChangeShapeType="1"/>
          </p:cNvSpPr>
          <p:nvPr/>
        </p:nvSpPr>
        <p:spPr bwMode="auto">
          <a:xfrm>
            <a:off x="1066800" y="4572000"/>
            <a:ext cx="2514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0977" name="Line 14"/>
          <p:cNvSpPr>
            <a:spLocks noChangeShapeType="1"/>
          </p:cNvSpPr>
          <p:nvPr/>
        </p:nvSpPr>
        <p:spPr bwMode="auto">
          <a:xfrm>
            <a:off x="2514600" y="45720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0978" name="Line 15"/>
          <p:cNvSpPr>
            <a:spLocks noChangeShapeType="1"/>
          </p:cNvSpPr>
          <p:nvPr/>
        </p:nvSpPr>
        <p:spPr bwMode="auto">
          <a:xfrm>
            <a:off x="3581400" y="45720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0979" name="Text Box 16"/>
          <p:cNvSpPr txBox="1">
            <a:spLocks noChangeArrowheads="1"/>
          </p:cNvSpPr>
          <p:nvPr/>
        </p:nvSpPr>
        <p:spPr bwMode="auto">
          <a:xfrm>
            <a:off x="3371850" y="5883275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40980" name="Text Box 17"/>
          <p:cNvSpPr txBox="1">
            <a:spLocks noChangeArrowheads="1"/>
          </p:cNvSpPr>
          <p:nvPr/>
        </p:nvSpPr>
        <p:spPr bwMode="auto">
          <a:xfrm>
            <a:off x="2305050" y="5883275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40981" name="Text Box 18"/>
          <p:cNvSpPr txBox="1">
            <a:spLocks noChangeArrowheads="1"/>
          </p:cNvSpPr>
          <p:nvPr/>
        </p:nvSpPr>
        <p:spPr bwMode="auto">
          <a:xfrm>
            <a:off x="533400" y="4435475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i="1" baseline="-25000">
                <a:solidFill>
                  <a:schemeClr val="tx1"/>
                </a:solidFill>
              </a:rPr>
              <a:t>M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40982" name="Line 19"/>
          <p:cNvSpPr>
            <a:spLocks noChangeShapeType="1"/>
          </p:cNvSpPr>
          <p:nvPr/>
        </p:nvSpPr>
        <p:spPr bwMode="auto">
          <a:xfrm>
            <a:off x="1066800" y="4267200"/>
            <a:ext cx="2209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40983" name="Line 20"/>
          <p:cNvSpPr>
            <a:spLocks noChangeShapeType="1"/>
          </p:cNvSpPr>
          <p:nvPr/>
        </p:nvSpPr>
        <p:spPr bwMode="auto">
          <a:xfrm>
            <a:off x="2819400" y="42672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0984" name="Line 21"/>
          <p:cNvSpPr>
            <a:spLocks noChangeShapeType="1"/>
          </p:cNvSpPr>
          <p:nvPr/>
        </p:nvSpPr>
        <p:spPr bwMode="auto">
          <a:xfrm>
            <a:off x="3276600" y="42672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0985" name="Text Box 23"/>
          <p:cNvSpPr txBox="1">
            <a:spLocks noChangeArrowheads="1"/>
          </p:cNvSpPr>
          <p:nvPr/>
        </p:nvSpPr>
        <p:spPr bwMode="auto">
          <a:xfrm>
            <a:off x="2684463" y="5883275"/>
            <a:ext cx="3857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baseline="-25000">
                <a:solidFill>
                  <a:schemeClr val="tx1"/>
                </a:solidFill>
              </a:rPr>
              <a:t>4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40986" name="Text Box 24"/>
          <p:cNvSpPr txBox="1">
            <a:spLocks noChangeArrowheads="1"/>
          </p:cNvSpPr>
          <p:nvPr/>
        </p:nvSpPr>
        <p:spPr bwMode="auto">
          <a:xfrm>
            <a:off x="3065463" y="5883275"/>
            <a:ext cx="3857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baseline="-25000">
                <a:solidFill>
                  <a:schemeClr val="tx1"/>
                </a:solidFill>
              </a:rPr>
              <a:t>3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40987" name="Text Box 25"/>
          <p:cNvSpPr txBox="1">
            <a:spLocks noChangeArrowheads="1"/>
          </p:cNvSpPr>
          <p:nvPr/>
        </p:nvSpPr>
        <p:spPr bwMode="auto">
          <a:xfrm>
            <a:off x="533400" y="4054475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i="1" baseline="-25000">
                <a:solidFill>
                  <a:schemeClr val="tx1"/>
                </a:solidFill>
              </a:rPr>
              <a:t>A</a:t>
            </a:r>
            <a:endParaRPr lang="en-US" sz="1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55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55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55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55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CCDA5349-B9B3-4828-972F-04EE2A6EC55A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37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800" dirty="0" smtClean="0"/>
              <a:t>Estimaciones de la Pérdida de Eficiencia Económica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2514600"/>
          </a:xfrm>
        </p:spPr>
        <p:txBody>
          <a:bodyPr/>
          <a:lstStyle/>
          <a:p>
            <a:r>
              <a:rPr lang="es-ES" sz="3000" dirty="0" smtClean="0"/>
              <a:t>Podemos estimar las pérdidas de bienestar utilizando las elasticidades</a:t>
            </a:r>
          </a:p>
          <a:p>
            <a:r>
              <a:rPr lang="es-ES" sz="3000" dirty="0" smtClean="0"/>
              <a:t>Útil porque en el tiempo de ajuste entre nuevo y viejo equilibrio es probable que no cambie solamente P </a:t>
            </a:r>
          </a:p>
          <a:p>
            <a:r>
              <a:rPr lang="es-ES" sz="3000" dirty="0" smtClean="0"/>
              <a:t>Dado que </a:t>
            </a:r>
            <a:r>
              <a:rPr lang="es-ES" sz="3000" i="1" dirty="0" smtClean="0"/>
              <a:t>P</a:t>
            </a:r>
            <a:r>
              <a:rPr lang="es-ES" sz="3000" i="1" baseline="-25000" dirty="0" smtClean="0"/>
              <a:t>A</a:t>
            </a:r>
            <a:r>
              <a:rPr lang="es-ES" sz="3000" dirty="0" smtClean="0"/>
              <a:t> = (1+</a:t>
            </a:r>
            <a:r>
              <a:rPr lang="es-ES" sz="3000" i="1" dirty="0" smtClean="0"/>
              <a:t>t</a:t>
            </a:r>
            <a:r>
              <a:rPr lang="es-ES" sz="3000" dirty="0" smtClean="0"/>
              <a:t>)</a:t>
            </a:r>
            <a:r>
              <a:rPr lang="es-ES" sz="3000" i="1" dirty="0" smtClean="0"/>
              <a:t>P</a:t>
            </a:r>
            <a:r>
              <a:rPr lang="es-ES" sz="3000" i="1" baseline="-25000" dirty="0" smtClean="0"/>
              <a:t>M</a:t>
            </a:r>
            <a:r>
              <a:rPr lang="es-ES" sz="3000" dirty="0" smtClean="0"/>
              <a:t>, </a:t>
            </a:r>
          </a:p>
        </p:txBody>
      </p:sp>
      <p:graphicFrame>
        <p:nvGraphicFramePr>
          <p:cNvPr id="8560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1002388"/>
              </p:ext>
            </p:extLst>
          </p:nvPr>
        </p:nvGraphicFramePr>
        <p:xfrm>
          <a:off x="1524000" y="3886200"/>
          <a:ext cx="5792788" cy="265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4" name="Ecuación" r:id="rId3" imgW="2450880" imgH="1104840" progId="Equation.3">
                  <p:embed/>
                </p:oleObj>
              </mc:Choice>
              <mc:Fallback>
                <p:oleObj name="Ecuación" r:id="rId3" imgW="2450880" imgH="11048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886200"/>
                        <a:ext cx="5792788" cy="2659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56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175669EF-E033-4755-8BF9-763DB6B39533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38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3011" name="Text Box 11"/>
          <p:cNvSpPr txBox="1">
            <a:spLocks noChangeArrowheads="1"/>
          </p:cNvSpPr>
          <p:nvPr/>
        </p:nvSpPr>
        <p:spPr bwMode="auto">
          <a:xfrm>
            <a:off x="5181600" y="842963"/>
            <a:ext cx="374650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s-ES" dirty="0" smtClean="0">
                <a:solidFill>
                  <a:srgbClr val="470F3E"/>
                </a:solidFill>
              </a:rPr>
              <a:t>Las áreas de los triángulos son</a:t>
            </a:r>
            <a:endParaRPr lang="es-ES" dirty="0">
              <a:solidFill>
                <a:srgbClr val="470F3E"/>
              </a:solidFill>
            </a:endParaRPr>
          </a:p>
        </p:txBody>
      </p:sp>
      <p:sp>
        <p:nvSpPr>
          <p:cNvPr id="43013" name="Line 18"/>
          <p:cNvSpPr>
            <a:spLocks noChangeShapeType="1"/>
          </p:cNvSpPr>
          <p:nvPr/>
        </p:nvSpPr>
        <p:spPr bwMode="auto">
          <a:xfrm>
            <a:off x="1066800" y="1981200"/>
            <a:ext cx="0" cy="388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3014" name="Line 19"/>
          <p:cNvSpPr>
            <a:spLocks noChangeShapeType="1"/>
          </p:cNvSpPr>
          <p:nvPr/>
        </p:nvSpPr>
        <p:spPr bwMode="auto">
          <a:xfrm>
            <a:off x="1066800" y="5867400"/>
            <a:ext cx="441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3015" name="Text Box 20"/>
          <p:cNvSpPr txBox="1">
            <a:spLocks noChangeArrowheads="1"/>
          </p:cNvSpPr>
          <p:nvPr/>
        </p:nvSpPr>
        <p:spPr bwMode="auto">
          <a:xfrm>
            <a:off x="5487988" y="5865813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80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43016" name="Text Box 21"/>
          <p:cNvSpPr txBox="1">
            <a:spLocks noChangeArrowheads="1"/>
          </p:cNvSpPr>
          <p:nvPr/>
        </p:nvSpPr>
        <p:spPr bwMode="auto">
          <a:xfrm>
            <a:off x="180975" y="1674813"/>
            <a:ext cx="8382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800">
                <a:solidFill>
                  <a:schemeClr val="tx1"/>
                </a:solidFill>
              </a:rPr>
              <a:t>Precio</a:t>
            </a:r>
          </a:p>
        </p:txBody>
      </p:sp>
      <p:sp>
        <p:nvSpPr>
          <p:cNvPr id="43017" name="Line 22"/>
          <p:cNvSpPr>
            <a:spLocks noChangeShapeType="1"/>
          </p:cNvSpPr>
          <p:nvPr/>
        </p:nvSpPr>
        <p:spPr bwMode="auto">
          <a:xfrm>
            <a:off x="1828800" y="2819400"/>
            <a:ext cx="2438400" cy="24384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3018" name="Line 23"/>
          <p:cNvSpPr>
            <a:spLocks noChangeShapeType="1"/>
          </p:cNvSpPr>
          <p:nvPr/>
        </p:nvSpPr>
        <p:spPr bwMode="auto">
          <a:xfrm flipV="1">
            <a:off x="1828800" y="2590800"/>
            <a:ext cx="2667000" cy="26670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3019" name="Text Box 24"/>
          <p:cNvSpPr txBox="1">
            <a:spLocks noChangeArrowheads="1"/>
          </p:cNvSpPr>
          <p:nvPr/>
        </p:nvSpPr>
        <p:spPr bwMode="auto">
          <a:xfrm>
            <a:off x="4478338" y="2378075"/>
            <a:ext cx="3032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i="1">
                <a:solidFill>
                  <a:srgbClr val="470F3E"/>
                </a:solidFill>
              </a:rPr>
              <a:t>S</a:t>
            </a:r>
            <a:endParaRPr lang="en-US" sz="1400">
              <a:solidFill>
                <a:srgbClr val="470F3E"/>
              </a:solidFill>
            </a:endParaRPr>
          </a:p>
        </p:txBody>
      </p:sp>
      <p:sp>
        <p:nvSpPr>
          <p:cNvPr id="43020" name="Text Box 25"/>
          <p:cNvSpPr txBox="1">
            <a:spLocks noChangeArrowheads="1"/>
          </p:cNvSpPr>
          <p:nvPr/>
        </p:nvSpPr>
        <p:spPr bwMode="auto">
          <a:xfrm>
            <a:off x="4275138" y="5197475"/>
            <a:ext cx="3127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i="1">
                <a:solidFill>
                  <a:srgbClr val="3B4F89"/>
                </a:solidFill>
              </a:rPr>
              <a:t>D</a:t>
            </a:r>
            <a:endParaRPr lang="en-US" sz="1400">
              <a:solidFill>
                <a:srgbClr val="3B4F89"/>
              </a:solidFill>
            </a:endParaRPr>
          </a:p>
        </p:txBody>
      </p:sp>
      <p:sp>
        <p:nvSpPr>
          <p:cNvPr id="43021" name="Line 26"/>
          <p:cNvSpPr>
            <a:spLocks noChangeShapeType="1"/>
          </p:cNvSpPr>
          <p:nvPr/>
        </p:nvSpPr>
        <p:spPr bwMode="auto">
          <a:xfrm>
            <a:off x="1066800" y="4572000"/>
            <a:ext cx="2514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3022" name="Line 27"/>
          <p:cNvSpPr>
            <a:spLocks noChangeShapeType="1"/>
          </p:cNvSpPr>
          <p:nvPr/>
        </p:nvSpPr>
        <p:spPr bwMode="auto">
          <a:xfrm>
            <a:off x="2514600" y="45720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3023" name="Line 28"/>
          <p:cNvSpPr>
            <a:spLocks noChangeShapeType="1"/>
          </p:cNvSpPr>
          <p:nvPr/>
        </p:nvSpPr>
        <p:spPr bwMode="auto">
          <a:xfrm>
            <a:off x="3581400" y="45720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3024" name="Text Box 29"/>
          <p:cNvSpPr txBox="1">
            <a:spLocks noChangeArrowheads="1"/>
          </p:cNvSpPr>
          <p:nvPr/>
        </p:nvSpPr>
        <p:spPr bwMode="auto">
          <a:xfrm>
            <a:off x="3371850" y="5883275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43025" name="Text Box 30"/>
          <p:cNvSpPr txBox="1">
            <a:spLocks noChangeArrowheads="1"/>
          </p:cNvSpPr>
          <p:nvPr/>
        </p:nvSpPr>
        <p:spPr bwMode="auto">
          <a:xfrm>
            <a:off x="2305050" y="5883275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43026" name="Text Box 31"/>
          <p:cNvSpPr txBox="1">
            <a:spLocks noChangeArrowheads="1"/>
          </p:cNvSpPr>
          <p:nvPr/>
        </p:nvSpPr>
        <p:spPr bwMode="auto">
          <a:xfrm>
            <a:off x="533400" y="4435475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i="1" baseline="-25000">
                <a:solidFill>
                  <a:schemeClr val="tx1"/>
                </a:solidFill>
              </a:rPr>
              <a:t>M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43027" name="Line 32"/>
          <p:cNvSpPr>
            <a:spLocks noChangeShapeType="1"/>
          </p:cNvSpPr>
          <p:nvPr/>
        </p:nvSpPr>
        <p:spPr bwMode="auto">
          <a:xfrm>
            <a:off x="1066800" y="4267200"/>
            <a:ext cx="2209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43028" name="Line 33"/>
          <p:cNvSpPr>
            <a:spLocks noChangeShapeType="1"/>
          </p:cNvSpPr>
          <p:nvPr/>
        </p:nvSpPr>
        <p:spPr bwMode="auto">
          <a:xfrm>
            <a:off x="2819400" y="42672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3029" name="Line 34"/>
          <p:cNvSpPr>
            <a:spLocks noChangeShapeType="1"/>
          </p:cNvSpPr>
          <p:nvPr/>
        </p:nvSpPr>
        <p:spPr bwMode="auto">
          <a:xfrm>
            <a:off x="3276600" y="42672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3030" name="Text Box 35"/>
          <p:cNvSpPr txBox="1">
            <a:spLocks noChangeArrowheads="1"/>
          </p:cNvSpPr>
          <p:nvPr/>
        </p:nvSpPr>
        <p:spPr bwMode="auto">
          <a:xfrm>
            <a:off x="2684463" y="5883275"/>
            <a:ext cx="3857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baseline="-25000">
                <a:solidFill>
                  <a:schemeClr val="tx1"/>
                </a:solidFill>
              </a:rPr>
              <a:t>4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43031" name="Text Box 36"/>
          <p:cNvSpPr txBox="1">
            <a:spLocks noChangeArrowheads="1"/>
          </p:cNvSpPr>
          <p:nvPr/>
        </p:nvSpPr>
        <p:spPr bwMode="auto">
          <a:xfrm>
            <a:off x="3065463" y="5883275"/>
            <a:ext cx="3857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baseline="-25000">
                <a:solidFill>
                  <a:schemeClr val="tx1"/>
                </a:solidFill>
              </a:rPr>
              <a:t>3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43032" name="Text Box 37"/>
          <p:cNvSpPr txBox="1">
            <a:spLocks noChangeArrowheads="1"/>
          </p:cNvSpPr>
          <p:nvPr/>
        </p:nvSpPr>
        <p:spPr bwMode="auto">
          <a:xfrm>
            <a:off x="533400" y="4054475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i="1" baseline="-25000">
                <a:solidFill>
                  <a:schemeClr val="tx1"/>
                </a:solidFill>
              </a:rPr>
              <a:t>A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43033" name="AutoShape 13" descr="80%"/>
          <p:cNvSpPr>
            <a:spLocks noChangeArrowheads="1"/>
          </p:cNvSpPr>
          <p:nvPr/>
        </p:nvSpPr>
        <p:spPr bwMode="auto">
          <a:xfrm flipH="1">
            <a:off x="2514600" y="4267200"/>
            <a:ext cx="304800" cy="304800"/>
          </a:xfrm>
          <a:prstGeom prst="rtTriangle">
            <a:avLst/>
          </a:prstGeom>
          <a:pattFill prst="pct80">
            <a:fgClr>
              <a:srgbClr val="470F3E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UY"/>
          </a:p>
        </p:txBody>
      </p:sp>
      <p:graphicFrame>
        <p:nvGraphicFramePr>
          <p:cNvPr id="857126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673926"/>
              </p:ext>
            </p:extLst>
          </p:nvPr>
        </p:nvGraphicFramePr>
        <p:xfrm>
          <a:off x="5438775" y="1820863"/>
          <a:ext cx="3233738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55" name="Ecuación" r:id="rId3" imgW="1739880" imgH="228600" progId="Equation.3">
                  <p:embed/>
                </p:oleObj>
              </mc:Choice>
              <mc:Fallback>
                <p:oleObj name="Ecuación" r:id="rId3" imgW="1739880" imgH="22860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8775" y="1820863"/>
                        <a:ext cx="3233738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7127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7764420"/>
              </p:ext>
            </p:extLst>
          </p:nvPr>
        </p:nvGraphicFramePr>
        <p:xfrm>
          <a:off x="6400800" y="4267200"/>
          <a:ext cx="235267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56" name="Ecuación" r:id="rId5" imgW="1257385" imgH="219186" progId="Equation.3">
                  <p:embed/>
                </p:oleObj>
              </mc:Choice>
              <mc:Fallback>
                <p:oleObj name="Ecuación" r:id="rId5" imgW="1257385" imgH="219186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267200"/>
                        <a:ext cx="2352675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36" name="AutoShape 12" descr="80%"/>
          <p:cNvSpPr>
            <a:spLocks noChangeArrowheads="1"/>
          </p:cNvSpPr>
          <p:nvPr/>
        </p:nvSpPr>
        <p:spPr bwMode="auto">
          <a:xfrm>
            <a:off x="3276600" y="4267200"/>
            <a:ext cx="304800" cy="304800"/>
          </a:xfrm>
          <a:prstGeom prst="rtTriangle">
            <a:avLst/>
          </a:prstGeom>
          <a:pattFill prst="pct80">
            <a:fgClr>
              <a:srgbClr val="470F3E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UY"/>
          </a:p>
        </p:txBody>
      </p:sp>
      <p:graphicFrame>
        <p:nvGraphicFramePr>
          <p:cNvPr id="857128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727294"/>
              </p:ext>
            </p:extLst>
          </p:nvPr>
        </p:nvGraphicFramePr>
        <p:xfrm>
          <a:off x="5635625" y="4850039"/>
          <a:ext cx="329247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57" name="Ecuación" r:id="rId7" imgW="1771622" imgH="209468" progId="Equation.3">
                  <p:embed/>
                </p:oleObj>
              </mc:Choice>
              <mc:Fallback>
                <p:oleObj name="Ecuación" r:id="rId7" imgW="1771622" imgH="209468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5625" y="4850039"/>
                        <a:ext cx="3292475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7129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2626183"/>
              </p:ext>
            </p:extLst>
          </p:nvPr>
        </p:nvGraphicFramePr>
        <p:xfrm>
          <a:off x="6400800" y="5373110"/>
          <a:ext cx="2398712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58" name="Ecuación" r:id="rId9" imgW="1285998" imgH="228634" progId="Equation.3">
                  <p:embed/>
                </p:oleObj>
              </mc:Choice>
              <mc:Fallback>
                <p:oleObj name="Ecuación" r:id="rId9" imgW="1285998" imgH="228634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373110"/>
                        <a:ext cx="2398712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ES" sz="2800" kern="0" smtClean="0"/>
              <a:t>Estimaciones de la Pérdida de Eficiencia Económica</a:t>
            </a:r>
            <a:endParaRPr lang="es-ES" sz="2800" kern="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CuadroTexto"/>
              <p:cNvSpPr txBox="1"/>
              <p:nvPr/>
            </p:nvSpPr>
            <p:spPr>
              <a:xfrm>
                <a:off x="5181600" y="2507167"/>
                <a:ext cx="3746500" cy="1595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ES" b="0" i="0" smtClean="0">
                          <a:latin typeface="Cambria Math"/>
                        </a:rPr>
                        <m:t>Utilizando</m:t>
                      </m:r>
                    </m:oMath>
                  </m:oMathPara>
                </a14:m>
                <a:endParaRPr lang="es-ES" b="0" dirty="0" smtClean="0"/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s-ES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es-ES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s-ES" b="0" i="1" smtClean="0">
                              <a:latin typeface="Cambria Math"/>
                            </a:rPr>
                            <m:t>𝑀</m:t>
                          </m:r>
                        </m:sub>
                      </m:sSub>
                      <m:r>
                        <a:rPr lang="es-ES" b="0" i="1" smtClean="0">
                          <a:latin typeface="Cambria Math"/>
                        </a:rPr>
                        <m:t>=</m:t>
                      </m:r>
                      <m:r>
                        <a:rPr lang="es-ES" b="0" i="1" smtClean="0">
                          <a:latin typeface="Cambria Math"/>
                        </a:rPr>
                        <m:t>𝑡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s-ES" b="0" i="1" smtClean="0">
                              <a:latin typeface="Cambria Math"/>
                            </a:rPr>
                            <m:t>𝑀</m:t>
                          </m:r>
                        </m:sub>
                      </m:sSub>
                    </m:oMath>
                  </m:oMathPara>
                </a14:m>
                <a:endParaRPr lang="es-ES" dirty="0" smtClean="0"/>
              </a:p>
              <a:p>
                <a:pPr algn="l"/>
                <a:r>
                  <a:rPr lang="es-ES" dirty="0" smtClean="0"/>
                  <a:t>Y</a:t>
                </a: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es-E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s-ES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es-ES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s-ES" b="0" i="1" smtClean="0">
                          <a:latin typeface="Cambria Math"/>
                        </a:rPr>
                        <m:t>=−</m:t>
                      </m:r>
                      <m:r>
                        <a:rPr lang="es-ES" b="0" i="1" smtClean="0">
                          <a:latin typeface="Cambria Math"/>
                        </a:rPr>
                        <m:t>𝑡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/>
                            </a:rPr>
                            <m:t>𝑒</m:t>
                          </m:r>
                        </m:e>
                        <m:sub>
                          <m:r>
                            <a:rPr lang="es-ES" b="0" i="1" smtClean="0">
                              <a:latin typeface="Cambria Math"/>
                            </a:rPr>
                            <m:t>𝐷</m:t>
                          </m:r>
                        </m:sub>
                      </m:sSub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es-E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3" name="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2507167"/>
                <a:ext cx="3746500" cy="1595758"/>
              </a:xfrm>
              <a:prstGeom prst="rect">
                <a:avLst/>
              </a:prstGeom>
              <a:blipFill rotWithShape="1">
                <a:blip r:embed="rId11"/>
                <a:stretch>
                  <a:fillRect l="-2439" b="-1908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5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57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57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57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2E33F9B2-F30B-47FA-93C7-D34C132B10D1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39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s-ES" sz="3200" dirty="0" smtClean="0"/>
              <a:t>Otros Tipos de Restricción al Comercio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762000"/>
            <a:ext cx="9067800" cy="5943600"/>
          </a:xfrm>
        </p:spPr>
        <p:txBody>
          <a:bodyPr/>
          <a:lstStyle/>
          <a:p>
            <a:r>
              <a:rPr lang="es-ES" sz="2800" dirty="0" smtClean="0"/>
              <a:t>Una cuota que limita las importaciones a </a:t>
            </a:r>
            <a:r>
              <a:rPr lang="es-ES" sz="2800" i="1" dirty="0" smtClean="0"/>
              <a:t>Q</a:t>
            </a:r>
            <a:r>
              <a:rPr lang="es-ES" sz="2800" baseline="-25000" dirty="0" smtClean="0"/>
              <a:t>3 </a:t>
            </a:r>
            <a:r>
              <a:rPr lang="es-ES" sz="2800" dirty="0" smtClean="0"/>
              <a:t>-</a:t>
            </a:r>
            <a:r>
              <a:rPr lang="es-ES" sz="2800" baseline="-25000" dirty="0" smtClean="0"/>
              <a:t> </a:t>
            </a:r>
            <a:r>
              <a:rPr lang="es-ES" sz="2800" i="1" dirty="0" smtClean="0"/>
              <a:t>Q</a:t>
            </a:r>
            <a:r>
              <a:rPr lang="es-ES" sz="2800" baseline="-25000" dirty="0" smtClean="0"/>
              <a:t>4</a:t>
            </a:r>
            <a:r>
              <a:rPr lang="es-ES" sz="2800" dirty="0" smtClean="0"/>
              <a:t> tendrá efectos similares al arancel, </a:t>
            </a:r>
          </a:p>
          <a:p>
            <a:pPr lvl="1"/>
            <a:r>
              <a:rPr lang="es-ES" sz="2400" dirty="0" smtClean="0"/>
              <a:t>Misma disminución en el excedente del consumidor</a:t>
            </a:r>
          </a:p>
          <a:p>
            <a:pPr lvl="1"/>
            <a:r>
              <a:rPr lang="es-ES" sz="2400" dirty="0" smtClean="0"/>
              <a:t>Misma disminución en el excedente del productor</a:t>
            </a:r>
          </a:p>
          <a:p>
            <a:pPr lvl="1"/>
            <a:r>
              <a:rPr lang="es-ES" sz="2400" dirty="0" smtClean="0"/>
              <a:t>Diferencia: no le genera ingreso al gobierno. </a:t>
            </a:r>
          </a:p>
          <a:p>
            <a:pPr lvl="2"/>
            <a:r>
              <a:rPr lang="es-ES" sz="2000" dirty="0" smtClean="0"/>
              <a:t>Habrá beneficios de importadores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2DB5E8A0-0ED1-483B-AD6F-5CC10584298A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4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100" name="Line 6"/>
          <p:cNvSpPr>
            <a:spLocks noChangeShapeType="1"/>
          </p:cNvSpPr>
          <p:nvPr/>
        </p:nvSpPr>
        <p:spPr bwMode="auto">
          <a:xfrm>
            <a:off x="1447800" y="5791200"/>
            <a:ext cx="411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5715000" y="5561013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4102" name="Text Box 9"/>
          <p:cNvSpPr txBox="1">
            <a:spLocks noChangeArrowheads="1"/>
          </p:cNvSpPr>
          <p:nvPr/>
        </p:nvSpPr>
        <p:spPr bwMode="auto">
          <a:xfrm>
            <a:off x="609600" y="1903413"/>
            <a:ext cx="8382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Precio</a:t>
            </a:r>
          </a:p>
        </p:txBody>
      </p:sp>
      <p:sp>
        <p:nvSpPr>
          <p:cNvPr id="4103" name="Line 13"/>
          <p:cNvSpPr>
            <a:spLocks noChangeShapeType="1"/>
          </p:cNvSpPr>
          <p:nvPr/>
        </p:nvSpPr>
        <p:spPr bwMode="auto">
          <a:xfrm>
            <a:off x="2895600" y="3962400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104" name="Text Box 14"/>
          <p:cNvSpPr txBox="1">
            <a:spLocks noChangeArrowheads="1"/>
          </p:cNvSpPr>
          <p:nvPr/>
        </p:nvSpPr>
        <p:spPr bwMode="auto">
          <a:xfrm>
            <a:off x="990600" y="3825875"/>
            <a:ext cx="404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i="1" baseline="30000">
                <a:solidFill>
                  <a:schemeClr val="tx1"/>
                </a:solidFill>
              </a:rPr>
              <a:t> </a:t>
            </a:r>
            <a:r>
              <a:rPr lang="en-US" sz="1400" b="1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4105" name="Text Box 15"/>
          <p:cNvSpPr txBox="1">
            <a:spLocks noChangeArrowheads="1"/>
          </p:cNvSpPr>
          <p:nvPr/>
        </p:nvSpPr>
        <p:spPr bwMode="auto">
          <a:xfrm>
            <a:off x="2743200" y="5807075"/>
            <a:ext cx="423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i="1" baseline="30000">
                <a:solidFill>
                  <a:schemeClr val="tx1"/>
                </a:solidFill>
              </a:rPr>
              <a:t> </a:t>
            </a:r>
            <a:r>
              <a:rPr lang="en-US" sz="1400" b="1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4106" name="Text Box 16"/>
          <p:cNvSpPr txBox="1">
            <a:spLocks noChangeArrowheads="1"/>
          </p:cNvSpPr>
          <p:nvPr/>
        </p:nvSpPr>
        <p:spPr bwMode="auto">
          <a:xfrm>
            <a:off x="4419600" y="2147888"/>
            <a:ext cx="323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3B4F89"/>
                </a:solidFill>
              </a:rPr>
              <a:t>O</a:t>
            </a:r>
            <a:endParaRPr lang="en-US" sz="1400">
              <a:solidFill>
                <a:srgbClr val="3B4F89"/>
              </a:solidFill>
            </a:endParaRPr>
          </a:p>
        </p:txBody>
      </p:sp>
      <p:sp>
        <p:nvSpPr>
          <p:cNvPr id="4107" name="Text Box 17"/>
          <p:cNvSpPr txBox="1">
            <a:spLocks noChangeArrowheads="1"/>
          </p:cNvSpPr>
          <p:nvPr/>
        </p:nvSpPr>
        <p:spPr bwMode="auto">
          <a:xfrm>
            <a:off x="4343400" y="5273675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470F3E"/>
                </a:solidFill>
              </a:rPr>
              <a:t>D</a:t>
            </a:r>
            <a:endParaRPr lang="en-US" sz="1400">
              <a:solidFill>
                <a:srgbClr val="470F3E"/>
              </a:solidFill>
            </a:endParaRPr>
          </a:p>
        </p:txBody>
      </p:sp>
      <p:grpSp>
        <p:nvGrpSpPr>
          <p:cNvPr id="816152" name="Group 24"/>
          <p:cNvGrpSpPr>
            <a:grpSpLocks/>
          </p:cNvGrpSpPr>
          <p:nvPr/>
        </p:nvGrpSpPr>
        <p:grpSpPr bwMode="auto">
          <a:xfrm>
            <a:off x="1447800" y="2171700"/>
            <a:ext cx="7158038" cy="1790700"/>
            <a:chOff x="912" y="1368"/>
            <a:chExt cx="4509" cy="1128"/>
          </a:xfrm>
        </p:grpSpPr>
        <p:sp>
          <p:nvSpPr>
            <p:cNvPr id="4116" name="AutoShape 18" descr="30%"/>
            <p:cNvSpPr>
              <a:spLocks noChangeArrowheads="1"/>
            </p:cNvSpPr>
            <p:nvPr/>
          </p:nvSpPr>
          <p:spPr bwMode="auto">
            <a:xfrm>
              <a:off x="912" y="1584"/>
              <a:ext cx="912" cy="912"/>
            </a:xfrm>
            <a:prstGeom prst="rtTriangle">
              <a:avLst/>
            </a:prstGeom>
            <a:pattFill prst="pct30">
              <a:fgClr>
                <a:srgbClr val="470F3E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UY"/>
            </a:p>
          </p:txBody>
        </p:sp>
        <p:sp>
          <p:nvSpPr>
            <p:cNvPr id="4117" name="Text Box 20"/>
            <p:cNvSpPr txBox="1">
              <a:spLocks noChangeArrowheads="1"/>
            </p:cNvSpPr>
            <p:nvPr/>
          </p:nvSpPr>
          <p:spPr bwMode="auto">
            <a:xfrm>
              <a:off x="3072" y="1368"/>
              <a:ext cx="2349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s-ES" dirty="0" smtClean="0">
                  <a:solidFill>
                    <a:srgbClr val="470F3E"/>
                  </a:solidFill>
                </a:rPr>
                <a:t>El EC</a:t>
              </a:r>
            </a:p>
            <a:p>
              <a:pPr algn="l"/>
              <a:r>
                <a:rPr lang="es-ES" dirty="0" smtClean="0">
                  <a:solidFill>
                    <a:srgbClr val="470F3E"/>
                  </a:solidFill>
                </a:rPr>
                <a:t>es el área por encima del </a:t>
              </a:r>
            </a:p>
            <a:p>
              <a:pPr algn="l"/>
              <a:r>
                <a:rPr lang="es-ES" dirty="0" smtClean="0">
                  <a:solidFill>
                    <a:srgbClr val="470F3E"/>
                  </a:solidFill>
                </a:rPr>
                <a:t>precio y por debajo de la </a:t>
              </a:r>
            </a:p>
            <a:p>
              <a:pPr algn="l"/>
              <a:r>
                <a:rPr lang="es-ES" dirty="0" smtClean="0">
                  <a:solidFill>
                    <a:srgbClr val="470F3E"/>
                  </a:solidFill>
                </a:rPr>
                <a:t>demanda</a:t>
              </a:r>
              <a:endParaRPr lang="es-ES" dirty="0">
                <a:solidFill>
                  <a:srgbClr val="470F3E"/>
                </a:solidFill>
              </a:endParaRPr>
            </a:p>
          </p:txBody>
        </p:sp>
      </p:grpSp>
      <p:grpSp>
        <p:nvGrpSpPr>
          <p:cNvPr id="816153" name="Group 25"/>
          <p:cNvGrpSpPr>
            <a:grpSpLocks/>
          </p:cNvGrpSpPr>
          <p:nvPr/>
        </p:nvGrpSpPr>
        <p:grpSpPr bwMode="auto">
          <a:xfrm>
            <a:off x="1447800" y="3848100"/>
            <a:ext cx="7720013" cy="1570038"/>
            <a:chOff x="912" y="2424"/>
            <a:chExt cx="4863" cy="989"/>
          </a:xfrm>
        </p:grpSpPr>
        <p:sp>
          <p:nvSpPr>
            <p:cNvPr id="4114" name="AutoShape 19" descr="30%"/>
            <p:cNvSpPr>
              <a:spLocks noChangeArrowheads="1"/>
            </p:cNvSpPr>
            <p:nvPr/>
          </p:nvSpPr>
          <p:spPr bwMode="auto">
            <a:xfrm flipV="1">
              <a:off x="912" y="2496"/>
              <a:ext cx="912" cy="912"/>
            </a:xfrm>
            <a:prstGeom prst="rtTriangle">
              <a:avLst/>
            </a:prstGeom>
            <a:pattFill prst="pct30">
              <a:fgClr>
                <a:srgbClr val="3B4F89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UY"/>
            </a:p>
          </p:txBody>
        </p:sp>
        <p:sp>
          <p:nvSpPr>
            <p:cNvPr id="4115" name="Text Box 21"/>
            <p:cNvSpPr txBox="1">
              <a:spLocks noChangeArrowheads="1"/>
            </p:cNvSpPr>
            <p:nvPr/>
          </p:nvSpPr>
          <p:spPr bwMode="auto">
            <a:xfrm>
              <a:off x="3168" y="2424"/>
              <a:ext cx="2607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s-ES" dirty="0" smtClean="0">
                  <a:solidFill>
                    <a:srgbClr val="470F3E"/>
                  </a:solidFill>
                </a:rPr>
                <a:t>El EP</a:t>
              </a:r>
            </a:p>
            <a:p>
              <a:pPr algn="l"/>
              <a:r>
                <a:rPr lang="es-ES" dirty="0" smtClean="0">
                  <a:solidFill>
                    <a:srgbClr val="470F3E"/>
                  </a:solidFill>
                </a:rPr>
                <a:t>es el área por debajo del </a:t>
              </a:r>
            </a:p>
            <a:p>
              <a:pPr algn="l"/>
              <a:r>
                <a:rPr lang="es-ES" dirty="0" smtClean="0">
                  <a:solidFill>
                    <a:srgbClr val="470F3E"/>
                  </a:solidFill>
                </a:rPr>
                <a:t>precio y por encima de </a:t>
              </a:r>
              <a:r>
                <a:rPr lang="es-ES" dirty="0" err="1" smtClean="0">
                  <a:solidFill>
                    <a:srgbClr val="470F3E"/>
                  </a:solidFill>
                </a:rPr>
                <a:t>de</a:t>
              </a:r>
              <a:r>
                <a:rPr lang="es-ES" dirty="0" smtClean="0">
                  <a:solidFill>
                    <a:srgbClr val="470F3E"/>
                  </a:solidFill>
                </a:rPr>
                <a:t> la </a:t>
              </a:r>
            </a:p>
            <a:p>
              <a:pPr algn="l"/>
              <a:r>
                <a:rPr lang="es-ES" dirty="0" smtClean="0">
                  <a:solidFill>
                    <a:srgbClr val="470F3E"/>
                  </a:solidFill>
                </a:rPr>
                <a:t>oferta. </a:t>
              </a:r>
              <a:endParaRPr lang="es-ES" dirty="0">
                <a:solidFill>
                  <a:srgbClr val="470F3E"/>
                </a:solidFill>
              </a:endParaRPr>
            </a:p>
          </p:txBody>
        </p:sp>
      </p:grpSp>
      <p:sp>
        <p:nvSpPr>
          <p:cNvPr id="4110" name="Line 11"/>
          <p:cNvSpPr>
            <a:spLocks noChangeShapeType="1"/>
          </p:cNvSpPr>
          <p:nvPr/>
        </p:nvSpPr>
        <p:spPr bwMode="auto">
          <a:xfrm flipV="1">
            <a:off x="1447800" y="2438400"/>
            <a:ext cx="2971800" cy="29718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4111" name="Line 10"/>
          <p:cNvSpPr>
            <a:spLocks noChangeShapeType="1"/>
          </p:cNvSpPr>
          <p:nvPr/>
        </p:nvSpPr>
        <p:spPr bwMode="auto">
          <a:xfrm>
            <a:off x="1447800" y="2514600"/>
            <a:ext cx="2895600" cy="28956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112" name="Line 12"/>
          <p:cNvSpPr>
            <a:spLocks noChangeShapeType="1"/>
          </p:cNvSpPr>
          <p:nvPr/>
        </p:nvSpPr>
        <p:spPr bwMode="auto">
          <a:xfrm flipH="1">
            <a:off x="1447800" y="3962400"/>
            <a:ext cx="1447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4113" name="Line 5"/>
          <p:cNvSpPr>
            <a:spLocks noChangeShapeType="1"/>
          </p:cNvSpPr>
          <p:nvPr/>
        </p:nvSpPr>
        <p:spPr bwMode="auto">
          <a:xfrm>
            <a:off x="1447800" y="2209800"/>
            <a:ext cx="0" cy="3581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" name="1 CuadroTexto"/>
          <p:cNvSpPr txBox="1"/>
          <p:nvPr/>
        </p:nvSpPr>
        <p:spPr>
          <a:xfrm>
            <a:off x="0" y="910581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ET se maximiza en equilibrio de mercado: demostración gráfica</a:t>
            </a:r>
            <a:endParaRPr lang="es-ES" dirty="0"/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0" y="23870"/>
            <a:ext cx="9144000" cy="661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s-UY" sz="3000" kern="0" smtClean="0"/>
              <a:t>1. Eficiencia Económica y Análisis del Bienestar</a:t>
            </a:r>
            <a:endParaRPr lang="es-UY" sz="30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A214906F-A680-4576-82B0-B78EDBC539C6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40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9067800" cy="685800"/>
          </a:xfrm>
        </p:spPr>
        <p:txBody>
          <a:bodyPr/>
          <a:lstStyle/>
          <a:p>
            <a:r>
              <a:rPr lang="es-ES" dirty="0" smtClean="0"/>
              <a:t>Aranceles: un ejemplo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060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762000"/>
                <a:ext cx="8915400" cy="4648200"/>
              </a:xfrm>
            </p:spPr>
            <p:txBody>
              <a:bodyPr/>
              <a:lstStyle/>
              <a:p>
                <a:r>
                  <a:rPr lang="es-ES" dirty="0" smtClean="0"/>
                  <a:t>Si la demanda del mercado es</a:t>
                </a:r>
              </a:p>
              <a:p>
                <a:pPr algn="ctr">
                  <a:lnSpc>
                    <a:spcPct val="120000"/>
                  </a:lnSpc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s-ES" sz="2800" i="1" baseline="-25000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s-ES" sz="280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 = 200</m:t>
                      </m:r>
                      <m:sSup>
                        <m:sSupPr>
                          <m:ctrlPr>
                            <a:rPr lang="es-ES" sz="2800" i="1" dirty="0" smtClean="0">
                              <a:solidFill>
                                <a:srgbClr val="3B4F8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2800" b="0" i="1" dirty="0" smtClean="0">
                              <a:solidFill>
                                <a:srgbClr val="3B4F89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ES" sz="2800" b="0" i="1" dirty="0" smtClean="0">
                              <a:solidFill>
                                <a:srgbClr val="3B4F89"/>
                              </a:solidFill>
                              <a:latin typeface="Cambria Math" panose="02040503050406030204" pitchFamily="18" charset="0"/>
                            </a:rPr>
                            <m:t>−1,2</m:t>
                          </m:r>
                        </m:sup>
                      </m:sSup>
                    </m:oMath>
                  </m:oMathPara>
                </a14:m>
                <a:endParaRPr lang="es-ES" dirty="0" smtClean="0"/>
              </a:p>
              <a:p>
                <a:pPr>
                  <a:buFontTx/>
                  <a:buNone/>
                </a:pPr>
                <a:r>
                  <a:rPr lang="es-ES" dirty="0" smtClean="0"/>
                  <a:t>   y la oferta del mercado es</a:t>
                </a:r>
              </a:p>
              <a:p>
                <a:pPr algn="ctr">
                  <a:lnSpc>
                    <a:spcPct val="120000"/>
                  </a:lnSpc>
                  <a:buFontTx/>
                  <a:buNone/>
                </a:pPr>
                <a:r>
                  <a:rPr lang="es-ES" sz="2800" i="1" dirty="0" smtClean="0">
                    <a:solidFill>
                      <a:srgbClr val="3B4F89"/>
                    </a:solidFill>
                  </a:rPr>
                  <a:t>Q</a:t>
                </a:r>
                <a:r>
                  <a:rPr lang="es-ES" sz="2800" i="1" baseline="-25000" dirty="0" smtClean="0">
                    <a:solidFill>
                      <a:srgbClr val="3B4F89"/>
                    </a:solidFill>
                  </a:rPr>
                  <a:t>O</a:t>
                </a:r>
                <a:r>
                  <a:rPr lang="es-ES" sz="2800" i="1" dirty="0" smtClean="0">
                    <a:solidFill>
                      <a:srgbClr val="3B4F89"/>
                    </a:solidFill>
                  </a:rPr>
                  <a:t> = </a:t>
                </a:r>
                <a:r>
                  <a:rPr lang="es-ES" sz="2800" dirty="0" smtClean="0">
                    <a:solidFill>
                      <a:srgbClr val="3B4F89"/>
                    </a:solidFill>
                  </a:rPr>
                  <a:t>1.3</a:t>
                </a:r>
                <a:r>
                  <a:rPr lang="es-ES" sz="2800" i="1" dirty="0" smtClean="0">
                    <a:solidFill>
                      <a:srgbClr val="3B4F89"/>
                    </a:solidFill>
                  </a:rPr>
                  <a:t>P</a:t>
                </a:r>
                <a:r>
                  <a:rPr lang="es-ES" sz="2800" dirty="0" smtClean="0">
                    <a:solidFill>
                      <a:srgbClr val="3B4F89"/>
                    </a:solidFill>
                  </a:rPr>
                  <a:t>,</a:t>
                </a:r>
                <a:endParaRPr lang="es-ES" dirty="0" smtClean="0"/>
              </a:p>
              <a:p>
                <a:pPr>
                  <a:buFontTx/>
                  <a:buNone/>
                </a:pPr>
                <a:r>
                  <a:rPr lang="es-ES" dirty="0" smtClean="0"/>
                  <a:t>   el equilibrio de largo plazo doméstico será</a:t>
                </a:r>
              </a:p>
              <a:p>
                <a:pPr algn="ctr">
                  <a:buNone/>
                </a:pPr>
                <a:endParaRPr lang="es-ES" i="1" dirty="0" smtClean="0"/>
              </a:p>
              <a:p>
                <a:pPr algn="ctr">
                  <a:buNone/>
                </a:pPr>
                <a:r>
                  <a:rPr lang="es-ES" i="1" dirty="0" smtClean="0"/>
                  <a:t>P</a:t>
                </a:r>
                <a:r>
                  <a:rPr lang="es-ES" dirty="0" smtClean="0"/>
                  <a:t>* = 9.87 y </a:t>
                </a:r>
                <a:r>
                  <a:rPr lang="es-ES" i="1" dirty="0" smtClean="0"/>
                  <a:t>Q</a:t>
                </a:r>
                <a:r>
                  <a:rPr lang="es-ES" dirty="0" smtClean="0"/>
                  <a:t>* = 12.8</a:t>
                </a:r>
              </a:p>
            </p:txBody>
          </p:sp>
        </mc:Choice>
        <mc:Fallback xmlns="">
          <p:sp>
            <p:nvSpPr>
              <p:cNvPr id="4506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762000"/>
                <a:ext cx="8915400" cy="4648200"/>
              </a:xfrm>
              <a:blipFill rotWithShape="0">
                <a:blip r:embed="rId2"/>
                <a:stretch>
                  <a:fillRect l="-1572" t="-1704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6DA34F09-F32F-4B79-8EF4-3491D3667D5F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41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084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6200" y="914400"/>
                <a:ext cx="8915400" cy="5715000"/>
              </a:xfrm>
            </p:spPr>
            <p:txBody>
              <a:bodyPr/>
              <a:lstStyle/>
              <a:p>
                <a:r>
                  <a:rPr lang="es-ES" sz="2600" dirty="0" smtClean="0"/>
                  <a:t>Si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2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600" i="1" dirty="0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s-ES" sz="2600" b="0" i="1" dirty="0" smtClean="0">
                            <a:latin typeface="Cambria Math"/>
                          </a:rPr>
                          <m:t>𝑀</m:t>
                        </m:r>
                      </m:sub>
                    </m:sSub>
                    <m:r>
                      <a:rPr lang="es-ES" sz="2600" i="1" dirty="0" smtClean="0">
                        <a:latin typeface="Cambria Math"/>
                      </a:rPr>
                      <m:t>=9</m:t>
                    </m:r>
                  </m:oMath>
                </a14:m>
                <a:r>
                  <a:rPr lang="es-ES" sz="2600" dirty="0" smtClean="0"/>
                  <a:t>, y se abre el comercio;</a:t>
                </a:r>
              </a:p>
              <a:p>
                <a:r>
                  <a:rPr lang="es-ES" sz="2600" dirty="0"/>
                  <a:t>¿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2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600" i="1" dirty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s-ES" sz="2600" i="1" dirty="0">
                            <a:latin typeface="Cambria Math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es-ES" sz="2600" dirty="0" smtClean="0"/>
                  <a:t>?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sz="2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600" i="1" dirty="0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s-ES" sz="2600" i="1" dirty="0" smtClean="0">
                            <a:latin typeface="Cambria Math"/>
                          </a:rPr>
                          <m:t>𝐷</m:t>
                        </m:r>
                      </m:sub>
                    </m:sSub>
                    <m:r>
                      <a:rPr lang="es-ES" sz="2600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s-ES" sz="2600" dirty="0" smtClean="0"/>
                  <a:t>=14.3 </a:t>
                </a:r>
              </a:p>
              <a:p>
                <a:pPr algn="just"/>
                <a:r>
                  <a:rPr lang="es-ES" sz="2600" dirty="0" smtClean="0">
                    <a:latin typeface="Cambria Math"/>
                  </a:rPr>
                  <a:t>¿</a:t>
                </a:r>
                <a:r>
                  <a:rPr lang="es-ES" sz="2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2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s-ES" sz="2600" i="0" dirty="0">
                            <a:latin typeface="Cambria Math"/>
                          </a:rPr>
                          <m:t>Q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s-ES" sz="2600" i="0" dirty="0">
                            <a:latin typeface="Cambria Math"/>
                          </a:rPr>
                          <m:t>S</m:t>
                        </m:r>
                      </m:sub>
                    </m:sSub>
                  </m:oMath>
                </a14:m>
                <a:r>
                  <a:rPr lang="es-ES" sz="2600" dirty="0" smtClean="0">
                    <a:latin typeface="Cambria Math"/>
                  </a:rPr>
                  <a:t>?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sz="2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600" i="1" dirty="0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s-ES" sz="2600" b="0" i="1" dirty="0" smtClean="0">
                            <a:latin typeface="Cambria Math"/>
                          </a:rPr>
                          <m:t>𝑆</m:t>
                        </m:r>
                      </m:sub>
                    </m:sSub>
                    <m:r>
                      <a:rPr lang="es-ES" sz="2600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s-ES" sz="2600" dirty="0" smtClean="0"/>
                  <a:t>= 11,7</a:t>
                </a:r>
              </a:p>
              <a:p>
                <a:r>
                  <a:rPr lang="es-ES" sz="2600" dirty="0" smtClean="0"/>
                  <a:t>¿Cantidad de autos importados?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sz="2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600" i="1" dirty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s-ES" sz="2600" i="1" dirty="0">
                            <a:latin typeface="Cambria Math"/>
                          </a:rPr>
                          <m:t>𝐷</m:t>
                        </m:r>
                      </m:sub>
                    </m:sSub>
                    <m:r>
                      <a:rPr lang="es-ES" sz="2600" i="1" dirty="0" smtClean="0">
                        <a:latin typeface="Cambria Math"/>
                      </a:rPr>
                      <m:t> </m:t>
                    </m:r>
                    <m:r>
                      <a:rPr lang="es-ES" sz="2600" b="0" i="1" dirty="0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s-ES" sz="2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600" i="1" dirty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s-ES" sz="2600" i="1" dirty="0">
                            <a:latin typeface="Cambria Math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s-ES" sz="2600" dirty="0" smtClean="0"/>
                  <a:t>= 2.6 millones de autos. </a:t>
                </a:r>
              </a:p>
              <a:p>
                <a:r>
                  <a:rPr lang="es-ES" sz="2600" dirty="0" smtClean="0"/>
                  <a:t>¿Aumento en EC?</a:t>
                </a:r>
              </a:p>
              <a:p>
                <a:pPr marL="0" indent="0" algn="ctr">
                  <a:buNone/>
                </a:pPr>
                <a:r>
                  <a:rPr lang="es-ES" sz="2600" dirty="0" smtClean="0"/>
                  <a:t>11.800 millones de $ </a:t>
                </a:r>
              </a:p>
              <a:p>
                <a:r>
                  <a:rPr lang="es-ES" sz="2600" dirty="0" smtClean="0"/>
                  <a:t>De los cuales, </a:t>
                </a:r>
                <a:r>
                  <a:rPr lang="es-ES" sz="2600" dirty="0"/>
                  <a:t>transferencia de productores </a:t>
                </a:r>
                <a:r>
                  <a:rPr lang="es-ES" sz="2600" dirty="0" smtClean="0"/>
                  <a:t>:</a:t>
                </a:r>
              </a:p>
              <a:p>
                <a:pPr marL="0" indent="0" algn="ctr">
                  <a:buNone/>
                </a:pPr>
                <a:r>
                  <a:rPr lang="es-ES" sz="2600" dirty="0" smtClean="0"/>
                  <a:t>10.700 millones</a:t>
                </a:r>
              </a:p>
            </p:txBody>
          </p:sp>
        </mc:Choice>
        <mc:Fallback xmlns="">
          <p:sp>
            <p:nvSpPr>
              <p:cNvPr id="46084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6200" y="914400"/>
                <a:ext cx="8915400" cy="5715000"/>
              </a:xfrm>
              <a:blipFill rotWithShape="0">
                <a:blip r:embed="rId2"/>
                <a:stretch>
                  <a:fillRect l="-1163" t="-959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6200" y="0"/>
            <a:ext cx="9067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s-ES" kern="0" smtClean="0"/>
              <a:t>Aranceles: un ejemplo</a:t>
            </a:r>
            <a:endParaRPr lang="es-ES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6DA34F09-F32F-4B79-8EF4-3491D3667D5F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42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414" y="914400"/>
            <a:ext cx="8915400" cy="4267200"/>
          </a:xfrm>
        </p:spPr>
        <p:txBody>
          <a:bodyPr/>
          <a:lstStyle/>
          <a:p>
            <a:r>
              <a:rPr lang="es-ES" sz="2600" dirty="0" smtClean="0"/>
              <a:t>Efectos de un arancel de 500 dólares</a:t>
            </a:r>
            <a:r>
              <a:rPr lang="es-ES" sz="2600" dirty="0"/>
              <a:t>:</a:t>
            </a:r>
            <a:endParaRPr lang="es-ES" sz="2600" dirty="0" smtClean="0"/>
          </a:p>
          <a:p>
            <a:r>
              <a:rPr lang="es-ES" sz="2600" dirty="0" smtClean="0"/>
              <a:t>¿A cuanto aumenta el precio interno?</a:t>
            </a:r>
          </a:p>
          <a:p>
            <a:pPr marL="0" indent="0" algn="ctr">
              <a:buNone/>
            </a:pPr>
            <a:r>
              <a:rPr lang="es-ES" sz="2600" dirty="0" smtClean="0"/>
              <a:t>9.5 miles de dólares</a:t>
            </a:r>
          </a:p>
          <a:p>
            <a:pPr algn="just"/>
            <a:r>
              <a:rPr lang="es-ES" sz="2600" dirty="0" smtClean="0"/>
              <a:t>¿A cuánto cae la demanda </a:t>
            </a:r>
            <a:r>
              <a:rPr lang="es-ES" sz="2600" dirty="0"/>
              <a:t>(desde </a:t>
            </a:r>
            <a:r>
              <a:rPr lang="es-ES" sz="2600" dirty="0" smtClean="0"/>
              <a:t>14.3 a…)?</a:t>
            </a:r>
          </a:p>
          <a:p>
            <a:pPr marL="0" indent="0" algn="ctr">
              <a:buNone/>
            </a:pPr>
            <a:r>
              <a:rPr lang="es-ES" sz="2600" dirty="0" smtClean="0"/>
              <a:t>13.4</a:t>
            </a:r>
          </a:p>
          <a:p>
            <a:pPr algn="just"/>
            <a:r>
              <a:rPr lang="es-ES" sz="2600" dirty="0" smtClean="0"/>
              <a:t>¿A cuanto aumenta la oferta nacional </a:t>
            </a:r>
            <a:r>
              <a:rPr lang="es-ES" sz="2600" dirty="0"/>
              <a:t>(desde </a:t>
            </a:r>
            <a:r>
              <a:rPr lang="es-ES" sz="2600" dirty="0" smtClean="0"/>
              <a:t>11,7 a …)?</a:t>
            </a:r>
          </a:p>
          <a:p>
            <a:pPr marL="0" indent="0" algn="ctr">
              <a:buNone/>
            </a:pPr>
            <a:r>
              <a:rPr lang="es-ES" sz="2600" dirty="0" smtClean="0"/>
              <a:t>12.4. </a:t>
            </a:r>
          </a:p>
          <a:p>
            <a:r>
              <a:rPr lang="es-ES" sz="2600" dirty="0" smtClean="0"/>
              <a:t>¿En cuanto autos se reducen las importaciones?</a:t>
            </a:r>
          </a:p>
          <a:p>
            <a:pPr marL="0" indent="0" algn="ctr">
              <a:buNone/>
            </a:pPr>
            <a:r>
              <a:rPr lang="es-ES" sz="2600" dirty="0" smtClean="0"/>
              <a:t>1 millón de vehículos.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6200" y="0"/>
            <a:ext cx="9067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s-ES" kern="0" dirty="0" smtClean="0"/>
              <a:t>Aranceles: un ejemplo</a:t>
            </a:r>
          </a:p>
        </p:txBody>
      </p:sp>
    </p:spTree>
    <p:extLst>
      <p:ext uri="{BB962C8B-B14F-4D97-AF65-F5344CB8AC3E}">
        <p14:creationId xmlns:p14="http://schemas.microsoft.com/office/powerpoint/2010/main" val="171866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52F5A57-BD27-4C6F-845F-4DB80A8DFE5A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43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915400" cy="5867400"/>
          </a:xfrm>
        </p:spPr>
        <p:txBody>
          <a:bodyPr/>
          <a:lstStyle/>
          <a:p>
            <a:r>
              <a:rPr lang="es-ES" dirty="0" smtClean="0"/>
              <a:t>El efecto sobre el bienestar puede ser calculado</a:t>
            </a:r>
          </a:p>
          <a:p>
            <a:pPr algn="ctr">
              <a:lnSpc>
                <a:spcPct val="130000"/>
              </a:lnSpc>
              <a:buFontTx/>
              <a:buNone/>
            </a:pPr>
            <a:r>
              <a:rPr lang="es-ES" sz="2800" i="1" dirty="0" smtClean="0">
                <a:solidFill>
                  <a:srgbClr val="3B4F89"/>
                </a:solidFill>
              </a:rPr>
              <a:t>PE</a:t>
            </a:r>
            <a:r>
              <a:rPr lang="es-ES" sz="2800" baseline="-25000" dirty="0" smtClean="0">
                <a:solidFill>
                  <a:srgbClr val="3B4F89"/>
                </a:solidFill>
              </a:rPr>
              <a:t>1</a:t>
            </a:r>
            <a:r>
              <a:rPr lang="es-ES" sz="2800" dirty="0" smtClean="0">
                <a:solidFill>
                  <a:srgbClr val="3B4F89"/>
                </a:solidFill>
              </a:rPr>
              <a:t> = 0.5(0.5)(14.3 - 13.4) = 0.225</a:t>
            </a:r>
          </a:p>
          <a:p>
            <a:pPr algn="ctr">
              <a:lnSpc>
                <a:spcPct val="130000"/>
              </a:lnSpc>
              <a:buFontTx/>
              <a:buNone/>
            </a:pPr>
            <a:r>
              <a:rPr lang="es-ES" sz="2800" i="1" dirty="0" smtClean="0">
                <a:solidFill>
                  <a:srgbClr val="3B4F89"/>
                </a:solidFill>
              </a:rPr>
              <a:t>PE</a:t>
            </a:r>
            <a:r>
              <a:rPr lang="es-ES" sz="2800" baseline="-25000" dirty="0" smtClean="0">
                <a:solidFill>
                  <a:srgbClr val="3B4F89"/>
                </a:solidFill>
              </a:rPr>
              <a:t>2</a:t>
            </a:r>
            <a:r>
              <a:rPr lang="es-ES" sz="2800" dirty="0" smtClean="0">
                <a:solidFill>
                  <a:srgbClr val="3B4F89"/>
                </a:solidFill>
              </a:rPr>
              <a:t> = 0.5(0.5)(12.4 - 11.7) = 0.175</a:t>
            </a:r>
          </a:p>
          <a:p>
            <a:r>
              <a:rPr lang="es-ES" dirty="0" smtClean="0"/>
              <a:t>Entonces, la pérdida total por el arancel será 0.225 + 0.175 = 0.4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6200" y="0"/>
            <a:ext cx="9067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s-ES" kern="0" dirty="0" smtClean="0"/>
              <a:t>Aranceles: un ejemplo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1A9522D4-002D-4F55-BC22-F9314277B10E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44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33647"/>
            <a:ext cx="7772400" cy="719447"/>
          </a:xfrm>
        </p:spPr>
        <p:txBody>
          <a:bodyPr/>
          <a:lstStyle/>
          <a:p>
            <a:r>
              <a:rPr lang="es-ES" dirty="0" smtClean="0"/>
              <a:t>Importante Recordar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762000"/>
            <a:ext cx="8915400" cy="5715000"/>
          </a:xfrm>
        </p:spPr>
        <p:txBody>
          <a:bodyPr/>
          <a:lstStyle/>
          <a:p>
            <a:r>
              <a:rPr lang="es-ES" sz="3000" dirty="0" smtClean="0">
                <a:sym typeface="Symbol" pitchFamily="18" charset="2"/>
              </a:rPr>
              <a:t>Los conceptos de EP y del EC ofrecen una forma para analizar los efectos que los cambios económicos tienen en el bienestar de los agentes del mercado. </a:t>
            </a:r>
          </a:p>
          <a:p>
            <a:pPr lvl="1"/>
            <a:r>
              <a:rPr lang="es-ES" sz="2600" dirty="0" smtClean="0">
                <a:sym typeface="Symbol" pitchFamily="18" charset="2"/>
              </a:rPr>
              <a:t>Cambios en el EC representan cambios en la utilidad total que se derivan por consumir determinado bien, medidos en $$$$$</a:t>
            </a:r>
          </a:p>
          <a:p>
            <a:pPr lvl="1"/>
            <a:r>
              <a:rPr lang="es-ES" sz="2600" dirty="0" smtClean="0">
                <a:sym typeface="Symbol" pitchFamily="18" charset="2"/>
              </a:rPr>
              <a:t>Cambios en el EP a largo plazo representan cambios de los rendimientos que reciben los factores productivos.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C0671DDF-7B13-4C52-B5DF-F559CFEF9CDC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45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09600"/>
          </a:xfrm>
        </p:spPr>
        <p:txBody>
          <a:bodyPr/>
          <a:lstStyle/>
          <a:p>
            <a:r>
              <a:rPr lang="es-ES" dirty="0" smtClean="0"/>
              <a:t>Importante Recordar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8991600" cy="5943600"/>
          </a:xfrm>
        </p:spPr>
        <p:txBody>
          <a:bodyPr/>
          <a:lstStyle/>
          <a:p>
            <a:r>
              <a:rPr lang="es-ES" dirty="0" smtClean="0">
                <a:sym typeface="Symbol" pitchFamily="18" charset="2"/>
              </a:rPr>
              <a:t>Los controles de precios producen</a:t>
            </a:r>
          </a:p>
          <a:p>
            <a:pPr lvl="1"/>
            <a:r>
              <a:rPr lang="es-ES" dirty="0" smtClean="0">
                <a:sym typeface="Symbol" pitchFamily="18" charset="2"/>
              </a:rPr>
              <a:t>transferencias entre productores y consumidores </a:t>
            </a:r>
          </a:p>
          <a:p>
            <a:pPr lvl="1"/>
            <a:r>
              <a:rPr lang="es-ES" dirty="0" smtClean="0">
                <a:sym typeface="Symbol" pitchFamily="18" charset="2"/>
              </a:rPr>
              <a:t>pérdidas de transacciones que podrían beneficiar tanto a consumidores como a productores.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F5CAB860-DB5B-4108-99A2-9271D4FB9F30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46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8803"/>
            <a:ext cx="7772400" cy="666997"/>
          </a:xfrm>
        </p:spPr>
        <p:txBody>
          <a:bodyPr/>
          <a:lstStyle/>
          <a:p>
            <a:r>
              <a:rPr lang="es-ES" dirty="0" smtClean="0"/>
              <a:t>Importante Recordar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6019800"/>
          </a:xfrm>
        </p:spPr>
        <p:txBody>
          <a:bodyPr/>
          <a:lstStyle/>
          <a:p>
            <a:r>
              <a:rPr lang="es-ES" dirty="0">
                <a:sym typeface="Symbol" pitchFamily="18" charset="2"/>
              </a:rPr>
              <a:t>A</a:t>
            </a:r>
            <a:r>
              <a:rPr lang="es-ES" dirty="0" smtClean="0">
                <a:sym typeface="Symbol" pitchFamily="18" charset="2"/>
              </a:rPr>
              <a:t>nálisis de la incidencia de impuestos:</a:t>
            </a:r>
          </a:p>
          <a:p>
            <a:pPr lvl="1"/>
            <a:r>
              <a:rPr lang="es-ES" dirty="0" smtClean="0">
                <a:sym typeface="Symbol" pitchFamily="18" charset="2"/>
              </a:rPr>
              <a:t>Busca determinar cómo se distribuye el peso del impuesto entre productores y consumidores</a:t>
            </a:r>
          </a:p>
          <a:p>
            <a:pPr lvl="1"/>
            <a:r>
              <a:rPr lang="es-ES" sz="2600" dirty="0" smtClean="0">
                <a:sym typeface="Symbol" pitchFamily="18" charset="2"/>
              </a:rPr>
              <a:t>Recaerá principalmente en los agentes que tengan respuestas inelásticas ante las variaciones de precios</a:t>
            </a:r>
          </a:p>
          <a:p>
            <a:r>
              <a:rPr lang="es-ES" sz="3000" dirty="0" smtClean="0">
                <a:sym typeface="Symbol" pitchFamily="18" charset="2"/>
              </a:rPr>
              <a:t>Los impuestos </a:t>
            </a:r>
          </a:p>
          <a:p>
            <a:pPr lvl="1"/>
            <a:r>
              <a:rPr lang="es-ES" sz="2600" dirty="0" smtClean="0">
                <a:sym typeface="Symbol" pitchFamily="18" charset="2"/>
              </a:rPr>
              <a:t>implican una pérdida de eficiencia económica, </a:t>
            </a:r>
            <a:r>
              <a:rPr lang="es-ES" sz="2600" b="1" dirty="0" smtClean="0">
                <a:sym typeface="Symbol" pitchFamily="18" charset="2"/>
              </a:rPr>
              <a:t>además</a:t>
            </a:r>
            <a:r>
              <a:rPr lang="es-ES" sz="2600" dirty="0" smtClean="0">
                <a:sym typeface="Symbol" pitchFamily="18" charset="2"/>
              </a:rPr>
              <a:t> de los ingresos fiscales reales recaudados.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6D8762F-8742-4928-8117-121A2F1FDE2A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47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533400"/>
          </a:xfrm>
        </p:spPr>
        <p:txBody>
          <a:bodyPr/>
          <a:lstStyle/>
          <a:p>
            <a:r>
              <a:rPr lang="es-ES" dirty="0" smtClean="0"/>
              <a:t>Importante Recordar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991600" cy="4267200"/>
          </a:xfrm>
        </p:spPr>
        <p:txBody>
          <a:bodyPr/>
          <a:lstStyle/>
          <a:p>
            <a:r>
              <a:rPr lang="es-ES" dirty="0" smtClean="0">
                <a:sym typeface="Symbol" pitchFamily="18" charset="2"/>
              </a:rPr>
              <a:t>En ocasiones podemos representar </a:t>
            </a:r>
            <a:r>
              <a:rPr lang="es-ES" b="1" dirty="0" smtClean="0">
                <a:sym typeface="Symbol" pitchFamily="18" charset="2"/>
              </a:rPr>
              <a:t>los costos de transacción</a:t>
            </a:r>
            <a:r>
              <a:rPr lang="es-ES" dirty="0" smtClean="0">
                <a:sym typeface="Symbol" pitchFamily="18" charset="2"/>
              </a:rPr>
              <a:t> en un modelo como si fueran impuestos. </a:t>
            </a:r>
          </a:p>
          <a:p>
            <a:pPr lvl="1"/>
            <a:r>
              <a:rPr lang="es-ES" dirty="0" smtClean="0">
                <a:sym typeface="Symbol" pitchFamily="18" charset="2"/>
              </a:rPr>
              <a:t>Tanto los impuestos como los costos de transacción pueden afectar los atributos de las transacciones dependiendo de cómo se contraigan los costos.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40FFE3C9-C091-4648-A597-D3C21CA433CE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48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"/>
            <a:ext cx="7772400" cy="685800"/>
          </a:xfrm>
        </p:spPr>
        <p:txBody>
          <a:bodyPr/>
          <a:lstStyle/>
          <a:p>
            <a:r>
              <a:rPr lang="es-ES" dirty="0" smtClean="0"/>
              <a:t>Importante Recordar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839200" cy="5867400"/>
          </a:xfrm>
        </p:spPr>
        <p:txBody>
          <a:bodyPr/>
          <a:lstStyle/>
          <a:p>
            <a:r>
              <a:rPr lang="es-ES" dirty="0" smtClean="0">
                <a:sym typeface="Symbol" pitchFamily="18" charset="2"/>
              </a:rPr>
              <a:t>Las </a:t>
            </a:r>
            <a:r>
              <a:rPr lang="es-ES" b="1" dirty="0" smtClean="0">
                <a:sym typeface="Symbol" pitchFamily="18" charset="2"/>
              </a:rPr>
              <a:t>restricciones al comercio</a:t>
            </a:r>
            <a:r>
              <a:rPr lang="es-ES" dirty="0" smtClean="0">
                <a:sym typeface="Symbol" pitchFamily="18" charset="2"/>
              </a:rPr>
              <a:t>, como los aranceles o las cuotas, provocan transferencias entre consumidores y productores, así como pérdidas </a:t>
            </a:r>
            <a:r>
              <a:rPr lang="es-ES" smtClean="0">
                <a:sym typeface="Symbol" pitchFamily="18" charset="2"/>
              </a:rPr>
              <a:t>de eficiencia</a:t>
            </a:r>
            <a:endParaRPr lang="es-ES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4D117E83-BDA1-42C4-8F48-E032C3DEC344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5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818208" name="Group 32"/>
          <p:cNvGrpSpPr>
            <a:grpSpLocks/>
          </p:cNvGrpSpPr>
          <p:nvPr/>
        </p:nvGrpSpPr>
        <p:grpSpPr bwMode="auto">
          <a:xfrm>
            <a:off x="1447800" y="2189163"/>
            <a:ext cx="6664325" cy="3297237"/>
            <a:chOff x="912" y="1379"/>
            <a:chExt cx="4198" cy="2077"/>
          </a:xfrm>
        </p:grpSpPr>
        <p:sp>
          <p:nvSpPr>
            <p:cNvPr id="5140" name="AutoShape 25" descr="30%"/>
            <p:cNvSpPr>
              <a:spLocks noChangeArrowheads="1"/>
            </p:cNvSpPr>
            <p:nvPr/>
          </p:nvSpPr>
          <p:spPr bwMode="auto">
            <a:xfrm flipV="1">
              <a:off x="912" y="2976"/>
              <a:ext cx="480" cy="480"/>
            </a:xfrm>
            <a:prstGeom prst="rtTriangle">
              <a:avLst/>
            </a:prstGeom>
            <a:pattFill prst="pct30">
              <a:fgClr>
                <a:srgbClr val="F3B823"/>
              </a:fgClr>
              <a:bgClr>
                <a:srgbClr val="3B4F89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UY"/>
            </a:p>
          </p:txBody>
        </p:sp>
        <p:sp>
          <p:nvSpPr>
            <p:cNvPr id="5141" name="Rectangle 26" descr="30%"/>
            <p:cNvSpPr>
              <a:spLocks noChangeArrowheads="1"/>
            </p:cNvSpPr>
            <p:nvPr/>
          </p:nvSpPr>
          <p:spPr bwMode="auto">
            <a:xfrm>
              <a:off x="912" y="2496"/>
              <a:ext cx="480" cy="480"/>
            </a:xfrm>
            <a:prstGeom prst="rect">
              <a:avLst/>
            </a:prstGeom>
            <a:pattFill prst="pct30">
              <a:fgClr>
                <a:srgbClr val="F3B823"/>
              </a:fgClr>
              <a:bgClr>
                <a:srgbClr val="3B4F89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UY"/>
            </a:p>
          </p:txBody>
        </p:sp>
        <p:sp>
          <p:nvSpPr>
            <p:cNvPr id="5142" name="AutoShape 23" descr="30%"/>
            <p:cNvSpPr>
              <a:spLocks noChangeArrowheads="1"/>
            </p:cNvSpPr>
            <p:nvPr/>
          </p:nvSpPr>
          <p:spPr bwMode="auto">
            <a:xfrm>
              <a:off x="912" y="1584"/>
              <a:ext cx="480" cy="480"/>
            </a:xfrm>
            <a:prstGeom prst="rtTriangle">
              <a:avLst/>
            </a:prstGeom>
            <a:pattFill prst="pct30">
              <a:fgClr>
                <a:srgbClr val="F3B823"/>
              </a:fgClr>
              <a:bgClr>
                <a:srgbClr val="3B4F89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UY"/>
            </a:p>
          </p:txBody>
        </p:sp>
        <p:sp>
          <p:nvSpPr>
            <p:cNvPr id="5143" name="Rectangle 24" descr="30%"/>
            <p:cNvSpPr>
              <a:spLocks noChangeArrowheads="1"/>
            </p:cNvSpPr>
            <p:nvPr/>
          </p:nvSpPr>
          <p:spPr bwMode="auto">
            <a:xfrm>
              <a:off x="912" y="2064"/>
              <a:ext cx="480" cy="432"/>
            </a:xfrm>
            <a:prstGeom prst="rect">
              <a:avLst/>
            </a:prstGeom>
            <a:pattFill prst="pct30">
              <a:fgClr>
                <a:srgbClr val="F3B823"/>
              </a:fgClr>
              <a:bgClr>
                <a:srgbClr val="3B4F89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UY"/>
            </a:p>
          </p:txBody>
        </p:sp>
        <p:sp>
          <p:nvSpPr>
            <p:cNvPr id="5144" name="Text Box 17"/>
            <p:cNvSpPr txBox="1">
              <a:spLocks noChangeArrowheads="1"/>
            </p:cNvSpPr>
            <p:nvPr/>
          </p:nvSpPr>
          <p:spPr bwMode="auto">
            <a:xfrm>
              <a:off x="3168" y="1379"/>
              <a:ext cx="1942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 sz="2000">
                  <a:solidFill>
                    <a:srgbClr val="470F3E"/>
                  </a:solidFill>
                </a:rPr>
                <a:t>En </a:t>
              </a:r>
              <a:r>
                <a:rPr lang="en-US" sz="2000" i="1">
                  <a:solidFill>
                    <a:srgbClr val="470F3E"/>
                  </a:solidFill>
                </a:rPr>
                <a:t>Q</a:t>
              </a:r>
              <a:r>
                <a:rPr lang="en-US" sz="2000" baseline="-25000">
                  <a:solidFill>
                    <a:srgbClr val="470F3E"/>
                  </a:solidFill>
                </a:rPr>
                <a:t>1</a:t>
              </a:r>
              <a:r>
                <a:rPr lang="en-US" sz="2000">
                  <a:solidFill>
                    <a:srgbClr val="470F3E"/>
                  </a:solidFill>
                </a:rPr>
                <a:t>, el excedente total </a:t>
              </a:r>
            </a:p>
            <a:p>
              <a:pPr algn="l"/>
              <a:r>
                <a:rPr lang="en-US" sz="2000">
                  <a:solidFill>
                    <a:srgbClr val="470F3E"/>
                  </a:solidFill>
                </a:rPr>
                <a:t>será menor</a:t>
              </a:r>
            </a:p>
          </p:txBody>
        </p:sp>
      </p:grpSp>
      <p:sp>
        <p:nvSpPr>
          <p:cNvPr id="5125" name="Line 3"/>
          <p:cNvSpPr>
            <a:spLocks noChangeShapeType="1"/>
          </p:cNvSpPr>
          <p:nvPr/>
        </p:nvSpPr>
        <p:spPr bwMode="auto">
          <a:xfrm>
            <a:off x="1447800" y="2209800"/>
            <a:ext cx="0" cy="3581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5126" name="Line 4"/>
          <p:cNvSpPr>
            <a:spLocks noChangeShapeType="1"/>
          </p:cNvSpPr>
          <p:nvPr/>
        </p:nvSpPr>
        <p:spPr bwMode="auto">
          <a:xfrm>
            <a:off x="1447800" y="5791200"/>
            <a:ext cx="411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5715000" y="5561013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609600" y="1903413"/>
            <a:ext cx="8382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800">
                <a:solidFill>
                  <a:schemeClr val="tx1"/>
                </a:solidFill>
              </a:rPr>
              <a:t>Precio</a:t>
            </a:r>
          </a:p>
        </p:txBody>
      </p:sp>
      <p:sp>
        <p:nvSpPr>
          <p:cNvPr id="5129" name="Line 7"/>
          <p:cNvSpPr>
            <a:spLocks noChangeShapeType="1"/>
          </p:cNvSpPr>
          <p:nvPr/>
        </p:nvSpPr>
        <p:spPr bwMode="auto">
          <a:xfrm>
            <a:off x="1447800" y="2514600"/>
            <a:ext cx="2895600" cy="28956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130" name="Line 8"/>
          <p:cNvSpPr>
            <a:spLocks noChangeShapeType="1"/>
          </p:cNvSpPr>
          <p:nvPr/>
        </p:nvSpPr>
        <p:spPr bwMode="auto">
          <a:xfrm flipV="1">
            <a:off x="1447800" y="2514600"/>
            <a:ext cx="2971800" cy="29718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5131" name="Line 9"/>
          <p:cNvSpPr>
            <a:spLocks noChangeShapeType="1"/>
          </p:cNvSpPr>
          <p:nvPr/>
        </p:nvSpPr>
        <p:spPr bwMode="auto">
          <a:xfrm flipH="1">
            <a:off x="1447800" y="3962400"/>
            <a:ext cx="1447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5132" name="Line 10"/>
          <p:cNvSpPr>
            <a:spLocks noChangeShapeType="1"/>
          </p:cNvSpPr>
          <p:nvPr/>
        </p:nvSpPr>
        <p:spPr bwMode="auto">
          <a:xfrm>
            <a:off x="2895600" y="3962400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133" name="Text Box 11"/>
          <p:cNvSpPr txBox="1">
            <a:spLocks noChangeArrowheads="1"/>
          </p:cNvSpPr>
          <p:nvPr/>
        </p:nvSpPr>
        <p:spPr bwMode="auto">
          <a:xfrm>
            <a:off x="990600" y="3825875"/>
            <a:ext cx="404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P</a:t>
            </a:r>
            <a:r>
              <a:rPr lang="en-US" sz="1400" b="1" i="1" baseline="30000">
                <a:solidFill>
                  <a:schemeClr val="tx1"/>
                </a:solidFill>
              </a:rPr>
              <a:t> </a:t>
            </a:r>
            <a:r>
              <a:rPr lang="en-US" sz="1400" b="1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5134" name="Text Box 12"/>
          <p:cNvSpPr txBox="1">
            <a:spLocks noChangeArrowheads="1"/>
          </p:cNvSpPr>
          <p:nvPr/>
        </p:nvSpPr>
        <p:spPr bwMode="auto">
          <a:xfrm>
            <a:off x="2743200" y="5807075"/>
            <a:ext cx="423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i="1" baseline="30000">
                <a:solidFill>
                  <a:schemeClr val="tx1"/>
                </a:solidFill>
              </a:rPr>
              <a:t> </a:t>
            </a:r>
            <a:r>
              <a:rPr lang="en-US" sz="1400" b="1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5135" name="Text Box 13"/>
          <p:cNvSpPr txBox="1">
            <a:spLocks noChangeArrowheads="1"/>
          </p:cNvSpPr>
          <p:nvPr/>
        </p:nvSpPr>
        <p:spPr bwMode="auto">
          <a:xfrm>
            <a:off x="4419600" y="2147888"/>
            <a:ext cx="323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3B4F89"/>
                </a:solidFill>
              </a:rPr>
              <a:t>O</a:t>
            </a:r>
            <a:endParaRPr lang="en-US" sz="1400">
              <a:solidFill>
                <a:srgbClr val="3B4F89"/>
              </a:solidFill>
            </a:endParaRPr>
          </a:p>
        </p:txBody>
      </p:sp>
      <p:sp>
        <p:nvSpPr>
          <p:cNvPr id="5136" name="Text Box 14"/>
          <p:cNvSpPr txBox="1">
            <a:spLocks noChangeArrowheads="1"/>
          </p:cNvSpPr>
          <p:nvPr/>
        </p:nvSpPr>
        <p:spPr bwMode="auto">
          <a:xfrm>
            <a:off x="4343400" y="5273675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i="1">
                <a:solidFill>
                  <a:srgbClr val="470F3E"/>
                </a:solidFill>
              </a:rPr>
              <a:t>D</a:t>
            </a:r>
            <a:endParaRPr lang="en-US" sz="1400">
              <a:solidFill>
                <a:srgbClr val="470F3E"/>
              </a:solidFill>
            </a:endParaRPr>
          </a:p>
        </p:txBody>
      </p:sp>
      <p:sp>
        <p:nvSpPr>
          <p:cNvPr id="5137" name="Line 21"/>
          <p:cNvSpPr>
            <a:spLocks noChangeShapeType="1"/>
          </p:cNvSpPr>
          <p:nvPr/>
        </p:nvSpPr>
        <p:spPr bwMode="auto">
          <a:xfrm>
            <a:off x="2209800" y="3276600"/>
            <a:ext cx="0" cy="2514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138" name="Text Box 22"/>
          <p:cNvSpPr txBox="1">
            <a:spLocks noChangeArrowheads="1"/>
          </p:cNvSpPr>
          <p:nvPr/>
        </p:nvSpPr>
        <p:spPr bwMode="auto">
          <a:xfrm>
            <a:off x="2057400" y="5807075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1400" b="1" i="1">
                <a:solidFill>
                  <a:schemeClr val="tx1"/>
                </a:solidFill>
              </a:rPr>
              <a:t>Q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818206" name="Text Box 30"/>
          <p:cNvSpPr txBox="1">
            <a:spLocks noChangeArrowheads="1"/>
          </p:cNvSpPr>
          <p:nvPr/>
        </p:nvSpPr>
        <p:spPr bwMode="auto">
          <a:xfrm>
            <a:off x="5029200" y="3343642"/>
            <a:ext cx="3986989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n-US" sz="2000" dirty="0" err="1">
                <a:solidFill>
                  <a:srgbClr val="470F3E"/>
                </a:solidFill>
              </a:rPr>
              <a:t>En</a:t>
            </a:r>
            <a:r>
              <a:rPr lang="en-US" sz="2000" dirty="0">
                <a:solidFill>
                  <a:srgbClr val="470F3E"/>
                </a:solidFill>
              </a:rPr>
              <a:t> </a:t>
            </a:r>
            <a:r>
              <a:rPr lang="en-US" sz="2000" dirty="0" err="1">
                <a:solidFill>
                  <a:srgbClr val="470F3E"/>
                </a:solidFill>
              </a:rPr>
              <a:t>niveles</a:t>
            </a:r>
            <a:r>
              <a:rPr lang="en-US" sz="2000" dirty="0">
                <a:solidFill>
                  <a:srgbClr val="470F3E"/>
                </a:solidFill>
              </a:rPr>
              <a:t> de </a:t>
            </a:r>
            <a:r>
              <a:rPr lang="en-US" sz="2000" dirty="0" err="1">
                <a:solidFill>
                  <a:srgbClr val="470F3E"/>
                </a:solidFill>
              </a:rPr>
              <a:t>producción</a:t>
            </a:r>
            <a:r>
              <a:rPr lang="en-US" sz="2000" dirty="0">
                <a:solidFill>
                  <a:srgbClr val="470F3E"/>
                </a:solidFill>
              </a:rPr>
              <a:t> </a:t>
            </a:r>
          </a:p>
          <a:p>
            <a:pPr algn="l"/>
            <a:r>
              <a:rPr lang="en-US" sz="2000" dirty="0">
                <a:solidFill>
                  <a:srgbClr val="470F3E"/>
                </a:solidFill>
              </a:rPr>
              <a:t>entre </a:t>
            </a:r>
            <a:r>
              <a:rPr lang="en-US" sz="2000" i="1" dirty="0">
                <a:solidFill>
                  <a:srgbClr val="470F3E"/>
                </a:solidFill>
              </a:rPr>
              <a:t>Q</a:t>
            </a:r>
            <a:r>
              <a:rPr lang="en-US" sz="2000" baseline="-25000" dirty="0">
                <a:solidFill>
                  <a:srgbClr val="470F3E"/>
                </a:solidFill>
              </a:rPr>
              <a:t>1</a:t>
            </a:r>
            <a:r>
              <a:rPr lang="en-US" sz="2000" dirty="0">
                <a:solidFill>
                  <a:srgbClr val="470F3E"/>
                </a:solidFill>
              </a:rPr>
              <a:t> y </a:t>
            </a:r>
            <a:r>
              <a:rPr lang="en-US" sz="2000" i="1" dirty="0">
                <a:solidFill>
                  <a:srgbClr val="470F3E"/>
                </a:solidFill>
              </a:rPr>
              <a:t>Q</a:t>
            </a:r>
            <a:r>
              <a:rPr lang="en-US" sz="2000" dirty="0">
                <a:solidFill>
                  <a:srgbClr val="470F3E"/>
                </a:solidFill>
              </a:rPr>
              <a:t>*, lo </a:t>
            </a:r>
            <a:r>
              <a:rPr lang="en-US" sz="2000" dirty="0" err="1">
                <a:solidFill>
                  <a:srgbClr val="470F3E"/>
                </a:solidFill>
              </a:rPr>
              <a:t>demandantes</a:t>
            </a:r>
            <a:r>
              <a:rPr lang="en-US" sz="2000" dirty="0">
                <a:solidFill>
                  <a:srgbClr val="470F3E"/>
                </a:solidFill>
              </a:rPr>
              <a:t> </a:t>
            </a:r>
          </a:p>
          <a:p>
            <a:pPr algn="l"/>
            <a:r>
              <a:rPr lang="en-US" sz="2000" dirty="0" err="1" smtClean="0">
                <a:solidFill>
                  <a:srgbClr val="470F3E"/>
                </a:solidFill>
              </a:rPr>
              <a:t>valoran</a:t>
            </a:r>
            <a:r>
              <a:rPr lang="en-US" sz="2000" dirty="0" smtClean="0">
                <a:solidFill>
                  <a:srgbClr val="470F3E"/>
                </a:solidFill>
              </a:rPr>
              <a:t> </a:t>
            </a:r>
            <a:r>
              <a:rPr lang="en-US" sz="2000" dirty="0" err="1">
                <a:solidFill>
                  <a:srgbClr val="470F3E"/>
                </a:solidFill>
              </a:rPr>
              <a:t>una</a:t>
            </a:r>
            <a:r>
              <a:rPr lang="en-US" sz="2000" dirty="0">
                <a:solidFill>
                  <a:srgbClr val="470F3E"/>
                </a:solidFill>
              </a:rPr>
              <a:t> </a:t>
            </a:r>
            <a:r>
              <a:rPr lang="en-US" sz="2000" dirty="0" err="1">
                <a:solidFill>
                  <a:srgbClr val="470F3E"/>
                </a:solidFill>
              </a:rPr>
              <a:t>unidad</a:t>
            </a:r>
            <a:r>
              <a:rPr lang="en-US" sz="2000" dirty="0">
                <a:solidFill>
                  <a:srgbClr val="470F3E"/>
                </a:solidFill>
              </a:rPr>
              <a:t> extra </a:t>
            </a:r>
            <a:r>
              <a:rPr lang="en-US" sz="2000" dirty="0" err="1">
                <a:solidFill>
                  <a:srgbClr val="470F3E"/>
                </a:solidFill>
              </a:rPr>
              <a:t>más</a:t>
            </a:r>
            <a:r>
              <a:rPr lang="en-US" sz="2000" dirty="0">
                <a:solidFill>
                  <a:srgbClr val="470F3E"/>
                </a:solidFill>
              </a:rPr>
              <a:t> de </a:t>
            </a:r>
          </a:p>
          <a:p>
            <a:pPr algn="l"/>
            <a:r>
              <a:rPr lang="en-US" sz="2000" dirty="0">
                <a:solidFill>
                  <a:srgbClr val="470F3E"/>
                </a:solidFill>
              </a:rPr>
              <a:t>lo </a:t>
            </a:r>
            <a:r>
              <a:rPr lang="en-US" sz="2000" dirty="0" err="1">
                <a:solidFill>
                  <a:srgbClr val="470F3E"/>
                </a:solidFill>
              </a:rPr>
              <a:t>que</a:t>
            </a:r>
            <a:r>
              <a:rPr lang="en-US" sz="2000" dirty="0">
                <a:solidFill>
                  <a:srgbClr val="470F3E"/>
                </a:solidFill>
              </a:rPr>
              <a:t> a los </a:t>
            </a:r>
            <a:r>
              <a:rPr lang="en-US" sz="2000" dirty="0" err="1">
                <a:solidFill>
                  <a:srgbClr val="470F3E"/>
                </a:solidFill>
              </a:rPr>
              <a:t>productores</a:t>
            </a:r>
            <a:r>
              <a:rPr lang="en-US" sz="2000" dirty="0">
                <a:solidFill>
                  <a:srgbClr val="470F3E"/>
                </a:solidFill>
              </a:rPr>
              <a:t> les </a:t>
            </a:r>
          </a:p>
          <a:p>
            <a:pPr algn="l"/>
            <a:r>
              <a:rPr lang="en-US" sz="2000" dirty="0" err="1">
                <a:solidFill>
                  <a:srgbClr val="470F3E"/>
                </a:solidFill>
              </a:rPr>
              <a:t>costará</a:t>
            </a:r>
            <a:r>
              <a:rPr lang="en-US" sz="2000" dirty="0">
                <a:solidFill>
                  <a:srgbClr val="470F3E"/>
                </a:solidFill>
              </a:rPr>
              <a:t> </a:t>
            </a:r>
            <a:r>
              <a:rPr lang="en-US" sz="2000" dirty="0" err="1">
                <a:solidFill>
                  <a:srgbClr val="470F3E"/>
                </a:solidFill>
              </a:rPr>
              <a:t>producirla</a:t>
            </a:r>
            <a:r>
              <a:rPr lang="en-US" sz="2000" dirty="0">
                <a:solidFill>
                  <a:srgbClr val="470F3E"/>
                </a:solidFill>
              </a:rPr>
              <a:t>. 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533400" y="10668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ET se maximiza en equilibrio de mercado: demostración gráfica</a:t>
            </a:r>
            <a:endParaRPr lang="es-ES" dirty="0"/>
          </a:p>
        </p:txBody>
      </p:sp>
      <p:sp>
        <p:nvSpPr>
          <p:cNvPr id="2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3870"/>
            <a:ext cx="9144000" cy="66193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UY" sz="3000" dirty="0" smtClean="0"/>
              <a:t>1. Eficiencia Económica y Análisis del Bienestar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820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91169C17-4033-4EDF-84BD-D78BCA1CA797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6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52400" y="783771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u="sng" dirty="0" smtClean="0"/>
              <a:t>ET se maximiza en equilibrio de mercado: demostración matemática</a:t>
            </a:r>
            <a:endParaRPr lang="es-ES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7 Rectángulo"/>
              <p:cNvSpPr/>
              <p:nvPr/>
            </p:nvSpPr>
            <p:spPr>
              <a:xfrm>
                <a:off x="304800" y="1905506"/>
                <a:ext cx="8686800" cy="40548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dirty="0" smtClean="0"/>
                  <a:t>ET  = EC+EP=</a:t>
                </a:r>
              </a:p>
              <a:p>
                <a:endParaRPr lang="es-ES" dirty="0" smtClean="0"/>
              </a:p>
              <a:p>
                <a14:m>
                  <m:oMath xmlns:m="http://schemas.openxmlformats.org/officeDocument/2006/math">
                    <m:nary>
                      <m:nary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s-E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s-ES" b="0" i="1" smtClean="0">
                            <a:latin typeface="Cambria Math"/>
                          </a:rPr>
                          <m:t>𝑄</m:t>
                        </m:r>
                      </m:sup>
                      <m:e>
                        <m:r>
                          <a:rPr lang="es-ES" i="1" smtClean="0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es-E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E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/>
                                  </a:rPr>
                                  <m:t>𝐷</m:t>
                                </m:r>
                              </m:sub>
                            </m:sSub>
                          </m:e>
                        </m:d>
                        <m:r>
                          <a:rPr lang="es-ES" i="1" smtClean="0">
                            <a:latin typeface="Cambria Math"/>
                          </a:rPr>
                          <m:t>𝑑𝑄</m:t>
                        </m:r>
                      </m:e>
                    </m:nary>
                    <m:r>
                      <a:rPr lang="es-ES" i="1" smtClean="0">
                        <a:latin typeface="Cambria Math"/>
                      </a:rPr>
                      <m:t>−</m:t>
                    </m:r>
                    <m:r>
                      <a:rPr lang="es-ES" i="1" smtClean="0">
                        <a:latin typeface="Cambria Math"/>
                      </a:rPr>
                      <m:t>𝑃𝑄</m:t>
                    </m:r>
                    <m:r>
                      <a:rPr lang="es-ES" i="1" smtClean="0">
                        <a:latin typeface="Cambria Math"/>
                      </a:rPr>
                      <m:t>+</m:t>
                    </m:r>
                    <m:r>
                      <a:rPr lang="es-ES" i="1" smtClean="0">
                        <a:latin typeface="Cambria Math"/>
                      </a:rPr>
                      <m:t>𝑃𝑄</m:t>
                    </m:r>
                    <m:r>
                      <a:rPr lang="es-ES" i="1" smtClean="0">
                        <a:latin typeface="Cambria Math"/>
                      </a:rPr>
                      <m:t>−</m:t>
                    </m:r>
                    <m:nary>
                      <m:nary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s-E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s-ES" b="0" i="1" smtClean="0">
                            <a:latin typeface="Cambria Math"/>
                          </a:rPr>
                          <m:t>𝑄</m:t>
                        </m:r>
                      </m:sup>
                      <m:e>
                        <m:r>
                          <a:rPr lang="es-ES" i="1" smtClean="0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es-E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E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/>
                                  </a:rPr>
                                  <m:t>𝑆</m:t>
                                </m:r>
                              </m:sub>
                            </m:sSub>
                          </m:e>
                        </m:d>
                        <m:r>
                          <a:rPr lang="es-ES" i="1" smtClean="0">
                            <a:latin typeface="Cambria Math"/>
                          </a:rPr>
                          <m:t>𝑑𝑄</m:t>
                        </m:r>
                      </m:e>
                    </m:nary>
                  </m:oMath>
                </a14:m>
                <a:r>
                  <a:rPr lang="es-ES" dirty="0" smtClean="0"/>
                  <a:t> =</a:t>
                </a:r>
              </a:p>
              <a:p>
                <a:endParaRPr lang="es-ES" dirty="0" smtClean="0"/>
              </a:p>
              <a:p>
                <a14:m>
                  <m:oMath xmlns:m="http://schemas.openxmlformats.org/officeDocument/2006/math">
                    <m:nary>
                      <m:nary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s-E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s-ES" b="0" i="1" smtClean="0">
                            <a:latin typeface="Cambria Math"/>
                          </a:rPr>
                          <m:t>𝑄</m:t>
                        </m:r>
                      </m:sup>
                      <m:e>
                        <m:r>
                          <a:rPr lang="es-ES" i="1" smtClean="0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es-E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E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/>
                                  </a:rPr>
                                  <m:t>𝐷</m:t>
                                </m:r>
                              </m:sub>
                            </m:sSub>
                          </m:e>
                        </m:d>
                        <m:r>
                          <a:rPr lang="es-ES" i="1" smtClean="0">
                            <a:latin typeface="Cambria Math"/>
                          </a:rPr>
                          <m:t>𝑑𝑄</m:t>
                        </m:r>
                      </m:e>
                    </m:nary>
                    <m:r>
                      <a:rPr lang="es-ES" b="0" i="1" smtClean="0">
                        <a:latin typeface="Cambria Math"/>
                      </a:rPr>
                      <m:t>−</m:t>
                    </m:r>
                    <m:nary>
                      <m:nary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s-E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s-ES" b="0" i="1" smtClean="0">
                            <a:latin typeface="Cambria Math"/>
                          </a:rPr>
                          <m:t>𝑄</m:t>
                        </m:r>
                      </m:sup>
                      <m:e>
                        <m:r>
                          <a:rPr lang="es-ES" i="1" smtClean="0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es-E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E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/>
                                  </a:rPr>
                                  <m:t>𝑆</m:t>
                                </m:r>
                              </m:sub>
                            </m:sSub>
                          </m:e>
                        </m:d>
                        <m:r>
                          <a:rPr lang="es-ES" i="1" smtClean="0">
                            <a:latin typeface="Cambria Math"/>
                          </a:rPr>
                          <m:t>𝑑𝑄</m:t>
                        </m:r>
                      </m:e>
                    </m:nary>
                  </m:oMath>
                </a14:m>
                <a:r>
                  <a:rPr lang="es-ES" dirty="0" smtClean="0"/>
                  <a:t> =</a:t>
                </a:r>
              </a:p>
              <a:p>
                <a:endParaRPr lang="es-ES" dirty="0" smtClean="0"/>
              </a:p>
              <a:p>
                <a:pPr marL="342900" indent="-342900" algn="l">
                  <a:buFont typeface="Arial" pitchFamily="34" charset="0"/>
                  <a:buChar char="•"/>
                </a:pPr>
                <a:r>
                  <a:rPr lang="es-ES" dirty="0" smtClean="0"/>
                  <a:t>Maximizando esto obtenemos	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E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 smtClean="0"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/>
                                </a:rPr>
                                <m:t>𝐷</m:t>
                              </m:r>
                            </m:sub>
                          </m:sSub>
                        </m:e>
                      </m:d>
                      <m:r>
                        <a:rPr lang="es-ES" i="1" smtClean="0">
                          <a:latin typeface="Cambria Math"/>
                        </a:rPr>
                        <m:t>−</m:t>
                      </m:r>
                      <m:r>
                        <a:rPr lang="es-ES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E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 smtClean="0"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/>
                                </a:rPr>
                                <m:t>𝑆</m:t>
                              </m:r>
                            </m:sub>
                          </m:sSub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ES" dirty="0" smtClean="0"/>
              </a:p>
              <a:p>
                <a:endParaRPr lang="es-E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dirty="0" smtClean="0">
                          <a:latin typeface="Cambria Math"/>
                        </a:rPr>
                        <m:t>𝐷𝐴𝑃𝑀</m:t>
                      </m:r>
                      <m:r>
                        <a:rPr lang="es-ES" i="1" dirty="0" smtClean="0">
                          <a:latin typeface="Cambria Math"/>
                        </a:rPr>
                        <m:t>(</m:t>
                      </m:r>
                      <m:r>
                        <a:rPr lang="es-ES" i="1" dirty="0" smtClean="0">
                          <a:latin typeface="Cambria Math"/>
                        </a:rPr>
                        <m:t>𝑄</m:t>
                      </m:r>
                      <m:r>
                        <a:rPr lang="es-ES" i="1" dirty="0" smtClean="0">
                          <a:latin typeface="Cambria Math"/>
                        </a:rPr>
                        <m:t>)  = </m:t>
                      </m:r>
                      <m:r>
                        <a:rPr lang="es-ES" i="1" dirty="0" smtClean="0">
                          <a:latin typeface="Cambria Math"/>
                        </a:rPr>
                        <m:t>𝐶𝑀</m:t>
                      </m:r>
                      <m:r>
                        <a:rPr lang="es-ES" i="1" dirty="0" smtClean="0">
                          <a:latin typeface="Cambria Math"/>
                        </a:rPr>
                        <m:t>(</m:t>
                      </m:r>
                      <m:r>
                        <a:rPr lang="es-ES" i="1" dirty="0" smtClean="0">
                          <a:latin typeface="Cambria Math"/>
                        </a:rPr>
                        <m:t>𝑄</m:t>
                      </m:r>
                      <m:r>
                        <a:rPr lang="es-ES" i="1" dirty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8" name="7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905506"/>
                <a:ext cx="8686800" cy="4054828"/>
              </a:xfrm>
              <a:prstGeom prst="rect">
                <a:avLst/>
              </a:prstGeom>
              <a:blipFill rotWithShape="0">
                <a:blip r:embed="rId2"/>
                <a:stretch>
                  <a:fillRect l="-912" t="-1053" b="-135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3870"/>
            <a:ext cx="9144000" cy="66193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UY" sz="3000" dirty="0" smtClean="0"/>
              <a:t>1. Eficiencia Económica y Análisis del Bienestar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A7956365-6671-4BC2-A58E-AC4D9E8B6377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7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8458200" cy="55626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s-ES" dirty="0" smtClean="0"/>
              <a:t>La maximización se produce donde el valor marginal de </a:t>
            </a:r>
            <a:r>
              <a:rPr lang="es-ES" i="1" dirty="0" smtClean="0"/>
              <a:t>Q</a:t>
            </a:r>
            <a:r>
              <a:rPr lang="es-ES" dirty="0" smtClean="0"/>
              <a:t> para el consumidor marginal es igual al costo de producir esa unidad adicional (CM). 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s-ES" dirty="0" smtClean="0"/>
              <a:t>Este punto es precisamente el equilibrio de la oferta y la demanda en competencia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3870"/>
            <a:ext cx="9144000" cy="66193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UY" sz="3000" dirty="0" smtClean="0"/>
              <a:t>1. Eficiencia Económica y Análisis del Bienestar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1C7C5C0-7781-468E-9C9D-BFDACC9FC969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8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447800"/>
            <a:ext cx="8991600" cy="457200"/>
          </a:xfrm>
        </p:spPr>
        <p:txBody>
          <a:bodyPr/>
          <a:lstStyle/>
          <a:p>
            <a:r>
              <a:rPr lang="es-ES" sz="3200" dirty="0" smtClean="0"/>
              <a:t>Ej.: Curvas de demanda y oferta lineales:</a:t>
            </a:r>
            <a:endParaRPr lang="en-US" sz="3200" dirty="0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0"/>
            <a:ext cx="8991600" cy="4419600"/>
          </a:xfrm>
        </p:spPr>
        <p:txBody>
          <a:bodyPr/>
          <a:lstStyle/>
          <a:p>
            <a:r>
              <a:rPr lang="es-ES" dirty="0" smtClean="0"/>
              <a:t>Supongamos que la demanda está determinada por</a:t>
            </a:r>
          </a:p>
          <a:p>
            <a:pPr algn="ctr">
              <a:lnSpc>
                <a:spcPct val="130000"/>
              </a:lnSpc>
              <a:buFontTx/>
              <a:buNone/>
            </a:pPr>
            <a:r>
              <a:rPr lang="es-ES" sz="2800" i="1" dirty="0" smtClean="0">
                <a:solidFill>
                  <a:srgbClr val="3B4F89"/>
                </a:solidFill>
              </a:rPr>
              <a:t>Q</a:t>
            </a:r>
            <a:r>
              <a:rPr lang="es-ES" sz="2800" i="1" baseline="-25000" dirty="0" smtClean="0">
                <a:solidFill>
                  <a:srgbClr val="3B4F89"/>
                </a:solidFill>
              </a:rPr>
              <a:t>D</a:t>
            </a:r>
            <a:r>
              <a:rPr lang="es-ES" sz="2800" dirty="0" smtClean="0">
                <a:solidFill>
                  <a:srgbClr val="3B4F89"/>
                </a:solidFill>
              </a:rPr>
              <a:t> = 10 - </a:t>
            </a:r>
            <a:r>
              <a:rPr lang="es-ES" sz="2800" i="1" dirty="0" smtClean="0">
                <a:solidFill>
                  <a:srgbClr val="3B4F89"/>
                </a:solidFill>
              </a:rPr>
              <a:t>P</a:t>
            </a:r>
            <a:endParaRPr lang="es-ES" dirty="0" smtClean="0"/>
          </a:p>
          <a:p>
            <a:pPr>
              <a:buFontTx/>
              <a:buNone/>
            </a:pPr>
            <a:r>
              <a:rPr lang="es-ES" dirty="0" smtClean="0"/>
              <a:t>   y la oferta por</a:t>
            </a:r>
          </a:p>
          <a:p>
            <a:pPr algn="ctr">
              <a:lnSpc>
                <a:spcPct val="130000"/>
              </a:lnSpc>
              <a:buFontTx/>
              <a:buNone/>
            </a:pPr>
            <a:r>
              <a:rPr lang="es-ES" sz="2800" i="1" dirty="0" smtClean="0">
                <a:solidFill>
                  <a:srgbClr val="3B4F89"/>
                </a:solidFill>
              </a:rPr>
              <a:t>Q</a:t>
            </a:r>
            <a:r>
              <a:rPr lang="es-ES" sz="2800" i="1" baseline="-25000" dirty="0" smtClean="0">
                <a:solidFill>
                  <a:srgbClr val="3B4F89"/>
                </a:solidFill>
              </a:rPr>
              <a:t>O</a:t>
            </a:r>
            <a:r>
              <a:rPr lang="es-ES" sz="2800" dirty="0" smtClean="0">
                <a:solidFill>
                  <a:srgbClr val="3B4F89"/>
                </a:solidFill>
              </a:rPr>
              <a:t> = </a:t>
            </a:r>
            <a:r>
              <a:rPr lang="es-ES" sz="2800" i="1" dirty="0" smtClean="0">
                <a:solidFill>
                  <a:srgbClr val="3B4F89"/>
                </a:solidFill>
              </a:rPr>
              <a:t>P</a:t>
            </a:r>
            <a:r>
              <a:rPr lang="es-ES" sz="2800" dirty="0" smtClean="0">
                <a:solidFill>
                  <a:srgbClr val="3B4F89"/>
                </a:solidFill>
              </a:rPr>
              <a:t> - 2</a:t>
            </a:r>
            <a:endParaRPr lang="es-ES" dirty="0" smtClean="0"/>
          </a:p>
          <a:p>
            <a:r>
              <a:rPr lang="es-ES" dirty="0" smtClean="0"/>
              <a:t>El equilibrio de mercado se da en el punto </a:t>
            </a:r>
            <a:r>
              <a:rPr lang="es-ES" i="1" dirty="0" smtClean="0"/>
              <a:t>P</a:t>
            </a:r>
            <a:r>
              <a:rPr lang="es-ES" dirty="0" smtClean="0"/>
              <a:t>* = 6 y </a:t>
            </a:r>
            <a:r>
              <a:rPr lang="es-ES" i="1" dirty="0" smtClean="0"/>
              <a:t>Q</a:t>
            </a:r>
            <a:r>
              <a:rPr lang="es-ES" dirty="0" smtClean="0"/>
              <a:t>* = 4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6200" y="6096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s-ES" sz="3600" kern="0" dirty="0" smtClean="0"/>
              <a:t>Cálculos de las pérdidas de Bienestar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3870"/>
            <a:ext cx="9144000" cy="661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s-UY" sz="3000" kern="0" smtClean="0"/>
              <a:t>1. Eficiencia Económica y Análisis del Bienestar</a:t>
            </a:r>
            <a:endParaRPr lang="es-UY" sz="30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1C7C5C0-7781-468E-9C9D-BFDACC9FC969}" type="slidenum">
              <a:rPr lang="en-US" sz="1400" smtClean="0">
                <a:solidFill>
                  <a:schemeClr val="tx1"/>
                </a:solidFill>
                <a:latin typeface="Times New Roman" pitchFamily="18" charset="0"/>
              </a:rPr>
              <a:pPr/>
              <a:t>9</a:t>
            </a:fld>
            <a:endParaRPr lang="en-US" sz="14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165253" y="1524000"/>
            <a:ext cx="8991600" cy="457200"/>
          </a:xfrm>
        </p:spPr>
        <p:txBody>
          <a:bodyPr/>
          <a:lstStyle/>
          <a:p>
            <a:r>
              <a:rPr lang="es-ES" sz="3200" dirty="0" smtClean="0"/>
              <a:t>Ej.: Curvas de demanda y oferta lineales:</a:t>
            </a:r>
            <a:endParaRPr lang="en-US" sz="32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20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2057400"/>
                <a:ext cx="8991600" cy="4648200"/>
              </a:xfrm>
            </p:spPr>
            <p:txBody>
              <a:bodyPr/>
              <a:lstStyle/>
              <a:p>
                <a:r>
                  <a:rPr lang="es-ES" dirty="0" smtClean="0"/>
                  <a:t>Si restringimos la producción a </a:t>
                </a:r>
                <a:r>
                  <a:rPr lang="es-ES" i="1" dirty="0" smtClean="0"/>
                  <a:t>Q</a:t>
                </a:r>
                <a:r>
                  <a:rPr lang="es-ES" baseline="-25000" dirty="0" smtClean="0"/>
                  <a:t>0 </a:t>
                </a:r>
                <a:r>
                  <a:rPr lang="es-ES" dirty="0" smtClean="0"/>
                  <a:t>= 3: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s-ES" sz="2800" i="1" dirty="0" smtClean="0">
                    <a:solidFill>
                      <a:srgbClr val="3B4F89"/>
                    </a:solidFill>
                  </a:rPr>
                  <a:t>Cantidad que </a:t>
                </a:r>
              </a:p>
              <a:p>
                <a:pPr lvl="1" algn="just">
                  <a:lnSpc>
                    <a:spcPct val="150000"/>
                  </a:lnSpc>
                </a:pPr>
                <a:r>
                  <a:rPr lang="es-ES" sz="2400" i="1" dirty="0">
                    <a:solidFill>
                      <a:srgbClr val="3B4F89"/>
                    </a:solidFill>
                  </a:rPr>
                  <a:t>L</a:t>
                </a:r>
                <a:r>
                  <a:rPr lang="es-ES" sz="2400" i="1" dirty="0" smtClean="0">
                    <a:solidFill>
                      <a:srgbClr val="3B4F89"/>
                    </a:solidFill>
                  </a:rPr>
                  <a:t>os demandantes están dispuestos a pagar: </a:t>
                </a:r>
              </a:p>
              <a:p>
                <a:pPr algn="ctr">
                  <a:lnSpc>
                    <a:spcPct val="150000"/>
                  </a:lnSpc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s-ES" sz="2800" i="1" baseline="-25000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s-ES" sz="280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 = 10−</m:t>
                      </m:r>
                      <m:r>
                        <a:rPr lang="es-ES" sz="280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s-ES" sz="280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=10 − 3 = 7</m:t>
                      </m:r>
                    </m:oMath>
                  </m:oMathPara>
                </a14:m>
                <a:endParaRPr lang="es-ES" sz="2800" dirty="0" smtClean="0">
                  <a:solidFill>
                    <a:srgbClr val="3B4F89"/>
                  </a:solidFill>
                </a:endParaRPr>
              </a:p>
              <a:p>
                <a:pPr lvl="1" algn="just">
                  <a:lnSpc>
                    <a:spcPct val="150000"/>
                  </a:lnSpc>
                </a:pPr>
                <a:r>
                  <a:rPr lang="es-ES" sz="2400" i="1" dirty="0" smtClean="0">
                    <a:solidFill>
                      <a:srgbClr val="3B4F89"/>
                    </a:solidFill>
                  </a:rPr>
                  <a:t>Los oferentes piden:</a:t>
                </a:r>
              </a:p>
              <a:p>
                <a:pPr algn="ctr">
                  <a:lnSpc>
                    <a:spcPct val="150000"/>
                  </a:lnSpc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s-ES" sz="2800" i="1" baseline="-25000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s-ES" sz="280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 =2+</m:t>
                      </m:r>
                      <m:r>
                        <a:rPr lang="es-ES" sz="280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s-ES" sz="2800" i="1" dirty="0" smtClean="0">
                          <a:solidFill>
                            <a:srgbClr val="3B4F89"/>
                          </a:solidFill>
                          <a:latin typeface="Cambria Math" panose="02040503050406030204" pitchFamily="18" charset="0"/>
                        </a:rPr>
                        <m:t>= 2 + 3 = 5</m:t>
                      </m:r>
                    </m:oMath>
                  </m:oMathPara>
                </a14:m>
                <a:endParaRPr lang="es-ES" sz="2800" dirty="0">
                  <a:solidFill>
                    <a:srgbClr val="5858D4"/>
                  </a:solidFill>
                </a:endParaRPr>
              </a:p>
            </p:txBody>
          </p:sp>
        </mc:Choice>
        <mc:Fallback xmlns="">
          <p:sp>
            <p:nvSpPr>
              <p:cNvPr id="922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2057400"/>
                <a:ext cx="8991600" cy="4648200"/>
              </a:xfrm>
              <a:blipFill rotWithShape="0">
                <a:blip r:embed="rId2"/>
                <a:stretch>
                  <a:fillRect l="-1559" t="-1706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6200" y="7239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s-ES" sz="3800" kern="0" dirty="0" smtClean="0"/>
              <a:t>Cálculos de las pérdidas de Bienestar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3870"/>
            <a:ext cx="9144000" cy="661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s-UY" sz="3000" kern="0" smtClean="0"/>
              <a:t>1. Eficiencia Económica y Análisis del Bienestar</a:t>
            </a:r>
            <a:endParaRPr lang="es-UY" sz="3000" kern="0" dirty="0" smtClean="0"/>
          </a:p>
        </p:txBody>
      </p:sp>
    </p:spTree>
    <p:extLst>
      <p:ext uri="{BB962C8B-B14F-4D97-AF65-F5344CB8AC3E}">
        <p14:creationId xmlns:p14="http://schemas.microsoft.com/office/powerpoint/2010/main" val="291191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757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757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8677</TotalTime>
  <Words>2118</Words>
  <Application>Microsoft Office PowerPoint</Application>
  <PresentationFormat>Presentación en pantalla (4:3)</PresentationFormat>
  <Paragraphs>526</Paragraphs>
  <Slides>48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48</vt:i4>
      </vt:variant>
    </vt:vector>
  </HeadingPairs>
  <TitlesOfParts>
    <vt:vector size="54" baseType="lpstr">
      <vt:lpstr>Arial</vt:lpstr>
      <vt:lpstr>Cambria Math</vt:lpstr>
      <vt:lpstr>Symbol</vt:lpstr>
      <vt:lpstr>Times New Roman</vt:lpstr>
      <vt:lpstr>Default Design</vt:lpstr>
      <vt:lpstr>Ecuación</vt:lpstr>
      <vt:lpstr>Capítulo 11</vt:lpstr>
      <vt:lpstr>1. Eficiencia Económica y Análisis del Bienestar</vt:lpstr>
      <vt:lpstr>1. Eficiencia Económica y Análisis del Bienestar</vt:lpstr>
      <vt:lpstr>Presentación de PowerPoint</vt:lpstr>
      <vt:lpstr>1. Eficiencia Económica y Análisis del Bienestar</vt:lpstr>
      <vt:lpstr>1. Eficiencia Económica y Análisis del Bienestar</vt:lpstr>
      <vt:lpstr>1. Eficiencia Económica y Análisis del Bienestar</vt:lpstr>
      <vt:lpstr>Ej.: Curvas de demanda y oferta lineales:</vt:lpstr>
      <vt:lpstr>Ej.: Curvas de demanda y oferta lineales:</vt:lpstr>
      <vt:lpstr>Ej.: Curvas de demanda y oferta lineales:</vt:lpstr>
      <vt:lpstr>Ej.: Curvas de demanda y oferta lineales:</vt:lpstr>
      <vt:lpstr>1.4. Control de Precios y Escasez</vt:lpstr>
      <vt:lpstr>Control de Precios y Escasez</vt:lpstr>
      <vt:lpstr>Control de Precios y Escasez</vt:lpstr>
      <vt:lpstr>Control de Precios y Escasez</vt:lpstr>
      <vt:lpstr>Control de Precios y Escasez</vt:lpstr>
      <vt:lpstr>Control de Precios y Escasez</vt:lpstr>
      <vt:lpstr>Control de Precios y Escasez</vt:lpstr>
      <vt:lpstr>Control de Precios y Escasez</vt:lpstr>
      <vt:lpstr>Control de Precios y Escasez</vt:lpstr>
      <vt:lpstr>2. Análisis de la Incidencia  de los Impuestos</vt:lpstr>
      <vt:lpstr>Presentación de PowerPoint</vt:lpstr>
      <vt:lpstr>Presentación de PowerPoint</vt:lpstr>
      <vt:lpstr>Presentación de PowerPoint</vt:lpstr>
      <vt:lpstr>Presentación de PowerPoint</vt:lpstr>
      <vt:lpstr>Análisis de la Incidencia  de los Impuestos</vt:lpstr>
      <vt:lpstr>Análisis de la Incidencia  de los Impuestos</vt:lpstr>
      <vt:lpstr>Análisis de la Incidencia  de los Impuestos</vt:lpstr>
      <vt:lpstr>Análisis de la Incidencia  de los Impuestos</vt:lpstr>
      <vt:lpstr>Pérdida de Eficiencia Económica y Elasticidad </vt:lpstr>
      <vt:lpstr>Pérdida de Eficiencia Económica y Elasticidad </vt:lpstr>
      <vt:lpstr>Ganancias del Comercio Internacional</vt:lpstr>
      <vt:lpstr>Ganancias del Comercio Internacional</vt:lpstr>
      <vt:lpstr>Ganancias del Comercio Internacional</vt:lpstr>
      <vt:lpstr>Efectos de un Arancel</vt:lpstr>
      <vt:lpstr>Efectos de un Arancel</vt:lpstr>
      <vt:lpstr>Estimaciones de la Pérdida de Eficiencia Económica</vt:lpstr>
      <vt:lpstr>Presentación de PowerPoint</vt:lpstr>
      <vt:lpstr>Otros Tipos de Restricción al Comercio</vt:lpstr>
      <vt:lpstr>Aranceles: un ejemplo</vt:lpstr>
      <vt:lpstr>Presentación de PowerPoint</vt:lpstr>
      <vt:lpstr>Presentación de PowerPoint</vt:lpstr>
      <vt:lpstr>Presentación de PowerPoint</vt:lpstr>
      <vt:lpstr>Importante Recordar</vt:lpstr>
      <vt:lpstr>Importante Recordar</vt:lpstr>
      <vt:lpstr>Importante Recordar</vt:lpstr>
      <vt:lpstr>Importante Recordar</vt:lpstr>
      <vt:lpstr>Importante Recordar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MICROECONOMIC THEORY</dc:title>
  <dc:creator>Eastern Illinois University</dc:creator>
  <cp:lastModifiedBy>CAFFERA Marcelo</cp:lastModifiedBy>
  <cp:revision>1963</cp:revision>
  <cp:lastPrinted>2003-12-07T01:30:56Z</cp:lastPrinted>
  <dcterms:created xsi:type="dcterms:W3CDTF">2003-12-04T02:16:42Z</dcterms:created>
  <dcterms:modified xsi:type="dcterms:W3CDTF">2019-06-21T18:44:08Z</dcterms:modified>
</cp:coreProperties>
</file>