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8"/>
  </p:notesMasterIdLst>
  <p:handoutMasterIdLst>
    <p:handoutMasterId r:id="rId89"/>
  </p:handoutMasterIdLst>
  <p:sldIdLst>
    <p:sldId id="257" r:id="rId2"/>
    <p:sldId id="680" r:id="rId3"/>
    <p:sldId id="684" r:id="rId4"/>
    <p:sldId id="704" r:id="rId5"/>
    <p:sldId id="685" r:id="rId6"/>
    <p:sldId id="705" r:id="rId7"/>
    <p:sldId id="686" r:id="rId8"/>
    <p:sldId id="687" r:id="rId9"/>
    <p:sldId id="688" r:id="rId10"/>
    <p:sldId id="692" r:id="rId11"/>
    <p:sldId id="698" r:id="rId12"/>
    <p:sldId id="603" r:id="rId13"/>
    <p:sldId id="703" r:id="rId14"/>
    <p:sldId id="606" r:id="rId15"/>
    <p:sldId id="607" r:id="rId16"/>
    <p:sldId id="608" r:id="rId17"/>
    <p:sldId id="609" r:id="rId18"/>
    <p:sldId id="610" r:id="rId19"/>
    <p:sldId id="611" r:id="rId20"/>
    <p:sldId id="613" r:id="rId21"/>
    <p:sldId id="614" r:id="rId22"/>
    <p:sldId id="615" r:id="rId23"/>
    <p:sldId id="713" r:id="rId24"/>
    <p:sldId id="618" r:id="rId25"/>
    <p:sldId id="619" r:id="rId26"/>
    <p:sldId id="700" r:id="rId27"/>
    <p:sldId id="701" r:id="rId28"/>
    <p:sldId id="702" r:id="rId29"/>
    <p:sldId id="620" r:id="rId30"/>
    <p:sldId id="622" r:id="rId31"/>
    <p:sldId id="621" r:id="rId32"/>
    <p:sldId id="628" r:id="rId33"/>
    <p:sldId id="629" r:id="rId34"/>
    <p:sldId id="630" r:id="rId35"/>
    <p:sldId id="631" r:id="rId36"/>
    <p:sldId id="632" r:id="rId37"/>
    <p:sldId id="633" r:id="rId38"/>
    <p:sldId id="634" r:id="rId39"/>
    <p:sldId id="635" r:id="rId40"/>
    <p:sldId id="636" r:id="rId41"/>
    <p:sldId id="637" r:id="rId42"/>
    <p:sldId id="638" r:id="rId43"/>
    <p:sldId id="639" r:id="rId44"/>
    <p:sldId id="640" r:id="rId45"/>
    <p:sldId id="643" r:id="rId46"/>
    <p:sldId id="642" r:id="rId47"/>
    <p:sldId id="644" r:id="rId48"/>
    <p:sldId id="645" r:id="rId49"/>
    <p:sldId id="646" r:id="rId50"/>
    <p:sldId id="647" r:id="rId51"/>
    <p:sldId id="648" r:id="rId52"/>
    <p:sldId id="649" r:id="rId53"/>
    <p:sldId id="650" r:id="rId54"/>
    <p:sldId id="651" r:id="rId55"/>
    <p:sldId id="641" r:id="rId56"/>
    <p:sldId id="652" r:id="rId57"/>
    <p:sldId id="653" r:id="rId58"/>
    <p:sldId id="655" r:id="rId59"/>
    <p:sldId id="656" r:id="rId60"/>
    <p:sldId id="657" r:id="rId61"/>
    <p:sldId id="658" r:id="rId62"/>
    <p:sldId id="659" r:id="rId63"/>
    <p:sldId id="660" r:id="rId64"/>
    <p:sldId id="661" r:id="rId65"/>
    <p:sldId id="662" r:id="rId66"/>
    <p:sldId id="706" r:id="rId67"/>
    <p:sldId id="663" r:id="rId68"/>
    <p:sldId id="665" r:id="rId69"/>
    <p:sldId id="666" r:id="rId70"/>
    <p:sldId id="667" r:id="rId71"/>
    <p:sldId id="669" r:id="rId72"/>
    <p:sldId id="670" r:id="rId73"/>
    <p:sldId id="671" r:id="rId74"/>
    <p:sldId id="673" r:id="rId75"/>
    <p:sldId id="708" r:id="rId76"/>
    <p:sldId id="709" r:id="rId77"/>
    <p:sldId id="710" r:id="rId78"/>
    <p:sldId id="711" r:id="rId79"/>
    <p:sldId id="712" r:id="rId80"/>
    <p:sldId id="707" r:id="rId81"/>
    <p:sldId id="598" r:id="rId82"/>
    <p:sldId id="675" r:id="rId83"/>
    <p:sldId id="676" r:id="rId84"/>
    <p:sldId id="677" r:id="rId85"/>
    <p:sldId id="678" r:id="rId86"/>
    <p:sldId id="679" r:id="rId8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rgbClr val="00757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rgbClr val="00757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D8"/>
    <a:srgbClr val="007572"/>
    <a:srgbClr val="B3FFD9"/>
    <a:srgbClr val="99FFCC"/>
    <a:srgbClr val="DC00DC"/>
    <a:srgbClr val="3B4F89"/>
    <a:srgbClr val="470F3E"/>
    <a:srgbClr val="F3B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42" autoAdjust="0"/>
    <p:restoredTop sz="91001" autoAdjust="0"/>
  </p:normalViewPr>
  <p:slideViewPr>
    <p:cSldViewPr>
      <p:cViewPr varScale="1">
        <p:scale>
          <a:sx n="83" d="100"/>
          <a:sy n="83" d="100"/>
        </p:scale>
        <p:origin x="18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1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57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46775" y="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9363"/>
            <a:ext cx="674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8113" y="8869363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 i="0"/>
            </a:lvl1pPr>
          </a:lstStyle>
          <a:p>
            <a:pPr>
              <a:defRPr/>
            </a:pPr>
            <a:fld id="{221738C7-8ADF-49A4-AF1A-7F4231B52BA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58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572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946775" y="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2646363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9363"/>
            <a:ext cx="674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488113" y="8869363"/>
            <a:ext cx="369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 i="0"/>
            </a:lvl1pPr>
          </a:lstStyle>
          <a:p>
            <a:pPr>
              <a:defRPr/>
            </a:pPr>
            <a:fld id="{4CCF963B-9199-4D88-81C9-6D5FEC2FAA4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71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195"/>
                  </a:srgbClr>
                </a:solidFill>
              </a14:hiddenFill>
            </a:ext>
          </a:extLst>
        </p:spPr>
        <p:txBody>
          <a:bodyPr/>
          <a:lstStyle/>
          <a:p>
            <a:endParaRPr lang="es-UY" altLang="es-ES" smtClean="0"/>
          </a:p>
        </p:txBody>
      </p:sp>
      <p:sp>
        <p:nvSpPr>
          <p:cNvPr id="972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195"/>
                  </a:srgbClr>
                </a:solidFill>
              </a14:hiddenFill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C3D99EB-B155-403A-9E78-46CC9D8AE232}" type="slidenum">
              <a:rPr lang="en-US" altLang="es-ES" sz="1200" i="0" smtClean="0"/>
              <a:pPr/>
              <a:t>41</a:t>
            </a:fld>
            <a:endParaRPr lang="en-US" altLang="es-ES" sz="1200" i="0" smtClean="0"/>
          </a:p>
        </p:txBody>
      </p:sp>
    </p:spTree>
    <p:extLst>
      <p:ext uri="{BB962C8B-B14F-4D97-AF65-F5344CB8AC3E}">
        <p14:creationId xmlns:p14="http://schemas.microsoft.com/office/powerpoint/2010/main" val="62446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2 Marcador de notas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195"/>
                  </a:srgbClr>
                </a:solidFill>
              </a14:hiddenFill>
            </a:ext>
          </a:extLst>
        </p:spPr>
        <p:txBody>
          <a:bodyPr/>
          <a:lstStyle/>
          <a:p>
            <a:endParaRPr lang="es-UY" altLang="es-ES" smtClean="0"/>
          </a:p>
        </p:txBody>
      </p:sp>
      <p:sp>
        <p:nvSpPr>
          <p:cNvPr id="983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195"/>
                  </a:srgbClr>
                </a:solidFill>
              </a14:hiddenFill>
            </a:ext>
          </a:extLst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C3FDEA8-38D6-4CCA-82AE-3F7B4627DCF5}" type="slidenum">
              <a:rPr lang="en-US" altLang="es-ES" sz="1200" i="0" smtClean="0"/>
              <a:pPr/>
              <a:t>47</a:t>
            </a:fld>
            <a:endParaRPr lang="en-US" altLang="es-ES" sz="1200" i="0" smtClean="0"/>
          </a:p>
        </p:txBody>
      </p:sp>
    </p:spTree>
    <p:extLst>
      <p:ext uri="{BB962C8B-B14F-4D97-AF65-F5344CB8AC3E}">
        <p14:creationId xmlns:p14="http://schemas.microsoft.com/office/powerpoint/2010/main" val="378745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1CE8E-252E-4C0F-9BEC-C519EB8B28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0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347F6-D32E-4B10-AFD8-251C46F613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9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08C5B-3509-42CF-801A-330A89FF7C2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7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50E59-A741-4C9A-9846-7D19F0E9098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3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2F65D-DA5A-4851-9DC6-B4EF3C80E48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4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8F179-033B-42B5-89C7-3136A4B5572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40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86D55-2EA4-4EBC-BE2B-17A7EEBAFB2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4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0632B-6CE6-4891-B786-D6C1E04EB6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8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894E5-F73B-4C02-B032-4C124829F9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5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03724-EC9D-451A-84B7-0310E0D042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3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6A9BE-5A2E-40B8-B8C3-96E8EAB499D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8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 smtClean="0"/>
              <a:t>Click to edit Master text styles</a:t>
            </a:r>
          </a:p>
          <a:p>
            <a:pPr lvl="1"/>
            <a:r>
              <a:rPr lang="en-US" altLang="es-ES" smtClean="0"/>
              <a:t>Second level</a:t>
            </a:r>
          </a:p>
          <a:p>
            <a:pPr lvl="2"/>
            <a:r>
              <a:rPr lang="en-US" altLang="es-ES" smtClean="0"/>
              <a:t>Third level</a:t>
            </a:r>
          </a:p>
          <a:p>
            <a:pPr lvl="3"/>
            <a:r>
              <a:rPr lang="en-US" altLang="es-ES" smtClean="0"/>
              <a:t>Fourth level</a:t>
            </a:r>
          </a:p>
          <a:p>
            <a:pPr lvl="4"/>
            <a:r>
              <a:rPr lang="en-US" altLang="es-E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38CE0A8-A369-446E-B9BF-FD54BEBFF75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70F3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70F3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70F3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70F3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5D7E7AA1-6014-4A8D-8A85-50932EDA5711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altLang="es-ES" sz="1400" i="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s-ES" altLang="es-ES" dirty="0" smtClean="0"/>
              <a:t>Capítulo 10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es-UY" altLang="es-ES" dirty="0" smtClean="0"/>
              <a:t>	MODELO DE EQUILIBRIO PARCIAL EN COMPETENCIA PERFECTA</a:t>
            </a:r>
            <a:endParaRPr lang="en-US" altLang="es-ES" dirty="0" smtClean="0"/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0" y="6324600"/>
            <a:ext cx="914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FFD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757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000" i="0" dirty="0">
                <a:solidFill>
                  <a:srgbClr val="470F3E"/>
                </a:solidFill>
              </a:rPr>
              <a:t>Copyright ©2005 by South-Western, a division of Thomson Learning. 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26E579A-5AAC-4DE1-89AC-5201A2F2CD6A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10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"/>
            <a:ext cx="9144000" cy="670560"/>
          </a:xfrm>
        </p:spPr>
        <p:txBody>
          <a:bodyPr/>
          <a:lstStyle/>
          <a:p>
            <a:r>
              <a:rPr lang="es-ES" altLang="es-ES" sz="3400" dirty="0" smtClean="0"/>
              <a:t>Elasticidad de la Demanda de Mercado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897" y="914400"/>
            <a:ext cx="8229600" cy="1143000"/>
          </a:xfrm>
        </p:spPr>
        <p:txBody>
          <a:bodyPr/>
          <a:lstStyle/>
          <a:p>
            <a:r>
              <a:rPr lang="es-UY" altLang="es-ES" dirty="0" smtClean="0"/>
              <a:t>La elasticidad precio de la demanda del mercado es </a:t>
            </a:r>
            <a:endParaRPr lang="en-US" altLang="es-ES" dirty="0" smtClean="0"/>
          </a:p>
        </p:txBody>
      </p:sp>
      <p:graphicFrame>
        <p:nvGraphicFramePr>
          <p:cNvPr id="8273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563860"/>
              </p:ext>
            </p:extLst>
          </p:nvPr>
        </p:nvGraphicFramePr>
        <p:xfrm>
          <a:off x="2438400" y="2209800"/>
          <a:ext cx="398780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4" name="Equation" r:id="rId3" imgW="1542982" imgH="380876" progId="Equation.3">
                  <p:embed/>
                </p:oleObj>
              </mc:Choice>
              <mc:Fallback>
                <p:oleObj name="Equation" r:id="rId3" imgW="1542982" imgH="38087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209800"/>
                        <a:ext cx="398780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7397" name="Rectangle 5"/>
          <p:cNvSpPr>
            <a:spLocks noChangeArrowheads="1"/>
          </p:cNvSpPr>
          <p:nvPr/>
        </p:nvSpPr>
        <p:spPr bwMode="auto">
          <a:xfrm>
            <a:off x="533400" y="3581400"/>
            <a:ext cx="8153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s-ES" sz="3200" i="0" dirty="0">
                <a:solidFill>
                  <a:srgbClr val="470F3E"/>
                </a:solidFill>
              </a:rPr>
              <a:t>La </a:t>
            </a:r>
            <a:r>
              <a:rPr lang="en-US" altLang="es-ES" sz="3200" i="0" dirty="0" err="1">
                <a:solidFill>
                  <a:srgbClr val="470F3E"/>
                </a:solidFill>
              </a:rPr>
              <a:t>demanda</a:t>
            </a:r>
            <a:r>
              <a:rPr lang="en-US" altLang="es-ES" sz="3200" i="0" dirty="0">
                <a:solidFill>
                  <a:srgbClr val="470F3E"/>
                </a:solidFill>
              </a:rPr>
              <a:t> de </a:t>
            </a:r>
            <a:r>
              <a:rPr lang="en-US" altLang="es-ES" sz="3200" i="0" dirty="0" err="1">
                <a:solidFill>
                  <a:srgbClr val="470F3E"/>
                </a:solidFill>
              </a:rPr>
              <a:t>mercado</a:t>
            </a:r>
            <a:r>
              <a:rPr lang="en-US" altLang="es-ES" sz="3200" i="0" dirty="0">
                <a:solidFill>
                  <a:srgbClr val="470F3E"/>
                </a:solidFill>
              </a:rPr>
              <a:t> se </a:t>
            </a:r>
            <a:r>
              <a:rPr lang="en-US" altLang="es-ES" sz="3200" i="0" dirty="0" err="1">
                <a:solidFill>
                  <a:srgbClr val="470F3E"/>
                </a:solidFill>
              </a:rPr>
              <a:t>caracteriza</a:t>
            </a:r>
            <a:r>
              <a:rPr lang="en-US" altLang="es-ES" sz="3200" i="0" dirty="0">
                <a:solidFill>
                  <a:srgbClr val="470F3E"/>
                </a:solidFill>
              </a:rPr>
              <a:t> </a:t>
            </a:r>
            <a:r>
              <a:rPr lang="en-US" altLang="es-ES" sz="3200" i="0" dirty="0" err="1">
                <a:solidFill>
                  <a:srgbClr val="470F3E"/>
                </a:solidFill>
              </a:rPr>
              <a:t>por</a:t>
            </a:r>
            <a:r>
              <a:rPr lang="en-US" altLang="es-ES" sz="3200" i="0" dirty="0">
                <a:solidFill>
                  <a:srgbClr val="470F3E"/>
                </a:solidFill>
              </a:rPr>
              <a:t> </a:t>
            </a:r>
            <a:r>
              <a:rPr lang="en-US" altLang="es-ES" sz="3200" i="0" dirty="0" err="1">
                <a:solidFill>
                  <a:srgbClr val="470F3E"/>
                </a:solidFill>
              </a:rPr>
              <a:t>ser</a:t>
            </a:r>
            <a:r>
              <a:rPr lang="en-US" altLang="es-ES" sz="3200" i="0" dirty="0">
                <a:solidFill>
                  <a:srgbClr val="470F3E"/>
                </a:solidFill>
              </a:rPr>
              <a:t> </a:t>
            </a:r>
            <a:r>
              <a:rPr lang="en-US" altLang="es-ES" sz="3200" i="0" dirty="0" err="1">
                <a:solidFill>
                  <a:srgbClr val="470F3E"/>
                </a:solidFill>
              </a:rPr>
              <a:t>elástica</a:t>
            </a:r>
            <a:r>
              <a:rPr lang="en-US" altLang="es-ES" sz="3200" i="0" dirty="0">
                <a:solidFill>
                  <a:srgbClr val="470F3E"/>
                </a:solidFill>
              </a:rPr>
              <a:t> (</a:t>
            </a:r>
            <a:r>
              <a:rPr lang="en-US" altLang="es-ES" sz="3200" dirty="0" err="1">
                <a:solidFill>
                  <a:srgbClr val="470F3E"/>
                </a:solidFill>
              </a:rPr>
              <a:t>e</a:t>
            </a:r>
            <a:r>
              <a:rPr lang="en-US" altLang="es-ES" sz="3200" baseline="-25000" dirty="0" err="1">
                <a:solidFill>
                  <a:srgbClr val="470F3E"/>
                </a:solidFill>
              </a:rPr>
              <a:t>Q,P</a:t>
            </a:r>
            <a:r>
              <a:rPr lang="en-US" altLang="es-ES" sz="3200" baseline="-25000" dirty="0">
                <a:solidFill>
                  <a:srgbClr val="470F3E"/>
                </a:solidFill>
              </a:rPr>
              <a:t> </a:t>
            </a:r>
            <a:r>
              <a:rPr lang="en-US" altLang="es-ES" sz="3200" i="0" dirty="0">
                <a:solidFill>
                  <a:srgbClr val="470F3E"/>
                </a:solidFill>
              </a:rPr>
              <a:t>&lt;-1) o </a:t>
            </a:r>
            <a:r>
              <a:rPr lang="en-US" altLang="es-ES" sz="3200" i="0" dirty="0" err="1">
                <a:solidFill>
                  <a:srgbClr val="470F3E"/>
                </a:solidFill>
              </a:rPr>
              <a:t>inelastica</a:t>
            </a:r>
            <a:r>
              <a:rPr lang="en-US" altLang="es-ES" sz="3200" i="0" dirty="0">
                <a:solidFill>
                  <a:srgbClr val="470F3E"/>
                </a:solidFill>
              </a:rPr>
              <a:t> (0&gt; </a:t>
            </a:r>
            <a:r>
              <a:rPr lang="en-US" altLang="es-ES" sz="3200" dirty="0" err="1">
                <a:solidFill>
                  <a:srgbClr val="470F3E"/>
                </a:solidFill>
              </a:rPr>
              <a:t>e</a:t>
            </a:r>
            <a:r>
              <a:rPr lang="en-US" altLang="es-ES" sz="3200" baseline="-25000" dirty="0" err="1">
                <a:solidFill>
                  <a:srgbClr val="470F3E"/>
                </a:solidFill>
              </a:rPr>
              <a:t>Q</a:t>
            </a:r>
            <a:r>
              <a:rPr lang="en-US" altLang="es-ES" sz="3200" i="0" baseline="-25000" dirty="0" err="1">
                <a:solidFill>
                  <a:srgbClr val="470F3E"/>
                </a:solidFill>
              </a:rPr>
              <a:t>,</a:t>
            </a:r>
            <a:r>
              <a:rPr lang="en-US" altLang="es-ES" sz="3200" baseline="-25000" dirty="0" err="1">
                <a:solidFill>
                  <a:srgbClr val="470F3E"/>
                </a:solidFill>
              </a:rPr>
              <a:t>P</a:t>
            </a:r>
            <a:r>
              <a:rPr lang="en-US" altLang="es-ES" sz="3200" i="0" dirty="0">
                <a:solidFill>
                  <a:srgbClr val="470F3E"/>
                </a:solidFill>
              </a:rPr>
              <a:t> &gt; 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39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C3CDC20-9F68-47FF-BF01-6AAF41DEFC3C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11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972"/>
            <a:ext cx="9144000" cy="581628"/>
          </a:xfrm>
        </p:spPr>
        <p:txBody>
          <a:bodyPr/>
          <a:lstStyle/>
          <a:p>
            <a:r>
              <a:rPr lang="en-US" altLang="es-ES" sz="3800" dirty="0" err="1" smtClean="0"/>
              <a:t>Elasticidad</a:t>
            </a:r>
            <a:r>
              <a:rPr lang="en-US" altLang="es-ES" sz="3800" dirty="0" smtClean="0"/>
              <a:t> de la </a:t>
            </a:r>
            <a:r>
              <a:rPr lang="en-US" altLang="es-ES" sz="3800" dirty="0" err="1" smtClean="0"/>
              <a:t>Demanda</a:t>
            </a:r>
            <a:r>
              <a:rPr lang="en-US" altLang="es-ES" sz="3800" dirty="0" smtClean="0"/>
              <a:t> de Mercado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775" y="1135063"/>
            <a:ext cx="8229600" cy="1143000"/>
          </a:xfrm>
        </p:spPr>
        <p:txBody>
          <a:bodyPr/>
          <a:lstStyle/>
          <a:p>
            <a:r>
              <a:rPr lang="en-US" altLang="es-ES" dirty="0" smtClean="0"/>
              <a:t>La </a:t>
            </a:r>
            <a:r>
              <a:rPr lang="en-US" altLang="es-ES" dirty="0" err="1" smtClean="0"/>
              <a:t>elasticidad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precio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cruzada</a:t>
            </a:r>
            <a:r>
              <a:rPr lang="en-US" altLang="es-ES" dirty="0" smtClean="0"/>
              <a:t> de la </a:t>
            </a:r>
            <a:r>
              <a:rPr lang="en-US" altLang="es-ES" dirty="0" err="1" smtClean="0"/>
              <a:t>demanda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mercado</a:t>
            </a:r>
            <a:r>
              <a:rPr lang="en-US" altLang="es-ES" dirty="0" smtClean="0"/>
              <a:t> </a:t>
            </a:r>
            <a:r>
              <a:rPr lang="en-US" altLang="es-ES" dirty="0" err="1" smtClean="0"/>
              <a:t>es</a:t>
            </a:r>
            <a:endParaRPr lang="en-US" altLang="es-ES" dirty="0" smtClean="0"/>
          </a:p>
        </p:txBody>
      </p:sp>
      <p:graphicFrame>
        <p:nvGraphicFramePr>
          <p:cNvPr id="8335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853211"/>
              </p:ext>
            </p:extLst>
          </p:nvPr>
        </p:nvGraphicFramePr>
        <p:xfrm>
          <a:off x="2429539" y="2506663"/>
          <a:ext cx="38576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8" name="Equation" r:id="rId3" imgW="1542982" imgH="380876" progId="Equation.3">
                  <p:embed/>
                </p:oleObj>
              </mc:Choice>
              <mc:Fallback>
                <p:oleObj name="Equation" r:id="rId3" imgW="1542982" imgH="38087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9539" y="2506663"/>
                        <a:ext cx="3857625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541" name="Rectangle 5"/>
          <p:cNvSpPr>
            <a:spLocks noChangeArrowheads="1"/>
          </p:cNvSpPr>
          <p:nvPr/>
        </p:nvSpPr>
        <p:spPr bwMode="auto">
          <a:xfrm>
            <a:off x="533400" y="4038600"/>
            <a:ext cx="815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s-ES" sz="3200" i="0">
                <a:solidFill>
                  <a:srgbClr val="470F3E"/>
                </a:solidFill>
              </a:rPr>
              <a:t>La elasticidad ingreso de la demanda de mercado es</a:t>
            </a:r>
          </a:p>
        </p:txBody>
      </p:sp>
      <p:graphicFrame>
        <p:nvGraphicFramePr>
          <p:cNvPr id="833542" name="Object 6"/>
          <p:cNvGraphicFramePr>
            <a:graphicFrameLocks noChangeAspect="1"/>
          </p:cNvGraphicFramePr>
          <p:nvPr/>
        </p:nvGraphicFramePr>
        <p:xfrm>
          <a:off x="2514600" y="5334000"/>
          <a:ext cx="3795713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9" name="Equation" r:id="rId5" imgW="1514368" imgH="380876" progId="Equation.3">
                  <p:embed/>
                </p:oleObj>
              </mc:Choice>
              <mc:Fallback>
                <p:oleObj name="Equation" r:id="rId5" imgW="1514368" imgH="38087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334000"/>
                        <a:ext cx="3795713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54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24C6F52-D04D-4AC3-B31F-D0888EBB751D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12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s-ES" altLang="es-ES" dirty="0" smtClean="0"/>
              <a:t>Competencia Perfecta 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382000" cy="5334000"/>
          </a:xfrm>
        </p:spPr>
        <p:txBody>
          <a:bodyPr/>
          <a:lstStyle/>
          <a:p>
            <a:r>
              <a:rPr lang="es-ES" altLang="es-ES" dirty="0" smtClean="0"/>
              <a:t>Una </a:t>
            </a:r>
            <a:r>
              <a:rPr lang="es-ES" altLang="es-ES" u="sng" dirty="0" smtClean="0"/>
              <a:t>industria en competencia perfecta</a:t>
            </a:r>
            <a:r>
              <a:rPr lang="es-ES" altLang="es-ES" dirty="0" smtClean="0"/>
              <a:t> es aquella:</a:t>
            </a:r>
          </a:p>
          <a:p>
            <a:pPr lvl="1"/>
            <a:r>
              <a:rPr lang="es-ES" altLang="es-ES" dirty="0" smtClean="0"/>
              <a:t>Bajos costos de entrada y salida</a:t>
            </a:r>
          </a:p>
          <a:p>
            <a:pPr lvl="1"/>
            <a:r>
              <a:rPr lang="es-ES" altLang="es-ES" dirty="0" smtClean="0"/>
              <a:t>Hay una gran cantidad de empresas</a:t>
            </a:r>
          </a:p>
          <a:p>
            <a:pPr lvl="1"/>
            <a:r>
              <a:rPr lang="es-ES" altLang="es-ES" dirty="0"/>
              <a:t>T</a:t>
            </a:r>
            <a:r>
              <a:rPr lang="es-ES" altLang="es-ES" dirty="0" smtClean="0"/>
              <a:t>odas producen el mismo bien homogéneo</a:t>
            </a:r>
          </a:p>
          <a:p>
            <a:pPr lvl="1"/>
            <a:r>
              <a:rPr lang="es-ES" altLang="es-ES" dirty="0" smtClean="0"/>
              <a:t>Cada una intenta maximizar beneficios</a:t>
            </a:r>
          </a:p>
          <a:p>
            <a:pPr lvl="1"/>
            <a:r>
              <a:rPr lang="es-ES" altLang="es-ES" dirty="0" smtClean="0"/>
              <a:t>Ninguna tiene efecto sobre el precio de mercado</a:t>
            </a:r>
          </a:p>
          <a:p>
            <a:pPr lvl="1"/>
            <a:r>
              <a:rPr lang="es-ES" altLang="es-ES" dirty="0" smtClean="0"/>
              <a:t>Hay información perfecta</a:t>
            </a:r>
          </a:p>
          <a:p>
            <a:pPr lvl="1"/>
            <a:r>
              <a:rPr lang="es-ES" altLang="es-ES" dirty="0" smtClean="0"/>
              <a:t>No existen costos de transacción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9EBA84D-A317-4254-93BD-AF730F25F2DE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13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685800"/>
          </a:xfrm>
        </p:spPr>
        <p:txBody>
          <a:bodyPr/>
          <a:lstStyle/>
          <a:p>
            <a:r>
              <a:rPr lang="es-ES" altLang="es-ES" sz="3600" dirty="0" smtClean="0"/>
              <a:t>Tiempo de respuesta de la oferta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s-ES" altLang="es-ES" sz="2800" dirty="0" smtClean="0"/>
              <a:t>Es importante definir tiempo de respuesta de la oferta a los cambios de demanda</a:t>
            </a:r>
          </a:p>
          <a:p>
            <a:pPr lvl="1"/>
            <a:r>
              <a:rPr lang="es-ES" altLang="es-ES" dirty="0" smtClean="0"/>
              <a:t>Muy corto plazo</a:t>
            </a:r>
          </a:p>
          <a:p>
            <a:pPr lvl="2"/>
            <a:r>
              <a:rPr lang="es-ES" altLang="es-ES" dirty="0" smtClean="0"/>
              <a:t>no hay respuesta de la oferta (cantidad ofrecida es fija)</a:t>
            </a:r>
          </a:p>
          <a:p>
            <a:pPr lvl="1"/>
            <a:r>
              <a:rPr lang="es-ES" altLang="es-ES" dirty="0" smtClean="0"/>
              <a:t>Corto plazo</a:t>
            </a:r>
          </a:p>
          <a:p>
            <a:pPr lvl="2"/>
            <a:r>
              <a:rPr lang="es-ES" altLang="es-ES" dirty="0" smtClean="0"/>
              <a:t>Empresas existentes pueden alterar la cantidad que ofrecen, </a:t>
            </a:r>
          </a:p>
          <a:p>
            <a:pPr lvl="2"/>
            <a:r>
              <a:rPr lang="es-ES" altLang="es-ES" dirty="0" smtClean="0"/>
              <a:t>pero ninguna nueva empresa puede entrar </a:t>
            </a:r>
          </a:p>
          <a:p>
            <a:pPr lvl="1"/>
            <a:r>
              <a:rPr lang="es-ES" altLang="es-ES" dirty="0" smtClean="0"/>
              <a:t>Largo plazo</a:t>
            </a:r>
          </a:p>
          <a:p>
            <a:pPr lvl="2"/>
            <a:r>
              <a:rPr lang="es-ES" altLang="es-ES" dirty="0" smtClean="0"/>
              <a:t>Nuevas empresas pueden entrar en la industria</a:t>
            </a:r>
          </a:p>
        </p:txBody>
      </p:sp>
    </p:spTree>
    <p:extLst>
      <p:ext uri="{BB962C8B-B14F-4D97-AF65-F5344CB8AC3E}">
        <p14:creationId xmlns:p14="http://schemas.microsoft.com/office/powerpoint/2010/main" val="39236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9C6A59A-FCBA-4240-903E-5EA330FD58DA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14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176213" y="2177"/>
            <a:ext cx="8686800" cy="68362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z="3200" dirty="0" err="1" smtClean="0"/>
              <a:t>Curva</a:t>
            </a:r>
            <a:r>
              <a:rPr lang="en-US" altLang="es-ES" sz="3200" dirty="0" smtClean="0"/>
              <a:t> de </a:t>
            </a:r>
            <a:r>
              <a:rPr lang="en-US" altLang="es-ES" sz="3200" dirty="0" err="1" smtClean="0"/>
              <a:t>Oferta</a:t>
            </a:r>
            <a:r>
              <a:rPr lang="en-US" altLang="es-ES" sz="3200" dirty="0" smtClean="0"/>
              <a:t> del Mercado a </a:t>
            </a:r>
            <a:r>
              <a:rPr lang="en-US" altLang="es-ES" sz="3200" dirty="0" err="1" smtClean="0"/>
              <a:t>Corto</a:t>
            </a:r>
            <a:r>
              <a:rPr lang="en-US" altLang="es-ES" sz="3200" dirty="0" smtClean="0"/>
              <a:t> </a:t>
            </a:r>
            <a:r>
              <a:rPr lang="en-US" altLang="es-ES" sz="3200" dirty="0" err="1" smtClean="0"/>
              <a:t>Plazo</a:t>
            </a:r>
            <a:endParaRPr lang="en-US" altLang="es-ES" sz="3200" dirty="0" smtClean="0"/>
          </a:p>
        </p:txBody>
      </p:sp>
      <p:sp>
        <p:nvSpPr>
          <p:cNvPr id="20484" name="Line 3"/>
          <p:cNvSpPr>
            <a:spLocks noChangeShapeType="1"/>
          </p:cNvSpPr>
          <p:nvPr/>
        </p:nvSpPr>
        <p:spPr bwMode="auto">
          <a:xfrm>
            <a:off x="6483350" y="51054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485" name="Line 4"/>
          <p:cNvSpPr>
            <a:spLocks noChangeShapeType="1"/>
          </p:cNvSpPr>
          <p:nvPr/>
        </p:nvSpPr>
        <p:spPr bwMode="auto">
          <a:xfrm>
            <a:off x="844550" y="3124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844550" y="51054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6483350" y="3124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587750" y="3124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>
            <a:off x="3587750" y="51054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490" name="Text Box 9"/>
          <p:cNvSpPr txBox="1">
            <a:spLocks noChangeArrowheads="1"/>
          </p:cNvSpPr>
          <p:nvPr/>
        </p:nvSpPr>
        <p:spPr bwMode="auto">
          <a:xfrm>
            <a:off x="2332038" y="5105400"/>
            <a:ext cx="10033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 i="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7970838" y="5105400"/>
            <a:ext cx="100488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 i="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20492" name="Text Box 11"/>
          <p:cNvSpPr txBox="1">
            <a:spLocks noChangeArrowheads="1"/>
          </p:cNvSpPr>
          <p:nvPr/>
        </p:nvSpPr>
        <p:spPr bwMode="auto">
          <a:xfrm>
            <a:off x="4999038" y="5105400"/>
            <a:ext cx="10033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 i="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6148388" y="3048000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20494" name="Text Box 13"/>
          <p:cNvSpPr txBox="1">
            <a:spLocks noChangeArrowheads="1"/>
          </p:cNvSpPr>
          <p:nvPr/>
        </p:nvSpPr>
        <p:spPr bwMode="auto">
          <a:xfrm>
            <a:off x="3176588" y="2971800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433388" y="2971800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>
                <a:solidFill>
                  <a:schemeClr val="tx1"/>
                </a:solidFill>
              </a:rPr>
              <a:t>P</a:t>
            </a:r>
          </a:p>
        </p:txBody>
      </p:sp>
      <p:grpSp>
        <p:nvGrpSpPr>
          <p:cNvPr id="735251" name="Group 19"/>
          <p:cNvGrpSpPr>
            <a:grpSpLocks/>
          </p:cNvGrpSpPr>
          <p:nvPr/>
        </p:nvGrpSpPr>
        <p:grpSpPr bwMode="auto">
          <a:xfrm>
            <a:off x="422275" y="3962400"/>
            <a:ext cx="7280275" cy="1474788"/>
            <a:chOff x="266" y="2496"/>
            <a:chExt cx="4586" cy="929"/>
          </a:xfrm>
        </p:grpSpPr>
        <p:sp>
          <p:nvSpPr>
            <p:cNvPr id="20514" name="Line 20"/>
            <p:cNvSpPr>
              <a:spLocks noChangeShapeType="1"/>
            </p:cNvSpPr>
            <p:nvPr/>
          </p:nvSpPr>
          <p:spPr bwMode="auto">
            <a:xfrm>
              <a:off x="532" y="2592"/>
              <a:ext cx="43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0515" name="Line 21"/>
            <p:cNvSpPr>
              <a:spLocks noChangeShapeType="1"/>
            </p:cNvSpPr>
            <p:nvPr/>
          </p:nvSpPr>
          <p:spPr bwMode="auto">
            <a:xfrm>
              <a:off x="916" y="2592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0516" name="Line 22"/>
            <p:cNvSpPr>
              <a:spLocks noChangeShapeType="1"/>
            </p:cNvSpPr>
            <p:nvPr/>
          </p:nvSpPr>
          <p:spPr bwMode="auto">
            <a:xfrm>
              <a:off x="2644" y="2592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0517" name="Text Box 23"/>
            <p:cNvSpPr txBox="1">
              <a:spLocks noChangeArrowheads="1"/>
            </p:cNvSpPr>
            <p:nvPr/>
          </p:nvSpPr>
          <p:spPr bwMode="auto">
            <a:xfrm>
              <a:off x="784" y="3233"/>
              <a:ext cx="2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1</a:t>
              </a:r>
              <a:r>
                <a:rPr lang="en-US" altLang="es-ES" sz="1400" b="1" i="0" baseline="30000">
                  <a:solidFill>
                    <a:schemeClr val="tx1"/>
                  </a:solidFill>
                </a:rPr>
                <a:t>A</a:t>
              </a:r>
              <a:endParaRPr lang="en-US" altLang="es-ES" sz="1400" b="1" baseline="30000">
                <a:solidFill>
                  <a:schemeClr val="tx1"/>
                </a:solidFill>
              </a:endParaRPr>
            </a:p>
          </p:txBody>
        </p:sp>
        <p:sp>
          <p:nvSpPr>
            <p:cNvPr id="20518" name="Text Box 24"/>
            <p:cNvSpPr txBox="1">
              <a:spLocks noChangeArrowheads="1"/>
            </p:cNvSpPr>
            <p:nvPr/>
          </p:nvSpPr>
          <p:spPr bwMode="auto">
            <a:xfrm>
              <a:off x="2499" y="3216"/>
              <a:ext cx="2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1</a:t>
              </a:r>
              <a:r>
                <a:rPr lang="en-US" altLang="es-ES" sz="1400" b="1" i="0" baseline="30000">
                  <a:solidFill>
                    <a:schemeClr val="tx1"/>
                  </a:solidFill>
                </a:rPr>
                <a:t>B</a:t>
              </a:r>
              <a:endParaRPr lang="en-US" altLang="es-ES" sz="1400" b="1" baseline="30000">
                <a:solidFill>
                  <a:schemeClr val="tx1"/>
                </a:solidFill>
              </a:endParaRPr>
            </a:p>
          </p:txBody>
        </p:sp>
        <p:sp>
          <p:nvSpPr>
            <p:cNvPr id="20519" name="Text Box 25"/>
            <p:cNvSpPr txBox="1">
              <a:spLocks noChangeArrowheads="1"/>
            </p:cNvSpPr>
            <p:nvPr/>
          </p:nvSpPr>
          <p:spPr bwMode="auto">
            <a:xfrm>
              <a:off x="266" y="2496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1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</p:grpSp>
      <p:sp>
        <p:nvSpPr>
          <p:cNvPr id="735258" name="Text Box 26"/>
          <p:cNvSpPr txBox="1">
            <a:spLocks noChangeArrowheads="1"/>
          </p:cNvSpPr>
          <p:nvPr/>
        </p:nvSpPr>
        <p:spPr bwMode="auto">
          <a:xfrm>
            <a:off x="422275" y="914400"/>
            <a:ext cx="8024813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just"/>
            <a:r>
              <a:rPr lang="es-ES" altLang="es-ES" sz="2800" i="0" dirty="0" smtClean="0">
                <a:solidFill>
                  <a:srgbClr val="470F3E"/>
                </a:solidFill>
              </a:rPr>
              <a:t>Para obtener la curva de oferta de mercado, sumamos las cantidades ofrecidas a cada precio</a:t>
            </a:r>
            <a:endParaRPr lang="es-ES" altLang="es-ES" sz="2800" i="0" dirty="0">
              <a:solidFill>
                <a:srgbClr val="470F3E"/>
              </a:solidFill>
            </a:endParaRPr>
          </a:p>
        </p:txBody>
      </p:sp>
      <p:grpSp>
        <p:nvGrpSpPr>
          <p:cNvPr id="735273" name="Group 41"/>
          <p:cNvGrpSpPr>
            <a:grpSpLocks/>
          </p:cNvGrpSpPr>
          <p:nvPr/>
        </p:nvGrpSpPr>
        <p:grpSpPr bwMode="auto">
          <a:xfrm>
            <a:off x="990600" y="2819400"/>
            <a:ext cx="1943100" cy="1752600"/>
            <a:chOff x="624" y="1776"/>
            <a:chExt cx="1224" cy="1104"/>
          </a:xfrm>
        </p:grpSpPr>
        <p:sp>
          <p:nvSpPr>
            <p:cNvPr id="20511" name="Text Box 16"/>
            <p:cNvSpPr txBox="1">
              <a:spLocks noChangeArrowheads="1"/>
            </p:cNvSpPr>
            <p:nvPr/>
          </p:nvSpPr>
          <p:spPr bwMode="auto">
            <a:xfrm>
              <a:off x="1284" y="2064"/>
              <a:ext cx="255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>
                  <a:solidFill>
                    <a:srgbClr val="3B4F89"/>
                  </a:solidFill>
                </a:rPr>
                <a:t>O</a:t>
              </a:r>
              <a:r>
                <a:rPr lang="en-US" altLang="es-ES" sz="1400" baseline="-25000">
                  <a:solidFill>
                    <a:srgbClr val="3B4F89"/>
                  </a:solidFill>
                </a:rPr>
                <a:t>A</a:t>
              </a:r>
              <a:endParaRPr lang="en-US" altLang="es-ES" sz="1400">
                <a:solidFill>
                  <a:srgbClr val="3B4F89"/>
                </a:solidFill>
              </a:endParaRPr>
            </a:p>
          </p:txBody>
        </p:sp>
        <p:sp>
          <p:nvSpPr>
            <p:cNvPr id="20512" name="Text Box 27"/>
            <p:cNvSpPr txBox="1">
              <a:spLocks noChangeArrowheads="1"/>
            </p:cNvSpPr>
            <p:nvPr/>
          </p:nvSpPr>
          <p:spPr bwMode="auto">
            <a:xfrm>
              <a:off x="624" y="1776"/>
              <a:ext cx="122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600" i="0">
                  <a:solidFill>
                    <a:srgbClr val="3B4F89"/>
                  </a:solidFill>
                </a:rPr>
                <a:t>Curva de oferta de </a:t>
              </a:r>
            </a:p>
            <a:p>
              <a:r>
                <a:rPr lang="en-US" altLang="es-ES" sz="1600" i="0">
                  <a:solidFill>
                    <a:srgbClr val="3B4F89"/>
                  </a:solidFill>
                </a:rPr>
                <a:t>la empresa </a:t>
              </a:r>
              <a:r>
                <a:rPr lang="en-US" altLang="es-ES" sz="1600">
                  <a:solidFill>
                    <a:srgbClr val="3B4F89"/>
                  </a:solidFill>
                </a:rPr>
                <a:t>A</a:t>
              </a:r>
              <a:endParaRPr lang="en-US" altLang="es-ES" sz="1600" i="0">
                <a:solidFill>
                  <a:srgbClr val="3B4F89"/>
                </a:solidFill>
              </a:endParaRPr>
            </a:p>
          </p:txBody>
        </p:sp>
        <p:sp>
          <p:nvSpPr>
            <p:cNvPr id="20513" name="Line 37"/>
            <p:cNvSpPr>
              <a:spLocks noChangeShapeType="1"/>
            </p:cNvSpPr>
            <p:nvPr/>
          </p:nvSpPr>
          <p:spPr bwMode="auto">
            <a:xfrm flipV="1">
              <a:off x="672" y="2160"/>
              <a:ext cx="624" cy="720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735274" name="Group 42"/>
          <p:cNvGrpSpPr>
            <a:grpSpLocks/>
          </p:cNvGrpSpPr>
          <p:nvPr/>
        </p:nvGrpSpPr>
        <p:grpSpPr bwMode="auto">
          <a:xfrm>
            <a:off x="3810000" y="2387600"/>
            <a:ext cx="2012950" cy="2489200"/>
            <a:chOff x="2400" y="1504"/>
            <a:chExt cx="1268" cy="1568"/>
          </a:xfrm>
        </p:grpSpPr>
        <p:sp>
          <p:nvSpPr>
            <p:cNvPr id="20508" name="Text Box 18"/>
            <p:cNvSpPr txBox="1">
              <a:spLocks noChangeArrowheads="1"/>
            </p:cNvSpPr>
            <p:nvPr/>
          </p:nvSpPr>
          <p:spPr bwMode="auto">
            <a:xfrm>
              <a:off x="2847" y="1968"/>
              <a:ext cx="275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600">
                  <a:solidFill>
                    <a:srgbClr val="3B4F89"/>
                  </a:solidFill>
                </a:rPr>
                <a:t>O</a:t>
              </a:r>
              <a:r>
                <a:rPr lang="en-US" altLang="es-ES" sz="1600" baseline="-25000">
                  <a:solidFill>
                    <a:srgbClr val="3B4F89"/>
                  </a:solidFill>
                </a:rPr>
                <a:t>B</a:t>
              </a:r>
              <a:endParaRPr lang="en-US" altLang="es-ES" sz="1600">
                <a:solidFill>
                  <a:srgbClr val="3B4F89"/>
                </a:solidFill>
              </a:endParaRPr>
            </a:p>
          </p:txBody>
        </p:sp>
        <p:sp>
          <p:nvSpPr>
            <p:cNvPr id="20509" name="Text Box 28"/>
            <p:cNvSpPr txBox="1">
              <a:spLocks noChangeArrowheads="1"/>
            </p:cNvSpPr>
            <p:nvPr/>
          </p:nvSpPr>
          <p:spPr bwMode="auto">
            <a:xfrm>
              <a:off x="2444" y="1504"/>
              <a:ext cx="122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s-ES" altLang="es-ES" sz="1600" i="0" dirty="0" smtClean="0">
                  <a:solidFill>
                    <a:srgbClr val="3B4F89"/>
                  </a:solidFill>
                </a:rPr>
                <a:t>Curva de oferta de </a:t>
              </a:r>
            </a:p>
            <a:p>
              <a:r>
                <a:rPr lang="es-ES" altLang="es-ES" sz="1600" i="0" dirty="0" smtClean="0">
                  <a:solidFill>
                    <a:srgbClr val="3B4F89"/>
                  </a:solidFill>
                </a:rPr>
                <a:t>la empresa </a:t>
              </a:r>
              <a:r>
                <a:rPr lang="es-ES" altLang="es-ES" sz="1600" dirty="0" smtClean="0">
                  <a:solidFill>
                    <a:srgbClr val="3B4F89"/>
                  </a:solidFill>
                </a:rPr>
                <a:t>B</a:t>
              </a:r>
              <a:endParaRPr lang="es-ES" altLang="es-ES" sz="1600" i="0" dirty="0">
                <a:solidFill>
                  <a:srgbClr val="3B4F89"/>
                </a:solidFill>
              </a:endParaRPr>
            </a:p>
          </p:txBody>
        </p:sp>
        <p:sp>
          <p:nvSpPr>
            <p:cNvPr id="20510" name="Line 38"/>
            <p:cNvSpPr>
              <a:spLocks noChangeShapeType="1"/>
            </p:cNvSpPr>
            <p:nvPr/>
          </p:nvSpPr>
          <p:spPr bwMode="auto">
            <a:xfrm flipV="1">
              <a:off x="2400" y="2160"/>
              <a:ext cx="480" cy="912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735275" name="Group 43"/>
          <p:cNvGrpSpPr>
            <a:grpSpLocks/>
          </p:cNvGrpSpPr>
          <p:nvPr/>
        </p:nvGrpSpPr>
        <p:grpSpPr bwMode="auto">
          <a:xfrm>
            <a:off x="6523038" y="3276600"/>
            <a:ext cx="2095500" cy="2794000"/>
            <a:chOff x="4109" y="2064"/>
            <a:chExt cx="1320" cy="1760"/>
          </a:xfrm>
        </p:grpSpPr>
        <p:sp>
          <p:nvSpPr>
            <p:cNvPr id="20501" name="Text Box 29"/>
            <p:cNvSpPr txBox="1">
              <a:spLocks noChangeArrowheads="1"/>
            </p:cNvSpPr>
            <p:nvPr/>
          </p:nvSpPr>
          <p:spPr bwMode="auto">
            <a:xfrm>
              <a:off x="4109" y="2064"/>
              <a:ext cx="104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600" i="0">
                  <a:solidFill>
                    <a:srgbClr val="470F3E"/>
                  </a:solidFill>
                </a:rPr>
                <a:t>Curva de oferta </a:t>
              </a:r>
            </a:p>
            <a:p>
              <a:pPr algn="ctr"/>
              <a:r>
                <a:rPr lang="en-US" altLang="es-ES" sz="1600" i="0">
                  <a:solidFill>
                    <a:srgbClr val="470F3E"/>
                  </a:solidFill>
                </a:rPr>
                <a:t>de mercado</a:t>
              </a:r>
            </a:p>
          </p:txBody>
        </p:sp>
        <p:sp>
          <p:nvSpPr>
            <p:cNvPr id="20502" name="Text Box 31"/>
            <p:cNvSpPr txBox="1">
              <a:spLocks noChangeArrowheads="1"/>
            </p:cNvSpPr>
            <p:nvPr/>
          </p:nvSpPr>
          <p:spPr bwMode="auto">
            <a:xfrm>
              <a:off x="4724" y="3216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1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  <p:sp>
          <p:nvSpPr>
            <p:cNvPr id="20503" name="Line 33"/>
            <p:cNvSpPr>
              <a:spLocks noChangeShapeType="1"/>
            </p:cNvSpPr>
            <p:nvPr/>
          </p:nvSpPr>
          <p:spPr bwMode="auto">
            <a:xfrm>
              <a:off x="4852" y="2592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0504" name="Text Box 34"/>
            <p:cNvSpPr txBox="1">
              <a:spLocks noChangeArrowheads="1"/>
            </p:cNvSpPr>
            <p:nvPr/>
          </p:nvSpPr>
          <p:spPr bwMode="auto">
            <a:xfrm>
              <a:off x="5225" y="2112"/>
              <a:ext cx="20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>
                  <a:solidFill>
                    <a:srgbClr val="470F3E"/>
                  </a:solidFill>
                </a:rPr>
                <a:t>O</a:t>
              </a:r>
            </a:p>
          </p:txBody>
        </p:sp>
        <p:sp>
          <p:nvSpPr>
            <p:cNvPr id="20505" name="Text Box 35"/>
            <p:cNvSpPr txBox="1">
              <a:spLocks noChangeArrowheads="1"/>
            </p:cNvSpPr>
            <p:nvPr/>
          </p:nvSpPr>
          <p:spPr bwMode="auto">
            <a:xfrm>
              <a:off x="4416" y="3600"/>
              <a:ext cx="929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600">
                  <a:solidFill>
                    <a:schemeClr val="tx1"/>
                  </a:solidFill>
                </a:rPr>
                <a:t>q</a:t>
              </a:r>
              <a:r>
                <a:rPr lang="en-US" altLang="es-ES" sz="1600" i="0" baseline="-25000">
                  <a:solidFill>
                    <a:schemeClr val="tx1"/>
                  </a:solidFill>
                </a:rPr>
                <a:t>1</a:t>
              </a:r>
              <a:r>
                <a:rPr lang="en-US" altLang="es-ES" sz="1600" i="0" baseline="30000">
                  <a:solidFill>
                    <a:schemeClr val="tx1"/>
                  </a:solidFill>
                </a:rPr>
                <a:t>A</a:t>
              </a:r>
              <a:r>
                <a:rPr lang="en-US" altLang="es-ES" sz="1600" i="0">
                  <a:solidFill>
                    <a:schemeClr val="tx1"/>
                  </a:solidFill>
                </a:rPr>
                <a:t> + </a:t>
              </a:r>
              <a:r>
                <a:rPr lang="en-US" altLang="es-ES" sz="1600">
                  <a:solidFill>
                    <a:schemeClr val="tx1"/>
                  </a:solidFill>
                </a:rPr>
                <a:t>q</a:t>
              </a:r>
              <a:r>
                <a:rPr lang="en-US" altLang="es-ES" sz="1600" i="0" baseline="-25000">
                  <a:solidFill>
                    <a:schemeClr val="tx1"/>
                  </a:solidFill>
                </a:rPr>
                <a:t>1</a:t>
              </a:r>
              <a:r>
                <a:rPr lang="en-US" altLang="es-ES" sz="1600" i="0" baseline="30000">
                  <a:solidFill>
                    <a:schemeClr val="tx1"/>
                  </a:solidFill>
                </a:rPr>
                <a:t>B</a:t>
              </a:r>
              <a:r>
                <a:rPr lang="en-US" altLang="es-ES" sz="1600" i="0">
                  <a:solidFill>
                    <a:schemeClr val="tx1"/>
                  </a:solidFill>
                </a:rPr>
                <a:t> = </a:t>
              </a:r>
              <a:r>
                <a:rPr lang="en-US" altLang="es-ES" sz="1600">
                  <a:solidFill>
                    <a:schemeClr val="tx1"/>
                  </a:solidFill>
                </a:rPr>
                <a:t>Q</a:t>
              </a:r>
              <a:r>
                <a:rPr lang="en-US" altLang="es-ES" sz="1600" i="0" baseline="-25000">
                  <a:solidFill>
                    <a:schemeClr val="tx1"/>
                  </a:solidFill>
                </a:rPr>
                <a:t>1</a:t>
              </a:r>
              <a:endParaRPr lang="en-US" altLang="es-ES" sz="1600">
                <a:solidFill>
                  <a:schemeClr val="tx1"/>
                </a:solidFill>
              </a:endParaRPr>
            </a:p>
          </p:txBody>
        </p:sp>
        <p:sp>
          <p:nvSpPr>
            <p:cNvPr id="20506" name="Line 36"/>
            <p:cNvSpPr>
              <a:spLocks noChangeShapeType="1"/>
            </p:cNvSpPr>
            <p:nvPr/>
          </p:nvSpPr>
          <p:spPr bwMode="auto">
            <a:xfrm flipV="1">
              <a:off x="4848" y="340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0507" name="Line 40"/>
            <p:cNvSpPr>
              <a:spLocks noChangeShapeType="1"/>
            </p:cNvSpPr>
            <p:nvPr/>
          </p:nvSpPr>
          <p:spPr bwMode="auto">
            <a:xfrm flipV="1">
              <a:off x="4368" y="2256"/>
              <a:ext cx="912" cy="720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735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35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25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98D675A-9F2C-4692-B4CA-7808DA9053C0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15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8303"/>
            <a:ext cx="9067800" cy="65749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s-ES" sz="3200" dirty="0" smtClean="0"/>
              <a:t>Función de Oferta de Mercado a Corto Plazo</a:t>
            </a:r>
          </a:p>
        </p:txBody>
      </p:sp>
      <p:graphicFrame>
        <p:nvGraphicFramePr>
          <p:cNvPr id="7362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5386880"/>
              </p:ext>
            </p:extLst>
          </p:nvPr>
        </p:nvGraphicFramePr>
        <p:xfrm>
          <a:off x="2362200" y="1143000"/>
          <a:ext cx="37338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0" name="Equation" r:id="rId3" imgW="1657437" imgH="380876" progId="Equation.3">
                  <p:embed/>
                </p:oleObj>
              </mc:Choice>
              <mc:Fallback>
                <p:oleObj name="Equation" r:id="rId3" imgW="1657437" imgH="38087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143000"/>
                        <a:ext cx="37338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6261" name="Rectangle 5"/>
          <p:cNvSpPr>
            <a:spLocks noChangeArrowheads="1"/>
          </p:cNvSpPr>
          <p:nvPr/>
        </p:nvSpPr>
        <p:spPr bwMode="auto">
          <a:xfrm>
            <a:off x="76200" y="2549524"/>
            <a:ext cx="8915400" cy="362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s-ES" altLang="es-ES" sz="3200" i="0" dirty="0" smtClean="0">
                <a:solidFill>
                  <a:srgbClr val="470F3E"/>
                </a:solidFill>
              </a:rPr>
              <a:t>Se asume que las empresas de la industria afrontan el mismo precio de mercado y los mismo precios para sus factores.</a:t>
            </a:r>
            <a:endParaRPr lang="es-ES" altLang="es-ES" sz="3200" i="0" dirty="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A5A997B-4D7D-4F5B-96CA-9B4AA09B5E40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16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altLang="es-ES" sz="3600" dirty="0" smtClean="0"/>
              <a:t>Elasticidad de la Oferta a Corto Plazo</a:t>
            </a:r>
          </a:p>
        </p:txBody>
      </p:sp>
      <p:graphicFrame>
        <p:nvGraphicFramePr>
          <p:cNvPr id="7372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369385"/>
              </p:ext>
            </p:extLst>
          </p:nvPr>
        </p:nvGraphicFramePr>
        <p:xfrm>
          <a:off x="1295400" y="3048000"/>
          <a:ext cx="630396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4" name="Ecuación" r:id="rId3" imgW="3095682" imgH="390594" progId="Equation.3">
                  <p:embed/>
                </p:oleObj>
              </mc:Choice>
              <mc:Fallback>
                <p:oleObj name="Ecuación" r:id="rId3" imgW="3095682" imgH="39059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48000"/>
                        <a:ext cx="6303962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37285" name="Rectangle 5"/>
              <p:cNvSpPr>
                <a:spLocks noChangeArrowheads="1"/>
              </p:cNvSpPr>
              <p:nvPr/>
            </p:nvSpPr>
            <p:spPr bwMode="auto">
              <a:xfrm>
                <a:off x="762000" y="4648200"/>
                <a:ext cx="8077200" cy="1371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marL="342900" indent="-3429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 i="1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20000"/>
                  </a:spcBef>
                  <a:buFontTx/>
                  <a:buChar char="•"/>
                </a:pPr>
                <a:r>
                  <a:rPr lang="en-US" altLang="es-ES" sz="3200" i="0" dirty="0" smtClean="0">
                    <a:solidFill>
                      <a:srgbClr val="470F3E"/>
                    </a:solidFill>
                  </a:rPr>
                  <a:t>Dado que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s-ES" sz="3200" i="1" smtClean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s-ES" sz="3200" b="0" i="1" smtClean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  <m:t>𝑑𝑄𝑠</m:t>
                        </m:r>
                      </m:num>
                      <m:den>
                        <m:r>
                          <a:rPr lang="en-US" altLang="es-ES" sz="3200" b="0" i="1" smtClean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  <m:t>𝑑𝑃</m:t>
                        </m:r>
                      </m:den>
                    </m:f>
                    <m:r>
                      <a:rPr lang="en-US" altLang="es-ES" sz="3200" b="0" i="1" smtClean="0">
                        <a:solidFill>
                          <a:srgbClr val="470F3E"/>
                        </a:solidFill>
                        <a:latin typeface="Cambria Math" panose="02040503050406030204" pitchFamily="18" charset="0"/>
                      </a:rPr>
                      <m:t>&gt;0,</m:t>
                    </m:r>
                  </m:oMath>
                </a14:m>
                <a:r>
                  <a:rPr lang="en-US" altLang="es-ES" sz="3200" i="0" dirty="0">
                    <a:solidFill>
                      <a:srgbClr val="470F3E"/>
                    </a:solidFill>
                  </a:rPr>
                  <a:t> </a:t>
                </a:r>
                <a:r>
                  <a:rPr lang="en-US" altLang="es-ES" sz="3200" dirty="0" err="1">
                    <a:solidFill>
                      <a:srgbClr val="470F3E"/>
                    </a:solidFill>
                  </a:rPr>
                  <a:t>e</a:t>
                </a:r>
                <a:r>
                  <a:rPr lang="en-US" altLang="es-ES" sz="3200" baseline="-25000" dirty="0" err="1">
                    <a:solidFill>
                      <a:srgbClr val="470F3E"/>
                    </a:solidFill>
                  </a:rPr>
                  <a:t>S</a:t>
                </a:r>
                <a:r>
                  <a:rPr lang="en-US" altLang="es-ES" sz="3200" i="0" baseline="-25000" dirty="0" err="1">
                    <a:solidFill>
                      <a:srgbClr val="470F3E"/>
                    </a:solidFill>
                  </a:rPr>
                  <a:t>,</a:t>
                </a:r>
                <a:r>
                  <a:rPr lang="en-US" altLang="es-ES" sz="3200" baseline="-25000" dirty="0" err="1">
                    <a:solidFill>
                      <a:srgbClr val="470F3E"/>
                    </a:solidFill>
                  </a:rPr>
                  <a:t>P</a:t>
                </a:r>
                <a:r>
                  <a:rPr lang="en-US" altLang="es-ES" sz="3200" i="0" dirty="0">
                    <a:solidFill>
                      <a:srgbClr val="470F3E"/>
                    </a:solidFill>
                  </a:rPr>
                  <a:t> &gt; 0</a:t>
                </a:r>
              </a:p>
            </p:txBody>
          </p:sp>
        </mc:Choice>
        <mc:Fallback xmlns="">
          <p:sp>
            <p:nvSpPr>
              <p:cNvPr id="737285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4648200"/>
                <a:ext cx="8077200" cy="1371600"/>
              </a:xfrm>
              <a:prstGeom prst="rect">
                <a:avLst/>
              </a:prstGeom>
              <a:blipFill>
                <a:blip r:embed="rId5"/>
                <a:stretch>
                  <a:fillRect l="-173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A0C1320-94FD-4331-ADE0-D5AB292B5D6F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17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altLang="es-ES" sz="3600" dirty="0" smtClean="0"/>
              <a:t>Una Función de Oferta a Corto Plazo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14400"/>
            <a:ext cx="8915400" cy="43434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oferta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firma </a:t>
            </a:r>
            <a:r>
              <a:rPr lang="en-US" dirty="0" err="1" smtClean="0"/>
              <a:t>i</a:t>
            </a:r>
            <a:r>
              <a:rPr lang="en-US" dirty="0" smtClean="0"/>
              <a:t> en el </a:t>
            </a:r>
            <a:r>
              <a:rPr lang="en-US" dirty="0" err="1" smtClean="0"/>
              <a:t>corto</a:t>
            </a:r>
            <a:r>
              <a:rPr lang="en-US" dirty="0" smtClean="0"/>
              <a:t> </a:t>
            </a:r>
            <a:r>
              <a:rPr lang="en-US" dirty="0" err="1" smtClean="0"/>
              <a:t>plazo</a:t>
            </a:r>
            <a:r>
              <a:rPr lang="en-US" dirty="0" smtClean="0"/>
              <a:t>:</a:t>
            </a:r>
          </a:p>
          <a:p>
            <a:pPr>
              <a:defRPr/>
            </a:pPr>
            <a:r>
              <a:rPr lang="en-US" dirty="0" smtClean="0"/>
              <a:t> </a:t>
            </a:r>
          </a:p>
          <a:p>
            <a:pPr marL="0" indent="0" algn="ctr">
              <a:buFontTx/>
              <a:buNone/>
              <a:defRPr/>
            </a:pPr>
            <a:r>
              <a:rPr lang="en-US" sz="2800" i="1" dirty="0" smtClean="0">
                <a:solidFill>
                  <a:srgbClr val="3B4F89"/>
                </a:solidFill>
              </a:rPr>
              <a:t>   q</a:t>
            </a:r>
            <a:r>
              <a:rPr lang="en-US" sz="2800" i="1" baseline="-25000" dirty="0" smtClean="0">
                <a:solidFill>
                  <a:srgbClr val="3B4F89"/>
                </a:solidFill>
              </a:rPr>
              <a:t>i</a:t>
            </a:r>
            <a:r>
              <a:rPr lang="en-US" sz="2800" dirty="0" smtClean="0">
                <a:solidFill>
                  <a:srgbClr val="3B4F89"/>
                </a:solidFill>
              </a:rPr>
              <a:t> (</a:t>
            </a:r>
            <a:r>
              <a:rPr lang="en-US" sz="2800" i="1" dirty="0" err="1" smtClean="0">
                <a:solidFill>
                  <a:srgbClr val="3B4F89"/>
                </a:solidFill>
              </a:rPr>
              <a:t>P</a:t>
            </a:r>
            <a:r>
              <a:rPr lang="en-US" sz="2800" dirty="0" err="1" smtClean="0">
                <a:solidFill>
                  <a:srgbClr val="3B4F89"/>
                </a:solidFill>
              </a:rPr>
              <a:t>,</a:t>
            </a:r>
            <a:r>
              <a:rPr lang="en-US" sz="2800" i="1" dirty="0" err="1" smtClean="0">
                <a:solidFill>
                  <a:srgbClr val="3B4F89"/>
                </a:solidFill>
              </a:rPr>
              <a:t>v</a:t>
            </a:r>
            <a:r>
              <a:rPr lang="en-US" sz="2800" dirty="0" err="1" smtClean="0">
                <a:solidFill>
                  <a:srgbClr val="3B4F89"/>
                </a:solidFill>
              </a:rPr>
              <a:t>,</a:t>
            </a:r>
            <a:r>
              <a:rPr lang="en-US" sz="2800" i="1" dirty="0" err="1" smtClean="0">
                <a:solidFill>
                  <a:srgbClr val="3B4F89"/>
                </a:solidFill>
              </a:rPr>
              <a:t>w</a:t>
            </a:r>
            <a:r>
              <a:rPr lang="en-US" sz="2800" dirty="0" smtClean="0">
                <a:solidFill>
                  <a:srgbClr val="3B4F89"/>
                </a:solidFill>
              </a:rPr>
              <a:t>) = 10</a:t>
            </a:r>
            <a:r>
              <a:rPr lang="en-US" sz="2800" i="1" dirty="0" smtClean="0">
                <a:solidFill>
                  <a:srgbClr val="3B4F89"/>
                </a:solidFill>
              </a:rPr>
              <a:t>P</a:t>
            </a:r>
            <a:r>
              <a:rPr lang="en-US" sz="2800" dirty="0" smtClean="0">
                <a:solidFill>
                  <a:srgbClr val="3B4F89"/>
                </a:solidFill>
              </a:rPr>
              <a:t>/3</a:t>
            </a:r>
          </a:p>
          <a:p>
            <a:pPr marL="0" indent="0" algn="ctr">
              <a:buFontTx/>
              <a:buNone/>
              <a:defRPr/>
            </a:pPr>
            <a:endParaRPr lang="en-US" sz="2800" i="1" dirty="0">
              <a:solidFill>
                <a:srgbClr val="3B4F89"/>
              </a:solidFill>
            </a:endParaRPr>
          </a:p>
          <a:p>
            <a:pPr>
              <a:defRPr/>
            </a:pPr>
            <a:r>
              <a:rPr lang="en-US" sz="2800" dirty="0" err="1"/>
              <a:t>Suponemos</a:t>
            </a:r>
            <a:r>
              <a:rPr lang="en-US" sz="2800" dirty="0"/>
              <a:t> </a:t>
            </a:r>
            <a:r>
              <a:rPr lang="en-US" sz="2800" dirty="0" err="1"/>
              <a:t>que</a:t>
            </a:r>
            <a:r>
              <a:rPr lang="en-US" sz="2800" dirty="0"/>
              <a:t> hay 100 </a:t>
            </a:r>
            <a:r>
              <a:rPr lang="en-US" sz="2800" dirty="0" err="1"/>
              <a:t>empresas</a:t>
            </a:r>
            <a:r>
              <a:rPr lang="en-US" sz="2800" dirty="0"/>
              <a:t> </a:t>
            </a:r>
            <a:r>
              <a:rPr lang="en-US" sz="2800" dirty="0" err="1"/>
              <a:t>idénticas</a:t>
            </a:r>
            <a:r>
              <a:rPr lang="en-US" sz="2800" dirty="0"/>
              <a:t>, </a:t>
            </a:r>
            <a:endParaRPr lang="en-US" dirty="0" smtClean="0"/>
          </a:p>
        </p:txBody>
      </p:sp>
      <p:graphicFrame>
        <p:nvGraphicFramePr>
          <p:cNvPr id="7383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802806"/>
              </p:ext>
            </p:extLst>
          </p:nvPr>
        </p:nvGraphicFramePr>
        <p:xfrm>
          <a:off x="2133600" y="4419600"/>
          <a:ext cx="429101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7" name="Equation" r:id="rId3" imgW="1904973" imgH="380876" progId="Equation.3">
                  <p:embed/>
                </p:oleObj>
              </mc:Choice>
              <mc:Fallback>
                <p:oleObj name="Equation" r:id="rId3" imgW="1904973" imgH="38087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19600"/>
                        <a:ext cx="429101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D7BCA56-9D44-487B-977C-36FDE14BA4A4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18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"/>
            <a:ext cx="9144000" cy="670560"/>
          </a:xfrm>
        </p:spPr>
        <p:txBody>
          <a:bodyPr/>
          <a:lstStyle/>
          <a:p>
            <a:r>
              <a:rPr lang="es-ES" altLang="es-ES" sz="3800" dirty="0" smtClean="0"/>
              <a:t>Una Función de Oferta a Corto Plazo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763000" cy="762000"/>
          </a:xfrm>
        </p:spPr>
        <p:txBody>
          <a:bodyPr/>
          <a:lstStyle/>
          <a:p>
            <a:r>
              <a:rPr lang="en-US" altLang="es-ES" dirty="0" err="1" smtClean="0"/>
              <a:t>Elasticidad</a:t>
            </a:r>
            <a:r>
              <a:rPr lang="en-US" altLang="es-ES" dirty="0" smtClean="0"/>
              <a:t> de </a:t>
            </a:r>
            <a:r>
              <a:rPr lang="en-US" altLang="es-ES" dirty="0" err="1" smtClean="0"/>
              <a:t>oferta</a:t>
            </a:r>
            <a:r>
              <a:rPr lang="en-US" altLang="es-ES" dirty="0" smtClean="0"/>
              <a:t> a CP:</a:t>
            </a:r>
            <a:endParaRPr lang="en-US" altLang="es-ES" i="1" dirty="0" smtClean="0"/>
          </a:p>
        </p:txBody>
      </p:sp>
      <p:graphicFrame>
        <p:nvGraphicFramePr>
          <p:cNvPr id="7393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873029"/>
              </p:ext>
            </p:extLst>
          </p:nvPr>
        </p:nvGraphicFramePr>
        <p:xfrm>
          <a:off x="1320800" y="1916113"/>
          <a:ext cx="6465888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1" name="Ecuación" r:id="rId3" imgW="2781000" imgH="431640" progId="Equation.3">
                  <p:embed/>
                </p:oleObj>
              </mc:Choice>
              <mc:Fallback>
                <p:oleObj name="Ecuación" r:id="rId3" imgW="278100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1916113"/>
                        <a:ext cx="6465888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946EC98-019E-4955-AAFA-0F71EE9B3B97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19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s-ES" sz="3600" dirty="0" smtClean="0"/>
              <a:t>Determinación del Precio de Equilibrio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067800" cy="838200"/>
          </a:xfrm>
        </p:spPr>
        <p:txBody>
          <a:bodyPr/>
          <a:lstStyle/>
          <a:p>
            <a:r>
              <a:rPr lang="es-ES" altLang="es-ES" u="sng" dirty="0" smtClean="0"/>
              <a:t>Precio de equilibrio</a:t>
            </a:r>
            <a:r>
              <a:rPr lang="es-ES" altLang="es-ES" dirty="0" smtClean="0"/>
              <a:t>: P*, resuelve la ecuación</a:t>
            </a:r>
          </a:p>
        </p:txBody>
      </p:sp>
      <p:graphicFrame>
        <p:nvGraphicFramePr>
          <p:cNvPr id="7403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231788"/>
              </p:ext>
            </p:extLst>
          </p:nvPr>
        </p:nvGraphicFramePr>
        <p:xfrm>
          <a:off x="2130425" y="2797968"/>
          <a:ext cx="44227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5" name="Equation" r:id="rId3" imgW="1704947" imgH="180855" progId="Equation.3">
                  <p:embed/>
                </p:oleObj>
              </mc:Choice>
              <mc:Fallback>
                <p:oleObj name="Equation" r:id="rId3" imgW="1704947" imgH="18085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5" y="2797968"/>
                        <a:ext cx="442277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4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0C9EBE8-355A-4E86-A43A-54C86DB07C43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2</a:t>
            </a:fld>
            <a:endParaRPr lang="en-US" altLang="es-ES" sz="1400" i="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090836" cy="685800"/>
          </a:xfrm>
        </p:spPr>
        <p:txBody>
          <a:bodyPr/>
          <a:lstStyle/>
          <a:p>
            <a:r>
              <a:rPr lang="es-ES" altLang="es-ES" sz="4200" dirty="0" smtClean="0"/>
              <a:t>La Función Demanda del Mercado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914400"/>
                <a:ext cx="8153400" cy="5181600"/>
              </a:xfrm>
            </p:spPr>
            <p:txBody>
              <a:bodyPr/>
              <a:lstStyle/>
              <a:p>
                <a:r>
                  <a:rPr lang="es-ES" altLang="es-ES" dirty="0" smtClean="0"/>
                  <a:t>Supuestos:</a:t>
                </a:r>
              </a:p>
              <a:p>
                <a:pPr lvl="1"/>
                <a:r>
                  <a:rPr lang="es-ES" altLang="es-ES" dirty="0" smtClean="0"/>
                  <a:t>dos bienes, </a:t>
                </a:r>
                <a:r>
                  <a:rPr lang="es-ES" altLang="es-ES" i="1" dirty="0" smtClean="0"/>
                  <a:t>x</a:t>
                </a:r>
                <a:r>
                  <a:rPr lang="es-ES" altLang="es-ES" dirty="0" smtClean="0"/>
                  <a:t> e </a:t>
                </a:r>
                <a:r>
                  <a:rPr lang="es-ES" altLang="es-ES" i="1" dirty="0" smtClean="0"/>
                  <a:t>y (</a:t>
                </a:r>
                <a:r>
                  <a:rPr lang="es-ES" altLang="es-ES" dirty="0" smtClean="0"/>
                  <a:t>dos precios) </a:t>
                </a:r>
              </a:p>
              <a:p>
                <a:pPr lvl="1"/>
                <a:r>
                  <a:rPr lang="es-ES" altLang="es-ES" i="1" dirty="0" smtClean="0"/>
                  <a:t>n </a:t>
                </a:r>
                <a:r>
                  <a:rPr lang="es-ES" altLang="es-ES" dirty="0" smtClean="0"/>
                  <a:t>demandantes del bien x</a:t>
                </a:r>
              </a:p>
              <a:p>
                <a:r>
                  <a:rPr lang="es-ES" altLang="es-ES" dirty="0" smtClean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altLang="es-ES" i="1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ES" i="1">
                            <a:solidFill>
                              <a:srgbClr val="3B4F89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ES" altLang="es-ES" i="1">
                            <a:solidFill>
                              <a:srgbClr val="3B4F89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s-ES" altLang="es-ES" i="1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" i="1">
                            <a:solidFill>
                              <a:srgbClr val="3B4F89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s-ES" altLang="es-ES" i="1" baseline="-25000">
                            <a:solidFill>
                              <a:srgbClr val="3B4F89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s-ES" altLang="es-ES" i="1">
                            <a:solidFill>
                              <a:srgbClr val="3B4F89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s-ES" altLang="es-ES" i="1">
                                <a:solidFill>
                                  <a:srgbClr val="3B4F8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altLang="es-ES" i="1">
                                <a:solidFill>
                                  <a:srgbClr val="3B4F89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s-ES" altLang="es-ES" i="1">
                                <a:solidFill>
                                  <a:srgbClr val="3B4F89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ES" altLang="es-ES" i="1">
                            <a:solidFill>
                              <a:srgbClr val="3B4F89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s-ES" altLang="es-ES" i="1" smtClean="0">
                                <a:solidFill>
                                  <a:srgbClr val="3B4F8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altLang="es-ES" b="0" i="1" smtClean="0">
                                <a:solidFill>
                                  <a:srgbClr val="3B4F89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s-UY" altLang="es-ES" b="0" i="1" smtClean="0">
                                <a:solidFill>
                                  <a:srgbClr val="3B4F89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s-ES" altLang="es-ES" b="0" i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s-ES" altLang="es-ES" dirty="0">
                    <a:solidFill>
                      <a:srgbClr val="3B4F89"/>
                    </a:solidFill>
                  </a:rPr>
                  <a:t>la 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función de demanda </a:t>
                </a:r>
                <a:r>
                  <a:rPr lang="es-ES" altLang="es-ES" dirty="0" smtClean="0"/>
                  <a:t>de </a:t>
                </a:r>
                <a:r>
                  <a:rPr lang="es-ES" altLang="es-ES" dirty="0"/>
                  <a:t>x por </a:t>
                </a:r>
                <a:r>
                  <a:rPr lang="es-ES" altLang="es-ES" dirty="0" smtClean="0"/>
                  <a:t>parte del </a:t>
                </a:r>
                <a:r>
                  <a:rPr lang="es-ES" altLang="es-ES" dirty="0"/>
                  <a:t>individuo i</a:t>
                </a:r>
                <a:endParaRPr lang="es-ES" altLang="es-ES" dirty="0">
                  <a:solidFill>
                    <a:srgbClr val="3B4F89"/>
                  </a:solidFill>
                </a:endParaRPr>
              </a:p>
              <a:p>
                <a:r>
                  <a:rPr lang="es-ES" altLang="es-ES" dirty="0" smtClean="0"/>
                  <a:t>Entonces, la </a:t>
                </a:r>
                <a:r>
                  <a:rPr lang="es-ES" altLang="es-ES" u="sng" dirty="0" smtClean="0"/>
                  <a:t>Demanda del Mercado </a:t>
                </a:r>
                <a:r>
                  <a:rPr lang="es-ES" altLang="es-ES" dirty="0" smtClean="0"/>
                  <a:t>es: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altLang="es-E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sSub>
                        <m:sSubPr>
                          <m:ctrlP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,…,</m:t>
                          </m:r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ES" altLang="es-E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s-ES" altLang="es-ES" i="1">
                                  <a:solidFill>
                                    <a:srgbClr val="3B4F8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altLang="es-ES" i="1">
                                  <a:solidFill>
                                    <a:srgbClr val="3B4F89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s-ES" altLang="es-ES" i="1">
                                  <a:solidFill>
                                    <a:srgbClr val="3B4F89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s-ES" altLang="es-ES" i="1">
                                  <a:solidFill>
                                    <a:srgbClr val="3B4F89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altLang="es-ES" i="1">
                                  <a:solidFill>
                                    <a:srgbClr val="3B4F89"/>
                                  </a:solidFill>
                                  <a:latin typeface="Cambria Math"/>
                                </a:rPr>
                                <m:t>𝑝</m:t>
                              </m:r>
                              <m:r>
                                <a:rPr lang="es-ES" altLang="es-ES" i="1" baseline="-25000">
                                  <a:solidFill>
                                    <a:srgbClr val="3B4F89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s-ES" altLang="es-ES" i="1">
                                  <a:solidFill>
                                    <a:srgbClr val="3B4F89"/>
                                  </a:solidFill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ES" altLang="es-ES" i="1">
                                      <a:solidFill>
                                        <a:srgbClr val="3B4F8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altLang="es-ES" i="1">
                                      <a:solidFill>
                                        <a:srgbClr val="3B4F89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s-ES" altLang="es-ES" i="1">
                                      <a:solidFill>
                                        <a:srgbClr val="3B4F89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s-ES" altLang="es-ES" i="1">
                                  <a:solidFill>
                                    <a:srgbClr val="3B4F89"/>
                                  </a:solidFill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ES" altLang="es-ES" i="1" smtClean="0">
                                      <a:solidFill>
                                        <a:srgbClr val="3B4F89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altLang="es-ES" b="0" i="1" smtClean="0">
                                      <a:solidFill>
                                        <a:srgbClr val="3B4F89"/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s-ES" altLang="es-ES" b="0" i="1" smtClean="0">
                                      <a:solidFill>
                                        <a:srgbClr val="3B4F89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s-ES" altLang="es-ES" dirty="0"/>
              </a:p>
              <a:p>
                <a:endParaRPr lang="es-ES" altLang="es-ES" dirty="0" smtClean="0"/>
              </a:p>
            </p:txBody>
          </p:sp>
        </mc:Choice>
        <mc:Fallback xmlns="">
          <p:sp>
            <p:nvSpPr>
              <p:cNvPr id="307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914400"/>
                <a:ext cx="8153400" cy="5181600"/>
              </a:xfrm>
              <a:blipFill>
                <a:blip r:embed="rId2"/>
                <a:stretch>
                  <a:fillRect l="-1719" t="-1529" r="-67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EB29F5B-2737-4119-BB80-3D9E0E96FF38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20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s-ES" sz="3600" dirty="0" smtClean="0"/>
              <a:t>Determinación del Precio de Equilibrio</a:t>
            </a:r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>
            <a:off x="1524000" y="2895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1524000" y="59436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7654" name="Text Box 9"/>
          <p:cNvSpPr txBox="1">
            <a:spLocks noChangeArrowheads="1"/>
          </p:cNvSpPr>
          <p:nvPr/>
        </p:nvSpPr>
        <p:spPr bwMode="auto">
          <a:xfrm>
            <a:off x="4038600" y="59436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27655" name="Text Box 14"/>
          <p:cNvSpPr txBox="1">
            <a:spLocks noChangeArrowheads="1"/>
          </p:cNvSpPr>
          <p:nvPr/>
        </p:nvSpPr>
        <p:spPr bwMode="auto">
          <a:xfrm>
            <a:off x="76200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27656" name="Freeform 16"/>
          <p:cNvSpPr>
            <a:spLocks/>
          </p:cNvSpPr>
          <p:nvPr/>
        </p:nvSpPr>
        <p:spPr bwMode="auto">
          <a:xfrm>
            <a:off x="1828800" y="3429000"/>
            <a:ext cx="2209800" cy="2057400"/>
          </a:xfrm>
          <a:custGeom>
            <a:avLst/>
            <a:gdLst>
              <a:gd name="T0" fmla="*/ 0 w 1392"/>
              <a:gd name="T1" fmla="*/ 2147483647 h 1296"/>
              <a:gd name="T2" fmla="*/ 2147483647 w 1392"/>
              <a:gd name="T3" fmla="*/ 2147483647 h 1296"/>
              <a:gd name="T4" fmla="*/ 2147483647 w 1392"/>
              <a:gd name="T5" fmla="*/ 0 h 12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92" h="1296">
                <a:moveTo>
                  <a:pt x="0" y="1296"/>
                </a:moveTo>
                <a:cubicBezTo>
                  <a:pt x="316" y="1140"/>
                  <a:pt x="632" y="984"/>
                  <a:pt x="864" y="768"/>
                </a:cubicBezTo>
                <a:cubicBezTo>
                  <a:pt x="1096" y="552"/>
                  <a:pt x="1304" y="128"/>
                  <a:pt x="139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7657" name="Freeform 18"/>
          <p:cNvSpPr>
            <a:spLocks/>
          </p:cNvSpPr>
          <p:nvPr/>
        </p:nvSpPr>
        <p:spPr bwMode="auto">
          <a:xfrm>
            <a:off x="2209800" y="3810000"/>
            <a:ext cx="1981200" cy="1676400"/>
          </a:xfrm>
          <a:custGeom>
            <a:avLst/>
            <a:gdLst>
              <a:gd name="T0" fmla="*/ 0 w 1248"/>
              <a:gd name="T1" fmla="*/ 0 h 1056"/>
              <a:gd name="T2" fmla="*/ 2147483647 w 1248"/>
              <a:gd name="T3" fmla="*/ 2147483647 h 1056"/>
              <a:gd name="T4" fmla="*/ 2147483647 w 1248"/>
              <a:gd name="T5" fmla="*/ 2147483647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48" h="1056">
                <a:moveTo>
                  <a:pt x="0" y="0"/>
                </a:moveTo>
                <a:cubicBezTo>
                  <a:pt x="136" y="200"/>
                  <a:pt x="272" y="400"/>
                  <a:pt x="480" y="576"/>
                </a:cubicBezTo>
                <a:cubicBezTo>
                  <a:pt x="688" y="752"/>
                  <a:pt x="1120" y="976"/>
                  <a:pt x="1248" y="1056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7658" name="Text Box 23"/>
          <p:cNvSpPr txBox="1">
            <a:spLocks noChangeArrowheads="1"/>
          </p:cNvSpPr>
          <p:nvPr/>
        </p:nvSpPr>
        <p:spPr bwMode="auto">
          <a:xfrm>
            <a:off x="3962400" y="31511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O</a:t>
            </a:r>
          </a:p>
        </p:txBody>
      </p:sp>
      <p:sp>
        <p:nvSpPr>
          <p:cNvPr id="27659" name="Text Box 24"/>
          <p:cNvSpPr txBox="1">
            <a:spLocks noChangeArrowheads="1"/>
          </p:cNvSpPr>
          <p:nvPr/>
        </p:nvSpPr>
        <p:spPr bwMode="auto">
          <a:xfrm>
            <a:off x="4191000" y="53609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grpSp>
        <p:nvGrpSpPr>
          <p:cNvPr id="742431" name="Group 31"/>
          <p:cNvGrpSpPr>
            <a:grpSpLocks/>
          </p:cNvGrpSpPr>
          <p:nvPr/>
        </p:nvGrpSpPr>
        <p:grpSpPr bwMode="auto">
          <a:xfrm>
            <a:off x="1066800" y="4675188"/>
            <a:ext cx="2138363" cy="1600200"/>
            <a:chOff x="672" y="2945"/>
            <a:chExt cx="1347" cy="1008"/>
          </a:xfrm>
        </p:grpSpPr>
        <p:sp>
          <p:nvSpPr>
            <p:cNvPr id="27662" name="Line 19"/>
            <p:cNvSpPr>
              <a:spLocks noChangeShapeType="1"/>
            </p:cNvSpPr>
            <p:nvPr/>
          </p:nvSpPr>
          <p:spPr bwMode="auto">
            <a:xfrm flipH="1">
              <a:off x="960" y="3024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7663" name="Line 20"/>
            <p:cNvSpPr>
              <a:spLocks noChangeShapeType="1"/>
            </p:cNvSpPr>
            <p:nvPr/>
          </p:nvSpPr>
          <p:spPr bwMode="auto">
            <a:xfrm>
              <a:off x="1920" y="3024"/>
              <a:ext cx="0" cy="7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7664" name="Text Box 27"/>
            <p:cNvSpPr txBox="1">
              <a:spLocks noChangeArrowheads="1"/>
            </p:cNvSpPr>
            <p:nvPr/>
          </p:nvSpPr>
          <p:spPr bwMode="auto">
            <a:xfrm>
              <a:off x="1776" y="3761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1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  <p:sp>
          <p:nvSpPr>
            <p:cNvPr id="27665" name="Text Box 28"/>
            <p:cNvSpPr txBox="1">
              <a:spLocks noChangeArrowheads="1"/>
            </p:cNvSpPr>
            <p:nvPr/>
          </p:nvSpPr>
          <p:spPr bwMode="auto">
            <a:xfrm>
              <a:off x="672" y="2945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1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</p:grpSp>
      <p:sp>
        <p:nvSpPr>
          <p:cNvPr id="742430" name="Text Box 30"/>
          <p:cNvSpPr txBox="1">
            <a:spLocks noChangeArrowheads="1"/>
          </p:cNvSpPr>
          <p:nvPr/>
        </p:nvSpPr>
        <p:spPr bwMode="auto">
          <a:xfrm>
            <a:off x="5029200" y="2362200"/>
            <a:ext cx="36957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i="0" dirty="0">
                <a:solidFill>
                  <a:srgbClr val="470F3E"/>
                </a:solidFill>
              </a:rPr>
              <a:t>La </a:t>
            </a:r>
            <a:r>
              <a:rPr lang="es-ES" altLang="es-ES" i="0" dirty="0" smtClean="0">
                <a:solidFill>
                  <a:srgbClr val="470F3E"/>
                </a:solidFill>
              </a:rPr>
              <a:t>interacción</a:t>
            </a:r>
            <a:r>
              <a:rPr lang="en-US" altLang="es-ES" i="0" dirty="0" smtClean="0">
                <a:solidFill>
                  <a:srgbClr val="470F3E"/>
                </a:solidFill>
              </a:rPr>
              <a:t> </a:t>
            </a:r>
            <a:r>
              <a:rPr lang="en-US" altLang="es-ES" i="0" dirty="0">
                <a:solidFill>
                  <a:srgbClr val="470F3E"/>
                </a:solidFill>
              </a:rPr>
              <a:t>entre la </a:t>
            </a:r>
          </a:p>
          <a:p>
            <a:r>
              <a:rPr lang="es-UY" altLang="es-ES" i="0" dirty="0">
                <a:solidFill>
                  <a:srgbClr val="470F3E"/>
                </a:solidFill>
              </a:rPr>
              <a:t>demanda y la oferta de </a:t>
            </a:r>
          </a:p>
          <a:p>
            <a:r>
              <a:rPr lang="es-UY" altLang="es-ES" i="0" dirty="0">
                <a:solidFill>
                  <a:srgbClr val="470F3E"/>
                </a:solidFill>
              </a:rPr>
              <a:t>mercado determinarán el </a:t>
            </a:r>
          </a:p>
          <a:p>
            <a:r>
              <a:rPr lang="es-UY" altLang="es-ES" i="0" dirty="0">
                <a:solidFill>
                  <a:srgbClr val="470F3E"/>
                </a:solidFill>
              </a:rPr>
              <a:t>precio de equilibrio</a:t>
            </a:r>
            <a:endParaRPr lang="en-US" altLang="es-ES" i="0" dirty="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2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42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43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3460E44-48B7-4EE3-8E7D-6E76FEAAAF33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21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534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z="3600" smtClean="0"/>
              <a:t>Reacción del Mercado ante un desplazamiento de la demanda</a:t>
            </a:r>
          </a:p>
        </p:txBody>
      </p:sp>
      <p:sp>
        <p:nvSpPr>
          <p:cNvPr id="28676" name="Line 3"/>
          <p:cNvSpPr>
            <a:spLocks noChangeShapeType="1"/>
          </p:cNvSpPr>
          <p:nvPr/>
        </p:nvSpPr>
        <p:spPr bwMode="auto">
          <a:xfrm>
            <a:off x="1524000" y="2895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8677" name="Line 4"/>
          <p:cNvSpPr>
            <a:spLocks noChangeShapeType="1"/>
          </p:cNvSpPr>
          <p:nvPr/>
        </p:nvSpPr>
        <p:spPr bwMode="auto">
          <a:xfrm>
            <a:off x="1524000" y="59436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038600" y="59436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76200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28680" name="Freeform 9"/>
          <p:cNvSpPr>
            <a:spLocks/>
          </p:cNvSpPr>
          <p:nvPr/>
        </p:nvSpPr>
        <p:spPr bwMode="auto">
          <a:xfrm>
            <a:off x="1828800" y="3429000"/>
            <a:ext cx="2209800" cy="2057400"/>
          </a:xfrm>
          <a:custGeom>
            <a:avLst/>
            <a:gdLst>
              <a:gd name="T0" fmla="*/ 0 w 1392"/>
              <a:gd name="T1" fmla="*/ 2147483647 h 1296"/>
              <a:gd name="T2" fmla="*/ 2147483647 w 1392"/>
              <a:gd name="T3" fmla="*/ 2147483647 h 1296"/>
              <a:gd name="T4" fmla="*/ 2147483647 w 1392"/>
              <a:gd name="T5" fmla="*/ 0 h 12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92" h="1296">
                <a:moveTo>
                  <a:pt x="0" y="1296"/>
                </a:moveTo>
                <a:cubicBezTo>
                  <a:pt x="316" y="1140"/>
                  <a:pt x="632" y="984"/>
                  <a:pt x="864" y="768"/>
                </a:cubicBezTo>
                <a:cubicBezTo>
                  <a:pt x="1096" y="552"/>
                  <a:pt x="1304" y="128"/>
                  <a:pt x="139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8681" name="Freeform 11"/>
          <p:cNvSpPr>
            <a:spLocks/>
          </p:cNvSpPr>
          <p:nvPr/>
        </p:nvSpPr>
        <p:spPr bwMode="auto">
          <a:xfrm>
            <a:off x="2209800" y="3810000"/>
            <a:ext cx="1981200" cy="1676400"/>
          </a:xfrm>
          <a:custGeom>
            <a:avLst/>
            <a:gdLst>
              <a:gd name="T0" fmla="*/ 0 w 1248"/>
              <a:gd name="T1" fmla="*/ 0 h 1056"/>
              <a:gd name="T2" fmla="*/ 2147483647 w 1248"/>
              <a:gd name="T3" fmla="*/ 2147483647 h 1056"/>
              <a:gd name="T4" fmla="*/ 2147483647 w 1248"/>
              <a:gd name="T5" fmla="*/ 2147483647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48" h="1056">
                <a:moveTo>
                  <a:pt x="0" y="0"/>
                </a:moveTo>
                <a:cubicBezTo>
                  <a:pt x="136" y="200"/>
                  <a:pt x="272" y="400"/>
                  <a:pt x="480" y="576"/>
                </a:cubicBezTo>
                <a:cubicBezTo>
                  <a:pt x="688" y="752"/>
                  <a:pt x="1120" y="976"/>
                  <a:pt x="1248" y="1056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8682" name="Line 12"/>
          <p:cNvSpPr>
            <a:spLocks noChangeShapeType="1"/>
          </p:cNvSpPr>
          <p:nvPr/>
        </p:nvSpPr>
        <p:spPr bwMode="auto">
          <a:xfrm flipH="1">
            <a:off x="1524000" y="4800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8683" name="Line 13"/>
          <p:cNvSpPr>
            <a:spLocks noChangeShapeType="1"/>
          </p:cNvSpPr>
          <p:nvPr/>
        </p:nvSpPr>
        <p:spPr bwMode="auto">
          <a:xfrm>
            <a:off x="3048000" y="4800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8684" name="Text Box 16"/>
          <p:cNvSpPr txBox="1">
            <a:spLocks noChangeArrowheads="1"/>
          </p:cNvSpPr>
          <p:nvPr/>
        </p:nvSpPr>
        <p:spPr bwMode="auto">
          <a:xfrm>
            <a:off x="3962400" y="31511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O</a:t>
            </a:r>
          </a:p>
        </p:txBody>
      </p:sp>
      <p:sp>
        <p:nvSpPr>
          <p:cNvPr id="28685" name="Text Box 17"/>
          <p:cNvSpPr txBox="1">
            <a:spLocks noChangeArrowheads="1"/>
          </p:cNvSpPr>
          <p:nvPr/>
        </p:nvSpPr>
        <p:spPr bwMode="auto">
          <a:xfrm>
            <a:off x="4191000" y="53609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28686" name="Text Box 20"/>
          <p:cNvSpPr txBox="1">
            <a:spLocks noChangeArrowheads="1"/>
          </p:cNvSpPr>
          <p:nvPr/>
        </p:nvSpPr>
        <p:spPr bwMode="auto">
          <a:xfrm>
            <a:off x="2819400" y="59705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>
              <a:solidFill>
                <a:schemeClr val="tx1"/>
              </a:solidFill>
            </a:endParaRPr>
          </a:p>
        </p:txBody>
      </p:sp>
      <p:sp>
        <p:nvSpPr>
          <p:cNvPr id="28687" name="Text Box 21"/>
          <p:cNvSpPr txBox="1">
            <a:spLocks noChangeArrowheads="1"/>
          </p:cNvSpPr>
          <p:nvPr/>
        </p:nvSpPr>
        <p:spPr bwMode="auto">
          <a:xfrm>
            <a:off x="1066800" y="46751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>
              <a:solidFill>
                <a:schemeClr val="tx1"/>
              </a:solidFill>
            </a:endParaRPr>
          </a:p>
        </p:txBody>
      </p:sp>
      <p:grpSp>
        <p:nvGrpSpPr>
          <p:cNvPr id="744475" name="Group 27"/>
          <p:cNvGrpSpPr>
            <a:grpSpLocks/>
          </p:cNvGrpSpPr>
          <p:nvPr/>
        </p:nvGrpSpPr>
        <p:grpSpPr bwMode="auto">
          <a:xfrm>
            <a:off x="1066800" y="4217988"/>
            <a:ext cx="7810500" cy="2057400"/>
            <a:chOff x="672" y="2657"/>
            <a:chExt cx="4920" cy="1296"/>
          </a:xfrm>
        </p:grpSpPr>
        <p:sp>
          <p:nvSpPr>
            <p:cNvPr id="28695" name="Line 14"/>
            <p:cNvSpPr>
              <a:spLocks noChangeShapeType="1"/>
            </p:cNvSpPr>
            <p:nvPr/>
          </p:nvSpPr>
          <p:spPr bwMode="auto">
            <a:xfrm flipH="1">
              <a:off x="960" y="2736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8696" name="Line 15"/>
            <p:cNvSpPr>
              <a:spLocks noChangeShapeType="1"/>
            </p:cNvSpPr>
            <p:nvPr/>
          </p:nvSpPr>
          <p:spPr bwMode="auto">
            <a:xfrm>
              <a:off x="2160" y="2736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8697" name="Text Box 19"/>
            <p:cNvSpPr txBox="1">
              <a:spLocks noChangeArrowheads="1"/>
            </p:cNvSpPr>
            <p:nvPr/>
          </p:nvSpPr>
          <p:spPr bwMode="auto">
            <a:xfrm>
              <a:off x="2064" y="3761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  <p:sp>
          <p:nvSpPr>
            <p:cNvPr id="28698" name="Text Box 22"/>
            <p:cNvSpPr txBox="1">
              <a:spLocks noChangeArrowheads="1"/>
            </p:cNvSpPr>
            <p:nvPr/>
          </p:nvSpPr>
          <p:spPr bwMode="auto">
            <a:xfrm>
              <a:off x="672" y="2657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  <p:sp>
          <p:nvSpPr>
            <p:cNvPr id="28699" name="Text Box 24"/>
            <p:cNvSpPr txBox="1">
              <a:spLocks noChangeArrowheads="1"/>
            </p:cNvSpPr>
            <p:nvPr/>
          </p:nvSpPr>
          <p:spPr bwMode="auto">
            <a:xfrm>
              <a:off x="3600" y="2849"/>
              <a:ext cx="199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s-UY" altLang="es-ES" i="0">
                  <a:solidFill>
                    <a:srgbClr val="470F3E"/>
                  </a:solidFill>
                </a:rPr>
                <a:t>Aumentan el precio y </a:t>
              </a:r>
            </a:p>
            <a:p>
              <a:r>
                <a:rPr lang="es-UY" altLang="es-ES" i="0">
                  <a:solidFill>
                    <a:srgbClr val="470F3E"/>
                  </a:solidFill>
                </a:rPr>
                <a:t>la cantidad de </a:t>
              </a:r>
            </a:p>
            <a:p>
              <a:r>
                <a:rPr lang="es-UY" altLang="es-ES" i="0">
                  <a:solidFill>
                    <a:srgbClr val="470F3E"/>
                  </a:solidFill>
                </a:rPr>
                <a:t>equilibrio </a:t>
              </a:r>
              <a:endParaRPr lang="en-US" altLang="es-ES" i="0">
                <a:solidFill>
                  <a:srgbClr val="470F3E"/>
                </a:solidFill>
              </a:endParaRPr>
            </a:p>
          </p:txBody>
        </p:sp>
      </p:grpSp>
      <p:grpSp>
        <p:nvGrpSpPr>
          <p:cNvPr id="744476" name="Group 28"/>
          <p:cNvGrpSpPr>
            <a:grpSpLocks/>
          </p:cNvGrpSpPr>
          <p:nvPr/>
        </p:nvGrpSpPr>
        <p:grpSpPr bwMode="auto">
          <a:xfrm>
            <a:off x="2438400" y="2143125"/>
            <a:ext cx="6640513" cy="3065463"/>
            <a:chOff x="1536" y="1350"/>
            <a:chExt cx="4183" cy="1931"/>
          </a:xfrm>
        </p:grpSpPr>
        <p:sp>
          <p:nvSpPr>
            <p:cNvPr id="28690" name="Text Box 23"/>
            <p:cNvSpPr txBox="1">
              <a:spLocks noChangeArrowheads="1"/>
            </p:cNvSpPr>
            <p:nvPr/>
          </p:nvSpPr>
          <p:spPr bwMode="auto">
            <a:xfrm>
              <a:off x="2744" y="1350"/>
              <a:ext cx="2975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i="0">
                  <a:solidFill>
                    <a:srgbClr val="470F3E"/>
                  </a:solidFill>
                </a:rPr>
                <a:t>Si las curvas de demanda de </a:t>
              </a:r>
            </a:p>
            <a:p>
              <a:r>
                <a:rPr lang="en-US" altLang="es-ES" i="0">
                  <a:solidFill>
                    <a:srgbClr val="470F3E"/>
                  </a:solidFill>
                </a:rPr>
                <a:t>muchos individuos registran </a:t>
              </a:r>
            </a:p>
            <a:p>
              <a:r>
                <a:rPr lang="en-US" altLang="es-ES" i="0">
                  <a:solidFill>
                    <a:srgbClr val="470F3E"/>
                  </a:solidFill>
                </a:rPr>
                <a:t>desplazamientos hacia afuera,</a:t>
              </a:r>
            </a:p>
            <a:p>
              <a:r>
                <a:rPr lang="en-US" altLang="es-ES" i="0">
                  <a:solidFill>
                    <a:srgbClr val="470F3E"/>
                  </a:solidFill>
                </a:rPr>
                <a:t>la curva de demanda del </a:t>
              </a:r>
            </a:p>
            <a:p>
              <a:r>
                <a:rPr lang="en-US" altLang="es-ES" i="0">
                  <a:solidFill>
                    <a:srgbClr val="470F3E"/>
                  </a:solidFill>
                </a:rPr>
                <a:t>mercado completo se desplazará</a:t>
              </a:r>
            </a:p>
          </p:txBody>
        </p:sp>
        <p:grpSp>
          <p:nvGrpSpPr>
            <p:cNvPr id="28691" name="Group 26"/>
            <p:cNvGrpSpPr>
              <a:grpSpLocks/>
            </p:cNvGrpSpPr>
            <p:nvPr/>
          </p:nvGrpSpPr>
          <p:grpSpPr bwMode="auto">
            <a:xfrm>
              <a:off x="1536" y="2112"/>
              <a:ext cx="1566" cy="1169"/>
              <a:chOff x="1536" y="2112"/>
              <a:chExt cx="1566" cy="1169"/>
            </a:xfrm>
          </p:grpSpPr>
          <p:sp>
            <p:nvSpPr>
              <p:cNvPr id="28692" name="Freeform 10"/>
              <p:cNvSpPr>
                <a:spLocks/>
              </p:cNvSpPr>
              <p:nvPr/>
            </p:nvSpPr>
            <p:spPr bwMode="auto">
              <a:xfrm>
                <a:off x="1632" y="2112"/>
                <a:ext cx="1248" cy="1056"/>
              </a:xfrm>
              <a:custGeom>
                <a:avLst/>
                <a:gdLst>
                  <a:gd name="T0" fmla="*/ 0 w 1248"/>
                  <a:gd name="T1" fmla="*/ 0 h 1056"/>
                  <a:gd name="T2" fmla="*/ 480 w 1248"/>
                  <a:gd name="T3" fmla="*/ 576 h 1056"/>
                  <a:gd name="T4" fmla="*/ 1248 w 1248"/>
                  <a:gd name="T5" fmla="*/ 1056 h 10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48" h="1056">
                    <a:moveTo>
                      <a:pt x="0" y="0"/>
                    </a:moveTo>
                    <a:cubicBezTo>
                      <a:pt x="136" y="200"/>
                      <a:pt x="272" y="400"/>
                      <a:pt x="480" y="576"/>
                    </a:cubicBezTo>
                    <a:cubicBezTo>
                      <a:pt x="688" y="752"/>
                      <a:pt x="1120" y="976"/>
                      <a:pt x="1248" y="1056"/>
                    </a:cubicBezTo>
                  </a:path>
                </a:pathLst>
              </a:custGeom>
              <a:noFill/>
              <a:ln w="28575" cap="flat" cmpd="sng">
                <a:solidFill>
                  <a:srgbClr val="470F3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28693" name="Text Box 18"/>
              <p:cNvSpPr txBox="1">
                <a:spLocks noChangeArrowheads="1"/>
              </p:cNvSpPr>
              <p:nvPr/>
            </p:nvSpPr>
            <p:spPr bwMode="auto">
              <a:xfrm>
                <a:off x="2880" y="3089"/>
                <a:ext cx="22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 i="1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r>
                  <a:rPr lang="en-US" altLang="es-ES" sz="1400">
                    <a:solidFill>
                      <a:srgbClr val="470F3E"/>
                    </a:solidFill>
                  </a:rPr>
                  <a:t>D</a:t>
                </a:r>
                <a:r>
                  <a:rPr lang="en-US" altLang="es-ES" sz="1400" i="0">
                    <a:solidFill>
                      <a:srgbClr val="470F3E"/>
                    </a:solidFill>
                  </a:rPr>
                  <a:t>’</a:t>
                </a:r>
                <a:endParaRPr lang="en-US" altLang="es-ES" sz="1400">
                  <a:solidFill>
                    <a:srgbClr val="470F3E"/>
                  </a:solidFill>
                </a:endParaRPr>
              </a:p>
            </p:txBody>
          </p:sp>
          <p:sp>
            <p:nvSpPr>
              <p:cNvPr id="28694" name="AutoShape 25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288" cy="192"/>
              </a:xfrm>
              <a:prstGeom prst="rightArrow">
                <a:avLst>
                  <a:gd name="adj1" fmla="val 50000"/>
                  <a:gd name="adj2" fmla="val 37500"/>
                </a:avLst>
              </a:prstGeom>
              <a:solidFill>
                <a:srgbClr val="3B4F89"/>
              </a:solidFill>
              <a:ln w="25400">
                <a:solidFill>
                  <a:srgbClr val="3B4F8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i="1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 i="1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endParaRPr lang="es-UY" altLang="es-E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4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4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B31B48C-03CB-4852-9000-4ED864F4E569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22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z="3600" smtClean="0"/>
              <a:t>Reacción del Mercado ante un desplazamiento de la demanda</a:t>
            </a:r>
          </a:p>
        </p:txBody>
      </p:sp>
      <p:sp>
        <p:nvSpPr>
          <p:cNvPr id="29700" name="Line 3"/>
          <p:cNvSpPr>
            <a:spLocks noChangeShapeType="1"/>
          </p:cNvSpPr>
          <p:nvPr/>
        </p:nvSpPr>
        <p:spPr bwMode="auto">
          <a:xfrm>
            <a:off x="1524000" y="2895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1524000" y="59436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038600" y="59436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76200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29704" name="Freeform 7"/>
          <p:cNvSpPr>
            <a:spLocks/>
          </p:cNvSpPr>
          <p:nvPr/>
        </p:nvSpPr>
        <p:spPr bwMode="auto">
          <a:xfrm>
            <a:off x="1981200" y="3352800"/>
            <a:ext cx="1981200" cy="2133600"/>
          </a:xfrm>
          <a:custGeom>
            <a:avLst/>
            <a:gdLst>
              <a:gd name="T0" fmla="*/ 0 w 1392"/>
              <a:gd name="T1" fmla="*/ 2147483647 h 1296"/>
              <a:gd name="T2" fmla="*/ 2147483647 w 1392"/>
              <a:gd name="T3" fmla="*/ 2147483647 h 1296"/>
              <a:gd name="T4" fmla="*/ 2147483647 w 1392"/>
              <a:gd name="T5" fmla="*/ 0 h 12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92" h="1296">
                <a:moveTo>
                  <a:pt x="0" y="1296"/>
                </a:moveTo>
                <a:cubicBezTo>
                  <a:pt x="316" y="1140"/>
                  <a:pt x="632" y="984"/>
                  <a:pt x="864" y="768"/>
                </a:cubicBezTo>
                <a:cubicBezTo>
                  <a:pt x="1096" y="552"/>
                  <a:pt x="1304" y="128"/>
                  <a:pt x="139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1524000" y="4800600"/>
            <a:ext cx="2743200" cy="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3048000" y="48006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810000" y="3074988"/>
            <a:ext cx="8016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 cp</a:t>
            </a: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2819400" y="59705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>
              <a:solidFill>
                <a:schemeClr val="tx1"/>
              </a:solidFill>
            </a:endParaRP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1066800" y="46751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>
              <a:solidFill>
                <a:schemeClr val="tx1"/>
              </a:solidFill>
            </a:endParaRPr>
          </a:p>
        </p:txBody>
      </p:sp>
      <p:sp>
        <p:nvSpPr>
          <p:cNvPr id="745492" name="Text Box 20"/>
          <p:cNvSpPr txBox="1">
            <a:spLocks noChangeArrowheads="1"/>
          </p:cNvSpPr>
          <p:nvPr/>
        </p:nvSpPr>
        <p:spPr bwMode="auto">
          <a:xfrm>
            <a:off x="5505450" y="4676775"/>
            <a:ext cx="36607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i="0">
                <a:solidFill>
                  <a:srgbClr val="470F3E"/>
                </a:solidFill>
              </a:rPr>
              <a:t>Esta es la respuesta a </a:t>
            </a:r>
          </a:p>
          <a:p>
            <a:r>
              <a:rPr lang="en-US" altLang="es-ES" i="0">
                <a:solidFill>
                  <a:srgbClr val="470F3E"/>
                </a:solidFill>
              </a:rPr>
              <a:t>corto plazo a un aumento</a:t>
            </a:r>
          </a:p>
          <a:p>
            <a:r>
              <a:rPr lang="en-US" altLang="es-ES" i="0">
                <a:solidFill>
                  <a:srgbClr val="470F3E"/>
                </a:solidFill>
              </a:rPr>
              <a:t>en el precio de mercado</a:t>
            </a:r>
          </a:p>
        </p:txBody>
      </p:sp>
      <p:grpSp>
        <p:nvGrpSpPr>
          <p:cNvPr id="745502" name="Group 30"/>
          <p:cNvGrpSpPr>
            <a:grpSpLocks/>
          </p:cNvGrpSpPr>
          <p:nvPr/>
        </p:nvGrpSpPr>
        <p:grpSpPr bwMode="auto">
          <a:xfrm>
            <a:off x="1066800" y="2514600"/>
            <a:ext cx="7772400" cy="3765550"/>
            <a:chOff x="672" y="1584"/>
            <a:chExt cx="4896" cy="2372"/>
          </a:xfrm>
        </p:grpSpPr>
        <p:sp>
          <p:nvSpPr>
            <p:cNvPr id="29714" name="Line 16"/>
            <p:cNvSpPr>
              <a:spLocks noChangeShapeType="1"/>
            </p:cNvSpPr>
            <p:nvPr/>
          </p:nvSpPr>
          <p:spPr bwMode="auto">
            <a:xfrm flipH="1">
              <a:off x="960" y="2736"/>
              <a:ext cx="1728" cy="0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29715" name="Line 17"/>
            <p:cNvSpPr>
              <a:spLocks noChangeShapeType="1"/>
            </p:cNvSpPr>
            <p:nvPr/>
          </p:nvSpPr>
          <p:spPr bwMode="auto">
            <a:xfrm>
              <a:off x="2160" y="2736"/>
              <a:ext cx="0" cy="10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29716" name="Text Box 18"/>
            <p:cNvSpPr txBox="1">
              <a:spLocks noChangeArrowheads="1"/>
            </p:cNvSpPr>
            <p:nvPr/>
          </p:nvSpPr>
          <p:spPr bwMode="auto">
            <a:xfrm>
              <a:off x="2064" y="3744"/>
              <a:ext cx="2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600" b="1">
                  <a:solidFill>
                    <a:schemeClr val="tx1"/>
                  </a:solidFill>
                </a:rPr>
                <a:t>q</a:t>
              </a:r>
              <a:r>
                <a:rPr lang="en-US" altLang="es-ES" sz="16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600" b="1">
                <a:solidFill>
                  <a:schemeClr val="tx1"/>
                </a:solidFill>
              </a:endParaRPr>
            </a:p>
          </p:txBody>
        </p:sp>
        <p:sp>
          <p:nvSpPr>
            <p:cNvPr id="29717" name="Text Box 19"/>
            <p:cNvSpPr txBox="1">
              <a:spLocks noChangeArrowheads="1"/>
            </p:cNvSpPr>
            <p:nvPr/>
          </p:nvSpPr>
          <p:spPr bwMode="auto">
            <a:xfrm>
              <a:off x="672" y="2657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3312" y="1584"/>
              <a:ext cx="2256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i="0">
                  <a:solidFill>
                    <a:srgbClr val="470F3E"/>
                  </a:solidFill>
                </a:rPr>
                <a:t>Si el precio del mercado aumenta, las empresas aumentarán su producción</a:t>
              </a:r>
            </a:p>
          </p:txBody>
        </p:sp>
      </p:grpSp>
      <p:sp>
        <p:nvSpPr>
          <p:cNvPr id="29712" name="Freeform 28"/>
          <p:cNvSpPr>
            <a:spLocks/>
          </p:cNvSpPr>
          <p:nvPr/>
        </p:nvSpPr>
        <p:spPr bwMode="auto">
          <a:xfrm>
            <a:off x="1600200" y="4114800"/>
            <a:ext cx="2667000" cy="850900"/>
          </a:xfrm>
          <a:custGeom>
            <a:avLst/>
            <a:gdLst>
              <a:gd name="T0" fmla="*/ 0 w 1680"/>
              <a:gd name="T1" fmla="*/ 2147483647 h 536"/>
              <a:gd name="T2" fmla="*/ 2147483647 w 1680"/>
              <a:gd name="T3" fmla="*/ 2147483647 h 536"/>
              <a:gd name="T4" fmla="*/ 2147483647 w 1680"/>
              <a:gd name="T5" fmla="*/ 0 h 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80" h="536">
                <a:moveTo>
                  <a:pt x="0" y="48"/>
                </a:moveTo>
                <a:cubicBezTo>
                  <a:pt x="244" y="292"/>
                  <a:pt x="488" y="536"/>
                  <a:pt x="768" y="528"/>
                </a:cubicBezTo>
                <a:cubicBezTo>
                  <a:pt x="1048" y="520"/>
                  <a:pt x="1528" y="88"/>
                  <a:pt x="168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9713" name="Text Box 29"/>
          <p:cNvSpPr txBox="1">
            <a:spLocks noChangeArrowheads="1"/>
          </p:cNvSpPr>
          <p:nvPr/>
        </p:nvSpPr>
        <p:spPr bwMode="auto">
          <a:xfrm>
            <a:off x="4267200" y="3913188"/>
            <a:ext cx="6667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CP cp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4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549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" y="15949"/>
            <a:ext cx="9067800" cy="746051"/>
          </a:xfrm>
        </p:spPr>
        <p:txBody>
          <a:bodyPr>
            <a:normAutofit/>
          </a:bodyPr>
          <a:lstStyle/>
          <a:p>
            <a:r>
              <a:rPr lang="en-US" sz="2900" dirty="0" err="1" smtClean="0"/>
              <a:t>Desplazamientos</a:t>
            </a:r>
            <a:r>
              <a:rPr lang="en-US" sz="2900" dirty="0" smtClean="0"/>
              <a:t> de la </a:t>
            </a:r>
            <a:r>
              <a:rPr lang="en-US" sz="2900" dirty="0" err="1" smtClean="0"/>
              <a:t>curva</a:t>
            </a:r>
            <a:r>
              <a:rPr lang="en-US" sz="2900" dirty="0" smtClean="0"/>
              <a:t> de </a:t>
            </a:r>
            <a:r>
              <a:rPr lang="en-US" sz="2900" dirty="0" err="1" smtClean="0"/>
              <a:t>demanda</a:t>
            </a:r>
            <a:r>
              <a:rPr lang="en-US" sz="2900" dirty="0" smtClean="0"/>
              <a:t> y </a:t>
            </a:r>
            <a:r>
              <a:rPr lang="en-US" sz="2900" dirty="0" err="1" smtClean="0"/>
              <a:t>oferta</a:t>
            </a:r>
            <a:endParaRPr lang="en-US" sz="29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15000"/>
          </a:xfrm>
        </p:spPr>
        <p:txBody>
          <a:bodyPr/>
          <a:lstStyle/>
          <a:p>
            <a:r>
              <a:rPr lang="es-ES" altLang="es-ES" sz="3000" dirty="0"/>
              <a:t>Las curvas de Demanda se desplazan por:</a:t>
            </a:r>
          </a:p>
          <a:p>
            <a:pPr lvl="1"/>
            <a:r>
              <a:rPr lang="es-ES" altLang="es-ES" dirty="0"/>
              <a:t>Cambios en el ingreso</a:t>
            </a:r>
          </a:p>
          <a:p>
            <a:pPr lvl="1"/>
            <a:r>
              <a:rPr lang="es-ES" altLang="es-ES" dirty="0"/>
              <a:t>Cambios en los precios de bienes sustitutos o complementarios</a:t>
            </a:r>
          </a:p>
          <a:p>
            <a:pPr lvl="1"/>
            <a:r>
              <a:rPr lang="es-ES" altLang="es-ES" dirty="0"/>
              <a:t>Cambios en las preferencias</a:t>
            </a:r>
          </a:p>
          <a:p>
            <a:r>
              <a:rPr lang="es-ES" altLang="es-ES" dirty="0"/>
              <a:t>Las curvas de Oferta se desplazan por: </a:t>
            </a:r>
          </a:p>
          <a:p>
            <a:pPr lvl="1"/>
            <a:r>
              <a:rPr lang="es-ES" altLang="es-ES" dirty="0"/>
              <a:t>Cambios en los precios de los factores</a:t>
            </a:r>
          </a:p>
          <a:p>
            <a:pPr lvl="1"/>
            <a:r>
              <a:rPr lang="es-ES" altLang="es-ES" dirty="0"/>
              <a:t>Cambios tecnológicos</a:t>
            </a:r>
          </a:p>
          <a:p>
            <a:pPr lvl="1"/>
            <a:r>
              <a:rPr lang="es-ES" altLang="es-ES" dirty="0"/>
              <a:t>Cambios en la cantidad de productores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50E59-A741-4C9A-9846-7D19F0E9098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3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AB6F0C5-8A7C-48E1-A659-0DAA3FD8B4F4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24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-10886"/>
            <a:ext cx="9144000" cy="838200"/>
          </a:xfrm>
        </p:spPr>
        <p:txBody>
          <a:bodyPr/>
          <a:lstStyle/>
          <a:p>
            <a:r>
              <a:rPr lang="en-US" altLang="es-ES" sz="3400" dirty="0" err="1" smtClean="0"/>
              <a:t>Desplazamientos</a:t>
            </a:r>
            <a:r>
              <a:rPr lang="en-US" altLang="es-ES" sz="3400" dirty="0" smtClean="0"/>
              <a:t> de </a:t>
            </a:r>
            <a:r>
              <a:rPr lang="en-US" altLang="es-ES" sz="3400" dirty="0" err="1" smtClean="0"/>
              <a:t>las</a:t>
            </a:r>
            <a:r>
              <a:rPr lang="en-US" altLang="es-ES" sz="3400" dirty="0" smtClean="0"/>
              <a:t> </a:t>
            </a:r>
            <a:r>
              <a:rPr lang="en-US" altLang="es-ES" sz="3400" dirty="0" err="1" smtClean="0"/>
              <a:t>Curvas</a:t>
            </a:r>
            <a:r>
              <a:rPr lang="en-US" altLang="es-ES" sz="3400" dirty="0" smtClean="0"/>
              <a:t> de </a:t>
            </a:r>
            <a:r>
              <a:rPr lang="en-US" altLang="es-ES" sz="3400" dirty="0" err="1" smtClean="0"/>
              <a:t>Oferta</a:t>
            </a:r>
            <a:endParaRPr lang="en-US" altLang="es-ES" sz="3400" dirty="0" smtClean="0"/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>
            <a:off x="838200" y="2667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>
            <a:off x="838200" y="5867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774" name="Line 7"/>
          <p:cNvSpPr>
            <a:spLocks noChangeShapeType="1"/>
          </p:cNvSpPr>
          <p:nvPr/>
        </p:nvSpPr>
        <p:spPr bwMode="auto">
          <a:xfrm>
            <a:off x="5029200" y="5867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775" name="Line 8"/>
          <p:cNvSpPr>
            <a:spLocks noChangeShapeType="1"/>
          </p:cNvSpPr>
          <p:nvPr/>
        </p:nvSpPr>
        <p:spPr bwMode="auto">
          <a:xfrm>
            <a:off x="5029200" y="2667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3657600" y="5867400"/>
            <a:ext cx="11715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UY" altLang="es-ES" sz="1800" b="1" i="0">
                <a:solidFill>
                  <a:srgbClr val="470F3E"/>
                </a:solidFill>
              </a:rPr>
              <a:t>Cantidad</a:t>
            </a:r>
            <a:endParaRPr lang="en-US" altLang="es-ES" sz="1800" i="0">
              <a:solidFill>
                <a:schemeClr val="tx1"/>
              </a:solidFill>
            </a:endParaRPr>
          </a:p>
        </p:txBody>
      </p:sp>
      <p:sp>
        <p:nvSpPr>
          <p:cNvPr id="32777" name="Text Box 10"/>
          <p:cNvSpPr txBox="1">
            <a:spLocks noChangeArrowheads="1"/>
          </p:cNvSpPr>
          <p:nvPr/>
        </p:nvSpPr>
        <p:spPr bwMode="auto">
          <a:xfrm>
            <a:off x="7772400" y="5867400"/>
            <a:ext cx="11715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UY" altLang="es-ES" sz="1800" b="1" i="0">
                <a:solidFill>
                  <a:srgbClr val="470F3E"/>
                </a:solidFill>
              </a:rPr>
              <a:t>Cantidad</a:t>
            </a:r>
            <a:endParaRPr lang="en-US" altLang="es-ES" sz="1800" i="0">
              <a:solidFill>
                <a:schemeClr val="tx1"/>
              </a:solidFill>
            </a:endParaRPr>
          </a:p>
        </p:txBody>
      </p:sp>
      <p:sp>
        <p:nvSpPr>
          <p:cNvPr id="32778" name="Text Box 11"/>
          <p:cNvSpPr txBox="1">
            <a:spLocks noChangeArrowheads="1"/>
          </p:cNvSpPr>
          <p:nvPr/>
        </p:nvSpPr>
        <p:spPr bwMode="auto">
          <a:xfrm>
            <a:off x="4343400" y="22860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>
            <a:off x="152400" y="22860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grpSp>
        <p:nvGrpSpPr>
          <p:cNvPr id="32780" name="Group 17"/>
          <p:cNvGrpSpPr>
            <a:grpSpLocks/>
          </p:cNvGrpSpPr>
          <p:nvPr/>
        </p:nvGrpSpPr>
        <p:grpSpPr bwMode="auto">
          <a:xfrm>
            <a:off x="1219200" y="2667000"/>
            <a:ext cx="2514600" cy="2895600"/>
            <a:chOff x="768" y="1680"/>
            <a:chExt cx="1584" cy="1824"/>
          </a:xfrm>
        </p:grpSpPr>
        <p:sp>
          <p:nvSpPr>
            <p:cNvPr id="32812" name="Freeform 13"/>
            <p:cNvSpPr>
              <a:spLocks/>
            </p:cNvSpPr>
            <p:nvPr/>
          </p:nvSpPr>
          <p:spPr bwMode="auto">
            <a:xfrm>
              <a:off x="768" y="1680"/>
              <a:ext cx="1344" cy="1680"/>
            </a:xfrm>
            <a:custGeom>
              <a:avLst/>
              <a:gdLst>
                <a:gd name="T0" fmla="*/ 0 w 1344"/>
                <a:gd name="T1" fmla="*/ 1680 h 1680"/>
                <a:gd name="T2" fmla="*/ 864 w 1344"/>
                <a:gd name="T3" fmla="*/ 768 h 1680"/>
                <a:gd name="T4" fmla="*/ 1344 w 1344"/>
                <a:gd name="T5" fmla="*/ 0 h 16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44" h="1680">
                  <a:moveTo>
                    <a:pt x="0" y="1680"/>
                  </a:moveTo>
                  <a:cubicBezTo>
                    <a:pt x="320" y="1364"/>
                    <a:pt x="640" y="1048"/>
                    <a:pt x="864" y="768"/>
                  </a:cubicBezTo>
                  <a:cubicBezTo>
                    <a:pt x="1088" y="488"/>
                    <a:pt x="1264" y="128"/>
                    <a:pt x="1344" y="0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2813" name="Freeform 14"/>
            <p:cNvSpPr>
              <a:spLocks/>
            </p:cNvSpPr>
            <p:nvPr/>
          </p:nvSpPr>
          <p:spPr bwMode="auto">
            <a:xfrm>
              <a:off x="1008" y="1824"/>
              <a:ext cx="1344" cy="1680"/>
            </a:xfrm>
            <a:custGeom>
              <a:avLst/>
              <a:gdLst>
                <a:gd name="T0" fmla="*/ 0 w 1344"/>
                <a:gd name="T1" fmla="*/ 1680 h 1680"/>
                <a:gd name="T2" fmla="*/ 864 w 1344"/>
                <a:gd name="T3" fmla="*/ 768 h 1680"/>
                <a:gd name="T4" fmla="*/ 1344 w 1344"/>
                <a:gd name="T5" fmla="*/ 0 h 16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44" h="1680">
                  <a:moveTo>
                    <a:pt x="0" y="1680"/>
                  </a:moveTo>
                  <a:cubicBezTo>
                    <a:pt x="320" y="1364"/>
                    <a:pt x="640" y="1048"/>
                    <a:pt x="864" y="768"/>
                  </a:cubicBezTo>
                  <a:cubicBezTo>
                    <a:pt x="1088" y="488"/>
                    <a:pt x="1264" y="128"/>
                    <a:pt x="1344" y="0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32781" name="Group 18"/>
          <p:cNvGrpSpPr>
            <a:grpSpLocks/>
          </p:cNvGrpSpPr>
          <p:nvPr/>
        </p:nvGrpSpPr>
        <p:grpSpPr bwMode="auto">
          <a:xfrm>
            <a:off x="5410200" y="2667000"/>
            <a:ext cx="2514600" cy="2895600"/>
            <a:chOff x="768" y="1680"/>
            <a:chExt cx="1584" cy="1824"/>
          </a:xfrm>
        </p:grpSpPr>
        <p:sp>
          <p:nvSpPr>
            <p:cNvPr id="32810" name="Freeform 19"/>
            <p:cNvSpPr>
              <a:spLocks/>
            </p:cNvSpPr>
            <p:nvPr/>
          </p:nvSpPr>
          <p:spPr bwMode="auto">
            <a:xfrm>
              <a:off x="768" y="1680"/>
              <a:ext cx="1344" cy="1680"/>
            </a:xfrm>
            <a:custGeom>
              <a:avLst/>
              <a:gdLst>
                <a:gd name="T0" fmla="*/ 0 w 1344"/>
                <a:gd name="T1" fmla="*/ 1680 h 1680"/>
                <a:gd name="T2" fmla="*/ 864 w 1344"/>
                <a:gd name="T3" fmla="*/ 768 h 1680"/>
                <a:gd name="T4" fmla="*/ 1344 w 1344"/>
                <a:gd name="T5" fmla="*/ 0 h 16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44" h="1680">
                  <a:moveTo>
                    <a:pt x="0" y="1680"/>
                  </a:moveTo>
                  <a:cubicBezTo>
                    <a:pt x="320" y="1364"/>
                    <a:pt x="640" y="1048"/>
                    <a:pt x="864" y="768"/>
                  </a:cubicBezTo>
                  <a:cubicBezTo>
                    <a:pt x="1088" y="488"/>
                    <a:pt x="1264" y="128"/>
                    <a:pt x="1344" y="0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32811" name="Freeform 20"/>
            <p:cNvSpPr>
              <a:spLocks/>
            </p:cNvSpPr>
            <p:nvPr/>
          </p:nvSpPr>
          <p:spPr bwMode="auto">
            <a:xfrm>
              <a:off x="1008" y="1824"/>
              <a:ext cx="1344" cy="1680"/>
            </a:xfrm>
            <a:custGeom>
              <a:avLst/>
              <a:gdLst>
                <a:gd name="T0" fmla="*/ 0 w 1344"/>
                <a:gd name="T1" fmla="*/ 1680 h 1680"/>
                <a:gd name="T2" fmla="*/ 864 w 1344"/>
                <a:gd name="T3" fmla="*/ 768 h 1680"/>
                <a:gd name="T4" fmla="*/ 1344 w 1344"/>
                <a:gd name="T5" fmla="*/ 0 h 16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44" h="1680">
                  <a:moveTo>
                    <a:pt x="0" y="1680"/>
                  </a:moveTo>
                  <a:cubicBezTo>
                    <a:pt x="320" y="1364"/>
                    <a:pt x="640" y="1048"/>
                    <a:pt x="864" y="768"/>
                  </a:cubicBezTo>
                  <a:cubicBezTo>
                    <a:pt x="1088" y="488"/>
                    <a:pt x="1264" y="128"/>
                    <a:pt x="1344" y="0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32782" name="Freeform 21"/>
          <p:cNvSpPr>
            <a:spLocks/>
          </p:cNvSpPr>
          <p:nvPr/>
        </p:nvSpPr>
        <p:spPr bwMode="auto">
          <a:xfrm>
            <a:off x="1066800" y="3581400"/>
            <a:ext cx="2971800" cy="1752600"/>
          </a:xfrm>
          <a:custGeom>
            <a:avLst/>
            <a:gdLst>
              <a:gd name="T0" fmla="*/ 0 w 1872"/>
              <a:gd name="T1" fmla="*/ 0 h 1104"/>
              <a:gd name="T2" fmla="*/ 2147483647 w 1872"/>
              <a:gd name="T3" fmla="*/ 2147483647 h 1104"/>
              <a:gd name="T4" fmla="*/ 2147483647 w 1872"/>
              <a:gd name="T5" fmla="*/ 2147483647 h 11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72" h="1104">
                <a:moveTo>
                  <a:pt x="0" y="0"/>
                </a:moveTo>
                <a:cubicBezTo>
                  <a:pt x="372" y="292"/>
                  <a:pt x="744" y="584"/>
                  <a:pt x="1056" y="768"/>
                </a:cubicBezTo>
                <a:cubicBezTo>
                  <a:pt x="1368" y="952"/>
                  <a:pt x="1736" y="1048"/>
                  <a:pt x="1872" y="1104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783" name="Line 23"/>
          <p:cNvSpPr>
            <a:spLocks noChangeShapeType="1"/>
          </p:cNvSpPr>
          <p:nvPr/>
        </p:nvSpPr>
        <p:spPr bwMode="auto">
          <a:xfrm flipH="1">
            <a:off x="838200" y="4419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2784" name="Freeform 24"/>
          <p:cNvSpPr>
            <a:spLocks/>
          </p:cNvSpPr>
          <p:nvPr/>
        </p:nvSpPr>
        <p:spPr bwMode="auto">
          <a:xfrm>
            <a:off x="5943600" y="2667000"/>
            <a:ext cx="914400" cy="2895600"/>
          </a:xfrm>
          <a:custGeom>
            <a:avLst/>
            <a:gdLst>
              <a:gd name="T0" fmla="*/ 0 w 576"/>
              <a:gd name="T1" fmla="*/ 0 h 1824"/>
              <a:gd name="T2" fmla="*/ 2147483647 w 576"/>
              <a:gd name="T3" fmla="*/ 2147483647 h 1824"/>
              <a:gd name="T4" fmla="*/ 2147483647 w 576"/>
              <a:gd name="T5" fmla="*/ 2147483647 h 18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1824">
                <a:moveTo>
                  <a:pt x="0" y="0"/>
                </a:moveTo>
                <a:cubicBezTo>
                  <a:pt x="48" y="352"/>
                  <a:pt x="96" y="704"/>
                  <a:pt x="192" y="1008"/>
                </a:cubicBezTo>
                <a:cubicBezTo>
                  <a:pt x="288" y="1312"/>
                  <a:pt x="512" y="1688"/>
                  <a:pt x="576" y="1824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785" name="Text Box 25"/>
          <p:cNvSpPr txBox="1">
            <a:spLocks noChangeArrowheads="1"/>
          </p:cNvSpPr>
          <p:nvPr/>
        </p:nvSpPr>
        <p:spPr bwMode="auto">
          <a:xfrm>
            <a:off x="3581400" y="26177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</a:p>
        </p:txBody>
      </p:sp>
      <p:sp>
        <p:nvSpPr>
          <p:cNvPr id="32786" name="Text Box 26"/>
          <p:cNvSpPr txBox="1">
            <a:spLocks noChangeArrowheads="1"/>
          </p:cNvSpPr>
          <p:nvPr/>
        </p:nvSpPr>
        <p:spPr bwMode="auto">
          <a:xfrm>
            <a:off x="3124200" y="2389188"/>
            <a:ext cx="3635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32787" name="Text Box 27"/>
          <p:cNvSpPr txBox="1">
            <a:spLocks noChangeArrowheads="1"/>
          </p:cNvSpPr>
          <p:nvPr/>
        </p:nvSpPr>
        <p:spPr bwMode="auto">
          <a:xfrm>
            <a:off x="7848600" y="26177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</a:p>
        </p:txBody>
      </p:sp>
      <p:sp>
        <p:nvSpPr>
          <p:cNvPr id="32788" name="Text Box 28"/>
          <p:cNvSpPr txBox="1">
            <a:spLocks noChangeArrowheads="1"/>
          </p:cNvSpPr>
          <p:nvPr/>
        </p:nvSpPr>
        <p:spPr bwMode="auto">
          <a:xfrm>
            <a:off x="7391400" y="2389188"/>
            <a:ext cx="3635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32789" name="Text Box 29"/>
          <p:cNvSpPr txBox="1">
            <a:spLocks noChangeArrowheads="1"/>
          </p:cNvSpPr>
          <p:nvPr/>
        </p:nvSpPr>
        <p:spPr bwMode="auto">
          <a:xfrm>
            <a:off x="4038600" y="52085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D</a:t>
            </a:r>
          </a:p>
        </p:txBody>
      </p:sp>
      <p:sp>
        <p:nvSpPr>
          <p:cNvPr id="32790" name="Text Box 30"/>
          <p:cNvSpPr txBox="1">
            <a:spLocks noChangeArrowheads="1"/>
          </p:cNvSpPr>
          <p:nvPr/>
        </p:nvSpPr>
        <p:spPr bwMode="auto">
          <a:xfrm>
            <a:off x="6858000" y="5437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D</a:t>
            </a:r>
          </a:p>
        </p:txBody>
      </p:sp>
      <p:sp>
        <p:nvSpPr>
          <p:cNvPr id="32791" name="Line 31"/>
          <p:cNvSpPr>
            <a:spLocks noChangeShapeType="1"/>
          </p:cNvSpPr>
          <p:nvPr/>
        </p:nvSpPr>
        <p:spPr bwMode="auto">
          <a:xfrm>
            <a:off x="5029200" y="4419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792" name="Text Box 32"/>
          <p:cNvSpPr txBox="1">
            <a:spLocks noChangeArrowheads="1"/>
          </p:cNvSpPr>
          <p:nvPr/>
        </p:nvSpPr>
        <p:spPr bwMode="auto">
          <a:xfrm>
            <a:off x="549275" y="4522788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32793" name="Text Box 33"/>
          <p:cNvSpPr txBox="1">
            <a:spLocks noChangeArrowheads="1"/>
          </p:cNvSpPr>
          <p:nvPr/>
        </p:nvSpPr>
        <p:spPr bwMode="auto">
          <a:xfrm>
            <a:off x="4724400" y="4751388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endParaRPr lang="en-US" altLang="es-ES" sz="1400" b="1"/>
          </a:p>
        </p:txBody>
      </p:sp>
      <p:sp>
        <p:nvSpPr>
          <p:cNvPr id="32794" name="Text Box 34"/>
          <p:cNvSpPr txBox="1">
            <a:spLocks noChangeArrowheads="1"/>
          </p:cNvSpPr>
          <p:nvPr/>
        </p:nvSpPr>
        <p:spPr bwMode="auto">
          <a:xfrm>
            <a:off x="2362200" y="5894388"/>
            <a:ext cx="322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endParaRPr lang="en-US" altLang="es-ES" sz="1400" b="1"/>
          </a:p>
        </p:txBody>
      </p:sp>
      <p:sp>
        <p:nvSpPr>
          <p:cNvPr id="32795" name="Line 35"/>
          <p:cNvSpPr>
            <a:spLocks noChangeShapeType="1"/>
          </p:cNvSpPr>
          <p:nvPr/>
        </p:nvSpPr>
        <p:spPr bwMode="auto">
          <a:xfrm>
            <a:off x="2133600" y="44196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796" name="Line 36"/>
          <p:cNvSpPr>
            <a:spLocks noChangeShapeType="1"/>
          </p:cNvSpPr>
          <p:nvPr/>
        </p:nvSpPr>
        <p:spPr bwMode="auto">
          <a:xfrm flipH="1">
            <a:off x="838200" y="4648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797" name="Line 37"/>
          <p:cNvSpPr>
            <a:spLocks noChangeShapeType="1"/>
          </p:cNvSpPr>
          <p:nvPr/>
        </p:nvSpPr>
        <p:spPr bwMode="auto">
          <a:xfrm>
            <a:off x="2514600" y="46482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798" name="Text Box 38"/>
          <p:cNvSpPr txBox="1">
            <a:spLocks noChangeArrowheads="1"/>
          </p:cNvSpPr>
          <p:nvPr/>
        </p:nvSpPr>
        <p:spPr bwMode="auto">
          <a:xfrm>
            <a:off x="533400" y="42941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>
                <a:solidFill>
                  <a:schemeClr val="tx1"/>
                </a:solidFill>
              </a:rPr>
              <a:t>’</a:t>
            </a:r>
            <a:endParaRPr lang="en-US" altLang="es-ES" sz="1400" b="1"/>
          </a:p>
        </p:txBody>
      </p:sp>
      <p:sp>
        <p:nvSpPr>
          <p:cNvPr id="32799" name="Text Box 39"/>
          <p:cNvSpPr txBox="1">
            <a:spLocks noChangeArrowheads="1"/>
          </p:cNvSpPr>
          <p:nvPr/>
        </p:nvSpPr>
        <p:spPr bwMode="auto">
          <a:xfrm>
            <a:off x="1905000" y="5894388"/>
            <a:ext cx="371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>
                <a:solidFill>
                  <a:schemeClr val="tx1"/>
                </a:solidFill>
              </a:rPr>
              <a:t>’</a:t>
            </a:r>
            <a:endParaRPr lang="en-US" altLang="es-ES" sz="1400" b="1"/>
          </a:p>
        </p:txBody>
      </p:sp>
      <p:sp>
        <p:nvSpPr>
          <p:cNvPr id="32800" name="Line 40"/>
          <p:cNvSpPr>
            <a:spLocks noChangeShapeType="1"/>
          </p:cNvSpPr>
          <p:nvPr/>
        </p:nvSpPr>
        <p:spPr bwMode="auto">
          <a:xfrm flipH="1">
            <a:off x="5029200" y="48768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801" name="Line 41"/>
          <p:cNvSpPr>
            <a:spLocks noChangeShapeType="1"/>
          </p:cNvSpPr>
          <p:nvPr/>
        </p:nvSpPr>
        <p:spPr bwMode="auto">
          <a:xfrm>
            <a:off x="6477000" y="48768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802" name="Line 42"/>
          <p:cNvSpPr>
            <a:spLocks noChangeShapeType="1"/>
          </p:cNvSpPr>
          <p:nvPr/>
        </p:nvSpPr>
        <p:spPr bwMode="auto">
          <a:xfrm>
            <a:off x="6324600" y="44196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2803" name="Text Box 43"/>
          <p:cNvSpPr txBox="1">
            <a:spLocks noChangeArrowheads="1"/>
          </p:cNvSpPr>
          <p:nvPr/>
        </p:nvSpPr>
        <p:spPr bwMode="auto">
          <a:xfrm>
            <a:off x="4724400" y="42941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>
                <a:solidFill>
                  <a:schemeClr val="tx1"/>
                </a:solidFill>
              </a:rPr>
              <a:t>’</a:t>
            </a:r>
            <a:endParaRPr lang="en-US" altLang="es-ES" sz="1400" b="1"/>
          </a:p>
        </p:txBody>
      </p:sp>
      <p:sp>
        <p:nvSpPr>
          <p:cNvPr id="32804" name="Text Box 44"/>
          <p:cNvSpPr txBox="1">
            <a:spLocks noChangeArrowheads="1"/>
          </p:cNvSpPr>
          <p:nvPr/>
        </p:nvSpPr>
        <p:spPr bwMode="auto">
          <a:xfrm>
            <a:off x="6248400" y="5867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400" b="1">
                <a:solidFill>
                  <a:schemeClr val="tx1"/>
                </a:solidFill>
              </a:rPr>
              <a:t>Q</a:t>
            </a:r>
            <a:endParaRPr lang="en-US" altLang="es-ES" sz="1400" b="1"/>
          </a:p>
        </p:txBody>
      </p:sp>
      <p:sp>
        <p:nvSpPr>
          <p:cNvPr id="32805" name="Text Box 45"/>
          <p:cNvSpPr txBox="1">
            <a:spLocks noChangeArrowheads="1"/>
          </p:cNvSpPr>
          <p:nvPr/>
        </p:nvSpPr>
        <p:spPr bwMode="auto">
          <a:xfrm>
            <a:off x="6019800" y="5867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>
                <a:solidFill>
                  <a:schemeClr val="tx1"/>
                </a:solidFill>
              </a:rPr>
              <a:t>’</a:t>
            </a:r>
            <a:endParaRPr lang="en-US" altLang="es-ES" sz="1400" b="1"/>
          </a:p>
        </p:txBody>
      </p:sp>
      <p:sp>
        <p:nvSpPr>
          <p:cNvPr id="32806" name="Text Box 46"/>
          <p:cNvSpPr txBox="1">
            <a:spLocks noChangeArrowheads="1"/>
          </p:cNvSpPr>
          <p:nvPr/>
        </p:nvSpPr>
        <p:spPr bwMode="auto">
          <a:xfrm>
            <a:off x="1371600" y="6248400"/>
            <a:ext cx="23796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2000" b="1" i="0">
                <a:solidFill>
                  <a:srgbClr val="3B4F89"/>
                </a:solidFill>
              </a:rPr>
              <a:t>Demanda Elástica</a:t>
            </a:r>
          </a:p>
        </p:txBody>
      </p:sp>
      <p:sp>
        <p:nvSpPr>
          <p:cNvPr id="32807" name="Text Box 47"/>
          <p:cNvSpPr txBox="1">
            <a:spLocks noChangeArrowheads="1"/>
          </p:cNvSpPr>
          <p:nvPr/>
        </p:nvSpPr>
        <p:spPr bwMode="auto">
          <a:xfrm>
            <a:off x="5638800" y="6248400"/>
            <a:ext cx="25781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2000" b="1" i="0">
                <a:solidFill>
                  <a:srgbClr val="3B4F89"/>
                </a:solidFill>
              </a:rPr>
              <a:t>Demanda Inelástica</a:t>
            </a:r>
          </a:p>
        </p:txBody>
      </p:sp>
      <p:sp>
        <p:nvSpPr>
          <p:cNvPr id="32808" name="Text Box 48"/>
          <p:cNvSpPr txBox="1">
            <a:spLocks noChangeArrowheads="1"/>
          </p:cNvSpPr>
          <p:nvPr/>
        </p:nvSpPr>
        <p:spPr bwMode="auto">
          <a:xfrm>
            <a:off x="1066800" y="1676400"/>
            <a:ext cx="3403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Pequeño aumento en precio,</a:t>
            </a:r>
          </a:p>
          <a:p>
            <a:r>
              <a:rPr lang="es-UY" altLang="es-ES" sz="1800" b="1" i="0">
                <a:solidFill>
                  <a:srgbClr val="470F3E"/>
                </a:solidFill>
              </a:rPr>
              <a:t>Gran caída en cantidad</a:t>
            </a:r>
            <a:endParaRPr lang="en-US" altLang="es-ES" sz="1800" b="1" i="0">
              <a:solidFill>
                <a:srgbClr val="470F3E"/>
              </a:solidFill>
            </a:endParaRPr>
          </a:p>
        </p:txBody>
      </p:sp>
      <p:sp>
        <p:nvSpPr>
          <p:cNvPr id="32809" name="Text Box 49"/>
          <p:cNvSpPr txBox="1">
            <a:spLocks noChangeArrowheads="1"/>
          </p:cNvSpPr>
          <p:nvPr/>
        </p:nvSpPr>
        <p:spPr bwMode="auto">
          <a:xfrm>
            <a:off x="5562600" y="1676400"/>
            <a:ext cx="31988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Gran aumento en precio,</a:t>
            </a:r>
          </a:p>
          <a:p>
            <a:r>
              <a:rPr lang="es-UY" altLang="es-ES" sz="1800" b="1" i="0">
                <a:solidFill>
                  <a:srgbClr val="470F3E"/>
                </a:solidFill>
              </a:rPr>
              <a:t>Pequeña  caída en cantidad</a:t>
            </a:r>
            <a:endParaRPr lang="en-US" altLang="es-ES" sz="1800" b="1" i="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AB50514-BD29-4D81-9145-9A540D5ECC96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25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2177"/>
            <a:ext cx="9102725" cy="838200"/>
          </a:xfrm>
        </p:spPr>
        <p:txBody>
          <a:bodyPr/>
          <a:lstStyle/>
          <a:p>
            <a:r>
              <a:rPr lang="en-US" altLang="es-ES" sz="3200" dirty="0" err="1" smtClean="0"/>
              <a:t>Desplazamientos</a:t>
            </a:r>
            <a:r>
              <a:rPr lang="en-US" altLang="es-ES" sz="3200" dirty="0" smtClean="0"/>
              <a:t> de </a:t>
            </a:r>
            <a:r>
              <a:rPr lang="en-US" altLang="es-ES" sz="3200" dirty="0" err="1" smtClean="0"/>
              <a:t>las</a:t>
            </a:r>
            <a:r>
              <a:rPr lang="en-US" altLang="es-ES" sz="3200" dirty="0" smtClean="0"/>
              <a:t> </a:t>
            </a:r>
            <a:r>
              <a:rPr lang="en-US" altLang="es-ES" sz="3200" dirty="0" err="1" smtClean="0"/>
              <a:t>Curvas</a:t>
            </a:r>
            <a:r>
              <a:rPr lang="en-US" altLang="es-ES" sz="3200" dirty="0" smtClean="0"/>
              <a:t> de </a:t>
            </a:r>
            <a:r>
              <a:rPr lang="en-US" altLang="es-ES" sz="3200" dirty="0" err="1" smtClean="0"/>
              <a:t>Demanda</a:t>
            </a:r>
            <a:endParaRPr lang="en-US" altLang="es-ES" sz="3200" dirty="0" smtClean="0"/>
          </a:p>
        </p:txBody>
      </p:sp>
      <p:sp>
        <p:nvSpPr>
          <p:cNvPr id="33796" name="Line 3"/>
          <p:cNvSpPr>
            <a:spLocks noChangeShapeType="1"/>
          </p:cNvSpPr>
          <p:nvPr/>
        </p:nvSpPr>
        <p:spPr bwMode="auto">
          <a:xfrm>
            <a:off x="838200" y="2667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>
            <a:off x="838200" y="5867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798" name="Line 5"/>
          <p:cNvSpPr>
            <a:spLocks noChangeShapeType="1"/>
          </p:cNvSpPr>
          <p:nvPr/>
        </p:nvSpPr>
        <p:spPr bwMode="auto">
          <a:xfrm>
            <a:off x="5029200" y="5867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799" name="Line 6"/>
          <p:cNvSpPr>
            <a:spLocks noChangeShapeType="1"/>
          </p:cNvSpPr>
          <p:nvPr/>
        </p:nvSpPr>
        <p:spPr bwMode="auto">
          <a:xfrm>
            <a:off x="5029200" y="2667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3657600" y="5867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7772400" y="5867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33802" name="Text Box 9"/>
          <p:cNvSpPr txBox="1">
            <a:spLocks noChangeArrowheads="1"/>
          </p:cNvSpPr>
          <p:nvPr/>
        </p:nvSpPr>
        <p:spPr bwMode="auto">
          <a:xfrm>
            <a:off x="4343400" y="22860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33803" name="Text Box 10"/>
          <p:cNvSpPr txBox="1">
            <a:spLocks noChangeArrowheads="1"/>
          </p:cNvSpPr>
          <p:nvPr/>
        </p:nvSpPr>
        <p:spPr bwMode="auto">
          <a:xfrm>
            <a:off x="152400" y="22860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33804" name="Text Box 20"/>
          <p:cNvSpPr txBox="1">
            <a:spLocks noChangeArrowheads="1"/>
          </p:cNvSpPr>
          <p:nvPr/>
        </p:nvSpPr>
        <p:spPr bwMode="auto">
          <a:xfrm>
            <a:off x="3886200" y="33797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858D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33805" name="Text Box 22"/>
          <p:cNvSpPr txBox="1">
            <a:spLocks noChangeArrowheads="1"/>
          </p:cNvSpPr>
          <p:nvPr/>
        </p:nvSpPr>
        <p:spPr bwMode="auto">
          <a:xfrm>
            <a:off x="6934200" y="23891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858D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33806" name="Text Box 24"/>
          <p:cNvSpPr txBox="1">
            <a:spLocks noChangeArrowheads="1"/>
          </p:cNvSpPr>
          <p:nvPr/>
        </p:nvSpPr>
        <p:spPr bwMode="auto">
          <a:xfrm>
            <a:off x="2895600" y="5437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33807" name="Text Box 25"/>
          <p:cNvSpPr txBox="1">
            <a:spLocks noChangeArrowheads="1"/>
          </p:cNvSpPr>
          <p:nvPr/>
        </p:nvSpPr>
        <p:spPr bwMode="auto">
          <a:xfrm>
            <a:off x="7086600" y="5437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33808" name="Text Box 27"/>
          <p:cNvSpPr txBox="1">
            <a:spLocks noChangeArrowheads="1"/>
          </p:cNvSpPr>
          <p:nvPr/>
        </p:nvSpPr>
        <p:spPr bwMode="auto">
          <a:xfrm>
            <a:off x="549275" y="4675188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33809" name="Text Box 28"/>
          <p:cNvSpPr txBox="1">
            <a:spLocks noChangeArrowheads="1"/>
          </p:cNvSpPr>
          <p:nvPr/>
        </p:nvSpPr>
        <p:spPr bwMode="auto">
          <a:xfrm>
            <a:off x="4724400" y="4648200"/>
            <a:ext cx="303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endParaRPr lang="en-US" altLang="es-ES" sz="1400" b="1"/>
          </a:p>
        </p:txBody>
      </p:sp>
      <p:sp>
        <p:nvSpPr>
          <p:cNvPr id="33810" name="Text Box 29"/>
          <p:cNvSpPr txBox="1">
            <a:spLocks noChangeArrowheads="1"/>
          </p:cNvSpPr>
          <p:nvPr/>
        </p:nvSpPr>
        <p:spPr bwMode="auto">
          <a:xfrm>
            <a:off x="1981200" y="5894388"/>
            <a:ext cx="322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endParaRPr lang="en-US" altLang="es-ES" sz="1400" b="1"/>
          </a:p>
        </p:txBody>
      </p:sp>
      <p:sp>
        <p:nvSpPr>
          <p:cNvPr id="33811" name="Text Box 33"/>
          <p:cNvSpPr txBox="1">
            <a:spLocks noChangeArrowheads="1"/>
          </p:cNvSpPr>
          <p:nvPr/>
        </p:nvSpPr>
        <p:spPr bwMode="auto">
          <a:xfrm>
            <a:off x="533400" y="43703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>
                <a:solidFill>
                  <a:schemeClr val="tx1"/>
                </a:solidFill>
              </a:rPr>
              <a:t>’</a:t>
            </a:r>
            <a:endParaRPr lang="en-US" altLang="es-ES" sz="1400" b="1"/>
          </a:p>
        </p:txBody>
      </p:sp>
      <p:sp>
        <p:nvSpPr>
          <p:cNvPr id="33812" name="Text Box 34"/>
          <p:cNvSpPr txBox="1">
            <a:spLocks noChangeArrowheads="1"/>
          </p:cNvSpPr>
          <p:nvPr/>
        </p:nvSpPr>
        <p:spPr bwMode="auto">
          <a:xfrm>
            <a:off x="2514600" y="5894388"/>
            <a:ext cx="371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>
                <a:solidFill>
                  <a:schemeClr val="tx1"/>
                </a:solidFill>
              </a:rPr>
              <a:t>’</a:t>
            </a:r>
            <a:endParaRPr lang="en-US" altLang="es-ES" sz="1400" b="1"/>
          </a:p>
        </p:txBody>
      </p:sp>
      <p:sp>
        <p:nvSpPr>
          <p:cNvPr id="33813" name="Text Box 38"/>
          <p:cNvSpPr txBox="1">
            <a:spLocks noChangeArrowheads="1"/>
          </p:cNvSpPr>
          <p:nvPr/>
        </p:nvSpPr>
        <p:spPr bwMode="auto">
          <a:xfrm>
            <a:off x="4724400" y="40655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>
                <a:solidFill>
                  <a:schemeClr val="tx1"/>
                </a:solidFill>
              </a:rPr>
              <a:t>’</a:t>
            </a:r>
            <a:endParaRPr lang="en-US" altLang="es-ES" sz="1400" b="1"/>
          </a:p>
        </p:txBody>
      </p:sp>
      <p:sp>
        <p:nvSpPr>
          <p:cNvPr id="33814" name="Text Box 39"/>
          <p:cNvSpPr txBox="1">
            <a:spLocks noChangeArrowheads="1"/>
          </p:cNvSpPr>
          <p:nvPr/>
        </p:nvSpPr>
        <p:spPr bwMode="auto">
          <a:xfrm>
            <a:off x="6096000" y="5867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400" b="1">
                <a:solidFill>
                  <a:schemeClr val="tx1"/>
                </a:solidFill>
              </a:rPr>
              <a:t>Q</a:t>
            </a:r>
            <a:endParaRPr lang="en-US" altLang="es-ES" sz="1400" b="1"/>
          </a:p>
        </p:txBody>
      </p:sp>
      <p:sp>
        <p:nvSpPr>
          <p:cNvPr id="33815" name="Text Box 40"/>
          <p:cNvSpPr txBox="1">
            <a:spLocks noChangeArrowheads="1"/>
          </p:cNvSpPr>
          <p:nvPr/>
        </p:nvSpPr>
        <p:spPr bwMode="auto">
          <a:xfrm>
            <a:off x="6400800" y="58674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>
                <a:solidFill>
                  <a:schemeClr val="tx1"/>
                </a:solidFill>
              </a:rPr>
              <a:t>’</a:t>
            </a:r>
            <a:endParaRPr lang="en-US" altLang="es-ES" sz="1400" b="1"/>
          </a:p>
        </p:txBody>
      </p:sp>
      <p:sp>
        <p:nvSpPr>
          <p:cNvPr id="33816" name="Text Box 41"/>
          <p:cNvSpPr txBox="1">
            <a:spLocks noChangeArrowheads="1"/>
          </p:cNvSpPr>
          <p:nvPr/>
        </p:nvSpPr>
        <p:spPr bwMode="auto">
          <a:xfrm>
            <a:off x="1371600" y="6248400"/>
            <a:ext cx="19764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858D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UY" altLang="es-ES" sz="2000" b="1" i="0">
                <a:solidFill>
                  <a:srgbClr val="3B4F89"/>
                </a:solidFill>
              </a:rPr>
              <a:t>Oferta </a:t>
            </a:r>
            <a:r>
              <a:rPr lang="en-US" altLang="es-ES" sz="2000" b="1" i="0">
                <a:solidFill>
                  <a:srgbClr val="3B4F89"/>
                </a:solidFill>
              </a:rPr>
              <a:t>Elástica</a:t>
            </a:r>
          </a:p>
        </p:txBody>
      </p:sp>
      <p:sp>
        <p:nvSpPr>
          <p:cNvPr id="33817" name="Text Box 42"/>
          <p:cNvSpPr txBox="1">
            <a:spLocks noChangeArrowheads="1"/>
          </p:cNvSpPr>
          <p:nvPr/>
        </p:nvSpPr>
        <p:spPr bwMode="auto">
          <a:xfrm>
            <a:off x="5638800" y="6248400"/>
            <a:ext cx="21748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858D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2000" b="1" i="0">
                <a:solidFill>
                  <a:srgbClr val="3B4F89"/>
                </a:solidFill>
              </a:rPr>
              <a:t>Oferta Inelástica</a:t>
            </a:r>
          </a:p>
        </p:txBody>
      </p:sp>
      <p:sp>
        <p:nvSpPr>
          <p:cNvPr id="33818" name="Text Box 43"/>
          <p:cNvSpPr txBox="1">
            <a:spLocks noChangeArrowheads="1"/>
          </p:cNvSpPr>
          <p:nvPr/>
        </p:nvSpPr>
        <p:spPr bwMode="auto">
          <a:xfrm>
            <a:off x="806450" y="1770063"/>
            <a:ext cx="33401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800" b="1" i="0">
                <a:solidFill>
                  <a:srgbClr val="470F3E"/>
                </a:solidFill>
              </a:rPr>
              <a:t>Pequeño aumento en precio,</a:t>
            </a:r>
          </a:p>
          <a:p>
            <a:pPr algn="ctr"/>
            <a:r>
              <a:rPr lang="es-UY" altLang="es-ES" sz="1800" b="1" i="0">
                <a:solidFill>
                  <a:srgbClr val="470F3E"/>
                </a:solidFill>
              </a:rPr>
              <a:t>Gran caída en cantidad</a:t>
            </a:r>
            <a:endParaRPr lang="en-US" altLang="es-ES" sz="1800" b="1" i="0">
              <a:solidFill>
                <a:srgbClr val="470F3E"/>
              </a:solidFill>
            </a:endParaRPr>
          </a:p>
          <a:p>
            <a:pPr algn="ctr"/>
            <a:endParaRPr lang="en-US" altLang="es-ES" sz="1800" b="1" i="0">
              <a:solidFill>
                <a:srgbClr val="470F3E"/>
              </a:solidFill>
            </a:endParaRPr>
          </a:p>
        </p:txBody>
      </p:sp>
      <p:sp>
        <p:nvSpPr>
          <p:cNvPr id="33819" name="Text Box 44"/>
          <p:cNvSpPr txBox="1">
            <a:spLocks noChangeArrowheads="1"/>
          </p:cNvSpPr>
          <p:nvPr/>
        </p:nvSpPr>
        <p:spPr bwMode="auto">
          <a:xfrm>
            <a:off x="5891213" y="1622425"/>
            <a:ext cx="3211512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800" b="1" i="0">
                <a:solidFill>
                  <a:srgbClr val="470F3E"/>
                </a:solidFill>
              </a:rPr>
              <a:t>Gran aumento en precio,</a:t>
            </a:r>
          </a:p>
          <a:p>
            <a:pPr algn="ctr"/>
            <a:r>
              <a:rPr lang="es-UY" altLang="es-ES" sz="1800" b="1" i="0">
                <a:solidFill>
                  <a:srgbClr val="470F3E"/>
                </a:solidFill>
              </a:rPr>
              <a:t>Pequeña  caída en cantidad</a:t>
            </a:r>
            <a:endParaRPr lang="en-US" altLang="es-ES" sz="1800" b="1" i="0">
              <a:solidFill>
                <a:srgbClr val="470F3E"/>
              </a:solidFill>
            </a:endParaRPr>
          </a:p>
          <a:p>
            <a:pPr algn="ctr"/>
            <a:endParaRPr lang="en-US" altLang="es-ES" sz="1800" b="1" i="0">
              <a:solidFill>
                <a:srgbClr val="470F3E"/>
              </a:solidFill>
            </a:endParaRPr>
          </a:p>
        </p:txBody>
      </p:sp>
      <p:sp>
        <p:nvSpPr>
          <p:cNvPr id="33820" name="Freeform 45"/>
          <p:cNvSpPr>
            <a:spLocks/>
          </p:cNvSpPr>
          <p:nvPr/>
        </p:nvSpPr>
        <p:spPr bwMode="auto">
          <a:xfrm>
            <a:off x="1143000" y="2743200"/>
            <a:ext cx="1752600" cy="2819400"/>
          </a:xfrm>
          <a:custGeom>
            <a:avLst/>
            <a:gdLst>
              <a:gd name="T0" fmla="*/ 0 w 1104"/>
              <a:gd name="T1" fmla="*/ 0 h 1776"/>
              <a:gd name="T2" fmla="*/ 2147483647 w 1104"/>
              <a:gd name="T3" fmla="*/ 2147483647 h 1776"/>
              <a:gd name="T4" fmla="*/ 2147483647 w 1104"/>
              <a:gd name="T5" fmla="*/ 2147483647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776">
                <a:moveTo>
                  <a:pt x="0" y="0"/>
                </a:moveTo>
                <a:cubicBezTo>
                  <a:pt x="172" y="428"/>
                  <a:pt x="344" y="856"/>
                  <a:pt x="528" y="1152"/>
                </a:cubicBezTo>
                <a:cubicBezTo>
                  <a:pt x="712" y="1448"/>
                  <a:pt x="1008" y="1672"/>
                  <a:pt x="1104" y="1776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821" name="Freeform 46"/>
          <p:cNvSpPr>
            <a:spLocks/>
          </p:cNvSpPr>
          <p:nvPr/>
        </p:nvSpPr>
        <p:spPr bwMode="auto">
          <a:xfrm>
            <a:off x="1676400" y="2590800"/>
            <a:ext cx="1828800" cy="2667000"/>
          </a:xfrm>
          <a:custGeom>
            <a:avLst/>
            <a:gdLst>
              <a:gd name="T0" fmla="*/ 0 w 1104"/>
              <a:gd name="T1" fmla="*/ 0 h 1776"/>
              <a:gd name="T2" fmla="*/ 2147483647 w 1104"/>
              <a:gd name="T3" fmla="*/ 2147483647 h 1776"/>
              <a:gd name="T4" fmla="*/ 2147483647 w 1104"/>
              <a:gd name="T5" fmla="*/ 2147483647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776">
                <a:moveTo>
                  <a:pt x="0" y="0"/>
                </a:moveTo>
                <a:cubicBezTo>
                  <a:pt x="172" y="428"/>
                  <a:pt x="344" y="856"/>
                  <a:pt x="528" y="1152"/>
                </a:cubicBezTo>
                <a:cubicBezTo>
                  <a:pt x="712" y="1448"/>
                  <a:pt x="1008" y="1672"/>
                  <a:pt x="1104" y="1776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3822" name="Freeform 47"/>
          <p:cNvSpPr>
            <a:spLocks/>
          </p:cNvSpPr>
          <p:nvPr/>
        </p:nvSpPr>
        <p:spPr bwMode="auto">
          <a:xfrm>
            <a:off x="5334000" y="2743200"/>
            <a:ext cx="1752600" cy="2819400"/>
          </a:xfrm>
          <a:custGeom>
            <a:avLst/>
            <a:gdLst>
              <a:gd name="T0" fmla="*/ 0 w 1104"/>
              <a:gd name="T1" fmla="*/ 0 h 1776"/>
              <a:gd name="T2" fmla="*/ 2147483647 w 1104"/>
              <a:gd name="T3" fmla="*/ 2147483647 h 1776"/>
              <a:gd name="T4" fmla="*/ 2147483647 w 1104"/>
              <a:gd name="T5" fmla="*/ 2147483647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776">
                <a:moveTo>
                  <a:pt x="0" y="0"/>
                </a:moveTo>
                <a:cubicBezTo>
                  <a:pt x="172" y="428"/>
                  <a:pt x="344" y="856"/>
                  <a:pt x="528" y="1152"/>
                </a:cubicBezTo>
                <a:cubicBezTo>
                  <a:pt x="712" y="1448"/>
                  <a:pt x="1008" y="1672"/>
                  <a:pt x="1104" y="1776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823" name="Freeform 48"/>
          <p:cNvSpPr>
            <a:spLocks/>
          </p:cNvSpPr>
          <p:nvPr/>
        </p:nvSpPr>
        <p:spPr bwMode="auto">
          <a:xfrm>
            <a:off x="5867400" y="2514600"/>
            <a:ext cx="1752600" cy="2819400"/>
          </a:xfrm>
          <a:custGeom>
            <a:avLst/>
            <a:gdLst>
              <a:gd name="T0" fmla="*/ 0 w 1104"/>
              <a:gd name="T1" fmla="*/ 0 h 1776"/>
              <a:gd name="T2" fmla="*/ 2147483647 w 1104"/>
              <a:gd name="T3" fmla="*/ 2147483647 h 1776"/>
              <a:gd name="T4" fmla="*/ 2147483647 w 1104"/>
              <a:gd name="T5" fmla="*/ 2147483647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776">
                <a:moveTo>
                  <a:pt x="0" y="0"/>
                </a:moveTo>
                <a:cubicBezTo>
                  <a:pt x="172" y="428"/>
                  <a:pt x="344" y="856"/>
                  <a:pt x="528" y="1152"/>
                </a:cubicBezTo>
                <a:cubicBezTo>
                  <a:pt x="712" y="1448"/>
                  <a:pt x="1008" y="1672"/>
                  <a:pt x="1104" y="1776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824" name="Freeform 49"/>
          <p:cNvSpPr>
            <a:spLocks/>
          </p:cNvSpPr>
          <p:nvPr/>
        </p:nvSpPr>
        <p:spPr bwMode="auto">
          <a:xfrm>
            <a:off x="1066800" y="3657600"/>
            <a:ext cx="3048000" cy="1371600"/>
          </a:xfrm>
          <a:custGeom>
            <a:avLst/>
            <a:gdLst>
              <a:gd name="T0" fmla="*/ 0 w 1968"/>
              <a:gd name="T1" fmla="*/ 2147483647 h 528"/>
              <a:gd name="T2" fmla="*/ 2147483647 w 1968"/>
              <a:gd name="T3" fmla="*/ 2147483647 h 528"/>
              <a:gd name="T4" fmla="*/ 2147483647 w 1968"/>
              <a:gd name="T5" fmla="*/ 0 h 52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68" h="528">
                <a:moveTo>
                  <a:pt x="0" y="528"/>
                </a:moveTo>
                <a:cubicBezTo>
                  <a:pt x="316" y="500"/>
                  <a:pt x="632" y="472"/>
                  <a:pt x="960" y="384"/>
                </a:cubicBezTo>
                <a:cubicBezTo>
                  <a:pt x="1288" y="296"/>
                  <a:pt x="1800" y="64"/>
                  <a:pt x="1968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3825" name="Line 50"/>
          <p:cNvSpPr>
            <a:spLocks noChangeShapeType="1"/>
          </p:cNvSpPr>
          <p:nvPr/>
        </p:nvSpPr>
        <p:spPr bwMode="auto">
          <a:xfrm flipH="1">
            <a:off x="838200" y="4800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3826" name="Freeform 52"/>
          <p:cNvSpPr>
            <a:spLocks/>
          </p:cNvSpPr>
          <p:nvPr/>
        </p:nvSpPr>
        <p:spPr bwMode="auto">
          <a:xfrm>
            <a:off x="5715000" y="2667000"/>
            <a:ext cx="1219200" cy="3048000"/>
          </a:xfrm>
          <a:custGeom>
            <a:avLst/>
            <a:gdLst>
              <a:gd name="T0" fmla="*/ 0 w 720"/>
              <a:gd name="T1" fmla="*/ 2147483647 h 1680"/>
              <a:gd name="T2" fmla="*/ 2147483647 w 720"/>
              <a:gd name="T3" fmla="*/ 2147483647 h 1680"/>
              <a:gd name="T4" fmla="*/ 2147483647 w 72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20" h="1680">
                <a:moveTo>
                  <a:pt x="0" y="1680"/>
                </a:moveTo>
                <a:cubicBezTo>
                  <a:pt x="204" y="1412"/>
                  <a:pt x="408" y="1144"/>
                  <a:pt x="528" y="864"/>
                </a:cubicBezTo>
                <a:cubicBezTo>
                  <a:pt x="648" y="584"/>
                  <a:pt x="688" y="144"/>
                  <a:pt x="7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3827" name="Line 53"/>
          <p:cNvSpPr>
            <a:spLocks noChangeShapeType="1"/>
          </p:cNvSpPr>
          <p:nvPr/>
        </p:nvSpPr>
        <p:spPr bwMode="auto">
          <a:xfrm>
            <a:off x="2133600" y="4800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828" name="Line 54"/>
          <p:cNvSpPr>
            <a:spLocks noChangeShapeType="1"/>
          </p:cNvSpPr>
          <p:nvPr/>
        </p:nvSpPr>
        <p:spPr bwMode="auto">
          <a:xfrm flipH="1">
            <a:off x="838200" y="45720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829" name="Line 55"/>
          <p:cNvSpPr>
            <a:spLocks noChangeShapeType="1"/>
          </p:cNvSpPr>
          <p:nvPr/>
        </p:nvSpPr>
        <p:spPr bwMode="auto">
          <a:xfrm>
            <a:off x="2743200" y="4572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830" name="Line 56"/>
          <p:cNvSpPr>
            <a:spLocks noChangeShapeType="1"/>
          </p:cNvSpPr>
          <p:nvPr/>
        </p:nvSpPr>
        <p:spPr bwMode="auto">
          <a:xfrm flipH="1">
            <a:off x="5029200" y="48006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831" name="Line 57"/>
          <p:cNvSpPr>
            <a:spLocks noChangeShapeType="1"/>
          </p:cNvSpPr>
          <p:nvPr/>
        </p:nvSpPr>
        <p:spPr bwMode="auto">
          <a:xfrm>
            <a:off x="6324600" y="4800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3832" name="Line 58"/>
          <p:cNvSpPr>
            <a:spLocks noChangeShapeType="1"/>
          </p:cNvSpPr>
          <p:nvPr/>
        </p:nvSpPr>
        <p:spPr bwMode="auto">
          <a:xfrm flipH="1">
            <a:off x="5029200" y="41910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33833" name="Line 59"/>
          <p:cNvSpPr>
            <a:spLocks noChangeShapeType="1"/>
          </p:cNvSpPr>
          <p:nvPr/>
        </p:nvSpPr>
        <p:spPr bwMode="auto">
          <a:xfrm>
            <a:off x="6629400" y="41910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3834" name="Text Box 60"/>
          <p:cNvSpPr txBox="1">
            <a:spLocks noChangeArrowheads="1"/>
          </p:cNvSpPr>
          <p:nvPr/>
        </p:nvSpPr>
        <p:spPr bwMode="auto">
          <a:xfrm>
            <a:off x="3505200" y="51323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33835" name="Text Box 61"/>
          <p:cNvSpPr txBox="1">
            <a:spLocks noChangeArrowheads="1"/>
          </p:cNvSpPr>
          <p:nvPr/>
        </p:nvSpPr>
        <p:spPr bwMode="auto">
          <a:xfrm>
            <a:off x="7620000" y="52085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E5B58E5-8E22-426E-BB21-822E17E9AFF4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26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altLang="es-ES" sz="3200" dirty="0" smtClean="0"/>
              <a:t>La fijación de precios en el muy corto plazo</a:t>
            </a:r>
          </a:p>
        </p:txBody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486400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En el muy corto plazo no hay respuesta de la oferta</a:t>
            </a:r>
          </a:p>
          <a:p>
            <a:pPr lvl="1">
              <a:defRPr/>
            </a:pPr>
            <a:r>
              <a:rPr lang="es-ES" dirty="0" smtClean="0"/>
              <a:t>La </a:t>
            </a:r>
            <a:r>
              <a:rPr lang="es-ES" dirty="0"/>
              <a:t>curva de oferta será una recta vertical</a:t>
            </a:r>
          </a:p>
          <a:p>
            <a:pPr>
              <a:defRPr/>
            </a:pPr>
            <a:r>
              <a:rPr lang="es-ES" dirty="0" smtClean="0"/>
              <a:t>El precio se ajustará para vaciar el mercado</a:t>
            </a:r>
          </a:p>
          <a:p>
            <a:pPr marL="457200" lvl="1" indent="0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216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C891B2D-A64A-4F3C-A2D2-9955DF333E31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27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685800"/>
          </a:xfrm>
        </p:spPr>
        <p:txBody>
          <a:bodyPr/>
          <a:lstStyle/>
          <a:p>
            <a:r>
              <a:rPr lang="en-US" altLang="es-ES" sz="3400" dirty="0" smtClean="0"/>
              <a:t>La </a:t>
            </a:r>
            <a:r>
              <a:rPr lang="en-US" altLang="es-ES" sz="3400" dirty="0" err="1" smtClean="0"/>
              <a:t>fijación</a:t>
            </a:r>
            <a:r>
              <a:rPr lang="en-US" altLang="es-ES" sz="3400" dirty="0" smtClean="0"/>
              <a:t> de </a:t>
            </a:r>
            <a:r>
              <a:rPr lang="en-US" altLang="es-ES" sz="3400" dirty="0" err="1" smtClean="0"/>
              <a:t>precios</a:t>
            </a:r>
            <a:r>
              <a:rPr lang="en-US" altLang="es-ES" sz="3400" dirty="0" smtClean="0"/>
              <a:t> en el </a:t>
            </a:r>
            <a:r>
              <a:rPr lang="en-US" altLang="es-ES" sz="3400" dirty="0" err="1" smtClean="0"/>
              <a:t>muy</a:t>
            </a:r>
            <a:r>
              <a:rPr lang="en-US" altLang="es-ES" sz="3400" dirty="0" smtClean="0"/>
              <a:t> </a:t>
            </a:r>
            <a:r>
              <a:rPr lang="en-US" altLang="es-ES" sz="3400" dirty="0" err="1" smtClean="0"/>
              <a:t>corto</a:t>
            </a:r>
            <a:r>
              <a:rPr lang="en-US" altLang="es-ES" sz="3400" dirty="0" smtClean="0"/>
              <a:t> </a:t>
            </a:r>
            <a:r>
              <a:rPr lang="en-US" altLang="es-ES" sz="3400" dirty="0" err="1" smtClean="0"/>
              <a:t>plazo</a:t>
            </a:r>
            <a:endParaRPr lang="en-US" altLang="es-ES" sz="3400" dirty="0" smtClean="0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1752600" y="22860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1752600" y="5943600"/>
            <a:ext cx="426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6096000" y="57912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990600" y="20574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</a:p>
        </p:txBody>
      </p:sp>
      <p:sp>
        <p:nvSpPr>
          <p:cNvPr id="16392" name="Line 9"/>
          <p:cNvSpPr>
            <a:spLocks noChangeShapeType="1"/>
          </p:cNvSpPr>
          <p:nvPr/>
        </p:nvSpPr>
        <p:spPr bwMode="auto">
          <a:xfrm flipV="1">
            <a:off x="3886200" y="2819400"/>
            <a:ext cx="0" cy="3124200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93" name="Text Box 10"/>
          <p:cNvSpPr txBox="1">
            <a:spLocks noChangeArrowheads="1"/>
          </p:cNvSpPr>
          <p:nvPr/>
        </p:nvSpPr>
        <p:spPr bwMode="auto">
          <a:xfrm>
            <a:off x="3733800" y="2438400"/>
            <a:ext cx="3444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b="1">
                <a:solidFill>
                  <a:srgbClr val="470F3E"/>
                </a:solidFill>
              </a:rPr>
              <a:t>O</a:t>
            </a:r>
          </a:p>
        </p:txBody>
      </p: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5105400" y="52847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D</a:t>
            </a:r>
          </a:p>
        </p:txBody>
      </p:sp>
      <p:sp>
        <p:nvSpPr>
          <p:cNvPr id="16395" name="Line 12"/>
          <p:cNvSpPr>
            <a:spLocks noChangeShapeType="1"/>
          </p:cNvSpPr>
          <p:nvPr/>
        </p:nvSpPr>
        <p:spPr bwMode="auto">
          <a:xfrm>
            <a:off x="2514600" y="3657600"/>
            <a:ext cx="2590800" cy="17526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1752600" y="45720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97" name="Text Box 17"/>
          <p:cNvSpPr txBox="1">
            <a:spLocks noChangeArrowheads="1"/>
          </p:cNvSpPr>
          <p:nvPr/>
        </p:nvSpPr>
        <p:spPr bwMode="auto">
          <a:xfrm>
            <a:off x="3733800" y="5970588"/>
            <a:ext cx="392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Q*</a:t>
            </a:r>
          </a:p>
        </p:txBody>
      </p:sp>
      <p:sp>
        <p:nvSpPr>
          <p:cNvPr id="16398" name="Text Box 18"/>
          <p:cNvSpPr txBox="1">
            <a:spLocks noChangeArrowheads="1"/>
          </p:cNvSpPr>
          <p:nvPr/>
        </p:nvSpPr>
        <p:spPr bwMode="auto">
          <a:xfrm>
            <a:off x="1295400" y="4446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>
              <a:solidFill>
                <a:schemeClr val="tx1"/>
              </a:solidFill>
            </a:endParaRPr>
          </a:p>
        </p:txBody>
      </p:sp>
      <p:grpSp>
        <p:nvGrpSpPr>
          <p:cNvPr id="728085" name="Group 21"/>
          <p:cNvGrpSpPr>
            <a:grpSpLocks/>
          </p:cNvGrpSpPr>
          <p:nvPr/>
        </p:nvGrpSpPr>
        <p:grpSpPr bwMode="auto">
          <a:xfrm>
            <a:off x="1295400" y="2197100"/>
            <a:ext cx="7891463" cy="2782888"/>
            <a:chOff x="816" y="1384"/>
            <a:chExt cx="4971" cy="1753"/>
          </a:xfrm>
        </p:grpSpPr>
        <p:sp>
          <p:nvSpPr>
            <p:cNvPr id="16400" name="Line 13"/>
            <p:cNvSpPr>
              <a:spLocks noChangeShapeType="1"/>
            </p:cNvSpPr>
            <p:nvPr/>
          </p:nvSpPr>
          <p:spPr bwMode="auto">
            <a:xfrm>
              <a:off x="1680" y="1920"/>
              <a:ext cx="1632" cy="1104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6401" name="Text Box 14"/>
            <p:cNvSpPr txBox="1">
              <a:spLocks noChangeArrowheads="1"/>
            </p:cNvSpPr>
            <p:nvPr/>
          </p:nvSpPr>
          <p:spPr bwMode="auto">
            <a:xfrm>
              <a:off x="3312" y="2945"/>
              <a:ext cx="22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>
                  <a:solidFill>
                    <a:srgbClr val="3B4F89"/>
                  </a:solidFill>
                </a:rPr>
                <a:t>D</a:t>
              </a:r>
              <a:r>
                <a:rPr lang="en-US" altLang="es-ES" sz="1400" i="0">
                  <a:solidFill>
                    <a:srgbClr val="3B4F89"/>
                  </a:solidFill>
                </a:rPr>
                <a:t>’</a:t>
              </a:r>
            </a:p>
          </p:txBody>
        </p:sp>
        <p:sp>
          <p:nvSpPr>
            <p:cNvPr id="16402" name="Line 16"/>
            <p:cNvSpPr>
              <a:spLocks noChangeShapeType="1"/>
            </p:cNvSpPr>
            <p:nvPr/>
          </p:nvSpPr>
          <p:spPr bwMode="auto">
            <a:xfrm flipH="1">
              <a:off x="1104" y="2448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6403" name="Text Box 19"/>
            <p:cNvSpPr txBox="1">
              <a:spLocks noChangeArrowheads="1"/>
            </p:cNvSpPr>
            <p:nvPr/>
          </p:nvSpPr>
          <p:spPr bwMode="auto">
            <a:xfrm>
              <a:off x="816" y="2369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  <p:sp>
          <p:nvSpPr>
            <p:cNvPr id="16404" name="Text Box 20"/>
            <p:cNvSpPr txBox="1">
              <a:spLocks noChangeArrowheads="1"/>
            </p:cNvSpPr>
            <p:nvPr/>
          </p:nvSpPr>
          <p:spPr bwMode="auto">
            <a:xfrm>
              <a:off x="2952" y="1384"/>
              <a:ext cx="2835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i="0" dirty="0" err="1">
                  <a:solidFill>
                    <a:srgbClr val="470F3E"/>
                  </a:solidFill>
                </a:rPr>
                <a:t>Cuando</a:t>
              </a:r>
              <a:r>
                <a:rPr lang="en-US" altLang="es-ES" i="0" dirty="0">
                  <a:solidFill>
                    <a:srgbClr val="470F3E"/>
                  </a:solidFill>
                </a:rPr>
                <a:t> la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cantidad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está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fija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en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</a:p>
            <a:p>
              <a:r>
                <a:rPr lang="en-US" altLang="es-ES" i="0" dirty="0">
                  <a:solidFill>
                    <a:srgbClr val="470F3E"/>
                  </a:solidFill>
                </a:rPr>
                <a:t>el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muy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corto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plazo</a:t>
              </a:r>
              <a:r>
                <a:rPr lang="en-US" altLang="es-ES" i="0" dirty="0">
                  <a:solidFill>
                    <a:srgbClr val="470F3E"/>
                  </a:solidFill>
                </a:rPr>
                <a:t>, el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precio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</a:p>
            <a:p>
              <a:r>
                <a:rPr lang="en-US" altLang="es-ES" i="0" dirty="0" err="1">
                  <a:solidFill>
                    <a:srgbClr val="470F3E"/>
                  </a:solidFill>
                </a:rPr>
                <a:t>subirá</a:t>
              </a:r>
              <a:r>
                <a:rPr lang="en-US" altLang="es-ES" i="0" dirty="0">
                  <a:solidFill>
                    <a:srgbClr val="470F3E"/>
                  </a:solidFill>
                </a:rPr>
                <a:t> de </a:t>
              </a:r>
              <a:r>
                <a:rPr lang="en-US" altLang="es-ES" dirty="0">
                  <a:solidFill>
                    <a:srgbClr val="470F3E"/>
                  </a:solidFill>
                </a:rPr>
                <a:t>P</a:t>
              </a:r>
              <a:r>
                <a:rPr lang="en-US" altLang="es-ES" i="0" baseline="-25000" dirty="0">
                  <a:solidFill>
                    <a:srgbClr val="470F3E"/>
                  </a:solidFill>
                </a:rPr>
                <a:t>1</a:t>
              </a:r>
              <a:r>
                <a:rPr lang="en-US" altLang="es-ES" i="0" dirty="0">
                  <a:solidFill>
                    <a:srgbClr val="470F3E"/>
                  </a:solidFill>
                </a:rPr>
                <a:t> a </a:t>
              </a:r>
              <a:r>
                <a:rPr lang="en-US" altLang="es-ES" dirty="0">
                  <a:solidFill>
                    <a:srgbClr val="470F3E"/>
                  </a:solidFill>
                </a:rPr>
                <a:t>P</a:t>
              </a:r>
              <a:r>
                <a:rPr lang="en-US" altLang="es-ES" i="0" baseline="-25000" dirty="0">
                  <a:solidFill>
                    <a:srgbClr val="470F3E"/>
                  </a:solidFill>
                </a:rPr>
                <a:t>2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cuando</a:t>
              </a:r>
              <a:r>
                <a:rPr lang="en-US" altLang="es-ES" i="0" dirty="0">
                  <a:solidFill>
                    <a:srgbClr val="470F3E"/>
                  </a:solidFill>
                </a:rPr>
                <a:t> la </a:t>
              </a:r>
            </a:p>
            <a:p>
              <a:r>
                <a:rPr lang="en-US" altLang="es-ES" i="0" dirty="0" err="1">
                  <a:solidFill>
                    <a:srgbClr val="470F3E"/>
                  </a:solidFill>
                </a:rPr>
                <a:t>demanda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aumenta</a:t>
              </a:r>
              <a:r>
                <a:rPr lang="en-US" altLang="es-ES" i="0" dirty="0">
                  <a:solidFill>
                    <a:srgbClr val="470F3E"/>
                  </a:solidFill>
                </a:rPr>
                <a:t> de </a:t>
              </a:r>
              <a:r>
                <a:rPr lang="en-US" altLang="es-ES" dirty="0">
                  <a:solidFill>
                    <a:srgbClr val="470F3E"/>
                  </a:solidFill>
                </a:rPr>
                <a:t>D</a:t>
              </a:r>
              <a:r>
                <a:rPr lang="en-US" altLang="es-ES" i="0" dirty="0">
                  <a:solidFill>
                    <a:srgbClr val="470F3E"/>
                  </a:solidFill>
                </a:rPr>
                <a:t> a </a:t>
              </a:r>
              <a:r>
                <a:rPr lang="en-US" altLang="es-ES" dirty="0">
                  <a:solidFill>
                    <a:srgbClr val="470F3E"/>
                  </a:solidFill>
                </a:rPr>
                <a:t>D</a:t>
              </a:r>
              <a:r>
                <a:rPr lang="en-US" altLang="es-ES" i="0" dirty="0">
                  <a:solidFill>
                    <a:srgbClr val="470F3E"/>
                  </a:solidFill>
                </a:rPr>
                <a:t>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114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2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5974563C-4B9C-479B-8F95-F06C74414DD3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28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77"/>
            <a:ext cx="9144000" cy="683623"/>
          </a:xfrm>
        </p:spPr>
        <p:txBody>
          <a:bodyPr/>
          <a:lstStyle/>
          <a:p>
            <a:r>
              <a:rPr lang="es-ES" altLang="es-ES" sz="3400" dirty="0" smtClean="0"/>
              <a:t>Determinación de los precios a corto plazo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991600" cy="5334000"/>
          </a:xfrm>
        </p:spPr>
        <p:txBody>
          <a:bodyPr/>
          <a:lstStyle/>
          <a:p>
            <a:r>
              <a:rPr lang="es-ES" altLang="es-ES" dirty="0" smtClean="0"/>
              <a:t>La cantidad de empresas está fija</a:t>
            </a:r>
          </a:p>
          <a:p>
            <a:r>
              <a:rPr lang="es-ES" altLang="es-ES" dirty="0" smtClean="0"/>
              <a:t>Pero las empresas son capaces de ajustar la cantidad que producen para responder a los cambios de condiciones. </a:t>
            </a:r>
          </a:p>
          <a:p>
            <a:pPr lvl="1"/>
            <a:r>
              <a:rPr lang="es-ES" altLang="es-ES" dirty="0" smtClean="0"/>
              <a:t>Lo pueden lograr alterando los niveles de factores que emplean</a:t>
            </a:r>
          </a:p>
        </p:txBody>
      </p:sp>
    </p:spTree>
    <p:extLst>
      <p:ext uri="{BB962C8B-B14F-4D97-AF65-F5344CB8AC3E}">
        <p14:creationId xmlns:p14="http://schemas.microsoft.com/office/powerpoint/2010/main" val="222938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9F38F47-9728-4160-BA06-DF2008304D48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29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altLang="es-ES" sz="3600" dirty="0" smtClean="0"/>
              <a:t>Equilibrios de Mercado a Corto Plazo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r>
              <a:rPr lang="es-ES" altLang="es-ES" dirty="0" smtClean="0"/>
              <a:t>Suponemos que la demanda de toallas para playa marca Gucci es: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ES" altLang="es-ES" sz="2800" i="1" baseline="-25000" dirty="0" smtClean="0">
                <a:solidFill>
                  <a:srgbClr val="3B4F89"/>
                </a:solidFill>
              </a:rPr>
              <a:t>D</a:t>
            </a:r>
            <a:r>
              <a:rPr lang="es-ES" altLang="es-ES" sz="2800" dirty="0" smtClean="0">
                <a:solidFill>
                  <a:srgbClr val="3B4F89"/>
                </a:solidFill>
              </a:rPr>
              <a:t> = 10,000 – 500</a:t>
            </a:r>
            <a:r>
              <a:rPr lang="es-ES" altLang="es-ES" sz="2800" i="1" dirty="0" smtClean="0">
                <a:solidFill>
                  <a:srgbClr val="3B4F89"/>
                </a:solidFill>
              </a:rPr>
              <a:t>P</a:t>
            </a:r>
            <a:endParaRPr lang="es-ES" altLang="es-ES" sz="2800" dirty="0" smtClean="0">
              <a:solidFill>
                <a:srgbClr val="3B4F89"/>
              </a:solidFill>
              <a:latin typeface="Verdana" pitchFamily="34" charset="0"/>
            </a:endParaRPr>
          </a:p>
          <a:p>
            <a:pPr>
              <a:buFontTx/>
              <a:buNone/>
            </a:pPr>
            <a:r>
              <a:rPr lang="es-ES" altLang="es-ES" dirty="0" smtClean="0"/>
              <a:t>Y la oferta de corto plazo del mercado es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ES" altLang="es-ES" sz="2800" i="1" baseline="-25000" dirty="0" smtClean="0">
                <a:solidFill>
                  <a:srgbClr val="3B4F89"/>
                </a:solidFill>
              </a:rPr>
              <a:t>S</a:t>
            </a:r>
            <a:r>
              <a:rPr lang="es-ES" altLang="es-ES" sz="2800" i="1" dirty="0" smtClean="0">
                <a:solidFill>
                  <a:srgbClr val="3B4F89"/>
                </a:solidFill>
              </a:rPr>
              <a:t> = </a:t>
            </a:r>
            <a:r>
              <a:rPr lang="es-ES" altLang="es-ES" sz="2800" dirty="0" smtClean="0">
                <a:solidFill>
                  <a:srgbClr val="3B4F89"/>
                </a:solidFill>
              </a:rPr>
              <a:t>1,000</a:t>
            </a:r>
            <a:r>
              <a:rPr lang="es-ES" altLang="es-ES" sz="2800" i="1" dirty="0" smtClean="0">
                <a:solidFill>
                  <a:srgbClr val="3B4F89"/>
                </a:solidFill>
              </a:rPr>
              <a:t>P</a:t>
            </a:r>
            <a:r>
              <a:rPr lang="es-ES" altLang="es-ES" sz="2800" dirty="0" smtClean="0">
                <a:solidFill>
                  <a:srgbClr val="3B4F89"/>
                </a:solidFill>
              </a:rPr>
              <a:t>/3</a:t>
            </a:r>
          </a:p>
          <a:p>
            <a:r>
              <a:rPr lang="es-ES" altLang="es-ES" dirty="0" smtClean="0"/>
              <a:t>Igualando encontramos: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altLang="es-ES" sz="2800" i="1" dirty="0" smtClean="0">
                <a:solidFill>
                  <a:srgbClr val="3B4F89"/>
                </a:solidFill>
              </a:rPr>
              <a:t>P</a:t>
            </a:r>
            <a:r>
              <a:rPr lang="es-ES" altLang="es-ES" sz="2800" dirty="0" smtClean="0">
                <a:solidFill>
                  <a:srgbClr val="3B4F89"/>
                </a:solidFill>
              </a:rPr>
              <a:t>* = $12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ES" altLang="es-ES" sz="2800" dirty="0" smtClean="0">
                <a:solidFill>
                  <a:srgbClr val="3B4F89"/>
                </a:solidFill>
              </a:rPr>
              <a:t>* = 4,000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7A2AF32-6F6E-4706-A797-F176CFFC1F27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en-US" altLang="es-ES" sz="1400" i="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UY" altLang="es-ES" sz="4000" dirty="0" smtClean="0"/>
              <a:t>La Curva de Demanda</a:t>
            </a:r>
            <a:r>
              <a:rPr lang="en-US" altLang="es-ES" sz="4000" dirty="0" smtClean="0"/>
              <a:t> del Mercado</a:t>
            </a:r>
          </a:p>
        </p:txBody>
      </p:sp>
      <p:sp>
        <p:nvSpPr>
          <p:cNvPr id="5124" name="Line 3"/>
          <p:cNvSpPr>
            <a:spLocks noChangeShapeType="1"/>
          </p:cNvSpPr>
          <p:nvPr/>
        </p:nvSpPr>
        <p:spPr bwMode="auto">
          <a:xfrm>
            <a:off x="6483350" y="51054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5" name="Line 4"/>
          <p:cNvSpPr>
            <a:spLocks noChangeShapeType="1"/>
          </p:cNvSpPr>
          <p:nvPr/>
        </p:nvSpPr>
        <p:spPr bwMode="auto">
          <a:xfrm>
            <a:off x="844550" y="3124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6" name="Line 5"/>
          <p:cNvSpPr>
            <a:spLocks noChangeShapeType="1"/>
          </p:cNvSpPr>
          <p:nvPr/>
        </p:nvSpPr>
        <p:spPr bwMode="auto">
          <a:xfrm>
            <a:off x="844550" y="51054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7" name="Line 6"/>
          <p:cNvSpPr>
            <a:spLocks noChangeShapeType="1"/>
          </p:cNvSpPr>
          <p:nvPr/>
        </p:nvSpPr>
        <p:spPr bwMode="auto">
          <a:xfrm>
            <a:off x="6483350" y="3124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>
            <a:off x="3587750" y="3124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>
            <a:off x="3587750" y="51054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2690813" y="5105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131" name="Text Box 10"/>
          <p:cNvSpPr txBox="1">
            <a:spLocks noChangeArrowheads="1"/>
          </p:cNvSpPr>
          <p:nvPr/>
        </p:nvSpPr>
        <p:spPr bwMode="auto">
          <a:xfrm>
            <a:off x="8329613" y="5105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132" name="Text Box 11"/>
          <p:cNvSpPr txBox="1">
            <a:spLocks noChangeArrowheads="1"/>
          </p:cNvSpPr>
          <p:nvPr/>
        </p:nvSpPr>
        <p:spPr bwMode="auto">
          <a:xfrm>
            <a:off x="5357813" y="5105400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6124575" y="3048000"/>
            <a:ext cx="366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>
                <a:solidFill>
                  <a:schemeClr val="tx1"/>
                </a:solidFill>
              </a:rPr>
              <a:t>p</a:t>
            </a:r>
            <a:r>
              <a:rPr lang="en-US" altLang="es-ES" sz="1600" baseline="-25000">
                <a:solidFill>
                  <a:schemeClr val="tx1"/>
                </a:solidFill>
              </a:rPr>
              <a:t>x</a:t>
            </a:r>
            <a:endParaRPr lang="en-US" altLang="es-ES" sz="1600">
              <a:solidFill>
                <a:schemeClr val="tx1"/>
              </a:solidFill>
            </a:endParaRPr>
          </a:p>
        </p:txBody>
      </p:sp>
      <p:sp>
        <p:nvSpPr>
          <p:cNvPr id="5134" name="Text Box 13"/>
          <p:cNvSpPr txBox="1">
            <a:spLocks noChangeArrowheads="1"/>
          </p:cNvSpPr>
          <p:nvPr/>
        </p:nvSpPr>
        <p:spPr bwMode="auto">
          <a:xfrm>
            <a:off x="3152775" y="2971800"/>
            <a:ext cx="366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>
                <a:solidFill>
                  <a:schemeClr val="tx1"/>
                </a:solidFill>
              </a:rPr>
              <a:t>p</a:t>
            </a:r>
            <a:r>
              <a:rPr lang="en-US" altLang="es-ES" sz="1600" baseline="-25000">
                <a:solidFill>
                  <a:schemeClr val="tx1"/>
                </a:solidFill>
              </a:rPr>
              <a:t>x</a:t>
            </a:r>
            <a:endParaRPr lang="en-US" altLang="es-ES" sz="1600">
              <a:solidFill>
                <a:schemeClr val="tx1"/>
              </a:solidFill>
            </a:endParaRPr>
          </a:p>
        </p:txBody>
      </p:sp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409575" y="2971800"/>
            <a:ext cx="366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n-US" altLang="es-ES" sz="1600">
                <a:solidFill>
                  <a:schemeClr val="tx1"/>
                </a:solidFill>
              </a:rPr>
              <a:t>p</a:t>
            </a:r>
            <a:r>
              <a:rPr lang="en-US" altLang="es-ES" sz="1600" baseline="-25000">
                <a:solidFill>
                  <a:schemeClr val="tx1"/>
                </a:solidFill>
              </a:rPr>
              <a:t>x</a:t>
            </a:r>
            <a:endParaRPr lang="en-US" altLang="es-ES" sz="1600">
              <a:solidFill>
                <a:schemeClr val="tx1"/>
              </a:solidFill>
            </a:endParaRPr>
          </a:p>
        </p:txBody>
      </p:sp>
      <p:grpSp>
        <p:nvGrpSpPr>
          <p:cNvPr id="819219" name="Group 19"/>
          <p:cNvGrpSpPr>
            <a:grpSpLocks/>
          </p:cNvGrpSpPr>
          <p:nvPr/>
        </p:nvGrpSpPr>
        <p:grpSpPr bwMode="auto">
          <a:xfrm>
            <a:off x="392113" y="3962400"/>
            <a:ext cx="7310437" cy="1474788"/>
            <a:chOff x="247" y="2496"/>
            <a:chExt cx="4605" cy="929"/>
          </a:xfrm>
        </p:grpSpPr>
        <p:sp>
          <p:nvSpPr>
            <p:cNvPr id="5155" name="Line 20"/>
            <p:cNvSpPr>
              <a:spLocks noChangeShapeType="1"/>
            </p:cNvSpPr>
            <p:nvPr/>
          </p:nvSpPr>
          <p:spPr bwMode="auto">
            <a:xfrm>
              <a:off x="532" y="2592"/>
              <a:ext cx="43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5156" name="Line 21"/>
            <p:cNvSpPr>
              <a:spLocks noChangeShapeType="1"/>
            </p:cNvSpPr>
            <p:nvPr/>
          </p:nvSpPr>
          <p:spPr bwMode="auto">
            <a:xfrm>
              <a:off x="916" y="2592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157" name="Line 22"/>
            <p:cNvSpPr>
              <a:spLocks noChangeShapeType="1"/>
            </p:cNvSpPr>
            <p:nvPr/>
          </p:nvSpPr>
          <p:spPr bwMode="auto">
            <a:xfrm>
              <a:off x="2644" y="2592"/>
              <a:ext cx="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158" name="Text Box 23"/>
            <p:cNvSpPr txBox="1">
              <a:spLocks noChangeArrowheads="1"/>
            </p:cNvSpPr>
            <p:nvPr/>
          </p:nvSpPr>
          <p:spPr bwMode="auto">
            <a:xfrm>
              <a:off x="791" y="3233"/>
              <a:ext cx="26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 b="1">
                  <a:solidFill>
                    <a:schemeClr val="tx1"/>
                  </a:solidFill>
                </a:rPr>
                <a:t>x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1</a:t>
              </a:r>
              <a:r>
                <a:rPr lang="en-US" altLang="es-ES" sz="1400" b="1" i="0">
                  <a:solidFill>
                    <a:schemeClr val="tx1"/>
                  </a:solidFill>
                </a:rPr>
                <a:t>*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  <p:sp>
          <p:nvSpPr>
            <p:cNvPr id="5159" name="Text Box 24"/>
            <p:cNvSpPr txBox="1">
              <a:spLocks noChangeArrowheads="1"/>
            </p:cNvSpPr>
            <p:nvPr/>
          </p:nvSpPr>
          <p:spPr bwMode="auto">
            <a:xfrm>
              <a:off x="2506" y="3216"/>
              <a:ext cx="26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 b="1">
                  <a:solidFill>
                    <a:schemeClr val="tx1"/>
                  </a:solidFill>
                </a:rPr>
                <a:t>x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r>
                <a:rPr lang="en-US" altLang="es-ES" sz="1400" b="1" i="0">
                  <a:solidFill>
                    <a:schemeClr val="tx1"/>
                  </a:solidFill>
                </a:rPr>
                <a:t>*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  <p:sp>
          <p:nvSpPr>
            <p:cNvPr id="5160" name="Text Box 25"/>
            <p:cNvSpPr txBox="1">
              <a:spLocks noChangeArrowheads="1"/>
            </p:cNvSpPr>
            <p:nvPr/>
          </p:nvSpPr>
          <p:spPr bwMode="auto">
            <a:xfrm>
              <a:off x="247" y="2496"/>
              <a:ext cx="26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baseline="-25000">
                  <a:solidFill>
                    <a:schemeClr val="tx1"/>
                  </a:solidFill>
                </a:rPr>
                <a:t>x</a:t>
              </a:r>
              <a:r>
                <a:rPr lang="en-US" altLang="es-ES" sz="1400" b="1" i="0">
                  <a:solidFill>
                    <a:schemeClr val="tx1"/>
                  </a:solidFill>
                </a:rPr>
                <a:t>*</a:t>
              </a:r>
              <a:endParaRPr lang="en-US" altLang="es-ES" sz="1400" b="1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9226" name="Text Box 26"/>
              <p:cNvSpPr txBox="1">
                <a:spLocks noChangeArrowheads="1"/>
              </p:cNvSpPr>
              <p:nvPr/>
            </p:nvSpPr>
            <p:spPr bwMode="auto">
              <a:xfrm>
                <a:off x="0" y="822696"/>
                <a:ext cx="9144000" cy="27116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 i="1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 i="1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s-ES" altLang="es-ES" sz="2800" i="0" dirty="0" smtClean="0">
                    <a:solidFill>
                      <a:srgbClr val="470F3E"/>
                    </a:solidFill>
                  </a:rPr>
                  <a:t>C</a:t>
                </a:r>
                <a:r>
                  <a:rPr lang="es-ES" altLang="es-ES" sz="2800" i="0" u="sng" dirty="0" smtClean="0">
                    <a:solidFill>
                      <a:srgbClr val="470F3E"/>
                    </a:solidFill>
                  </a:rPr>
                  <a:t>urva de demanda</a:t>
                </a:r>
                <a:r>
                  <a:rPr lang="es-ES" altLang="es-ES" sz="2800" i="0" dirty="0" smtClean="0">
                    <a:solidFill>
                      <a:srgbClr val="470F3E"/>
                    </a:solidFill>
                  </a:rPr>
                  <a:t> del mercado para x: dejamos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altLang="es-ES" sz="2800" i="1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ES" sz="280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ES" altLang="es-ES" sz="280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s-ES" altLang="es-ES" sz="280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s-ES" altLang="es-ES" sz="2800" i="1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ES" sz="280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s-ES" altLang="es-ES" sz="280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altLang="es-ES" sz="2800" dirty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s-ES" altLang="es-ES" sz="2800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ES" altLang="es-ES" sz="2800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=1,</m:t>
                    </m:r>
                    <m:r>
                      <a:rPr lang="es-ES" altLang="es-ES" sz="2800" i="1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lang="es-ES" altLang="es-ES" sz="2800" b="0" i="1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s-ES" altLang="es-ES" sz="2800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ES" altLang="es-ES" sz="2800" dirty="0">
                    <a:solidFill>
                      <a:srgbClr val="3B4F89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s-ES" altLang="es-ES" sz="2800" i="0" dirty="0">
                    <a:solidFill>
                      <a:srgbClr val="470F3E"/>
                    </a:solidFill>
                  </a:rPr>
                  <a:t>fijos y hacemos variar </a:t>
                </a:r>
                <a:r>
                  <a:rPr lang="es-ES" altLang="es-ES" sz="2800" i="0" dirty="0" smtClean="0">
                    <a:solidFill>
                      <a:srgbClr val="470F3E"/>
                    </a:solidFill>
                  </a:rPr>
                  <a:t>únicamente </a:t>
                </a:r>
                <a:r>
                  <a:rPr lang="es-ES" altLang="es-ES" sz="2800" i="0" dirty="0">
                    <a:solidFill>
                      <a:srgbClr val="470F3E"/>
                    </a:solidFill>
                  </a:rPr>
                  <a:t>a</a:t>
                </a:r>
                <a:r>
                  <a:rPr lang="es-ES" altLang="es-ES" sz="2800" dirty="0" smtClean="0">
                    <a:solidFill>
                      <a:srgbClr val="3B4F89"/>
                    </a:solidFill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altLang="es-ES" sz="2800" i="1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ES" sz="280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ES" altLang="es-ES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s-ES" altLang="es-ES" sz="2800" i="0" dirty="0" smtClean="0">
                  <a:solidFill>
                    <a:srgbClr val="470F3E"/>
                  </a:solidFill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s-ES" altLang="es-ES" sz="2800" i="0" dirty="0" smtClean="0">
                    <a:solidFill>
                      <a:srgbClr val="470F3E"/>
                    </a:solidFill>
                  </a:rPr>
                  <a:t>Equivale a la suma horizontal de las curvas individuales: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s-ES" altLang="es-ES" sz="2800" i="0" dirty="0">
                  <a:solidFill>
                    <a:srgbClr val="470F3E"/>
                  </a:solidFill>
                </a:endParaRPr>
              </a:p>
            </p:txBody>
          </p:sp>
        </mc:Choice>
        <mc:Fallback xmlns="">
          <p:sp>
            <p:nvSpPr>
              <p:cNvPr id="819226" name="Text 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22696"/>
                <a:ext cx="9144000" cy="2711640"/>
              </a:xfrm>
              <a:prstGeom prst="rect">
                <a:avLst/>
              </a:prstGeom>
              <a:blipFill>
                <a:blip r:embed="rId2"/>
                <a:stretch>
                  <a:fillRect l="-1200" t="-247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19238" name="Group 38"/>
          <p:cNvGrpSpPr>
            <a:grpSpLocks/>
          </p:cNvGrpSpPr>
          <p:nvPr/>
        </p:nvGrpSpPr>
        <p:grpSpPr bwMode="auto">
          <a:xfrm>
            <a:off x="1073150" y="3097213"/>
            <a:ext cx="2074863" cy="1806575"/>
            <a:chOff x="676" y="1951"/>
            <a:chExt cx="1307" cy="1138"/>
          </a:xfrm>
        </p:grpSpPr>
        <p:sp>
          <p:nvSpPr>
            <p:cNvPr id="5152" name="Line 15"/>
            <p:cNvSpPr>
              <a:spLocks noChangeShapeType="1"/>
            </p:cNvSpPr>
            <p:nvPr/>
          </p:nvSpPr>
          <p:spPr bwMode="auto">
            <a:xfrm>
              <a:off x="676" y="2352"/>
              <a:ext cx="624" cy="624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153" name="Text Box 16"/>
            <p:cNvSpPr txBox="1">
              <a:spLocks noChangeArrowheads="1"/>
            </p:cNvSpPr>
            <p:nvPr/>
          </p:nvSpPr>
          <p:spPr bwMode="auto">
            <a:xfrm>
              <a:off x="1324" y="2897"/>
              <a:ext cx="21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>
                  <a:solidFill>
                    <a:srgbClr val="3B4F89"/>
                  </a:solidFill>
                </a:rPr>
                <a:t>x</a:t>
              </a:r>
              <a:r>
                <a:rPr lang="en-US" altLang="es-ES" sz="1400" i="0" baseline="-25000">
                  <a:solidFill>
                    <a:srgbClr val="3B4F89"/>
                  </a:solidFill>
                </a:rPr>
                <a:t>1</a:t>
              </a:r>
              <a:endParaRPr lang="en-US" altLang="es-ES" sz="1400">
                <a:solidFill>
                  <a:srgbClr val="3B4F89"/>
                </a:solidFill>
              </a:endParaRPr>
            </a:p>
          </p:txBody>
        </p:sp>
        <p:sp>
          <p:nvSpPr>
            <p:cNvPr id="5154" name="Text Box 27"/>
            <p:cNvSpPr txBox="1">
              <a:spLocks noChangeArrowheads="1"/>
            </p:cNvSpPr>
            <p:nvPr/>
          </p:nvSpPr>
          <p:spPr bwMode="auto">
            <a:xfrm>
              <a:off x="768" y="1951"/>
              <a:ext cx="121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s-UY" altLang="es-ES" sz="1600" i="0" dirty="0">
                  <a:solidFill>
                    <a:srgbClr val="3B4F89"/>
                  </a:solidFill>
                </a:rPr>
                <a:t>Curva de demanda</a:t>
              </a:r>
            </a:p>
            <a:p>
              <a:r>
                <a:rPr lang="es-UY" altLang="es-ES" sz="1600" i="0" dirty="0">
                  <a:solidFill>
                    <a:srgbClr val="3B4F89"/>
                  </a:solidFill>
                </a:rPr>
                <a:t>Del individuo 1</a:t>
              </a:r>
              <a:endParaRPr lang="en-US" altLang="es-ES" sz="1600" i="0" dirty="0">
                <a:solidFill>
                  <a:srgbClr val="3B4F89"/>
                </a:solidFill>
              </a:endParaRPr>
            </a:p>
          </p:txBody>
        </p:sp>
      </p:grpSp>
      <p:grpSp>
        <p:nvGrpSpPr>
          <p:cNvPr id="819240" name="Group 40"/>
          <p:cNvGrpSpPr>
            <a:grpSpLocks/>
          </p:cNvGrpSpPr>
          <p:nvPr/>
        </p:nvGrpSpPr>
        <p:grpSpPr bwMode="auto">
          <a:xfrm>
            <a:off x="3892550" y="3097213"/>
            <a:ext cx="2303463" cy="1855787"/>
            <a:chOff x="2452" y="1951"/>
            <a:chExt cx="1451" cy="1169"/>
          </a:xfrm>
        </p:grpSpPr>
        <p:sp>
          <p:nvSpPr>
            <p:cNvPr id="5149" name="Line 17"/>
            <p:cNvSpPr>
              <a:spLocks noChangeShapeType="1"/>
            </p:cNvSpPr>
            <p:nvPr/>
          </p:nvSpPr>
          <p:spPr bwMode="auto">
            <a:xfrm>
              <a:off x="2452" y="2208"/>
              <a:ext cx="384" cy="816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150" name="Text Box 18"/>
            <p:cNvSpPr txBox="1">
              <a:spLocks noChangeArrowheads="1"/>
            </p:cNvSpPr>
            <p:nvPr/>
          </p:nvSpPr>
          <p:spPr bwMode="auto">
            <a:xfrm>
              <a:off x="2832" y="2928"/>
              <a:ext cx="21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s-ES" sz="1400">
                  <a:solidFill>
                    <a:srgbClr val="3B4F89"/>
                  </a:solidFill>
                </a:rPr>
                <a:t>x</a:t>
              </a:r>
              <a:r>
                <a:rPr lang="en-US" altLang="es-ES" sz="1400" i="0" baseline="-25000">
                  <a:solidFill>
                    <a:srgbClr val="3B4F89"/>
                  </a:solidFill>
                </a:rPr>
                <a:t>2</a:t>
              </a:r>
              <a:endParaRPr lang="en-US" altLang="es-ES" sz="1400">
                <a:solidFill>
                  <a:srgbClr val="3B4F89"/>
                </a:solidFill>
              </a:endParaRPr>
            </a:p>
          </p:txBody>
        </p:sp>
        <p:sp>
          <p:nvSpPr>
            <p:cNvPr id="5151" name="Text Box 28"/>
            <p:cNvSpPr txBox="1">
              <a:spLocks noChangeArrowheads="1"/>
            </p:cNvSpPr>
            <p:nvPr/>
          </p:nvSpPr>
          <p:spPr bwMode="auto">
            <a:xfrm>
              <a:off x="2688" y="1951"/>
              <a:ext cx="121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s-UY" altLang="es-ES" sz="1600" i="0" dirty="0">
                  <a:solidFill>
                    <a:srgbClr val="3B4F89"/>
                  </a:solidFill>
                </a:rPr>
                <a:t>Curva de demanda</a:t>
              </a:r>
            </a:p>
            <a:p>
              <a:r>
                <a:rPr lang="es-UY" altLang="es-ES" sz="1600" i="0" dirty="0">
                  <a:solidFill>
                    <a:srgbClr val="3B4F89"/>
                  </a:solidFill>
                </a:rPr>
                <a:t>Del individuo 2</a:t>
              </a:r>
              <a:endParaRPr lang="en-US" altLang="es-ES" sz="1600" i="0" dirty="0">
                <a:solidFill>
                  <a:srgbClr val="3B4F89"/>
                </a:solidFill>
              </a:endParaRPr>
            </a:p>
          </p:txBody>
        </p:sp>
      </p:grpSp>
      <p:grpSp>
        <p:nvGrpSpPr>
          <p:cNvPr id="819237" name="Group 37"/>
          <p:cNvGrpSpPr>
            <a:grpSpLocks/>
          </p:cNvGrpSpPr>
          <p:nvPr/>
        </p:nvGrpSpPr>
        <p:grpSpPr bwMode="auto">
          <a:xfrm>
            <a:off x="7010400" y="3087688"/>
            <a:ext cx="2133600" cy="2982912"/>
            <a:chOff x="4416" y="1945"/>
            <a:chExt cx="1344" cy="1879"/>
          </a:xfrm>
        </p:grpSpPr>
        <p:sp>
          <p:nvSpPr>
            <p:cNvPr id="5141" name="Text Box 29"/>
            <p:cNvSpPr txBox="1">
              <a:spLocks noChangeArrowheads="1"/>
            </p:cNvSpPr>
            <p:nvPr/>
          </p:nvSpPr>
          <p:spPr bwMode="auto">
            <a:xfrm>
              <a:off x="4509" y="1945"/>
              <a:ext cx="125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ctr"/>
              <a:r>
                <a:rPr lang="es-UY" altLang="es-ES" sz="1600" i="0">
                  <a:solidFill>
                    <a:srgbClr val="470F3E"/>
                  </a:solidFill>
                </a:rPr>
                <a:t>Curva de demanda </a:t>
              </a:r>
            </a:p>
            <a:p>
              <a:pPr algn="ctr"/>
              <a:r>
                <a:rPr lang="es-UY" altLang="es-ES" sz="1600" i="0">
                  <a:solidFill>
                    <a:srgbClr val="470F3E"/>
                  </a:solidFill>
                </a:rPr>
                <a:t>del mercado</a:t>
              </a:r>
              <a:endParaRPr lang="en-US" altLang="es-ES" sz="1600" i="0">
                <a:solidFill>
                  <a:srgbClr val="470F3E"/>
                </a:solidFill>
              </a:endParaRPr>
            </a:p>
          </p:txBody>
        </p:sp>
        <p:grpSp>
          <p:nvGrpSpPr>
            <p:cNvPr id="5142" name="Group 30"/>
            <p:cNvGrpSpPr>
              <a:grpSpLocks/>
            </p:cNvGrpSpPr>
            <p:nvPr/>
          </p:nvGrpSpPr>
          <p:grpSpPr bwMode="auto">
            <a:xfrm>
              <a:off x="4416" y="2064"/>
              <a:ext cx="883" cy="1760"/>
              <a:chOff x="4416" y="2064"/>
              <a:chExt cx="883" cy="1760"/>
            </a:xfrm>
          </p:grpSpPr>
          <p:sp>
            <p:nvSpPr>
              <p:cNvPr id="5143" name="Text Box 31"/>
              <p:cNvSpPr txBox="1">
                <a:spLocks noChangeArrowheads="1"/>
              </p:cNvSpPr>
              <p:nvPr/>
            </p:nvSpPr>
            <p:spPr bwMode="auto">
              <a:xfrm>
                <a:off x="4728" y="3216"/>
                <a:ext cx="23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 i="1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s-ES" sz="1400" b="1">
                    <a:solidFill>
                      <a:schemeClr val="tx1"/>
                    </a:solidFill>
                  </a:rPr>
                  <a:t>X</a:t>
                </a:r>
                <a:r>
                  <a:rPr lang="en-US" altLang="es-ES" sz="1400" b="1" i="0">
                    <a:solidFill>
                      <a:schemeClr val="tx1"/>
                    </a:solidFill>
                  </a:rPr>
                  <a:t>*</a:t>
                </a:r>
                <a:endParaRPr lang="en-US" altLang="es-ES" sz="14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144" name="Line 32"/>
              <p:cNvSpPr>
                <a:spLocks noChangeShapeType="1"/>
              </p:cNvSpPr>
              <p:nvPr/>
            </p:nvSpPr>
            <p:spPr bwMode="auto">
              <a:xfrm flipH="1" flipV="1">
                <a:off x="4468" y="2064"/>
                <a:ext cx="628" cy="864"/>
              </a:xfrm>
              <a:prstGeom prst="line">
                <a:avLst/>
              </a:prstGeom>
              <a:noFill/>
              <a:ln w="28575">
                <a:solidFill>
                  <a:srgbClr val="470F3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5145" name="Line 33"/>
              <p:cNvSpPr>
                <a:spLocks noChangeShapeType="1"/>
              </p:cNvSpPr>
              <p:nvPr/>
            </p:nvSpPr>
            <p:spPr bwMode="auto">
              <a:xfrm>
                <a:off x="4852" y="2592"/>
                <a:ext cx="0" cy="6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5146" name="Text Box 34"/>
              <p:cNvSpPr txBox="1">
                <a:spLocks noChangeArrowheads="1"/>
              </p:cNvSpPr>
              <p:nvPr/>
            </p:nvSpPr>
            <p:spPr bwMode="auto">
              <a:xfrm>
                <a:off x="5086" y="2880"/>
                <a:ext cx="19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 i="1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altLang="es-ES" sz="1400">
                    <a:solidFill>
                      <a:srgbClr val="470F3E"/>
                    </a:solidFill>
                  </a:rPr>
                  <a:t>X</a:t>
                </a:r>
              </a:p>
            </p:txBody>
          </p:sp>
          <p:sp>
            <p:nvSpPr>
              <p:cNvPr id="5147" name="Text Box 35"/>
              <p:cNvSpPr txBox="1">
                <a:spLocks noChangeArrowheads="1"/>
              </p:cNvSpPr>
              <p:nvPr/>
            </p:nvSpPr>
            <p:spPr bwMode="auto">
              <a:xfrm>
                <a:off x="4416" y="3600"/>
                <a:ext cx="883" cy="2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sz="2400" i="1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sz="2400" i="1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r>
                  <a:rPr lang="en-US" altLang="es-ES" sz="1600">
                    <a:solidFill>
                      <a:schemeClr val="tx1"/>
                    </a:solidFill>
                  </a:rPr>
                  <a:t>x</a:t>
                </a:r>
                <a:r>
                  <a:rPr lang="en-US" altLang="es-ES" sz="1600" i="0" baseline="-25000">
                    <a:solidFill>
                      <a:schemeClr val="tx1"/>
                    </a:solidFill>
                  </a:rPr>
                  <a:t>1</a:t>
                </a:r>
                <a:r>
                  <a:rPr lang="en-US" altLang="es-ES" sz="1600" i="0">
                    <a:solidFill>
                      <a:schemeClr val="tx1"/>
                    </a:solidFill>
                  </a:rPr>
                  <a:t>* + </a:t>
                </a:r>
                <a:r>
                  <a:rPr lang="en-US" altLang="es-ES" sz="1600">
                    <a:solidFill>
                      <a:schemeClr val="tx1"/>
                    </a:solidFill>
                  </a:rPr>
                  <a:t>x</a:t>
                </a:r>
                <a:r>
                  <a:rPr lang="en-US" altLang="es-ES" sz="1600" i="0" baseline="-25000">
                    <a:solidFill>
                      <a:schemeClr val="tx1"/>
                    </a:solidFill>
                  </a:rPr>
                  <a:t>2</a:t>
                </a:r>
                <a:r>
                  <a:rPr lang="en-US" altLang="es-ES" sz="1600" i="0">
                    <a:solidFill>
                      <a:schemeClr val="tx1"/>
                    </a:solidFill>
                  </a:rPr>
                  <a:t>* = </a:t>
                </a:r>
                <a:r>
                  <a:rPr lang="en-US" altLang="es-ES" sz="1600">
                    <a:solidFill>
                      <a:schemeClr val="tx1"/>
                    </a:solidFill>
                  </a:rPr>
                  <a:t>X</a:t>
                </a:r>
                <a:r>
                  <a:rPr lang="en-US" altLang="es-ES" sz="1600" i="0">
                    <a:solidFill>
                      <a:schemeClr val="tx1"/>
                    </a:solidFill>
                  </a:rPr>
                  <a:t>*</a:t>
                </a:r>
                <a:endParaRPr lang="en-US" altLang="es-E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148" name="Line 36"/>
              <p:cNvSpPr>
                <a:spLocks noChangeShapeType="1"/>
              </p:cNvSpPr>
              <p:nvPr/>
            </p:nvSpPr>
            <p:spPr bwMode="auto">
              <a:xfrm flipV="1">
                <a:off x="4848" y="3408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1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1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81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2B3B985-CF72-4C3A-B4B0-DC4CD52B2EAE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30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altLang="es-ES" sz="3600" dirty="0" smtClean="0"/>
              <a:t>Cambiando el Equilibrio de Corto Plazo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s-ES" altLang="es-ES" dirty="0" smtClean="0"/>
              <a:t>Si la demanda de estas toallas es: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ES" altLang="es-ES" sz="2800" i="1" baseline="-25000" dirty="0" smtClean="0">
                <a:solidFill>
                  <a:srgbClr val="3B4F89"/>
                </a:solidFill>
              </a:rPr>
              <a:t>D</a:t>
            </a:r>
            <a:r>
              <a:rPr lang="es-ES" altLang="es-ES" sz="2800" i="1" dirty="0" smtClean="0">
                <a:solidFill>
                  <a:srgbClr val="3B4F89"/>
                </a:solidFill>
              </a:rPr>
              <a:t> = </a:t>
            </a:r>
            <a:r>
              <a:rPr lang="es-ES" altLang="es-ES" sz="2800" b="1" i="1" u="sng" dirty="0" smtClean="0">
                <a:solidFill>
                  <a:srgbClr val="3B4F89"/>
                </a:solidFill>
              </a:rPr>
              <a:t>12,500</a:t>
            </a:r>
            <a:r>
              <a:rPr lang="es-ES" altLang="es-ES" sz="2800" dirty="0" smtClean="0">
                <a:solidFill>
                  <a:srgbClr val="3B4F89"/>
                </a:solidFill>
              </a:rPr>
              <a:t> – 500</a:t>
            </a:r>
            <a:r>
              <a:rPr lang="es-ES" altLang="es-ES" sz="2800" i="1" dirty="0" smtClean="0">
                <a:solidFill>
                  <a:srgbClr val="3B4F89"/>
                </a:solidFill>
              </a:rPr>
              <a:t>P</a:t>
            </a:r>
            <a:endParaRPr lang="es-ES" altLang="es-ES" sz="2800" dirty="0" smtClean="0">
              <a:solidFill>
                <a:srgbClr val="3B4F89"/>
              </a:solidFill>
            </a:endParaRPr>
          </a:p>
          <a:p>
            <a:r>
              <a:rPr lang="es-ES" altLang="es-ES" dirty="0" smtClean="0"/>
              <a:t>Resolviendo para el nuevo equilibrio encontramos: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altLang="es-ES" sz="2800" i="1" dirty="0" smtClean="0">
                <a:solidFill>
                  <a:srgbClr val="3B4F89"/>
                </a:solidFill>
              </a:rPr>
              <a:t>P</a:t>
            </a:r>
            <a:r>
              <a:rPr lang="es-ES" altLang="es-ES" sz="2800" dirty="0" smtClean="0">
                <a:solidFill>
                  <a:srgbClr val="3B4F89"/>
                </a:solidFill>
              </a:rPr>
              <a:t>* = $15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ES" altLang="es-ES" sz="2800" dirty="0" smtClean="0">
                <a:solidFill>
                  <a:srgbClr val="3B4F89"/>
                </a:solidFill>
              </a:rPr>
              <a:t>* = 5,000</a:t>
            </a:r>
          </a:p>
          <a:p>
            <a:r>
              <a:rPr lang="es-ES" altLang="es-ES" dirty="0" smtClean="0"/>
              <a:t>Ambos, precio y cantidad aumentan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DD3360D-9540-415F-B162-A94A8A0844AE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31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altLang="es-ES" sz="3600" dirty="0" smtClean="0"/>
              <a:t>Cambiando el Equilibrio de Corto Plazo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Supongamos ahora que el salario de los cortadores de toallas aumentan tal que la oferta de corto plazo del mercado es: </a:t>
            </a:r>
          </a:p>
          <a:p>
            <a:pPr marL="0" indent="0" algn="ctr">
              <a:buFontTx/>
              <a:buNone/>
              <a:defRPr/>
            </a:pPr>
            <a:r>
              <a:rPr lang="es-ES" sz="2800" i="1" dirty="0" smtClean="0">
                <a:solidFill>
                  <a:srgbClr val="3B4F89"/>
                </a:solidFill>
              </a:rPr>
              <a:t>Q</a:t>
            </a:r>
            <a:r>
              <a:rPr lang="es-ES" sz="2800" i="1" baseline="-25000" dirty="0" smtClean="0">
                <a:solidFill>
                  <a:srgbClr val="3B4F89"/>
                </a:solidFill>
              </a:rPr>
              <a:t>S</a:t>
            </a:r>
            <a:r>
              <a:rPr lang="es-ES" sz="2800" i="1" dirty="0" smtClean="0">
                <a:solidFill>
                  <a:srgbClr val="3B4F89"/>
                </a:solidFill>
              </a:rPr>
              <a:t> = </a:t>
            </a:r>
            <a:r>
              <a:rPr lang="es-ES" sz="2800" b="1" i="1" u="sng" dirty="0" smtClean="0">
                <a:solidFill>
                  <a:srgbClr val="3B4F89"/>
                </a:solidFill>
              </a:rPr>
              <a:t>800</a:t>
            </a:r>
            <a:r>
              <a:rPr lang="es-ES" sz="2800" i="1" dirty="0" smtClean="0">
                <a:solidFill>
                  <a:srgbClr val="3B4F89"/>
                </a:solidFill>
              </a:rPr>
              <a:t>P</a:t>
            </a:r>
            <a:r>
              <a:rPr lang="es-ES" sz="2800" dirty="0" smtClean="0">
                <a:solidFill>
                  <a:srgbClr val="3B4F89"/>
                </a:solidFill>
              </a:rPr>
              <a:t>/3</a:t>
            </a:r>
          </a:p>
          <a:p>
            <a:pPr>
              <a:defRPr/>
            </a:pPr>
            <a:r>
              <a:rPr lang="es-ES" dirty="0" smtClean="0"/>
              <a:t>Resolviendo para el nuevo equilibrio </a:t>
            </a:r>
          </a:p>
          <a:p>
            <a:pPr algn="ctr">
              <a:lnSpc>
                <a:spcPct val="110000"/>
              </a:lnSpc>
              <a:buFontTx/>
              <a:buNone/>
              <a:defRPr/>
            </a:pPr>
            <a:r>
              <a:rPr lang="es-ES" sz="2800" i="1" dirty="0" smtClean="0">
                <a:solidFill>
                  <a:srgbClr val="3B4F89"/>
                </a:solidFill>
              </a:rPr>
              <a:t>P</a:t>
            </a:r>
            <a:r>
              <a:rPr lang="es-ES" sz="2800" dirty="0" smtClean="0">
                <a:solidFill>
                  <a:srgbClr val="3B4F89"/>
                </a:solidFill>
              </a:rPr>
              <a:t>* = $13.04</a:t>
            </a:r>
          </a:p>
          <a:p>
            <a:pPr algn="ctr">
              <a:lnSpc>
                <a:spcPct val="110000"/>
              </a:lnSpc>
              <a:buFontTx/>
              <a:buNone/>
              <a:defRPr/>
            </a:pPr>
            <a:r>
              <a:rPr lang="es-ES" sz="2800" i="1" dirty="0" smtClean="0">
                <a:solidFill>
                  <a:srgbClr val="3B4F89"/>
                </a:solidFill>
              </a:rPr>
              <a:t>Q</a:t>
            </a:r>
            <a:r>
              <a:rPr lang="es-ES" sz="2800" dirty="0" smtClean="0">
                <a:solidFill>
                  <a:srgbClr val="3B4F89"/>
                </a:solidFill>
              </a:rPr>
              <a:t>* = 3,480</a:t>
            </a:r>
          </a:p>
          <a:p>
            <a:pPr>
              <a:defRPr/>
            </a:pPr>
            <a:r>
              <a:rPr lang="es-ES" dirty="0" smtClean="0"/>
              <a:t>Ambos, precio y cantidad caen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451785F-A693-43E9-A119-9099CF478345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32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s-ES" altLang="es-ES" dirty="0" smtClean="0"/>
              <a:t>Análisis a Largo Plazo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s-ES" altLang="es-ES" sz="2800" dirty="0" smtClean="0"/>
              <a:t>Las empresas pueden:</a:t>
            </a:r>
          </a:p>
          <a:p>
            <a:pPr lvl="1"/>
            <a:r>
              <a:rPr lang="es-ES" altLang="es-ES" sz="2400" dirty="0" smtClean="0"/>
              <a:t>modificar todos sus factores productivos para adaptarse a las condiciones del mercado</a:t>
            </a:r>
          </a:p>
          <a:p>
            <a:pPr lvl="1"/>
            <a:r>
              <a:rPr lang="es-ES" altLang="es-ES" sz="2400" dirty="0" smtClean="0"/>
              <a:t>entrar o salir de la industria </a:t>
            </a:r>
          </a:p>
          <a:p>
            <a:pPr lvl="2"/>
            <a:r>
              <a:rPr lang="es-ES" altLang="es-ES" sz="2000" dirty="0" smtClean="0"/>
              <a:t>Competencia perfecta asume que no hay costos especiales por entrar o salir de una industria.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02C66F3-231F-472E-9868-4F8ED772D08E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33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s-ES" altLang="es-ES" dirty="0" smtClean="0"/>
              <a:t>Análisis a Largo Plazo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067800" cy="5410200"/>
          </a:xfrm>
        </p:spPr>
        <p:txBody>
          <a:bodyPr/>
          <a:lstStyle/>
          <a:p>
            <a:r>
              <a:rPr lang="es-ES" altLang="es-ES" dirty="0" smtClean="0"/>
              <a:t>Mercado cualquiera en el cual el beneficio económico sea positivo.</a:t>
            </a:r>
          </a:p>
          <a:p>
            <a:r>
              <a:rPr lang="es-ES" altLang="es-ES" dirty="0"/>
              <a:t>Nuevas firmas se verán atraídas </a:t>
            </a:r>
            <a:endParaRPr lang="es-ES" altLang="es-ES" dirty="0" smtClean="0"/>
          </a:p>
          <a:p>
            <a:r>
              <a:rPr lang="es-ES" altLang="es-ES" dirty="0" smtClean="0"/>
              <a:t>La entrada de firmas causará el desplazamiento hacia afuera de la curva de oferta de corto plazo. </a:t>
            </a:r>
          </a:p>
          <a:p>
            <a:r>
              <a:rPr lang="es-ES" altLang="es-ES" dirty="0" smtClean="0"/>
              <a:t>El precio de mercado y los beneficios caerán. </a:t>
            </a:r>
          </a:p>
          <a:p>
            <a:r>
              <a:rPr lang="es-ES" altLang="es-ES" dirty="0" smtClean="0"/>
              <a:t>El proceso continuará hasta que los beneficios sean cero.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EC40E5F-A2CA-403B-83F9-580758BE91FB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34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s-ES" altLang="es-ES" dirty="0" smtClean="0"/>
              <a:t>Análisis a Largo Plazo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410200"/>
          </a:xfrm>
        </p:spPr>
        <p:txBody>
          <a:bodyPr/>
          <a:lstStyle/>
          <a:p>
            <a:r>
              <a:rPr lang="es-ES" altLang="es-ES" dirty="0" smtClean="0"/>
              <a:t>Industria que tenga beneficios negativos</a:t>
            </a:r>
          </a:p>
          <a:p>
            <a:r>
              <a:rPr lang="es-ES" altLang="es-ES" dirty="0"/>
              <a:t>Firmas existentes se </a:t>
            </a:r>
            <a:r>
              <a:rPr lang="es-ES" altLang="es-ES" dirty="0" smtClean="0"/>
              <a:t>retirarán </a:t>
            </a:r>
          </a:p>
          <a:p>
            <a:r>
              <a:rPr lang="es-ES" altLang="es-ES" dirty="0" smtClean="0"/>
              <a:t>Desplazamiento hacia adentro de la curva de oferta de corto plazo. </a:t>
            </a:r>
          </a:p>
          <a:p>
            <a:r>
              <a:rPr lang="es-ES" altLang="es-ES" dirty="0" smtClean="0"/>
              <a:t>El precio de mercado aumentará y las pérdidas disminuirán. </a:t>
            </a:r>
          </a:p>
          <a:p>
            <a:r>
              <a:rPr lang="es-ES" altLang="es-ES" dirty="0" smtClean="0"/>
              <a:t>El proceso continuará hasta que las ganancias sean cero.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C9D513B-CD14-486F-90FF-8BF57B4D3DE1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35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s-ES" sz="2800" dirty="0" smtClean="0"/>
              <a:t>Equilibrio de Largo Plazo en Competencia Perfecta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084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762000"/>
                <a:ext cx="9067800" cy="5334000"/>
              </a:xfrm>
            </p:spPr>
            <p:txBody>
              <a:bodyPr/>
              <a:lstStyle/>
              <a:p>
                <a:r>
                  <a:rPr lang="es-ES" altLang="es-ES" dirty="0" smtClean="0"/>
                  <a:t>Cuando no hay incentivos para que las empresas </a:t>
                </a:r>
                <a:r>
                  <a:rPr lang="es-ES" altLang="es-ES" dirty="0" err="1" smtClean="0"/>
                  <a:t>maximizadoras</a:t>
                </a:r>
                <a:r>
                  <a:rPr lang="es-ES" altLang="es-ES" dirty="0" smtClean="0"/>
                  <a:t> de beneficios ingresen o se retiren</a:t>
                </a:r>
              </a:p>
              <a:p>
                <a:r>
                  <a:rPr lang="es-ES" altLang="es-ES" dirty="0" smtClean="0"/>
                  <a:t>Ocurre cuando</a:t>
                </a:r>
                <a:endParaRPr lang="es-ES" altLang="es-ES" b="1" i="1" u="sng" dirty="0" smtClean="0"/>
              </a:p>
              <a:p>
                <a:pPr marL="0" indent="0">
                  <a:buNone/>
                </a:pPr>
                <a:endParaRPr lang="es-ES" altLang="es-ES" b="1" i="1" u="sng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altLang="es-ES" b="1" i="1" u="sng" dirty="0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s-ES" altLang="es-ES" b="1" i="1" u="sng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s-ES" altLang="es-ES" b="1" i="1" u="sng" dirty="0" err="1" smtClean="0">
                          <a:latin typeface="Cambria Math" panose="02040503050406030204" pitchFamily="18" charset="0"/>
                        </a:rPr>
                        <m:t>𝑪𝑴𝒈</m:t>
                      </m:r>
                      <m:r>
                        <a:rPr lang="es-ES" altLang="es-ES" b="1" i="1" u="sng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s-ES" altLang="es-ES" b="1" i="1" u="sng" dirty="0" err="1" smtClean="0">
                          <a:latin typeface="Cambria Math" panose="02040503050406030204" pitchFamily="18" charset="0"/>
                        </a:rPr>
                        <m:t>𝑪𝑴𝒆</m:t>
                      </m:r>
                    </m:oMath>
                  </m:oMathPara>
                </a14:m>
                <a:endParaRPr lang="en-US" altLang="es-ES" b="1" i="1" u="sng" dirty="0" smtClean="0"/>
              </a:p>
              <a:p>
                <a:pPr marL="0" indent="0">
                  <a:buNone/>
                </a:pPr>
                <a:endParaRPr lang="en-US" altLang="es-ES" b="1" i="1" u="sng" dirty="0" smtClean="0"/>
              </a:p>
              <a:p>
                <a:r>
                  <a:rPr lang="es-ES" altLang="es-ES" b="1" i="1" dirty="0" smtClean="0"/>
                  <a:t> </a:t>
                </a:r>
                <a:r>
                  <a:rPr lang="es-ES" altLang="es-ES" dirty="0" smtClean="0"/>
                  <a:t>de largo plazo. </a:t>
                </a:r>
              </a:p>
            </p:txBody>
          </p:sp>
        </mc:Choice>
        <mc:Fallback xmlns="">
          <p:sp>
            <p:nvSpPr>
              <p:cNvPr id="4608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762000"/>
                <a:ext cx="9067800" cy="5334000"/>
              </a:xfrm>
              <a:blipFill>
                <a:blip r:embed="rId2"/>
                <a:stretch>
                  <a:fillRect l="-1547" t="-14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32FE3F9-C52D-4D1D-98A0-DDB162BCF2C5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36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z="2800" dirty="0" err="1" smtClean="0"/>
              <a:t>Equilibrio</a:t>
            </a:r>
            <a:r>
              <a:rPr lang="en-US" altLang="es-ES" sz="2800" dirty="0" smtClean="0"/>
              <a:t> de Largo </a:t>
            </a:r>
            <a:r>
              <a:rPr lang="en-US" altLang="es-ES" sz="2800" dirty="0" err="1" smtClean="0"/>
              <a:t>Plazo</a:t>
            </a:r>
            <a:r>
              <a:rPr lang="en-US" altLang="es-ES" sz="2800" dirty="0" smtClean="0"/>
              <a:t> en </a:t>
            </a:r>
            <a:r>
              <a:rPr lang="en-US" altLang="es-ES" sz="2800" dirty="0" err="1" smtClean="0"/>
              <a:t>Competencia</a:t>
            </a:r>
            <a:r>
              <a:rPr lang="en-US" altLang="es-ES" sz="2800" dirty="0" smtClean="0"/>
              <a:t> Perfecta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991600" cy="5181600"/>
          </a:xfrm>
        </p:spPr>
        <p:txBody>
          <a:bodyPr/>
          <a:lstStyle/>
          <a:p>
            <a:r>
              <a:rPr lang="es-UY" altLang="es-ES" dirty="0" smtClean="0"/>
              <a:t>Asumiremos que todas las firmas tienen curvas de costos idénticas. </a:t>
            </a:r>
          </a:p>
          <a:p>
            <a:pPr lvl="1"/>
            <a:r>
              <a:rPr lang="es-UY" altLang="es-ES" dirty="0" smtClean="0"/>
              <a:t>Ninguna firma controla recurso o tecnología especial alguno. </a:t>
            </a:r>
          </a:p>
          <a:p>
            <a:r>
              <a:rPr lang="es-UY" altLang="es-ES" dirty="0" smtClean="0"/>
              <a:t>La posición de largo plazo de equilibrio requiere que cada firma obtenga beneficios cero.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30AAF5C-E593-460F-A1AF-C1F2E6C247DA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37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z="3200" dirty="0" err="1" smtClean="0"/>
              <a:t>Equilibrio</a:t>
            </a:r>
            <a:r>
              <a:rPr lang="en-US" altLang="es-ES" sz="3200" dirty="0" smtClean="0"/>
              <a:t> de Largo </a:t>
            </a:r>
            <a:r>
              <a:rPr lang="en-US" altLang="es-ES" sz="3200" dirty="0" err="1" smtClean="0"/>
              <a:t>Plazo</a:t>
            </a:r>
            <a:r>
              <a:rPr lang="en-US" altLang="es-ES" sz="3200" dirty="0" smtClean="0"/>
              <a:t> en </a:t>
            </a:r>
            <a:r>
              <a:rPr lang="en-US" altLang="es-ES" sz="3200" dirty="0" err="1" smtClean="0"/>
              <a:t>Competencia</a:t>
            </a:r>
            <a:r>
              <a:rPr lang="en-US" altLang="es-ES" sz="3200" dirty="0" smtClean="0"/>
              <a:t> Perfecta: El </a:t>
            </a:r>
            <a:r>
              <a:rPr lang="en-US" altLang="es-ES" sz="3200" dirty="0" err="1" smtClean="0"/>
              <a:t>caso</a:t>
            </a:r>
            <a:r>
              <a:rPr lang="en-US" altLang="es-ES" sz="3200" dirty="0" smtClean="0"/>
              <a:t> de </a:t>
            </a:r>
            <a:r>
              <a:rPr lang="en-US" altLang="es-ES" sz="3200" dirty="0" err="1" smtClean="0"/>
              <a:t>los</a:t>
            </a:r>
            <a:r>
              <a:rPr lang="en-US" altLang="es-ES" sz="3200" dirty="0" smtClean="0"/>
              <a:t> </a:t>
            </a:r>
            <a:r>
              <a:rPr lang="en-US" altLang="es-ES" sz="3200" dirty="0" err="1" smtClean="0"/>
              <a:t>costos</a:t>
            </a:r>
            <a:r>
              <a:rPr lang="en-US" altLang="es-ES" sz="3200" dirty="0" smtClean="0"/>
              <a:t> </a:t>
            </a:r>
            <a:r>
              <a:rPr lang="en-US" altLang="es-ES" sz="3200" dirty="0" err="1" smtClean="0"/>
              <a:t>constantes</a:t>
            </a:r>
            <a:endParaRPr lang="en-US" altLang="es-ES" sz="3200" dirty="0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2209800"/>
            <a:ext cx="9067800" cy="4038600"/>
          </a:xfrm>
        </p:spPr>
        <p:txBody>
          <a:bodyPr/>
          <a:lstStyle/>
          <a:p>
            <a:r>
              <a:rPr lang="es-UY" altLang="es-ES" dirty="0" smtClean="0"/>
              <a:t>Asumimos que la entrada de nuevas firmas no tiene efectos en los costos de los factores</a:t>
            </a:r>
          </a:p>
          <a:p>
            <a:pPr lvl="1"/>
            <a:r>
              <a:rPr lang="es-UY" altLang="es-ES" dirty="0" smtClean="0"/>
              <a:t>No importa cuantas empresas entren o salgan, la curva de costos permanecerá intacta. </a:t>
            </a:r>
          </a:p>
          <a:p>
            <a:r>
              <a:rPr lang="es-UY" altLang="es-ES" dirty="0" smtClean="0"/>
              <a:t>A esto se le llama: </a:t>
            </a:r>
            <a:r>
              <a:rPr lang="es-UY" altLang="es-ES" u="sng" dirty="0" smtClean="0"/>
              <a:t>industria con costos constantes</a:t>
            </a:r>
            <a:endParaRPr lang="es-UY" alt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6AF8A81-19B7-425F-954D-7C25445E30F9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38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33338"/>
            <a:ext cx="9109075" cy="1657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z="2800" dirty="0" err="1" smtClean="0"/>
              <a:t>Equilibrio</a:t>
            </a:r>
            <a:r>
              <a:rPr lang="en-US" altLang="es-ES" sz="2800" dirty="0" smtClean="0"/>
              <a:t> de Largo </a:t>
            </a:r>
            <a:r>
              <a:rPr lang="en-US" altLang="es-ES" sz="2800" dirty="0" err="1" smtClean="0"/>
              <a:t>Plazo</a:t>
            </a:r>
            <a:r>
              <a:rPr lang="en-US" altLang="es-ES" sz="2800" dirty="0" smtClean="0"/>
              <a:t> en </a:t>
            </a:r>
            <a:r>
              <a:rPr lang="en-US" altLang="es-ES" sz="2800" dirty="0" err="1" smtClean="0"/>
              <a:t>Competencia</a:t>
            </a:r>
            <a:r>
              <a:rPr lang="en-US" altLang="es-ES" sz="2800" dirty="0" smtClean="0"/>
              <a:t> Perfecta</a:t>
            </a:r>
            <a:r>
              <a:rPr lang="en-US" altLang="es-ES" sz="3600" dirty="0" smtClean="0"/>
              <a:t/>
            </a:r>
            <a:br>
              <a:rPr lang="en-US" altLang="es-ES" sz="3600" dirty="0" smtClean="0"/>
            </a:br>
            <a:r>
              <a:rPr lang="en-US" altLang="es-ES" sz="3600" dirty="0"/>
              <a:t/>
            </a:r>
            <a:br>
              <a:rPr lang="en-US" altLang="es-ES" sz="3600" dirty="0"/>
            </a:br>
            <a:r>
              <a:rPr lang="en-US" altLang="es-ES" sz="3600" dirty="0" smtClean="0"/>
              <a:t>El </a:t>
            </a:r>
            <a:r>
              <a:rPr lang="en-US" altLang="es-ES" sz="3600" dirty="0" err="1" smtClean="0"/>
              <a:t>caso</a:t>
            </a:r>
            <a:r>
              <a:rPr lang="en-US" altLang="es-ES" sz="3600" dirty="0" smtClean="0"/>
              <a:t> de los </a:t>
            </a:r>
            <a:r>
              <a:rPr lang="en-US" altLang="es-ES" sz="3600" dirty="0" err="1" smtClean="0"/>
              <a:t>costos</a:t>
            </a:r>
            <a:r>
              <a:rPr lang="en-US" altLang="es-ES" sz="3600" dirty="0" smtClean="0"/>
              <a:t> </a:t>
            </a:r>
            <a:r>
              <a:rPr lang="en-US" altLang="es-ES" sz="3600" dirty="0" err="1" smtClean="0"/>
              <a:t>constantes</a:t>
            </a:r>
            <a:endParaRPr lang="en-US" altLang="es-ES" sz="3600" dirty="0" smtClean="0"/>
          </a:p>
        </p:txBody>
      </p:sp>
      <p:sp>
        <p:nvSpPr>
          <p:cNvPr id="49156" name="Line 5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9157" name="Line 6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9158" name="Line 7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9159" name="Line 8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9160" name="Text Box 9"/>
          <p:cNvSpPr txBox="1">
            <a:spLocks noChangeArrowheads="1"/>
          </p:cNvSpPr>
          <p:nvPr/>
        </p:nvSpPr>
        <p:spPr bwMode="auto">
          <a:xfrm>
            <a:off x="1524000" y="6491288"/>
            <a:ext cx="18907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Empresa Típica</a:t>
            </a:r>
          </a:p>
        </p:txBody>
      </p:sp>
      <p:sp>
        <p:nvSpPr>
          <p:cNvPr id="49161" name="Text Box 10"/>
          <p:cNvSpPr txBox="1">
            <a:spLocks noChangeArrowheads="1"/>
          </p:cNvSpPr>
          <p:nvPr/>
        </p:nvSpPr>
        <p:spPr bwMode="auto">
          <a:xfrm>
            <a:off x="6248400" y="6491288"/>
            <a:ext cx="16684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MercadoTotal</a:t>
            </a:r>
          </a:p>
        </p:txBody>
      </p:sp>
      <p:sp>
        <p:nvSpPr>
          <p:cNvPr id="49162" name="Text Box 12"/>
          <p:cNvSpPr txBox="1">
            <a:spLocks noChangeArrowheads="1"/>
          </p:cNvSpPr>
          <p:nvPr/>
        </p:nvSpPr>
        <p:spPr bwMode="auto">
          <a:xfrm>
            <a:off x="3886200" y="6248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49163" name="Text Box 13"/>
          <p:cNvSpPr txBox="1">
            <a:spLocks noChangeArrowheads="1"/>
          </p:cNvSpPr>
          <p:nvPr/>
        </p:nvSpPr>
        <p:spPr bwMode="auto">
          <a:xfrm>
            <a:off x="8001000" y="6224588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49164" name="Freeform 15"/>
          <p:cNvSpPr>
            <a:spLocks/>
          </p:cNvSpPr>
          <p:nvPr/>
        </p:nvSpPr>
        <p:spPr bwMode="auto">
          <a:xfrm>
            <a:off x="990600" y="3200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9165" name="Freeform 16"/>
          <p:cNvSpPr>
            <a:spLocks/>
          </p:cNvSpPr>
          <p:nvPr/>
        </p:nvSpPr>
        <p:spPr bwMode="auto">
          <a:xfrm>
            <a:off x="838200" y="4191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9166" name="Freeform 17"/>
          <p:cNvSpPr>
            <a:spLocks/>
          </p:cNvSpPr>
          <p:nvPr/>
        </p:nvSpPr>
        <p:spPr bwMode="auto">
          <a:xfrm>
            <a:off x="914400" y="33528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9167" name="Text Box 18"/>
          <p:cNvSpPr txBox="1">
            <a:spLocks noChangeArrowheads="1"/>
          </p:cNvSpPr>
          <p:nvPr/>
        </p:nvSpPr>
        <p:spPr bwMode="auto">
          <a:xfrm>
            <a:off x="2590800" y="2998788"/>
            <a:ext cx="8016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UY" altLang="es-ES" sz="1400">
                <a:solidFill>
                  <a:srgbClr val="470F3E"/>
                </a:solidFill>
              </a:rPr>
              <a:t>CMg cp</a:t>
            </a:r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3352800" y="29225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49169" name="Text Box 20"/>
          <p:cNvSpPr txBox="1">
            <a:spLocks noChangeArrowheads="1"/>
          </p:cNvSpPr>
          <p:nvPr/>
        </p:nvSpPr>
        <p:spPr bwMode="auto">
          <a:xfrm>
            <a:off x="3810000" y="3913188"/>
            <a:ext cx="4349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CP</a:t>
            </a:r>
          </a:p>
        </p:txBody>
      </p:sp>
      <p:sp>
        <p:nvSpPr>
          <p:cNvPr id="49170" name="Freeform 22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9171" name="Freeform 23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49172" name="Text Box 24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49173" name="Text Box 25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grpSp>
        <p:nvGrpSpPr>
          <p:cNvPr id="765987" name="Group 35"/>
          <p:cNvGrpSpPr>
            <a:grpSpLocks/>
          </p:cNvGrpSpPr>
          <p:nvPr/>
        </p:nvGrpSpPr>
        <p:grpSpPr bwMode="auto">
          <a:xfrm>
            <a:off x="1704975" y="5334000"/>
            <a:ext cx="355600" cy="1169988"/>
            <a:chOff x="1074" y="3360"/>
            <a:chExt cx="224" cy="737"/>
          </a:xfrm>
        </p:grpSpPr>
        <p:sp>
          <p:nvSpPr>
            <p:cNvPr id="49184" name="Text Box 11"/>
            <p:cNvSpPr txBox="1">
              <a:spLocks noChangeArrowheads="1"/>
            </p:cNvSpPr>
            <p:nvPr/>
          </p:nvSpPr>
          <p:spPr bwMode="auto">
            <a:xfrm>
              <a:off x="1074" y="3905"/>
              <a:ext cx="2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r"/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1</a:t>
              </a:r>
              <a:endParaRPr lang="en-US" altLang="es-ES" sz="1400"/>
            </a:p>
          </p:txBody>
        </p:sp>
        <p:sp>
          <p:nvSpPr>
            <p:cNvPr id="49185" name="Line 26"/>
            <p:cNvSpPr>
              <a:spLocks noChangeShapeType="1"/>
            </p:cNvSpPr>
            <p:nvPr/>
          </p:nvSpPr>
          <p:spPr bwMode="auto">
            <a:xfrm>
              <a:off x="1200" y="3360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765986" name="Group 34"/>
          <p:cNvGrpSpPr>
            <a:grpSpLocks/>
          </p:cNvGrpSpPr>
          <p:nvPr/>
        </p:nvGrpSpPr>
        <p:grpSpPr bwMode="auto">
          <a:xfrm>
            <a:off x="228600" y="5208588"/>
            <a:ext cx="6481763" cy="1371600"/>
            <a:chOff x="144" y="3281"/>
            <a:chExt cx="4083" cy="864"/>
          </a:xfrm>
        </p:grpSpPr>
        <p:sp>
          <p:nvSpPr>
            <p:cNvPr id="49180" name="Line 21"/>
            <p:cNvSpPr>
              <a:spLocks noChangeShapeType="1"/>
            </p:cNvSpPr>
            <p:nvPr/>
          </p:nvSpPr>
          <p:spPr bwMode="auto">
            <a:xfrm flipH="1">
              <a:off x="384" y="3360"/>
              <a:ext cx="36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49181" name="Text Box 27"/>
            <p:cNvSpPr txBox="1">
              <a:spLocks noChangeArrowheads="1"/>
            </p:cNvSpPr>
            <p:nvPr/>
          </p:nvSpPr>
          <p:spPr bwMode="auto">
            <a:xfrm>
              <a:off x="144" y="3281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1</a:t>
              </a:r>
              <a:endParaRPr lang="en-US" altLang="es-ES" sz="1400"/>
            </a:p>
          </p:txBody>
        </p:sp>
        <p:sp>
          <p:nvSpPr>
            <p:cNvPr id="49182" name="Line 28"/>
            <p:cNvSpPr>
              <a:spLocks noChangeShapeType="1"/>
            </p:cNvSpPr>
            <p:nvPr/>
          </p:nvSpPr>
          <p:spPr bwMode="auto">
            <a:xfrm>
              <a:off x="4080" y="3360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49183" name="Text Box 29"/>
            <p:cNvSpPr txBox="1">
              <a:spLocks noChangeArrowheads="1"/>
            </p:cNvSpPr>
            <p:nvPr/>
          </p:nvSpPr>
          <p:spPr bwMode="auto">
            <a:xfrm>
              <a:off x="3984" y="3953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1</a:t>
              </a:r>
              <a:endParaRPr lang="en-US" altLang="es-ES" sz="1400"/>
            </a:p>
          </p:txBody>
        </p:sp>
      </p:grpSp>
      <p:sp>
        <p:nvSpPr>
          <p:cNvPr id="765982" name="Text Box 30"/>
          <p:cNvSpPr txBox="1">
            <a:spLocks noChangeArrowheads="1"/>
          </p:cNvSpPr>
          <p:nvPr/>
        </p:nvSpPr>
        <p:spPr bwMode="auto">
          <a:xfrm>
            <a:off x="176213" y="2128838"/>
            <a:ext cx="568007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2200" i="0" dirty="0" err="1">
                <a:solidFill>
                  <a:srgbClr val="470F3E"/>
                </a:solidFill>
              </a:rPr>
              <a:t>Equilibrio</a:t>
            </a:r>
            <a:r>
              <a:rPr lang="en-US" altLang="es-ES" sz="2200" i="0" dirty="0">
                <a:solidFill>
                  <a:srgbClr val="470F3E"/>
                </a:solidFill>
              </a:rPr>
              <a:t> de largo </a:t>
            </a:r>
            <a:r>
              <a:rPr lang="en-US" altLang="es-ES" sz="2200" i="0" dirty="0" err="1">
                <a:solidFill>
                  <a:srgbClr val="470F3E"/>
                </a:solidFill>
              </a:rPr>
              <a:t>plazo</a:t>
            </a:r>
            <a:r>
              <a:rPr lang="en-US" altLang="es-ES" sz="2200" i="0" dirty="0">
                <a:solidFill>
                  <a:srgbClr val="470F3E"/>
                </a:solidFill>
              </a:rPr>
              <a:t> para </a:t>
            </a:r>
            <a:r>
              <a:rPr lang="en-US" altLang="es-ES" sz="2200" i="0" dirty="0" err="1">
                <a:solidFill>
                  <a:srgbClr val="470F3E"/>
                </a:solidFill>
              </a:rPr>
              <a:t>esta</a:t>
            </a:r>
            <a:r>
              <a:rPr lang="en-US" altLang="es-ES" sz="2200" i="0" dirty="0">
                <a:solidFill>
                  <a:srgbClr val="470F3E"/>
                </a:solidFill>
              </a:rPr>
              <a:t> </a:t>
            </a:r>
            <a:r>
              <a:rPr lang="en-US" altLang="es-ES" sz="2200" i="0" dirty="0" err="1">
                <a:solidFill>
                  <a:srgbClr val="470F3E"/>
                </a:solidFill>
              </a:rPr>
              <a:t>industria</a:t>
            </a:r>
            <a:r>
              <a:rPr lang="en-US" altLang="es-ES" sz="2200" i="0" dirty="0">
                <a:solidFill>
                  <a:srgbClr val="470F3E"/>
                </a:solidFill>
              </a:rPr>
              <a:t>:</a:t>
            </a:r>
          </a:p>
        </p:txBody>
      </p:sp>
      <p:sp>
        <p:nvSpPr>
          <p:cNvPr id="765983" name="Text Box 31"/>
          <p:cNvSpPr txBox="1">
            <a:spLocks noChangeArrowheads="1"/>
          </p:cNvSpPr>
          <p:nvPr/>
        </p:nvSpPr>
        <p:spPr bwMode="auto">
          <a:xfrm>
            <a:off x="6781800" y="2514600"/>
            <a:ext cx="20716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>
                <a:solidFill>
                  <a:srgbClr val="470F3E"/>
                </a:solidFill>
              </a:rPr>
              <a:t>P = CMg= CP</a:t>
            </a:r>
          </a:p>
        </p:txBody>
      </p:sp>
      <p:sp>
        <p:nvSpPr>
          <p:cNvPr id="49178" name="Text Box 32"/>
          <p:cNvSpPr txBox="1">
            <a:spLocks noChangeArrowheads="1"/>
          </p:cNvSpPr>
          <p:nvPr/>
        </p:nvSpPr>
        <p:spPr bwMode="auto">
          <a:xfrm>
            <a:off x="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49179" name="Text Box 33"/>
          <p:cNvSpPr txBox="1">
            <a:spLocks noChangeArrowheads="1"/>
          </p:cNvSpPr>
          <p:nvPr/>
        </p:nvSpPr>
        <p:spPr bwMode="auto">
          <a:xfrm>
            <a:off x="441960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5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76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6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65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82" grpId="0" autoUpdateAnimBg="0"/>
      <p:bldP spid="76598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76D80FD-9610-4EE7-A2DD-6C83586F372D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39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0180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181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182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183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1524000" y="6491288"/>
            <a:ext cx="18907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Empresa Típica</a:t>
            </a:r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6684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MercadoTotal</a:t>
            </a:r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1704975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0187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50188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50189" name="Freeform 12"/>
          <p:cNvSpPr>
            <a:spLocks/>
          </p:cNvSpPr>
          <p:nvPr/>
        </p:nvSpPr>
        <p:spPr bwMode="auto">
          <a:xfrm>
            <a:off x="990600" y="3200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190" name="Freeform 13"/>
          <p:cNvSpPr>
            <a:spLocks/>
          </p:cNvSpPr>
          <p:nvPr/>
        </p:nvSpPr>
        <p:spPr bwMode="auto">
          <a:xfrm>
            <a:off x="838200" y="4191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191" name="Freeform 14"/>
          <p:cNvSpPr>
            <a:spLocks/>
          </p:cNvSpPr>
          <p:nvPr/>
        </p:nvSpPr>
        <p:spPr bwMode="auto">
          <a:xfrm>
            <a:off x="914400" y="33528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192" name="Text Box 15"/>
          <p:cNvSpPr txBox="1">
            <a:spLocks noChangeArrowheads="1"/>
          </p:cNvSpPr>
          <p:nvPr/>
        </p:nvSpPr>
        <p:spPr bwMode="auto">
          <a:xfrm>
            <a:off x="2590800" y="2998788"/>
            <a:ext cx="8016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</a:p>
        </p:txBody>
      </p:sp>
      <p:sp>
        <p:nvSpPr>
          <p:cNvPr id="50193" name="Text Box 16"/>
          <p:cNvSpPr txBox="1">
            <a:spLocks noChangeArrowheads="1"/>
          </p:cNvSpPr>
          <p:nvPr/>
        </p:nvSpPr>
        <p:spPr bwMode="auto">
          <a:xfrm>
            <a:off x="3352800" y="29225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50194" name="Text Box 17"/>
          <p:cNvSpPr txBox="1">
            <a:spLocks noChangeArrowheads="1"/>
          </p:cNvSpPr>
          <p:nvPr/>
        </p:nvSpPr>
        <p:spPr bwMode="auto">
          <a:xfrm>
            <a:off x="3810000" y="3913188"/>
            <a:ext cx="4349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UY" altLang="es-ES" sz="1400">
                <a:solidFill>
                  <a:srgbClr val="3B4F89"/>
                </a:solidFill>
              </a:rPr>
              <a:t>CP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50195" name="Line 18"/>
          <p:cNvSpPr>
            <a:spLocks noChangeShapeType="1"/>
          </p:cNvSpPr>
          <p:nvPr/>
        </p:nvSpPr>
        <p:spPr bwMode="auto">
          <a:xfrm flipH="1">
            <a:off x="609600" y="53340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0196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197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198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50199" name="Text Box 22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50200" name="Line 23"/>
          <p:cNvSpPr>
            <a:spLocks noChangeShapeType="1"/>
          </p:cNvSpPr>
          <p:nvPr/>
        </p:nvSpPr>
        <p:spPr bwMode="auto">
          <a:xfrm>
            <a:off x="1905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201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0202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0203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grpSp>
        <p:nvGrpSpPr>
          <p:cNvPr id="768040" name="Group 40"/>
          <p:cNvGrpSpPr>
            <a:grpSpLocks/>
          </p:cNvGrpSpPr>
          <p:nvPr/>
        </p:nvGrpSpPr>
        <p:grpSpPr bwMode="auto">
          <a:xfrm>
            <a:off x="4724400" y="2590800"/>
            <a:ext cx="3397250" cy="3989388"/>
            <a:chOff x="2976" y="1632"/>
            <a:chExt cx="2140" cy="2513"/>
          </a:xfrm>
        </p:grpSpPr>
        <p:sp>
          <p:nvSpPr>
            <p:cNvPr id="50212" name="Line 31"/>
            <p:cNvSpPr>
              <a:spLocks noChangeShapeType="1"/>
            </p:cNvSpPr>
            <p:nvPr/>
          </p:nvSpPr>
          <p:spPr bwMode="auto">
            <a:xfrm>
              <a:off x="4272" y="307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50213" name="Line 32"/>
            <p:cNvSpPr>
              <a:spLocks noChangeShapeType="1"/>
            </p:cNvSpPr>
            <p:nvPr/>
          </p:nvSpPr>
          <p:spPr bwMode="auto">
            <a:xfrm flipH="1">
              <a:off x="3216" y="3072"/>
              <a:ext cx="10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0214" name="Text Box 33"/>
            <p:cNvSpPr txBox="1">
              <a:spLocks noChangeArrowheads="1"/>
            </p:cNvSpPr>
            <p:nvPr/>
          </p:nvSpPr>
          <p:spPr bwMode="auto">
            <a:xfrm>
              <a:off x="2976" y="2993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/>
            </a:p>
          </p:txBody>
        </p:sp>
        <p:sp>
          <p:nvSpPr>
            <p:cNvPr id="50215" name="Text Box 34"/>
            <p:cNvSpPr txBox="1">
              <a:spLocks noChangeArrowheads="1"/>
            </p:cNvSpPr>
            <p:nvPr/>
          </p:nvSpPr>
          <p:spPr bwMode="auto">
            <a:xfrm>
              <a:off x="3600" y="1632"/>
              <a:ext cx="1516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2000" i="0">
                  <a:solidFill>
                    <a:srgbClr val="470F3E"/>
                  </a:solidFill>
                </a:rPr>
                <a:t>Precio de mercado </a:t>
              </a:r>
            </a:p>
            <a:p>
              <a:r>
                <a:rPr lang="en-US" altLang="es-ES" sz="2000" i="0">
                  <a:solidFill>
                    <a:srgbClr val="470F3E"/>
                  </a:solidFill>
                </a:rPr>
                <a:t>aumenta a </a:t>
              </a:r>
              <a:r>
                <a:rPr lang="en-US" altLang="es-ES" sz="2000">
                  <a:solidFill>
                    <a:srgbClr val="470F3E"/>
                  </a:solidFill>
                </a:rPr>
                <a:t>P</a:t>
              </a:r>
              <a:r>
                <a:rPr lang="en-US" altLang="es-ES" sz="2000" i="0" baseline="-25000">
                  <a:solidFill>
                    <a:srgbClr val="470F3E"/>
                  </a:solidFill>
                </a:rPr>
                <a:t>2</a:t>
              </a:r>
              <a:endParaRPr lang="en-US" altLang="es-ES" sz="2000" i="0">
                <a:solidFill>
                  <a:srgbClr val="470F3E"/>
                </a:solidFill>
              </a:endParaRPr>
            </a:p>
          </p:txBody>
        </p:sp>
        <p:sp>
          <p:nvSpPr>
            <p:cNvPr id="50216" name="Text Box 35"/>
            <p:cNvSpPr txBox="1">
              <a:spLocks noChangeArrowheads="1"/>
            </p:cNvSpPr>
            <p:nvPr/>
          </p:nvSpPr>
          <p:spPr bwMode="auto">
            <a:xfrm>
              <a:off x="4176" y="3953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/>
            </a:p>
          </p:txBody>
        </p:sp>
      </p:grpSp>
      <p:grpSp>
        <p:nvGrpSpPr>
          <p:cNvPr id="768039" name="Group 39"/>
          <p:cNvGrpSpPr>
            <a:grpSpLocks/>
          </p:cNvGrpSpPr>
          <p:nvPr/>
        </p:nvGrpSpPr>
        <p:grpSpPr bwMode="auto">
          <a:xfrm>
            <a:off x="457200" y="2057400"/>
            <a:ext cx="8043863" cy="3836988"/>
            <a:chOff x="288" y="1296"/>
            <a:chExt cx="5067" cy="2417"/>
          </a:xfrm>
        </p:grpSpPr>
        <p:sp>
          <p:nvSpPr>
            <p:cNvPr id="50208" name="Text Box 27"/>
            <p:cNvSpPr txBox="1">
              <a:spLocks noChangeArrowheads="1"/>
            </p:cNvSpPr>
            <p:nvPr/>
          </p:nvSpPr>
          <p:spPr bwMode="auto">
            <a:xfrm>
              <a:off x="288" y="1296"/>
              <a:ext cx="506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i="0">
                  <a:solidFill>
                    <a:srgbClr val="470F3E"/>
                  </a:solidFill>
                </a:rPr>
                <a:t>Supongamos que la demanda de mercado aumenta a D´</a:t>
              </a:r>
            </a:p>
          </p:txBody>
        </p:sp>
        <p:sp>
          <p:nvSpPr>
            <p:cNvPr id="50209" name="Freeform 29"/>
            <p:cNvSpPr>
              <a:spLocks/>
            </p:cNvSpPr>
            <p:nvPr/>
          </p:nvSpPr>
          <p:spPr bwMode="auto">
            <a:xfrm>
              <a:off x="3744" y="2112"/>
              <a:ext cx="1104" cy="1440"/>
            </a:xfrm>
            <a:custGeom>
              <a:avLst/>
              <a:gdLst>
                <a:gd name="T0" fmla="*/ 0 w 1104"/>
                <a:gd name="T1" fmla="*/ 0 h 1440"/>
                <a:gd name="T2" fmla="*/ 384 w 1104"/>
                <a:gd name="T3" fmla="*/ 816 h 1440"/>
                <a:gd name="T4" fmla="*/ 1104 w 1104"/>
                <a:gd name="T5" fmla="*/ 1440 h 14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4" h="1440">
                  <a:moveTo>
                    <a:pt x="0" y="0"/>
                  </a:moveTo>
                  <a:cubicBezTo>
                    <a:pt x="100" y="288"/>
                    <a:pt x="200" y="576"/>
                    <a:pt x="384" y="816"/>
                  </a:cubicBezTo>
                  <a:cubicBezTo>
                    <a:pt x="568" y="1056"/>
                    <a:pt x="984" y="1336"/>
                    <a:pt x="1104" y="1440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0210" name="Text Box 30"/>
            <p:cNvSpPr txBox="1">
              <a:spLocks noChangeArrowheads="1"/>
            </p:cNvSpPr>
            <p:nvPr/>
          </p:nvSpPr>
          <p:spPr bwMode="auto">
            <a:xfrm>
              <a:off x="4848" y="3521"/>
              <a:ext cx="22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>
                  <a:solidFill>
                    <a:srgbClr val="470F3E"/>
                  </a:solidFill>
                </a:rPr>
                <a:t>D</a:t>
              </a:r>
              <a:r>
                <a:rPr lang="en-US" altLang="es-ES" sz="1400" i="0">
                  <a:solidFill>
                    <a:srgbClr val="470F3E"/>
                  </a:solidFill>
                </a:rPr>
                <a:t>’</a:t>
              </a:r>
              <a:endParaRPr lang="en-US" altLang="es-ES" sz="1400">
                <a:solidFill>
                  <a:srgbClr val="470F3E"/>
                </a:solidFill>
              </a:endParaRPr>
            </a:p>
          </p:txBody>
        </p:sp>
        <p:sp>
          <p:nvSpPr>
            <p:cNvPr id="50211" name="AutoShape 36"/>
            <p:cNvSpPr>
              <a:spLocks noChangeArrowheads="1"/>
            </p:cNvSpPr>
            <p:nvPr/>
          </p:nvSpPr>
          <p:spPr bwMode="auto">
            <a:xfrm>
              <a:off x="3600" y="2400"/>
              <a:ext cx="192" cy="144"/>
            </a:xfrm>
            <a:prstGeom prst="rightArrow">
              <a:avLst>
                <a:gd name="adj1" fmla="val 50000"/>
                <a:gd name="adj2" fmla="val 33333"/>
              </a:avLst>
            </a:prstGeom>
            <a:solidFill>
              <a:srgbClr val="3B4F89"/>
            </a:solidFill>
            <a:ln w="38100">
              <a:solidFill>
                <a:srgbClr val="3B4F8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endParaRPr lang="es-UY" altLang="es-ES"/>
            </a:p>
          </p:txBody>
        </p:sp>
      </p:grpSp>
      <p:sp>
        <p:nvSpPr>
          <p:cNvPr id="50206" name="Text Box 37"/>
          <p:cNvSpPr txBox="1">
            <a:spLocks noChangeArrowheads="1"/>
          </p:cNvSpPr>
          <p:nvPr/>
        </p:nvSpPr>
        <p:spPr bwMode="auto">
          <a:xfrm>
            <a:off x="0" y="26670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50207" name="Text Box 38"/>
          <p:cNvSpPr txBox="1">
            <a:spLocks noChangeArrowheads="1"/>
          </p:cNvSpPr>
          <p:nvPr/>
        </p:nvSpPr>
        <p:spPr bwMode="auto">
          <a:xfrm>
            <a:off x="441960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4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33338"/>
            <a:ext cx="9109075" cy="1657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z="2800" dirty="0" err="1" smtClean="0"/>
              <a:t>Equilibrio</a:t>
            </a:r>
            <a:r>
              <a:rPr lang="en-US" altLang="es-ES" sz="2800" dirty="0" smtClean="0"/>
              <a:t> de Largo </a:t>
            </a:r>
            <a:r>
              <a:rPr lang="en-US" altLang="es-ES" sz="2800" dirty="0" err="1" smtClean="0"/>
              <a:t>Plazo</a:t>
            </a:r>
            <a:r>
              <a:rPr lang="en-US" altLang="es-ES" sz="2800" dirty="0" smtClean="0"/>
              <a:t> en </a:t>
            </a:r>
            <a:r>
              <a:rPr lang="en-US" altLang="es-ES" sz="2800" dirty="0" err="1" smtClean="0"/>
              <a:t>Competencia</a:t>
            </a:r>
            <a:r>
              <a:rPr lang="en-US" altLang="es-ES" sz="2800" dirty="0" smtClean="0"/>
              <a:t> Perfecta</a:t>
            </a:r>
            <a:r>
              <a:rPr lang="en-US" altLang="es-ES" sz="3600" dirty="0" smtClean="0"/>
              <a:t/>
            </a:r>
            <a:br>
              <a:rPr lang="en-US" altLang="es-ES" sz="3600" dirty="0" smtClean="0"/>
            </a:br>
            <a:r>
              <a:rPr lang="en-US" altLang="es-ES" sz="3600" dirty="0"/>
              <a:t/>
            </a:r>
            <a:br>
              <a:rPr lang="en-US" altLang="es-ES" sz="3600" dirty="0"/>
            </a:br>
            <a:r>
              <a:rPr lang="en-US" altLang="es-ES" sz="3600" dirty="0" smtClean="0"/>
              <a:t>El </a:t>
            </a:r>
            <a:r>
              <a:rPr lang="en-US" altLang="es-ES" sz="3600" dirty="0" err="1" smtClean="0"/>
              <a:t>caso</a:t>
            </a:r>
            <a:r>
              <a:rPr lang="en-US" altLang="es-ES" sz="3600" dirty="0" smtClean="0"/>
              <a:t> de los </a:t>
            </a:r>
            <a:r>
              <a:rPr lang="en-US" altLang="es-ES" sz="3600" dirty="0" err="1" smtClean="0"/>
              <a:t>costos</a:t>
            </a:r>
            <a:r>
              <a:rPr lang="en-US" altLang="es-ES" sz="3600" dirty="0" smtClean="0"/>
              <a:t> </a:t>
            </a:r>
            <a:r>
              <a:rPr lang="en-US" altLang="es-ES" sz="3600" dirty="0" err="1" smtClean="0"/>
              <a:t>constantes</a:t>
            </a:r>
            <a:endParaRPr lang="en-US" altLang="es-E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68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6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3A67CB-0A2B-4362-A281-5651E8A88286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altLang="es-ES" sz="4000" dirty="0"/>
              <a:t>La Curva de Demanda</a:t>
            </a:r>
            <a:r>
              <a:rPr lang="en-US" altLang="es-ES" sz="4000" dirty="0"/>
              <a:t> del Mercado</a:t>
            </a:r>
            <a:endParaRPr lang="en-US" altLang="es-ES" sz="4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914400"/>
                <a:ext cx="8077200" cy="5029200"/>
              </a:xfrm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r>
                  <a:rPr lang="es-ES" altLang="es-ES" dirty="0" smtClean="0"/>
                  <a:t>Ejemplo de suma horizontal</a:t>
                </a:r>
              </a:p>
              <a:p>
                <a:pPr>
                  <a:lnSpc>
                    <a:spcPct val="120000"/>
                  </a:lnSpc>
                </a:pPr>
                <a:r>
                  <a:rPr lang="es-ES" altLang="es-ES" dirty="0" smtClean="0"/>
                  <a:t>Dos individuos</a:t>
                </a: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alt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altLang="es-E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ES" altLang="es-ES" b="0" i="1" smtClean="0">
                        <a:latin typeface="Cambria Math" panose="02040503050406030204" pitchFamily="18" charset="0"/>
                      </a:rPr>
                      <m:t>=8−</m:t>
                    </m:r>
                    <m:f>
                      <m:fPr>
                        <m:ctrlPr>
                          <a:rPr lang="es-ES" alt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s-ES" alt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ES" altLang="es-ES" b="0" dirty="0" smtClean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alt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altLang="es-E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ES" alt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ES" altLang="es-E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s-ES" altLang="es-E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altLang="es-E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altLang="es-ES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s-ES" altLang="es-E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ES" altLang="es-ES" dirty="0"/>
              </a:p>
              <a:p>
                <a:pPr>
                  <a:lnSpc>
                    <a:spcPct val="120000"/>
                  </a:lnSpc>
                </a:pPr>
                <a:endParaRPr lang="es-ES" altLang="es-ES" dirty="0" smtClean="0"/>
              </a:p>
            </p:txBody>
          </p:sp>
        </mc:Choice>
        <mc:Fallback xmlns="">
          <p:sp>
            <p:nvSpPr>
              <p:cNvPr id="614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14400"/>
                <a:ext cx="8077200" cy="5029200"/>
              </a:xfrm>
              <a:blipFill rotWithShape="0">
                <a:blip r:embed="rId2"/>
                <a:stretch>
                  <a:fillRect l="-1736" t="-72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265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D9359AF-A802-4385-8EA9-FD65DABBB4A1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40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04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05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06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07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08" name="Text Box 7"/>
          <p:cNvSpPr txBox="1">
            <a:spLocks noChangeArrowheads="1"/>
          </p:cNvSpPr>
          <p:nvPr/>
        </p:nvSpPr>
        <p:spPr bwMode="auto">
          <a:xfrm>
            <a:off x="1524000" y="6491288"/>
            <a:ext cx="18907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Empresa Típica</a:t>
            </a:r>
          </a:p>
        </p:txBody>
      </p:sp>
      <p:sp>
        <p:nvSpPr>
          <p:cNvPr id="51209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6684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MercadoTotal</a:t>
            </a:r>
          </a:p>
        </p:txBody>
      </p:sp>
      <p:sp>
        <p:nvSpPr>
          <p:cNvPr id="51210" name="Text Box 9"/>
          <p:cNvSpPr txBox="1">
            <a:spLocks noChangeArrowheads="1"/>
          </p:cNvSpPr>
          <p:nvPr/>
        </p:nvSpPr>
        <p:spPr bwMode="auto">
          <a:xfrm>
            <a:off x="1704975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1211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51212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51213" name="Freeform 12"/>
          <p:cNvSpPr>
            <a:spLocks/>
          </p:cNvSpPr>
          <p:nvPr/>
        </p:nvSpPr>
        <p:spPr bwMode="auto">
          <a:xfrm>
            <a:off x="990600" y="3200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14" name="Freeform 13"/>
          <p:cNvSpPr>
            <a:spLocks/>
          </p:cNvSpPr>
          <p:nvPr/>
        </p:nvSpPr>
        <p:spPr bwMode="auto">
          <a:xfrm>
            <a:off x="838200" y="4191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15" name="Freeform 14"/>
          <p:cNvSpPr>
            <a:spLocks/>
          </p:cNvSpPr>
          <p:nvPr/>
        </p:nvSpPr>
        <p:spPr bwMode="auto">
          <a:xfrm>
            <a:off x="914400" y="33528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16" name="Text Box 15"/>
          <p:cNvSpPr txBox="1">
            <a:spLocks noChangeArrowheads="1"/>
          </p:cNvSpPr>
          <p:nvPr/>
        </p:nvSpPr>
        <p:spPr bwMode="auto">
          <a:xfrm>
            <a:off x="2590800" y="2998788"/>
            <a:ext cx="8016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</a:p>
          <a:p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51217" name="Text Box 16"/>
          <p:cNvSpPr txBox="1">
            <a:spLocks noChangeArrowheads="1"/>
          </p:cNvSpPr>
          <p:nvPr/>
        </p:nvSpPr>
        <p:spPr bwMode="auto">
          <a:xfrm>
            <a:off x="3352800" y="29225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51218" name="Text Box 17"/>
          <p:cNvSpPr txBox="1">
            <a:spLocks noChangeArrowheads="1"/>
          </p:cNvSpPr>
          <p:nvPr/>
        </p:nvSpPr>
        <p:spPr bwMode="auto">
          <a:xfrm>
            <a:off x="3810000" y="3913188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UY" altLang="es-ES" sz="1400">
                <a:solidFill>
                  <a:srgbClr val="3B4F89"/>
                </a:solidFill>
              </a:rPr>
              <a:t>CP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51219" name="Line 18"/>
          <p:cNvSpPr>
            <a:spLocks noChangeShapeType="1"/>
          </p:cNvSpPr>
          <p:nvPr/>
        </p:nvSpPr>
        <p:spPr bwMode="auto">
          <a:xfrm flipH="1">
            <a:off x="609600" y="53340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1220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21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22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51223" name="Text Box 22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51224" name="Line 23"/>
          <p:cNvSpPr>
            <a:spLocks noChangeShapeType="1"/>
          </p:cNvSpPr>
          <p:nvPr/>
        </p:nvSpPr>
        <p:spPr bwMode="auto">
          <a:xfrm>
            <a:off x="1905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25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1226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27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1228" name="Freeform 28"/>
          <p:cNvSpPr>
            <a:spLocks/>
          </p:cNvSpPr>
          <p:nvPr/>
        </p:nvSpPr>
        <p:spPr bwMode="auto">
          <a:xfrm>
            <a:off x="5943600" y="33528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7696200" y="55895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6781800" y="487680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1231" name="Line 31"/>
          <p:cNvSpPr>
            <a:spLocks noChangeShapeType="1"/>
          </p:cNvSpPr>
          <p:nvPr/>
        </p:nvSpPr>
        <p:spPr bwMode="auto">
          <a:xfrm flipH="1">
            <a:off x="609600" y="4876800"/>
            <a:ext cx="6172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228600" y="47513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2</a:t>
            </a:r>
            <a:endParaRPr lang="en-US" altLang="es-ES" sz="1400" b="1"/>
          </a:p>
        </p:txBody>
      </p:sp>
      <p:sp>
        <p:nvSpPr>
          <p:cNvPr id="769057" name="Text Box 33"/>
          <p:cNvSpPr txBox="1">
            <a:spLocks noChangeArrowheads="1"/>
          </p:cNvSpPr>
          <p:nvPr/>
        </p:nvSpPr>
        <p:spPr bwMode="auto">
          <a:xfrm>
            <a:off x="5638800" y="2514600"/>
            <a:ext cx="21272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i="0">
                <a:solidFill>
                  <a:srgbClr val="470F3E"/>
                </a:solidFill>
              </a:rPr>
              <a:t>Beneficios &gt; 0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66294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2</a:t>
            </a:r>
            <a:endParaRPr lang="en-US" altLang="es-ES" sz="1400" b="1"/>
          </a:p>
        </p:txBody>
      </p:sp>
      <p:grpSp>
        <p:nvGrpSpPr>
          <p:cNvPr id="769063" name="Group 39"/>
          <p:cNvGrpSpPr>
            <a:grpSpLocks/>
          </p:cNvGrpSpPr>
          <p:nvPr/>
        </p:nvGrpSpPr>
        <p:grpSpPr bwMode="auto">
          <a:xfrm>
            <a:off x="457200" y="2057400"/>
            <a:ext cx="8001000" cy="4446588"/>
            <a:chOff x="288" y="1296"/>
            <a:chExt cx="5040" cy="2801"/>
          </a:xfrm>
        </p:grpSpPr>
        <p:sp>
          <p:nvSpPr>
            <p:cNvPr id="51238" name="Text Box 27"/>
            <p:cNvSpPr txBox="1">
              <a:spLocks noChangeArrowheads="1"/>
            </p:cNvSpPr>
            <p:nvPr/>
          </p:nvSpPr>
          <p:spPr bwMode="auto">
            <a:xfrm>
              <a:off x="288" y="1296"/>
              <a:ext cx="504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i="0" dirty="0">
                  <a:solidFill>
                    <a:srgbClr val="470F3E"/>
                  </a:solidFill>
                </a:rPr>
                <a:t>En el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corto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  <a:r>
                <a:rPr lang="en-US" altLang="es-ES" i="0" dirty="0" err="1" smtClean="0">
                  <a:solidFill>
                    <a:srgbClr val="470F3E"/>
                  </a:solidFill>
                </a:rPr>
                <a:t>plazo</a:t>
              </a:r>
              <a:r>
                <a:rPr lang="en-US" altLang="es-ES" i="0" dirty="0" smtClean="0">
                  <a:solidFill>
                    <a:srgbClr val="470F3E"/>
                  </a:solidFill>
                </a:rPr>
                <a:t>, </a:t>
              </a:r>
              <a:r>
                <a:rPr lang="en-US" altLang="es-ES" i="0" dirty="0" err="1" smtClean="0">
                  <a:solidFill>
                    <a:srgbClr val="470F3E"/>
                  </a:solidFill>
                </a:rPr>
                <a:t>cada</a:t>
              </a:r>
              <a:r>
                <a:rPr lang="en-US" altLang="es-ES" i="0" dirty="0" smtClean="0">
                  <a:solidFill>
                    <a:srgbClr val="470F3E"/>
                  </a:solidFill>
                </a:rPr>
                <a:t> </a:t>
              </a:r>
              <a:r>
                <a:rPr lang="en-US" altLang="es-ES" i="0" dirty="0">
                  <a:solidFill>
                    <a:srgbClr val="470F3E"/>
                  </a:solidFill>
                </a:rPr>
                <a:t>firma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aumenta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su</a:t>
              </a:r>
              <a:r>
                <a:rPr lang="en-US" altLang="es-ES" i="0" dirty="0">
                  <a:solidFill>
                    <a:srgbClr val="470F3E"/>
                  </a:solidFill>
                </a:rPr>
                <a:t> </a:t>
              </a:r>
              <a:r>
                <a:rPr lang="en-US" altLang="es-ES" i="0" dirty="0" err="1">
                  <a:solidFill>
                    <a:srgbClr val="470F3E"/>
                  </a:solidFill>
                </a:rPr>
                <a:t>producción</a:t>
              </a:r>
              <a:r>
                <a:rPr lang="en-US" altLang="es-ES" i="0" dirty="0">
                  <a:solidFill>
                    <a:srgbClr val="470F3E"/>
                  </a:solidFill>
                </a:rPr>
                <a:t> a </a:t>
              </a:r>
              <a:r>
                <a:rPr lang="en-US" altLang="es-ES" dirty="0">
                  <a:solidFill>
                    <a:srgbClr val="470F3E"/>
                  </a:solidFill>
                </a:rPr>
                <a:t>q</a:t>
              </a:r>
              <a:r>
                <a:rPr lang="en-US" altLang="es-ES" i="0" baseline="-25000" dirty="0">
                  <a:solidFill>
                    <a:srgbClr val="470F3E"/>
                  </a:solidFill>
                </a:rPr>
                <a:t>2</a:t>
              </a:r>
              <a:endParaRPr lang="en-US" altLang="es-ES" i="0" dirty="0">
                <a:solidFill>
                  <a:srgbClr val="470F3E"/>
                </a:solidFill>
              </a:endParaRPr>
            </a:p>
          </p:txBody>
        </p:sp>
        <p:sp>
          <p:nvSpPr>
            <p:cNvPr id="51239" name="Line 35"/>
            <p:cNvSpPr>
              <a:spLocks noChangeShapeType="1"/>
            </p:cNvSpPr>
            <p:nvPr/>
          </p:nvSpPr>
          <p:spPr bwMode="auto">
            <a:xfrm>
              <a:off x="1440" y="307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1240" name="Text Box 36"/>
            <p:cNvSpPr txBox="1">
              <a:spLocks noChangeArrowheads="1"/>
            </p:cNvSpPr>
            <p:nvPr/>
          </p:nvSpPr>
          <p:spPr bwMode="auto">
            <a:xfrm>
              <a:off x="1344" y="3905"/>
              <a:ext cx="2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/>
            </a:p>
          </p:txBody>
        </p:sp>
      </p:grpSp>
      <p:sp>
        <p:nvSpPr>
          <p:cNvPr id="51236" name="Text Box 37"/>
          <p:cNvSpPr txBox="1">
            <a:spLocks noChangeArrowheads="1"/>
          </p:cNvSpPr>
          <p:nvPr/>
        </p:nvSpPr>
        <p:spPr bwMode="auto">
          <a:xfrm>
            <a:off x="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51237" name="Text Box 38"/>
          <p:cNvSpPr txBox="1">
            <a:spLocks noChangeArrowheads="1"/>
          </p:cNvSpPr>
          <p:nvPr/>
        </p:nvSpPr>
        <p:spPr bwMode="auto">
          <a:xfrm>
            <a:off x="441960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4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33338"/>
            <a:ext cx="9109075" cy="1657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z="2800" dirty="0" err="1" smtClean="0"/>
              <a:t>Equilibrio</a:t>
            </a:r>
            <a:r>
              <a:rPr lang="en-US" altLang="es-ES" sz="2800" dirty="0" smtClean="0"/>
              <a:t> de Largo </a:t>
            </a:r>
            <a:r>
              <a:rPr lang="en-US" altLang="es-ES" sz="2800" dirty="0" err="1" smtClean="0"/>
              <a:t>Plazo</a:t>
            </a:r>
            <a:r>
              <a:rPr lang="en-US" altLang="es-ES" sz="2800" dirty="0" smtClean="0"/>
              <a:t> en </a:t>
            </a:r>
            <a:r>
              <a:rPr lang="en-US" altLang="es-ES" sz="2800" dirty="0" err="1" smtClean="0"/>
              <a:t>Competencia</a:t>
            </a:r>
            <a:r>
              <a:rPr lang="en-US" altLang="es-ES" sz="2800" dirty="0" smtClean="0"/>
              <a:t> Perfecta</a:t>
            </a:r>
            <a:r>
              <a:rPr lang="en-US" altLang="es-ES" sz="3600" dirty="0" smtClean="0"/>
              <a:t/>
            </a:r>
            <a:br>
              <a:rPr lang="en-US" altLang="es-ES" sz="3600" dirty="0" smtClean="0"/>
            </a:br>
            <a:r>
              <a:rPr lang="en-US" altLang="es-ES" sz="3600" dirty="0"/>
              <a:t/>
            </a:r>
            <a:br>
              <a:rPr lang="en-US" altLang="es-ES" sz="3600" dirty="0"/>
            </a:br>
            <a:r>
              <a:rPr lang="en-US" altLang="es-ES" sz="3600" dirty="0" smtClean="0"/>
              <a:t>El </a:t>
            </a:r>
            <a:r>
              <a:rPr lang="en-US" altLang="es-ES" sz="3600" dirty="0" err="1" smtClean="0"/>
              <a:t>caso</a:t>
            </a:r>
            <a:r>
              <a:rPr lang="en-US" altLang="es-ES" sz="3600" dirty="0" smtClean="0"/>
              <a:t> de los </a:t>
            </a:r>
            <a:r>
              <a:rPr lang="en-US" altLang="es-ES" sz="3600" dirty="0" err="1" smtClean="0"/>
              <a:t>costos</a:t>
            </a:r>
            <a:r>
              <a:rPr lang="en-US" altLang="es-ES" sz="3600" dirty="0" smtClean="0"/>
              <a:t> </a:t>
            </a:r>
            <a:r>
              <a:rPr lang="en-US" altLang="es-ES" sz="3600" dirty="0" err="1" smtClean="0"/>
              <a:t>constantes</a:t>
            </a:r>
            <a:endParaRPr lang="en-US" altLang="es-E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6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69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057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8E358B3-C92D-4CD7-8989-4355F0ADD3A0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41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6375"/>
            <a:ext cx="9144000" cy="111601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altLang="es-ES" sz="2800" dirty="0" smtClean="0"/>
              <a:t>Equilibrio de Largo Plazo en Competencia Perfecta:</a:t>
            </a:r>
            <a:br>
              <a:rPr lang="es-UY" altLang="es-ES" sz="2800" dirty="0" smtClean="0"/>
            </a:br>
            <a:r>
              <a:rPr lang="es-UY" altLang="es-ES" sz="2800" dirty="0" smtClean="0"/>
              <a:t> </a:t>
            </a:r>
            <a:br>
              <a:rPr lang="es-UY" altLang="es-ES" sz="2800" dirty="0" smtClean="0"/>
            </a:br>
            <a:r>
              <a:rPr lang="es-UY" altLang="es-ES" sz="3600" dirty="0" smtClean="0"/>
              <a:t>El caso de los costos constantes</a:t>
            </a:r>
          </a:p>
        </p:txBody>
      </p:sp>
      <p:sp>
        <p:nvSpPr>
          <p:cNvPr id="52228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29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1524000" y="6491288"/>
            <a:ext cx="18907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Empresa Típica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6684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MercadoTotal</a:t>
            </a:r>
          </a:p>
        </p:txBody>
      </p:sp>
      <p:sp>
        <p:nvSpPr>
          <p:cNvPr id="52234" name="Text Box 9"/>
          <p:cNvSpPr txBox="1">
            <a:spLocks noChangeArrowheads="1"/>
          </p:cNvSpPr>
          <p:nvPr/>
        </p:nvSpPr>
        <p:spPr bwMode="auto">
          <a:xfrm>
            <a:off x="1704975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2235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52236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52237" name="Freeform 12"/>
          <p:cNvSpPr>
            <a:spLocks/>
          </p:cNvSpPr>
          <p:nvPr/>
        </p:nvSpPr>
        <p:spPr bwMode="auto">
          <a:xfrm>
            <a:off x="990600" y="3200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8" name="Freeform 13"/>
          <p:cNvSpPr>
            <a:spLocks/>
          </p:cNvSpPr>
          <p:nvPr/>
        </p:nvSpPr>
        <p:spPr bwMode="auto">
          <a:xfrm>
            <a:off x="838200" y="4191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39" name="Freeform 14"/>
          <p:cNvSpPr>
            <a:spLocks/>
          </p:cNvSpPr>
          <p:nvPr/>
        </p:nvSpPr>
        <p:spPr bwMode="auto">
          <a:xfrm>
            <a:off x="914400" y="33528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40" name="Text Box 15"/>
          <p:cNvSpPr txBox="1">
            <a:spLocks noChangeArrowheads="1"/>
          </p:cNvSpPr>
          <p:nvPr/>
        </p:nvSpPr>
        <p:spPr bwMode="auto">
          <a:xfrm>
            <a:off x="2590800" y="2998788"/>
            <a:ext cx="8016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</a:p>
          <a:p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52241" name="Text Box 16"/>
          <p:cNvSpPr txBox="1">
            <a:spLocks noChangeArrowheads="1"/>
          </p:cNvSpPr>
          <p:nvPr/>
        </p:nvSpPr>
        <p:spPr bwMode="auto">
          <a:xfrm>
            <a:off x="3352800" y="29225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52242" name="Text Box 17"/>
          <p:cNvSpPr txBox="1">
            <a:spLocks noChangeArrowheads="1"/>
          </p:cNvSpPr>
          <p:nvPr/>
        </p:nvSpPr>
        <p:spPr bwMode="auto">
          <a:xfrm>
            <a:off x="3810000" y="3913188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UY" altLang="es-ES" sz="1400">
                <a:solidFill>
                  <a:srgbClr val="3B4F89"/>
                </a:solidFill>
              </a:rPr>
              <a:t>CP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52243" name="Line 18"/>
          <p:cNvSpPr>
            <a:spLocks noChangeShapeType="1"/>
          </p:cNvSpPr>
          <p:nvPr/>
        </p:nvSpPr>
        <p:spPr bwMode="auto">
          <a:xfrm flipH="1">
            <a:off x="609600" y="5334000"/>
            <a:ext cx="6705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2244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45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46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52247" name="Text Box 22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52248" name="Line 23"/>
          <p:cNvSpPr>
            <a:spLocks noChangeShapeType="1"/>
          </p:cNvSpPr>
          <p:nvPr/>
        </p:nvSpPr>
        <p:spPr bwMode="auto">
          <a:xfrm>
            <a:off x="1905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49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2250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51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2252" name="Freeform 28"/>
          <p:cNvSpPr>
            <a:spLocks/>
          </p:cNvSpPr>
          <p:nvPr/>
        </p:nvSpPr>
        <p:spPr bwMode="auto">
          <a:xfrm>
            <a:off x="5943600" y="33528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7696200" y="55895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grpSp>
        <p:nvGrpSpPr>
          <p:cNvPr id="770092" name="Group 44"/>
          <p:cNvGrpSpPr>
            <a:grpSpLocks/>
          </p:cNvGrpSpPr>
          <p:nvPr/>
        </p:nvGrpSpPr>
        <p:grpSpPr bwMode="auto">
          <a:xfrm>
            <a:off x="4875213" y="2514600"/>
            <a:ext cx="4054475" cy="4065588"/>
            <a:chOff x="3071" y="1584"/>
            <a:chExt cx="2554" cy="2561"/>
          </a:xfrm>
        </p:grpSpPr>
        <p:sp>
          <p:nvSpPr>
            <p:cNvPr id="52262" name="Text Box 33"/>
            <p:cNvSpPr txBox="1">
              <a:spLocks noChangeArrowheads="1"/>
            </p:cNvSpPr>
            <p:nvPr/>
          </p:nvSpPr>
          <p:spPr bwMode="auto">
            <a:xfrm>
              <a:off x="3071" y="1584"/>
              <a:ext cx="255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i="0">
                  <a:solidFill>
                    <a:srgbClr val="470F3E"/>
                  </a:solidFill>
                </a:rPr>
                <a:t>Beneficios retornarán a cero</a:t>
              </a:r>
            </a:p>
          </p:txBody>
        </p:sp>
        <p:sp>
          <p:nvSpPr>
            <p:cNvPr id="52263" name="Text Box 34"/>
            <p:cNvSpPr txBox="1">
              <a:spLocks noChangeArrowheads="1"/>
            </p:cNvSpPr>
            <p:nvPr/>
          </p:nvSpPr>
          <p:spPr bwMode="auto">
            <a:xfrm>
              <a:off x="4464" y="3953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3</a:t>
              </a:r>
              <a:endParaRPr lang="en-US" altLang="es-ES" sz="1400" b="1"/>
            </a:p>
          </p:txBody>
        </p:sp>
        <p:sp>
          <p:nvSpPr>
            <p:cNvPr id="52264" name="Line 38"/>
            <p:cNvSpPr>
              <a:spLocks noChangeShapeType="1"/>
            </p:cNvSpPr>
            <p:nvPr/>
          </p:nvSpPr>
          <p:spPr bwMode="auto">
            <a:xfrm>
              <a:off x="4608" y="3360"/>
              <a:ext cx="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770091" name="Group 43"/>
          <p:cNvGrpSpPr>
            <a:grpSpLocks/>
          </p:cNvGrpSpPr>
          <p:nvPr/>
        </p:nvGrpSpPr>
        <p:grpSpPr bwMode="auto">
          <a:xfrm>
            <a:off x="457200" y="2057400"/>
            <a:ext cx="7907338" cy="4038600"/>
            <a:chOff x="288" y="1296"/>
            <a:chExt cx="4981" cy="2544"/>
          </a:xfrm>
        </p:grpSpPr>
        <p:sp>
          <p:nvSpPr>
            <p:cNvPr id="52258" name="Text Box 27"/>
            <p:cNvSpPr txBox="1">
              <a:spLocks noChangeArrowheads="1"/>
            </p:cNvSpPr>
            <p:nvPr/>
          </p:nvSpPr>
          <p:spPr bwMode="auto">
            <a:xfrm>
              <a:off x="288" y="1296"/>
              <a:ext cx="480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i="0">
                  <a:solidFill>
                    <a:srgbClr val="470F3E"/>
                  </a:solidFill>
                </a:rPr>
                <a:t>En el largo plazo, nuevas firmas entrarán a la industria</a:t>
              </a:r>
            </a:p>
          </p:txBody>
        </p:sp>
        <p:sp>
          <p:nvSpPr>
            <p:cNvPr id="52259" name="Freeform 37"/>
            <p:cNvSpPr>
              <a:spLocks/>
            </p:cNvSpPr>
            <p:nvPr/>
          </p:nvSpPr>
          <p:spPr bwMode="auto">
            <a:xfrm>
              <a:off x="3936" y="2304"/>
              <a:ext cx="1152" cy="1536"/>
            </a:xfrm>
            <a:custGeom>
              <a:avLst/>
              <a:gdLst>
                <a:gd name="T0" fmla="*/ 0 w 1152"/>
                <a:gd name="T1" fmla="*/ 1536 h 1536"/>
                <a:gd name="T2" fmla="*/ 624 w 1152"/>
                <a:gd name="T3" fmla="*/ 1104 h 1536"/>
                <a:gd name="T4" fmla="*/ 1152 w 1152"/>
                <a:gd name="T5" fmla="*/ 0 h 15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52" h="1536">
                  <a:moveTo>
                    <a:pt x="0" y="1536"/>
                  </a:moveTo>
                  <a:cubicBezTo>
                    <a:pt x="216" y="1448"/>
                    <a:pt x="432" y="1360"/>
                    <a:pt x="624" y="1104"/>
                  </a:cubicBezTo>
                  <a:cubicBezTo>
                    <a:pt x="816" y="848"/>
                    <a:pt x="1064" y="184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rgbClr val="3B4F8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2260" name="Text Box 39"/>
            <p:cNvSpPr txBox="1">
              <a:spLocks noChangeArrowheads="1"/>
            </p:cNvSpPr>
            <p:nvPr/>
          </p:nvSpPr>
          <p:spPr bwMode="auto">
            <a:xfrm>
              <a:off x="5040" y="2129"/>
              <a:ext cx="22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>
                  <a:solidFill>
                    <a:srgbClr val="470F3E"/>
                  </a:solidFill>
                </a:rPr>
                <a:t>O</a:t>
              </a:r>
              <a:r>
                <a:rPr lang="en-US" altLang="es-ES" sz="1400" i="0">
                  <a:solidFill>
                    <a:srgbClr val="3B4F89"/>
                  </a:solidFill>
                </a:rPr>
                <a:t>’</a:t>
              </a:r>
              <a:endParaRPr lang="en-US" altLang="es-ES" sz="1400">
                <a:solidFill>
                  <a:srgbClr val="3B4F89"/>
                </a:solidFill>
              </a:endParaRPr>
            </a:p>
          </p:txBody>
        </p:sp>
        <p:sp>
          <p:nvSpPr>
            <p:cNvPr id="52261" name="AutoShape 40"/>
            <p:cNvSpPr>
              <a:spLocks noChangeArrowheads="1"/>
            </p:cNvSpPr>
            <p:nvPr/>
          </p:nvSpPr>
          <p:spPr bwMode="auto">
            <a:xfrm>
              <a:off x="4608" y="2448"/>
              <a:ext cx="288" cy="192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470F3E"/>
            </a:solidFill>
            <a:ln w="38100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endParaRPr lang="es-UY" altLang="es-ES"/>
            </a:p>
          </p:txBody>
        </p:sp>
      </p:grpSp>
      <p:sp>
        <p:nvSpPr>
          <p:cNvPr id="52256" name="Text Box 41"/>
          <p:cNvSpPr txBox="1">
            <a:spLocks noChangeArrowheads="1"/>
          </p:cNvSpPr>
          <p:nvPr/>
        </p:nvSpPr>
        <p:spPr bwMode="auto">
          <a:xfrm>
            <a:off x="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52257" name="Text Box 42"/>
          <p:cNvSpPr txBox="1">
            <a:spLocks noChangeArrowheads="1"/>
          </p:cNvSpPr>
          <p:nvPr/>
        </p:nvSpPr>
        <p:spPr bwMode="auto">
          <a:xfrm>
            <a:off x="4343400" y="28956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0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0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D64419D-6A39-4456-BA81-DF3B50062282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42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3252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3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4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5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56" name="Text Box 7"/>
          <p:cNvSpPr txBox="1">
            <a:spLocks noChangeArrowheads="1"/>
          </p:cNvSpPr>
          <p:nvPr/>
        </p:nvSpPr>
        <p:spPr bwMode="auto">
          <a:xfrm>
            <a:off x="1524000" y="6491288"/>
            <a:ext cx="18907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Empresa Típica</a:t>
            </a:r>
          </a:p>
        </p:txBody>
      </p:sp>
      <p:sp>
        <p:nvSpPr>
          <p:cNvPr id="53257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6684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MercadoTotal</a:t>
            </a:r>
          </a:p>
        </p:txBody>
      </p:sp>
      <p:sp>
        <p:nvSpPr>
          <p:cNvPr id="53258" name="Text Box 9"/>
          <p:cNvSpPr txBox="1">
            <a:spLocks noChangeArrowheads="1"/>
          </p:cNvSpPr>
          <p:nvPr/>
        </p:nvSpPr>
        <p:spPr bwMode="auto">
          <a:xfrm>
            <a:off x="1704975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3259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Quantity</a:t>
            </a:r>
            <a:endParaRPr lang="en-US" altLang="es-ES" sz="1800"/>
          </a:p>
        </p:txBody>
      </p:sp>
      <p:sp>
        <p:nvSpPr>
          <p:cNvPr id="53260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03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Quantity</a:t>
            </a:r>
            <a:endParaRPr lang="en-US" altLang="es-ES" sz="1800"/>
          </a:p>
        </p:txBody>
      </p:sp>
      <p:sp>
        <p:nvSpPr>
          <p:cNvPr id="53261" name="Freeform 12"/>
          <p:cNvSpPr>
            <a:spLocks/>
          </p:cNvSpPr>
          <p:nvPr/>
        </p:nvSpPr>
        <p:spPr bwMode="auto">
          <a:xfrm>
            <a:off x="990600" y="3200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62" name="Freeform 13"/>
          <p:cNvSpPr>
            <a:spLocks/>
          </p:cNvSpPr>
          <p:nvPr/>
        </p:nvSpPr>
        <p:spPr bwMode="auto">
          <a:xfrm>
            <a:off x="838200" y="4191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63" name="Freeform 14"/>
          <p:cNvSpPr>
            <a:spLocks/>
          </p:cNvSpPr>
          <p:nvPr/>
        </p:nvSpPr>
        <p:spPr bwMode="auto">
          <a:xfrm>
            <a:off x="914400" y="33528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64" name="Text Box 15"/>
          <p:cNvSpPr txBox="1">
            <a:spLocks noChangeArrowheads="1"/>
          </p:cNvSpPr>
          <p:nvPr/>
        </p:nvSpPr>
        <p:spPr bwMode="auto">
          <a:xfrm>
            <a:off x="2590800" y="2998788"/>
            <a:ext cx="8016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</a:p>
        </p:txBody>
      </p:sp>
      <p:sp>
        <p:nvSpPr>
          <p:cNvPr id="53265" name="Text Box 16"/>
          <p:cNvSpPr txBox="1">
            <a:spLocks noChangeArrowheads="1"/>
          </p:cNvSpPr>
          <p:nvPr/>
        </p:nvSpPr>
        <p:spPr bwMode="auto">
          <a:xfrm>
            <a:off x="3352800" y="29225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53266" name="Text Box 17"/>
          <p:cNvSpPr txBox="1">
            <a:spLocks noChangeArrowheads="1"/>
          </p:cNvSpPr>
          <p:nvPr/>
        </p:nvSpPr>
        <p:spPr bwMode="auto">
          <a:xfrm>
            <a:off x="3810000" y="3913188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AC</a:t>
            </a:r>
          </a:p>
        </p:txBody>
      </p:sp>
      <p:sp>
        <p:nvSpPr>
          <p:cNvPr id="53267" name="Line 18"/>
          <p:cNvSpPr>
            <a:spLocks noChangeShapeType="1"/>
          </p:cNvSpPr>
          <p:nvPr/>
        </p:nvSpPr>
        <p:spPr bwMode="auto">
          <a:xfrm flipH="1">
            <a:off x="609600" y="5334000"/>
            <a:ext cx="6705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3268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69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70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53271" name="Text Box 22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53272" name="Line 23"/>
          <p:cNvSpPr>
            <a:spLocks noChangeShapeType="1"/>
          </p:cNvSpPr>
          <p:nvPr/>
        </p:nvSpPr>
        <p:spPr bwMode="auto">
          <a:xfrm>
            <a:off x="1905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73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3274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75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3276" name="Freeform 28"/>
          <p:cNvSpPr>
            <a:spLocks/>
          </p:cNvSpPr>
          <p:nvPr/>
        </p:nvSpPr>
        <p:spPr bwMode="auto">
          <a:xfrm>
            <a:off x="5943600" y="33528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77" name="Text Box 29"/>
          <p:cNvSpPr txBox="1">
            <a:spLocks noChangeArrowheads="1"/>
          </p:cNvSpPr>
          <p:nvPr/>
        </p:nvSpPr>
        <p:spPr bwMode="auto">
          <a:xfrm>
            <a:off x="7696200" y="55895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53278" name="Text Box 31"/>
          <p:cNvSpPr txBox="1">
            <a:spLocks noChangeArrowheads="1"/>
          </p:cNvSpPr>
          <p:nvPr/>
        </p:nvSpPr>
        <p:spPr bwMode="auto">
          <a:xfrm>
            <a:off x="7086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3</a:t>
            </a:r>
            <a:endParaRPr lang="en-US" altLang="es-ES" sz="1400" b="1"/>
          </a:p>
        </p:txBody>
      </p:sp>
      <p:sp>
        <p:nvSpPr>
          <p:cNvPr id="53279" name="Freeform 32"/>
          <p:cNvSpPr>
            <a:spLocks/>
          </p:cNvSpPr>
          <p:nvPr/>
        </p:nvSpPr>
        <p:spPr bwMode="auto">
          <a:xfrm>
            <a:off x="6248400" y="36576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80" name="Line 33"/>
          <p:cNvSpPr>
            <a:spLocks noChangeShapeType="1"/>
          </p:cNvSpPr>
          <p:nvPr/>
        </p:nvSpPr>
        <p:spPr bwMode="auto">
          <a:xfrm>
            <a:off x="73152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3281" name="Text Box 34"/>
          <p:cNvSpPr txBox="1">
            <a:spLocks noChangeArrowheads="1"/>
          </p:cNvSpPr>
          <p:nvPr/>
        </p:nvSpPr>
        <p:spPr bwMode="auto">
          <a:xfrm>
            <a:off x="8001000" y="3379788"/>
            <a:ext cx="3635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r>
              <a:rPr lang="en-US" altLang="es-ES" sz="1400" i="0">
                <a:solidFill>
                  <a:srgbClr val="3B4F89"/>
                </a:solidFill>
              </a:rPr>
              <a:t>’</a:t>
            </a:r>
            <a:endParaRPr lang="en-US" altLang="es-ES" sz="1400">
              <a:solidFill>
                <a:srgbClr val="3B4F89"/>
              </a:solidFill>
            </a:endParaRPr>
          </a:p>
        </p:txBody>
      </p:sp>
      <p:grpSp>
        <p:nvGrpSpPr>
          <p:cNvPr id="771112" name="Group 40"/>
          <p:cNvGrpSpPr>
            <a:grpSpLocks/>
          </p:cNvGrpSpPr>
          <p:nvPr/>
        </p:nvGrpSpPr>
        <p:grpSpPr bwMode="auto">
          <a:xfrm>
            <a:off x="595313" y="2057400"/>
            <a:ext cx="7862888" cy="3459163"/>
            <a:chOff x="375" y="1296"/>
            <a:chExt cx="4953" cy="2179"/>
          </a:xfrm>
        </p:grpSpPr>
        <p:sp>
          <p:nvSpPr>
            <p:cNvPr id="53285" name="Text Box 27"/>
            <p:cNvSpPr txBox="1">
              <a:spLocks noChangeArrowheads="1"/>
            </p:cNvSpPr>
            <p:nvPr/>
          </p:nvSpPr>
          <p:spPr bwMode="auto">
            <a:xfrm>
              <a:off x="375" y="1296"/>
              <a:ext cx="4953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2000" i="0" dirty="0">
                  <a:solidFill>
                    <a:srgbClr val="470F3E"/>
                  </a:solidFill>
                </a:rPr>
                <a:t>La </a:t>
              </a:r>
              <a:r>
                <a:rPr lang="en-US" altLang="es-ES" sz="2000" i="0" dirty="0" err="1">
                  <a:solidFill>
                    <a:srgbClr val="470F3E"/>
                  </a:solidFill>
                </a:rPr>
                <a:t>curva</a:t>
              </a:r>
              <a:r>
                <a:rPr lang="en-US" altLang="es-ES" sz="2000" i="0" dirty="0">
                  <a:solidFill>
                    <a:srgbClr val="470F3E"/>
                  </a:solidFill>
                </a:rPr>
                <a:t> de </a:t>
              </a:r>
              <a:r>
                <a:rPr lang="en-US" altLang="es-ES" sz="2000" i="0" dirty="0" err="1">
                  <a:solidFill>
                    <a:srgbClr val="470F3E"/>
                  </a:solidFill>
                </a:rPr>
                <a:t>oferta</a:t>
              </a:r>
              <a:r>
                <a:rPr lang="en-US" altLang="es-ES" sz="2000" i="0" dirty="0">
                  <a:solidFill>
                    <a:srgbClr val="470F3E"/>
                  </a:solidFill>
                </a:rPr>
                <a:t> de largo </a:t>
              </a:r>
              <a:r>
                <a:rPr lang="en-US" altLang="es-ES" sz="2000" i="0" dirty="0" err="1">
                  <a:solidFill>
                    <a:srgbClr val="470F3E"/>
                  </a:solidFill>
                </a:rPr>
                <a:t>plazo</a:t>
              </a:r>
              <a:r>
                <a:rPr lang="en-US" altLang="es-ES" sz="2000" i="0" dirty="0">
                  <a:solidFill>
                    <a:srgbClr val="470F3E"/>
                  </a:solidFill>
                </a:rPr>
                <a:t> </a:t>
              </a:r>
              <a:r>
                <a:rPr lang="en-US" altLang="es-ES" sz="2000" i="0" dirty="0" err="1">
                  <a:solidFill>
                    <a:srgbClr val="470F3E"/>
                  </a:solidFill>
                </a:rPr>
                <a:t>será</a:t>
              </a:r>
              <a:r>
                <a:rPr lang="en-US" altLang="es-ES" sz="2000" i="0" dirty="0">
                  <a:solidFill>
                    <a:srgbClr val="470F3E"/>
                  </a:solidFill>
                </a:rPr>
                <a:t> </a:t>
              </a:r>
              <a:r>
                <a:rPr lang="en-US" altLang="es-ES" sz="2000" i="0" dirty="0" err="1">
                  <a:solidFill>
                    <a:srgbClr val="470F3E"/>
                  </a:solidFill>
                </a:rPr>
                <a:t>una</a:t>
              </a:r>
              <a:r>
                <a:rPr lang="en-US" altLang="es-ES" sz="2000" i="0" dirty="0">
                  <a:solidFill>
                    <a:srgbClr val="470F3E"/>
                  </a:solidFill>
                </a:rPr>
                <a:t> </a:t>
              </a:r>
              <a:r>
                <a:rPr lang="en-US" altLang="es-ES" sz="2000" i="0" dirty="0" err="1">
                  <a:solidFill>
                    <a:srgbClr val="470F3E"/>
                  </a:solidFill>
                </a:rPr>
                <a:t>línea</a:t>
              </a:r>
              <a:r>
                <a:rPr lang="en-US" altLang="es-ES" sz="2000" i="0" dirty="0">
                  <a:solidFill>
                    <a:srgbClr val="470F3E"/>
                  </a:solidFill>
                </a:rPr>
                <a:t> horizontal</a:t>
              </a:r>
            </a:p>
            <a:p>
              <a:r>
                <a:rPr lang="en-US" altLang="es-ES" sz="2000" i="0" dirty="0">
                  <a:solidFill>
                    <a:srgbClr val="470F3E"/>
                  </a:solidFill>
                </a:rPr>
                <a:t>(</a:t>
              </a:r>
              <a:r>
                <a:rPr lang="en-US" altLang="es-ES" sz="2000" i="0" dirty="0" err="1">
                  <a:solidFill>
                    <a:srgbClr val="470F3E"/>
                  </a:solidFill>
                </a:rPr>
                <a:t>infinitamente</a:t>
              </a:r>
              <a:r>
                <a:rPr lang="en-US" altLang="es-ES" sz="2000" i="0" dirty="0">
                  <a:solidFill>
                    <a:srgbClr val="470F3E"/>
                  </a:solidFill>
                </a:rPr>
                <a:t> </a:t>
              </a:r>
              <a:r>
                <a:rPr lang="en-US" altLang="es-ES" sz="2000" i="0" dirty="0" err="1">
                  <a:solidFill>
                    <a:srgbClr val="470F3E"/>
                  </a:solidFill>
                </a:rPr>
                <a:t>elástica</a:t>
              </a:r>
              <a:r>
                <a:rPr lang="en-US" altLang="es-ES" sz="2000" i="0" dirty="0">
                  <a:solidFill>
                    <a:srgbClr val="470F3E"/>
                  </a:solidFill>
                </a:rPr>
                <a:t>) en </a:t>
              </a:r>
              <a:r>
                <a:rPr lang="en-US" altLang="es-ES" sz="2000" dirty="0">
                  <a:solidFill>
                    <a:srgbClr val="470F3E"/>
                  </a:solidFill>
                </a:rPr>
                <a:t>p</a:t>
              </a:r>
              <a:r>
                <a:rPr lang="en-US" altLang="es-ES" sz="2000" i="0" baseline="-25000" dirty="0">
                  <a:solidFill>
                    <a:srgbClr val="470F3E"/>
                  </a:solidFill>
                </a:rPr>
                <a:t>1</a:t>
              </a:r>
              <a:endParaRPr lang="en-US" altLang="es-ES" sz="2000" i="0" dirty="0">
                <a:solidFill>
                  <a:srgbClr val="470F3E"/>
                </a:solidFill>
              </a:endParaRPr>
            </a:p>
          </p:txBody>
        </p:sp>
        <p:sp>
          <p:nvSpPr>
            <p:cNvPr id="53286" name="Line 36"/>
            <p:cNvSpPr>
              <a:spLocks noChangeShapeType="1"/>
            </p:cNvSpPr>
            <p:nvPr/>
          </p:nvSpPr>
          <p:spPr bwMode="auto">
            <a:xfrm>
              <a:off x="3216" y="3360"/>
              <a:ext cx="1728" cy="0"/>
            </a:xfrm>
            <a:prstGeom prst="line">
              <a:avLst/>
            </a:prstGeom>
            <a:noFill/>
            <a:ln w="28575">
              <a:solidFill>
                <a:srgbClr val="DC00D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3287" name="Text Box 37"/>
            <p:cNvSpPr txBox="1">
              <a:spLocks noChangeArrowheads="1"/>
            </p:cNvSpPr>
            <p:nvPr/>
          </p:nvSpPr>
          <p:spPr bwMode="auto">
            <a:xfrm>
              <a:off x="4944" y="3281"/>
              <a:ext cx="323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>
                  <a:solidFill>
                    <a:srgbClr val="470F3E"/>
                  </a:solidFill>
                </a:rPr>
                <a:t>O lp</a:t>
              </a:r>
              <a:endParaRPr lang="en-US" altLang="es-ES" sz="1400">
                <a:solidFill>
                  <a:srgbClr val="DC00DC"/>
                </a:solidFill>
              </a:endParaRPr>
            </a:p>
          </p:txBody>
        </p:sp>
      </p:grpSp>
      <p:sp>
        <p:nvSpPr>
          <p:cNvPr id="53283" name="Text Box 38"/>
          <p:cNvSpPr txBox="1">
            <a:spLocks noChangeArrowheads="1"/>
          </p:cNvSpPr>
          <p:nvPr/>
        </p:nvSpPr>
        <p:spPr bwMode="auto">
          <a:xfrm>
            <a:off x="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53284" name="Text Box 39"/>
          <p:cNvSpPr txBox="1">
            <a:spLocks noChangeArrowheads="1"/>
          </p:cNvSpPr>
          <p:nvPr/>
        </p:nvSpPr>
        <p:spPr bwMode="auto">
          <a:xfrm>
            <a:off x="4419600" y="28194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4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6375"/>
            <a:ext cx="9144000" cy="111601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altLang="es-ES" sz="2800" dirty="0" smtClean="0"/>
              <a:t>Equilibrio de Largo Plazo en Competencia Perfecta:</a:t>
            </a:r>
            <a:br>
              <a:rPr lang="es-UY" altLang="es-ES" sz="2800" dirty="0" smtClean="0"/>
            </a:br>
            <a:r>
              <a:rPr lang="es-UY" altLang="es-ES" sz="2800" dirty="0" smtClean="0"/>
              <a:t> </a:t>
            </a:r>
            <a:br>
              <a:rPr lang="es-UY" altLang="es-ES" sz="2800" dirty="0" smtClean="0"/>
            </a:br>
            <a:r>
              <a:rPr lang="es-UY" altLang="es-ES" sz="3600" dirty="0" smtClean="0"/>
              <a:t>El caso de los costos constantes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D3E0A24-157B-4A63-A8F0-A5E4D9D79337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43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76200"/>
            <a:ext cx="9296400" cy="60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altLang="es-ES" sz="3200" dirty="0" smtClean="0"/>
              <a:t>Oferta de Largo Plazo Infinitamente Elástica</a:t>
            </a:r>
            <a:endParaRPr lang="en-US" altLang="es-ES" sz="3200" dirty="0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334000"/>
          </a:xfrm>
        </p:spPr>
        <p:txBody>
          <a:bodyPr/>
          <a:lstStyle/>
          <a:p>
            <a:r>
              <a:rPr lang="es-UY" altLang="es-ES" dirty="0" smtClean="0"/>
              <a:t>Suponemos que la curva de costo total para una empresa típica en la industria de las bicicletas es:</a:t>
            </a:r>
          </a:p>
          <a:p>
            <a:pPr marL="0" indent="0">
              <a:buNone/>
            </a:pPr>
            <a:endParaRPr lang="es-UY" altLang="es-ES" dirty="0" smtClean="0"/>
          </a:p>
          <a:p>
            <a:pPr algn="ctr">
              <a:lnSpc>
                <a:spcPct val="140000"/>
              </a:lnSpc>
              <a:buFontTx/>
              <a:buNone/>
            </a:pPr>
            <a:r>
              <a:rPr lang="es-UY" altLang="es-ES" sz="2800" i="1" dirty="0" smtClean="0">
                <a:solidFill>
                  <a:srgbClr val="3B4F89"/>
                </a:solidFill>
              </a:rPr>
              <a:t>CT</a:t>
            </a:r>
            <a:r>
              <a:rPr lang="es-UY" altLang="es-ES" sz="2800" dirty="0" smtClean="0">
                <a:solidFill>
                  <a:srgbClr val="3B4F89"/>
                </a:solidFill>
              </a:rPr>
              <a:t> = 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baseline="30000" dirty="0" smtClean="0">
                <a:solidFill>
                  <a:srgbClr val="3B4F89"/>
                </a:solidFill>
              </a:rPr>
              <a:t>3</a:t>
            </a:r>
            <a:r>
              <a:rPr lang="es-UY" altLang="es-ES" sz="2800" dirty="0" smtClean="0">
                <a:solidFill>
                  <a:srgbClr val="3B4F89"/>
                </a:solidFill>
              </a:rPr>
              <a:t> – 20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baseline="30000" dirty="0" smtClean="0">
                <a:solidFill>
                  <a:srgbClr val="3B4F89"/>
                </a:solidFill>
              </a:rPr>
              <a:t>2</a:t>
            </a:r>
            <a:r>
              <a:rPr lang="es-UY" altLang="es-ES" sz="2800" dirty="0" smtClean="0">
                <a:solidFill>
                  <a:srgbClr val="3B4F89"/>
                </a:solidFill>
              </a:rPr>
              <a:t> + 100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dirty="0" smtClean="0">
                <a:solidFill>
                  <a:srgbClr val="3B4F89"/>
                </a:solidFill>
              </a:rPr>
              <a:t> + </a:t>
            </a:r>
            <a:r>
              <a:rPr lang="es-UY" altLang="es-ES" sz="2800" dirty="0" smtClean="0">
                <a:solidFill>
                  <a:srgbClr val="FF0000"/>
                </a:solidFill>
              </a:rPr>
              <a:t>8,000</a:t>
            </a:r>
          </a:p>
          <a:p>
            <a:pPr marL="0" indent="0">
              <a:buNone/>
            </a:pPr>
            <a:endParaRPr lang="es-UY" altLang="es-ES" smtClean="0"/>
          </a:p>
          <a:p>
            <a:r>
              <a:rPr lang="es-UY" altLang="es-ES" dirty="0" smtClean="0"/>
              <a:t>La demanda de bicicletas está dada por: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s-ES" sz="2800" i="1" dirty="0" smtClean="0">
                <a:solidFill>
                  <a:srgbClr val="3B4F89"/>
                </a:solidFill>
              </a:rPr>
              <a:t>Q</a:t>
            </a:r>
            <a:r>
              <a:rPr lang="en-US" altLang="es-ES" sz="2800" i="1" baseline="-25000" dirty="0" smtClean="0">
                <a:solidFill>
                  <a:srgbClr val="3B4F89"/>
                </a:solidFill>
              </a:rPr>
              <a:t>D</a:t>
            </a:r>
            <a:r>
              <a:rPr lang="en-US" altLang="es-ES" sz="2800" dirty="0" smtClean="0">
                <a:solidFill>
                  <a:srgbClr val="3B4F89"/>
                </a:solidFill>
              </a:rPr>
              <a:t> = 2,500 – 3</a:t>
            </a:r>
            <a:r>
              <a:rPr lang="en-US" altLang="es-ES" sz="2800" i="1" dirty="0" smtClean="0">
                <a:solidFill>
                  <a:srgbClr val="3B4F89"/>
                </a:solidFill>
              </a:rPr>
              <a:t>P</a:t>
            </a:r>
          </a:p>
          <a:p>
            <a:pPr algn="ctr">
              <a:buFontTx/>
              <a:buNone/>
            </a:pPr>
            <a:endParaRPr lang="en-US" altLang="es-ES" sz="2800" dirty="0" smtClean="0">
              <a:solidFill>
                <a:srgbClr val="5858D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40EB8E5-A694-4BA0-B6A1-620EF78CF545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44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"/>
            <a:ext cx="9144000" cy="68199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altLang="es-ES" sz="3200" dirty="0" smtClean="0"/>
              <a:t>Oferta de Largo Plazo Infinitamente Elástica</a:t>
            </a:r>
            <a:endParaRPr lang="en-US" altLang="es-ES" sz="3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30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3542" y="914400"/>
                <a:ext cx="8994258" cy="5715000"/>
              </a:xfrm>
            </p:spPr>
            <p:txBody>
              <a:bodyPr/>
              <a:lstStyle/>
              <a:p>
                <a:r>
                  <a:rPr lang="es-UY" altLang="es-ES" sz="3000" dirty="0" smtClean="0"/>
                  <a:t>Para encontrar el equilibrio de largo plazo para este mercado, debemos encontrar el mínimo punto de la curva de costo promedio de una firma típica. </a:t>
                </a:r>
              </a:p>
              <a:p>
                <a:pPr lvl="1"/>
                <a:r>
                  <a:rPr lang="es-UY" altLang="es-ES" dirty="0" smtClean="0"/>
                  <a:t>Donde </a:t>
                </a:r>
                <a:r>
                  <a:rPr lang="es-UY" altLang="es-ES" i="1" dirty="0" smtClean="0"/>
                  <a:t>CP = </a:t>
                </a:r>
                <a:r>
                  <a:rPr lang="es-UY" altLang="es-ES" i="1" dirty="0" err="1" smtClean="0"/>
                  <a:t>CMg</a:t>
                </a:r>
                <a:endParaRPr lang="es-UY" altLang="es-ES" dirty="0" smtClean="0"/>
              </a:p>
              <a:p>
                <a:pPr algn="ctr">
                  <a:buFontTx/>
                  <a:buNone/>
                </a:pPr>
                <a:r>
                  <a:rPr lang="es-UY" altLang="es-ES" sz="2800" i="1" dirty="0" smtClean="0">
                    <a:solidFill>
                      <a:srgbClr val="3B4F89"/>
                    </a:solidFill>
                  </a:rPr>
                  <a:t>CP = q</a:t>
                </a:r>
                <a:r>
                  <a:rPr lang="es-UY" altLang="es-ES" sz="2800" baseline="30000" dirty="0" smtClean="0">
                    <a:solidFill>
                      <a:srgbClr val="3B4F89"/>
                    </a:solidFill>
                  </a:rPr>
                  <a:t>2</a:t>
                </a:r>
                <a:r>
                  <a:rPr lang="es-UY" altLang="es-ES" sz="2800" dirty="0" smtClean="0">
                    <a:solidFill>
                      <a:srgbClr val="3B4F89"/>
                    </a:solidFill>
                  </a:rPr>
                  <a:t> – 20</a:t>
                </a:r>
                <a:r>
                  <a:rPr lang="es-UY" altLang="es-ES" sz="2800" i="1" dirty="0" smtClean="0">
                    <a:solidFill>
                      <a:srgbClr val="3B4F89"/>
                    </a:solidFill>
                  </a:rPr>
                  <a:t>q</a:t>
                </a:r>
                <a:r>
                  <a:rPr lang="es-UY" altLang="es-ES" sz="2800" dirty="0" smtClean="0">
                    <a:solidFill>
                      <a:srgbClr val="3B4F89"/>
                    </a:solidFill>
                  </a:rPr>
                  <a:t> + 100 + 8,000/</a:t>
                </a:r>
                <a:r>
                  <a:rPr lang="es-UY" altLang="es-ES" sz="2800" i="1" dirty="0" smtClean="0">
                    <a:solidFill>
                      <a:srgbClr val="3B4F89"/>
                    </a:solidFill>
                  </a:rPr>
                  <a:t>q</a:t>
                </a:r>
                <a:endParaRPr lang="es-UY" altLang="es-ES" sz="2800" dirty="0" smtClean="0">
                  <a:solidFill>
                    <a:srgbClr val="3B4F89"/>
                  </a:solidFill>
                </a:endParaRPr>
              </a:p>
              <a:p>
                <a:pPr algn="ctr">
                  <a:buFontTx/>
                  <a:buNone/>
                </a:pPr>
                <a:r>
                  <a:rPr lang="es-UY" altLang="es-ES" sz="2800" i="1" dirty="0" err="1" smtClean="0">
                    <a:solidFill>
                      <a:srgbClr val="3B4F89"/>
                    </a:solidFill>
                  </a:rPr>
                  <a:t>CMg</a:t>
                </a:r>
                <a:r>
                  <a:rPr lang="es-UY" altLang="es-ES" sz="2800" i="1" dirty="0" smtClean="0">
                    <a:solidFill>
                      <a:srgbClr val="3B4F89"/>
                    </a:solidFill>
                  </a:rPr>
                  <a:t> = </a:t>
                </a:r>
                <a:r>
                  <a:rPr lang="es-UY" altLang="es-ES" sz="2800" dirty="0" smtClean="0">
                    <a:solidFill>
                      <a:srgbClr val="3B4F89"/>
                    </a:solidFill>
                  </a:rPr>
                  <a:t>3</a:t>
                </a:r>
                <a:r>
                  <a:rPr lang="es-UY" altLang="es-ES" sz="2800" i="1" dirty="0" smtClean="0">
                    <a:solidFill>
                      <a:srgbClr val="3B4F89"/>
                    </a:solidFill>
                  </a:rPr>
                  <a:t>q</a:t>
                </a:r>
                <a:r>
                  <a:rPr lang="es-UY" altLang="es-ES" sz="2800" baseline="30000" dirty="0" smtClean="0">
                    <a:solidFill>
                      <a:srgbClr val="3B4F89"/>
                    </a:solidFill>
                  </a:rPr>
                  <a:t>2</a:t>
                </a:r>
                <a:r>
                  <a:rPr lang="es-UY" altLang="es-ES" sz="2800" dirty="0" smtClean="0">
                    <a:solidFill>
                      <a:srgbClr val="3B4F89"/>
                    </a:solidFill>
                  </a:rPr>
                  <a:t> – 40</a:t>
                </a:r>
                <a:r>
                  <a:rPr lang="es-UY" altLang="es-ES" sz="2800" i="1" dirty="0" smtClean="0">
                    <a:solidFill>
                      <a:srgbClr val="3B4F89"/>
                    </a:solidFill>
                  </a:rPr>
                  <a:t>q</a:t>
                </a:r>
                <a:r>
                  <a:rPr lang="es-UY" altLang="es-ES" sz="2800" dirty="0" smtClean="0">
                    <a:solidFill>
                      <a:srgbClr val="3B4F89"/>
                    </a:solidFill>
                  </a:rPr>
                  <a:t> + 100</a:t>
                </a:r>
              </a:p>
              <a:p>
                <a:pPr lvl="1"/>
                <a:r>
                  <a:rPr lang="es-UY" altLang="es-ES" dirty="0" smtClean="0"/>
                  <a:t>Esto ocurre cuando q = 20</a:t>
                </a:r>
              </a:p>
              <a:p>
                <a:pPr marL="0" indent="0" algn="ctr">
                  <a:buNone/>
                </a:pPr>
                <a:r>
                  <a:rPr lang="es-UY" altLang="es-ES" sz="3000" i="1" dirty="0" err="1" smtClean="0"/>
                  <a:t>CMg</a:t>
                </a:r>
                <a:r>
                  <a:rPr lang="es-UY" altLang="es-ES" sz="3000" i="1" dirty="0" smtClean="0"/>
                  <a:t>(20) = </a:t>
                </a:r>
                <a:r>
                  <a:rPr lang="es-UY" altLang="es-ES" sz="3000" dirty="0" smtClean="0"/>
                  <a:t>$500</a:t>
                </a:r>
              </a:p>
              <a:p>
                <a:pPr marL="457200" lvl="1" indent="0" algn="ctr">
                  <a:buNone/>
                </a:pPr>
                <a:endParaRPr lang="en-US" altLang="es-ES" sz="2400" b="1" i="1" dirty="0" smtClean="0">
                  <a:latin typeface="Cambria Math" panose="02040503050406030204" pitchFamily="18" charset="0"/>
                </a:endParaRP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r>
                      <a:rPr lang="es-UY" altLang="es-ES" sz="2400" b="1" i="1" dirty="0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altLang="es-ES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s-ES" sz="2400" b="1" i="1" dirty="0" smtClean="0">
                        <a:latin typeface="Cambria Math" panose="02040503050406030204" pitchFamily="18" charset="0"/>
                      </a:rPr>
                      <m:t>𝟓𝟎𝟎</m:t>
                    </m:r>
                    <m:r>
                      <a:rPr lang="en-US" altLang="es-ES" sz="2400" b="1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s-UY" altLang="es-ES" sz="2400" b="1" dirty="0" smtClean="0"/>
                  <a:t> Oferta de largo Plazo</a:t>
                </a:r>
              </a:p>
            </p:txBody>
          </p:sp>
        </mc:Choice>
        <mc:Fallback xmlns="">
          <p:sp>
            <p:nvSpPr>
              <p:cNvPr id="553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3542" y="914400"/>
                <a:ext cx="8994258" cy="5715000"/>
              </a:xfrm>
              <a:blipFill>
                <a:blip r:embed="rId2"/>
                <a:stretch>
                  <a:fillRect l="-1355" t="-1386" r="-1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DD35619-3080-4CDA-B2A1-1ED21CACB006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45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39200" cy="5257800"/>
          </a:xfrm>
        </p:spPr>
        <p:txBody>
          <a:bodyPr/>
          <a:lstStyle/>
          <a:p>
            <a:r>
              <a:rPr lang="es-UY" altLang="es-ES" dirty="0" smtClean="0"/>
              <a:t>La entrada de nuevas firmas aumenta los costos medios de la industria</a:t>
            </a:r>
          </a:p>
          <a:p>
            <a:r>
              <a:rPr lang="es-UY" altLang="es-ES" dirty="0" smtClean="0"/>
              <a:t>Razón: por lo menos factor escaso</a:t>
            </a:r>
          </a:p>
          <a:p>
            <a:pPr lvl="1"/>
            <a:r>
              <a:rPr lang="es-UY" altLang="es-ES" dirty="0" smtClean="0"/>
              <a:t>Aumentan demanda y precios de factores productivos escasos</a:t>
            </a:r>
          </a:p>
          <a:p>
            <a:pPr lvl="2"/>
            <a:r>
              <a:rPr lang="es-UY" altLang="es-ES" dirty="0" smtClean="0"/>
              <a:t>Afecta los costos medios de todas las firmas</a:t>
            </a:r>
          </a:p>
          <a:p>
            <a:pPr lvl="1"/>
            <a:r>
              <a:rPr lang="es-UY" altLang="es-ES" dirty="0" smtClean="0"/>
              <a:t>Las que entran tienen acceso a factores menos productivos (tierras menos fértiles) </a:t>
            </a:r>
          </a:p>
          <a:p>
            <a:pPr lvl="2"/>
            <a:r>
              <a:rPr lang="es-UY" altLang="es-ES" dirty="0" smtClean="0"/>
              <a:t>Afecta los costos medios de las últimas que entran</a:t>
            </a:r>
          </a:p>
          <a:p>
            <a:pPr lvl="1"/>
            <a:r>
              <a:rPr lang="es-UY" altLang="es-ES" dirty="0" smtClean="0"/>
              <a:t>Externalidades negativas (congestión de redes</a:t>
            </a:r>
            <a:r>
              <a:rPr lang="es-UY" altLang="es-ES" smtClean="0"/>
              <a:t>, contaminación). </a:t>
            </a:r>
            <a:endParaRPr lang="es-UY" altLang="es-ES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06375"/>
            <a:ext cx="9144000" cy="1116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dirty="0" smtClean="0"/>
              <a:t>Equilibrio de Largo Plazo en Competencia Perfecta:</a:t>
            </a:r>
            <a:br>
              <a:rPr lang="es-UY" altLang="es-ES" sz="2800" i="0" kern="0" dirty="0" smtClean="0"/>
            </a:br>
            <a:r>
              <a:rPr lang="es-UY" altLang="es-ES" sz="2800" i="0" kern="0" dirty="0" smtClean="0"/>
              <a:t> </a:t>
            </a:r>
            <a:br>
              <a:rPr lang="es-UY" altLang="es-ES" sz="2800" i="0" kern="0" dirty="0" smtClean="0"/>
            </a:br>
            <a:r>
              <a:rPr lang="es-UY" altLang="es-ES" sz="3600" i="0" kern="0" dirty="0" smtClean="0"/>
              <a:t>El caso de los costos crecientes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BA396A4-3515-4923-B95A-8E664D62C904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46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8372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74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838200" y="6491288"/>
            <a:ext cx="41735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Típica empresa (antes de la entrada)</a:t>
            </a:r>
          </a:p>
        </p:txBody>
      </p:sp>
      <p:sp>
        <p:nvSpPr>
          <p:cNvPr id="58377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7319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 Total</a:t>
            </a:r>
          </a:p>
        </p:txBody>
      </p:sp>
      <p:sp>
        <p:nvSpPr>
          <p:cNvPr id="58378" name="Text Box 9"/>
          <p:cNvSpPr txBox="1">
            <a:spLocks noChangeArrowheads="1"/>
          </p:cNvSpPr>
          <p:nvPr/>
        </p:nvSpPr>
        <p:spPr bwMode="auto">
          <a:xfrm>
            <a:off x="1704975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/>
          </a:p>
        </p:txBody>
      </p:sp>
      <p:sp>
        <p:nvSpPr>
          <p:cNvPr id="58379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58380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58381" name="Freeform 12"/>
          <p:cNvSpPr>
            <a:spLocks/>
          </p:cNvSpPr>
          <p:nvPr/>
        </p:nvSpPr>
        <p:spPr bwMode="auto">
          <a:xfrm>
            <a:off x="990600" y="3200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82" name="Freeform 13"/>
          <p:cNvSpPr>
            <a:spLocks/>
          </p:cNvSpPr>
          <p:nvPr/>
        </p:nvSpPr>
        <p:spPr bwMode="auto">
          <a:xfrm>
            <a:off x="838200" y="4191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83" name="Freeform 14"/>
          <p:cNvSpPr>
            <a:spLocks/>
          </p:cNvSpPr>
          <p:nvPr/>
        </p:nvSpPr>
        <p:spPr bwMode="auto">
          <a:xfrm>
            <a:off x="914400" y="33528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84" name="Text Box 15"/>
          <p:cNvSpPr txBox="1">
            <a:spLocks noChangeArrowheads="1"/>
          </p:cNvSpPr>
          <p:nvPr/>
        </p:nvSpPr>
        <p:spPr bwMode="auto">
          <a:xfrm>
            <a:off x="2590800" y="2998788"/>
            <a:ext cx="8016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</a:p>
        </p:txBody>
      </p:sp>
      <p:sp>
        <p:nvSpPr>
          <p:cNvPr id="58385" name="Text Box 16"/>
          <p:cNvSpPr txBox="1">
            <a:spLocks noChangeArrowheads="1"/>
          </p:cNvSpPr>
          <p:nvPr/>
        </p:nvSpPr>
        <p:spPr bwMode="auto">
          <a:xfrm>
            <a:off x="3352800" y="29225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58386" name="Text Box 17"/>
          <p:cNvSpPr txBox="1">
            <a:spLocks noChangeArrowheads="1"/>
          </p:cNvSpPr>
          <p:nvPr/>
        </p:nvSpPr>
        <p:spPr bwMode="auto">
          <a:xfrm>
            <a:off x="3810000" y="3913188"/>
            <a:ext cx="4349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CP</a:t>
            </a:r>
          </a:p>
        </p:txBody>
      </p:sp>
      <p:sp>
        <p:nvSpPr>
          <p:cNvPr id="58387" name="Line 18"/>
          <p:cNvSpPr>
            <a:spLocks noChangeShapeType="1"/>
          </p:cNvSpPr>
          <p:nvPr/>
        </p:nvSpPr>
        <p:spPr bwMode="auto">
          <a:xfrm flipH="1">
            <a:off x="609600" y="53340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8388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89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90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58391" name="Text Box 22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58392" name="Line 23"/>
          <p:cNvSpPr>
            <a:spLocks noChangeShapeType="1"/>
          </p:cNvSpPr>
          <p:nvPr/>
        </p:nvSpPr>
        <p:spPr bwMode="auto">
          <a:xfrm>
            <a:off x="1905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93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/>
          </a:p>
        </p:txBody>
      </p:sp>
      <p:sp>
        <p:nvSpPr>
          <p:cNvPr id="58394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8395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/>
          </a:p>
        </p:txBody>
      </p:sp>
      <p:sp>
        <p:nvSpPr>
          <p:cNvPr id="775195" name="Text Box 27"/>
          <p:cNvSpPr txBox="1">
            <a:spLocks noChangeArrowheads="1"/>
          </p:cNvSpPr>
          <p:nvPr/>
        </p:nvSpPr>
        <p:spPr bwMode="auto">
          <a:xfrm>
            <a:off x="76200" y="1550195"/>
            <a:ext cx="9067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s-UY" altLang="es-ES" i="0" dirty="0" smtClean="0">
                <a:solidFill>
                  <a:srgbClr val="470F3E"/>
                </a:solidFill>
              </a:rPr>
              <a:t>Supongamos que estamos en un equilibrio de largo plazo  </a:t>
            </a:r>
            <a:endParaRPr lang="es-UY" altLang="es-ES" i="0" dirty="0">
              <a:solidFill>
                <a:srgbClr val="470F3E"/>
              </a:solidFill>
            </a:endParaRPr>
          </a:p>
        </p:txBody>
      </p:sp>
      <p:sp>
        <p:nvSpPr>
          <p:cNvPr id="775196" name="Text Box 28"/>
          <p:cNvSpPr txBox="1">
            <a:spLocks noChangeArrowheads="1"/>
          </p:cNvSpPr>
          <p:nvPr/>
        </p:nvSpPr>
        <p:spPr bwMode="auto">
          <a:xfrm>
            <a:off x="6781800" y="2590800"/>
            <a:ext cx="2155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>
                <a:solidFill>
                  <a:srgbClr val="470F3E"/>
                </a:solidFill>
              </a:rPr>
              <a:t>P = CMg = CP</a:t>
            </a:r>
          </a:p>
        </p:txBody>
      </p:sp>
      <p:sp>
        <p:nvSpPr>
          <p:cNvPr id="58398" name="Text Box 29"/>
          <p:cNvSpPr txBox="1">
            <a:spLocks noChangeArrowheads="1"/>
          </p:cNvSpPr>
          <p:nvPr/>
        </p:nvSpPr>
        <p:spPr bwMode="auto">
          <a:xfrm>
            <a:off x="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58399" name="Text Box 30"/>
          <p:cNvSpPr txBox="1">
            <a:spLocks noChangeArrowheads="1"/>
          </p:cNvSpPr>
          <p:nvPr/>
        </p:nvSpPr>
        <p:spPr bwMode="auto">
          <a:xfrm>
            <a:off x="4419600" y="28956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0" y="206375"/>
            <a:ext cx="9144000" cy="1116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dirty="0" smtClean="0"/>
              <a:t>Equilibrio de Largo Plazo en Competencia Perfecta:</a:t>
            </a:r>
            <a:br>
              <a:rPr lang="es-UY" altLang="es-ES" sz="2800" i="0" kern="0" dirty="0" smtClean="0"/>
            </a:br>
            <a:r>
              <a:rPr lang="es-UY" altLang="es-ES" sz="2800" i="0" kern="0" dirty="0" smtClean="0"/>
              <a:t> </a:t>
            </a:r>
            <a:br>
              <a:rPr lang="es-UY" altLang="es-ES" sz="2800" i="0" kern="0" dirty="0" smtClean="0"/>
            </a:br>
            <a:r>
              <a:rPr lang="es-UY" altLang="es-ES" sz="3600" i="0" kern="0" dirty="0" smtClean="0"/>
              <a:t>El caso de los costos crecientes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5195" grpId="0" autoUpdateAnimBg="0"/>
      <p:bldP spid="775196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BC76275-AB7F-49EC-957A-6815B15FF836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47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9396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397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398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399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400" name="Text Box 7"/>
          <p:cNvSpPr txBox="1">
            <a:spLocks noChangeArrowheads="1"/>
          </p:cNvSpPr>
          <p:nvPr/>
        </p:nvSpPr>
        <p:spPr bwMode="auto">
          <a:xfrm>
            <a:off x="838200" y="6491288"/>
            <a:ext cx="41735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Típica empresa (antes de la entrada)</a:t>
            </a:r>
          </a:p>
        </p:txBody>
      </p:sp>
      <p:sp>
        <p:nvSpPr>
          <p:cNvPr id="59401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7319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 Total</a:t>
            </a:r>
          </a:p>
        </p:txBody>
      </p:sp>
      <p:sp>
        <p:nvSpPr>
          <p:cNvPr id="59402" name="Text Box 9"/>
          <p:cNvSpPr txBox="1">
            <a:spLocks noChangeArrowheads="1"/>
          </p:cNvSpPr>
          <p:nvPr/>
        </p:nvSpPr>
        <p:spPr bwMode="auto">
          <a:xfrm>
            <a:off x="1704975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9403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59404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59405" name="Freeform 12"/>
          <p:cNvSpPr>
            <a:spLocks/>
          </p:cNvSpPr>
          <p:nvPr/>
        </p:nvSpPr>
        <p:spPr bwMode="auto">
          <a:xfrm>
            <a:off x="990600" y="3200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406" name="Freeform 13"/>
          <p:cNvSpPr>
            <a:spLocks/>
          </p:cNvSpPr>
          <p:nvPr/>
        </p:nvSpPr>
        <p:spPr bwMode="auto">
          <a:xfrm>
            <a:off x="838200" y="4191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407" name="Freeform 14"/>
          <p:cNvSpPr>
            <a:spLocks/>
          </p:cNvSpPr>
          <p:nvPr/>
        </p:nvSpPr>
        <p:spPr bwMode="auto">
          <a:xfrm>
            <a:off x="914400" y="33528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408" name="Text Box 15"/>
          <p:cNvSpPr txBox="1">
            <a:spLocks noChangeArrowheads="1"/>
          </p:cNvSpPr>
          <p:nvPr/>
        </p:nvSpPr>
        <p:spPr bwMode="auto">
          <a:xfrm>
            <a:off x="2590800" y="2998788"/>
            <a:ext cx="8016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</a:p>
          <a:p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59409" name="Text Box 16"/>
          <p:cNvSpPr txBox="1">
            <a:spLocks noChangeArrowheads="1"/>
          </p:cNvSpPr>
          <p:nvPr/>
        </p:nvSpPr>
        <p:spPr bwMode="auto">
          <a:xfrm>
            <a:off x="3352800" y="29225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59410" name="Text Box 17"/>
          <p:cNvSpPr txBox="1">
            <a:spLocks noChangeArrowheads="1"/>
          </p:cNvSpPr>
          <p:nvPr/>
        </p:nvSpPr>
        <p:spPr bwMode="auto">
          <a:xfrm>
            <a:off x="3810000" y="3913188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CP</a:t>
            </a:r>
          </a:p>
        </p:txBody>
      </p:sp>
      <p:sp>
        <p:nvSpPr>
          <p:cNvPr id="59411" name="Line 18"/>
          <p:cNvSpPr>
            <a:spLocks noChangeShapeType="1"/>
          </p:cNvSpPr>
          <p:nvPr/>
        </p:nvSpPr>
        <p:spPr bwMode="auto">
          <a:xfrm flipH="1">
            <a:off x="609600" y="53340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59412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413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414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59415" name="Text Box 22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59416" name="Line 23"/>
          <p:cNvSpPr>
            <a:spLocks noChangeShapeType="1"/>
          </p:cNvSpPr>
          <p:nvPr/>
        </p:nvSpPr>
        <p:spPr bwMode="auto">
          <a:xfrm>
            <a:off x="1905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417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59418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59419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grpSp>
        <p:nvGrpSpPr>
          <p:cNvPr id="777256" name="Group 40"/>
          <p:cNvGrpSpPr>
            <a:grpSpLocks/>
          </p:cNvGrpSpPr>
          <p:nvPr/>
        </p:nvGrpSpPr>
        <p:grpSpPr bwMode="auto">
          <a:xfrm>
            <a:off x="111125" y="1444623"/>
            <a:ext cx="7937500" cy="4449765"/>
            <a:chOff x="70" y="1104"/>
            <a:chExt cx="5000" cy="2609"/>
          </a:xfrm>
        </p:grpSpPr>
        <p:sp>
          <p:nvSpPr>
            <p:cNvPr id="59431" name="Text Box 27"/>
            <p:cNvSpPr txBox="1">
              <a:spLocks noChangeArrowheads="1"/>
            </p:cNvSpPr>
            <p:nvPr/>
          </p:nvSpPr>
          <p:spPr bwMode="auto">
            <a:xfrm>
              <a:off x="70" y="1104"/>
              <a:ext cx="359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2200" i="0" dirty="0" err="1">
                  <a:solidFill>
                    <a:srgbClr val="470F3E"/>
                  </a:solidFill>
                </a:rPr>
                <a:t>Supongamos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</a:t>
              </a:r>
              <a:r>
                <a:rPr lang="en-US" altLang="es-ES" sz="2200" i="0" dirty="0" err="1">
                  <a:solidFill>
                    <a:srgbClr val="470F3E"/>
                  </a:solidFill>
                </a:rPr>
                <a:t>que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la </a:t>
              </a:r>
              <a:r>
                <a:rPr lang="en-US" altLang="es-ES" sz="2200" i="0" dirty="0" err="1">
                  <a:solidFill>
                    <a:srgbClr val="470F3E"/>
                  </a:solidFill>
                </a:rPr>
                <a:t>demanda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</a:t>
              </a:r>
              <a:r>
                <a:rPr lang="en-US" altLang="es-ES" sz="2200" i="0" dirty="0" err="1">
                  <a:solidFill>
                    <a:srgbClr val="470F3E"/>
                  </a:solidFill>
                </a:rPr>
                <a:t>aumenta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a </a:t>
              </a:r>
              <a:r>
                <a:rPr lang="en-US" altLang="es-ES" sz="2200" dirty="0">
                  <a:solidFill>
                    <a:srgbClr val="470F3E"/>
                  </a:solidFill>
                </a:rPr>
                <a:t>D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’</a:t>
              </a:r>
            </a:p>
          </p:txBody>
        </p:sp>
        <p:sp>
          <p:nvSpPr>
            <p:cNvPr id="59432" name="Freeform 28"/>
            <p:cNvSpPr>
              <a:spLocks/>
            </p:cNvSpPr>
            <p:nvPr/>
          </p:nvSpPr>
          <p:spPr bwMode="auto">
            <a:xfrm>
              <a:off x="3744" y="2112"/>
              <a:ext cx="1104" cy="1440"/>
            </a:xfrm>
            <a:custGeom>
              <a:avLst/>
              <a:gdLst>
                <a:gd name="T0" fmla="*/ 0 w 1104"/>
                <a:gd name="T1" fmla="*/ 0 h 1440"/>
                <a:gd name="T2" fmla="*/ 384 w 1104"/>
                <a:gd name="T3" fmla="*/ 816 h 1440"/>
                <a:gd name="T4" fmla="*/ 1104 w 1104"/>
                <a:gd name="T5" fmla="*/ 1440 h 14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4" h="1440">
                  <a:moveTo>
                    <a:pt x="0" y="0"/>
                  </a:moveTo>
                  <a:cubicBezTo>
                    <a:pt x="100" y="288"/>
                    <a:pt x="200" y="576"/>
                    <a:pt x="384" y="816"/>
                  </a:cubicBezTo>
                  <a:cubicBezTo>
                    <a:pt x="568" y="1056"/>
                    <a:pt x="984" y="1336"/>
                    <a:pt x="1104" y="1440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9433" name="Text Box 29"/>
            <p:cNvSpPr txBox="1">
              <a:spLocks noChangeArrowheads="1"/>
            </p:cNvSpPr>
            <p:nvPr/>
          </p:nvSpPr>
          <p:spPr bwMode="auto">
            <a:xfrm>
              <a:off x="4848" y="3521"/>
              <a:ext cx="22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>
                  <a:solidFill>
                    <a:srgbClr val="470F3E"/>
                  </a:solidFill>
                </a:rPr>
                <a:t>D</a:t>
              </a:r>
              <a:r>
                <a:rPr lang="en-US" altLang="es-ES" sz="1400" i="0">
                  <a:solidFill>
                    <a:srgbClr val="470F3E"/>
                  </a:solidFill>
                </a:rPr>
                <a:t>’</a:t>
              </a:r>
              <a:endParaRPr lang="en-US" altLang="es-ES" sz="1400">
                <a:solidFill>
                  <a:srgbClr val="470F3E"/>
                </a:solidFill>
              </a:endParaRPr>
            </a:p>
          </p:txBody>
        </p:sp>
        <p:sp>
          <p:nvSpPr>
            <p:cNvPr id="59434" name="AutoShape 35"/>
            <p:cNvSpPr>
              <a:spLocks noChangeArrowheads="1"/>
            </p:cNvSpPr>
            <p:nvPr/>
          </p:nvSpPr>
          <p:spPr bwMode="auto">
            <a:xfrm>
              <a:off x="3600" y="2400"/>
              <a:ext cx="192" cy="144"/>
            </a:xfrm>
            <a:prstGeom prst="rightArrow">
              <a:avLst>
                <a:gd name="adj1" fmla="val 50000"/>
                <a:gd name="adj2" fmla="val 33333"/>
              </a:avLst>
            </a:prstGeom>
            <a:solidFill>
              <a:srgbClr val="3B4F89"/>
            </a:solidFill>
            <a:ln w="38100">
              <a:solidFill>
                <a:srgbClr val="3B4F8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endParaRPr lang="es-UY" altLang="es-ES"/>
            </a:p>
          </p:txBody>
        </p:sp>
      </p:grpSp>
      <p:grpSp>
        <p:nvGrpSpPr>
          <p:cNvPr id="777257" name="Group 41"/>
          <p:cNvGrpSpPr>
            <a:grpSpLocks/>
          </p:cNvGrpSpPr>
          <p:nvPr/>
        </p:nvGrpSpPr>
        <p:grpSpPr bwMode="auto">
          <a:xfrm>
            <a:off x="0" y="1906825"/>
            <a:ext cx="8478838" cy="4673363"/>
            <a:chOff x="0" y="1337"/>
            <a:chExt cx="5341" cy="2808"/>
          </a:xfrm>
        </p:grpSpPr>
        <p:sp>
          <p:nvSpPr>
            <p:cNvPr id="59424" name="Line 30"/>
            <p:cNvSpPr>
              <a:spLocks noChangeShapeType="1"/>
            </p:cNvSpPr>
            <p:nvPr/>
          </p:nvSpPr>
          <p:spPr bwMode="auto">
            <a:xfrm>
              <a:off x="4272" y="307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59425" name="Line 31"/>
            <p:cNvSpPr>
              <a:spLocks noChangeShapeType="1"/>
            </p:cNvSpPr>
            <p:nvPr/>
          </p:nvSpPr>
          <p:spPr bwMode="auto">
            <a:xfrm flipH="1">
              <a:off x="384" y="3072"/>
              <a:ext cx="38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59426" name="Text Box 32"/>
            <p:cNvSpPr txBox="1">
              <a:spLocks noChangeArrowheads="1"/>
            </p:cNvSpPr>
            <p:nvPr/>
          </p:nvSpPr>
          <p:spPr bwMode="auto">
            <a:xfrm>
              <a:off x="144" y="2945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/>
            </a:p>
          </p:txBody>
        </p:sp>
        <p:sp>
          <p:nvSpPr>
            <p:cNvPr id="59427" name="Text Box 33"/>
            <p:cNvSpPr txBox="1">
              <a:spLocks noChangeArrowheads="1"/>
            </p:cNvSpPr>
            <p:nvPr/>
          </p:nvSpPr>
          <p:spPr bwMode="auto">
            <a:xfrm>
              <a:off x="0" y="1337"/>
              <a:ext cx="5341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2200" i="0" dirty="0" err="1">
                  <a:solidFill>
                    <a:srgbClr val="470F3E"/>
                  </a:solidFill>
                </a:rPr>
                <a:t>Precios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de </a:t>
              </a:r>
              <a:r>
                <a:rPr lang="en-US" altLang="es-ES" sz="2200" i="0" dirty="0" err="1">
                  <a:solidFill>
                    <a:srgbClr val="470F3E"/>
                  </a:solidFill>
                </a:rPr>
                <a:t>mercado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</a:t>
              </a:r>
              <a:r>
                <a:rPr lang="en-US" altLang="es-ES" sz="2200" i="0" dirty="0" err="1">
                  <a:solidFill>
                    <a:srgbClr val="470F3E"/>
                  </a:solidFill>
                </a:rPr>
                <a:t>aumentan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a </a:t>
              </a:r>
              <a:r>
                <a:rPr lang="en-US" altLang="es-ES" sz="2200" dirty="0">
                  <a:solidFill>
                    <a:srgbClr val="470F3E"/>
                  </a:solidFill>
                </a:rPr>
                <a:t>P</a:t>
              </a:r>
              <a:r>
                <a:rPr lang="en-US" altLang="es-ES" sz="2200" i="0" baseline="-25000" dirty="0">
                  <a:solidFill>
                    <a:srgbClr val="470F3E"/>
                  </a:solidFill>
                </a:rPr>
                <a:t>2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y </a:t>
              </a:r>
              <a:r>
                <a:rPr lang="en-US" altLang="es-ES" sz="2200" i="0" dirty="0" err="1">
                  <a:solidFill>
                    <a:srgbClr val="470F3E"/>
                  </a:solidFill>
                </a:rPr>
                <a:t>las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</a:t>
              </a:r>
              <a:r>
                <a:rPr lang="en-US" altLang="es-ES" sz="2200" i="0" dirty="0" err="1">
                  <a:solidFill>
                    <a:srgbClr val="470F3E"/>
                  </a:solidFill>
                </a:rPr>
                <a:t>empresas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</a:t>
              </a:r>
              <a:r>
                <a:rPr lang="en-US" altLang="es-ES" sz="2200" i="0" dirty="0" err="1">
                  <a:solidFill>
                    <a:srgbClr val="470F3E"/>
                  </a:solidFill>
                </a:rPr>
                <a:t>aumentan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</a:t>
              </a:r>
              <a:r>
                <a:rPr lang="en-US" altLang="es-ES" sz="2200" i="0" dirty="0" err="1">
                  <a:solidFill>
                    <a:srgbClr val="470F3E"/>
                  </a:solidFill>
                </a:rPr>
                <a:t>su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</a:t>
              </a:r>
            </a:p>
            <a:p>
              <a:r>
                <a:rPr lang="en-US" altLang="es-ES" sz="2200" i="0" dirty="0" err="1">
                  <a:solidFill>
                    <a:srgbClr val="470F3E"/>
                  </a:solidFill>
                </a:rPr>
                <a:t>producción</a:t>
              </a:r>
              <a:r>
                <a:rPr lang="en-US" altLang="es-ES" sz="2200" i="0" dirty="0">
                  <a:solidFill>
                    <a:srgbClr val="470F3E"/>
                  </a:solidFill>
                </a:rPr>
                <a:t> a </a:t>
              </a:r>
              <a:r>
                <a:rPr lang="en-US" altLang="es-ES" sz="2200" dirty="0">
                  <a:solidFill>
                    <a:srgbClr val="470F3E"/>
                  </a:solidFill>
                </a:rPr>
                <a:t>q</a:t>
              </a:r>
              <a:r>
                <a:rPr lang="en-US" altLang="es-ES" sz="2200" i="0" baseline="-25000" dirty="0">
                  <a:solidFill>
                    <a:srgbClr val="470F3E"/>
                  </a:solidFill>
                </a:rPr>
                <a:t>2</a:t>
              </a:r>
              <a:endParaRPr lang="en-US" altLang="es-ES" sz="2200" i="0" dirty="0">
                <a:solidFill>
                  <a:srgbClr val="470F3E"/>
                </a:solidFill>
              </a:endParaRPr>
            </a:p>
          </p:txBody>
        </p:sp>
        <p:sp>
          <p:nvSpPr>
            <p:cNvPr id="59428" name="Text Box 34"/>
            <p:cNvSpPr txBox="1">
              <a:spLocks noChangeArrowheads="1"/>
            </p:cNvSpPr>
            <p:nvPr/>
          </p:nvSpPr>
          <p:spPr bwMode="auto">
            <a:xfrm>
              <a:off x="4176" y="3953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/>
            </a:p>
          </p:txBody>
        </p:sp>
        <p:sp>
          <p:nvSpPr>
            <p:cNvPr id="59429" name="Line 36"/>
            <p:cNvSpPr>
              <a:spLocks noChangeShapeType="1"/>
            </p:cNvSpPr>
            <p:nvPr/>
          </p:nvSpPr>
          <p:spPr bwMode="auto">
            <a:xfrm>
              <a:off x="1440" y="307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59430" name="Text Box 37"/>
            <p:cNvSpPr txBox="1">
              <a:spLocks noChangeArrowheads="1"/>
            </p:cNvSpPr>
            <p:nvPr/>
          </p:nvSpPr>
          <p:spPr bwMode="auto">
            <a:xfrm>
              <a:off x="1363" y="3905"/>
              <a:ext cx="2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r"/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/>
            </a:p>
          </p:txBody>
        </p:sp>
      </p:grpSp>
      <p:sp>
        <p:nvSpPr>
          <p:cNvPr id="59422" name="Text Box 38"/>
          <p:cNvSpPr txBox="1">
            <a:spLocks noChangeArrowheads="1"/>
          </p:cNvSpPr>
          <p:nvPr/>
        </p:nvSpPr>
        <p:spPr bwMode="auto">
          <a:xfrm>
            <a:off x="-76200" y="28956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59423" name="Text Box 39"/>
          <p:cNvSpPr txBox="1">
            <a:spLocks noChangeArrowheads="1"/>
          </p:cNvSpPr>
          <p:nvPr/>
        </p:nvSpPr>
        <p:spPr bwMode="auto">
          <a:xfrm>
            <a:off x="4419600" y="29718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 bwMode="auto">
          <a:xfrm>
            <a:off x="0" y="206375"/>
            <a:ext cx="9144000" cy="1116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dirty="0" smtClean="0"/>
              <a:t>Equilibrio de Largo Plazo en Competencia Perfecta:</a:t>
            </a:r>
            <a:br>
              <a:rPr lang="es-UY" altLang="es-ES" sz="2800" i="0" kern="0" dirty="0" smtClean="0"/>
            </a:br>
            <a:r>
              <a:rPr lang="es-UY" altLang="es-ES" sz="2800" i="0" kern="0" dirty="0" smtClean="0"/>
              <a:t> </a:t>
            </a:r>
            <a:br>
              <a:rPr lang="es-UY" altLang="es-ES" sz="2800" i="0" kern="0" dirty="0" smtClean="0"/>
            </a:br>
            <a:r>
              <a:rPr lang="es-UY" altLang="es-ES" sz="3600" i="0" kern="0" dirty="0" smtClean="0"/>
              <a:t>El caso de los costos crecientes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7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77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D826930-750C-41B6-B81F-04A2E9463654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48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0420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21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22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23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24" name="Text Box 7"/>
          <p:cNvSpPr txBox="1">
            <a:spLocks noChangeArrowheads="1"/>
          </p:cNvSpPr>
          <p:nvPr/>
        </p:nvSpPr>
        <p:spPr bwMode="auto">
          <a:xfrm>
            <a:off x="838200" y="6491288"/>
            <a:ext cx="45069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Típica empresa (después de la entrada)</a:t>
            </a:r>
          </a:p>
        </p:txBody>
      </p:sp>
      <p:sp>
        <p:nvSpPr>
          <p:cNvPr id="60425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7319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 Total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Quantity</a:t>
            </a:r>
            <a:endParaRPr lang="en-US" altLang="es-ES" sz="1800"/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03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Quantity</a:t>
            </a:r>
            <a:endParaRPr lang="en-US" altLang="es-ES" sz="1800"/>
          </a:p>
        </p:txBody>
      </p:sp>
      <p:sp>
        <p:nvSpPr>
          <p:cNvPr id="60428" name="Freeform 12"/>
          <p:cNvSpPr>
            <a:spLocks/>
          </p:cNvSpPr>
          <p:nvPr/>
        </p:nvSpPr>
        <p:spPr bwMode="auto">
          <a:xfrm>
            <a:off x="762000" y="31242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29" name="Freeform 13"/>
          <p:cNvSpPr>
            <a:spLocks/>
          </p:cNvSpPr>
          <p:nvPr/>
        </p:nvSpPr>
        <p:spPr bwMode="auto">
          <a:xfrm>
            <a:off x="990600" y="38862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30" name="Freeform 14"/>
          <p:cNvSpPr>
            <a:spLocks/>
          </p:cNvSpPr>
          <p:nvPr/>
        </p:nvSpPr>
        <p:spPr bwMode="auto">
          <a:xfrm>
            <a:off x="914400" y="32004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2362200" y="2922588"/>
            <a:ext cx="841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3352800" y="2998788"/>
            <a:ext cx="6032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  <a:r>
              <a:rPr lang="en-US" altLang="es-ES" sz="1400" i="0">
                <a:solidFill>
                  <a:srgbClr val="3B4F89"/>
                </a:solidFill>
              </a:rPr>
              <a:t>’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3962400" y="3608388"/>
            <a:ext cx="471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CP</a:t>
            </a:r>
            <a:r>
              <a:rPr lang="en-US" altLang="es-ES" sz="1400" i="0">
                <a:solidFill>
                  <a:srgbClr val="3B4F89"/>
                </a:solidFill>
              </a:rPr>
              <a:t>’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609600" y="53340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0435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36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60439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0440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41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0442" name="Freeform 28"/>
          <p:cNvSpPr>
            <a:spLocks/>
          </p:cNvSpPr>
          <p:nvPr/>
        </p:nvSpPr>
        <p:spPr bwMode="auto">
          <a:xfrm>
            <a:off x="5943600" y="33528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0443" name="Text Box 29"/>
          <p:cNvSpPr txBox="1">
            <a:spLocks noChangeArrowheads="1"/>
          </p:cNvSpPr>
          <p:nvPr/>
        </p:nvSpPr>
        <p:spPr bwMode="auto">
          <a:xfrm>
            <a:off x="7696200" y="55895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grpSp>
        <p:nvGrpSpPr>
          <p:cNvPr id="778287" name="Group 47"/>
          <p:cNvGrpSpPr>
            <a:grpSpLocks/>
          </p:cNvGrpSpPr>
          <p:nvPr/>
        </p:nvGrpSpPr>
        <p:grpSpPr bwMode="auto">
          <a:xfrm>
            <a:off x="-6350" y="2503488"/>
            <a:ext cx="7173913" cy="4076701"/>
            <a:chOff x="-4" y="1577"/>
            <a:chExt cx="4519" cy="2568"/>
          </a:xfrm>
        </p:grpSpPr>
        <p:sp>
          <p:nvSpPr>
            <p:cNvPr id="60452" name="Text Box 9"/>
            <p:cNvSpPr txBox="1">
              <a:spLocks noChangeArrowheads="1"/>
            </p:cNvSpPr>
            <p:nvPr/>
          </p:nvSpPr>
          <p:spPr bwMode="auto">
            <a:xfrm>
              <a:off x="1219" y="3905"/>
              <a:ext cx="2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r"/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3</a:t>
              </a:r>
              <a:endParaRPr lang="en-US" altLang="es-ES" sz="1400" b="1"/>
            </a:p>
          </p:txBody>
        </p:sp>
        <p:sp>
          <p:nvSpPr>
            <p:cNvPr id="60453" name="Text Box 32"/>
            <p:cNvSpPr txBox="1">
              <a:spLocks noChangeArrowheads="1"/>
            </p:cNvSpPr>
            <p:nvPr/>
          </p:nvSpPr>
          <p:spPr bwMode="auto">
            <a:xfrm>
              <a:off x="144" y="3089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3</a:t>
              </a:r>
              <a:endParaRPr lang="en-US" altLang="es-ES" sz="1400" b="1"/>
            </a:p>
          </p:txBody>
        </p:sp>
        <p:sp>
          <p:nvSpPr>
            <p:cNvPr id="60454" name="Text Box 33"/>
            <p:cNvSpPr txBox="1">
              <a:spLocks noChangeArrowheads="1"/>
            </p:cNvSpPr>
            <p:nvPr/>
          </p:nvSpPr>
          <p:spPr bwMode="auto">
            <a:xfrm>
              <a:off x="-4" y="1577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endParaRPr lang="en-US" altLang="es-ES" i="0" dirty="0">
                <a:solidFill>
                  <a:srgbClr val="470F3E"/>
                </a:solidFill>
              </a:endParaRPr>
            </a:p>
          </p:txBody>
        </p:sp>
        <p:sp>
          <p:nvSpPr>
            <p:cNvPr id="60455" name="Text Box 34"/>
            <p:cNvSpPr txBox="1">
              <a:spLocks noChangeArrowheads="1"/>
            </p:cNvSpPr>
            <p:nvPr/>
          </p:nvSpPr>
          <p:spPr bwMode="auto">
            <a:xfrm>
              <a:off x="4272" y="3953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3</a:t>
              </a:r>
              <a:endParaRPr lang="en-US" altLang="es-ES" sz="1400" b="1"/>
            </a:p>
          </p:txBody>
        </p:sp>
        <p:sp>
          <p:nvSpPr>
            <p:cNvPr id="60456" name="Line 38"/>
            <p:cNvSpPr>
              <a:spLocks noChangeShapeType="1"/>
            </p:cNvSpPr>
            <p:nvPr/>
          </p:nvSpPr>
          <p:spPr bwMode="auto">
            <a:xfrm flipH="1">
              <a:off x="384" y="316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0457" name="Line 41"/>
            <p:cNvSpPr>
              <a:spLocks noChangeShapeType="1"/>
            </p:cNvSpPr>
            <p:nvPr/>
          </p:nvSpPr>
          <p:spPr bwMode="auto">
            <a:xfrm>
              <a:off x="4368" y="3168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0458" name="Line 42"/>
            <p:cNvSpPr>
              <a:spLocks noChangeShapeType="1"/>
            </p:cNvSpPr>
            <p:nvPr/>
          </p:nvSpPr>
          <p:spPr bwMode="auto">
            <a:xfrm>
              <a:off x="1296" y="3168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778286" name="Group 46"/>
          <p:cNvGrpSpPr>
            <a:grpSpLocks/>
          </p:cNvGrpSpPr>
          <p:nvPr/>
        </p:nvGrpSpPr>
        <p:grpSpPr bwMode="auto">
          <a:xfrm>
            <a:off x="1303337" y="1684338"/>
            <a:ext cx="6527800" cy="4411662"/>
            <a:chOff x="821" y="1061"/>
            <a:chExt cx="4112" cy="2779"/>
          </a:xfrm>
        </p:grpSpPr>
        <p:sp>
          <p:nvSpPr>
            <p:cNvPr id="60448" name="Text Box 27"/>
            <p:cNvSpPr txBox="1">
              <a:spLocks noChangeArrowheads="1"/>
            </p:cNvSpPr>
            <p:nvPr/>
          </p:nvSpPr>
          <p:spPr bwMode="auto">
            <a:xfrm>
              <a:off x="821" y="1061"/>
              <a:ext cx="384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s-UY" altLang="es-ES" i="0" dirty="0" smtClean="0">
                  <a:solidFill>
                    <a:srgbClr val="470F3E"/>
                  </a:solidFill>
                </a:rPr>
                <a:t>Beneficios positivos atraen a nuevas firmas</a:t>
              </a:r>
              <a:endParaRPr lang="es-UY" altLang="es-ES" i="0" dirty="0">
                <a:solidFill>
                  <a:srgbClr val="470F3E"/>
                </a:solidFill>
              </a:endParaRPr>
            </a:p>
          </p:txBody>
        </p:sp>
        <p:sp>
          <p:nvSpPr>
            <p:cNvPr id="60449" name="Freeform 39"/>
            <p:cNvSpPr>
              <a:spLocks/>
            </p:cNvSpPr>
            <p:nvPr/>
          </p:nvSpPr>
          <p:spPr bwMode="auto">
            <a:xfrm>
              <a:off x="3600" y="2304"/>
              <a:ext cx="1152" cy="1536"/>
            </a:xfrm>
            <a:custGeom>
              <a:avLst/>
              <a:gdLst>
                <a:gd name="T0" fmla="*/ 0 w 1152"/>
                <a:gd name="T1" fmla="*/ 1536 h 1536"/>
                <a:gd name="T2" fmla="*/ 624 w 1152"/>
                <a:gd name="T3" fmla="*/ 1104 h 1536"/>
                <a:gd name="T4" fmla="*/ 1152 w 1152"/>
                <a:gd name="T5" fmla="*/ 0 h 15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52" h="1536">
                  <a:moveTo>
                    <a:pt x="0" y="1536"/>
                  </a:moveTo>
                  <a:cubicBezTo>
                    <a:pt x="216" y="1448"/>
                    <a:pt x="432" y="1360"/>
                    <a:pt x="624" y="1104"/>
                  </a:cubicBezTo>
                  <a:cubicBezTo>
                    <a:pt x="816" y="848"/>
                    <a:pt x="1064" y="184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rgbClr val="3B4F8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0450" name="Text Box 40"/>
            <p:cNvSpPr txBox="1">
              <a:spLocks noChangeArrowheads="1"/>
            </p:cNvSpPr>
            <p:nvPr/>
          </p:nvSpPr>
          <p:spPr bwMode="auto">
            <a:xfrm>
              <a:off x="4704" y="2129"/>
              <a:ext cx="22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>
                  <a:solidFill>
                    <a:srgbClr val="470F3E"/>
                  </a:solidFill>
                </a:rPr>
                <a:t>O</a:t>
              </a:r>
              <a:r>
                <a:rPr lang="en-US" altLang="es-ES" sz="1400" i="0">
                  <a:solidFill>
                    <a:srgbClr val="3B4F89"/>
                  </a:solidFill>
                </a:rPr>
                <a:t>’</a:t>
              </a:r>
              <a:endParaRPr lang="en-US" altLang="es-ES" sz="1400">
                <a:solidFill>
                  <a:srgbClr val="3B4F89"/>
                </a:solidFill>
              </a:endParaRPr>
            </a:p>
          </p:txBody>
        </p:sp>
        <p:sp>
          <p:nvSpPr>
            <p:cNvPr id="60451" name="AutoShape 43"/>
            <p:cNvSpPr>
              <a:spLocks noChangeArrowheads="1"/>
            </p:cNvSpPr>
            <p:nvPr/>
          </p:nvSpPr>
          <p:spPr bwMode="auto">
            <a:xfrm>
              <a:off x="4560" y="2448"/>
              <a:ext cx="96" cy="48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470F3E"/>
            </a:solidFill>
            <a:ln w="38100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endParaRPr lang="es-UY" altLang="es-ES"/>
            </a:p>
          </p:txBody>
        </p:sp>
      </p:grpSp>
      <p:sp>
        <p:nvSpPr>
          <p:cNvPr id="60446" name="Text Box 44"/>
          <p:cNvSpPr txBox="1">
            <a:spLocks noChangeArrowheads="1"/>
          </p:cNvSpPr>
          <p:nvPr/>
        </p:nvSpPr>
        <p:spPr bwMode="auto">
          <a:xfrm>
            <a:off x="74693" y="2667000"/>
            <a:ext cx="9144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 dirty="0" err="1">
                <a:solidFill>
                  <a:schemeClr val="tx1"/>
                </a:solidFill>
              </a:rPr>
              <a:t>Precio</a:t>
            </a:r>
            <a:endParaRPr lang="en-US" altLang="es-ES" sz="1800" dirty="0"/>
          </a:p>
        </p:txBody>
      </p:sp>
      <p:sp>
        <p:nvSpPr>
          <p:cNvPr id="60447" name="Text Box 45"/>
          <p:cNvSpPr txBox="1">
            <a:spLocks noChangeArrowheads="1"/>
          </p:cNvSpPr>
          <p:nvPr/>
        </p:nvSpPr>
        <p:spPr bwMode="auto">
          <a:xfrm>
            <a:off x="4648200" y="2666206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 dirty="0" err="1">
                <a:solidFill>
                  <a:schemeClr val="tx1"/>
                </a:solidFill>
              </a:rPr>
              <a:t>Precio</a:t>
            </a:r>
            <a:endParaRPr lang="en-US" altLang="es-ES" sz="1800" dirty="0"/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 bwMode="auto">
          <a:xfrm>
            <a:off x="0" y="206375"/>
            <a:ext cx="9144000" cy="1116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dirty="0" smtClean="0"/>
              <a:t>Equilibrio de Largo Plazo en Competencia Perfecta:</a:t>
            </a:r>
            <a:br>
              <a:rPr lang="es-UY" altLang="es-ES" sz="2800" i="0" kern="0" dirty="0" smtClean="0"/>
            </a:br>
            <a:r>
              <a:rPr lang="es-UY" altLang="es-ES" sz="2800" i="0" kern="0" dirty="0" smtClean="0"/>
              <a:t> </a:t>
            </a:r>
            <a:br>
              <a:rPr lang="es-UY" altLang="es-ES" sz="2800" i="0" kern="0" dirty="0" smtClean="0"/>
            </a:br>
            <a:r>
              <a:rPr lang="es-UY" altLang="es-ES" sz="3600" i="0" kern="0" dirty="0" smtClean="0"/>
              <a:t>El caso de los costos crecientes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679383" y="5487769"/>
            <a:ext cx="161226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UY" altLang="es-ES" sz="1200" b="1" i="0" dirty="0" smtClean="0">
                <a:solidFill>
                  <a:srgbClr val="470F3E"/>
                </a:solidFill>
              </a:rPr>
              <a:t>La entrada de nuevas firmas aumenta los costos</a:t>
            </a:r>
            <a:endParaRPr lang="es-UY" altLang="es-ES" sz="1200" b="1" i="0" dirty="0">
              <a:solidFill>
                <a:srgbClr val="470F3E"/>
              </a:solidFill>
            </a:endParaRPr>
          </a:p>
        </p:txBody>
      </p:sp>
      <p:cxnSp>
        <p:nvCxnSpPr>
          <p:cNvPr id="7" name="Conector recto de flecha 6"/>
          <p:cNvCxnSpPr/>
          <p:nvPr/>
        </p:nvCxnSpPr>
        <p:spPr bwMode="auto">
          <a:xfrm flipH="1" flipV="1">
            <a:off x="2318068" y="5391835"/>
            <a:ext cx="304800" cy="246964"/>
          </a:xfrm>
          <a:prstGeom prst="straightConnector1">
            <a:avLst/>
          </a:prstGeom>
          <a:ln>
            <a:headEnd type="none" w="med" len="med"/>
            <a:tailEnd type="triangl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echa abajo 7"/>
          <p:cNvSpPr/>
          <p:nvPr/>
        </p:nvSpPr>
        <p:spPr bwMode="auto">
          <a:xfrm rot="10800000">
            <a:off x="2209800" y="5094288"/>
            <a:ext cx="45719" cy="201612"/>
          </a:xfrm>
          <a:prstGeom prst="downArrow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400" b="0" i="1" u="none" strike="noStrike" cap="none" normalizeH="0" baseline="0" smtClean="0">
              <a:ln>
                <a:noFill/>
              </a:ln>
              <a:solidFill>
                <a:srgbClr val="007572"/>
              </a:solidFill>
              <a:effectLst/>
              <a:latin typeface="Arial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114381" y="2209800"/>
            <a:ext cx="134381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La curva de oferta se desplaza hacia afuera</a:t>
            </a:r>
            <a:endParaRPr lang="es-UY" sz="1200" dirty="0"/>
          </a:p>
        </p:txBody>
      </p:sp>
      <p:cxnSp>
        <p:nvCxnSpPr>
          <p:cNvPr id="11" name="Conector recto de flecha 10"/>
          <p:cNvCxnSpPr/>
          <p:nvPr/>
        </p:nvCxnSpPr>
        <p:spPr bwMode="auto">
          <a:xfrm>
            <a:off x="7505700" y="3092808"/>
            <a:ext cx="97631" cy="217487"/>
          </a:xfrm>
          <a:prstGeom prst="straightConnector1">
            <a:avLst/>
          </a:prstGeom>
          <a:ln>
            <a:headEnd type="none" w="med" len="med"/>
            <a:tailEnd type="triangl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78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78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3E161B6-0863-46E0-A30B-F12DAB87D3EB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49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44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45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46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47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838200" y="6491288"/>
            <a:ext cx="45069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Típica empresa (después de la entrada)</a:t>
            </a:r>
          </a:p>
        </p:txBody>
      </p:sp>
      <p:sp>
        <p:nvSpPr>
          <p:cNvPr id="61449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7319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 Total</a:t>
            </a:r>
          </a:p>
        </p:txBody>
      </p:sp>
      <p:sp>
        <p:nvSpPr>
          <p:cNvPr id="61450" name="Text Box 9"/>
          <p:cNvSpPr txBox="1">
            <a:spLocks noChangeArrowheads="1"/>
          </p:cNvSpPr>
          <p:nvPr/>
        </p:nvSpPr>
        <p:spPr bwMode="auto">
          <a:xfrm>
            <a:off x="1935163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3</a:t>
            </a:r>
            <a:endParaRPr lang="en-US" altLang="es-ES" sz="1400" b="1"/>
          </a:p>
        </p:txBody>
      </p:sp>
      <p:sp>
        <p:nvSpPr>
          <p:cNvPr id="61451" name="Text Box 10"/>
          <p:cNvSpPr txBox="1">
            <a:spLocks noChangeArrowheads="1"/>
          </p:cNvSpPr>
          <p:nvPr/>
        </p:nvSpPr>
        <p:spPr bwMode="auto">
          <a:xfrm>
            <a:off x="3886200" y="6272213"/>
            <a:ext cx="1062038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b="1" i="0">
                <a:solidFill>
                  <a:schemeClr val="tx1"/>
                </a:solidFill>
              </a:rPr>
              <a:t>Cantidad</a:t>
            </a:r>
            <a:endParaRPr lang="en-US" altLang="es-ES" sz="1600"/>
          </a:p>
        </p:txBody>
      </p:sp>
      <p:sp>
        <p:nvSpPr>
          <p:cNvPr id="61452" name="Text Box 11"/>
          <p:cNvSpPr txBox="1">
            <a:spLocks noChangeArrowheads="1"/>
          </p:cNvSpPr>
          <p:nvPr/>
        </p:nvSpPr>
        <p:spPr bwMode="auto">
          <a:xfrm>
            <a:off x="8001000" y="6248400"/>
            <a:ext cx="106203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b="1" i="0">
                <a:solidFill>
                  <a:schemeClr val="tx1"/>
                </a:solidFill>
              </a:rPr>
              <a:t>Cantidad</a:t>
            </a:r>
            <a:endParaRPr lang="en-US" altLang="es-ES" sz="1600"/>
          </a:p>
        </p:txBody>
      </p:sp>
      <p:sp>
        <p:nvSpPr>
          <p:cNvPr id="61453" name="Freeform 12"/>
          <p:cNvSpPr>
            <a:spLocks/>
          </p:cNvSpPr>
          <p:nvPr/>
        </p:nvSpPr>
        <p:spPr bwMode="auto">
          <a:xfrm>
            <a:off x="762000" y="31242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54" name="Freeform 13"/>
          <p:cNvSpPr>
            <a:spLocks/>
          </p:cNvSpPr>
          <p:nvPr/>
        </p:nvSpPr>
        <p:spPr bwMode="auto">
          <a:xfrm>
            <a:off x="990600" y="38862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55" name="Freeform 14"/>
          <p:cNvSpPr>
            <a:spLocks/>
          </p:cNvSpPr>
          <p:nvPr/>
        </p:nvSpPr>
        <p:spPr bwMode="auto">
          <a:xfrm>
            <a:off x="914400" y="32004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56" name="Text Box 15"/>
          <p:cNvSpPr txBox="1">
            <a:spLocks noChangeArrowheads="1"/>
          </p:cNvSpPr>
          <p:nvPr/>
        </p:nvSpPr>
        <p:spPr bwMode="auto">
          <a:xfrm>
            <a:off x="2362200" y="2922588"/>
            <a:ext cx="841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61457" name="Text Box 16"/>
          <p:cNvSpPr txBox="1">
            <a:spLocks noChangeArrowheads="1"/>
          </p:cNvSpPr>
          <p:nvPr/>
        </p:nvSpPr>
        <p:spPr bwMode="auto">
          <a:xfrm>
            <a:off x="3352800" y="2998788"/>
            <a:ext cx="6032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  <a:r>
              <a:rPr lang="en-US" altLang="es-ES" sz="1400" i="0">
                <a:solidFill>
                  <a:srgbClr val="3B4F89"/>
                </a:solidFill>
              </a:rPr>
              <a:t>’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1458" name="Text Box 17"/>
          <p:cNvSpPr txBox="1">
            <a:spLocks noChangeArrowheads="1"/>
          </p:cNvSpPr>
          <p:nvPr/>
        </p:nvSpPr>
        <p:spPr bwMode="auto">
          <a:xfrm>
            <a:off x="3962400" y="3608388"/>
            <a:ext cx="471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CP</a:t>
            </a:r>
            <a:r>
              <a:rPr lang="en-US" altLang="es-ES" sz="1400" i="0">
                <a:solidFill>
                  <a:srgbClr val="3B4F89"/>
                </a:solidFill>
              </a:rPr>
              <a:t>’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1459" name="Line 18"/>
          <p:cNvSpPr>
            <a:spLocks noChangeShapeType="1"/>
          </p:cNvSpPr>
          <p:nvPr/>
        </p:nvSpPr>
        <p:spPr bwMode="auto">
          <a:xfrm flipH="1">
            <a:off x="609600" y="53340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1460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61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62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1463" name="Text Box 22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61464" name="Text Box 23"/>
          <p:cNvSpPr txBox="1">
            <a:spLocks noChangeArrowheads="1"/>
          </p:cNvSpPr>
          <p:nvPr/>
        </p:nvSpPr>
        <p:spPr bwMode="auto">
          <a:xfrm>
            <a:off x="228600" y="52085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1465" name="Line 24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66" name="Text Box 25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1467" name="Freeform 27"/>
          <p:cNvSpPr>
            <a:spLocks/>
          </p:cNvSpPr>
          <p:nvPr/>
        </p:nvSpPr>
        <p:spPr bwMode="auto">
          <a:xfrm>
            <a:off x="5943600" y="33528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68" name="Text Box 28"/>
          <p:cNvSpPr txBox="1">
            <a:spLocks noChangeArrowheads="1"/>
          </p:cNvSpPr>
          <p:nvPr/>
        </p:nvSpPr>
        <p:spPr bwMode="auto">
          <a:xfrm>
            <a:off x="7696200" y="55895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61469" name="Text Box 29"/>
          <p:cNvSpPr txBox="1">
            <a:spLocks noChangeArrowheads="1"/>
          </p:cNvSpPr>
          <p:nvPr/>
        </p:nvSpPr>
        <p:spPr bwMode="auto">
          <a:xfrm>
            <a:off x="228600" y="49037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3</a:t>
            </a:r>
            <a:endParaRPr lang="en-US" altLang="es-ES" sz="1400" b="1"/>
          </a:p>
        </p:txBody>
      </p:sp>
      <p:sp>
        <p:nvSpPr>
          <p:cNvPr id="61470" name="Text Box 31"/>
          <p:cNvSpPr txBox="1">
            <a:spLocks noChangeArrowheads="1"/>
          </p:cNvSpPr>
          <p:nvPr/>
        </p:nvSpPr>
        <p:spPr bwMode="auto">
          <a:xfrm>
            <a:off x="67818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3</a:t>
            </a:r>
            <a:endParaRPr lang="en-US" altLang="es-ES" sz="1400" b="1"/>
          </a:p>
        </p:txBody>
      </p:sp>
      <p:sp>
        <p:nvSpPr>
          <p:cNvPr id="61471" name="Line 32"/>
          <p:cNvSpPr>
            <a:spLocks noChangeShapeType="1"/>
          </p:cNvSpPr>
          <p:nvPr/>
        </p:nvSpPr>
        <p:spPr bwMode="auto">
          <a:xfrm flipH="1">
            <a:off x="609600" y="5029200"/>
            <a:ext cx="6324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1472" name="Freeform 33"/>
          <p:cNvSpPr>
            <a:spLocks/>
          </p:cNvSpPr>
          <p:nvPr/>
        </p:nvSpPr>
        <p:spPr bwMode="auto">
          <a:xfrm>
            <a:off x="5715000" y="36576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73" name="Text Box 34"/>
          <p:cNvSpPr txBox="1">
            <a:spLocks noChangeArrowheads="1"/>
          </p:cNvSpPr>
          <p:nvPr/>
        </p:nvSpPr>
        <p:spPr bwMode="auto">
          <a:xfrm>
            <a:off x="7467600" y="3379788"/>
            <a:ext cx="36353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r>
              <a:rPr lang="en-US" altLang="es-ES" sz="1400" i="0">
                <a:solidFill>
                  <a:srgbClr val="3B4F89"/>
                </a:solidFill>
              </a:rPr>
              <a:t>’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1474" name="Line 35"/>
          <p:cNvSpPr>
            <a:spLocks noChangeShapeType="1"/>
          </p:cNvSpPr>
          <p:nvPr/>
        </p:nvSpPr>
        <p:spPr bwMode="auto">
          <a:xfrm>
            <a:off x="6934200" y="50292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75" name="Line 36"/>
          <p:cNvSpPr>
            <a:spLocks noChangeShapeType="1"/>
          </p:cNvSpPr>
          <p:nvPr/>
        </p:nvSpPr>
        <p:spPr bwMode="auto">
          <a:xfrm>
            <a:off x="2057400" y="50292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1476" name="AutoShape 37"/>
          <p:cNvSpPr>
            <a:spLocks noChangeArrowheads="1"/>
          </p:cNvSpPr>
          <p:nvPr/>
        </p:nvSpPr>
        <p:spPr bwMode="auto">
          <a:xfrm>
            <a:off x="7239000" y="3886200"/>
            <a:ext cx="152400" cy="76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70F3E"/>
          </a:solidFill>
          <a:ln w="38100">
            <a:solidFill>
              <a:srgbClr val="470F3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endParaRPr lang="es-UY" altLang="es-ES"/>
          </a:p>
        </p:txBody>
      </p:sp>
      <p:grpSp>
        <p:nvGrpSpPr>
          <p:cNvPr id="779306" name="Group 42"/>
          <p:cNvGrpSpPr>
            <a:grpSpLocks/>
          </p:cNvGrpSpPr>
          <p:nvPr/>
        </p:nvGrpSpPr>
        <p:grpSpPr bwMode="auto">
          <a:xfrm>
            <a:off x="584200" y="2211388"/>
            <a:ext cx="8215313" cy="3427412"/>
            <a:chOff x="368" y="1393"/>
            <a:chExt cx="5175" cy="2159"/>
          </a:xfrm>
        </p:grpSpPr>
        <p:sp>
          <p:nvSpPr>
            <p:cNvPr id="61480" name="Text Box 26"/>
            <p:cNvSpPr txBox="1">
              <a:spLocks noChangeArrowheads="1"/>
            </p:cNvSpPr>
            <p:nvPr/>
          </p:nvSpPr>
          <p:spPr bwMode="auto">
            <a:xfrm>
              <a:off x="368" y="1393"/>
              <a:ext cx="517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i="0">
                  <a:solidFill>
                    <a:srgbClr val="470F3E"/>
                  </a:solidFill>
                </a:rPr>
                <a:t>La curva de oferta de largo plazo tendrá pendiente positiva</a:t>
              </a:r>
            </a:p>
          </p:txBody>
        </p:sp>
        <p:sp>
          <p:nvSpPr>
            <p:cNvPr id="61481" name="Freeform 38"/>
            <p:cNvSpPr>
              <a:spLocks/>
            </p:cNvSpPr>
            <p:nvPr/>
          </p:nvSpPr>
          <p:spPr bwMode="auto">
            <a:xfrm>
              <a:off x="3504" y="2640"/>
              <a:ext cx="1392" cy="912"/>
            </a:xfrm>
            <a:custGeom>
              <a:avLst/>
              <a:gdLst>
                <a:gd name="T0" fmla="*/ 0 w 1392"/>
                <a:gd name="T1" fmla="*/ 912 h 912"/>
                <a:gd name="T2" fmla="*/ 672 w 1392"/>
                <a:gd name="T3" fmla="*/ 672 h 912"/>
                <a:gd name="T4" fmla="*/ 1392 w 1392"/>
                <a:gd name="T5" fmla="*/ 0 h 9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92" h="912">
                  <a:moveTo>
                    <a:pt x="0" y="912"/>
                  </a:moveTo>
                  <a:cubicBezTo>
                    <a:pt x="220" y="868"/>
                    <a:pt x="440" y="824"/>
                    <a:pt x="672" y="672"/>
                  </a:cubicBezTo>
                  <a:cubicBezTo>
                    <a:pt x="904" y="520"/>
                    <a:pt x="1148" y="260"/>
                    <a:pt x="1392" y="0"/>
                  </a:cubicBezTo>
                </a:path>
              </a:pathLst>
            </a:custGeom>
            <a:noFill/>
            <a:ln w="28575" cap="flat" cmpd="sng">
              <a:solidFill>
                <a:srgbClr val="DC00D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1482" name="Text Box 39"/>
            <p:cNvSpPr txBox="1">
              <a:spLocks noChangeArrowheads="1"/>
            </p:cNvSpPr>
            <p:nvPr/>
          </p:nvSpPr>
          <p:spPr bwMode="auto">
            <a:xfrm>
              <a:off x="4848" y="2465"/>
              <a:ext cx="323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>
                  <a:solidFill>
                    <a:srgbClr val="470F3E"/>
                  </a:solidFill>
                </a:rPr>
                <a:t>O lp</a:t>
              </a:r>
              <a:endParaRPr lang="en-US" altLang="es-ES" sz="1400">
                <a:solidFill>
                  <a:srgbClr val="DC00DC"/>
                </a:solidFill>
              </a:endParaRPr>
            </a:p>
          </p:txBody>
        </p:sp>
      </p:grpSp>
      <p:sp>
        <p:nvSpPr>
          <p:cNvPr id="61478" name="Text Box 40"/>
          <p:cNvSpPr txBox="1">
            <a:spLocks noChangeArrowheads="1"/>
          </p:cNvSpPr>
          <p:nvPr/>
        </p:nvSpPr>
        <p:spPr bwMode="auto">
          <a:xfrm>
            <a:off x="-76200" y="2895600"/>
            <a:ext cx="9906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61479" name="Text Box 41"/>
          <p:cNvSpPr txBox="1">
            <a:spLocks noChangeArrowheads="1"/>
          </p:cNvSpPr>
          <p:nvPr/>
        </p:nvSpPr>
        <p:spPr bwMode="auto">
          <a:xfrm>
            <a:off x="4419600" y="28956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>
            <a:off x="0" y="206375"/>
            <a:ext cx="9144000" cy="1116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dirty="0" smtClean="0"/>
              <a:t>Equilibrio de Largo Plazo en Competencia Perfecta:</a:t>
            </a:r>
            <a:br>
              <a:rPr lang="es-UY" altLang="es-ES" sz="2800" i="0" kern="0" dirty="0" smtClean="0"/>
            </a:br>
            <a:r>
              <a:rPr lang="es-UY" altLang="es-ES" sz="2800" i="0" kern="0" dirty="0" smtClean="0"/>
              <a:t> </a:t>
            </a:r>
            <a:br>
              <a:rPr lang="es-UY" altLang="es-ES" sz="2800" i="0" kern="0" dirty="0" smtClean="0"/>
            </a:br>
            <a:r>
              <a:rPr lang="es-UY" altLang="es-ES" sz="3600" i="0" kern="0" dirty="0" smtClean="0"/>
              <a:t>El caso de los costos crecientes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7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3A67CB-0A2B-4362-A281-5651E8A88286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altLang="es-ES" dirty="0" smtClean="0"/>
              <a:t>Demanda</a:t>
            </a:r>
            <a:r>
              <a:rPr lang="en-US" altLang="es-ES" dirty="0" smtClean="0"/>
              <a:t> de Mercado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077200" cy="5029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s-ES" altLang="es-ES" dirty="0" smtClean="0"/>
              <a:t>Cambios en </a:t>
            </a:r>
            <a:r>
              <a:rPr lang="es-ES" altLang="es-ES" i="1" dirty="0" err="1" smtClean="0"/>
              <a:t>p</a:t>
            </a:r>
            <a:r>
              <a:rPr lang="es-ES" altLang="es-ES" i="1" baseline="-25000" dirty="0" err="1" smtClean="0"/>
              <a:t>x</a:t>
            </a:r>
            <a:r>
              <a:rPr lang="es-ES" altLang="es-ES" dirty="0" smtClean="0"/>
              <a:t> resultan en movimientos a lo largo de la curva (cambios en la </a:t>
            </a:r>
            <a:r>
              <a:rPr lang="es-ES" altLang="es-ES" u="sng" dirty="0" smtClean="0"/>
              <a:t>cantidad demandada</a:t>
            </a:r>
            <a:r>
              <a:rPr lang="es-ES" altLang="es-ES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s-ES" altLang="es-ES" dirty="0" smtClean="0"/>
              <a:t>Cambios en otros determinantes de la demanda de </a:t>
            </a:r>
            <a:r>
              <a:rPr lang="es-ES" altLang="es-ES" i="1" dirty="0" smtClean="0"/>
              <a:t>x</a:t>
            </a:r>
            <a:r>
              <a:rPr lang="es-ES" altLang="es-ES" dirty="0" smtClean="0"/>
              <a:t> provocan que la curva se desplace a una nueva posición (cambios en la </a:t>
            </a:r>
            <a:r>
              <a:rPr lang="es-ES" altLang="es-ES" u="sng" dirty="0" smtClean="0"/>
              <a:t>demanda</a:t>
            </a:r>
            <a:r>
              <a:rPr lang="es-ES" altLang="es-E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68D3F17-96C2-49D9-866B-50A8970830E7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50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953000"/>
          </a:xfrm>
        </p:spPr>
        <p:txBody>
          <a:bodyPr/>
          <a:lstStyle/>
          <a:p>
            <a:r>
              <a:rPr lang="es-ES" altLang="es-ES" sz="3000" dirty="0" smtClean="0"/>
              <a:t>La entrada de nuevas empresas puede causar la caída del costo promedio de todas las empresas</a:t>
            </a:r>
          </a:p>
          <a:p>
            <a:pPr lvl="1"/>
            <a:r>
              <a:rPr lang="es-ES" altLang="es-ES" dirty="0" smtClean="0"/>
              <a:t>Externalidades positivas: permite el desarrollo de redes de transporte y de comunicaciones más eficientes.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152400"/>
            <a:ext cx="9144000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dirty="0" smtClean="0"/>
              <a:t>Equilibrio de Largo Plazo en Competencia Perfecta:</a:t>
            </a:r>
            <a:br>
              <a:rPr lang="es-UY" altLang="es-ES" sz="2800" i="0" kern="0" dirty="0" smtClean="0"/>
            </a:br>
            <a:r>
              <a:rPr lang="es-UY" altLang="es-ES" sz="2800" i="0" kern="0" dirty="0" smtClean="0"/>
              <a:t> </a:t>
            </a:r>
            <a:br>
              <a:rPr lang="es-UY" altLang="es-ES" sz="2800" i="0" kern="0" dirty="0" smtClean="0"/>
            </a:br>
            <a:r>
              <a:rPr lang="es-UY" altLang="es-ES" sz="3600" i="0" kern="0" dirty="0" smtClean="0"/>
              <a:t>El caso de los costos </a:t>
            </a:r>
            <a:r>
              <a:rPr lang="es-UY" altLang="es-ES" sz="3600" i="0" u="sng" kern="0" dirty="0" smtClean="0"/>
              <a:t>decrecientes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AF24C49-3FE8-44FB-9836-7B0B83AF3A9B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51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3492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493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494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495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496" name="Text Box 7"/>
          <p:cNvSpPr txBox="1">
            <a:spLocks noChangeArrowheads="1"/>
          </p:cNvSpPr>
          <p:nvPr/>
        </p:nvSpPr>
        <p:spPr bwMode="auto">
          <a:xfrm>
            <a:off x="838200" y="6491288"/>
            <a:ext cx="41735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Típica empresa (antes de la entrada)</a:t>
            </a:r>
          </a:p>
        </p:txBody>
      </p:sp>
      <p:sp>
        <p:nvSpPr>
          <p:cNvPr id="63497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7319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 Total</a:t>
            </a:r>
          </a:p>
        </p:txBody>
      </p:sp>
      <p:sp>
        <p:nvSpPr>
          <p:cNvPr id="63498" name="Text Box 9"/>
          <p:cNvSpPr txBox="1">
            <a:spLocks noChangeArrowheads="1"/>
          </p:cNvSpPr>
          <p:nvPr/>
        </p:nvSpPr>
        <p:spPr bwMode="auto">
          <a:xfrm>
            <a:off x="1704975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3499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63500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63501" name="Freeform 12"/>
          <p:cNvSpPr>
            <a:spLocks/>
          </p:cNvSpPr>
          <p:nvPr/>
        </p:nvSpPr>
        <p:spPr bwMode="auto">
          <a:xfrm>
            <a:off x="990600" y="3200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502" name="Freeform 13"/>
          <p:cNvSpPr>
            <a:spLocks/>
          </p:cNvSpPr>
          <p:nvPr/>
        </p:nvSpPr>
        <p:spPr bwMode="auto">
          <a:xfrm>
            <a:off x="838200" y="4191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503" name="Freeform 14"/>
          <p:cNvSpPr>
            <a:spLocks/>
          </p:cNvSpPr>
          <p:nvPr/>
        </p:nvSpPr>
        <p:spPr bwMode="auto">
          <a:xfrm>
            <a:off x="914400" y="33528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504" name="Text Box 15"/>
          <p:cNvSpPr txBox="1">
            <a:spLocks noChangeArrowheads="1"/>
          </p:cNvSpPr>
          <p:nvPr/>
        </p:nvSpPr>
        <p:spPr bwMode="auto">
          <a:xfrm>
            <a:off x="2590800" y="2998788"/>
            <a:ext cx="8016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</a:p>
          <a:p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63505" name="Text Box 16"/>
          <p:cNvSpPr txBox="1">
            <a:spLocks noChangeArrowheads="1"/>
          </p:cNvSpPr>
          <p:nvPr/>
        </p:nvSpPr>
        <p:spPr bwMode="auto">
          <a:xfrm>
            <a:off x="3352800" y="29225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63506" name="Text Box 17"/>
          <p:cNvSpPr txBox="1">
            <a:spLocks noChangeArrowheads="1"/>
          </p:cNvSpPr>
          <p:nvPr/>
        </p:nvSpPr>
        <p:spPr bwMode="auto">
          <a:xfrm>
            <a:off x="3810000" y="3913188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CP</a:t>
            </a:r>
          </a:p>
        </p:txBody>
      </p:sp>
      <p:sp>
        <p:nvSpPr>
          <p:cNvPr id="63507" name="Line 18"/>
          <p:cNvSpPr>
            <a:spLocks noChangeShapeType="1"/>
          </p:cNvSpPr>
          <p:nvPr/>
        </p:nvSpPr>
        <p:spPr bwMode="auto">
          <a:xfrm flipH="1">
            <a:off x="609600" y="53340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3508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509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510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3511" name="Text Box 22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63512" name="Line 23"/>
          <p:cNvSpPr>
            <a:spLocks noChangeShapeType="1"/>
          </p:cNvSpPr>
          <p:nvPr/>
        </p:nvSpPr>
        <p:spPr bwMode="auto">
          <a:xfrm>
            <a:off x="1905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513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3514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3515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781339" name="Text Box 27"/>
          <p:cNvSpPr txBox="1">
            <a:spLocks noChangeArrowheads="1"/>
          </p:cNvSpPr>
          <p:nvPr/>
        </p:nvSpPr>
        <p:spPr bwMode="auto">
          <a:xfrm>
            <a:off x="457200" y="2057400"/>
            <a:ext cx="82169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i="0">
                <a:solidFill>
                  <a:srgbClr val="470F3E"/>
                </a:solidFill>
              </a:rPr>
              <a:t>Supongamos que estamos en un equilibrio de largo plazo  </a:t>
            </a:r>
          </a:p>
        </p:txBody>
      </p:sp>
      <p:sp>
        <p:nvSpPr>
          <p:cNvPr id="781340" name="Text Box 28"/>
          <p:cNvSpPr txBox="1">
            <a:spLocks noChangeArrowheads="1"/>
          </p:cNvSpPr>
          <p:nvPr/>
        </p:nvSpPr>
        <p:spPr bwMode="auto">
          <a:xfrm>
            <a:off x="6781800" y="2590800"/>
            <a:ext cx="2155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>
                <a:solidFill>
                  <a:srgbClr val="470F3E"/>
                </a:solidFill>
              </a:rPr>
              <a:t>P = CMg = CP</a:t>
            </a:r>
          </a:p>
        </p:txBody>
      </p:sp>
      <p:sp>
        <p:nvSpPr>
          <p:cNvPr id="63518" name="Text Box 29"/>
          <p:cNvSpPr txBox="1">
            <a:spLocks noChangeArrowheads="1"/>
          </p:cNvSpPr>
          <p:nvPr/>
        </p:nvSpPr>
        <p:spPr bwMode="auto">
          <a:xfrm>
            <a:off x="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63519" name="Text Box 30"/>
          <p:cNvSpPr txBox="1">
            <a:spLocks noChangeArrowheads="1"/>
          </p:cNvSpPr>
          <p:nvPr/>
        </p:nvSpPr>
        <p:spPr bwMode="auto">
          <a:xfrm>
            <a:off x="4419600" y="28194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0" y="152400"/>
            <a:ext cx="9144000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dirty="0" smtClean="0"/>
              <a:t>Equilibrio de Largo Plazo en Competencia Perfecta:</a:t>
            </a:r>
            <a:br>
              <a:rPr lang="es-UY" altLang="es-ES" sz="2800" i="0" kern="0" dirty="0" smtClean="0"/>
            </a:br>
            <a:r>
              <a:rPr lang="es-UY" altLang="es-ES" sz="2800" i="0" kern="0" dirty="0" smtClean="0"/>
              <a:t> </a:t>
            </a:r>
            <a:br>
              <a:rPr lang="es-UY" altLang="es-ES" sz="2800" i="0" kern="0" dirty="0" smtClean="0"/>
            </a:br>
            <a:r>
              <a:rPr lang="es-UY" altLang="es-ES" sz="3600" i="0" kern="0" dirty="0" smtClean="0"/>
              <a:t>El caso de los costos </a:t>
            </a:r>
            <a:r>
              <a:rPr lang="es-UY" altLang="es-ES" sz="3600" i="0" u="sng" kern="0" dirty="0" smtClean="0"/>
              <a:t>decrecientes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1339" grpId="0" autoUpdateAnimBg="0"/>
      <p:bldP spid="781340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9D64F0D-3796-405A-91AC-23B35CB1DDE5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52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4516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17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18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19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20" name="Text Box 7"/>
          <p:cNvSpPr txBox="1">
            <a:spLocks noChangeArrowheads="1"/>
          </p:cNvSpPr>
          <p:nvPr/>
        </p:nvSpPr>
        <p:spPr bwMode="auto">
          <a:xfrm>
            <a:off x="838200" y="6491288"/>
            <a:ext cx="41735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Típica empresa (antes de la entrada)</a:t>
            </a:r>
          </a:p>
        </p:txBody>
      </p: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7319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 Total</a:t>
            </a:r>
          </a:p>
        </p:txBody>
      </p:sp>
      <p:sp>
        <p:nvSpPr>
          <p:cNvPr id="64522" name="Text Box 9"/>
          <p:cNvSpPr txBox="1">
            <a:spLocks noChangeArrowheads="1"/>
          </p:cNvSpPr>
          <p:nvPr/>
        </p:nvSpPr>
        <p:spPr bwMode="auto">
          <a:xfrm>
            <a:off x="1704975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4523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64524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64525" name="Freeform 12"/>
          <p:cNvSpPr>
            <a:spLocks/>
          </p:cNvSpPr>
          <p:nvPr/>
        </p:nvSpPr>
        <p:spPr bwMode="auto">
          <a:xfrm>
            <a:off x="990600" y="3200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26" name="Freeform 13"/>
          <p:cNvSpPr>
            <a:spLocks/>
          </p:cNvSpPr>
          <p:nvPr/>
        </p:nvSpPr>
        <p:spPr bwMode="auto">
          <a:xfrm>
            <a:off x="838200" y="4191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27" name="Freeform 14"/>
          <p:cNvSpPr>
            <a:spLocks/>
          </p:cNvSpPr>
          <p:nvPr/>
        </p:nvSpPr>
        <p:spPr bwMode="auto">
          <a:xfrm>
            <a:off x="914400" y="33528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28" name="Text Box 15"/>
          <p:cNvSpPr txBox="1">
            <a:spLocks noChangeArrowheads="1"/>
          </p:cNvSpPr>
          <p:nvPr/>
        </p:nvSpPr>
        <p:spPr bwMode="auto">
          <a:xfrm>
            <a:off x="2590800" y="2998788"/>
            <a:ext cx="8016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</a:p>
          <a:p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64529" name="Text Box 16"/>
          <p:cNvSpPr txBox="1">
            <a:spLocks noChangeArrowheads="1"/>
          </p:cNvSpPr>
          <p:nvPr/>
        </p:nvSpPr>
        <p:spPr bwMode="auto">
          <a:xfrm>
            <a:off x="3352800" y="29225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64530" name="Text Box 17"/>
          <p:cNvSpPr txBox="1">
            <a:spLocks noChangeArrowheads="1"/>
          </p:cNvSpPr>
          <p:nvPr/>
        </p:nvSpPr>
        <p:spPr bwMode="auto">
          <a:xfrm>
            <a:off x="3810000" y="3913188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CP</a:t>
            </a:r>
          </a:p>
        </p:txBody>
      </p:sp>
      <p:sp>
        <p:nvSpPr>
          <p:cNvPr id="64531" name="Line 18"/>
          <p:cNvSpPr>
            <a:spLocks noChangeShapeType="1"/>
          </p:cNvSpPr>
          <p:nvPr/>
        </p:nvSpPr>
        <p:spPr bwMode="auto">
          <a:xfrm flipH="1">
            <a:off x="609600" y="53340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4532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33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34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4535" name="Text Box 22"/>
          <p:cNvSpPr txBox="1">
            <a:spLocks noChangeArrowheads="1"/>
          </p:cNvSpPr>
          <p:nvPr/>
        </p:nvSpPr>
        <p:spPr bwMode="auto">
          <a:xfrm>
            <a:off x="72390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64536" name="Line 23"/>
          <p:cNvSpPr>
            <a:spLocks noChangeShapeType="1"/>
          </p:cNvSpPr>
          <p:nvPr/>
        </p:nvSpPr>
        <p:spPr bwMode="auto">
          <a:xfrm>
            <a:off x="1905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37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4538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4539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grpSp>
        <p:nvGrpSpPr>
          <p:cNvPr id="782376" name="Group 40"/>
          <p:cNvGrpSpPr>
            <a:grpSpLocks/>
          </p:cNvGrpSpPr>
          <p:nvPr/>
        </p:nvGrpSpPr>
        <p:grpSpPr bwMode="auto">
          <a:xfrm>
            <a:off x="155575" y="1793875"/>
            <a:ext cx="8197850" cy="4176713"/>
            <a:chOff x="98" y="1130"/>
            <a:chExt cx="5164" cy="2631"/>
          </a:xfrm>
        </p:grpSpPr>
        <p:sp>
          <p:nvSpPr>
            <p:cNvPr id="64551" name="Text Box 27"/>
            <p:cNvSpPr txBox="1">
              <a:spLocks noChangeArrowheads="1"/>
            </p:cNvSpPr>
            <p:nvPr/>
          </p:nvSpPr>
          <p:spPr bwMode="auto">
            <a:xfrm>
              <a:off x="98" y="1130"/>
              <a:ext cx="359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2200" i="0">
                  <a:solidFill>
                    <a:srgbClr val="470F3E"/>
                  </a:solidFill>
                </a:rPr>
                <a:t>Supongamos que la demanda aumenta a </a:t>
              </a:r>
              <a:r>
                <a:rPr lang="en-US" altLang="es-ES" sz="2200">
                  <a:solidFill>
                    <a:srgbClr val="470F3E"/>
                  </a:solidFill>
                </a:rPr>
                <a:t>D</a:t>
              </a:r>
              <a:r>
                <a:rPr lang="en-US" altLang="es-ES" sz="2200" i="0">
                  <a:solidFill>
                    <a:srgbClr val="470F3E"/>
                  </a:solidFill>
                </a:rPr>
                <a:t>’</a:t>
              </a:r>
            </a:p>
          </p:txBody>
        </p:sp>
        <p:sp>
          <p:nvSpPr>
            <p:cNvPr id="64552" name="Freeform 28"/>
            <p:cNvSpPr>
              <a:spLocks/>
            </p:cNvSpPr>
            <p:nvPr/>
          </p:nvSpPr>
          <p:spPr bwMode="auto">
            <a:xfrm>
              <a:off x="3744" y="2112"/>
              <a:ext cx="1296" cy="1536"/>
            </a:xfrm>
            <a:custGeom>
              <a:avLst/>
              <a:gdLst>
                <a:gd name="T0" fmla="*/ 0 w 1104"/>
                <a:gd name="T1" fmla="*/ 0 h 1440"/>
                <a:gd name="T2" fmla="*/ 856 w 1104"/>
                <a:gd name="T3" fmla="*/ 1126 h 1440"/>
                <a:gd name="T4" fmla="*/ 2462 w 1104"/>
                <a:gd name="T5" fmla="*/ 1987 h 14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04" h="1440">
                  <a:moveTo>
                    <a:pt x="0" y="0"/>
                  </a:moveTo>
                  <a:cubicBezTo>
                    <a:pt x="100" y="288"/>
                    <a:pt x="200" y="576"/>
                    <a:pt x="384" y="816"/>
                  </a:cubicBezTo>
                  <a:cubicBezTo>
                    <a:pt x="568" y="1056"/>
                    <a:pt x="984" y="1336"/>
                    <a:pt x="1104" y="1440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4553" name="Text Box 29"/>
            <p:cNvSpPr txBox="1">
              <a:spLocks noChangeArrowheads="1"/>
            </p:cNvSpPr>
            <p:nvPr/>
          </p:nvSpPr>
          <p:spPr bwMode="auto">
            <a:xfrm>
              <a:off x="5040" y="3569"/>
              <a:ext cx="22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>
                  <a:solidFill>
                    <a:srgbClr val="470F3E"/>
                  </a:solidFill>
                </a:rPr>
                <a:t>D</a:t>
              </a:r>
              <a:r>
                <a:rPr lang="en-US" altLang="es-ES" sz="1400" i="0">
                  <a:solidFill>
                    <a:srgbClr val="470F3E"/>
                  </a:solidFill>
                </a:rPr>
                <a:t>’</a:t>
              </a:r>
              <a:endParaRPr lang="en-US" altLang="es-ES" sz="1400">
                <a:solidFill>
                  <a:srgbClr val="470F3E"/>
                </a:solidFill>
              </a:endParaRPr>
            </a:p>
          </p:txBody>
        </p:sp>
        <p:sp>
          <p:nvSpPr>
            <p:cNvPr id="64554" name="AutoShape 35"/>
            <p:cNvSpPr>
              <a:spLocks noChangeArrowheads="1"/>
            </p:cNvSpPr>
            <p:nvPr/>
          </p:nvSpPr>
          <p:spPr bwMode="auto">
            <a:xfrm>
              <a:off x="3600" y="2400"/>
              <a:ext cx="192" cy="144"/>
            </a:xfrm>
            <a:prstGeom prst="rightArrow">
              <a:avLst>
                <a:gd name="adj1" fmla="val 50000"/>
                <a:gd name="adj2" fmla="val 33333"/>
              </a:avLst>
            </a:prstGeom>
            <a:solidFill>
              <a:srgbClr val="3B4F89"/>
            </a:solidFill>
            <a:ln w="38100">
              <a:solidFill>
                <a:srgbClr val="3B4F8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endParaRPr lang="es-UY" altLang="es-ES"/>
            </a:p>
          </p:txBody>
        </p:sp>
      </p:grpSp>
      <p:grpSp>
        <p:nvGrpSpPr>
          <p:cNvPr id="782377" name="Group 41"/>
          <p:cNvGrpSpPr>
            <a:grpSpLocks/>
          </p:cNvGrpSpPr>
          <p:nvPr/>
        </p:nvGrpSpPr>
        <p:grpSpPr bwMode="auto">
          <a:xfrm>
            <a:off x="149225" y="2125663"/>
            <a:ext cx="8405813" cy="4454525"/>
            <a:chOff x="94" y="1339"/>
            <a:chExt cx="5295" cy="2806"/>
          </a:xfrm>
        </p:grpSpPr>
        <p:sp>
          <p:nvSpPr>
            <p:cNvPr id="64544" name="Line 30"/>
            <p:cNvSpPr>
              <a:spLocks noChangeShapeType="1"/>
            </p:cNvSpPr>
            <p:nvPr/>
          </p:nvSpPr>
          <p:spPr bwMode="auto">
            <a:xfrm>
              <a:off x="4272" y="307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4545" name="Line 31"/>
            <p:cNvSpPr>
              <a:spLocks noChangeShapeType="1"/>
            </p:cNvSpPr>
            <p:nvPr/>
          </p:nvSpPr>
          <p:spPr bwMode="auto">
            <a:xfrm flipH="1">
              <a:off x="384" y="3072"/>
              <a:ext cx="38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4546" name="Text Box 32"/>
            <p:cNvSpPr txBox="1">
              <a:spLocks noChangeArrowheads="1"/>
            </p:cNvSpPr>
            <p:nvPr/>
          </p:nvSpPr>
          <p:spPr bwMode="auto">
            <a:xfrm>
              <a:off x="144" y="2945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/>
            </a:p>
          </p:txBody>
        </p:sp>
        <p:sp>
          <p:nvSpPr>
            <p:cNvPr id="64547" name="Text Box 33"/>
            <p:cNvSpPr txBox="1">
              <a:spLocks noChangeArrowheads="1"/>
            </p:cNvSpPr>
            <p:nvPr/>
          </p:nvSpPr>
          <p:spPr bwMode="auto">
            <a:xfrm>
              <a:off x="94" y="1339"/>
              <a:ext cx="5295" cy="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2200" i="0">
                  <a:solidFill>
                    <a:srgbClr val="470F3E"/>
                  </a:solidFill>
                </a:rPr>
                <a:t>Precios de mercado aumentan a </a:t>
              </a:r>
              <a:r>
                <a:rPr lang="en-US" altLang="es-ES" sz="2200">
                  <a:solidFill>
                    <a:srgbClr val="470F3E"/>
                  </a:solidFill>
                </a:rPr>
                <a:t>P</a:t>
              </a:r>
              <a:r>
                <a:rPr lang="en-US" altLang="es-ES" sz="2200" i="0" baseline="-25000">
                  <a:solidFill>
                    <a:srgbClr val="470F3E"/>
                  </a:solidFill>
                </a:rPr>
                <a:t>2</a:t>
              </a:r>
              <a:r>
                <a:rPr lang="en-US" altLang="es-ES" sz="2200" i="0">
                  <a:solidFill>
                    <a:srgbClr val="470F3E"/>
                  </a:solidFill>
                </a:rPr>
                <a:t> y las empresas aumentan su </a:t>
              </a:r>
            </a:p>
            <a:p>
              <a:r>
                <a:rPr lang="en-US" altLang="es-ES" sz="2200" i="0">
                  <a:solidFill>
                    <a:srgbClr val="470F3E"/>
                  </a:solidFill>
                </a:rPr>
                <a:t>producción a </a:t>
              </a:r>
              <a:r>
                <a:rPr lang="en-US" altLang="es-ES" sz="2200">
                  <a:solidFill>
                    <a:srgbClr val="470F3E"/>
                  </a:solidFill>
                </a:rPr>
                <a:t>q</a:t>
              </a:r>
              <a:r>
                <a:rPr lang="en-US" altLang="es-ES" sz="2200" i="0" baseline="-25000">
                  <a:solidFill>
                    <a:srgbClr val="470F3E"/>
                  </a:solidFill>
                </a:rPr>
                <a:t>2</a:t>
              </a:r>
              <a:endParaRPr lang="en-US" altLang="es-ES" sz="2200" i="0">
                <a:solidFill>
                  <a:srgbClr val="470F3E"/>
                </a:solidFill>
              </a:endParaRPr>
            </a:p>
          </p:txBody>
        </p:sp>
        <p:sp>
          <p:nvSpPr>
            <p:cNvPr id="64548" name="Text Box 34"/>
            <p:cNvSpPr txBox="1">
              <a:spLocks noChangeArrowheads="1"/>
            </p:cNvSpPr>
            <p:nvPr/>
          </p:nvSpPr>
          <p:spPr bwMode="auto">
            <a:xfrm>
              <a:off x="4176" y="3953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/>
            </a:p>
          </p:txBody>
        </p:sp>
        <p:sp>
          <p:nvSpPr>
            <p:cNvPr id="64549" name="Line 36"/>
            <p:cNvSpPr>
              <a:spLocks noChangeShapeType="1"/>
            </p:cNvSpPr>
            <p:nvPr/>
          </p:nvSpPr>
          <p:spPr bwMode="auto">
            <a:xfrm>
              <a:off x="1440" y="307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4550" name="Text Box 37"/>
            <p:cNvSpPr txBox="1">
              <a:spLocks noChangeArrowheads="1"/>
            </p:cNvSpPr>
            <p:nvPr/>
          </p:nvSpPr>
          <p:spPr bwMode="auto">
            <a:xfrm>
              <a:off x="1363" y="3905"/>
              <a:ext cx="2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r"/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2</a:t>
              </a:r>
              <a:endParaRPr lang="en-US" altLang="es-ES" sz="1400" b="1"/>
            </a:p>
          </p:txBody>
        </p:sp>
      </p:grpSp>
      <p:sp>
        <p:nvSpPr>
          <p:cNvPr id="64542" name="Text Box 38"/>
          <p:cNvSpPr txBox="1">
            <a:spLocks noChangeArrowheads="1"/>
          </p:cNvSpPr>
          <p:nvPr/>
        </p:nvSpPr>
        <p:spPr bwMode="auto">
          <a:xfrm>
            <a:off x="-76200" y="28194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64543" name="Text Box 39"/>
          <p:cNvSpPr txBox="1">
            <a:spLocks noChangeArrowheads="1"/>
          </p:cNvSpPr>
          <p:nvPr/>
        </p:nvSpPr>
        <p:spPr bwMode="auto">
          <a:xfrm>
            <a:off x="4419600" y="28956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0" y="152400"/>
            <a:ext cx="9144000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dirty="0" smtClean="0"/>
              <a:t>Equilibrio de Largo Plazo en Competencia Perfecta:</a:t>
            </a:r>
            <a:br>
              <a:rPr lang="es-UY" altLang="es-ES" sz="2800" i="0" kern="0" dirty="0" smtClean="0"/>
            </a:br>
            <a:r>
              <a:rPr lang="es-UY" altLang="es-ES" sz="2800" i="0" kern="0" dirty="0" smtClean="0"/>
              <a:t> </a:t>
            </a:r>
            <a:br>
              <a:rPr lang="es-UY" altLang="es-ES" sz="2800" i="0" kern="0" dirty="0" smtClean="0"/>
            </a:br>
            <a:r>
              <a:rPr lang="es-UY" altLang="es-ES" sz="3600" i="0" kern="0" dirty="0" smtClean="0"/>
              <a:t>El caso de los costos </a:t>
            </a:r>
            <a:r>
              <a:rPr lang="es-UY" altLang="es-ES" sz="3600" i="0" u="sng" kern="0" dirty="0" smtClean="0"/>
              <a:t>decrecientes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8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8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4FF8616-DE03-446E-8FFB-6BEFE7DECFDE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53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5540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41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42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43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44" name="Text Box 7"/>
          <p:cNvSpPr txBox="1">
            <a:spLocks noChangeArrowheads="1"/>
          </p:cNvSpPr>
          <p:nvPr/>
        </p:nvSpPr>
        <p:spPr bwMode="auto">
          <a:xfrm>
            <a:off x="838200" y="6491288"/>
            <a:ext cx="41735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Típica empresa (antes de la entrada)</a:t>
            </a:r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7319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 Total</a:t>
            </a:r>
          </a:p>
        </p:txBody>
      </p:sp>
      <p:sp>
        <p:nvSpPr>
          <p:cNvPr id="65546" name="Text Box 9"/>
          <p:cNvSpPr txBox="1">
            <a:spLocks noChangeArrowheads="1"/>
          </p:cNvSpPr>
          <p:nvPr/>
        </p:nvSpPr>
        <p:spPr bwMode="auto">
          <a:xfrm>
            <a:off x="1630363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5547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65548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65549" name="Freeform 12"/>
          <p:cNvSpPr>
            <a:spLocks/>
          </p:cNvSpPr>
          <p:nvPr/>
        </p:nvSpPr>
        <p:spPr bwMode="auto">
          <a:xfrm>
            <a:off x="1066800" y="3581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50" name="Freeform 13"/>
          <p:cNvSpPr>
            <a:spLocks/>
          </p:cNvSpPr>
          <p:nvPr/>
        </p:nvSpPr>
        <p:spPr bwMode="auto">
          <a:xfrm>
            <a:off x="914400" y="4572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51" name="Freeform 14"/>
          <p:cNvSpPr>
            <a:spLocks/>
          </p:cNvSpPr>
          <p:nvPr/>
        </p:nvSpPr>
        <p:spPr bwMode="auto">
          <a:xfrm>
            <a:off x="1219200" y="35052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52" name="Text Box 15"/>
          <p:cNvSpPr txBox="1">
            <a:spLocks noChangeArrowheads="1"/>
          </p:cNvSpPr>
          <p:nvPr/>
        </p:nvSpPr>
        <p:spPr bwMode="auto">
          <a:xfrm>
            <a:off x="2667000" y="3151188"/>
            <a:ext cx="8413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CMg cp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sp>
        <p:nvSpPr>
          <p:cNvPr id="65553" name="Text Box 16"/>
          <p:cNvSpPr txBox="1">
            <a:spLocks noChangeArrowheads="1"/>
          </p:cNvSpPr>
          <p:nvPr/>
        </p:nvSpPr>
        <p:spPr bwMode="auto">
          <a:xfrm>
            <a:off x="3505200" y="3303588"/>
            <a:ext cx="6032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  <a:r>
              <a:rPr lang="en-US" altLang="es-ES" sz="1400" i="0">
                <a:solidFill>
                  <a:srgbClr val="3B4F89"/>
                </a:solidFill>
              </a:rPr>
              <a:t>’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5554" name="Text Box 17"/>
          <p:cNvSpPr txBox="1">
            <a:spLocks noChangeArrowheads="1"/>
          </p:cNvSpPr>
          <p:nvPr/>
        </p:nvSpPr>
        <p:spPr bwMode="auto">
          <a:xfrm>
            <a:off x="3733800" y="4217988"/>
            <a:ext cx="471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CP</a:t>
            </a:r>
            <a:r>
              <a:rPr lang="en-US" altLang="es-ES" sz="1400" i="0">
                <a:solidFill>
                  <a:srgbClr val="3B4F89"/>
                </a:solidFill>
              </a:rPr>
              <a:t>’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5555" name="Line 18"/>
          <p:cNvSpPr>
            <a:spLocks noChangeShapeType="1"/>
          </p:cNvSpPr>
          <p:nvPr/>
        </p:nvSpPr>
        <p:spPr bwMode="auto">
          <a:xfrm flipH="1">
            <a:off x="609600" y="53340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5556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57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58" name="Text Box 21"/>
          <p:cNvSpPr txBox="1">
            <a:spLocks noChangeArrowheads="1"/>
          </p:cNvSpPr>
          <p:nvPr/>
        </p:nvSpPr>
        <p:spPr bwMode="auto">
          <a:xfrm>
            <a:off x="7162800" y="32273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O</a:t>
            </a:r>
            <a:endParaRPr lang="en-US" altLang="es-ES" sz="1400">
              <a:solidFill>
                <a:srgbClr val="3B4F89"/>
              </a:solidFill>
            </a:endParaRPr>
          </a:p>
        </p:txBody>
      </p:sp>
      <p:sp>
        <p:nvSpPr>
          <p:cNvPr id="65559" name="Text Box 22"/>
          <p:cNvSpPr txBox="1">
            <a:spLocks noChangeArrowheads="1"/>
          </p:cNvSpPr>
          <p:nvPr/>
        </p:nvSpPr>
        <p:spPr bwMode="auto">
          <a:xfrm>
            <a:off x="7162800" y="58181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65560" name="Line 23"/>
          <p:cNvSpPr>
            <a:spLocks noChangeShapeType="1"/>
          </p:cNvSpPr>
          <p:nvPr/>
        </p:nvSpPr>
        <p:spPr bwMode="auto">
          <a:xfrm>
            <a:off x="1905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61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5562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5563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5564" name="Freeform 28"/>
          <p:cNvSpPr>
            <a:spLocks/>
          </p:cNvSpPr>
          <p:nvPr/>
        </p:nvSpPr>
        <p:spPr bwMode="auto">
          <a:xfrm>
            <a:off x="5943600" y="3352800"/>
            <a:ext cx="1981200" cy="24384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7924800" y="5665788"/>
            <a:ext cx="352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  <a:r>
              <a:rPr lang="en-US" altLang="es-ES" sz="1400" i="0">
                <a:solidFill>
                  <a:srgbClr val="470F3E"/>
                </a:solidFill>
              </a:rPr>
              <a:t>’</a:t>
            </a:r>
            <a:endParaRPr lang="en-US" altLang="es-ES" sz="1400">
              <a:solidFill>
                <a:srgbClr val="470F3E"/>
              </a:solidFill>
            </a:endParaRPr>
          </a:p>
        </p:txBody>
      </p:sp>
      <p:grpSp>
        <p:nvGrpSpPr>
          <p:cNvPr id="783405" name="Group 45"/>
          <p:cNvGrpSpPr>
            <a:grpSpLocks/>
          </p:cNvGrpSpPr>
          <p:nvPr/>
        </p:nvGrpSpPr>
        <p:grpSpPr bwMode="auto">
          <a:xfrm>
            <a:off x="228600" y="2573338"/>
            <a:ext cx="7777163" cy="4006850"/>
            <a:chOff x="144" y="1621"/>
            <a:chExt cx="4899" cy="2524"/>
          </a:xfrm>
        </p:grpSpPr>
        <p:sp>
          <p:nvSpPr>
            <p:cNvPr id="65574" name="Text Box 32"/>
            <p:cNvSpPr txBox="1">
              <a:spLocks noChangeArrowheads="1"/>
            </p:cNvSpPr>
            <p:nvPr/>
          </p:nvSpPr>
          <p:spPr bwMode="auto">
            <a:xfrm>
              <a:off x="144" y="3521"/>
              <a:ext cx="2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P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3</a:t>
              </a:r>
              <a:endParaRPr lang="en-US" altLang="es-ES" sz="1400" b="1"/>
            </a:p>
          </p:txBody>
        </p:sp>
        <p:sp>
          <p:nvSpPr>
            <p:cNvPr id="65575" name="Text Box 33"/>
            <p:cNvSpPr txBox="1">
              <a:spLocks noChangeArrowheads="1"/>
            </p:cNvSpPr>
            <p:nvPr/>
          </p:nvSpPr>
          <p:spPr bwMode="auto">
            <a:xfrm>
              <a:off x="998" y="1621"/>
              <a:ext cx="3598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2200" i="0">
                  <a:solidFill>
                    <a:srgbClr val="470F3E"/>
                  </a:solidFill>
                </a:rPr>
                <a:t>La entrada de nuevas firmas baja los costos</a:t>
              </a:r>
            </a:p>
          </p:txBody>
        </p:sp>
        <p:sp>
          <p:nvSpPr>
            <p:cNvPr id="65576" name="Text Box 34"/>
            <p:cNvSpPr txBox="1">
              <a:spLocks noChangeArrowheads="1"/>
            </p:cNvSpPr>
            <p:nvPr/>
          </p:nvSpPr>
          <p:spPr bwMode="auto">
            <a:xfrm>
              <a:off x="4800" y="3953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3</a:t>
              </a:r>
              <a:endParaRPr lang="en-US" altLang="es-ES" sz="1400" b="1"/>
            </a:p>
          </p:txBody>
        </p:sp>
        <p:sp>
          <p:nvSpPr>
            <p:cNvPr id="65577" name="Line 36"/>
            <p:cNvSpPr>
              <a:spLocks noChangeShapeType="1"/>
            </p:cNvSpPr>
            <p:nvPr/>
          </p:nvSpPr>
          <p:spPr bwMode="auto">
            <a:xfrm>
              <a:off x="1248" y="3600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5578" name="Text Box 37"/>
            <p:cNvSpPr txBox="1">
              <a:spLocks noChangeArrowheads="1"/>
            </p:cNvSpPr>
            <p:nvPr/>
          </p:nvSpPr>
          <p:spPr bwMode="auto">
            <a:xfrm>
              <a:off x="1171" y="3905"/>
              <a:ext cx="2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r"/>
              <a:r>
                <a:rPr lang="en-US" altLang="es-ES" sz="1400" b="1">
                  <a:solidFill>
                    <a:schemeClr val="tx1"/>
                  </a:solidFill>
                </a:rPr>
                <a:t>q</a:t>
              </a:r>
              <a:r>
                <a:rPr lang="en-US" altLang="es-ES" sz="1400" b="1" i="0" baseline="-25000">
                  <a:solidFill>
                    <a:schemeClr val="tx1"/>
                  </a:solidFill>
                </a:rPr>
                <a:t>3</a:t>
              </a:r>
              <a:endParaRPr lang="en-US" altLang="es-ES" sz="1400" b="1"/>
            </a:p>
          </p:txBody>
        </p:sp>
        <p:sp>
          <p:nvSpPr>
            <p:cNvPr id="65579" name="Line 38"/>
            <p:cNvSpPr>
              <a:spLocks noChangeShapeType="1"/>
            </p:cNvSpPr>
            <p:nvPr/>
          </p:nvSpPr>
          <p:spPr bwMode="auto">
            <a:xfrm flipH="1">
              <a:off x="384" y="3600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5580" name="Line 39"/>
            <p:cNvSpPr>
              <a:spLocks noChangeShapeType="1"/>
            </p:cNvSpPr>
            <p:nvPr/>
          </p:nvSpPr>
          <p:spPr bwMode="auto">
            <a:xfrm>
              <a:off x="4944" y="3600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783404" name="Group 44"/>
          <p:cNvGrpSpPr>
            <a:grpSpLocks/>
          </p:cNvGrpSpPr>
          <p:nvPr/>
        </p:nvGrpSpPr>
        <p:grpSpPr bwMode="auto">
          <a:xfrm>
            <a:off x="7086602" y="3836987"/>
            <a:ext cx="1735138" cy="2335212"/>
            <a:chOff x="4464" y="2417"/>
            <a:chExt cx="1093" cy="1471"/>
          </a:xfrm>
        </p:grpSpPr>
        <p:sp>
          <p:nvSpPr>
            <p:cNvPr id="65571" name="AutoShape 35"/>
            <p:cNvSpPr>
              <a:spLocks noChangeArrowheads="1"/>
            </p:cNvSpPr>
            <p:nvPr/>
          </p:nvSpPr>
          <p:spPr bwMode="auto">
            <a:xfrm>
              <a:off x="4608" y="2592"/>
              <a:ext cx="576" cy="384"/>
            </a:xfrm>
            <a:prstGeom prst="rightArrow">
              <a:avLst>
                <a:gd name="adj1" fmla="val 50000"/>
                <a:gd name="adj2" fmla="val 37500"/>
              </a:avLst>
            </a:prstGeom>
            <a:solidFill>
              <a:srgbClr val="470F3E"/>
            </a:solidFill>
            <a:ln w="38100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endParaRPr lang="es-UY" altLang="es-ES"/>
            </a:p>
          </p:txBody>
        </p:sp>
        <p:sp>
          <p:nvSpPr>
            <p:cNvPr id="65572" name="Freeform 40"/>
            <p:cNvSpPr>
              <a:spLocks/>
            </p:cNvSpPr>
            <p:nvPr/>
          </p:nvSpPr>
          <p:spPr bwMode="auto">
            <a:xfrm>
              <a:off x="4464" y="2592"/>
              <a:ext cx="960" cy="1296"/>
            </a:xfrm>
            <a:custGeom>
              <a:avLst/>
              <a:gdLst>
                <a:gd name="T0" fmla="*/ 0 w 1152"/>
                <a:gd name="T1" fmla="*/ 657 h 1536"/>
                <a:gd name="T2" fmla="*/ 251 w 1152"/>
                <a:gd name="T3" fmla="*/ 472 h 1536"/>
                <a:gd name="T4" fmla="*/ 463 w 1152"/>
                <a:gd name="T5" fmla="*/ 0 h 15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52" h="1536">
                  <a:moveTo>
                    <a:pt x="0" y="1536"/>
                  </a:moveTo>
                  <a:cubicBezTo>
                    <a:pt x="216" y="1448"/>
                    <a:pt x="432" y="1360"/>
                    <a:pt x="624" y="1104"/>
                  </a:cubicBezTo>
                  <a:cubicBezTo>
                    <a:pt x="816" y="848"/>
                    <a:pt x="1064" y="184"/>
                    <a:pt x="1152" y="0"/>
                  </a:cubicBezTo>
                </a:path>
              </a:pathLst>
            </a:custGeom>
            <a:noFill/>
            <a:ln w="28575" cap="flat" cmpd="sng">
              <a:solidFill>
                <a:srgbClr val="3B4F8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65573" name="Text Box 41"/>
            <p:cNvSpPr txBox="1">
              <a:spLocks noChangeArrowheads="1"/>
            </p:cNvSpPr>
            <p:nvPr/>
          </p:nvSpPr>
          <p:spPr bwMode="auto">
            <a:xfrm>
              <a:off x="5328" y="2417"/>
              <a:ext cx="22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400">
                  <a:solidFill>
                    <a:srgbClr val="470F3E"/>
                  </a:solidFill>
                </a:rPr>
                <a:t>O</a:t>
              </a:r>
              <a:r>
                <a:rPr lang="en-US" altLang="es-ES" sz="1400" i="0">
                  <a:solidFill>
                    <a:srgbClr val="3B4F89"/>
                  </a:solidFill>
                </a:rPr>
                <a:t>’</a:t>
              </a:r>
              <a:endParaRPr lang="en-US" altLang="es-ES" sz="1400">
                <a:solidFill>
                  <a:srgbClr val="3B4F89"/>
                </a:solidFill>
              </a:endParaRPr>
            </a:p>
          </p:txBody>
        </p:sp>
      </p:grpSp>
      <p:sp>
        <p:nvSpPr>
          <p:cNvPr id="65568" name="Text Box 42"/>
          <p:cNvSpPr txBox="1">
            <a:spLocks noChangeArrowheads="1"/>
          </p:cNvSpPr>
          <p:nvPr/>
        </p:nvSpPr>
        <p:spPr bwMode="auto">
          <a:xfrm>
            <a:off x="-76200" y="28194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65569" name="Text Box 43"/>
          <p:cNvSpPr txBox="1">
            <a:spLocks noChangeArrowheads="1"/>
          </p:cNvSpPr>
          <p:nvPr/>
        </p:nvSpPr>
        <p:spPr bwMode="auto">
          <a:xfrm>
            <a:off x="4419600" y="29718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 bwMode="auto">
          <a:xfrm>
            <a:off x="0" y="152400"/>
            <a:ext cx="9144000" cy="13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dirty="0" smtClean="0"/>
              <a:t>Equilibrio de Largo Plazo en Competencia Perfecta:</a:t>
            </a:r>
            <a:br>
              <a:rPr lang="es-UY" altLang="es-ES" sz="2800" i="0" kern="0" dirty="0" smtClean="0"/>
            </a:br>
            <a:r>
              <a:rPr lang="es-UY" altLang="es-ES" sz="2800" i="0" kern="0" dirty="0" smtClean="0"/>
              <a:t> </a:t>
            </a:r>
            <a:br>
              <a:rPr lang="es-UY" altLang="es-ES" sz="2800" i="0" kern="0" dirty="0" smtClean="0"/>
            </a:br>
            <a:r>
              <a:rPr lang="es-UY" altLang="es-ES" sz="3600" i="0" kern="0" dirty="0" smtClean="0"/>
              <a:t>El caso de los costos </a:t>
            </a:r>
            <a:r>
              <a:rPr lang="es-UY" altLang="es-ES" sz="3600" i="0" u="sng" kern="0" dirty="0" smtClean="0"/>
              <a:t>decrecientes</a:t>
            </a:r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0" y="1569561"/>
            <a:ext cx="1013096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ctr"/>
            <a:r>
              <a:rPr lang="es-UY" altLang="es-ES" sz="2200" i="0" dirty="0" smtClean="0">
                <a:solidFill>
                  <a:srgbClr val="470F3E"/>
                </a:solidFill>
              </a:rPr>
              <a:t>Beneficios positivos atraen a nuevas firmas y la curva de oferta se desplaza hacia afuera</a:t>
            </a:r>
            <a:endParaRPr lang="es-UY" altLang="es-ES" sz="2200" i="0" dirty="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8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8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EA71E63-DB33-45EB-A399-52598A51CF57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54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z="3600" smtClean="0"/>
              <a:t>Equilibrio de Largo Plazo : El caso de los costos decrecientes</a:t>
            </a:r>
          </a:p>
        </p:txBody>
      </p:sp>
      <p:sp>
        <p:nvSpPr>
          <p:cNvPr id="66564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65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66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67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838200" y="6491288"/>
            <a:ext cx="41735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Típica empresa (antes de la entrada)</a:t>
            </a:r>
          </a:p>
        </p:txBody>
      </p:sp>
      <p:sp>
        <p:nvSpPr>
          <p:cNvPr id="66569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7319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 Total</a:t>
            </a:r>
          </a:p>
        </p:txBody>
      </p:sp>
      <p:sp>
        <p:nvSpPr>
          <p:cNvPr id="66570" name="Text Box 9"/>
          <p:cNvSpPr txBox="1">
            <a:spLocks noChangeArrowheads="1"/>
          </p:cNvSpPr>
          <p:nvPr/>
        </p:nvSpPr>
        <p:spPr bwMode="auto">
          <a:xfrm>
            <a:off x="1630363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6571" name="Text Box 10"/>
          <p:cNvSpPr txBox="1">
            <a:spLocks noChangeArrowheads="1"/>
          </p:cNvSpPr>
          <p:nvPr/>
        </p:nvSpPr>
        <p:spPr bwMode="auto">
          <a:xfrm>
            <a:off x="3886200" y="6272213"/>
            <a:ext cx="10033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i="0">
                <a:solidFill>
                  <a:schemeClr val="tx1"/>
                </a:solidFill>
              </a:rPr>
              <a:t>Cantidad</a:t>
            </a:r>
            <a:endParaRPr lang="en-US" altLang="es-ES" sz="1600"/>
          </a:p>
        </p:txBody>
      </p:sp>
      <p:sp>
        <p:nvSpPr>
          <p:cNvPr id="66572" name="Text Box 11"/>
          <p:cNvSpPr txBox="1">
            <a:spLocks noChangeArrowheads="1"/>
          </p:cNvSpPr>
          <p:nvPr/>
        </p:nvSpPr>
        <p:spPr bwMode="auto">
          <a:xfrm>
            <a:off x="8001000" y="6248400"/>
            <a:ext cx="10033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i="0">
                <a:solidFill>
                  <a:schemeClr val="tx1"/>
                </a:solidFill>
              </a:rPr>
              <a:t>Cantidad</a:t>
            </a:r>
            <a:endParaRPr lang="en-US" altLang="es-ES" sz="1600"/>
          </a:p>
        </p:txBody>
      </p:sp>
      <p:sp>
        <p:nvSpPr>
          <p:cNvPr id="66573" name="Freeform 12"/>
          <p:cNvSpPr>
            <a:spLocks/>
          </p:cNvSpPr>
          <p:nvPr/>
        </p:nvSpPr>
        <p:spPr bwMode="auto">
          <a:xfrm>
            <a:off x="1066800" y="3581400"/>
            <a:ext cx="2590800" cy="25908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74" name="Freeform 13"/>
          <p:cNvSpPr>
            <a:spLocks/>
          </p:cNvSpPr>
          <p:nvPr/>
        </p:nvSpPr>
        <p:spPr bwMode="auto">
          <a:xfrm>
            <a:off x="914400" y="4572000"/>
            <a:ext cx="3048000" cy="1193800"/>
          </a:xfrm>
          <a:custGeom>
            <a:avLst/>
            <a:gdLst>
              <a:gd name="T0" fmla="*/ 0 w 1920"/>
              <a:gd name="T1" fmla="*/ 2147483647 h 752"/>
              <a:gd name="T2" fmla="*/ 2147483647 w 1920"/>
              <a:gd name="T3" fmla="*/ 2147483647 h 752"/>
              <a:gd name="T4" fmla="*/ 2147483647 w 1920"/>
              <a:gd name="T5" fmla="*/ 0 h 7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0" h="752">
                <a:moveTo>
                  <a:pt x="0" y="192"/>
                </a:moveTo>
                <a:cubicBezTo>
                  <a:pt x="200" y="472"/>
                  <a:pt x="400" y="752"/>
                  <a:pt x="720" y="720"/>
                </a:cubicBezTo>
                <a:cubicBezTo>
                  <a:pt x="1040" y="688"/>
                  <a:pt x="1720" y="120"/>
                  <a:pt x="1920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75" name="Freeform 14"/>
          <p:cNvSpPr>
            <a:spLocks/>
          </p:cNvSpPr>
          <p:nvPr/>
        </p:nvSpPr>
        <p:spPr bwMode="auto">
          <a:xfrm>
            <a:off x="1219200" y="3505200"/>
            <a:ext cx="1905000" cy="2667000"/>
          </a:xfrm>
          <a:custGeom>
            <a:avLst/>
            <a:gdLst>
              <a:gd name="T0" fmla="*/ 0 w 1200"/>
              <a:gd name="T1" fmla="*/ 2147483647 h 1680"/>
              <a:gd name="T2" fmla="*/ 2147483647 w 1200"/>
              <a:gd name="T3" fmla="*/ 2147483647 h 1680"/>
              <a:gd name="T4" fmla="*/ 2147483647 w 1200"/>
              <a:gd name="T5" fmla="*/ 0 h 16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680">
                <a:moveTo>
                  <a:pt x="0" y="1680"/>
                </a:moveTo>
                <a:cubicBezTo>
                  <a:pt x="284" y="1532"/>
                  <a:pt x="568" y="1384"/>
                  <a:pt x="768" y="1104"/>
                </a:cubicBezTo>
                <a:cubicBezTo>
                  <a:pt x="968" y="824"/>
                  <a:pt x="1084" y="412"/>
                  <a:pt x="1200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76" name="Text Box 15"/>
          <p:cNvSpPr txBox="1">
            <a:spLocks noChangeArrowheads="1"/>
          </p:cNvSpPr>
          <p:nvPr/>
        </p:nvSpPr>
        <p:spPr bwMode="auto">
          <a:xfrm>
            <a:off x="2667000" y="3124200"/>
            <a:ext cx="9826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b="1">
                <a:solidFill>
                  <a:srgbClr val="470F3E"/>
                </a:solidFill>
              </a:rPr>
              <a:t>CMg cp</a:t>
            </a:r>
            <a:r>
              <a:rPr lang="en-US" altLang="es-ES" sz="1600" b="1" i="0">
                <a:solidFill>
                  <a:srgbClr val="470F3E"/>
                </a:solidFill>
              </a:rPr>
              <a:t>’</a:t>
            </a:r>
            <a:endParaRPr lang="en-US" altLang="es-ES" b="1">
              <a:solidFill>
                <a:srgbClr val="470F3E"/>
              </a:solidFill>
            </a:endParaRPr>
          </a:p>
        </p:txBody>
      </p:sp>
      <p:sp>
        <p:nvSpPr>
          <p:cNvPr id="66577" name="Text Box 16"/>
          <p:cNvSpPr txBox="1">
            <a:spLocks noChangeArrowheads="1"/>
          </p:cNvSpPr>
          <p:nvPr/>
        </p:nvSpPr>
        <p:spPr bwMode="auto">
          <a:xfrm>
            <a:off x="3505200" y="3276600"/>
            <a:ext cx="6858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b="1">
                <a:solidFill>
                  <a:srgbClr val="3B4F89"/>
                </a:solidFill>
              </a:rPr>
              <a:t>CMg</a:t>
            </a:r>
            <a:r>
              <a:rPr lang="en-US" altLang="es-ES" sz="1600" b="1" i="0">
                <a:solidFill>
                  <a:srgbClr val="3B4F89"/>
                </a:solidFill>
              </a:rPr>
              <a:t>’</a:t>
            </a:r>
            <a:endParaRPr lang="en-US" altLang="es-ES" b="1">
              <a:solidFill>
                <a:srgbClr val="3B4F89"/>
              </a:solidFill>
            </a:endParaRPr>
          </a:p>
        </p:txBody>
      </p:sp>
      <p:sp>
        <p:nvSpPr>
          <p:cNvPr id="66578" name="Text Box 17"/>
          <p:cNvSpPr txBox="1">
            <a:spLocks noChangeArrowheads="1"/>
          </p:cNvSpPr>
          <p:nvPr/>
        </p:nvSpPr>
        <p:spPr bwMode="auto">
          <a:xfrm>
            <a:off x="3733800" y="4191000"/>
            <a:ext cx="5254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b="1">
                <a:solidFill>
                  <a:srgbClr val="3B4F89"/>
                </a:solidFill>
              </a:rPr>
              <a:t>CP</a:t>
            </a:r>
            <a:r>
              <a:rPr lang="en-US" altLang="es-ES" sz="1600" b="1" i="0">
                <a:solidFill>
                  <a:srgbClr val="3B4F89"/>
                </a:solidFill>
              </a:rPr>
              <a:t>’</a:t>
            </a:r>
            <a:endParaRPr lang="en-US" altLang="es-ES" b="1">
              <a:solidFill>
                <a:srgbClr val="3B4F89"/>
              </a:solidFill>
            </a:endParaRPr>
          </a:p>
        </p:txBody>
      </p:sp>
      <p:sp>
        <p:nvSpPr>
          <p:cNvPr id="66579" name="Line 18"/>
          <p:cNvSpPr>
            <a:spLocks noChangeShapeType="1"/>
          </p:cNvSpPr>
          <p:nvPr/>
        </p:nvSpPr>
        <p:spPr bwMode="auto">
          <a:xfrm flipH="1">
            <a:off x="609600" y="5334000"/>
            <a:ext cx="5867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6580" name="Freeform 19"/>
          <p:cNvSpPr>
            <a:spLocks/>
          </p:cNvSpPr>
          <p:nvPr/>
        </p:nvSpPr>
        <p:spPr bwMode="auto">
          <a:xfrm>
            <a:off x="5486400" y="3657600"/>
            <a:ext cx="1752600" cy="22860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81" name="Freeform 20"/>
          <p:cNvSpPr>
            <a:spLocks/>
          </p:cNvSpPr>
          <p:nvPr/>
        </p:nvSpPr>
        <p:spPr bwMode="auto">
          <a:xfrm>
            <a:off x="5562600" y="3505200"/>
            <a:ext cx="1828800" cy="2438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82" name="Text Box 21"/>
          <p:cNvSpPr txBox="1">
            <a:spLocks noChangeArrowheads="1"/>
          </p:cNvSpPr>
          <p:nvPr/>
        </p:nvSpPr>
        <p:spPr bwMode="auto">
          <a:xfrm>
            <a:off x="7162800" y="3200400"/>
            <a:ext cx="3444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b="1">
                <a:solidFill>
                  <a:srgbClr val="470F3E"/>
                </a:solidFill>
              </a:rPr>
              <a:t>O</a:t>
            </a:r>
            <a:endParaRPr lang="en-US" altLang="es-ES" sz="1600" b="1">
              <a:solidFill>
                <a:srgbClr val="3B4F89"/>
              </a:solidFill>
            </a:endParaRPr>
          </a:p>
        </p:txBody>
      </p:sp>
      <p:sp>
        <p:nvSpPr>
          <p:cNvPr id="66583" name="Text Box 22"/>
          <p:cNvSpPr txBox="1">
            <a:spLocks noChangeArrowheads="1"/>
          </p:cNvSpPr>
          <p:nvPr/>
        </p:nvSpPr>
        <p:spPr bwMode="auto">
          <a:xfrm>
            <a:off x="7162800" y="57150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b="1">
                <a:solidFill>
                  <a:srgbClr val="470F3E"/>
                </a:solidFill>
              </a:rPr>
              <a:t>D</a:t>
            </a:r>
            <a:endParaRPr lang="en-US" altLang="es-ES">
              <a:solidFill>
                <a:srgbClr val="470F3E"/>
              </a:solidFill>
            </a:endParaRPr>
          </a:p>
        </p:txBody>
      </p:sp>
      <p:sp>
        <p:nvSpPr>
          <p:cNvPr id="66584" name="Line 23"/>
          <p:cNvSpPr>
            <a:spLocks noChangeShapeType="1"/>
          </p:cNvSpPr>
          <p:nvPr/>
        </p:nvSpPr>
        <p:spPr bwMode="auto">
          <a:xfrm>
            <a:off x="1905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85" name="Text Box 24"/>
          <p:cNvSpPr txBox="1">
            <a:spLocks noChangeArrowheads="1"/>
          </p:cNvSpPr>
          <p:nvPr/>
        </p:nvSpPr>
        <p:spPr bwMode="auto">
          <a:xfrm>
            <a:off x="228600" y="5208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6586" name="Line 25"/>
          <p:cNvSpPr>
            <a:spLocks noChangeShapeType="1"/>
          </p:cNvSpPr>
          <p:nvPr/>
        </p:nvSpPr>
        <p:spPr bwMode="auto">
          <a:xfrm>
            <a:off x="6477000" y="5334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87" name="Text Box 26"/>
          <p:cNvSpPr txBox="1">
            <a:spLocks noChangeArrowheads="1"/>
          </p:cNvSpPr>
          <p:nvPr/>
        </p:nvSpPr>
        <p:spPr bwMode="auto">
          <a:xfrm>
            <a:off x="63246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1</a:t>
            </a:r>
            <a:endParaRPr lang="en-US" altLang="es-ES" sz="1400" b="1"/>
          </a:p>
        </p:txBody>
      </p:sp>
      <p:sp>
        <p:nvSpPr>
          <p:cNvPr id="66588" name="Text Box 27"/>
          <p:cNvSpPr txBox="1">
            <a:spLocks noChangeArrowheads="1"/>
          </p:cNvSpPr>
          <p:nvPr/>
        </p:nvSpPr>
        <p:spPr bwMode="auto">
          <a:xfrm>
            <a:off x="457200" y="2133600"/>
            <a:ext cx="83359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i="0">
                <a:solidFill>
                  <a:srgbClr val="470F3E"/>
                </a:solidFill>
              </a:rPr>
              <a:t>La curva de oferta de largo plazo tendrá pendiente negativa</a:t>
            </a:r>
          </a:p>
        </p:txBody>
      </p:sp>
      <p:sp>
        <p:nvSpPr>
          <p:cNvPr id="66589" name="Freeform 28"/>
          <p:cNvSpPr>
            <a:spLocks/>
          </p:cNvSpPr>
          <p:nvPr/>
        </p:nvSpPr>
        <p:spPr bwMode="auto">
          <a:xfrm>
            <a:off x="5943600" y="3352800"/>
            <a:ext cx="1981200" cy="2438400"/>
          </a:xfrm>
          <a:custGeom>
            <a:avLst/>
            <a:gdLst>
              <a:gd name="T0" fmla="*/ 0 w 1104"/>
              <a:gd name="T1" fmla="*/ 0 h 1440"/>
              <a:gd name="T2" fmla="*/ 2147483647 w 1104"/>
              <a:gd name="T3" fmla="*/ 2147483647 h 1440"/>
              <a:gd name="T4" fmla="*/ 2147483647 w 1104"/>
              <a:gd name="T5" fmla="*/ 2147483647 h 14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04" h="1440">
                <a:moveTo>
                  <a:pt x="0" y="0"/>
                </a:moveTo>
                <a:cubicBezTo>
                  <a:pt x="100" y="288"/>
                  <a:pt x="200" y="576"/>
                  <a:pt x="384" y="816"/>
                </a:cubicBezTo>
                <a:cubicBezTo>
                  <a:pt x="568" y="1056"/>
                  <a:pt x="984" y="1336"/>
                  <a:pt x="1104" y="144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6590" name="Text Box 29"/>
          <p:cNvSpPr txBox="1">
            <a:spLocks noChangeArrowheads="1"/>
          </p:cNvSpPr>
          <p:nvPr/>
        </p:nvSpPr>
        <p:spPr bwMode="auto">
          <a:xfrm>
            <a:off x="7848600" y="57150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b="1">
                <a:solidFill>
                  <a:srgbClr val="470F3E"/>
                </a:solidFill>
              </a:rPr>
              <a:t>D</a:t>
            </a:r>
            <a:r>
              <a:rPr lang="en-US" altLang="es-ES" sz="1600" b="1" i="0">
                <a:solidFill>
                  <a:srgbClr val="470F3E"/>
                </a:solidFill>
              </a:rPr>
              <a:t>’</a:t>
            </a:r>
            <a:endParaRPr lang="en-US" altLang="es-ES">
              <a:solidFill>
                <a:srgbClr val="470F3E"/>
              </a:solidFill>
            </a:endParaRPr>
          </a:p>
        </p:txBody>
      </p:sp>
      <p:sp>
        <p:nvSpPr>
          <p:cNvPr id="66591" name="Text Box 30"/>
          <p:cNvSpPr txBox="1">
            <a:spLocks noChangeArrowheads="1"/>
          </p:cNvSpPr>
          <p:nvPr/>
        </p:nvSpPr>
        <p:spPr bwMode="auto">
          <a:xfrm>
            <a:off x="228600" y="5589588"/>
            <a:ext cx="366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3</a:t>
            </a:r>
            <a:endParaRPr lang="en-US" altLang="es-ES" sz="1400" b="1"/>
          </a:p>
        </p:txBody>
      </p:sp>
      <p:sp>
        <p:nvSpPr>
          <p:cNvPr id="66592" name="Text Box 32"/>
          <p:cNvSpPr txBox="1">
            <a:spLocks noChangeArrowheads="1"/>
          </p:cNvSpPr>
          <p:nvPr/>
        </p:nvSpPr>
        <p:spPr bwMode="auto">
          <a:xfrm>
            <a:off x="7620000" y="6275388"/>
            <a:ext cx="385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3</a:t>
            </a:r>
            <a:endParaRPr lang="en-US" altLang="es-ES" sz="1400" b="1"/>
          </a:p>
        </p:txBody>
      </p:sp>
      <p:sp>
        <p:nvSpPr>
          <p:cNvPr id="66593" name="Line 34"/>
          <p:cNvSpPr>
            <a:spLocks noChangeShapeType="1"/>
          </p:cNvSpPr>
          <p:nvPr/>
        </p:nvSpPr>
        <p:spPr bwMode="auto">
          <a:xfrm>
            <a:off x="1981200" y="5715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6594" name="Text Box 35"/>
          <p:cNvSpPr txBox="1">
            <a:spLocks noChangeArrowheads="1"/>
          </p:cNvSpPr>
          <p:nvPr/>
        </p:nvSpPr>
        <p:spPr bwMode="auto">
          <a:xfrm>
            <a:off x="1858963" y="6199188"/>
            <a:ext cx="35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</a:t>
            </a:r>
            <a:r>
              <a:rPr lang="en-US" altLang="es-ES" sz="1400" b="1" i="0" baseline="-25000">
                <a:solidFill>
                  <a:schemeClr val="tx1"/>
                </a:solidFill>
              </a:rPr>
              <a:t>3</a:t>
            </a:r>
            <a:endParaRPr lang="en-US" altLang="es-ES" sz="1400" b="1"/>
          </a:p>
        </p:txBody>
      </p:sp>
      <p:sp>
        <p:nvSpPr>
          <p:cNvPr id="66595" name="Line 36"/>
          <p:cNvSpPr>
            <a:spLocks noChangeShapeType="1"/>
          </p:cNvSpPr>
          <p:nvPr/>
        </p:nvSpPr>
        <p:spPr bwMode="auto">
          <a:xfrm flipH="1">
            <a:off x="609600" y="5715000"/>
            <a:ext cx="7239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6596" name="Line 37"/>
          <p:cNvSpPr>
            <a:spLocks noChangeShapeType="1"/>
          </p:cNvSpPr>
          <p:nvPr/>
        </p:nvSpPr>
        <p:spPr bwMode="auto">
          <a:xfrm>
            <a:off x="7848600" y="57150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66597" name="Freeform 38"/>
          <p:cNvSpPr>
            <a:spLocks/>
          </p:cNvSpPr>
          <p:nvPr/>
        </p:nvSpPr>
        <p:spPr bwMode="auto">
          <a:xfrm>
            <a:off x="7086600" y="4114800"/>
            <a:ext cx="1524000" cy="2057400"/>
          </a:xfrm>
          <a:custGeom>
            <a:avLst/>
            <a:gdLst>
              <a:gd name="T0" fmla="*/ 0 w 1152"/>
              <a:gd name="T1" fmla="*/ 2147483647 h 1536"/>
              <a:gd name="T2" fmla="*/ 2147483647 w 1152"/>
              <a:gd name="T3" fmla="*/ 2147483647 h 1536"/>
              <a:gd name="T4" fmla="*/ 2147483647 w 1152"/>
              <a:gd name="T5" fmla="*/ 0 h 15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52" h="1536">
                <a:moveTo>
                  <a:pt x="0" y="1536"/>
                </a:moveTo>
                <a:cubicBezTo>
                  <a:pt x="216" y="1448"/>
                  <a:pt x="432" y="1360"/>
                  <a:pt x="624" y="1104"/>
                </a:cubicBezTo>
                <a:cubicBezTo>
                  <a:pt x="816" y="848"/>
                  <a:pt x="1064" y="184"/>
                  <a:pt x="115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66598" name="Text Box 39"/>
          <p:cNvSpPr txBox="1">
            <a:spLocks noChangeArrowheads="1"/>
          </p:cNvSpPr>
          <p:nvPr/>
        </p:nvSpPr>
        <p:spPr bwMode="auto">
          <a:xfrm>
            <a:off x="8458200" y="3810000"/>
            <a:ext cx="4032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b="1" i="0">
                <a:solidFill>
                  <a:srgbClr val="3B4F89"/>
                </a:solidFill>
              </a:rPr>
              <a:t>O’</a:t>
            </a:r>
            <a:endParaRPr lang="en-US" altLang="es-ES">
              <a:solidFill>
                <a:srgbClr val="3B4F89"/>
              </a:solidFill>
            </a:endParaRPr>
          </a:p>
        </p:txBody>
      </p:sp>
      <p:grpSp>
        <p:nvGrpSpPr>
          <p:cNvPr id="784428" name="Group 44"/>
          <p:cNvGrpSpPr>
            <a:grpSpLocks/>
          </p:cNvGrpSpPr>
          <p:nvPr/>
        </p:nvGrpSpPr>
        <p:grpSpPr bwMode="auto">
          <a:xfrm>
            <a:off x="5334000" y="4724400"/>
            <a:ext cx="3786188" cy="1328738"/>
            <a:chOff x="3360" y="2976"/>
            <a:chExt cx="2385" cy="837"/>
          </a:xfrm>
        </p:grpSpPr>
        <p:sp>
          <p:nvSpPr>
            <p:cNvPr id="66602" name="Freeform 40"/>
            <p:cNvSpPr>
              <a:spLocks/>
            </p:cNvSpPr>
            <p:nvPr/>
          </p:nvSpPr>
          <p:spPr bwMode="auto">
            <a:xfrm>
              <a:off x="3360" y="2976"/>
              <a:ext cx="2016" cy="720"/>
            </a:xfrm>
            <a:custGeom>
              <a:avLst/>
              <a:gdLst>
                <a:gd name="T0" fmla="*/ 0 w 2016"/>
                <a:gd name="T1" fmla="*/ 0 h 720"/>
                <a:gd name="T2" fmla="*/ 720 w 2016"/>
                <a:gd name="T3" fmla="*/ 384 h 720"/>
                <a:gd name="T4" fmla="*/ 2016 w 2016"/>
                <a:gd name="T5" fmla="*/ 720 h 7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16" h="720">
                  <a:moveTo>
                    <a:pt x="0" y="0"/>
                  </a:moveTo>
                  <a:cubicBezTo>
                    <a:pt x="192" y="132"/>
                    <a:pt x="384" y="264"/>
                    <a:pt x="720" y="384"/>
                  </a:cubicBezTo>
                  <a:cubicBezTo>
                    <a:pt x="1056" y="504"/>
                    <a:pt x="1536" y="612"/>
                    <a:pt x="2016" y="720"/>
                  </a:cubicBezTo>
                </a:path>
              </a:pathLst>
            </a:custGeom>
            <a:noFill/>
            <a:ln w="28575" cap="flat" cmpd="sng">
              <a:solidFill>
                <a:srgbClr val="DC00D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66603" name="Text Box 41"/>
            <p:cNvSpPr txBox="1">
              <a:spLocks noChangeArrowheads="1"/>
            </p:cNvSpPr>
            <p:nvPr/>
          </p:nvSpPr>
          <p:spPr bwMode="auto">
            <a:xfrm>
              <a:off x="5376" y="3600"/>
              <a:ext cx="36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sz="2400" i="1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sz="2400" i="1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altLang="es-ES" sz="1600" b="1">
                  <a:solidFill>
                    <a:srgbClr val="DC00DC"/>
                  </a:solidFill>
                </a:rPr>
                <a:t>O lp</a:t>
              </a:r>
              <a:endParaRPr lang="en-US" altLang="es-ES">
                <a:solidFill>
                  <a:srgbClr val="DC00DC"/>
                </a:solidFill>
              </a:endParaRPr>
            </a:p>
          </p:txBody>
        </p:sp>
      </p:grpSp>
      <p:sp>
        <p:nvSpPr>
          <p:cNvPr id="66600" name="Text Box 42"/>
          <p:cNvSpPr txBox="1">
            <a:spLocks noChangeArrowheads="1"/>
          </p:cNvSpPr>
          <p:nvPr/>
        </p:nvSpPr>
        <p:spPr bwMode="auto">
          <a:xfrm>
            <a:off x="-76200" y="28194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66601" name="Text Box 43"/>
          <p:cNvSpPr txBox="1">
            <a:spLocks noChangeArrowheads="1"/>
          </p:cNvSpPr>
          <p:nvPr/>
        </p:nvSpPr>
        <p:spPr bwMode="auto">
          <a:xfrm>
            <a:off x="4419600" y="28956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8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7C1FD01-7FC7-4355-AEE1-C0280F7BD7AB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55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"/>
            <a:ext cx="9144000" cy="6705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altLang="es-ES" sz="3400" dirty="0" smtClean="0"/>
              <a:t>Forma de la Curva de Oferta a Largo Plazo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24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1143000"/>
                <a:ext cx="9144000" cy="5410200"/>
              </a:xfrm>
            </p:spPr>
            <p:txBody>
              <a:bodyPr/>
              <a:lstStyle/>
              <a:p>
                <a:r>
                  <a:rPr lang="es-UY" altLang="es-ES" sz="3000" dirty="0" smtClean="0"/>
                  <a:t>La condición de beneficio cero </a:t>
                </a:r>
                <a14:m>
                  <m:oMath xmlns:m="http://schemas.openxmlformats.org/officeDocument/2006/math">
                    <m:r>
                      <a:rPr lang="es-ES" altLang="es-ES" sz="30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altLang="es-ES" sz="3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ES" altLang="es-ES" sz="3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" sz="3000" b="0" i="1" smtClean="0">
                        <a:latin typeface="Cambria Math" panose="02040503050406030204" pitchFamily="18" charset="0"/>
                      </a:rPr>
                      <m:t>𝐶𝑀𝑔</m:t>
                    </m:r>
                    <m:r>
                      <a:rPr lang="es-ES" altLang="es-ES" sz="3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altLang="es-ES" sz="3000" b="0" i="1" smtClean="0">
                        <a:latin typeface="Cambria Math" panose="02040503050406030204" pitchFamily="18" charset="0"/>
                      </a:rPr>
                      <m:t>𝐶𝑀𝑒</m:t>
                    </m:r>
                    <m:r>
                      <a:rPr lang="es-ES" altLang="es-ES" sz="3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altLang="es-ES" sz="3000" dirty="0" smtClean="0"/>
                  <a:t> y el nivel de los costos medios de las nuevas empresas determinan la forma de la curva de oferta de largo plazo</a:t>
                </a:r>
              </a:p>
              <a:p>
                <a:pPr lvl="1"/>
                <a:endParaRPr lang="en-US" altLang="es-ES" sz="2400" dirty="0" smtClean="0"/>
              </a:p>
            </p:txBody>
          </p:sp>
        </mc:Choice>
        <mc:Fallback xmlns="">
          <p:sp>
            <p:nvSpPr>
              <p:cNvPr id="5632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1143000"/>
                <a:ext cx="9144000" cy="5410200"/>
              </a:xfrm>
              <a:blipFill>
                <a:blip r:embed="rId2"/>
                <a:stretch>
                  <a:fillRect l="-1333" t="-1466" r="-2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3CC9961-EA64-4787-9E71-63C6F8667DE3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56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mtClean="0"/>
              <a:t>Clasificación de las curvas de oferta a largo plazo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US" altLang="es-ES" smtClean="0"/>
              <a:t>Costos Constantes</a:t>
            </a:r>
          </a:p>
          <a:p>
            <a:pPr lvl="1"/>
            <a:r>
              <a:rPr lang="en-US" altLang="es-ES" sz="2600" smtClean="0"/>
              <a:t>La entrada no afecta los costos de los factores</a:t>
            </a:r>
          </a:p>
          <a:p>
            <a:pPr lvl="1"/>
            <a:r>
              <a:rPr lang="en-US" altLang="es-ES" sz="2600" smtClean="0"/>
              <a:t>La curva de oferta de largo plazo es horizontal al precio de equilibrio de largo plazo</a:t>
            </a:r>
          </a:p>
          <a:p>
            <a:r>
              <a:rPr lang="en-US" altLang="es-ES" smtClean="0"/>
              <a:t>Costos Crecientes</a:t>
            </a:r>
          </a:p>
          <a:p>
            <a:pPr lvl="1"/>
            <a:r>
              <a:rPr lang="en-US" altLang="es-ES" sz="2600" smtClean="0"/>
              <a:t>La entrada aumenta los costos de los factores</a:t>
            </a:r>
          </a:p>
          <a:p>
            <a:pPr lvl="1"/>
            <a:r>
              <a:rPr lang="en-US" altLang="es-ES" sz="2600" smtClean="0"/>
              <a:t>La curva de oferta de largo plazo tiene pendiente positiva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54AC4EA-8AD3-48EE-9974-42F9669436A9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57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s-ES" smtClean="0"/>
              <a:t>Clasificación de las curvas de oferta a largo plazo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altLang="es-ES" smtClean="0"/>
              <a:t>Costos Decrecientes</a:t>
            </a:r>
          </a:p>
          <a:p>
            <a:pPr lvl="1"/>
            <a:r>
              <a:rPr lang="en-US" altLang="es-ES" smtClean="0"/>
              <a:t>La entrada reduce los costos de los factores</a:t>
            </a:r>
          </a:p>
          <a:p>
            <a:pPr lvl="1"/>
            <a:r>
              <a:rPr lang="en-US" altLang="es-ES" smtClean="0"/>
              <a:t>La curva de oferta de largo plazo tiene pendiente negativa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1541D0A-1668-43E9-9A73-383859005B4F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58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"/>
            <a:ext cx="9144000" cy="6819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altLang="es-ES" sz="2800" dirty="0" smtClean="0"/>
              <a:t>Estática Comparativa del Equilibrio a Largo Plazo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067800" cy="5181600"/>
          </a:xfrm>
        </p:spPr>
        <p:txBody>
          <a:bodyPr/>
          <a:lstStyle/>
          <a:p>
            <a:r>
              <a:rPr lang="es-UY" altLang="es-ES" dirty="0" smtClean="0"/>
              <a:t>Se puede hacer un análisis de estática comparativa (comparación de equilibrios) utilizando estimados de las elasticidades de la oferta y la demanda de largo plazo</a:t>
            </a:r>
          </a:p>
          <a:p>
            <a:r>
              <a:rPr lang="es-UY" altLang="es-ES" dirty="0" smtClean="0"/>
              <a:t>Recordar: en el largo plazo, el número de empresas en la industria cambiará de un equilibrio de largo plazo a otro.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9EE5B74-439F-479F-84A1-D764F4443CDE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59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15400" cy="5257800"/>
          </a:xfrm>
        </p:spPr>
        <p:txBody>
          <a:bodyPr/>
          <a:lstStyle/>
          <a:p>
            <a:r>
              <a:rPr lang="es-UY" altLang="es-ES" dirty="0" smtClean="0"/>
              <a:t>Asuma que estamos analizando una industria de </a:t>
            </a:r>
            <a:r>
              <a:rPr lang="es-UY" altLang="es-ES" u="sng" dirty="0" smtClean="0"/>
              <a:t>costos constantes</a:t>
            </a:r>
            <a:r>
              <a:rPr lang="es-UY" altLang="es-ES" dirty="0" smtClean="0"/>
              <a:t>. </a:t>
            </a:r>
          </a:p>
          <a:p>
            <a:r>
              <a:rPr lang="es-UY" altLang="es-ES" dirty="0" smtClean="0"/>
              <a:t>Suponga que la producción inicial de largo plazo es </a:t>
            </a:r>
            <a:r>
              <a:rPr lang="es-UY" altLang="es-ES" i="1" dirty="0" smtClean="0"/>
              <a:t>Q</a:t>
            </a:r>
            <a:r>
              <a:rPr lang="es-UY" altLang="es-ES" baseline="-25000" dirty="0" smtClean="0"/>
              <a:t>0</a:t>
            </a:r>
            <a:r>
              <a:rPr lang="es-UY" altLang="es-ES" dirty="0" smtClean="0"/>
              <a:t> y la producción de una típica empresa es </a:t>
            </a:r>
            <a:r>
              <a:rPr lang="es-UY" altLang="es-ES" i="1" dirty="0" smtClean="0"/>
              <a:t>q</a:t>
            </a:r>
            <a:r>
              <a:rPr lang="es-UY" altLang="es-ES" dirty="0" smtClean="0"/>
              <a:t>* (donde </a:t>
            </a:r>
            <a:r>
              <a:rPr lang="es-UY" altLang="es-ES" i="1" dirty="0" smtClean="0"/>
              <a:t>CP </a:t>
            </a:r>
            <a:r>
              <a:rPr lang="es-UY" altLang="es-ES" dirty="0" smtClean="0"/>
              <a:t>es minimizado)</a:t>
            </a:r>
          </a:p>
          <a:p>
            <a:r>
              <a:rPr lang="es-UY" altLang="es-ES" dirty="0" smtClean="0"/>
              <a:t>El número de industrias de equilibrio en la industria (</a:t>
            </a:r>
            <a:r>
              <a:rPr lang="es-UY" altLang="es-ES" i="1" dirty="0" smtClean="0"/>
              <a:t>n</a:t>
            </a:r>
            <a:r>
              <a:rPr lang="es-UY" altLang="es-ES" baseline="-25000" dirty="0" smtClean="0"/>
              <a:t>0</a:t>
            </a:r>
            <a:r>
              <a:rPr lang="es-UY" altLang="es-ES" dirty="0" smtClean="0"/>
              <a:t>) es </a:t>
            </a:r>
            <a:r>
              <a:rPr lang="es-UY" altLang="es-ES" i="1" dirty="0" smtClean="0"/>
              <a:t>Q</a:t>
            </a:r>
            <a:r>
              <a:rPr lang="es-UY" altLang="es-ES" baseline="-25000" dirty="0" smtClean="0"/>
              <a:t>0</a:t>
            </a:r>
            <a:r>
              <a:rPr lang="es-UY" altLang="es-ES" dirty="0" smtClean="0"/>
              <a:t>/</a:t>
            </a:r>
            <a:r>
              <a:rPr lang="es-UY" altLang="es-ES" i="1" dirty="0" smtClean="0"/>
              <a:t>q</a:t>
            </a:r>
            <a:r>
              <a:rPr lang="es-UY" altLang="es-ES" dirty="0" smtClean="0"/>
              <a:t>*</a:t>
            </a:r>
          </a:p>
          <a:p>
            <a:pPr>
              <a:buFontTx/>
              <a:buNone/>
            </a:pPr>
            <a:endParaRPr lang="en-US" altLang="es-ES" dirty="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3810"/>
            <a:ext cx="9144000" cy="681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smtClean="0"/>
              <a:t>Estática Comparativa del Equilibrio a Largo Plazo</a:t>
            </a:r>
            <a:endParaRPr lang="es-UY" altLang="es-ES" sz="2800" i="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3A67CB-0A2B-4362-A281-5651E8A88286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altLang="es-ES" dirty="0" smtClean="0"/>
              <a:t>1. Demanda</a:t>
            </a:r>
            <a:r>
              <a:rPr lang="en-US" altLang="es-ES" dirty="0" smtClean="0"/>
              <a:t> de Mercado</a:t>
            </a:r>
            <a:br>
              <a:rPr lang="en-US" altLang="es-ES" dirty="0" smtClean="0"/>
            </a:br>
            <a:r>
              <a:rPr lang="en-US" altLang="es-ES" sz="3400" dirty="0" smtClean="0"/>
              <a:t>1.2 </a:t>
            </a:r>
            <a:r>
              <a:rPr lang="es-UY" altLang="es-ES" sz="3400" dirty="0" smtClean="0"/>
              <a:t>Desplazamientos de la curva de demanda del Mercado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76400"/>
            <a:ext cx="8991600" cy="5029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s-ES" altLang="es-ES" b="1" dirty="0" smtClean="0"/>
              <a:t>Cambios en el ingreso</a:t>
            </a:r>
          </a:p>
          <a:p>
            <a:pPr lvl="1">
              <a:lnSpc>
                <a:spcPct val="120000"/>
              </a:lnSpc>
            </a:pPr>
            <a:r>
              <a:rPr lang="es-ES" altLang="es-ES" dirty="0" smtClean="0"/>
              <a:t>Cuando sube I</a:t>
            </a:r>
            <a:r>
              <a:rPr lang="es-ES" altLang="es-ES" sz="1600" dirty="0" smtClean="0"/>
              <a:t>1</a:t>
            </a:r>
            <a:r>
              <a:rPr lang="es-ES" altLang="es-ES" dirty="0" smtClean="0"/>
              <a:t> o I</a:t>
            </a:r>
            <a:r>
              <a:rPr lang="es-ES" altLang="es-ES" sz="1600" dirty="0" smtClean="0"/>
              <a:t>2</a:t>
            </a:r>
            <a:r>
              <a:rPr lang="es-ES" altLang="es-ES" dirty="0" smtClean="0"/>
              <a:t> o ambos es fácil</a:t>
            </a:r>
          </a:p>
          <a:p>
            <a:pPr lvl="1">
              <a:lnSpc>
                <a:spcPct val="120000"/>
              </a:lnSpc>
            </a:pPr>
            <a:r>
              <a:rPr lang="es-ES" altLang="es-ES" dirty="0" smtClean="0"/>
              <a:t>¿Cuando sube I</a:t>
            </a:r>
            <a:r>
              <a:rPr lang="es-ES" altLang="es-ES" sz="1600" dirty="0" smtClean="0"/>
              <a:t>1</a:t>
            </a:r>
            <a:r>
              <a:rPr lang="es-ES" altLang="es-ES" dirty="0" smtClean="0"/>
              <a:t> y baja I</a:t>
            </a:r>
            <a:r>
              <a:rPr lang="es-ES" altLang="es-ES" sz="1600" dirty="0" smtClean="0"/>
              <a:t>2</a:t>
            </a:r>
            <a:r>
              <a:rPr lang="es-ES" altLang="es-ES" dirty="0" smtClean="0"/>
              <a:t>?</a:t>
            </a:r>
          </a:p>
          <a:p>
            <a:pPr lvl="2">
              <a:lnSpc>
                <a:spcPct val="120000"/>
              </a:lnSpc>
            </a:pPr>
            <a:r>
              <a:rPr lang="es-ES" altLang="es-ES" dirty="0" smtClean="0"/>
              <a:t>Depende</a:t>
            </a:r>
          </a:p>
          <a:p>
            <a:pPr lvl="2">
              <a:lnSpc>
                <a:spcPct val="120000"/>
              </a:lnSpc>
            </a:pPr>
            <a:r>
              <a:rPr lang="es-ES" altLang="es-ES" dirty="0" smtClean="0"/>
              <a:t>Si 1 es pobre, 2 es rico y </a:t>
            </a:r>
          </a:p>
          <a:p>
            <a:pPr lvl="3">
              <a:lnSpc>
                <a:spcPct val="120000"/>
              </a:lnSpc>
            </a:pPr>
            <a:r>
              <a:rPr lang="es-ES" altLang="es-ES" i="1" dirty="0" smtClean="0"/>
              <a:t>x</a:t>
            </a:r>
            <a:r>
              <a:rPr lang="es-ES" altLang="es-ES" dirty="0" smtClean="0"/>
              <a:t> es un bien necesario, </a:t>
            </a:r>
            <a:r>
              <a:rPr lang="es-ES" altLang="es-ES" dirty="0" err="1" smtClean="0"/>
              <a:t>Dx</a:t>
            </a:r>
            <a:r>
              <a:rPr lang="es-ES" altLang="es-ES" dirty="0" smtClean="0"/>
              <a:t> se corre hacia afuera</a:t>
            </a:r>
          </a:p>
          <a:p>
            <a:pPr lvl="3">
              <a:lnSpc>
                <a:spcPct val="120000"/>
              </a:lnSpc>
            </a:pPr>
            <a:r>
              <a:rPr lang="es-ES" altLang="es-ES" dirty="0" smtClean="0"/>
              <a:t>x es un bien de lujo, </a:t>
            </a:r>
            <a:r>
              <a:rPr lang="es-ES" altLang="es-ES" dirty="0" err="1" smtClean="0"/>
              <a:t>Dx</a:t>
            </a:r>
            <a:r>
              <a:rPr lang="es-ES" altLang="es-ES" dirty="0" smtClean="0"/>
              <a:t> se corre hacia adentro</a:t>
            </a:r>
          </a:p>
        </p:txBody>
      </p:sp>
    </p:spTree>
    <p:extLst>
      <p:ext uri="{BB962C8B-B14F-4D97-AF65-F5344CB8AC3E}">
        <p14:creationId xmlns:p14="http://schemas.microsoft.com/office/powerpoint/2010/main" val="22080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0845065-1F1D-438E-89F8-14D1FB0F2B19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60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8763000" cy="2133600"/>
          </a:xfrm>
        </p:spPr>
        <p:txBody>
          <a:bodyPr/>
          <a:lstStyle/>
          <a:p>
            <a:r>
              <a:rPr lang="es-UY" altLang="es-ES" dirty="0" smtClean="0"/>
              <a:t>Un desplazamiento de la demanda que lleve la producción de la industria a </a:t>
            </a:r>
            <a:r>
              <a:rPr lang="es-UY" altLang="es-ES" i="1" dirty="0" smtClean="0"/>
              <a:t>Q</a:t>
            </a:r>
            <a:r>
              <a:rPr lang="es-UY" altLang="es-ES" baseline="-25000" dirty="0" smtClean="0"/>
              <a:t>1</a:t>
            </a:r>
            <a:r>
              <a:rPr lang="es-UY" altLang="es-ES" dirty="0" smtClean="0"/>
              <a:t> cambiará el número de empresas de equilibrio a 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n</a:t>
            </a:r>
            <a:r>
              <a:rPr lang="es-UY" altLang="es-ES" sz="2800" baseline="-25000" dirty="0" smtClean="0">
                <a:solidFill>
                  <a:srgbClr val="3B4F89"/>
                </a:solidFill>
              </a:rPr>
              <a:t>1</a:t>
            </a:r>
            <a:r>
              <a:rPr lang="es-UY" altLang="es-ES" sz="2800" dirty="0" smtClean="0">
                <a:solidFill>
                  <a:srgbClr val="3B4F89"/>
                </a:solidFill>
              </a:rPr>
              <a:t> = 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baseline="-25000" dirty="0" smtClean="0">
                <a:solidFill>
                  <a:srgbClr val="3B4F89"/>
                </a:solidFill>
              </a:rPr>
              <a:t>1</a:t>
            </a:r>
            <a:r>
              <a:rPr lang="es-UY" altLang="es-ES" sz="2800" dirty="0" smtClean="0">
                <a:solidFill>
                  <a:srgbClr val="3B4F89"/>
                </a:solidFill>
              </a:rPr>
              <a:t>/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dirty="0" smtClean="0">
                <a:solidFill>
                  <a:srgbClr val="3B4F89"/>
                </a:solidFill>
              </a:rPr>
              <a:t>*</a:t>
            </a:r>
            <a:endParaRPr lang="es-UY" altLang="es-ES" dirty="0" smtClean="0"/>
          </a:p>
          <a:p>
            <a:r>
              <a:rPr lang="es-UY" altLang="es-ES" dirty="0" smtClean="0"/>
              <a:t>El cambio en el número de empresas es:</a:t>
            </a:r>
          </a:p>
          <a:p>
            <a:pPr>
              <a:buFontTx/>
              <a:buNone/>
            </a:pPr>
            <a:endParaRPr lang="en-US" altLang="es-ES" dirty="0" smtClean="0"/>
          </a:p>
        </p:txBody>
      </p:sp>
      <p:graphicFrame>
        <p:nvGraphicFramePr>
          <p:cNvPr id="7905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063980"/>
              </p:ext>
            </p:extLst>
          </p:nvPr>
        </p:nvGraphicFramePr>
        <p:xfrm>
          <a:off x="3162300" y="2842260"/>
          <a:ext cx="2438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62" name="Equation" r:id="rId3" imgW="1066806" imgH="371429" progId="Equation.3">
                  <p:embed/>
                </p:oleObj>
              </mc:Choice>
              <mc:Fallback>
                <p:oleObj name="Equation" r:id="rId3" imgW="1066806" imgH="3714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2842260"/>
                        <a:ext cx="2438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0534" name="Rectangle 6"/>
          <p:cNvSpPr>
            <a:spLocks noChangeArrowheads="1"/>
          </p:cNvSpPr>
          <p:nvPr/>
        </p:nvSpPr>
        <p:spPr bwMode="auto">
          <a:xfrm>
            <a:off x="152400" y="3886200"/>
            <a:ext cx="86106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lvl="1">
              <a:spcBef>
                <a:spcPct val="20000"/>
              </a:spcBef>
              <a:buFontTx/>
              <a:buChar char="–"/>
            </a:pPr>
            <a:r>
              <a:rPr lang="es-UY" altLang="es-ES" sz="2600" i="0" dirty="0" smtClean="0">
                <a:solidFill>
                  <a:srgbClr val="470F3E"/>
                </a:solidFill>
                <a:sym typeface="Symbol" pitchFamily="18" charset="2"/>
              </a:rPr>
              <a:t>Completamente determinado por la extensión del desplazamiento de la demanda y el nivel óptimo de producción de una empresa típica</a:t>
            </a:r>
            <a:endParaRPr lang="es-UY" altLang="es-ES" sz="2600" i="0" dirty="0">
              <a:solidFill>
                <a:srgbClr val="470F3E"/>
              </a:solidFill>
              <a:sym typeface="Symbol" pitchFamily="18" charset="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3810"/>
            <a:ext cx="9144000" cy="681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smtClean="0"/>
              <a:t>Estática Comparativa del Equilibrio a Largo Plazo</a:t>
            </a:r>
            <a:endParaRPr lang="es-UY" altLang="es-ES" sz="2800" i="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0534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A05D9E7-41FF-47F4-B055-C32AC69E879E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61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638800"/>
          </a:xfrm>
        </p:spPr>
        <p:txBody>
          <a:bodyPr/>
          <a:lstStyle/>
          <a:p>
            <a:r>
              <a:rPr lang="es-UY" altLang="es-ES" dirty="0" smtClean="0"/>
              <a:t>El efecto de un cambio en el precio de los factores es más complicado. </a:t>
            </a:r>
          </a:p>
          <a:p>
            <a:pPr lvl="1"/>
            <a:r>
              <a:rPr lang="es-UY" altLang="es-ES" dirty="0" smtClean="0"/>
              <a:t>Necesitamos saber cómo un aumento en el precio de equilibrio de largo plazo afectará la cantidad demandada.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"/>
            <a:ext cx="9144000" cy="6819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altLang="es-ES" sz="2800" dirty="0" smtClean="0"/>
              <a:t>Estática Comparativa del Equilibrio a Largo Plazo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4CC8D58-6965-4322-A709-4448460743D1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62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2743200"/>
          </a:xfrm>
        </p:spPr>
        <p:txBody>
          <a:bodyPr/>
          <a:lstStyle/>
          <a:p>
            <a:r>
              <a:rPr lang="es-UY" altLang="es-ES" dirty="0" smtClean="0"/>
              <a:t>El nivel óptimo de producción también puede que sea afectado (probable cuando costos son crecientes o decrecientes).</a:t>
            </a:r>
          </a:p>
          <a:p>
            <a:r>
              <a:rPr lang="es-UY" altLang="es-ES" dirty="0" smtClean="0"/>
              <a:t>Entonces, el cambio en el número de firmas el cambio en el número de empresas será:</a:t>
            </a:r>
          </a:p>
        </p:txBody>
      </p:sp>
      <p:graphicFrame>
        <p:nvGraphicFramePr>
          <p:cNvPr id="792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345454"/>
              </p:ext>
            </p:extLst>
          </p:nvPr>
        </p:nvGraphicFramePr>
        <p:xfrm>
          <a:off x="3200400" y="3429000"/>
          <a:ext cx="25146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08" name="Equation" r:id="rId3" imgW="1104868" imgH="409489" progId="Equation.3">
                  <p:embed/>
                </p:oleObj>
              </mc:Choice>
              <mc:Fallback>
                <p:oleObj name="Equation" r:id="rId3" imgW="1104868" imgH="40948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429000"/>
                        <a:ext cx="251460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3810"/>
            <a:ext cx="9144000" cy="681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UY" altLang="es-ES" sz="2800" i="0" kern="0" smtClean="0"/>
              <a:t>Estática Comparativa del Equilibrio a Largo Plazo</a:t>
            </a:r>
            <a:endParaRPr lang="es-UY" altLang="es-ES" sz="2800" i="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C1A5D4F-1922-4EB2-857B-854EDE92B2FD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63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-19050" y="0"/>
            <a:ext cx="9296400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UY" altLang="es-ES" sz="3000" dirty="0" smtClean="0"/>
              <a:t>Ejemplo: Incremento en los Costos de Factores y Estructura de la Industria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486400"/>
          </a:xfrm>
        </p:spPr>
        <p:txBody>
          <a:bodyPr/>
          <a:lstStyle/>
          <a:p>
            <a:r>
              <a:rPr lang="es-UY" altLang="es-ES" dirty="0" smtClean="0"/>
              <a:t>Supongamos que la curva de costo total para un empresa típica en la industria de bicicletas es: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s-UY" altLang="es-ES" sz="2800" i="1" dirty="0" smtClean="0">
                <a:solidFill>
                  <a:srgbClr val="3B4F89"/>
                </a:solidFill>
              </a:rPr>
              <a:t>CT</a:t>
            </a:r>
            <a:r>
              <a:rPr lang="es-UY" altLang="es-ES" sz="2800" dirty="0" smtClean="0">
                <a:solidFill>
                  <a:srgbClr val="3B4F89"/>
                </a:solidFill>
              </a:rPr>
              <a:t> = 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baseline="30000" dirty="0" smtClean="0">
                <a:solidFill>
                  <a:srgbClr val="3B4F89"/>
                </a:solidFill>
              </a:rPr>
              <a:t>3</a:t>
            </a:r>
            <a:r>
              <a:rPr lang="es-UY" altLang="es-ES" sz="2800" dirty="0" smtClean="0">
                <a:solidFill>
                  <a:srgbClr val="3B4F89"/>
                </a:solidFill>
              </a:rPr>
              <a:t> – 20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baseline="30000" dirty="0" smtClean="0">
                <a:solidFill>
                  <a:srgbClr val="3B4F89"/>
                </a:solidFill>
              </a:rPr>
              <a:t>2</a:t>
            </a:r>
            <a:r>
              <a:rPr lang="es-UY" altLang="es-ES" sz="2800" dirty="0" smtClean="0">
                <a:solidFill>
                  <a:srgbClr val="3B4F89"/>
                </a:solidFill>
              </a:rPr>
              <a:t> + 100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dirty="0" smtClean="0">
                <a:solidFill>
                  <a:srgbClr val="3B4F89"/>
                </a:solidFill>
              </a:rPr>
              <a:t> + 8,000</a:t>
            </a:r>
            <a:endParaRPr lang="es-UY" altLang="es-ES" sz="2800" dirty="0" smtClean="0"/>
          </a:p>
          <a:p>
            <a:pPr>
              <a:lnSpc>
                <a:spcPct val="140000"/>
              </a:lnSpc>
              <a:buFontTx/>
              <a:buNone/>
            </a:pPr>
            <a:r>
              <a:rPr lang="es-UY" altLang="es-ES" dirty="0" smtClean="0"/>
              <a:t>   y luego asciende a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s-UY" altLang="es-ES" sz="2800" i="1" dirty="0" smtClean="0">
                <a:solidFill>
                  <a:srgbClr val="3B4F89"/>
                </a:solidFill>
              </a:rPr>
              <a:t>CT</a:t>
            </a:r>
            <a:r>
              <a:rPr lang="es-UY" altLang="es-ES" sz="2800" dirty="0" smtClean="0">
                <a:solidFill>
                  <a:srgbClr val="3B4F89"/>
                </a:solidFill>
              </a:rPr>
              <a:t> = 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baseline="30000" dirty="0" smtClean="0">
                <a:solidFill>
                  <a:srgbClr val="3B4F89"/>
                </a:solidFill>
              </a:rPr>
              <a:t>3</a:t>
            </a:r>
            <a:r>
              <a:rPr lang="es-UY" altLang="es-ES" sz="2800" dirty="0" smtClean="0">
                <a:solidFill>
                  <a:srgbClr val="3B4F89"/>
                </a:solidFill>
              </a:rPr>
              <a:t> – 20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baseline="30000" dirty="0" smtClean="0">
                <a:solidFill>
                  <a:srgbClr val="3B4F89"/>
                </a:solidFill>
              </a:rPr>
              <a:t>2</a:t>
            </a:r>
            <a:r>
              <a:rPr lang="es-UY" altLang="es-ES" sz="2800" dirty="0" smtClean="0">
                <a:solidFill>
                  <a:srgbClr val="3B4F89"/>
                </a:solidFill>
              </a:rPr>
              <a:t> + 100</a:t>
            </a:r>
            <a:r>
              <a:rPr lang="es-UY" altLang="es-ES" sz="2800" i="1" dirty="0" smtClean="0">
                <a:solidFill>
                  <a:srgbClr val="3B4F89"/>
                </a:solidFill>
              </a:rPr>
              <a:t>q</a:t>
            </a:r>
            <a:r>
              <a:rPr lang="es-UY" altLang="es-ES" sz="2800" dirty="0" smtClean="0">
                <a:solidFill>
                  <a:srgbClr val="3B4F89"/>
                </a:solidFill>
              </a:rPr>
              <a:t> + 11,616</a:t>
            </a:r>
            <a:endParaRPr lang="es-UY" altLang="es-ES" sz="2800" dirty="0" smtClean="0"/>
          </a:p>
          <a:p>
            <a:r>
              <a:rPr lang="es-UY" altLang="es-ES" dirty="0" smtClean="0"/>
              <a:t>La escala óptima de cada empresa aumenta de 20 a 22 (donde </a:t>
            </a:r>
            <a:r>
              <a:rPr lang="es-UY" altLang="es-ES" i="1" dirty="0" err="1" smtClean="0"/>
              <a:t>CMg</a:t>
            </a:r>
            <a:r>
              <a:rPr lang="es-UY" altLang="es-ES" i="1" dirty="0" smtClean="0"/>
              <a:t> = CP</a:t>
            </a:r>
            <a:r>
              <a:rPr lang="es-UY" altLang="es-E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C94ACD8-13C0-4984-BEBE-DB025E2CFC97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64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2057400"/>
            <a:ext cx="9067800" cy="3886200"/>
          </a:xfrm>
        </p:spPr>
        <p:txBody>
          <a:bodyPr/>
          <a:lstStyle/>
          <a:p>
            <a:pPr>
              <a:defRPr/>
            </a:pPr>
            <a:r>
              <a:rPr lang="es-UY" dirty="0" smtClean="0"/>
              <a:t>En </a:t>
            </a:r>
            <a:r>
              <a:rPr lang="es-UY" i="1" dirty="0" smtClean="0"/>
              <a:t>q</a:t>
            </a:r>
            <a:r>
              <a:rPr lang="es-UY" dirty="0" smtClean="0"/>
              <a:t> = 22, </a:t>
            </a:r>
            <a:r>
              <a:rPr lang="es-UY" i="1" dirty="0" smtClean="0"/>
              <a:t>CM = CP = </a:t>
            </a:r>
            <a:r>
              <a:rPr lang="es-UY" dirty="0" smtClean="0"/>
              <a:t>$672 entonces el precio de equilibrio de largo plazo será $672</a:t>
            </a:r>
          </a:p>
          <a:p>
            <a:pPr>
              <a:defRPr/>
            </a:pPr>
            <a:r>
              <a:rPr lang="es-UY" dirty="0" smtClean="0"/>
              <a:t>Si la demanda puede ser representada por</a:t>
            </a:r>
          </a:p>
          <a:p>
            <a:pPr marL="0" indent="0" algn="ctr">
              <a:buFontTx/>
              <a:buNone/>
              <a:defRPr/>
            </a:pPr>
            <a:r>
              <a:rPr lang="es-UY" sz="2800" i="1" dirty="0" smtClean="0">
                <a:solidFill>
                  <a:srgbClr val="3B4F89"/>
                </a:solidFill>
              </a:rPr>
              <a:t>Q</a:t>
            </a:r>
            <a:r>
              <a:rPr lang="es-UY" sz="2800" i="1" baseline="-25000" dirty="0" smtClean="0">
                <a:solidFill>
                  <a:srgbClr val="3B4F89"/>
                </a:solidFill>
              </a:rPr>
              <a:t>D</a:t>
            </a:r>
            <a:r>
              <a:rPr lang="es-UY" sz="2800" dirty="0" smtClean="0">
                <a:solidFill>
                  <a:srgbClr val="3B4F89"/>
                </a:solidFill>
              </a:rPr>
              <a:t> = 2,500 – 3</a:t>
            </a:r>
            <a:r>
              <a:rPr lang="es-UY" sz="2800" i="1" dirty="0" smtClean="0">
                <a:solidFill>
                  <a:srgbClr val="3B4F89"/>
                </a:solidFill>
              </a:rPr>
              <a:t>P</a:t>
            </a:r>
            <a:endParaRPr lang="es-UY" sz="2800" dirty="0" smtClean="0"/>
          </a:p>
          <a:p>
            <a:pPr>
              <a:buFontTx/>
              <a:buNone/>
              <a:defRPr/>
            </a:pPr>
            <a:r>
              <a:rPr lang="es-UY" i="1" dirty="0" smtClean="0"/>
              <a:t>   </a:t>
            </a:r>
            <a:r>
              <a:rPr lang="es-UY" dirty="0" smtClean="0"/>
              <a:t>entonces </a:t>
            </a:r>
            <a:r>
              <a:rPr lang="es-UY" i="1" dirty="0" smtClean="0"/>
              <a:t>Q</a:t>
            </a:r>
            <a:r>
              <a:rPr lang="es-UY" i="1" baseline="-25000" dirty="0" smtClean="0"/>
              <a:t>D</a:t>
            </a:r>
            <a:r>
              <a:rPr lang="es-UY" dirty="0" smtClean="0"/>
              <a:t> = 484</a:t>
            </a:r>
          </a:p>
          <a:p>
            <a:pPr>
              <a:defRPr/>
            </a:pPr>
            <a:r>
              <a:rPr lang="es-UY" dirty="0" smtClean="0"/>
              <a:t>Esto significa que la industria tendrá 22 empresas (484 </a:t>
            </a:r>
            <a:r>
              <a:rPr lang="es-UY" dirty="0" smtClean="0">
                <a:sym typeface="Symbol" pitchFamily="18" charset="2"/>
              </a:rPr>
              <a:t> 22)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1430" y="-30480"/>
            <a:ext cx="9296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s-UY" altLang="es-ES" sz="4000" i="0" kern="0" dirty="0" smtClean="0"/>
              <a:t>Ejemplo: </a:t>
            </a:r>
            <a:br>
              <a:rPr lang="es-UY" altLang="es-ES" sz="4000" i="0" kern="0" dirty="0" smtClean="0"/>
            </a:br>
            <a:r>
              <a:rPr lang="es-UY" altLang="es-ES" sz="4000" i="0" kern="0" dirty="0" smtClean="0"/>
              <a:t>Incremento en los Costos de Factores y Estructura de la Industria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0D12203-B50D-404E-9B64-BF62D5F34488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65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s-ES" sz="3600" dirty="0" smtClean="0"/>
              <a:t>Excedente del Productor a Largo Plazo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9067800" cy="4495800"/>
          </a:xfrm>
        </p:spPr>
        <p:txBody>
          <a:bodyPr/>
          <a:lstStyle/>
          <a:p>
            <a:r>
              <a:rPr lang="es-ES" altLang="es-ES" b="1" dirty="0" smtClean="0"/>
              <a:t>Definición: </a:t>
            </a:r>
          </a:p>
          <a:p>
            <a:pPr lvl="1"/>
            <a:r>
              <a:rPr lang="es-UY" altLang="es-ES" i="1" dirty="0" smtClean="0"/>
              <a:t>es la renta que se genera con la producción realizada al </a:t>
            </a:r>
            <a:r>
              <a:rPr lang="es-UY" altLang="es-ES" i="1" dirty="0"/>
              <a:t>precio de mercado respecto a no producir nada. </a:t>
            </a:r>
            <a:endParaRPr lang="es-UY" altLang="es-ES" i="1" dirty="0" smtClean="0"/>
          </a:p>
          <a:p>
            <a:pPr lvl="1"/>
            <a:r>
              <a:rPr lang="es-UY" altLang="es-ES" i="1" dirty="0" smtClean="0"/>
              <a:t>área </a:t>
            </a:r>
            <a:r>
              <a:rPr lang="es-UY" altLang="es-ES" i="1" dirty="0"/>
              <a:t>por debajo del precio de mercado y por encima de la curva de oferta</a:t>
            </a:r>
            <a:r>
              <a:rPr lang="es-UY" altLang="es-ES" i="1" dirty="0" smtClean="0"/>
              <a:t>.</a:t>
            </a:r>
          </a:p>
          <a:p>
            <a:r>
              <a:rPr lang="es-UY" altLang="es-ES" i="1" dirty="0"/>
              <a:t>Si bien esta definición es similar a la definición del excedente del productor en el corto plazo, es conceptualmente diferente. </a:t>
            </a:r>
            <a:endParaRPr lang="es-UY" altLang="es-E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0D12203-B50D-404E-9B64-BF62D5F34488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66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s-ES" sz="3600" dirty="0" smtClean="0"/>
              <a:t>Excedente del Productor a Largo Plazo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8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762000"/>
                <a:ext cx="9067800" cy="5791200"/>
              </a:xfrm>
            </p:spPr>
            <p:txBody>
              <a:bodyPr/>
              <a:lstStyle/>
              <a:p>
                <a:r>
                  <a:rPr lang="es-UY" altLang="es-ES" u="sng" dirty="0" smtClean="0"/>
                  <a:t>En </a:t>
                </a:r>
                <a:r>
                  <a:rPr lang="es-UY" altLang="es-ES" u="sng" dirty="0"/>
                  <a:t>el corto plazo</a:t>
                </a:r>
                <a:r>
                  <a:rPr lang="es-UY" altLang="es-ES" dirty="0"/>
                  <a:t>, </a:t>
                </a:r>
                <a:r>
                  <a:rPr lang="es-UY" altLang="es-ES" dirty="0" smtClean="0"/>
                  <a:t>vimos</a:t>
                </a:r>
                <a:r>
                  <a:rPr lang="es-ES" altLang="es-ES" dirty="0" smtClean="0"/>
                  <a:t> que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𝐸𝑃𝑐𝑝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𝐵𝑒𝑛𝑒𝑓𝑖𝑐𝑖𝑜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𝑝𝑟𝑜𝑑𝑢𝑐𝑖𝑟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𝐵𝑒𝑛𝑒𝑓𝑖𝑐𝑖𝑜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𝑛𝑜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altLang="es-ES" b="0" i="1" smtClean="0">
                          <a:latin typeface="Cambria Math" panose="02040503050406030204" pitchFamily="18" charset="0"/>
                        </a:rPr>
                        <m:t>𝑝𝑟𝑜𝑑𝑢𝑐𝑖𝑟</m:t>
                      </m:r>
                    </m:oMath>
                  </m:oMathPara>
                </a14:m>
                <a:endParaRPr lang="es-ES" altLang="es-ES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" i="1" dirty="0" smtClean="0">
                          <a:latin typeface="Cambria Math"/>
                        </a:rPr>
                        <m:t>𝐵𝑒𝑛𝑒𝑓𝑖𝑐𝑖𝑜𝑠</m:t>
                      </m:r>
                      <m:r>
                        <a:rPr lang="es-ES" altLang="es-ES" i="1" dirty="0" smtClean="0">
                          <a:latin typeface="Cambria Math"/>
                        </a:rPr>
                        <m:t> 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𝑝𝑟𝑜𝑑𝑢𝑐𝑖𝑟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𝐼𝑇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𝐶𝑇</m:t>
                      </m:r>
                    </m:oMath>
                  </m:oMathPara>
                </a14:m>
                <a:endParaRPr lang="es-ES" altLang="es-E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𝐵𝑒𝑛𝑒𝑓𝑖𝑐𝑖𝑜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𝑛𝑜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𝑝𝑟𝑜𝑑𝑢𝑐𝑖𝑟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=−(− </m:t>
                      </m:r>
                      <m:r>
                        <a:rPr lang="es-ES" altLang="es-ES" i="1" dirty="0">
                          <a:latin typeface="Cambria Math"/>
                        </a:rPr>
                        <m:t>𝐶𝐹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S" altLang="es-E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" i="1" dirty="0">
                          <a:latin typeface="Cambria Math"/>
                        </a:rPr>
                        <m:t>𝐸𝑃𝑐𝑝</m:t>
                      </m:r>
                      <m:r>
                        <a:rPr lang="es-ES" altLang="es-ES" i="1" dirty="0">
                          <a:latin typeface="Cambria Math"/>
                        </a:rPr>
                        <m:t> =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𝐼𝑇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𝐶𝑉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altLang="es-ES" b="0" i="1" dirty="0" smtClean="0"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es-ES" altLang="es-ES" i="1" dirty="0">
                          <a:latin typeface="Cambria Math"/>
                        </a:rPr>
                        <m:t>+ </m:t>
                      </m:r>
                      <m:r>
                        <a:rPr lang="es-ES" altLang="es-ES" i="1" dirty="0">
                          <a:latin typeface="Cambria Math"/>
                        </a:rPr>
                        <m:t>𝐶𝐹</m:t>
                      </m:r>
                    </m:oMath>
                  </m:oMathPara>
                </a14:m>
                <a:endParaRPr lang="es-ES" altLang="es-E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altLang="es-ES" i="1" dirty="0">
                          <a:latin typeface="Cambria Math"/>
                        </a:rPr>
                        <m:t>𝐸𝑃𝑐𝑝</m:t>
                      </m:r>
                      <m:r>
                        <a:rPr lang="es-ES" altLang="es-ES" i="1" dirty="0">
                          <a:latin typeface="Cambria Math"/>
                        </a:rPr>
                        <m:t> =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𝐼𝑇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altLang="es-ES" i="1" dirty="0">
                          <a:latin typeface="Cambria Math" panose="02040503050406030204" pitchFamily="18" charset="0"/>
                        </a:rPr>
                        <m:t>𝐶𝑉</m:t>
                      </m:r>
                    </m:oMath>
                  </m:oMathPara>
                </a14:m>
                <a:endParaRPr lang="es-ES" altLang="es-ES" dirty="0"/>
              </a:p>
              <a:p>
                <a:r>
                  <a:rPr lang="es-UY" altLang="es-ES" u="sng" dirty="0" smtClean="0"/>
                  <a:t>En </a:t>
                </a:r>
                <a:r>
                  <a:rPr lang="es-UY" altLang="es-ES" u="sng" dirty="0"/>
                  <a:t>el largo plazo</a:t>
                </a:r>
                <a:r>
                  <a:rPr lang="es-UY" altLang="es-ES" dirty="0"/>
                  <a:t>, las ganancias de </a:t>
                </a:r>
                <a:r>
                  <a:rPr lang="es-UY" altLang="es-ES" dirty="0" smtClean="0"/>
                  <a:t>“la empresa típica” son </a:t>
                </a:r>
                <a:r>
                  <a:rPr lang="es-UY" altLang="es-ES" dirty="0"/>
                  <a:t>cero. </a:t>
                </a:r>
                <a:endParaRPr lang="es-UY" altLang="es-ES" dirty="0" smtClean="0"/>
              </a:p>
              <a:p>
                <a:r>
                  <a:rPr lang="es-ES" altLang="es-ES" dirty="0" smtClean="0"/>
                  <a:t>¿Qué es entonces el EP</a:t>
                </a:r>
                <a:r>
                  <a:rPr lang="es-ES" altLang="es-ES" sz="1800" dirty="0" smtClean="0"/>
                  <a:t>LP</a:t>
                </a:r>
                <a:r>
                  <a:rPr lang="es-ES" altLang="es-ES" dirty="0" smtClean="0"/>
                  <a:t>?</a:t>
                </a:r>
              </a:p>
            </p:txBody>
          </p:sp>
        </mc:Choice>
        <mc:Fallback xmlns="">
          <p:sp>
            <p:nvSpPr>
              <p:cNvPr id="7782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762000"/>
                <a:ext cx="9067800" cy="5791200"/>
              </a:xfrm>
              <a:blipFill rotWithShape="0">
                <a:blip r:embed="rId2"/>
                <a:stretch>
                  <a:fillRect l="-1547" t="-1368" b="-63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988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A806381-605F-4441-B144-503CA1D045EA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67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s-UY" altLang="es-ES" dirty="0"/>
              <a:t>El </a:t>
            </a:r>
            <a:r>
              <a:rPr lang="es-UY" altLang="es-ES" dirty="0" smtClean="0"/>
              <a:t>EP</a:t>
            </a:r>
            <a:r>
              <a:rPr lang="es-UY" altLang="es-ES" sz="1800" dirty="0" smtClean="0"/>
              <a:t>LP</a:t>
            </a:r>
            <a:r>
              <a:rPr lang="es-UY" altLang="es-ES" dirty="0" smtClean="0"/>
              <a:t> es la renta apropiada </a:t>
            </a:r>
            <a:r>
              <a:rPr lang="es-UY" altLang="es-ES" dirty="0"/>
              <a:t>por los dueños de los factores </a:t>
            </a:r>
            <a:r>
              <a:rPr lang="es-UY" altLang="es-ES" u="sng" dirty="0" smtClean="0"/>
              <a:t>escasos</a:t>
            </a:r>
          </a:p>
          <a:p>
            <a:r>
              <a:rPr lang="es-UY" altLang="es-ES" dirty="0" smtClean="0"/>
              <a:t>No siempre son las empresas los dueños de esos factores escasos</a:t>
            </a:r>
          </a:p>
          <a:p>
            <a:r>
              <a:rPr lang="es-UY" altLang="es-ES" dirty="0" smtClean="0"/>
              <a:t>Ejemplo:</a:t>
            </a:r>
          </a:p>
          <a:p>
            <a:pPr lvl="3"/>
            <a:r>
              <a:rPr lang="es-UY" altLang="es-ES" dirty="0" smtClean="0"/>
              <a:t>Trabajadores calificados</a:t>
            </a:r>
          </a:p>
          <a:p>
            <a:pPr lvl="4"/>
            <a:r>
              <a:rPr lang="es-UY" altLang="es-ES" dirty="0" smtClean="0"/>
              <a:t>La </a:t>
            </a:r>
            <a:r>
              <a:rPr lang="es-UY" altLang="es-ES" dirty="0"/>
              <a:t>entrada de nuevas empresas incrementa la demanda de estos </a:t>
            </a:r>
            <a:r>
              <a:rPr lang="es-UY" altLang="es-ES" dirty="0" smtClean="0"/>
              <a:t>trabajadores calificados</a:t>
            </a:r>
          </a:p>
          <a:p>
            <a:pPr lvl="4"/>
            <a:r>
              <a:rPr lang="es-UY" altLang="es-ES" dirty="0" smtClean="0"/>
              <a:t>Como </a:t>
            </a:r>
            <a:r>
              <a:rPr lang="es-UY" altLang="es-ES" dirty="0"/>
              <a:t>son escasos esto aumenta su </a:t>
            </a:r>
            <a:r>
              <a:rPr lang="es-UY" altLang="es-ES" dirty="0" smtClean="0"/>
              <a:t>precio (caso costos crecientes)</a:t>
            </a:r>
          </a:p>
          <a:p>
            <a:pPr lvl="4"/>
            <a:r>
              <a:rPr lang="es-ES" altLang="es-ES" dirty="0" smtClean="0"/>
              <a:t>Obtienen una renta (salario menos costo de ofrecer trabajo)</a:t>
            </a:r>
          </a:p>
          <a:p>
            <a:pPr lvl="4"/>
            <a:r>
              <a:rPr lang="es-ES" altLang="es-ES" dirty="0" smtClean="0"/>
              <a:t>El área entre P y O</a:t>
            </a:r>
            <a:r>
              <a:rPr lang="es-ES" altLang="es-ES" sz="1200" dirty="0" smtClean="0"/>
              <a:t>LP </a:t>
            </a:r>
            <a:r>
              <a:rPr lang="es-ES" altLang="es-ES" dirty="0"/>
              <a:t>refleja esta </a:t>
            </a:r>
            <a:r>
              <a:rPr lang="es-ES" altLang="es-ES" dirty="0" smtClean="0"/>
              <a:t>renta, no los beneficios de las empresas</a:t>
            </a:r>
            <a:endParaRPr lang="es-UY" altLang="es-E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altLang="es-ES" sz="3600" i="0" kern="0" smtClean="0"/>
              <a:t>Excedente del Productor a Largo Plazo</a:t>
            </a:r>
            <a:endParaRPr lang="es-ES" altLang="es-ES" sz="3600" i="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A788DDD-E7D2-4E2C-A7D5-A2BDE35FB894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68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77"/>
            <a:ext cx="9144000" cy="68362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s-ES" sz="3800" dirty="0"/>
              <a:t>Excedente del Productor a Largo Plazo</a:t>
            </a:r>
            <a:endParaRPr lang="es-ES" altLang="es-ES" sz="3800" dirty="0" smtClean="0"/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lvl="1"/>
            <a:r>
              <a:rPr lang="es-ES" altLang="es-ES" dirty="0" smtClean="0"/>
              <a:t>Un ejemplo en que sí pueden ser los dueños de un factor escaso (más delante de nuevo)</a:t>
            </a:r>
          </a:p>
          <a:p>
            <a:pPr lvl="3"/>
            <a:r>
              <a:rPr lang="es-UY" altLang="es-ES" dirty="0"/>
              <a:t>Tierras más y menos fértiles:</a:t>
            </a:r>
          </a:p>
          <a:p>
            <a:pPr lvl="4"/>
            <a:r>
              <a:rPr lang="es-UY" altLang="es-ES" dirty="0"/>
              <a:t>A medida que aumenta la demanda se van incorporando tierras menos fértiles a la producción</a:t>
            </a:r>
          </a:p>
          <a:p>
            <a:pPr lvl="4"/>
            <a:r>
              <a:rPr lang="es-UY" altLang="es-ES" dirty="0" smtClean="0"/>
              <a:t>Costos </a:t>
            </a:r>
            <a:r>
              <a:rPr lang="es-UY" altLang="es-ES" dirty="0"/>
              <a:t>de </a:t>
            </a:r>
            <a:r>
              <a:rPr lang="es-UY" altLang="es-ES" dirty="0" smtClean="0"/>
              <a:t>producción de estas nuevas parcelas son mayores</a:t>
            </a:r>
          </a:p>
          <a:p>
            <a:pPr lvl="4"/>
            <a:r>
              <a:rPr lang="es-ES" altLang="es-ES" dirty="0" smtClean="0"/>
              <a:t>Para que se produzca en ellas deben vender más caro</a:t>
            </a:r>
            <a:endParaRPr lang="es-UY" altLang="es-ES" dirty="0"/>
          </a:p>
          <a:p>
            <a:pPr lvl="4"/>
            <a:r>
              <a:rPr lang="es-UY" altLang="es-ES" dirty="0" smtClean="0"/>
              <a:t>Sube el precio de mercado de lo que se produzca</a:t>
            </a:r>
            <a:endParaRPr lang="es-UY" altLang="es-ES" dirty="0"/>
          </a:p>
          <a:p>
            <a:pPr lvl="4"/>
            <a:r>
              <a:rPr lang="es-UY" altLang="es-ES" dirty="0"/>
              <a:t>Los dueños de las tierras más fértiles (costos medios más bajos) obtienen </a:t>
            </a:r>
            <a:r>
              <a:rPr lang="es-UY" altLang="es-ES" dirty="0" smtClean="0"/>
              <a:t>beneficios</a:t>
            </a:r>
          </a:p>
          <a:p>
            <a:r>
              <a:rPr lang="es-ES" altLang="es-ES" dirty="0" smtClean="0"/>
              <a:t>Corolario: EP</a:t>
            </a:r>
            <a:r>
              <a:rPr lang="es-ES" altLang="es-ES" sz="1800" dirty="0" smtClean="0"/>
              <a:t>LP</a:t>
            </a:r>
            <a:r>
              <a:rPr lang="es-ES" altLang="es-ES" dirty="0" smtClean="0"/>
              <a:t> = 0 </a:t>
            </a:r>
            <a:r>
              <a:rPr lang="es-ES" altLang="es-ES" dirty="0"/>
              <a:t>en el caso de los costos </a:t>
            </a:r>
            <a:r>
              <a:rPr lang="es-ES" altLang="es-ES" dirty="0" smtClean="0"/>
              <a:t>constantes</a:t>
            </a:r>
          </a:p>
          <a:p>
            <a:pPr lvl="1"/>
            <a:r>
              <a:rPr lang="es-ES" altLang="es-ES" dirty="0" smtClean="0"/>
              <a:t>En este caso factores no son escasos, por definición.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65E80FF-F58E-40D7-902C-2A855DF9383D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69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54"/>
            <a:ext cx="9144000" cy="681446"/>
          </a:xfrm>
        </p:spPr>
        <p:txBody>
          <a:bodyPr/>
          <a:lstStyle/>
          <a:p>
            <a:r>
              <a:rPr lang="es-ES" altLang="es-ES" sz="3800" dirty="0"/>
              <a:t>Excedente del Productor a Largo </a:t>
            </a:r>
            <a:r>
              <a:rPr lang="es-ES" altLang="es-ES" sz="3800" dirty="0" smtClean="0"/>
              <a:t>Plazo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15400" cy="5943600"/>
          </a:xfrm>
        </p:spPr>
        <p:txBody>
          <a:bodyPr/>
          <a:lstStyle/>
          <a:p>
            <a:r>
              <a:rPr lang="es-ES" altLang="es-ES" dirty="0"/>
              <a:t>Una ilustración: Renta </a:t>
            </a:r>
            <a:r>
              <a:rPr lang="es-ES" altLang="es-ES" dirty="0" err="1" smtClean="0"/>
              <a:t>Ricardiana</a:t>
            </a:r>
            <a:endParaRPr lang="es-ES" altLang="es-ES" dirty="0" smtClean="0"/>
          </a:p>
          <a:p>
            <a:pPr lvl="1"/>
            <a:r>
              <a:rPr lang="es-ES" altLang="es-ES" dirty="0" smtClean="0"/>
              <a:t>David Ricardo: Economista clásico inglés (1772-1823), </a:t>
            </a:r>
          </a:p>
          <a:p>
            <a:pPr lvl="1"/>
            <a:r>
              <a:rPr lang="es-ES" altLang="es-ES" dirty="0" smtClean="0"/>
              <a:t>Libro “</a:t>
            </a:r>
            <a:r>
              <a:rPr lang="en-US" b="1" i="1" dirty="0"/>
              <a:t>On the Principles of Political Economy and </a:t>
            </a:r>
            <a:r>
              <a:rPr lang="en-US" b="1" i="1" dirty="0" smtClean="0"/>
              <a:t>Taxation”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s-ES" altLang="es-ES" dirty="0" smtClean="0"/>
              <a:t>Supuesto: </a:t>
            </a:r>
          </a:p>
          <a:p>
            <a:pPr lvl="1"/>
            <a:r>
              <a:rPr lang="es-ES" altLang="es-ES" dirty="0" smtClean="0"/>
              <a:t>muchas parcelas de tierra donde se puede plantar un determinado grano. </a:t>
            </a:r>
          </a:p>
          <a:p>
            <a:pPr lvl="1"/>
            <a:r>
              <a:rPr lang="es-ES" altLang="es-ES" dirty="0" smtClean="0"/>
              <a:t>Las parcelas van desde tierras muy fértiles (bajos costos de producción) hasta muy pobres y secas (altos costos de producción)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F181276-A3BD-455C-B349-AD855A3E648F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7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371600"/>
          </a:xfrm>
        </p:spPr>
        <p:txBody>
          <a:bodyPr/>
          <a:lstStyle/>
          <a:p>
            <a:r>
              <a:rPr lang="es-UY" altLang="es-ES" dirty="0" smtClean="0"/>
              <a:t>1. Demanda de Mercado</a:t>
            </a:r>
            <a:br>
              <a:rPr lang="es-UY" altLang="es-ES" dirty="0" smtClean="0"/>
            </a:br>
            <a:r>
              <a:rPr lang="es-UY" altLang="es-ES" dirty="0" smtClean="0"/>
              <a:t>1.3 Ejemplo numérico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9067800" cy="54102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470F3E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s-ES" dirty="0" smtClean="0"/>
              <a:t>Demanda de naranjas por parte del individuo 1</a:t>
            </a:r>
          </a:p>
          <a:p>
            <a:pPr marL="0" indent="0" algn="ctr">
              <a:buNone/>
            </a:pPr>
            <a:r>
              <a:rPr lang="es-ES" altLang="es-ES" i="1" dirty="0" smtClean="0">
                <a:solidFill>
                  <a:srgbClr val="3B4F89"/>
                </a:solidFill>
              </a:rPr>
              <a:t>x</a:t>
            </a:r>
            <a:r>
              <a:rPr lang="es-ES" altLang="es-ES" baseline="-25000" dirty="0" smtClean="0">
                <a:solidFill>
                  <a:srgbClr val="3B4F89"/>
                </a:solidFill>
              </a:rPr>
              <a:t>1</a:t>
            </a:r>
            <a:r>
              <a:rPr lang="es-ES" altLang="es-ES" dirty="0" smtClean="0">
                <a:solidFill>
                  <a:srgbClr val="3B4F89"/>
                </a:solidFill>
              </a:rPr>
              <a:t> = 10 – 2</a:t>
            </a:r>
            <a:r>
              <a:rPr lang="es-ES" altLang="es-ES" i="1" dirty="0" smtClean="0">
                <a:solidFill>
                  <a:srgbClr val="3B4F89"/>
                </a:solidFill>
              </a:rPr>
              <a:t>p</a:t>
            </a:r>
            <a:r>
              <a:rPr lang="es-ES" altLang="es-ES" i="1" baseline="-25000" dirty="0" smtClean="0">
                <a:solidFill>
                  <a:srgbClr val="3B4F89"/>
                </a:solidFill>
              </a:rPr>
              <a:t>x</a:t>
            </a:r>
            <a:r>
              <a:rPr lang="es-ES" altLang="es-ES" dirty="0" smtClean="0">
                <a:solidFill>
                  <a:srgbClr val="3B4F89"/>
                </a:solidFill>
              </a:rPr>
              <a:t> + 0.1</a:t>
            </a:r>
            <a:r>
              <a:rPr lang="es-ES" altLang="es-ES" i="1" dirty="0" smtClean="0">
                <a:solidFill>
                  <a:srgbClr val="3B4F89"/>
                </a:solidFill>
                <a:latin typeface="Verdana" pitchFamily="34" charset="0"/>
              </a:rPr>
              <a:t>I</a:t>
            </a:r>
            <a:r>
              <a:rPr lang="es-ES" altLang="es-ES" baseline="-25000" dirty="0" smtClean="0">
                <a:solidFill>
                  <a:srgbClr val="3B4F89"/>
                </a:solidFill>
              </a:rPr>
              <a:t>1</a:t>
            </a:r>
            <a:r>
              <a:rPr lang="es-ES" altLang="es-ES" dirty="0" smtClean="0">
                <a:solidFill>
                  <a:srgbClr val="3B4F89"/>
                </a:solidFill>
              </a:rPr>
              <a:t> + 0.5</a:t>
            </a:r>
            <a:r>
              <a:rPr lang="es-ES" altLang="es-ES" i="1" dirty="0" smtClean="0">
                <a:solidFill>
                  <a:srgbClr val="3B4F89"/>
                </a:solidFill>
              </a:rPr>
              <a:t>p</a:t>
            </a:r>
            <a:r>
              <a:rPr lang="es-ES" altLang="es-ES" i="1" baseline="-25000" dirty="0" smtClean="0">
                <a:solidFill>
                  <a:srgbClr val="3B4F89"/>
                </a:solidFill>
              </a:rPr>
              <a:t>y</a:t>
            </a:r>
            <a:endParaRPr lang="es-ES" altLang="es-ES" dirty="0" smtClean="0">
              <a:solidFill>
                <a:srgbClr val="3B4F89"/>
              </a:solidFill>
            </a:endParaRPr>
          </a:p>
          <a:p>
            <a:pPr>
              <a:buFontTx/>
              <a:buNone/>
            </a:pPr>
            <a:r>
              <a:rPr lang="es-ES" altLang="es-ES" dirty="0" smtClean="0"/>
              <a:t>Y la demanda del individuo 2 es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altLang="es-ES" i="1" dirty="0" smtClean="0">
                <a:solidFill>
                  <a:srgbClr val="3B4F89"/>
                </a:solidFill>
              </a:rPr>
              <a:t>x</a:t>
            </a:r>
            <a:r>
              <a:rPr lang="es-ES" altLang="es-ES" baseline="-25000" dirty="0" smtClean="0">
                <a:solidFill>
                  <a:srgbClr val="3B4F89"/>
                </a:solidFill>
              </a:rPr>
              <a:t>2</a:t>
            </a:r>
            <a:r>
              <a:rPr lang="es-ES" altLang="es-ES" dirty="0" smtClean="0">
                <a:solidFill>
                  <a:srgbClr val="3B4F89"/>
                </a:solidFill>
              </a:rPr>
              <a:t> = 17 – </a:t>
            </a:r>
            <a:r>
              <a:rPr lang="es-ES" altLang="es-ES" i="1" dirty="0" err="1" smtClean="0">
                <a:solidFill>
                  <a:srgbClr val="3B4F89"/>
                </a:solidFill>
              </a:rPr>
              <a:t>p</a:t>
            </a:r>
            <a:r>
              <a:rPr lang="es-ES" altLang="es-ES" i="1" baseline="-25000" dirty="0" err="1" smtClean="0">
                <a:solidFill>
                  <a:srgbClr val="3B4F89"/>
                </a:solidFill>
              </a:rPr>
              <a:t>x</a:t>
            </a:r>
            <a:r>
              <a:rPr lang="es-ES" altLang="es-ES" dirty="0" smtClean="0">
                <a:solidFill>
                  <a:srgbClr val="3B4F89"/>
                </a:solidFill>
              </a:rPr>
              <a:t> + 0.05</a:t>
            </a:r>
            <a:r>
              <a:rPr lang="es-ES" altLang="es-ES" i="1" dirty="0" smtClean="0">
                <a:solidFill>
                  <a:srgbClr val="3B4F89"/>
                </a:solidFill>
                <a:latin typeface="Verdana" pitchFamily="34" charset="0"/>
              </a:rPr>
              <a:t>I</a:t>
            </a:r>
            <a:r>
              <a:rPr lang="es-ES" altLang="es-ES" baseline="-25000" dirty="0" smtClean="0">
                <a:solidFill>
                  <a:srgbClr val="3B4F89"/>
                </a:solidFill>
              </a:rPr>
              <a:t>2</a:t>
            </a:r>
            <a:r>
              <a:rPr lang="es-ES" altLang="es-ES" dirty="0" smtClean="0">
                <a:solidFill>
                  <a:srgbClr val="3B4F89"/>
                </a:solidFill>
              </a:rPr>
              <a:t> + 0.5</a:t>
            </a:r>
            <a:r>
              <a:rPr lang="es-ES" altLang="es-ES" i="1" dirty="0" smtClean="0">
                <a:solidFill>
                  <a:srgbClr val="3B4F89"/>
                </a:solidFill>
              </a:rPr>
              <a:t>p</a:t>
            </a:r>
            <a:r>
              <a:rPr lang="es-ES" altLang="es-ES" i="1" baseline="-25000" dirty="0" smtClean="0">
                <a:solidFill>
                  <a:srgbClr val="3B4F89"/>
                </a:solidFill>
              </a:rPr>
              <a:t>y</a:t>
            </a:r>
            <a:endParaRPr lang="es-ES" altLang="es-ES" dirty="0" smtClean="0">
              <a:solidFill>
                <a:srgbClr val="3B4F89"/>
              </a:solidFill>
            </a:endParaRPr>
          </a:p>
          <a:p>
            <a:r>
              <a:rPr lang="es-ES" altLang="es-ES" dirty="0" smtClean="0"/>
              <a:t>La función de demanda del mercado será</a:t>
            </a:r>
          </a:p>
          <a:p>
            <a:endParaRPr lang="es-ES" altLang="es-ES" dirty="0" smtClean="0"/>
          </a:p>
          <a:p>
            <a:pPr algn="ctr">
              <a:lnSpc>
                <a:spcPct val="110000"/>
              </a:lnSpc>
              <a:buFontTx/>
              <a:buNone/>
            </a:pPr>
            <a:r>
              <a:rPr lang="es-ES" altLang="es-ES" i="1" dirty="0" err="1">
                <a:solidFill>
                  <a:srgbClr val="3B4F89"/>
                </a:solidFill>
              </a:rPr>
              <a:t>Dx</a:t>
            </a:r>
            <a:r>
              <a:rPr lang="es-ES" altLang="es-ES" i="1" dirty="0">
                <a:solidFill>
                  <a:srgbClr val="3B4F89"/>
                </a:solidFill>
              </a:rPr>
              <a:t> </a:t>
            </a:r>
            <a:r>
              <a:rPr lang="es-ES" altLang="es-ES" dirty="0" smtClean="0">
                <a:solidFill>
                  <a:srgbClr val="3B4F89"/>
                </a:solidFill>
              </a:rPr>
              <a:t> = </a:t>
            </a:r>
            <a:r>
              <a:rPr lang="es-ES" altLang="es-ES" i="1" dirty="0" smtClean="0">
                <a:solidFill>
                  <a:srgbClr val="3B4F89"/>
                </a:solidFill>
              </a:rPr>
              <a:t>x</a:t>
            </a:r>
            <a:r>
              <a:rPr lang="es-ES" altLang="es-ES" baseline="-25000" dirty="0" smtClean="0">
                <a:solidFill>
                  <a:srgbClr val="3B4F89"/>
                </a:solidFill>
              </a:rPr>
              <a:t>1</a:t>
            </a:r>
            <a:r>
              <a:rPr lang="es-ES" altLang="es-ES" dirty="0" smtClean="0">
                <a:solidFill>
                  <a:srgbClr val="3B4F89"/>
                </a:solidFill>
              </a:rPr>
              <a:t> + </a:t>
            </a:r>
            <a:r>
              <a:rPr lang="es-ES" altLang="es-ES" i="1" dirty="0" smtClean="0">
                <a:solidFill>
                  <a:srgbClr val="3B4F89"/>
                </a:solidFill>
              </a:rPr>
              <a:t>x</a:t>
            </a:r>
            <a:r>
              <a:rPr lang="es-ES" altLang="es-ES" baseline="-25000" dirty="0" smtClean="0">
                <a:solidFill>
                  <a:srgbClr val="3B4F89"/>
                </a:solidFill>
              </a:rPr>
              <a:t>2</a:t>
            </a:r>
            <a:r>
              <a:rPr lang="es-ES" altLang="es-ES" dirty="0" smtClean="0">
                <a:solidFill>
                  <a:srgbClr val="3B4F89"/>
                </a:solidFill>
              </a:rPr>
              <a:t> = 27 – 3</a:t>
            </a:r>
            <a:r>
              <a:rPr lang="es-ES" altLang="es-ES" i="1" dirty="0" smtClean="0">
                <a:solidFill>
                  <a:srgbClr val="3B4F89"/>
                </a:solidFill>
              </a:rPr>
              <a:t>p</a:t>
            </a:r>
            <a:r>
              <a:rPr lang="es-ES" altLang="es-ES" i="1" baseline="-25000" dirty="0" smtClean="0">
                <a:solidFill>
                  <a:srgbClr val="3B4F89"/>
                </a:solidFill>
              </a:rPr>
              <a:t>x</a:t>
            </a:r>
            <a:r>
              <a:rPr lang="es-ES" altLang="es-ES" dirty="0" smtClean="0">
                <a:solidFill>
                  <a:srgbClr val="3B4F89"/>
                </a:solidFill>
              </a:rPr>
              <a:t> + 0.1</a:t>
            </a:r>
            <a:r>
              <a:rPr lang="es-ES" altLang="es-ES" i="1" dirty="0" smtClean="0">
                <a:solidFill>
                  <a:srgbClr val="3B4F89"/>
                </a:solidFill>
                <a:latin typeface="Verdana" pitchFamily="34" charset="0"/>
              </a:rPr>
              <a:t>I</a:t>
            </a:r>
            <a:r>
              <a:rPr lang="es-ES" altLang="es-ES" baseline="-25000" dirty="0" smtClean="0">
                <a:solidFill>
                  <a:srgbClr val="3B4F89"/>
                </a:solidFill>
              </a:rPr>
              <a:t>1</a:t>
            </a:r>
            <a:r>
              <a:rPr lang="es-ES" altLang="es-ES" dirty="0" smtClean="0">
                <a:solidFill>
                  <a:srgbClr val="3B4F89"/>
                </a:solidFill>
              </a:rPr>
              <a:t> + 0.05</a:t>
            </a:r>
            <a:r>
              <a:rPr lang="es-ES" altLang="es-ES" i="1" dirty="0" smtClean="0">
                <a:solidFill>
                  <a:srgbClr val="3B4F89"/>
                </a:solidFill>
                <a:latin typeface="Verdana" pitchFamily="34" charset="0"/>
              </a:rPr>
              <a:t>I</a:t>
            </a:r>
            <a:r>
              <a:rPr lang="es-ES" altLang="es-ES" baseline="-25000" dirty="0" smtClean="0">
                <a:solidFill>
                  <a:srgbClr val="3B4F89"/>
                </a:solidFill>
              </a:rPr>
              <a:t>2</a:t>
            </a:r>
            <a:r>
              <a:rPr lang="es-ES" altLang="es-ES" dirty="0" smtClean="0">
                <a:solidFill>
                  <a:srgbClr val="3B4F89"/>
                </a:solidFill>
              </a:rPr>
              <a:t> + </a:t>
            </a:r>
            <a:r>
              <a:rPr lang="es-ES" altLang="es-ES" i="1" dirty="0" err="1" smtClean="0">
                <a:solidFill>
                  <a:srgbClr val="3B4F89"/>
                </a:solidFill>
              </a:rPr>
              <a:t>p</a:t>
            </a:r>
            <a:r>
              <a:rPr lang="es-ES" altLang="es-ES" i="1" baseline="-25000" dirty="0" err="1" smtClean="0">
                <a:solidFill>
                  <a:srgbClr val="3B4F89"/>
                </a:solidFill>
              </a:rPr>
              <a:t>y</a:t>
            </a:r>
            <a:endParaRPr lang="es-ES" altLang="es-ES" dirty="0" smtClean="0">
              <a:solidFill>
                <a:srgbClr val="3B4F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3147E14-35E8-460A-A722-234CC190C29A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70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15400" cy="5867400"/>
          </a:xfrm>
        </p:spPr>
        <p:txBody>
          <a:bodyPr/>
          <a:lstStyle/>
          <a:p>
            <a:r>
              <a:rPr lang="es-ES" altLang="es-ES" dirty="0" smtClean="0"/>
              <a:t>A precios bajos del grano, sólo las mejores tierras son utilizadas. </a:t>
            </a:r>
          </a:p>
          <a:p>
            <a:r>
              <a:rPr lang="es-ES" altLang="es-ES" dirty="0" smtClean="0"/>
              <a:t>Precios más altos llevan a aumentar la producción mediante el uso de tierras de mayores costos (menos fértiles). </a:t>
            </a:r>
          </a:p>
          <a:p>
            <a:r>
              <a:rPr lang="es-ES" altLang="es-ES" dirty="0" smtClean="0"/>
              <a:t>Curva de oferta de largo plazo tiene pendiente positiva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4354"/>
            <a:ext cx="9144000" cy="681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altLang="es-ES" i="0" kern="0" dirty="0" smtClean="0"/>
              <a:t>Una ilustración: Renta </a:t>
            </a:r>
            <a:r>
              <a:rPr lang="es-ES" altLang="es-ES" i="0" kern="0" dirty="0" err="1" smtClean="0"/>
              <a:t>Ricardiana</a:t>
            </a:r>
            <a:endParaRPr lang="es-ES" altLang="es-ES" i="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7B78641-1435-4AFD-A6F5-9AD30D64A527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71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3974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1371600" y="6491288"/>
            <a:ext cx="29670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UY" altLang="es-ES" sz="1800" b="1" i="0">
                <a:solidFill>
                  <a:srgbClr val="470F3E"/>
                </a:solidFill>
              </a:rPr>
              <a:t>Empresa de costos bajos</a:t>
            </a:r>
            <a:endParaRPr lang="en-US" altLang="es-ES" sz="1800" b="1" i="0">
              <a:solidFill>
                <a:srgbClr val="470F3E"/>
              </a:solidFill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7319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 Total</a:t>
            </a: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2159000" y="6275388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q*</a:t>
            </a:r>
            <a:endParaRPr lang="en-US" altLang="es-ES" sz="1400" b="1"/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3886200" y="6248400"/>
            <a:ext cx="11080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8001000" y="6224588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Cantidad</a:t>
            </a:r>
            <a:endParaRPr lang="en-US" altLang="es-ES" sz="1800"/>
          </a:p>
        </p:txBody>
      </p:sp>
      <p:sp>
        <p:nvSpPr>
          <p:cNvPr id="83980" name="Text Box 16"/>
          <p:cNvSpPr txBox="1">
            <a:spLocks noChangeArrowheads="1"/>
          </p:cNvSpPr>
          <p:nvPr/>
        </p:nvSpPr>
        <p:spPr bwMode="auto">
          <a:xfrm>
            <a:off x="3124200" y="29225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83981" name="Text Box 17"/>
          <p:cNvSpPr txBox="1">
            <a:spLocks noChangeArrowheads="1"/>
          </p:cNvSpPr>
          <p:nvPr/>
        </p:nvSpPr>
        <p:spPr bwMode="auto">
          <a:xfrm>
            <a:off x="3276600" y="3913188"/>
            <a:ext cx="4349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CP</a:t>
            </a:r>
          </a:p>
        </p:txBody>
      </p:sp>
      <p:sp>
        <p:nvSpPr>
          <p:cNvPr id="83982" name="Text Box 21"/>
          <p:cNvSpPr txBox="1">
            <a:spLocks noChangeArrowheads="1"/>
          </p:cNvSpPr>
          <p:nvPr/>
        </p:nvSpPr>
        <p:spPr bwMode="auto">
          <a:xfrm>
            <a:off x="7848600" y="45989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O</a:t>
            </a:r>
          </a:p>
        </p:txBody>
      </p:sp>
      <p:sp>
        <p:nvSpPr>
          <p:cNvPr id="83983" name="Text Box 22"/>
          <p:cNvSpPr txBox="1">
            <a:spLocks noChangeArrowheads="1"/>
          </p:cNvSpPr>
          <p:nvPr/>
        </p:nvSpPr>
        <p:spPr bwMode="auto">
          <a:xfrm>
            <a:off x="7696200" y="56657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83984" name="Text Box 24"/>
          <p:cNvSpPr txBox="1">
            <a:spLocks noChangeArrowheads="1"/>
          </p:cNvSpPr>
          <p:nvPr/>
        </p:nvSpPr>
        <p:spPr bwMode="auto">
          <a:xfrm>
            <a:off x="228600" y="5056188"/>
            <a:ext cx="373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P*</a:t>
            </a:r>
            <a:endParaRPr lang="en-US" altLang="es-ES" sz="1400" b="1"/>
          </a:p>
        </p:txBody>
      </p:sp>
      <p:sp>
        <p:nvSpPr>
          <p:cNvPr id="83985" name="Line 25"/>
          <p:cNvSpPr>
            <a:spLocks noChangeShapeType="1"/>
          </p:cNvSpPr>
          <p:nvPr/>
        </p:nvSpPr>
        <p:spPr bwMode="auto">
          <a:xfrm>
            <a:off x="6858000" y="5181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986" name="Text Box 26"/>
          <p:cNvSpPr txBox="1">
            <a:spLocks noChangeArrowheads="1"/>
          </p:cNvSpPr>
          <p:nvPr/>
        </p:nvSpPr>
        <p:spPr bwMode="auto">
          <a:xfrm>
            <a:off x="6629400" y="6275388"/>
            <a:ext cx="392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Q*</a:t>
            </a:r>
            <a:endParaRPr lang="en-US" altLang="es-ES" sz="1400" b="1"/>
          </a:p>
        </p:txBody>
      </p:sp>
      <p:sp>
        <p:nvSpPr>
          <p:cNvPr id="83987" name="Line 29"/>
          <p:cNvSpPr>
            <a:spLocks noChangeShapeType="1"/>
          </p:cNvSpPr>
          <p:nvPr/>
        </p:nvSpPr>
        <p:spPr bwMode="auto">
          <a:xfrm>
            <a:off x="5105400" y="4191000"/>
            <a:ext cx="2590800" cy="1497013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3988" name="Line 30"/>
          <p:cNvSpPr>
            <a:spLocks noChangeShapeType="1"/>
          </p:cNvSpPr>
          <p:nvPr/>
        </p:nvSpPr>
        <p:spPr bwMode="auto">
          <a:xfrm flipV="1">
            <a:off x="5105400" y="4800600"/>
            <a:ext cx="2743200" cy="1096963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989" name="Line 33"/>
          <p:cNvSpPr>
            <a:spLocks noChangeShapeType="1"/>
          </p:cNvSpPr>
          <p:nvPr/>
        </p:nvSpPr>
        <p:spPr bwMode="auto">
          <a:xfrm flipH="1">
            <a:off x="609600" y="5410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3999" name="Rectangle 34" descr="30%"/>
          <p:cNvSpPr>
            <a:spLocks noChangeArrowheads="1"/>
          </p:cNvSpPr>
          <p:nvPr/>
        </p:nvSpPr>
        <p:spPr bwMode="auto">
          <a:xfrm>
            <a:off x="609601" y="5181600"/>
            <a:ext cx="1752603" cy="228600"/>
          </a:xfrm>
          <a:prstGeom prst="rect">
            <a:avLst/>
          </a:prstGeom>
          <a:pattFill prst="pct30">
            <a:fgClr>
              <a:srgbClr val="470F3E"/>
            </a:fgClr>
            <a:bgClr>
              <a:schemeClr val="bg1">
                <a:alpha val="39999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endParaRPr lang="es-UY" altLang="es-ES"/>
          </a:p>
        </p:txBody>
      </p:sp>
      <p:sp>
        <p:nvSpPr>
          <p:cNvPr id="83991" name="Text Box 35"/>
          <p:cNvSpPr txBox="1">
            <a:spLocks noChangeArrowheads="1"/>
          </p:cNvSpPr>
          <p:nvPr/>
        </p:nvSpPr>
        <p:spPr bwMode="auto">
          <a:xfrm>
            <a:off x="0" y="26670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83992" name="Text Box 36"/>
          <p:cNvSpPr txBox="1">
            <a:spLocks noChangeArrowheads="1"/>
          </p:cNvSpPr>
          <p:nvPr/>
        </p:nvSpPr>
        <p:spPr bwMode="auto">
          <a:xfrm>
            <a:off x="4419600" y="2743200"/>
            <a:ext cx="838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</p:txBody>
      </p:sp>
      <p:sp>
        <p:nvSpPr>
          <p:cNvPr id="83993" name="Freeform 32"/>
          <p:cNvSpPr>
            <a:spLocks/>
          </p:cNvSpPr>
          <p:nvPr/>
        </p:nvSpPr>
        <p:spPr bwMode="auto">
          <a:xfrm>
            <a:off x="685800" y="4267200"/>
            <a:ext cx="2743200" cy="1295400"/>
          </a:xfrm>
          <a:custGeom>
            <a:avLst/>
            <a:gdLst>
              <a:gd name="T0" fmla="*/ 0 w 2016"/>
              <a:gd name="T1" fmla="*/ 0 h 720"/>
              <a:gd name="T2" fmla="*/ 2147483647 w 2016"/>
              <a:gd name="T3" fmla="*/ 2147483647 h 720"/>
              <a:gd name="T4" fmla="*/ 2147483647 w 2016"/>
              <a:gd name="T5" fmla="*/ 0 h 7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16" h="720">
                <a:moveTo>
                  <a:pt x="0" y="0"/>
                </a:moveTo>
                <a:cubicBezTo>
                  <a:pt x="288" y="360"/>
                  <a:pt x="576" y="720"/>
                  <a:pt x="912" y="720"/>
                </a:cubicBezTo>
                <a:cubicBezTo>
                  <a:pt x="1248" y="720"/>
                  <a:pt x="1632" y="360"/>
                  <a:pt x="2016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994" name="Line 18"/>
          <p:cNvSpPr>
            <a:spLocks noChangeShapeType="1"/>
          </p:cNvSpPr>
          <p:nvPr/>
        </p:nvSpPr>
        <p:spPr bwMode="auto">
          <a:xfrm flipH="1">
            <a:off x="609600" y="5181600"/>
            <a:ext cx="6248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995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3996" name="Line 23"/>
          <p:cNvSpPr>
            <a:spLocks noChangeShapeType="1"/>
          </p:cNvSpPr>
          <p:nvPr/>
        </p:nvSpPr>
        <p:spPr bwMode="auto">
          <a:xfrm>
            <a:off x="2362200" y="5181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3997" name="Freeform 12"/>
          <p:cNvSpPr>
            <a:spLocks/>
          </p:cNvSpPr>
          <p:nvPr/>
        </p:nvSpPr>
        <p:spPr bwMode="auto">
          <a:xfrm>
            <a:off x="1295400" y="3276600"/>
            <a:ext cx="1905000" cy="28194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0" y="4354"/>
            <a:ext cx="9144000" cy="681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altLang="es-ES" i="0" kern="0" dirty="0" smtClean="0"/>
              <a:t>Una ilustración: Renta </a:t>
            </a:r>
            <a:r>
              <a:rPr lang="es-ES" altLang="es-ES" i="0" kern="0" dirty="0" err="1" smtClean="0"/>
              <a:t>Ricardiana</a:t>
            </a:r>
            <a:endParaRPr lang="es-ES" altLang="es-ES" i="0" kern="0" dirty="0" smtClean="0"/>
          </a:p>
        </p:txBody>
      </p:sp>
      <p:sp>
        <p:nvSpPr>
          <p:cNvPr id="3" name="CuadroTexto 2"/>
          <p:cNvSpPr txBox="1"/>
          <p:nvPr/>
        </p:nvSpPr>
        <p:spPr>
          <a:xfrm>
            <a:off x="142732" y="1099037"/>
            <a:ext cx="8858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smtClean="0"/>
              <a:t>Los propietarios de las tierras fértiles (costos bajos) obtienen una renta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56088C49-EF06-4642-8B3A-A9CD6CD772AC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72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4996" name="Line 3"/>
          <p:cNvSpPr>
            <a:spLocks noChangeShapeType="1"/>
          </p:cNvSpPr>
          <p:nvPr/>
        </p:nvSpPr>
        <p:spPr bwMode="auto">
          <a:xfrm>
            <a:off x="6096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4997" name="Line 4"/>
          <p:cNvSpPr>
            <a:spLocks noChangeShapeType="1"/>
          </p:cNvSpPr>
          <p:nvPr/>
        </p:nvSpPr>
        <p:spPr bwMode="auto">
          <a:xfrm>
            <a:off x="6096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4998" name="Line 5"/>
          <p:cNvSpPr>
            <a:spLocks noChangeShapeType="1"/>
          </p:cNvSpPr>
          <p:nvPr/>
        </p:nvSpPr>
        <p:spPr bwMode="auto">
          <a:xfrm>
            <a:off x="5105400" y="6248400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4999" name="Line 6"/>
          <p:cNvSpPr>
            <a:spLocks noChangeShapeType="1"/>
          </p:cNvSpPr>
          <p:nvPr/>
        </p:nvSpPr>
        <p:spPr bwMode="auto">
          <a:xfrm>
            <a:off x="5105400" y="3048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5000" name="Text Box 7"/>
          <p:cNvSpPr txBox="1">
            <a:spLocks noChangeArrowheads="1"/>
          </p:cNvSpPr>
          <p:nvPr/>
        </p:nvSpPr>
        <p:spPr bwMode="auto">
          <a:xfrm>
            <a:off x="1371600" y="6491288"/>
            <a:ext cx="22367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UY" altLang="es-ES" sz="1800" b="1" i="0">
                <a:solidFill>
                  <a:srgbClr val="470F3E"/>
                </a:solidFill>
              </a:rPr>
              <a:t>Empresa </a:t>
            </a:r>
            <a:r>
              <a:rPr lang="en-US" altLang="es-ES" sz="1800" b="1" i="0">
                <a:solidFill>
                  <a:srgbClr val="470F3E"/>
                </a:solidFill>
              </a:rPr>
              <a:t>Marginal </a:t>
            </a:r>
          </a:p>
        </p:txBody>
      </p:sp>
      <p:sp>
        <p:nvSpPr>
          <p:cNvPr id="85001" name="Text Box 8"/>
          <p:cNvSpPr txBox="1">
            <a:spLocks noChangeArrowheads="1"/>
          </p:cNvSpPr>
          <p:nvPr/>
        </p:nvSpPr>
        <p:spPr bwMode="auto">
          <a:xfrm>
            <a:off x="6248400" y="6491288"/>
            <a:ext cx="17319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b="1" i="0">
                <a:solidFill>
                  <a:srgbClr val="470F3E"/>
                </a:solidFill>
              </a:rPr>
              <a:t>Mercado Total</a:t>
            </a:r>
          </a:p>
        </p:txBody>
      </p:sp>
      <p:sp>
        <p:nvSpPr>
          <p:cNvPr id="85002" name="Text Box 9"/>
          <p:cNvSpPr txBox="1">
            <a:spLocks noChangeArrowheads="1"/>
          </p:cNvSpPr>
          <p:nvPr/>
        </p:nvSpPr>
        <p:spPr bwMode="auto">
          <a:xfrm>
            <a:off x="1854200" y="6275388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r"/>
            <a:r>
              <a:rPr lang="en-US" altLang="es-ES" sz="1400" b="1">
                <a:solidFill>
                  <a:schemeClr val="tx1"/>
                </a:solidFill>
              </a:rPr>
              <a:t>q*</a:t>
            </a:r>
            <a:endParaRPr lang="en-US" altLang="es-ES" sz="1400" b="1"/>
          </a:p>
        </p:txBody>
      </p:sp>
      <p:sp>
        <p:nvSpPr>
          <p:cNvPr id="85003" name="Text Box 10"/>
          <p:cNvSpPr txBox="1">
            <a:spLocks noChangeArrowheads="1"/>
          </p:cNvSpPr>
          <p:nvPr/>
        </p:nvSpPr>
        <p:spPr bwMode="auto">
          <a:xfrm>
            <a:off x="3886200" y="6272213"/>
            <a:ext cx="10033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i="0">
                <a:solidFill>
                  <a:schemeClr val="tx1"/>
                </a:solidFill>
              </a:rPr>
              <a:t>Cantidad</a:t>
            </a:r>
            <a:endParaRPr lang="en-US" altLang="es-ES" sz="1600"/>
          </a:p>
        </p:txBody>
      </p:sp>
      <p:sp>
        <p:nvSpPr>
          <p:cNvPr id="85004" name="Text Box 11"/>
          <p:cNvSpPr txBox="1">
            <a:spLocks noChangeArrowheads="1"/>
          </p:cNvSpPr>
          <p:nvPr/>
        </p:nvSpPr>
        <p:spPr bwMode="auto">
          <a:xfrm>
            <a:off x="8001000" y="6248400"/>
            <a:ext cx="10033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600" i="0">
                <a:solidFill>
                  <a:schemeClr val="tx1"/>
                </a:solidFill>
              </a:rPr>
              <a:t>Cantidad</a:t>
            </a:r>
            <a:endParaRPr lang="en-US" altLang="es-ES" sz="1600"/>
          </a:p>
        </p:txBody>
      </p:sp>
      <p:sp>
        <p:nvSpPr>
          <p:cNvPr id="85005" name="Freeform 12"/>
          <p:cNvSpPr>
            <a:spLocks/>
          </p:cNvSpPr>
          <p:nvPr/>
        </p:nvSpPr>
        <p:spPr bwMode="auto">
          <a:xfrm>
            <a:off x="914400" y="3276600"/>
            <a:ext cx="1905000" cy="2895600"/>
          </a:xfrm>
          <a:custGeom>
            <a:avLst/>
            <a:gdLst>
              <a:gd name="T0" fmla="*/ 0 w 1632"/>
              <a:gd name="T1" fmla="*/ 2147483647 h 1632"/>
              <a:gd name="T2" fmla="*/ 2147483647 w 1632"/>
              <a:gd name="T3" fmla="*/ 2147483647 h 1632"/>
              <a:gd name="T4" fmla="*/ 2147483647 w 1632"/>
              <a:gd name="T5" fmla="*/ 0 h 1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632">
                <a:moveTo>
                  <a:pt x="0" y="1632"/>
                </a:moveTo>
                <a:cubicBezTo>
                  <a:pt x="392" y="1456"/>
                  <a:pt x="784" y="1280"/>
                  <a:pt x="1056" y="1008"/>
                </a:cubicBezTo>
                <a:cubicBezTo>
                  <a:pt x="1328" y="736"/>
                  <a:pt x="1480" y="368"/>
                  <a:pt x="1632" y="0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5006" name="Text Box 13"/>
          <p:cNvSpPr txBox="1">
            <a:spLocks noChangeArrowheads="1"/>
          </p:cNvSpPr>
          <p:nvPr/>
        </p:nvSpPr>
        <p:spPr bwMode="auto">
          <a:xfrm>
            <a:off x="2667000" y="2998788"/>
            <a:ext cx="5635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CMg</a:t>
            </a:r>
          </a:p>
        </p:txBody>
      </p:sp>
      <p:sp>
        <p:nvSpPr>
          <p:cNvPr id="85007" name="Text Box 14"/>
          <p:cNvSpPr txBox="1">
            <a:spLocks noChangeArrowheads="1"/>
          </p:cNvSpPr>
          <p:nvPr/>
        </p:nvSpPr>
        <p:spPr bwMode="auto">
          <a:xfrm>
            <a:off x="3429000" y="3608388"/>
            <a:ext cx="4349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CP</a:t>
            </a:r>
          </a:p>
        </p:txBody>
      </p:sp>
      <p:sp>
        <p:nvSpPr>
          <p:cNvPr id="85008" name="Line 15"/>
          <p:cNvSpPr>
            <a:spLocks noChangeShapeType="1"/>
          </p:cNvSpPr>
          <p:nvPr/>
        </p:nvSpPr>
        <p:spPr bwMode="auto">
          <a:xfrm flipH="1">
            <a:off x="609600" y="5181600"/>
            <a:ext cx="6248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5009" name="Text Box 16"/>
          <p:cNvSpPr txBox="1">
            <a:spLocks noChangeArrowheads="1"/>
          </p:cNvSpPr>
          <p:nvPr/>
        </p:nvSpPr>
        <p:spPr bwMode="auto">
          <a:xfrm>
            <a:off x="7848600" y="4598988"/>
            <a:ext cx="32385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3B4F89"/>
                </a:solidFill>
              </a:rPr>
              <a:t>O</a:t>
            </a:r>
          </a:p>
        </p:txBody>
      </p:sp>
      <p:sp>
        <p:nvSpPr>
          <p:cNvPr id="85010" name="Text Box 17"/>
          <p:cNvSpPr txBox="1">
            <a:spLocks noChangeArrowheads="1"/>
          </p:cNvSpPr>
          <p:nvPr/>
        </p:nvSpPr>
        <p:spPr bwMode="auto">
          <a:xfrm>
            <a:off x="7696200" y="5665788"/>
            <a:ext cx="312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>
                <a:solidFill>
                  <a:srgbClr val="470F3E"/>
                </a:solidFill>
              </a:rPr>
              <a:t>D</a:t>
            </a:r>
          </a:p>
        </p:txBody>
      </p:sp>
      <p:sp>
        <p:nvSpPr>
          <p:cNvPr id="85011" name="Line 18"/>
          <p:cNvSpPr>
            <a:spLocks noChangeShapeType="1"/>
          </p:cNvSpPr>
          <p:nvPr/>
        </p:nvSpPr>
        <p:spPr bwMode="auto">
          <a:xfrm>
            <a:off x="2057400" y="5181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5012" name="Text Box 19"/>
          <p:cNvSpPr txBox="1">
            <a:spLocks noChangeArrowheads="1"/>
          </p:cNvSpPr>
          <p:nvPr/>
        </p:nvSpPr>
        <p:spPr bwMode="auto">
          <a:xfrm>
            <a:off x="228600" y="5056188"/>
            <a:ext cx="373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P*</a:t>
            </a:r>
            <a:endParaRPr lang="en-US" altLang="es-ES" sz="1400" b="1"/>
          </a:p>
        </p:txBody>
      </p:sp>
      <p:sp>
        <p:nvSpPr>
          <p:cNvPr id="85013" name="Line 20"/>
          <p:cNvSpPr>
            <a:spLocks noChangeShapeType="1"/>
          </p:cNvSpPr>
          <p:nvPr/>
        </p:nvSpPr>
        <p:spPr bwMode="auto">
          <a:xfrm>
            <a:off x="6858000" y="5181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5014" name="Text Box 21"/>
          <p:cNvSpPr txBox="1">
            <a:spLocks noChangeArrowheads="1"/>
          </p:cNvSpPr>
          <p:nvPr/>
        </p:nvSpPr>
        <p:spPr bwMode="auto">
          <a:xfrm>
            <a:off x="6629400" y="6275388"/>
            <a:ext cx="392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400" b="1">
                <a:solidFill>
                  <a:schemeClr val="tx1"/>
                </a:solidFill>
              </a:rPr>
              <a:t>Q*</a:t>
            </a:r>
            <a:endParaRPr lang="en-US" altLang="es-ES" sz="1400" b="1"/>
          </a:p>
        </p:txBody>
      </p:sp>
      <p:sp>
        <p:nvSpPr>
          <p:cNvPr id="804886" name="Text Box 22"/>
          <p:cNvSpPr txBox="1">
            <a:spLocks noChangeArrowheads="1"/>
          </p:cNvSpPr>
          <p:nvPr/>
        </p:nvSpPr>
        <p:spPr bwMode="auto">
          <a:xfrm>
            <a:off x="228600" y="1036637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s-ES" altLang="es-ES" sz="2800" i="0" dirty="0" smtClean="0">
                <a:solidFill>
                  <a:srgbClr val="470F3E"/>
                </a:solidFill>
              </a:rPr>
              <a:t>Los propietarios de las tierras menos fértiles (costos </a:t>
            </a:r>
            <a:r>
              <a:rPr lang="es-ES" altLang="es-ES" sz="2800" b="1" i="0" dirty="0" smtClean="0">
                <a:solidFill>
                  <a:srgbClr val="470F3E"/>
                </a:solidFill>
              </a:rPr>
              <a:t>altos) </a:t>
            </a:r>
            <a:r>
              <a:rPr lang="es-ES" altLang="es-ES" sz="2800" i="0" dirty="0" smtClean="0">
                <a:solidFill>
                  <a:srgbClr val="470F3E"/>
                </a:solidFill>
              </a:rPr>
              <a:t>no obtienen una renta</a:t>
            </a:r>
            <a:endParaRPr lang="es-ES" altLang="es-ES" sz="2800" i="0" dirty="0">
              <a:solidFill>
                <a:srgbClr val="470F3E"/>
              </a:solidFill>
            </a:endParaRPr>
          </a:p>
        </p:txBody>
      </p:sp>
      <p:sp>
        <p:nvSpPr>
          <p:cNvPr id="85016" name="Line 23"/>
          <p:cNvSpPr>
            <a:spLocks noChangeShapeType="1"/>
          </p:cNvSpPr>
          <p:nvPr/>
        </p:nvSpPr>
        <p:spPr bwMode="auto">
          <a:xfrm>
            <a:off x="5105400" y="4191000"/>
            <a:ext cx="2590800" cy="1497013"/>
          </a:xfrm>
          <a:prstGeom prst="line">
            <a:avLst/>
          </a:prstGeom>
          <a:noFill/>
          <a:ln w="28575">
            <a:solidFill>
              <a:srgbClr val="470F3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85017" name="Line 24"/>
          <p:cNvSpPr>
            <a:spLocks noChangeShapeType="1"/>
          </p:cNvSpPr>
          <p:nvPr/>
        </p:nvSpPr>
        <p:spPr bwMode="auto">
          <a:xfrm flipV="1">
            <a:off x="5105400" y="4800600"/>
            <a:ext cx="2743200" cy="1096963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5018" name="Freeform 25"/>
          <p:cNvSpPr>
            <a:spLocks/>
          </p:cNvSpPr>
          <p:nvPr/>
        </p:nvSpPr>
        <p:spPr bwMode="auto">
          <a:xfrm>
            <a:off x="838200" y="3886200"/>
            <a:ext cx="2743200" cy="1295400"/>
          </a:xfrm>
          <a:custGeom>
            <a:avLst/>
            <a:gdLst>
              <a:gd name="T0" fmla="*/ 0 w 2016"/>
              <a:gd name="T1" fmla="*/ 0 h 720"/>
              <a:gd name="T2" fmla="*/ 2147483647 w 2016"/>
              <a:gd name="T3" fmla="*/ 2147483647 h 720"/>
              <a:gd name="T4" fmla="*/ 2147483647 w 2016"/>
              <a:gd name="T5" fmla="*/ 0 h 7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16" h="720">
                <a:moveTo>
                  <a:pt x="0" y="0"/>
                </a:moveTo>
                <a:cubicBezTo>
                  <a:pt x="288" y="360"/>
                  <a:pt x="576" y="720"/>
                  <a:pt x="912" y="720"/>
                </a:cubicBezTo>
                <a:cubicBezTo>
                  <a:pt x="1248" y="720"/>
                  <a:pt x="1632" y="360"/>
                  <a:pt x="2016" y="0"/>
                </a:cubicBezTo>
              </a:path>
            </a:pathLst>
          </a:custGeom>
          <a:noFill/>
          <a:ln w="28575" cap="flat" cmpd="sng">
            <a:solidFill>
              <a:srgbClr val="470F3E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85019" name="Text Box 28"/>
          <p:cNvSpPr txBox="1">
            <a:spLocks noChangeArrowheads="1"/>
          </p:cNvSpPr>
          <p:nvPr/>
        </p:nvSpPr>
        <p:spPr bwMode="auto">
          <a:xfrm>
            <a:off x="0" y="2743200"/>
            <a:ext cx="838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  <a:p>
            <a:endParaRPr lang="en-US" altLang="es-ES" sz="1800"/>
          </a:p>
        </p:txBody>
      </p:sp>
      <p:sp>
        <p:nvSpPr>
          <p:cNvPr id="85020" name="Text Box 29"/>
          <p:cNvSpPr txBox="1">
            <a:spLocks noChangeArrowheads="1"/>
          </p:cNvSpPr>
          <p:nvPr/>
        </p:nvSpPr>
        <p:spPr bwMode="auto">
          <a:xfrm>
            <a:off x="4343400" y="2819400"/>
            <a:ext cx="838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altLang="es-ES" sz="1800" i="0">
                <a:solidFill>
                  <a:schemeClr val="tx1"/>
                </a:solidFill>
              </a:rPr>
              <a:t>Precio</a:t>
            </a:r>
            <a:endParaRPr lang="en-US" altLang="es-ES" sz="1800"/>
          </a:p>
          <a:p>
            <a:endParaRPr lang="en-US" altLang="es-ES" sz="1800"/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0" y="4354"/>
            <a:ext cx="9144000" cy="681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altLang="es-ES" i="0" kern="0" dirty="0" smtClean="0"/>
              <a:t>Una ilustración: Renta </a:t>
            </a:r>
            <a:r>
              <a:rPr lang="es-ES" altLang="es-ES" i="0" kern="0" dirty="0" err="1" smtClean="0"/>
              <a:t>Ricardiana</a:t>
            </a:r>
            <a:endParaRPr lang="es-ES" altLang="es-ES" i="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A302B6A-088A-4104-B77C-02F9E588464C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73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91600" cy="5867400"/>
          </a:xfrm>
        </p:spPr>
        <p:txBody>
          <a:bodyPr/>
          <a:lstStyle/>
          <a:p>
            <a:r>
              <a:rPr lang="es-ES" altLang="es-ES" sz="3000" dirty="0" smtClean="0"/>
              <a:t>Si los propietarios de las tierras son los productores, obtendrán beneficio económico</a:t>
            </a:r>
          </a:p>
          <a:p>
            <a:r>
              <a:rPr lang="es-ES" altLang="es-ES" sz="3000" dirty="0" smtClean="0"/>
              <a:t>Si arriendan, todo el excedente será apropiado por el propietario de la tierra (sube precio de arrendamiento)</a:t>
            </a:r>
          </a:p>
          <a:p>
            <a:r>
              <a:rPr lang="es-ES" altLang="es-ES" sz="3000" dirty="0" smtClean="0"/>
              <a:t>En cualquier caso, las rentas reflejan el valor (renta) del recurso escaso (tierra fértil)</a:t>
            </a:r>
          </a:p>
          <a:p>
            <a:r>
              <a:rPr lang="es-ES" altLang="es-ES" sz="3000" dirty="0" smtClean="0"/>
              <a:t>La suma de estas rentas constituye el EP a </a:t>
            </a:r>
            <a:r>
              <a:rPr lang="es-ES" altLang="es-ES" sz="3000" smtClean="0"/>
              <a:t>largo </a:t>
            </a:r>
            <a:r>
              <a:rPr lang="es-ES" altLang="es-ES" sz="3000" smtClean="0"/>
              <a:t>plazo</a:t>
            </a:r>
            <a:endParaRPr lang="en-US" altLang="es-ES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4354"/>
            <a:ext cx="9144000" cy="681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altLang="es-ES" i="0" kern="0" dirty="0" smtClean="0"/>
              <a:t>Una ilustración: Renta </a:t>
            </a:r>
            <a:r>
              <a:rPr lang="es-ES" altLang="es-ES" i="0" kern="0" dirty="0" err="1" smtClean="0"/>
              <a:t>Ricardiana</a:t>
            </a:r>
            <a:endParaRPr lang="es-ES" altLang="es-ES" i="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31C6127-614E-49DF-B9C9-5A5E48C9316E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74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915400" cy="5943600"/>
          </a:xfrm>
        </p:spPr>
        <p:txBody>
          <a:bodyPr/>
          <a:lstStyle/>
          <a:p>
            <a:r>
              <a:rPr lang="es-ES" altLang="es-ES" dirty="0" smtClean="0"/>
              <a:t>Los precios de los factores escasos reflejan </a:t>
            </a:r>
            <a:r>
              <a:rPr lang="es-ES" altLang="es-ES" dirty="0"/>
              <a:t>el valor presente </a:t>
            </a:r>
            <a:r>
              <a:rPr lang="es-ES" altLang="es-ES" dirty="0" smtClean="0"/>
              <a:t>de estas rentas (beneficios) futuras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4354"/>
            <a:ext cx="9144000" cy="681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ES" altLang="es-ES" i="0" kern="0" dirty="0" smtClean="0"/>
              <a:t>Una ilustración: Renta </a:t>
            </a:r>
            <a:r>
              <a:rPr lang="es-ES" altLang="es-ES" i="0" kern="0" dirty="0" err="1" smtClean="0"/>
              <a:t>Ricardiana</a:t>
            </a:r>
            <a:endParaRPr lang="es-ES" altLang="es-ES" i="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670"/>
            <a:ext cx="9144000" cy="659130"/>
          </a:xfrm>
        </p:spPr>
        <p:txBody>
          <a:bodyPr/>
          <a:lstStyle/>
          <a:p>
            <a:r>
              <a:rPr lang="es-ES" sz="2800" dirty="0" smtClean="0"/>
              <a:t>Demostración formal que EPLP = área entre P y OLP</a:t>
            </a:r>
            <a:endParaRPr lang="es-UY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0" y="685800"/>
                <a:ext cx="9144000" cy="5410200"/>
              </a:xfrm>
            </p:spPr>
            <p:txBody>
              <a:bodyPr/>
              <a:lstStyle/>
              <a:p>
                <a:r>
                  <a:rPr lang="es-UY" dirty="0" smtClean="0"/>
                  <a:t>Empresas </a:t>
                </a:r>
                <a:r>
                  <a:rPr lang="es-UY" dirty="0"/>
                  <a:t>indexadas por </a:t>
                </a:r>
                <a14:m>
                  <m:oMath xmlns:m="http://schemas.openxmlformats.org/officeDocument/2006/math">
                    <m:r>
                      <a:rPr lang="es-UY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s-UY" dirty="0"/>
                  <a:t>, </a:t>
                </a:r>
                <a14:m>
                  <m:oMath xmlns:m="http://schemas.openxmlformats.org/officeDocument/2006/math">
                    <m:r>
                      <a:rPr lang="es-UY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s-UY" i="1" dirty="0" smtClean="0">
                        <a:latin typeface="Cambria Math" panose="02040503050406030204" pitchFamily="18" charset="0"/>
                      </a:rPr>
                      <m:t>=1,..,</m:t>
                    </m:r>
                    <m:r>
                      <a:rPr lang="es-UY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UY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UY" dirty="0"/>
                  <a:t>de la de menor costo a la de mayor costo. </a:t>
                </a:r>
                <a:endParaRPr lang="es-UY" dirty="0" smtClean="0"/>
              </a:p>
              <a:p>
                <a:r>
                  <a:rPr lang="es-UY" dirty="0" smtClean="0"/>
                  <a:t>Cada </a:t>
                </a:r>
                <a:r>
                  <a:rPr lang="es-UY" dirty="0"/>
                  <a:t>empresa produce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UY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s-ES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UY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s-UY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UY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s-UY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s-UY" i="1" dirty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es-ES" dirty="0" smtClean="0"/>
              </a:p>
              <a:p>
                <a14:m>
                  <m:oMath xmlns:m="http://schemas.openxmlformats.org/officeDocument/2006/math">
                    <m:r>
                      <a:rPr lang="es-UY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UY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UY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s-UY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s-E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s-UY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es la inversa de la función de oferta</a:t>
                </a:r>
                <a:r>
                  <a:rPr lang="es-UY" dirty="0" smtClean="0"/>
                  <a:t>.</a:t>
                </a:r>
              </a:p>
              <a:p>
                <a:r>
                  <a:rPr lang="es-UY" dirty="0" smtClean="0"/>
                  <a:t>Debido </a:t>
                </a:r>
                <a:r>
                  <a:rPr lang="es-UY" dirty="0"/>
                  <a:t>a la indexación de las </a:t>
                </a:r>
                <a:r>
                  <a:rPr lang="es-UY" dirty="0" smtClean="0"/>
                  <a:t>empresas, </a:t>
                </a:r>
                <a:r>
                  <a:rPr lang="es-UY" dirty="0"/>
                  <a:t>el precio viene determinado por la empresa de mayor costo en el mercado </a:t>
                </a:r>
                <a:endParaRPr lang="es-ES" i="1" dirty="0" smtClean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𝐶𝑀𝑒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p>
                      <m:sSup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s-UY" i="1" dirty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endParaRPr lang="es-ES" dirty="0" smtClean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85800"/>
                <a:ext cx="9144000" cy="5410200"/>
              </a:xfrm>
              <a:blipFill rotWithShape="0">
                <a:blip r:embed="rId2"/>
                <a:stretch>
                  <a:fillRect l="-1533" t="-1466" r="-1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50E59-A741-4C9A-9846-7D19F0E90981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2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670"/>
            <a:ext cx="9144000" cy="659130"/>
          </a:xfrm>
        </p:spPr>
        <p:txBody>
          <a:bodyPr/>
          <a:lstStyle/>
          <a:p>
            <a:r>
              <a:rPr lang="es-ES" sz="2800" dirty="0" smtClean="0"/>
              <a:t>Demostración formal que EPLP = área entre P y OLP</a:t>
            </a:r>
            <a:endParaRPr lang="es-UY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0" y="685800"/>
                <a:ext cx="9144000" cy="5410200"/>
              </a:xfrm>
            </p:spPr>
            <p:txBody>
              <a:bodyPr/>
              <a:lstStyle/>
              <a:p>
                <a:r>
                  <a:rPr lang="es-UY" dirty="0" smtClean="0"/>
                  <a:t>Los beneficios de la empresa </a:t>
                </a:r>
                <a14:m>
                  <m:oMath xmlns:m="http://schemas.openxmlformats.org/officeDocument/2006/math">
                    <m:r>
                      <a:rPr lang="es-UY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s-UY" dirty="0"/>
                  <a:t> vienen dados </a:t>
                </a:r>
                <a:r>
                  <a:rPr lang="es-UY" dirty="0" smtClean="0"/>
                  <a:t>por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s-ES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UY" i="1" dirty="0">
                          <a:latin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𝐶𝑀𝑒</m:t>
                          </m:r>
                        </m:e>
                        <m:sub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UY" i="1" dirty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s-UY" dirty="0" smtClean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85800"/>
                <a:ext cx="9144000" cy="5410200"/>
              </a:xfrm>
              <a:blipFill rotWithShape="0">
                <a:blip r:embed="rId2"/>
                <a:stretch>
                  <a:fillRect l="-1533" t="-146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50E59-A741-4C9A-9846-7D19F0E90981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0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670"/>
            <a:ext cx="9144000" cy="659130"/>
          </a:xfrm>
        </p:spPr>
        <p:txBody>
          <a:bodyPr/>
          <a:lstStyle/>
          <a:p>
            <a:r>
              <a:rPr lang="es-ES" sz="2800" dirty="0" smtClean="0"/>
              <a:t>Demostración formal que EPLP = área entre P y OLP</a:t>
            </a:r>
            <a:endParaRPr lang="es-UY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0" y="685800"/>
                <a:ext cx="9144000" cy="6019800"/>
              </a:xfrm>
            </p:spPr>
            <p:txBody>
              <a:bodyPr/>
              <a:lstStyle/>
              <a:p>
                <a:r>
                  <a:rPr lang="es-UY" dirty="0"/>
                  <a:t>y los beneficios totales de todas las empresas vienen dados por	</a:t>
                </a:r>
                <a:endParaRPr lang="es-ES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UY" i="1" dirty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s-UY" i="1" dirty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s-UY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p>
                            <m:sSupPr>
                              <m:ctrlPr>
                                <a:rPr lang="es-UY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p>
                        <m:e>
                          <m:sSub>
                            <m:sSubPr>
                              <m:ctrlPr>
                                <a:rPr lang="es-UY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 dirty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s-ES" i="1" dirty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i="1" dirty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Y" i="1" dirty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s-UY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p>
                            <m:sSupPr>
                              <m:ctrlPr>
                                <a:rPr lang="es-UY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p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𝐶𝑀𝑒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nary>
                      <m:r>
                        <a:rPr lang="es-ES" i="1" dirty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i="1" dirty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UY" i="1" dirty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s-UY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p>
                            <m:sSupPr>
                              <m:ctrlPr>
                                <a:rPr lang="es-UY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p>
                        <m:e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nary>
                      <m:r>
                        <a:rPr lang="es-ES" i="1" dirty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i="1" dirty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s-UY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p>
                            <m:sSupPr>
                              <m:ctrlPr>
                                <a:rPr lang="es-UY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p>
                        <m:e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𝐶𝑀𝑒</m:t>
                              </m:r>
                            </m:e>
                            <m:sub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nary>
                      <m:r>
                        <a:rPr lang="es-ES" i="1" dirty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i="1" dirty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ES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i="1" dirty="0">
                          <a:latin typeface="Cambria Math" panose="02040503050406030204" pitchFamily="18" charset="0"/>
                        </a:rPr>
                        <m:t>	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s-ES" i="1" dirty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s-UY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p>
                            <m:sSupPr>
                              <m:ctrlPr>
                                <a:rPr lang="es-UY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p>
                        <m:e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d>
                            <m:d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p>
                                <m:sSup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nary>
                      <m:r>
                        <a:rPr lang="es-ES" i="1" dirty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i="1" dirty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s-ES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i="1" dirty="0">
                          <a:latin typeface="Cambria Math" panose="02040503050406030204" pitchFamily="18" charset="0"/>
                        </a:rPr>
                        <m:t>	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s-ES" i="1" dirty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trlPr>
                            <a:rPr lang="es-UY" i="1" dirty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p>
                            <m:sSupPr>
                              <m:ctrlPr>
                                <a:rPr lang="es-UY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p>
                        <m:e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d>
                            <m:d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d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𝑑𝑄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  <a:p>
                <a:endParaRPr lang="es-UY" dirty="0" smtClean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85800"/>
                <a:ext cx="9144000" cy="6019800"/>
              </a:xfrm>
              <a:blipFill rotWithShape="0">
                <a:blip r:embed="rId2"/>
                <a:stretch>
                  <a:fillRect l="-1533" t="-131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50E59-A741-4C9A-9846-7D19F0E90981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1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670"/>
            <a:ext cx="9144000" cy="659130"/>
          </a:xfrm>
        </p:spPr>
        <p:txBody>
          <a:bodyPr/>
          <a:lstStyle/>
          <a:p>
            <a:r>
              <a:rPr lang="es-ES" sz="2800" dirty="0" smtClean="0"/>
              <a:t>Demostración formal que EPLP = área entre P y OLP</a:t>
            </a:r>
            <a:endParaRPr lang="es-UY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019800"/>
          </a:xfrm>
        </p:spPr>
        <p:txBody>
          <a:bodyPr/>
          <a:lstStyle/>
          <a:p>
            <a:r>
              <a:rPr lang="es-UY" dirty="0" smtClean="0"/>
              <a:t>La suma </a:t>
            </a:r>
            <a:r>
              <a:rPr lang="es-UY" dirty="0"/>
              <a:t>de los beneficios de las empresas se sigue </a:t>
            </a:r>
            <a:r>
              <a:rPr lang="es-UY" dirty="0" smtClean="0"/>
              <a:t>escribiendo </a:t>
            </a:r>
            <a:r>
              <a:rPr lang="es-UY" dirty="0"/>
              <a:t>como el área entre el precio y la curva de oferta de largo plazo, </a:t>
            </a:r>
            <a:endParaRPr lang="es-UY" dirty="0" smtClean="0"/>
          </a:p>
          <a:p>
            <a:r>
              <a:rPr lang="es-UY" dirty="0" smtClean="0"/>
              <a:t>pero </a:t>
            </a:r>
            <a:r>
              <a:rPr lang="es-UY" dirty="0"/>
              <a:t>esto no significa que las empresas obtengan </a:t>
            </a:r>
            <a:r>
              <a:rPr lang="es-UY" dirty="0" smtClean="0"/>
              <a:t>beneficios en el LP. </a:t>
            </a:r>
          </a:p>
          <a:p>
            <a:r>
              <a:rPr lang="es-UY" dirty="0" smtClean="0"/>
              <a:t>Los </a:t>
            </a:r>
            <a:r>
              <a:rPr lang="es-UY" dirty="0"/>
              <a:t>beneficios son apropiados por las empresas si son las dueñas del factor escaso</a:t>
            </a:r>
            <a:r>
              <a:rPr lang="es-UY" dirty="0" smtClean="0"/>
              <a:t>.</a:t>
            </a:r>
          </a:p>
          <a:p>
            <a:r>
              <a:rPr lang="es-UY" dirty="0" smtClean="0"/>
              <a:t>Si </a:t>
            </a:r>
            <a:r>
              <a:rPr lang="es-UY" dirty="0"/>
              <a:t>no lo </a:t>
            </a:r>
            <a:r>
              <a:rPr lang="es-UY" dirty="0" smtClean="0"/>
              <a:t>son, </a:t>
            </a:r>
            <a:r>
              <a:rPr lang="es-UY" dirty="0"/>
              <a:t>esos beneficios en realidad son apropiados por los dueños de los factores escasos</a:t>
            </a:r>
            <a:r>
              <a:rPr lang="es-UY" dirty="0" smtClean="0"/>
              <a:t>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50E59-A741-4C9A-9846-7D19F0E90981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0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670"/>
            <a:ext cx="9144000" cy="659130"/>
          </a:xfrm>
        </p:spPr>
        <p:txBody>
          <a:bodyPr/>
          <a:lstStyle/>
          <a:p>
            <a:r>
              <a:rPr lang="es-ES" sz="2800" dirty="0" smtClean="0"/>
              <a:t>Demostración formal que EPLP = área entre P y OLP</a:t>
            </a:r>
            <a:endParaRPr lang="es-UY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0" y="685800"/>
                <a:ext cx="9144000" cy="6019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s-UY" dirty="0"/>
                  <a:t> en el largo plazo nos dice que </a:t>
                </a:r>
                <a:r>
                  <a:rPr lang="es-UY" dirty="0" smtClean="0"/>
                  <a:t>en el mercado se genera una renta, no que esa renta es = beneficios de las empresas</a:t>
                </a:r>
                <a:endParaRPr lang="es-UY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85800"/>
                <a:ext cx="9144000" cy="6019800"/>
              </a:xfrm>
              <a:blipFill rotWithShape="0">
                <a:blip r:embed="rId2"/>
                <a:stretch>
                  <a:fillRect t="-1317" r="-25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50E59-A741-4C9A-9846-7D19F0E90981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6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9494E86-1629-4F5B-9D20-CB1C4EE940A0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8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77"/>
            <a:ext cx="7772400" cy="683623"/>
          </a:xfrm>
        </p:spPr>
        <p:txBody>
          <a:bodyPr/>
          <a:lstStyle/>
          <a:p>
            <a:r>
              <a:rPr lang="en-US" altLang="es-ES" dirty="0" err="1" smtClean="0"/>
              <a:t>Demanda</a:t>
            </a:r>
            <a:r>
              <a:rPr lang="en-US" altLang="es-ES" dirty="0" smtClean="0"/>
              <a:t> de Mercado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838200"/>
                <a:ext cx="8991600" cy="6019800"/>
              </a:xfrm>
            </p:spPr>
            <p:txBody>
              <a:bodyPr/>
              <a:lstStyle/>
              <a:p>
                <a:r>
                  <a:rPr lang="es-ES" altLang="es-ES" dirty="0" smtClean="0"/>
                  <a:t>Para poder graficar la curva de demanda debemos asumir valores para </a:t>
                </a:r>
                <a:r>
                  <a:rPr lang="es-ES" altLang="es-ES" i="1" dirty="0" err="1" smtClean="0"/>
                  <a:t>p</a:t>
                </a:r>
                <a:r>
                  <a:rPr lang="es-ES" altLang="es-ES" i="1" baseline="-25000" dirty="0" err="1" smtClean="0"/>
                  <a:t>y</a:t>
                </a:r>
                <a:r>
                  <a:rPr lang="es-ES" altLang="es-ES" dirty="0" smtClean="0"/>
                  <a:t>, </a:t>
                </a:r>
                <a:r>
                  <a:rPr lang="es-ES" altLang="es-ES" i="1" dirty="0" smtClean="0">
                    <a:latin typeface="Verdana" pitchFamily="34" charset="0"/>
                  </a:rPr>
                  <a:t>I</a:t>
                </a:r>
                <a:r>
                  <a:rPr lang="es-ES" altLang="es-ES" baseline="-25000" dirty="0" smtClean="0"/>
                  <a:t>1</a:t>
                </a:r>
                <a:r>
                  <a:rPr lang="es-ES" altLang="es-ES" dirty="0" smtClean="0"/>
                  <a:t>, y </a:t>
                </a:r>
                <a:r>
                  <a:rPr lang="es-ES" altLang="es-ES" i="1" dirty="0" smtClean="0">
                    <a:latin typeface="Verdana" pitchFamily="34" charset="0"/>
                  </a:rPr>
                  <a:t>I</a:t>
                </a:r>
                <a:r>
                  <a:rPr lang="es-ES" altLang="es-ES" baseline="-25000" dirty="0" smtClean="0"/>
                  <a:t>2</a:t>
                </a:r>
                <a:endParaRPr lang="es-ES" altLang="es-ES" dirty="0" smtClean="0"/>
              </a:p>
              <a:p>
                <a:pPr lvl="3"/>
                <a:endParaRPr lang="es-ES" altLang="es-ES" dirty="0" smtClean="0"/>
              </a:p>
              <a:p>
                <a:r>
                  <a:rPr lang="es-ES" altLang="es-ES" dirty="0" smtClean="0"/>
                  <a:t>Si </a:t>
                </a:r>
                <a:r>
                  <a:rPr lang="es-ES" altLang="es-ES" i="1" dirty="0" err="1" smtClean="0"/>
                  <a:t>p</a:t>
                </a:r>
                <a:r>
                  <a:rPr lang="es-ES" altLang="es-ES" i="1" baseline="-25000" dirty="0" err="1" smtClean="0"/>
                  <a:t>y</a:t>
                </a:r>
                <a:r>
                  <a:rPr lang="es-ES" altLang="es-ES" dirty="0" smtClean="0"/>
                  <a:t> = 4, </a:t>
                </a:r>
                <a:r>
                  <a:rPr lang="es-ES" altLang="es-ES" i="1" dirty="0" smtClean="0">
                    <a:latin typeface="Verdana" pitchFamily="34" charset="0"/>
                  </a:rPr>
                  <a:t>I</a:t>
                </a:r>
                <a:r>
                  <a:rPr lang="es-ES" altLang="es-ES" baseline="-25000" dirty="0" smtClean="0"/>
                  <a:t>1</a:t>
                </a:r>
                <a:r>
                  <a:rPr lang="es-ES" altLang="es-ES" dirty="0" smtClean="0"/>
                  <a:t> = 40, y </a:t>
                </a:r>
                <a:r>
                  <a:rPr lang="es-ES" altLang="es-ES" i="1" dirty="0" smtClean="0">
                    <a:latin typeface="Verdana" pitchFamily="34" charset="0"/>
                  </a:rPr>
                  <a:t>I</a:t>
                </a:r>
                <a:r>
                  <a:rPr lang="es-ES" altLang="es-ES" baseline="-25000" dirty="0" smtClean="0"/>
                  <a:t>2</a:t>
                </a:r>
                <a:r>
                  <a:rPr lang="es-ES" altLang="es-ES" dirty="0" smtClean="0"/>
                  <a:t> = 20, la curva de demanda del mercado </a:t>
                </a:r>
                <a:r>
                  <a:rPr lang="es-ES" altLang="es-ES" i="1" dirty="0" err="1">
                    <a:solidFill>
                      <a:srgbClr val="3B4F89"/>
                    </a:solidFill>
                  </a:rPr>
                  <a:t>Dx</a:t>
                </a:r>
                <a:r>
                  <a:rPr lang="es-ES" altLang="es-ES" i="1" dirty="0">
                    <a:solidFill>
                      <a:srgbClr val="3B4F89"/>
                    </a:solidFill>
                  </a:rPr>
                  <a:t> 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 = </a:t>
                </a:r>
                <a:r>
                  <a:rPr lang="es-ES" altLang="es-ES" i="1" dirty="0">
                    <a:solidFill>
                      <a:srgbClr val="3B4F89"/>
                    </a:solidFill>
                  </a:rPr>
                  <a:t>x</a:t>
                </a:r>
                <a:r>
                  <a:rPr lang="es-ES" altLang="es-ES" baseline="-25000" dirty="0">
                    <a:solidFill>
                      <a:srgbClr val="3B4F89"/>
                    </a:solidFill>
                  </a:rPr>
                  <a:t>1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 + </a:t>
                </a:r>
                <a:r>
                  <a:rPr lang="es-ES" altLang="es-ES" i="1" dirty="0">
                    <a:solidFill>
                      <a:srgbClr val="3B4F89"/>
                    </a:solidFill>
                  </a:rPr>
                  <a:t>x</a:t>
                </a:r>
                <a:r>
                  <a:rPr lang="es-ES" altLang="es-ES" baseline="-25000" dirty="0">
                    <a:solidFill>
                      <a:srgbClr val="3B4F89"/>
                    </a:solidFill>
                  </a:rPr>
                  <a:t>2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 = 27 – 3</a:t>
                </a:r>
                <a:r>
                  <a:rPr lang="es-ES" altLang="es-ES" i="1" dirty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i="1" baseline="-25000" dirty="0">
                    <a:solidFill>
                      <a:srgbClr val="3B4F89"/>
                    </a:solidFill>
                  </a:rPr>
                  <a:t>x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 + 0.1</a:t>
                </a:r>
                <a:r>
                  <a:rPr lang="es-ES" altLang="es-ES" i="1" dirty="0">
                    <a:solidFill>
                      <a:srgbClr val="3B4F89"/>
                    </a:solidFill>
                    <a:latin typeface="Verdana" pitchFamily="34" charset="0"/>
                  </a:rPr>
                  <a:t>I</a:t>
                </a:r>
                <a:r>
                  <a:rPr lang="es-ES" altLang="es-ES" baseline="-25000" dirty="0">
                    <a:solidFill>
                      <a:srgbClr val="3B4F89"/>
                    </a:solidFill>
                  </a:rPr>
                  <a:t>1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 + 0.05</a:t>
                </a:r>
                <a:r>
                  <a:rPr lang="es-ES" altLang="es-ES" i="1" dirty="0">
                    <a:solidFill>
                      <a:srgbClr val="3B4F89"/>
                    </a:solidFill>
                    <a:latin typeface="Verdana" pitchFamily="34" charset="0"/>
                  </a:rPr>
                  <a:t>I</a:t>
                </a:r>
                <a:r>
                  <a:rPr lang="es-ES" altLang="es-ES" baseline="-25000" dirty="0">
                    <a:solidFill>
                      <a:srgbClr val="3B4F89"/>
                    </a:solidFill>
                  </a:rPr>
                  <a:t>2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 + </a:t>
                </a:r>
                <a:r>
                  <a:rPr lang="es-ES" altLang="es-ES" i="1" dirty="0" err="1" smtClean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i="1" baseline="-25000" dirty="0" err="1" smtClean="0">
                    <a:solidFill>
                      <a:srgbClr val="3B4F89"/>
                    </a:solidFill>
                  </a:rPr>
                  <a:t>y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altLang="es-ES" dirty="0" smtClean="0"/>
                  <a:t>será</a:t>
                </a:r>
              </a:p>
              <a:p>
                <a:pPr algn="ctr">
                  <a:lnSpc>
                    <a:spcPct val="140000"/>
                  </a:lnSpc>
                  <a:buNone/>
                </a:pPr>
                <a:r>
                  <a:rPr lang="es-ES" altLang="es-ES" i="1" dirty="0" err="1" smtClean="0">
                    <a:solidFill>
                      <a:srgbClr val="3B4F89"/>
                    </a:solidFill>
                  </a:rPr>
                  <a:t>Dx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 = 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27 – 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3</a:t>
                </a:r>
                <a:r>
                  <a:rPr lang="es-ES" altLang="es-ES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i="1" baseline="-25000" dirty="0" smtClean="0">
                    <a:solidFill>
                      <a:srgbClr val="3B4F89"/>
                    </a:solidFill>
                  </a:rPr>
                  <a:t>x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+ 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0.1</a:t>
                </a:r>
                <a14:m>
                  <m:oMath xmlns:m="http://schemas.openxmlformats.org/officeDocument/2006/math">
                    <m:r>
                      <a:rPr lang="es-ES" altLang="es-ES" i="1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s-ES" altLang="es-ES" b="0" i="1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s-ES" altLang="es-ES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+ 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0.05</a:t>
                </a:r>
                <a14:m>
                  <m:oMath xmlns:m="http://schemas.openxmlformats.org/officeDocument/2006/math">
                    <m:r>
                      <a:rPr lang="es-ES" altLang="es-ES" i="1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s-ES" altLang="es-ES" b="0" i="1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s-ES" altLang="es-ES" dirty="0" smtClean="0">
                    <a:solidFill>
                      <a:srgbClr val="3B4F89"/>
                    </a:solidFill>
                  </a:rPr>
                  <a:t> 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+ 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4</a:t>
                </a:r>
                <a:endParaRPr lang="es-ES" altLang="es-ES" dirty="0">
                  <a:solidFill>
                    <a:srgbClr val="3B4F89"/>
                  </a:solidFill>
                </a:endParaRPr>
              </a:p>
              <a:p>
                <a:pPr algn="ctr">
                  <a:lnSpc>
                    <a:spcPct val="140000"/>
                  </a:lnSpc>
                  <a:buFontTx/>
                  <a:buNone/>
                </a:pPr>
                <a:r>
                  <a:rPr lang="es-ES" altLang="es-ES" dirty="0" smtClean="0">
                    <a:solidFill>
                      <a:srgbClr val="3B4F89"/>
                    </a:solidFill>
                  </a:rPr>
                  <a:t>= 27 – 3</a:t>
                </a:r>
                <a:r>
                  <a:rPr lang="es-ES" altLang="es-ES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i="1" baseline="-25000" dirty="0" smtClean="0">
                    <a:solidFill>
                      <a:srgbClr val="3B4F89"/>
                    </a:solidFill>
                  </a:rPr>
                  <a:t>x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 + 4 + 1 + 4 </a:t>
                </a:r>
              </a:p>
              <a:p>
                <a:pPr algn="ctr">
                  <a:lnSpc>
                    <a:spcPct val="140000"/>
                  </a:lnSpc>
                  <a:buFontTx/>
                  <a:buNone/>
                </a:pPr>
                <a:r>
                  <a:rPr lang="es-ES" altLang="es-ES" dirty="0" err="1" smtClean="0">
                    <a:solidFill>
                      <a:srgbClr val="3B4F89"/>
                    </a:solidFill>
                  </a:rPr>
                  <a:t>Dx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 = 36 – 3</a:t>
                </a:r>
                <a:r>
                  <a:rPr lang="es-ES" altLang="es-ES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i="1" baseline="-25000" dirty="0" smtClean="0">
                    <a:solidFill>
                      <a:srgbClr val="3B4F89"/>
                    </a:solidFill>
                  </a:rPr>
                  <a:t>x</a:t>
                </a:r>
                <a:endParaRPr lang="es-ES" altLang="es-ES" dirty="0" smtClean="0">
                  <a:solidFill>
                    <a:srgbClr val="3B4F89"/>
                  </a:solidFill>
                </a:endParaRPr>
              </a:p>
            </p:txBody>
          </p:sp>
        </mc:Choice>
        <mc:Fallback xmlns="">
          <p:sp>
            <p:nvSpPr>
              <p:cNvPr id="819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838200"/>
                <a:ext cx="8991600" cy="6019800"/>
              </a:xfrm>
              <a:blipFill>
                <a:blip r:embed="rId2"/>
                <a:stretch>
                  <a:fillRect l="-1559" t="-131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anexo</a:t>
            </a:r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50E59-A741-4C9A-9846-7D19F0E90981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6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5AA3D33-604F-4396-974A-09293337E8F8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81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7417"/>
            <a:ext cx="7772400" cy="668383"/>
          </a:xfrm>
        </p:spPr>
        <p:txBody>
          <a:bodyPr/>
          <a:lstStyle/>
          <a:p>
            <a:r>
              <a:rPr lang="es-ES" altLang="es-ES" dirty="0" smtClean="0"/>
              <a:t>Importante Recordar:</a:t>
            </a: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077200" cy="5715000"/>
          </a:xfrm>
        </p:spPr>
        <p:txBody>
          <a:bodyPr/>
          <a:lstStyle/>
          <a:p>
            <a:r>
              <a:rPr lang="es-ES" altLang="es-ES" dirty="0" smtClean="0">
                <a:sym typeface="Symbol" pitchFamily="18" charset="2"/>
              </a:rPr>
              <a:t>En el corto plazo, </a:t>
            </a:r>
          </a:p>
          <a:p>
            <a:pPr lvl="1"/>
            <a:r>
              <a:rPr lang="es-ES" altLang="es-ES" dirty="0" smtClean="0">
                <a:sym typeface="Symbol" pitchFamily="18" charset="2"/>
              </a:rPr>
              <a:t>los precios de equilibrio son establecidos por lo que los demandantes están dispuestos a pagar (reflejado por la curva de demanda) y lo que las empresas están dispuestas a producir (reflejado por la curva de oferta de corto plazo)</a:t>
            </a:r>
          </a:p>
          <a:p>
            <a:pPr lvl="1"/>
            <a:r>
              <a:rPr lang="es-ES" altLang="es-ES" dirty="0" smtClean="0">
                <a:sym typeface="Symbol" pitchFamily="18" charset="2"/>
              </a:rPr>
              <a:t>En el proceso de toma de decisiones, los demandantes y los oferentes consideran que estos precios son fijos</a:t>
            </a:r>
            <a:r>
              <a:rPr lang="es-UY" altLang="es-ES" dirty="0" smtClean="0">
                <a:sym typeface="Symbol" pitchFamily="18" charset="2"/>
              </a:rPr>
              <a:t>. </a:t>
            </a:r>
            <a:endParaRPr lang="en-US" altLang="es-E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16756F7-B59A-4412-9602-CF1324889192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82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9593"/>
            <a:ext cx="7772400" cy="705394"/>
          </a:xfrm>
        </p:spPr>
        <p:txBody>
          <a:bodyPr/>
          <a:lstStyle/>
          <a:p>
            <a:r>
              <a:rPr lang="es-ES" altLang="es-ES" dirty="0" smtClean="0"/>
              <a:t>Importante Recordar:</a:t>
            </a:r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r>
              <a:rPr lang="es-ES" altLang="es-ES" dirty="0" smtClean="0">
                <a:sym typeface="Symbol" pitchFamily="18" charset="2"/>
              </a:rPr>
              <a:t>…seguimos en el corto plazo:</a:t>
            </a:r>
          </a:p>
          <a:p>
            <a:pPr lvl="1"/>
            <a:r>
              <a:rPr lang="es-ES" altLang="es-ES" dirty="0" smtClean="0">
                <a:sym typeface="Symbol" pitchFamily="18" charset="2"/>
              </a:rPr>
              <a:t>Un desplazamiento de la demanda o de la oferta provocará que se modifique el precio de equilibrio. </a:t>
            </a:r>
          </a:p>
          <a:p>
            <a:pPr lvl="2"/>
            <a:r>
              <a:rPr lang="es-ES" altLang="es-ES" dirty="0" smtClean="0">
                <a:sym typeface="Symbol" pitchFamily="18" charset="2"/>
              </a:rPr>
              <a:t>La magnitud de este cambio dependerá de las pendientes de las diversas curvas</a:t>
            </a:r>
          </a:p>
          <a:p>
            <a:pPr lvl="1"/>
            <a:r>
              <a:rPr lang="es-ES" altLang="es-ES" dirty="0" smtClean="0">
                <a:sym typeface="Symbol" pitchFamily="18" charset="2"/>
              </a:rPr>
              <a:t>Las empresas pueden obtener ganancias positivas a corto plazo. </a:t>
            </a:r>
          </a:p>
          <a:p>
            <a:pPr lvl="2"/>
            <a:r>
              <a:rPr lang="es-ES" altLang="es-ES" dirty="0" smtClean="0">
                <a:sym typeface="Symbol" pitchFamily="18" charset="2"/>
              </a:rPr>
              <a:t>Dado que las empresas siempre deben cubrir los costos fijos, éstas optaran por una producción positiva que proporcione ingresos que exceden a los costos variables.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5DE277A9-4D72-4FFD-83BE-575F24EF0EFB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83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s-ES" altLang="es-ES" dirty="0" smtClean="0"/>
              <a:t>Importante Recordar:</a:t>
            </a:r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686800" cy="5715000"/>
          </a:xfrm>
        </p:spPr>
        <p:txBody>
          <a:bodyPr/>
          <a:lstStyle/>
          <a:p>
            <a:r>
              <a:rPr lang="es-ES" altLang="es-ES" dirty="0" smtClean="0">
                <a:sym typeface="Symbol" pitchFamily="18" charset="2"/>
              </a:rPr>
              <a:t>En el largo plazo, </a:t>
            </a:r>
          </a:p>
          <a:p>
            <a:pPr lvl="1"/>
            <a:r>
              <a:rPr lang="es-ES" altLang="es-ES" dirty="0" smtClean="0">
                <a:sym typeface="Symbol" pitchFamily="18" charset="2"/>
              </a:rPr>
              <a:t>el número de firmas varía en respuesta a las oportunidades de beneficios. </a:t>
            </a:r>
          </a:p>
          <a:p>
            <a:pPr lvl="2"/>
            <a:r>
              <a:rPr lang="es-ES" altLang="es-ES" sz="2200" dirty="0" smtClean="0">
                <a:sym typeface="Symbol" pitchFamily="18" charset="2"/>
              </a:rPr>
              <a:t>El supuesto de libre entrada y salida implica que las empresas en una industria competitiva beneficios = 0 en el largo plazo (</a:t>
            </a:r>
            <a:r>
              <a:rPr lang="es-ES" altLang="es-ES" sz="2200" i="1" dirty="0" smtClean="0">
                <a:sym typeface="Symbol" pitchFamily="18" charset="2"/>
              </a:rPr>
              <a:t>P = </a:t>
            </a:r>
            <a:r>
              <a:rPr lang="es-ES" altLang="es-ES" sz="2200" i="1" dirty="0" err="1" smtClean="0">
                <a:sym typeface="Symbol" pitchFamily="18" charset="2"/>
              </a:rPr>
              <a:t>CMe</a:t>
            </a:r>
            <a:r>
              <a:rPr lang="es-ES" altLang="es-ES" sz="2200" dirty="0" smtClean="0">
                <a:sym typeface="Symbol" pitchFamily="18" charset="2"/>
              </a:rPr>
              <a:t>)</a:t>
            </a:r>
          </a:p>
          <a:p>
            <a:pPr lvl="2"/>
            <a:r>
              <a:rPr lang="es-ES" altLang="es-ES" sz="2200" dirty="0" smtClean="0">
                <a:sym typeface="Symbol" pitchFamily="18" charset="2"/>
              </a:rPr>
              <a:t>Dado que las empresas buscan maximizar beneficios, la igualdad </a:t>
            </a:r>
            <a:r>
              <a:rPr lang="es-ES" altLang="es-ES" sz="2200" i="1" dirty="0" smtClean="0">
                <a:sym typeface="Symbol" pitchFamily="18" charset="2"/>
              </a:rPr>
              <a:t>P = </a:t>
            </a:r>
            <a:r>
              <a:rPr lang="es-ES" altLang="es-ES" sz="2200" i="1" dirty="0" err="1" smtClean="0">
                <a:sym typeface="Symbol" pitchFamily="18" charset="2"/>
              </a:rPr>
              <a:t>CMe</a:t>
            </a:r>
            <a:r>
              <a:rPr lang="es-ES" altLang="es-ES" sz="2200" i="1" dirty="0" smtClean="0">
                <a:sym typeface="Symbol" pitchFamily="18" charset="2"/>
              </a:rPr>
              <a:t> = </a:t>
            </a:r>
            <a:r>
              <a:rPr lang="es-ES" altLang="es-ES" sz="2200" i="1" dirty="0" err="1" smtClean="0">
                <a:sym typeface="Symbol" pitchFamily="18" charset="2"/>
              </a:rPr>
              <a:t>CMg</a:t>
            </a:r>
            <a:r>
              <a:rPr lang="es-ES" altLang="es-ES" sz="2200" dirty="0" smtClean="0">
                <a:sym typeface="Symbol" pitchFamily="18" charset="2"/>
              </a:rPr>
              <a:t> implica que las empresas operarán en el punto mínimo de su curva de costo promedio a largo plazo.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43B8FC8-5B1D-4DAF-8ACC-5D74DBCDAD98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84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417"/>
            <a:ext cx="7772400" cy="668383"/>
          </a:xfrm>
        </p:spPr>
        <p:txBody>
          <a:bodyPr/>
          <a:lstStyle/>
          <a:p>
            <a:r>
              <a:rPr lang="es-ES" altLang="es-ES" dirty="0" smtClean="0"/>
              <a:t>Importante Recordar:</a:t>
            </a:r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15400" cy="5943600"/>
          </a:xfrm>
        </p:spPr>
        <p:txBody>
          <a:bodyPr/>
          <a:lstStyle/>
          <a:p>
            <a:r>
              <a:rPr lang="es-ES" altLang="es-ES" dirty="0" smtClean="0">
                <a:sym typeface="Symbol" pitchFamily="18" charset="2"/>
              </a:rPr>
              <a:t>En el largo plazo (cont.)</a:t>
            </a:r>
          </a:p>
          <a:p>
            <a:pPr lvl="1"/>
            <a:r>
              <a:rPr lang="es-ES" altLang="es-ES" dirty="0" smtClean="0">
                <a:sym typeface="Symbol" pitchFamily="18" charset="2"/>
              </a:rPr>
              <a:t>La forma de la curva de oferta depende de cómo la entrada y salida de empresas afecten los costos de los factores </a:t>
            </a:r>
          </a:p>
          <a:p>
            <a:pPr lvl="2"/>
            <a:r>
              <a:rPr lang="es-ES" altLang="es-ES" dirty="0" smtClean="0">
                <a:sym typeface="Symbol" pitchFamily="18" charset="2"/>
              </a:rPr>
              <a:t>No cambian los precios de los factores, curva de oferta a largo plazo es horizontal</a:t>
            </a:r>
          </a:p>
          <a:p>
            <a:pPr lvl="2"/>
            <a:r>
              <a:rPr lang="es-ES" altLang="es-ES" dirty="0" smtClean="0">
                <a:sym typeface="Symbol" pitchFamily="18" charset="2"/>
              </a:rPr>
              <a:t>Incrementan los precios de los factores, la curva de oferta a largo plazo tendrá una pendiente positiva.</a:t>
            </a:r>
          </a:p>
          <a:p>
            <a:pPr lvl="2"/>
            <a:r>
              <a:rPr lang="es-ES" altLang="es-ES" dirty="0" smtClean="0">
                <a:sym typeface="Symbol" pitchFamily="18" charset="2"/>
              </a:rPr>
              <a:t>Bajan los costos de los factores, 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C64BBB9-C26B-42D0-921E-4BE67F460F04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85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886"/>
            <a:ext cx="7772400" cy="674914"/>
          </a:xfrm>
        </p:spPr>
        <p:txBody>
          <a:bodyPr/>
          <a:lstStyle/>
          <a:p>
            <a:r>
              <a:rPr lang="es-ES" altLang="es-ES" dirty="0" smtClean="0"/>
              <a:t>Importante Recordar:</a:t>
            </a:r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867400"/>
          </a:xfrm>
        </p:spPr>
        <p:txBody>
          <a:bodyPr/>
          <a:lstStyle/>
          <a:p>
            <a:r>
              <a:rPr lang="es-ES" altLang="es-ES" dirty="0" smtClean="0">
                <a:sym typeface="Symbol" pitchFamily="18" charset="2"/>
              </a:rPr>
              <a:t>Las variaciones del equilibrio del mercado a largo plazo también modificarán la cantidad de empresas.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80F6A8C-1095-4267-878C-410BB382E155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86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792163"/>
          </a:xfrm>
        </p:spPr>
        <p:txBody>
          <a:bodyPr/>
          <a:lstStyle/>
          <a:p>
            <a:r>
              <a:rPr lang="es-ES" altLang="es-ES" dirty="0" smtClean="0"/>
              <a:t>Importante Recordar:</a:t>
            </a:r>
          </a:p>
        </p:txBody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077200" cy="5638800"/>
          </a:xfrm>
        </p:spPr>
        <p:txBody>
          <a:bodyPr/>
          <a:lstStyle/>
          <a:p>
            <a:r>
              <a:rPr lang="es-ES" altLang="es-ES" dirty="0" smtClean="0">
                <a:sym typeface="Symbol" pitchFamily="18" charset="2"/>
              </a:rPr>
              <a:t>Si las variaciones del equilibrio a largo plazo en un mercado afectan el precio de los factores en ese mercado, este cambio de precios afectará al bienestar de los proveedores de dichos factores productivos. </a:t>
            </a:r>
          </a:p>
          <a:p>
            <a:pPr lvl="1"/>
            <a:r>
              <a:rPr lang="es-ES" altLang="es-ES" dirty="0" smtClean="0">
                <a:sym typeface="Symbol" pitchFamily="18" charset="2"/>
              </a:rPr>
              <a:t>Podemos medir estos cambios considerando la variación del valor del excedente del productor a largo plazo.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sz="2400" i="1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sz="2400" i="1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sz="2400" i="1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sz="2400" i="1">
                <a:solidFill>
                  <a:srgbClr val="00757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3420E36-87B4-47BD-9A52-33174B4AFDE4}" type="slidenum">
              <a:rPr lang="en-US" altLang="es-ES" sz="1400" i="0" smtClean="0">
                <a:solidFill>
                  <a:schemeClr val="tx1"/>
                </a:solidFill>
                <a:latin typeface="Times New Roman" pitchFamily="18" charset="0"/>
              </a:rPr>
              <a:pPr/>
              <a:t>9</a:t>
            </a:fld>
            <a:endParaRPr lang="en-US" altLang="es-ES" sz="1400" i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00529"/>
            <a:ext cx="9144000" cy="808480"/>
          </a:xfrm>
        </p:spPr>
        <p:txBody>
          <a:bodyPr/>
          <a:lstStyle/>
          <a:p>
            <a:r>
              <a:rPr lang="es-ES" altLang="es-ES" sz="3100" dirty="0" smtClean="0"/>
              <a:t>Cambios en la curva de Demanda de Mercado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914400"/>
                <a:ext cx="8839200" cy="5791200"/>
              </a:xfrm>
            </p:spPr>
            <p:txBody>
              <a:bodyPr/>
              <a:lstStyle/>
              <a:p>
                <a:r>
                  <a:rPr lang="es-ES" altLang="es-ES" sz="2800" dirty="0" smtClean="0"/>
                  <a:t>Si </a:t>
                </a:r>
                <a:r>
                  <a:rPr lang="es-ES" altLang="es-ES" sz="2800" i="1" dirty="0" err="1" smtClean="0"/>
                  <a:t>p</a:t>
                </a:r>
                <a:r>
                  <a:rPr lang="es-ES" altLang="es-ES" sz="2800" i="1" baseline="-25000" dirty="0" err="1" smtClean="0"/>
                  <a:t>y</a:t>
                </a:r>
                <a:r>
                  <a:rPr lang="es-ES" altLang="es-ES" sz="2800" dirty="0" smtClean="0"/>
                  <a:t> asciende a 6, la demanda de mercado es</a:t>
                </a:r>
              </a:p>
              <a:p>
                <a:pPr algn="ctr">
                  <a:buFontTx/>
                  <a:buNone/>
                </a:pPr>
                <a:r>
                  <a:rPr lang="es-ES" altLang="es-ES" i="1" dirty="0" err="1">
                    <a:solidFill>
                      <a:srgbClr val="3B4F89"/>
                    </a:solidFill>
                  </a:rPr>
                  <a:t>Dx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 = 27 – 3</a:t>
                </a:r>
                <a:r>
                  <a:rPr lang="es-ES" altLang="es-ES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i="1" baseline="-25000" dirty="0" smtClean="0">
                    <a:solidFill>
                      <a:srgbClr val="3B4F89"/>
                    </a:solidFill>
                  </a:rPr>
                  <a:t>x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 + 4 + 1 </a:t>
                </a:r>
                <a:r>
                  <a:rPr lang="es-ES" altLang="es-ES" b="1" u="sng" dirty="0" smtClean="0">
                    <a:solidFill>
                      <a:srgbClr val="3B4F89"/>
                    </a:solidFill>
                  </a:rPr>
                  <a:t>+ 6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 </a:t>
                </a:r>
              </a:p>
              <a:p>
                <a:pPr algn="ctr">
                  <a:buFontTx/>
                  <a:buNone/>
                </a:pPr>
                <a:r>
                  <a:rPr lang="es-ES" altLang="es-ES" dirty="0" smtClean="0">
                    <a:solidFill>
                      <a:srgbClr val="3B4F89"/>
                    </a:solidFill>
                  </a:rPr>
                  <a:t>= 38 – 3</a:t>
                </a:r>
                <a:r>
                  <a:rPr lang="es-ES" altLang="es-ES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i="1" baseline="-25000" dirty="0" smtClean="0">
                    <a:solidFill>
                      <a:srgbClr val="3B4F89"/>
                    </a:solidFill>
                  </a:rPr>
                  <a:t>x</a:t>
                </a:r>
              </a:p>
              <a:p>
                <a:pPr algn="just"/>
                <a:r>
                  <a:rPr lang="es-ES" altLang="es-ES" dirty="0"/>
                  <a:t>se desplaza hacia afuera </a:t>
                </a:r>
                <a:r>
                  <a:rPr lang="es-ES" altLang="es-ES" dirty="0" smtClean="0"/>
                  <a:t>(antes era 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X </a:t>
                </a:r>
                <a:r>
                  <a:rPr lang="es-ES" altLang="es-ES" dirty="0">
                    <a:solidFill>
                      <a:srgbClr val="3B4F89"/>
                    </a:solidFill>
                  </a:rPr>
                  <a:t>= 36 – 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3</a:t>
                </a:r>
                <a:r>
                  <a:rPr lang="es-ES" altLang="es-ES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i="1" baseline="-25000" dirty="0" smtClean="0">
                    <a:solidFill>
                      <a:srgbClr val="3B4F89"/>
                    </a:solidFill>
                  </a:rPr>
                  <a:t>x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)</a:t>
                </a:r>
              </a:p>
              <a:p>
                <a:pPr lvl="1"/>
                <a:r>
                  <a:rPr lang="es-ES" altLang="es-ES" sz="2400" dirty="0" smtClean="0"/>
                  <a:t>Notar que </a:t>
                </a:r>
                <a:r>
                  <a:rPr lang="es-ES" altLang="es-ES" sz="2400" i="1" dirty="0" smtClean="0"/>
                  <a:t>X</a:t>
                </a:r>
                <a:r>
                  <a:rPr lang="es-ES" altLang="es-ES" sz="2400" dirty="0" smtClean="0"/>
                  <a:t> e </a:t>
                </a:r>
                <a:r>
                  <a:rPr lang="es-ES" altLang="es-ES" sz="2400" i="1" dirty="0" smtClean="0"/>
                  <a:t>Y</a:t>
                </a:r>
                <a:r>
                  <a:rPr lang="es-ES" altLang="es-ES" sz="2400" dirty="0" smtClean="0"/>
                  <a:t> son sustitutos</a:t>
                </a:r>
              </a:p>
              <a:p>
                <a:pPr>
                  <a:lnSpc>
                    <a:spcPct val="110000"/>
                  </a:lnSpc>
                </a:pPr>
                <a:r>
                  <a:rPr lang="es-ES" altLang="es-ES" sz="2800" dirty="0" smtClean="0"/>
                  <a:t>Si le sacamos $10 a 1 y se lo damos a 2:  </a:t>
                </a:r>
              </a:p>
              <a:p>
                <a:pPr marL="0" indent="0" algn="ctr">
                  <a:lnSpc>
                    <a:spcPct val="110000"/>
                  </a:lnSpc>
                  <a:buNone/>
                </a:pPr>
                <a:r>
                  <a:rPr lang="es-ES" altLang="es-ES" sz="2800" i="1" dirty="0">
                    <a:solidFill>
                      <a:srgbClr val="3B4F89"/>
                    </a:solidFill>
                  </a:rPr>
                  <a:t>Dx</a:t>
                </a:r>
                <a:r>
                  <a:rPr lang="es-ES" altLang="es-ES" sz="2800" dirty="0">
                    <a:solidFill>
                      <a:srgbClr val="3B4F89"/>
                    </a:solidFill>
                  </a:rPr>
                  <a:t> = 27 – 3</a:t>
                </a:r>
                <a:r>
                  <a:rPr lang="es-ES" altLang="es-ES" sz="2800" i="1" dirty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sz="2800" i="1" baseline="-25000" dirty="0">
                    <a:solidFill>
                      <a:srgbClr val="3B4F89"/>
                    </a:solidFill>
                  </a:rPr>
                  <a:t>x</a:t>
                </a:r>
                <a:r>
                  <a:rPr lang="es-ES" altLang="es-ES" sz="2800" dirty="0">
                    <a:solidFill>
                      <a:srgbClr val="3B4F89"/>
                    </a:solidFill>
                  </a:rPr>
                  <a:t> + 0.1</a:t>
                </a:r>
                <a14:m>
                  <m:oMath xmlns:m="http://schemas.openxmlformats.org/officeDocument/2006/math">
                    <m:r>
                      <a:rPr lang="es-ES" altLang="es-ES" sz="2800" i="1">
                        <a:solidFill>
                          <a:srgbClr val="3B4F8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ES" altLang="es-ES" sz="280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40−10</m:t>
                        </m:r>
                      </m:e>
                    </m:d>
                  </m:oMath>
                </a14:m>
                <a:r>
                  <a:rPr lang="es-ES" altLang="es-ES" sz="2800" dirty="0" smtClean="0">
                    <a:solidFill>
                      <a:srgbClr val="3B4F89"/>
                    </a:solidFill>
                  </a:rPr>
                  <a:t>+ </a:t>
                </a:r>
                <a:r>
                  <a:rPr lang="es-ES" altLang="es-ES" sz="2800" dirty="0">
                    <a:solidFill>
                      <a:srgbClr val="3B4F89"/>
                    </a:solidFill>
                  </a:rPr>
                  <a:t>0.05</a:t>
                </a:r>
                <a14:m>
                  <m:oMath xmlns:m="http://schemas.openxmlformats.org/officeDocument/2006/math">
                    <m:r>
                      <a:rPr lang="es-ES" altLang="es-ES" sz="2800" i="1">
                        <a:solidFill>
                          <a:srgbClr val="3B4F8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ES" altLang="es-ES" sz="280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altLang="es-ES" sz="2800" b="0" i="1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20+10</m:t>
                        </m:r>
                      </m:e>
                    </m:d>
                  </m:oMath>
                </a14:m>
                <a:r>
                  <a:rPr lang="es-ES" altLang="es-ES" sz="2800" dirty="0">
                    <a:solidFill>
                      <a:srgbClr val="3B4F89"/>
                    </a:solidFill>
                  </a:rPr>
                  <a:t> + 4</a:t>
                </a:r>
              </a:p>
              <a:p>
                <a:pPr marL="0" indent="0" algn="ctr">
                  <a:lnSpc>
                    <a:spcPct val="110000"/>
                  </a:lnSpc>
                  <a:buNone/>
                </a:pPr>
                <a:r>
                  <a:rPr lang="es-ES" altLang="es-ES" dirty="0" smtClean="0">
                    <a:solidFill>
                      <a:srgbClr val="3B4F89"/>
                    </a:solidFill>
                  </a:rPr>
                  <a:t> = 27 – 3</a:t>
                </a:r>
                <a:r>
                  <a:rPr lang="es-ES" altLang="es-ES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i="1" baseline="-25000" dirty="0" smtClean="0">
                    <a:solidFill>
                      <a:srgbClr val="3B4F89"/>
                    </a:solidFill>
                  </a:rPr>
                  <a:t>x</a:t>
                </a:r>
                <a:r>
                  <a:rPr lang="es-ES" altLang="es-ES" dirty="0" smtClean="0">
                    <a:solidFill>
                      <a:srgbClr val="3B4F89"/>
                    </a:solidFill>
                  </a:rPr>
                  <a:t> + 3 + 1.5 + 4 = 35.5 – 3</a:t>
                </a:r>
                <a:r>
                  <a:rPr lang="es-ES" altLang="es-ES" i="1" dirty="0" smtClean="0">
                    <a:solidFill>
                      <a:srgbClr val="3B4F89"/>
                    </a:solidFill>
                  </a:rPr>
                  <a:t>p</a:t>
                </a:r>
                <a:r>
                  <a:rPr lang="es-ES" altLang="es-ES" i="1" baseline="-25000" dirty="0" smtClean="0">
                    <a:solidFill>
                      <a:srgbClr val="3B4F89"/>
                    </a:solidFill>
                  </a:rPr>
                  <a:t>x</a:t>
                </a:r>
                <a:endParaRPr lang="es-ES" altLang="es-ES" dirty="0" smtClean="0">
                  <a:solidFill>
                    <a:srgbClr val="3B4F89"/>
                  </a:solidFill>
                </a:endParaRPr>
              </a:p>
              <a:p>
                <a:pPr lvl="1">
                  <a:lnSpc>
                    <a:spcPct val="120000"/>
                  </a:lnSpc>
                </a:pPr>
                <a:r>
                  <a:rPr lang="es-ES" altLang="es-ES" sz="2400" dirty="0" smtClean="0"/>
                  <a:t>Notar que </a:t>
                </a:r>
                <a:r>
                  <a:rPr lang="es-ES" altLang="es-ES" sz="2400" i="1" dirty="0" smtClean="0"/>
                  <a:t>X</a:t>
                </a:r>
                <a:r>
                  <a:rPr lang="es-ES" altLang="es-ES" sz="2400" dirty="0" smtClean="0"/>
                  <a:t> es un bien normal para ambos compradores</a:t>
                </a:r>
                <a:endParaRPr lang="es-ES" altLang="es-ES" sz="2400" dirty="0" smtClean="0">
                  <a:solidFill>
                    <a:srgbClr val="5858D4"/>
                  </a:solidFill>
                </a:endParaRPr>
              </a:p>
            </p:txBody>
          </p:sp>
        </mc:Choice>
        <mc:Fallback xmlns="">
          <p:sp>
            <p:nvSpPr>
              <p:cNvPr id="922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914400"/>
                <a:ext cx="8839200" cy="5791200"/>
              </a:xfrm>
              <a:blipFill rotWithShape="0">
                <a:blip r:embed="rId2"/>
                <a:stretch>
                  <a:fillRect l="-1586" t="-1053" r="-172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9063</TotalTime>
  <Words>4215</Words>
  <Application>Microsoft Office PowerPoint</Application>
  <PresentationFormat>Presentación en pantalla (4:3)</PresentationFormat>
  <Paragraphs>862</Paragraphs>
  <Slides>86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86</vt:i4>
      </vt:variant>
    </vt:vector>
  </HeadingPairs>
  <TitlesOfParts>
    <vt:vector size="94" baseType="lpstr">
      <vt:lpstr>Arial</vt:lpstr>
      <vt:lpstr>Cambria Math</vt:lpstr>
      <vt:lpstr>Symbol</vt:lpstr>
      <vt:lpstr>Times New Roman</vt:lpstr>
      <vt:lpstr>Verdana</vt:lpstr>
      <vt:lpstr>Default Design</vt:lpstr>
      <vt:lpstr>Equation</vt:lpstr>
      <vt:lpstr>Ecuación</vt:lpstr>
      <vt:lpstr>Capítulo 10</vt:lpstr>
      <vt:lpstr>La Función Demanda del Mercado</vt:lpstr>
      <vt:lpstr>La Curva de Demanda del Mercado</vt:lpstr>
      <vt:lpstr>La Curva de Demanda del Mercado</vt:lpstr>
      <vt:lpstr>Demanda de Mercado</vt:lpstr>
      <vt:lpstr>1. Demanda de Mercado 1.2 Desplazamientos de la curva de demanda del Mercado</vt:lpstr>
      <vt:lpstr>1. Demanda de Mercado 1.3 Ejemplo numérico</vt:lpstr>
      <vt:lpstr>Demanda de Mercado</vt:lpstr>
      <vt:lpstr>Cambios en la curva de Demanda de Mercado</vt:lpstr>
      <vt:lpstr>Elasticidad de la Demanda de Mercado</vt:lpstr>
      <vt:lpstr>Elasticidad de la Demanda de Mercado</vt:lpstr>
      <vt:lpstr>Competencia Perfecta </vt:lpstr>
      <vt:lpstr>Tiempo de respuesta de la oferta</vt:lpstr>
      <vt:lpstr>Curva de Oferta del Mercado a Corto Plazo</vt:lpstr>
      <vt:lpstr>Función de Oferta de Mercado a Corto Plazo</vt:lpstr>
      <vt:lpstr>Elasticidad de la Oferta a Corto Plazo</vt:lpstr>
      <vt:lpstr>Una Función de Oferta a Corto Plazo</vt:lpstr>
      <vt:lpstr>Una Función de Oferta a Corto Plazo</vt:lpstr>
      <vt:lpstr>Determinación del Precio de Equilibrio</vt:lpstr>
      <vt:lpstr>Determinación del Precio de Equilibrio</vt:lpstr>
      <vt:lpstr>Reacción del Mercado ante un desplazamiento de la demanda</vt:lpstr>
      <vt:lpstr>Reacción del Mercado ante un desplazamiento de la demanda</vt:lpstr>
      <vt:lpstr>Desplazamientos de la curva de demanda y oferta</vt:lpstr>
      <vt:lpstr>Desplazamientos de las Curvas de Oferta</vt:lpstr>
      <vt:lpstr>Desplazamientos de las Curvas de Demanda</vt:lpstr>
      <vt:lpstr>La fijación de precios en el muy corto plazo</vt:lpstr>
      <vt:lpstr>La fijación de precios en el muy corto plazo</vt:lpstr>
      <vt:lpstr>Determinación de los precios a corto plazo</vt:lpstr>
      <vt:lpstr>Equilibrios de Mercado a Corto Plazo</vt:lpstr>
      <vt:lpstr>Cambiando el Equilibrio de Corto Plazo</vt:lpstr>
      <vt:lpstr>Cambiando el Equilibrio de Corto Plazo</vt:lpstr>
      <vt:lpstr>Análisis a Largo Plazo</vt:lpstr>
      <vt:lpstr>Análisis a Largo Plazo</vt:lpstr>
      <vt:lpstr>Análisis a Largo Plazo</vt:lpstr>
      <vt:lpstr>Equilibrio de Largo Plazo en Competencia Perfecta</vt:lpstr>
      <vt:lpstr>Equilibrio de Largo Plazo en Competencia Perfecta</vt:lpstr>
      <vt:lpstr>Equilibrio de Largo Plazo en Competencia Perfecta: El caso de los costos constantes</vt:lpstr>
      <vt:lpstr>Equilibrio de Largo Plazo en Competencia Perfecta  El caso de los costos constantes</vt:lpstr>
      <vt:lpstr>Equilibrio de Largo Plazo en Competencia Perfecta  El caso de los costos constantes</vt:lpstr>
      <vt:lpstr>Equilibrio de Largo Plazo en Competencia Perfecta  El caso de los costos constantes</vt:lpstr>
      <vt:lpstr>Equilibrio de Largo Plazo en Competencia Perfecta:   El caso de los costos constantes</vt:lpstr>
      <vt:lpstr>Equilibrio de Largo Plazo en Competencia Perfecta:   El caso de los costos constantes</vt:lpstr>
      <vt:lpstr>Oferta de Largo Plazo Infinitamente Elástica</vt:lpstr>
      <vt:lpstr>Oferta de Largo Plazo Infinitamente Elástica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Equilibrio de Largo Plazo : El caso de los costos decrecientes</vt:lpstr>
      <vt:lpstr>Forma de la Curva de Oferta a Largo Plazo</vt:lpstr>
      <vt:lpstr>Clasificación de las curvas de oferta a largo plazo</vt:lpstr>
      <vt:lpstr>Clasificación de las curvas de oferta a largo plazo</vt:lpstr>
      <vt:lpstr>Estática Comparativa del Equilibrio a Largo Plazo</vt:lpstr>
      <vt:lpstr>Presentación de PowerPoint</vt:lpstr>
      <vt:lpstr>Presentación de PowerPoint</vt:lpstr>
      <vt:lpstr>Estática Comparativa del Equilibrio a Largo Plazo</vt:lpstr>
      <vt:lpstr>Presentación de PowerPoint</vt:lpstr>
      <vt:lpstr>Ejemplo: Incremento en los Costos de Factores y Estructura de la Industria</vt:lpstr>
      <vt:lpstr>Presentación de PowerPoint</vt:lpstr>
      <vt:lpstr>Excedente del Productor a Largo Plazo</vt:lpstr>
      <vt:lpstr>Excedente del Productor a Largo Plazo</vt:lpstr>
      <vt:lpstr>Presentación de PowerPoint</vt:lpstr>
      <vt:lpstr>Excedente del Productor a Largo Plazo</vt:lpstr>
      <vt:lpstr>Excedente del Productor a Largo Plazo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Demostración formal que EPLP = área entre P y OLP</vt:lpstr>
      <vt:lpstr>Demostración formal que EPLP = área entre P y OLP</vt:lpstr>
      <vt:lpstr>Demostración formal que EPLP = área entre P y OLP</vt:lpstr>
      <vt:lpstr>Demostración formal que EPLP = área entre P y OLP</vt:lpstr>
      <vt:lpstr>Demostración formal que EPLP = área entre P y OLP</vt:lpstr>
      <vt:lpstr>anexo</vt:lpstr>
      <vt:lpstr>Importante Recordar:</vt:lpstr>
      <vt:lpstr>Importante Recordar:</vt:lpstr>
      <vt:lpstr>Importante Recordar:</vt:lpstr>
      <vt:lpstr>Importante Recordar:</vt:lpstr>
      <vt:lpstr>Importante Recordar:</vt:lpstr>
      <vt:lpstr>Importante Recordar: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 THEORY</dc:title>
  <dc:creator>Eastern Illinois University</dc:creator>
  <cp:lastModifiedBy>CAFFERA Marcelo</cp:lastModifiedBy>
  <cp:revision>2031</cp:revision>
  <cp:lastPrinted>2003-12-07T01:30:56Z</cp:lastPrinted>
  <dcterms:created xsi:type="dcterms:W3CDTF">2003-12-04T02:16:42Z</dcterms:created>
  <dcterms:modified xsi:type="dcterms:W3CDTF">2019-06-21T13:10:27Z</dcterms:modified>
</cp:coreProperties>
</file>