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64"/>
  </p:notesMasterIdLst>
  <p:handoutMasterIdLst>
    <p:handoutMasterId r:id="rId65"/>
  </p:handoutMasterIdLst>
  <p:sldIdLst>
    <p:sldId id="257" r:id="rId5"/>
    <p:sldId id="317" r:id="rId6"/>
    <p:sldId id="341" r:id="rId7"/>
    <p:sldId id="342" r:id="rId8"/>
    <p:sldId id="343" r:id="rId9"/>
    <p:sldId id="340" r:id="rId10"/>
    <p:sldId id="319" r:id="rId11"/>
    <p:sldId id="346" r:id="rId12"/>
    <p:sldId id="338" r:id="rId13"/>
    <p:sldId id="339" r:id="rId14"/>
    <p:sldId id="344" r:id="rId15"/>
    <p:sldId id="320" r:id="rId16"/>
    <p:sldId id="345" r:id="rId17"/>
    <p:sldId id="321" r:id="rId18"/>
    <p:sldId id="318" r:id="rId19"/>
    <p:sldId id="323" r:id="rId20"/>
    <p:sldId id="322" r:id="rId21"/>
    <p:sldId id="324" r:id="rId22"/>
    <p:sldId id="325" r:id="rId23"/>
    <p:sldId id="326" r:id="rId24"/>
    <p:sldId id="337" r:id="rId25"/>
    <p:sldId id="327" r:id="rId26"/>
    <p:sldId id="328" r:id="rId27"/>
    <p:sldId id="335" r:id="rId28"/>
    <p:sldId id="329" r:id="rId29"/>
    <p:sldId id="330" r:id="rId30"/>
    <p:sldId id="331" r:id="rId31"/>
    <p:sldId id="332" r:id="rId32"/>
    <p:sldId id="333" r:id="rId33"/>
    <p:sldId id="334" r:id="rId34"/>
    <p:sldId id="348" r:id="rId35"/>
    <p:sldId id="349" r:id="rId36"/>
    <p:sldId id="375" r:id="rId37"/>
    <p:sldId id="376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77" r:id="rId48"/>
    <p:sldId id="378" r:id="rId49"/>
    <p:sldId id="359" r:id="rId50"/>
    <p:sldId id="360" r:id="rId51"/>
    <p:sldId id="361" r:id="rId52"/>
    <p:sldId id="379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371" r:id="rId63"/>
  </p:sldIdLst>
  <p:sldSz cx="9144000" cy="6858000" type="screen4x3"/>
  <p:notesSz cx="7302500" cy="9588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 baseline="-25000">
        <a:solidFill>
          <a:srgbClr val="00757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 baseline="-25000">
        <a:solidFill>
          <a:srgbClr val="00757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 baseline="-25000">
        <a:solidFill>
          <a:srgbClr val="00757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 baseline="-25000">
        <a:solidFill>
          <a:srgbClr val="00757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 baseline="-25000">
        <a:solidFill>
          <a:srgbClr val="00757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rgbClr val="00757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rgbClr val="00757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rgbClr val="00757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rgbClr val="00757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o Caffera" initials="MC" lastIdx="1" clrIdx="0">
    <p:extLst>
      <p:ext uri="{19B8F6BF-5375-455C-9EA6-DF929625EA0E}">
        <p15:presenceInfo xmlns:p15="http://schemas.microsoft.com/office/powerpoint/2012/main" userId="b7bd4d1ccd4a08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87D5"/>
    <a:srgbClr val="7D1B6D"/>
    <a:srgbClr val="3B4F89"/>
    <a:srgbClr val="470F3E"/>
    <a:srgbClr val="DC00DC"/>
    <a:srgbClr val="107D8C"/>
    <a:srgbClr val="2B75E3"/>
    <a:srgbClr val="982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907" autoAdjust="0"/>
  </p:normalViewPr>
  <p:slideViewPr>
    <p:cSldViewPr>
      <p:cViewPr varScale="1">
        <p:scale>
          <a:sx n="79" d="100"/>
          <a:sy n="79" d="100"/>
        </p:scale>
        <p:origin x="17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92"/>
    </p:cViewPr>
  </p:sorterViewPr>
  <p:notesViewPr>
    <p:cSldViewPr>
      <p:cViewPr>
        <p:scale>
          <a:sx n="100" d="100"/>
          <a:sy n="100" d="100"/>
        </p:scale>
        <p:origin x="-1494" y="81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06500" cy="2936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vert="horz" wrap="none" lIns="96515" tIns="48257" rIns="96515" bIns="48257" numCol="1" anchor="t" anchorCtr="0" compatLnSpc="1">
            <a:prstTxWarp prst="textNoShape">
              <a:avLst/>
            </a:prstTxWarp>
            <a:spAutoFit/>
          </a:bodyPr>
          <a:lstStyle>
            <a:lvl1pPr algn="l" defTabSz="965200">
              <a:defRPr sz="1300" baseline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86475" y="0"/>
            <a:ext cx="1216025" cy="2936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vert="horz" wrap="none" lIns="96515" tIns="48257" rIns="96515" bIns="48257" numCol="1" anchor="t" anchorCtr="0" compatLnSpc="1">
            <a:prstTxWarp prst="textNoShape">
              <a:avLst/>
            </a:prstTxWarp>
            <a:spAutoFit/>
          </a:bodyPr>
          <a:lstStyle>
            <a:lvl1pPr algn="r" defTabSz="965200">
              <a:defRPr sz="1300" baseline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4813"/>
            <a:ext cx="1298575" cy="2936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vert="horz" wrap="none" lIns="96515" tIns="48257" rIns="96515" bIns="48257" numCol="1" anchor="b" anchorCtr="0" compatLnSpc="1">
            <a:prstTxWarp prst="textNoShape">
              <a:avLst/>
            </a:prstTxWarp>
            <a:spAutoFit/>
          </a:bodyPr>
          <a:lstStyle>
            <a:lvl1pPr algn="l" defTabSz="965200">
              <a:defRPr sz="1300" baseline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18313" y="9294813"/>
            <a:ext cx="484187" cy="2936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vert="horz" wrap="none" lIns="96515" tIns="48257" rIns="96515" bIns="48257" numCol="1" anchor="b" anchorCtr="0" compatLnSpc="1">
            <a:prstTxWarp prst="textNoShape">
              <a:avLst/>
            </a:prstTxWarp>
            <a:spAutoFit/>
          </a:bodyPr>
          <a:lstStyle>
            <a:lvl1pPr algn="r" defTabSz="965200">
              <a:defRPr sz="1300" baseline="0" smtClean="0"/>
            </a:lvl1pPr>
          </a:lstStyle>
          <a:p>
            <a:pPr>
              <a:defRPr/>
            </a:pPr>
            <a:fld id="{26C0A4C6-0485-4C0E-98BE-BC1588497A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33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06500" cy="2936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vert="horz" wrap="none" lIns="96515" tIns="48257" rIns="96515" bIns="48257" numCol="1" anchor="t" anchorCtr="0" compatLnSpc="1">
            <a:prstTxWarp prst="textNoShape">
              <a:avLst/>
            </a:prstTxWarp>
            <a:spAutoFit/>
          </a:bodyPr>
          <a:lstStyle>
            <a:lvl1pPr algn="l" defTabSz="965200">
              <a:defRPr sz="1300" baseline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086475" y="0"/>
            <a:ext cx="1216025" cy="2936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vert="horz" wrap="none" lIns="96515" tIns="48257" rIns="96515" bIns="48257" numCol="1" anchor="t" anchorCtr="0" compatLnSpc="1">
            <a:prstTxWarp prst="textNoShape">
              <a:avLst/>
            </a:prstTxWarp>
            <a:spAutoFit/>
          </a:bodyPr>
          <a:lstStyle>
            <a:lvl1pPr algn="r" defTabSz="965200">
              <a:defRPr sz="1300" baseline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2655887" cy="12303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vert="horz" wrap="none" lIns="96515" tIns="48257" rIns="96515" bIns="4825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4813"/>
            <a:ext cx="1298575" cy="2936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vert="horz" wrap="none" lIns="96515" tIns="48257" rIns="96515" bIns="48257" numCol="1" anchor="b" anchorCtr="0" compatLnSpc="1">
            <a:prstTxWarp prst="textNoShape">
              <a:avLst/>
            </a:prstTxWarp>
            <a:spAutoFit/>
          </a:bodyPr>
          <a:lstStyle>
            <a:lvl1pPr algn="l" defTabSz="965200">
              <a:defRPr sz="1300" baseline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818313" y="9294813"/>
            <a:ext cx="484187" cy="2936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vert="horz" wrap="none" lIns="96515" tIns="48257" rIns="96515" bIns="48257" numCol="1" anchor="b" anchorCtr="0" compatLnSpc="1">
            <a:prstTxWarp prst="textNoShape">
              <a:avLst/>
            </a:prstTxWarp>
            <a:spAutoFit/>
          </a:bodyPr>
          <a:lstStyle>
            <a:lvl1pPr algn="r" defTabSz="965200">
              <a:defRPr sz="1300" baseline="0" smtClean="0"/>
            </a:lvl1pPr>
          </a:lstStyle>
          <a:p>
            <a:pPr>
              <a:defRPr/>
            </a:pPr>
            <a:fld id="{787AB2F2-C499-4CCB-9D8E-3A0754E8EB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43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6D9A2F13-288E-47CA-8937-BE63FC2833DB}" type="slidenum">
              <a:rPr lang="en-US" baseline="0"/>
              <a:pPr/>
              <a:t>1</a:t>
            </a:fld>
            <a:endParaRPr lang="en-US" baseline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19287" cy="2778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411575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4DFEF52C-867E-4960-84F4-A5896F99B2D7}" type="slidenum">
              <a:rPr lang="en-US" baseline="0"/>
              <a:pPr/>
              <a:t>15</a:t>
            </a:fld>
            <a:endParaRPr lang="en-US" baseline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858191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672E3641-73B3-4DCA-BEAC-62177C98CA5F}" type="slidenum">
              <a:rPr lang="en-US" baseline="0"/>
              <a:pPr/>
              <a:t>16</a:t>
            </a:fld>
            <a:endParaRPr lang="en-US" baseline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556209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8EBC8F46-22C2-4D97-9080-B815CC802B8D}" type="slidenum">
              <a:rPr lang="en-US" baseline="0"/>
              <a:pPr/>
              <a:t>17</a:t>
            </a:fld>
            <a:endParaRPr lang="en-US" baseline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980308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CCA29091-8703-412D-9304-599E3DDE0142}" type="slidenum">
              <a:rPr lang="en-US" baseline="0"/>
              <a:pPr/>
              <a:t>18</a:t>
            </a:fld>
            <a:endParaRPr lang="en-US" baseline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175186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97D55CB4-9361-4CA9-8C99-A8B27AF578FA}" type="slidenum">
              <a:rPr lang="en-US" baseline="0"/>
              <a:pPr/>
              <a:t>19</a:t>
            </a:fld>
            <a:endParaRPr lang="en-US" baseline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009510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FD480EF2-AD60-4FFC-AE85-302D93A4DD89}" type="slidenum">
              <a:rPr lang="en-US" baseline="0"/>
              <a:pPr/>
              <a:t>20</a:t>
            </a:fld>
            <a:endParaRPr lang="en-US" baseline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280000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883BA5EF-98F0-4A07-8807-1075124CF69E}" type="slidenum">
              <a:rPr lang="en-US" baseline="0"/>
              <a:pPr/>
              <a:t>21</a:t>
            </a:fld>
            <a:endParaRPr lang="en-US" baseline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4165389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65D9C2E2-8D4B-4434-9D7B-6A1F31C48B79}" type="slidenum">
              <a:rPr lang="en-US" baseline="0"/>
              <a:pPr/>
              <a:t>22</a:t>
            </a:fld>
            <a:endParaRPr lang="en-US" baseline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891374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0140A643-665D-4A08-9A5D-5A0926D564CD}" type="slidenum">
              <a:rPr lang="en-US" baseline="0"/>
              <a:pPr/>
              <a:t>23</a:t>
            </a:fld>
            <a:endParaRPr lang="en-US" baseline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450734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0140A643-665D-4A08-9A5D-5A0926D564CD}" type="slidenum">
              <a:rPr lang="en-US" baseline="0"/>
              <a:pPr/>
              <a:t>24</a:t>
            </a:fld>
            <a:endParaRPr lang="en-US" baseline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19178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B39914CC-DF03-4CA3-9E08-C8EEAD169CA1}" type="slidenum">
              <a:rPr lang="en-US" baseline="0"/>
              <a:pPr/>
              <a:t>2</a:t>
            </a:fld>
            <a:endParaRPr lang="en-US" baseline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720748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CA77A6E2-E23A-4143-AEFE-0DA069433161}" type="slidenum">
              <a:rPr lang="en-US" baseline="0"/>
              <a:pPr/>
              <a:t>25</a:t>
            </a:fld>
            <a:endParaRPr lang="en-US" baseline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026624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058681CC-68B1-423F-BC69-C3028F10EC97}" type="slidenum">
              <a:rPr lang="en-US" baseline="0"/>
              <a:pPr/>
              <a:t>26</a:t>
            </a:fld>
            <a:endParaRPr lang="en-US" baseline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826917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DE25B16C-1D70-4880-9B8E-08C95395D3B2}" type="slidenum">
              <a:rPr lang="en-US" baseline="0"/>
              <a:pPr/>
              <a:t>27</a:t>
            </a:fld>
            <a:endParaRPr lang="en-US" baseline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0870289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87117989-27AD-43C2-9159-48E50DC908F0}" type="slidenum">
              <a:rPr lang="en-US" baseline="0"/>
              <a:pPr/>
              <a:t>28</a:t>
            </a:fld>
            <a:endParaRPr lang="en-US" baseline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507706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C117E125-2DDE-4719-8BD6-60FCCD77552A}" type="slidenum">
              <a:rPr lang="en-US" baseline="0"/>
              <a:pPr/>
              <a:t>29</a:t>
            </a:fld>
            <a:endParaRPr lang="en-US" baseline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8151773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1B202D40-366A-4DB7-B0A0-3322A9BD21D2}" type="slidenum">
              <a:rPr lang="en-US" baseline="0"/>
              <a:pPr/>
              <a:t>30</a:t>
            </a:fld>
            <a:endParaRPr lang="en-US" baseline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4214663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623577C6-54F4-4E11-92ED-C57BC4AF69CF}" type="slidenum">
              <a:rPr lang="en-US" baseline="0"/>
              <a:pPr/>
              <a:t>31</a:t>
            </a:fld>
            <a:endParaRPr lang="en-US" baseline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8685946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714F5189-81DE-4FEE-BC42-9FA713E1B7EF}" type="slidenum">
              <a:rPr lang="en-US" baseline="0"/>
              <a:pPr/>
              <a:t>32</a:t>
            </a:fld>
            <a:endParaRPr lang="en-US" baseline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240707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714F5189-81DE-4FEE-BC42-9FA713E1B7EF}" type="slidenum">
              <a:rPr lang="en-US" baseline="0"/>
              <a:pPr/>
              <a:t>33</a:t>
            </a:fld>
            <a:endParaRPr lang="en-US" baseline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1612637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714F5189-81DE-4FEE-BC42-9FA713E1B7EF}" type="slidenum">
              <a:rPr lang="en-US" baseline="0"/>
              <a:pPr/>
              <a:t>34</a:t>
            </a:fld>
            <a:endParaRPr lang="en-US" baseline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62212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B39914CC-DF03-4CA3-9E08-C8EEAD169CA1}" type="slidenum">
              <a:rPr lang="en-US" baseline="0"/>
              <a:pPr/>
              <a:t>3</a:t>
            </a:fld>
            <a:endParaRPr lang="en-US" baseline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4058265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B2B88333-B0CE-40B0-B3D7-0EB2B3F72CD4}" type="slidenum">
              <a:rPr lang="en-US" baseline="0"/>
              <a:pPr/>
              <a:t>35</a:t>
            </a:fld>
            <a:endParaRPr lang="en-US" baseline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5222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6182022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3B7AEA0B-E05C-4370-B02B-9EF38802F4FF}" type="slidenum">
              <a:rPr lang="en-US" baseline="0"/>
              <a:pPr/>
              <a:t>36</a:t>
            </a:fld>
            <a:endParaRPr lang="en-US" baseline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9508390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3B7AEA0B-E05C-4370-B02B-9EF38802F4FF}" type="slidenum">
              <a:rPr lang="en-US" baseline="0"/>
              <a:pPr/>
              <a:t>37</a:t>
            </a:fld>
            <a:endParaRPr lang="en-US" baseline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3946825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4806CA49-0A20-4B5B-9949-373C7A6C3F49}" type="slidenum">
              <a:rPr lang="en-US" baseline="0"/>
              <a:pPr/>
              <a:t>38</a:t>
            </a:fld>
            <a:endParaRPr lang="en-US" baseline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2490114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B0AB2E07-8AEC-4455-A6E8-45634A1D6654}" type="slidenum">
              <a:rPr lang="en-US" baseline="0"/>
              <a:pPr/>
              <a:t>39</a:t>
            </a:fld>
            <a:endParaRPr lang="en-US" baseline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504332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B7F0406B-0370-436B-8730-A84C04B9A5D5}" type="slidenum">
              <a:rPr lang="en-US" baseline="0"/>
              <a:pPr/>
              <a:t>40</a:t>
            </a:fld>
            <a:endParaRPr lang="en-US" baseline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3677989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E28C52F1-06F5-4A6C-87A7-B2C05B950615}" type="slidenum">
              <a:rPr lang="en-US" baseline="0"/>
              <a:pPr/>
              <a:t>41</a:t>
            </a:fld>
            <a:endParaRPr lang="en-US" baseline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4064744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C83866D3-CA51-4EE4-8D5F-80CA2CBFC092}" type="slidenum">
              <a:rPr lang="en-US" baseline="0"/>
              <a:pPr/>
              <a:t>42</a:t>
            </a:fld>
            <a:endParaRPr lang="en-US" baseline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5975616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DE85F058-8135-42BA-8D5D-6AE1B654C424}" type="slidenum">
              <a:rPr lang="en-US" baseline="0"/>
              <a:pPr/>
              <a:t>43</a:t>
            </a:fld>
            <a:endParaRPr lang="en-US" baseline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4337050"/>
            <a:ext cx="195263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4094517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DE85F058-8135-42BA-8D5D-6AE1B654C424}" type="slidenum">
              <a:rPr lang="en-US" baseline="0"/>
              <a:pPr/>
              <a:t>44</a:t>
            </a:fld>
            <a:endParaRPr lang="en-US" baseline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4337050"/>
            <a:ext cx="195263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973776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B39914CC-DF03-4CA3-9E08-C8EEAD169CA1}" type="slidenum">
              <a:rPr lang="en-US" baseline="0"/>
              <a:pPr/>
              <a:t>4</a:t>
            </a:fld>
            <a:endParaRPr lang="en-US" baseline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7220131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DE85F058-8135-42BA-8D5D-6AE1B654C424}" type="slidenum">
              <a:rPr lang="en-US" baseline="0"/>
              <a:pPr/>
              <a:t>45</a:t>
            </a:fld>
            <a:endParaRPr lang="en-US" baseline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4337050"/>
            <a:ext cx="195263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3928686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2803E7D1-5EBA-4888-AC59-47E774163549}" type="slidenum">
              <a:rPr lang="en-US" baseline="0"/>
              <a:pPr/>
              <a:t>46</a:t>
            </a:fld>
            <a:endParaRPr lang="en-US" baseline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351960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11E87627-11C5-4E8D-A44F-00EE49E11BD6}" type="slidenum">
              <a:rPr lang="en-US" baseline="0"/>
              <a:pPr/>
              <a:t>47</a:t>
            </a:fld>
            <a:endParaRPr lang="en-US" baseline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8917691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11E87627-11C5-4E8D-A44F-00EE49E11BD6}" type="slidenum">
              <a:rPr lang="en-US" baseline="0"/>
              <a:pPr/>
              <a:t>48</a:t>
            </a:fld>
            <a:endParaRPr lang="en-US" baseline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6773320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11E87627-11C5-4E8D-A44F-00EE49E11BD6}" type="slidenum">
              <a:rPr lang="en-US" baseline="0"/>
              <a:pPr/>
              <a:t>49</a:t>
            </a:fld>
            <a:endParaRPr lang="en-US" baseline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5952091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5A3600D6-C49C-4CD7-A872-C1173F6FD066}" type="slidenum">
              <a:rPr lang="en-US" baseline="0"/>
              <a:pPr/>
              <a:t>50</a:t>
            </a:fld>
            <a:endParaRPr lang="en-US" baseline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19287" cy="2778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42004176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731947A3-FCE6-4B71-AC9E-851555AF3A50}" type="slidenum">
              <a:rPr lang="en-US" baseline="0"/>
              <a:pPr/>
              <a:t>51</a:t>
            </a:fld>
            <a:endParaRPr lang="en-US" baseline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7363510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BD34F3D1-1EBF-4466-AA15-F96F972F33CC}" type="slidenum">
              <a:rPr lang="en-US" baseline="0"/>
              <a:pPr/>
              <a:t>52</a:t>
            </a:fld>
            <a:endParaRPr lang="en-US" baseline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41166482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3F99E9D4-522C-42CE-AF6D-09861CCE176E}" type="slidenum">
              <a:rPr lang="en-US" baseline="0"/>
              <a:pPr/>
              <a:t>53</a:t>
            </a:fld>
            <a:endParaRPr lang="en-US" baseline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42344709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079D9C0C-B40A-4200-AFBD-1C6BB19691E1}" type="slidenum">
              <a:rPr lang="en-US" baseline="0"/>
              <a:pPr/>
              <a:t>54</a:t>
            </a:fld>
            <a:endParaRPr lang="en-US" baseline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81592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B39914CC-DF03-4CA3-9E08-C8EEAD169CA1}" type="slidenum">
              <a:rPr lang="en-US" baseline="0"/>
              <a:pPr/>
              <a:t>5</a:t>
            </a:fld>
            <a:endParaRPr lang="en-US" baseline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1738082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883BA5EF-98F0-4A07-8807-1075124CF69E}" type="slidenum">
              <a:rPr lang="en-US" baseline="0"/>
              <a:pPr/>
              <a:t>55</a:t>
            </a:fld>
            <a:endParaRPr lang="en-US" baseline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4910343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C05B315B-D3BB-46F2-A7F6-568BF960E001}" type="slidenum">
              <a:rPr lang="en-US" baseline="0"/>
              <a:pPr/>
              <a:t>56</a:t>
            </a:fld>
            <a:endParaRPr lang="en-US" baseline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0853859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BDA0EAAB-9272-436F-851F-19EC889AE743}" type="slidenum">
              <a:rPr lang="en-US" baseline="0"/>
              <a:pPr/>
              <a:t>57</a:t>
            </a:fld>
            <a:endParaRPr lang="en-US" baseline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4397305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884B0880-7D0C-406C-ACCE-9A02926A74DD}" type="slidenum">
              <a:rPr lang="en-US" baseline="0"/>
              <a:pPr/>
              <a:t>58</a:t>
            </a:fld>
            <a:endParaRPr lang="en-US" baseline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8078135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A55C920D-EB1C-4C10-A571-700F682C4D54}" type="slidenum">
              <a:rPr lang="en-US" baseline="0"/>
              <a:pPr/>
              <a:t>59</a:t>
            </a:fld>
            <a:endParaRPr lang="en-US" baseline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246489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B39914CC-DF03-4CA3-9E08-C8EEAD169CA1}" type="slidenum">
              <a:rPr lang="en-US" baseline="0"/>
              <a:pPr/>
              <a:t>6</a:t>
            </a:fld>
            <a:endParaRPr lang="en-US" baseline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821755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DAE78A28-49D1-4360-AF73-597984A096D8}" type="slidenum">
              <a:rPr lang="en-US" baseline="0"/>
              <a:pPr/>
              <a:t>7</a:t>
            </a:fld>
            <a:endParaRPr lang="en-US" baseline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4019435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91C8D88B-8BC5-4A73-94E1-8C23CC99C1B8}" type="slidenum">
              <a:rPr lang="en-US" baseline="0"/>
              <a:pPr/>
              <a:t>12</a:t>
            </a:fld>
            <a:endParaRPr lang="en-US" baseline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211399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 defTabSz="96520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 defTabSz="9652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7527C697-23E2-4209-AF8C-BFC80655D290}" type="slidenum">
              <a:rPr lang="en-US" baseline="0"/>
              <a:pPr/>
              <a:t>14</a:t>
            </a:fld>
            <a:endParaRPr lang="en-US" baseline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4538"/>
            <a:ext cx="195262" cy="2825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51327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DF66A-0913-4E8A-8DE7-61738B9527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1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DDEA8-334E-46F9-9FA7-8B5BFF65BD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6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E2F14-0833-4F0E-A141-781746E6D8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E9597-4933-4EBF-9C3F-E9A80D0E00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8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1D85B-8BE7-412C-A1F7-5FECF313CD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3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FFA49-9F8C-446C-BB89-C63D187442F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5690-B4C5-4811-AD14-877A4718DB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2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38D9D-729D-49D0-A228-03250D7A1FF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5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72611-EFC5-44AC-9319-56D71E0772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6AC7-992F-4EC2-AD4C-182CEF2AA3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9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B058C-F9A3-4AA5-AB0E-EBB619CF15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8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D34C37E-9B5E-43FA-9618-2A1F62A47E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3B82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70F3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70F3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70F3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0F3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0F3E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0F3E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0F3E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0F3E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0F3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7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00.pn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6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7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E4FCAA80-292D-4DE7-BEF7-530B56DF4657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en-US" baseline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469136"/>
            <a:ext cx="7772400" cy="2721864"/>
          </a:xfrm>
        </p:spPr>
        <p:txBody>
          <a:bodyPr/>
          <a:lstStyle/>
          <a:p>
            <a:r>
              <a:rPr lang="es-UY" dirty="0" smtClean="0"/>
              <a:t>El comportamiento </a:t>
            </a:r>
            <a:r>
              <a:rPr lang="es-UY" dirty="0" smtClean="0"/>
              <a:t>racional </a:t>
            </a:r>
            <a:r>
              <a:rPr lang="es-UY" dirty="0" smtClean="0"/>
              <a:t>de las personas como consumidores (y en </a:t>
            </a:r>
            <a:r>
              <a:rPr lang="es-UY" smtClean="0"/>
              <a:t>otras circunstancias) </a:t>
            </a:r>
            <a:endParaRPr lang="es-UY" dirty="0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936236"/>
            <a:ext cx="6400800" cy="685800"/>
          </a:xfr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s-UY" sz="2800" dirty="0" smtClean="0"/>
              <a:t>“Haciendo lo mejor que uno puede”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0" y="6324600"/>
            <a:ext cx="914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000" baseline="0">
                <a:solidFill>
                  <a:srgbClr val="470F3E"/>
                </a:solidFill>
              </a:rPr>
              <a:t>Copyright ©2005 by South-Western, a division of Thomson Learning.  All rights reserved. </a:t>
            </a:r>
            <a:r>
              <a:rPr lang="es-ES" sz="1000" baseline="0">
                <a:solidFill>
                  <a:srgbClr val="470F3E"/>
                </a:solidFill>
              </a:rPr>
              <a:t>Traducido y adaptado por José María Cabrera</a:t>
            </a:r>
            <a:endParaRPr lang="en-US" sz="1000" baseline="0">
              <a:solidFill>
                <a:srgbClr val="470F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914400" y="0"/>
            <a:ext cx="11049000" cy="762000"/>
          </a:xfrm>
        </p:spPr>
        <p:txBody>
          <a:bodyPr/>
          <a:lstStyle/>
          <a:p>
            <a:r>
              <a:rPr lang="es-UY" sz="3400" dirty="0"/>
              <a:t>Restricciones presupuestarias quebradas</a:t>
            </a:r>
            <a:endParaRPr lang="en-US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838200"/>
                <a:ext cx="8991600" cy="5867400"/>
              </a:xfrm>
            </p:spPr>
            <p:txBody>
              <a:bodyPr/>
              <a:lstStyle/>
              <a:p>
                <a:r>
                  <a:rPr lang="es-UY" dirty="0" smtClean="0"/>
                  <a:t>Distinto a:</a:t>
                </a:r>
              </a:p>
              <a:p>
                <a:pPr lvl="1"/>
                <a:r>
                  <a:rPr lang="es-UY" dirty="0" smtClean="0"/>
                  <a:t>Precio del </a:t>
                </a:r>
                <a:r>
                  <a:rPr lang="es-UY" dirty="0" err="1" smtClean="0"/>
                  <a:t>Kw</a:t>
                </a:r>
                <a:r>
                  <a:rPr lang="es-UY" dirty="0" smtClean="0"/>
                  <a:t>/h</a:t>
                </a:r>
              </a:p>
              <a:p>
                <a:pPr lvl="2"/>
                <a:r>
                  <a:rPr lang="es-UY" dirty="0" smtClean="0"/>
                  <a:t>$0,1  si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𝑘𝑤</m:t>
                        </m:r>
                      </m:num>
                      <m:den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≤1,000</m:t>
                    </m:r>
                  </m:oMath>
                </a14:m>
                <a:endParaRPr lang="es-UY" b="0" dirty="0" smtClean="0">
                  <a:ea typeface="Cambria Math" panose="02040503050406030204" pitchFamily="18" charset="0"/>
                </a:endParaRPr>
              </a:p>
              <a:p>
                <a:pPr lvl="2"/>
                <a:r>
                  <a:rPr lang="es-UY" dirty="0" smtClean="0"/>
                  <a:t>$0,05 si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1,000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𝑘𝑤</m:t>
                        </m:r>
                      </m:num>
                      <m:den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s-UY" b="0" dirty="0" smtClean="0">
                  <a:ea typeface="Cambria Math" panose="02040503050406030204" pitchFamily="18" charset="0"/>
                </a:endParaRPr>
              </a:p>
              <a:p>
                <a:r>
                  <a:rPr lang="es-UY" dirty="0" smtClean="0"/>
                  <a:t>Dibujarla en el cuadrante </a:t>
                </a:r>
                <a:r>
                  <a:rPr lang="es-UY" dirty="0" err="1" smtClean="0"/>
                  <a:t>I,kw</a:t>
                </a:r>
                <a:r>
                  <a:rPr lang="es-UY" dirty="0" smtClean="0"/>
                  <a:t>/h</a:t>
                </a:r>
                <a:endParaRPr lang="es-UY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38200"/>
                <a:ext cx="8991600" cy="5867400"/>
              </a:xfrm>
              <a:blipFill>
                <a:blip r:embed="rId2"/>
                <a:stretch>
                  <a:fillRect l="-1559" t="-13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E9597-4933-4EBF-9C3F-E9A80D0E006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685800"/>
          </a:xfrm>
        </p:spPr>
        <p:txBody>
          <a:bodyPr/>
          <a:lstStyle/>
          <a:p>
            <a:r>
              <a:rPr lang="es-UY" sz="2800" dirty="0"/>
              <a:t>Fronteras (no lineales) de posibilidades de elección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E9597-4933-4EBF-9C3F-E9A80D0E006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11038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C37FE44A-DAA1-44EC-A8E7-42888C215B5A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12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39" name="AutoShape 10" descr="70%"/>
          <p:cNvSpPr>
            <a:spLocks noChangeArrowheads="1"/>
          </p:cNvSpPr>
          <p:nvPr/>
        </p:nvSpPr>
        <p:spPr bwMode="auto">
          <a:xfrm>
            <a:off x="1828800" y="4038600"/>
            <a:ext cx="2133600" cy="2133600"/>
          </a:xfrm>
          <a:prstGeom prst="rtTriangle">
            <a:avLst/>
          </a:prstGeom>
          <a:pattFill prst="pct70">
            <a:fgClr>
              <a:schemeClr val="bg1"/>
            </a:fgClr>
            <a:bgClr>
              <a:srgbClr val="3B4F89"/>
            </a:bgClr>
          </a:pattFill>
          <a:ln w="28575">
            <a:solidFill>
              <a:srgbClr val="3B4F89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8" y="42291"/>
            <a:ext cx="9158287" cy="611759"/>
          </a:xfrm>
        </p:spPr>
        <p:txBody>
          <a:bodyPr/>
          <a:lstStyle/>
          <a:p>
            <a:r>
              <a:rPr lang="es-UY" sz="3600" dirty="0" smtClean="0"/>
              <a:t>Ilustración del proceso de maximización</a:t>
            </a:r>
          </a:p>
        </p:txBody>
      </p:sp>
      <p:sp>
        <p:nvSpPr>
          <p:cNvPr id="14342" name="Line 4"/>
          <p:cNvSpPr>
            <a:spLocks noChangeShapeType="1"/>
          </p:cNvSpPr>
          <p:nvPr/>
        </p:nvSpPr>
        <p:spPr bwMode="auto">
          <a:xfrm>
            <a:off x="1828800" y="36576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4343" name="Line 5"/>
          <p:cNvSpPr>
            <a:spLocks noChangeShapeType="1"/>
          </p:cNvSpPr>
          <p:nvPr/>
        </p:nvSpPr>
        <p:spPr bwMode="auto">
          <a:xfrm>
            <a:off x="1828800" y="61722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5365750" y="60198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baseline="0">
                <a:solidFill>
                  <a:schemeClr val="tx1"/>
                </a:solidFill>
              </a:rPr>
              <a:t>Cantidad de </a:t>
            </a:r>
            <a:r>
              <a:rPr lang="en-US" i="1" baseline="0">
                <a:solidFill>
                  <a:schemeClr val="tx1"/>
                </a:solidFill>
              </a:rPr>
              <a:t>x</a:t>
            </a: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260350" y="32766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baseline="0">
                <a:solidFill>
                  <a:schemeClr val="tx1"/>
                </a:solidFill>
              </a:rPr>
              <a:t>Cantidad de </a:t>
            </a:r>
            <a:r>
              <a:rPr lang="en-US" i="1" baseline="0">
                <a:solidFill>
                  <a:schemeClr val="tx1"/>
                </a:solidFill>
              </a:rPr>
              <a:t>y</a:t>
            </a: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14346" name="Line 8"/>
          <p:cNvSpPr>
            <a:spLocks noChangeShapeType="1"/>
          </p:cNvSpPr>
          <p:nvPr/>
        </p:nvSpPr>
        <p:spPr bwMode="auto">
          <a:xfrm>
            <a:off x="1828800" y="4038600"/>
            <a:ext cx="2133600" cy="2133600"/>
          </a:xfrm>
          <a:prstGeom prst="line">
            <a:avLst/>
          </a:prstGeom>
          <a:noFill/>
          <a:ln w="28575">
            <a:solidFill>
              <a:srgbClr val="3B4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grpSp>
        <p:nvGrpSpPr>
          <p:cNvPr id="14347" name="Group 51"/>
          <p:cNvGrpSpPr>
            <a:grpSpLocks/>
          </p:cNvGrpSpPr>
          <p:nvPr/>
        </p:nvGrpSpPr>
        <p:grpSpPr bwMode="auto">
          <a:xfrm>
            <a:off x="1905000" y="3886200"/>
            <a:ext cx="2538413" cy="2087563"/>
            <a:chOff x="1200" y="2448"/>
            <a:chExt cx="1599" cy="1315"/>
          </a:xfrm>
        </p:grpSpPr>
        <p:sp>
          <p:nvSpPr>
            <p:cNvPr id="14366" name="Freeform 23"/>
            <p:cNvSpPr>
              <a:spLocks/>
            </p:cNvSpPr>
            <p:nvPr/>
          </p:nvSpPr>
          <p:spPr bwMode="auto">
            <a:xfrm>
              <a:off x="1200" y="2496"/>
              <a:ext cx="1344" cy="1104"/>
            </a:xfrm>
            <a:custGeom>
              <a:avLst/>
              <a:gdLst>
                <a:gd name="T0" fmla="*/ 0 w 1008"/>
                <a:gd name="T1" fmla="*/ 0 h 864"/>
                <a:gd name="T2" fmla="*/ 336 w 1008"/>
                <a:gd name="T3" fmla="*/ 624 h 864"/>
                <a:gd name="T4" fmla="*/ 1008 w 1008"/>
                <a:gd name="T5" fmla="*/ 864 h 864"/>
                <a:gd name="T6" fmla="*/ 0 60000 65536"/>
                <a:gd name="T7" fmla="*/ 0 60000 65536"/>
                <a:gd name="T8" fmla="*/ 0 60000 65536"/>
                <a:gd name="T9" fmla="*/ 0 w 1008"/>
                <a:gd name="T10" fmla="*/ 0 h 864"/>
                <a:gd name="T11" fmla="*/ 1008 w 1008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864">
                  <a:moveTo>
                    <a:pt x="0" y="0"/>
                  </a:moveTo>
                  <a:cubicBezTo>
                    <a:pt x="84" y="240"/>
                    <a:pt x="168" y="480"/>
                    <a:pt x="336" y="624"/>
                  </a:cubicBezTo>
                  <a:cubicBezTo>
                    <a:pt x="504" y="768"/>
                    <a:pt x="756" y="816"/>
                    <a:pt x="1008" y="864"/>
                  </a:cubicBezTo>
                </a:path>
              </a:pathLst>
            </a:custGeom>
            <a:noFill/>
            <a:ln w="28575">
              <a:solidFill>
                <a:srgbClr val="470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4367" name="Text Box 27"/>
            <p:cNvSpPr txBox="1">
              <a:spLocks noChangeArrowheads="1"/>
            </p:cNvSpPr>
            <p:nvPr/>
          </p:nvSpPr>
          <p:spPr bwMode="auto">
            <a:xfrm>
              <a:off x="2562" y="3571"/>
              <a:ext cx="2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400" baseline="0">
                  <a:solidFill>
                    <a:srgbClr val="3C1347"/>
                  </a:solidFill>
                </a:rPr>
                <a:t>U</a:t>
              </a:r>
              <a:r>
                <a:rPr lang="en-US" sz="1400">
                  <a:solidFill>
                    <a:srgbClr val="3C1347"/>
                  </a:solidFill>
                </a:rPr>
                <a:t>1</a:t>
              </a:r>
              <a:endParaRPr lang="en-US" sz="1400" baseline="0">
                <a:solidFill>
                  <a:srgbClr val="3C1347"/>
                </a:solidFill>
              </a:endParaRPr>
            </a:p>
          </p:txBody>
        </p:sp>
        <p:sp>
          <p:nvSpPr>
            <p:cNvPr id="14368" name="Oval 34"/>
            <p:cNvSpPr>
              <a:spLocks noChangeArrowheads="1"/>
            </p:cNvSpPr>
            <p:nvPr/>
          </p:nvSpPr>
          <p:spPr bwMode="auto">
            <a:xfrm>
              <a:off x="1248" y="2640"/>
              <a:ext cx="48" cy="48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4369" name="Text Box 35"/>
            <p:cNvSpPr txBox="1">
              <a:spLocks noChangeArrowheads="1"/>
            </p:cNvSpPr>
            <p:nvPr/>
          </p:nvSpPr>
          <p:spPr bwMode="auto">
            <a:xfrm>
              <a:off x="1200" y="2448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600" b="1" i="1" baseline="0">
                  <a:solidFill>
                    <a:schemeClr val="tx1"/>
                  </a:solidFill>
                </a:rPr>
                <a:t>B</a:t>
              </a:r>
              <a:endParaRPr lang="en-US" sz="1600" b="1" baseline="0">
                <a:solidFill>
                  <a:schemeClr val="tx1"/>
                </a:solidFill>
              </a:endParaRPr>
            </a:p>
          </p:txBody>
        </p:sp>
      </p:grpSp>
      <p:grpSp>
        <p:nvGrpSpPr>
          <p:cNvPr id="14349" name="Group 62"/>
          <p:cNvGrpSpPr>
            <a:grpSpLocks/>
          </p:cNvGrpSpPr>
          <p:nvPr/>
        </p:nvGrpSpPr>
        <p:grpSpPr bwMode="auto">
          <a:xfrm>
            <a:off x="2362200" y="3505200"/>
            <a:ext cx="2386013" cy="1782763"/>
            <a:chOff x="1488" y="2208"/>
            <a:chExt cx="1503" cy="1123"/>
          </a:xfrm>
        </p:grpSpPr>
        <p:sp>
          <p:nvSpPr>
            <p:cNvPr id="14362" name="Freeform 24"/>
            <p:cNvSpPr>
              <a:spLocks/>
            </p:cNvSpPr>
            <p:nvPr/>
          </p:nvSpPr>
          <p:spPr bwMode="auto">
            <a:xfrm>
              <a:off x="1488" y="2208"/>
              <a:ext cx="1248" cy="1008"/>
            </a:xfrm>
            <a:custGeom>
              <a:avLst/>
              <a:gdLst>
                <a:gd name="T0" fmla="*/ 0 w 1008"/>
                <a:gd name="T1" fmla="*/ 0 h 864"/>
                <a:gd name="T2" fmla="*/ 336 w 1008"/>
                <a:gd name="T3" fmla="*/ 624 h 864"/>
                <a:gd name="T4" fmla="*/ 1008 w 1008"/>
                <a:gd name="T5" fmla="*/ 864 h 864"/>
                <a:gd name="T6" fmla="*/ 0 60000 65536"/>
                <a:gd name="T7" fmla="*/ 0 60000 65536"/>
                <a:gd name="T8" fmla="*/ 0 60000 65536"/>
                <a:gd name="T9" fmla="*/ 0 w 1008"/>
                <a:gd name="T10" fmla="*/ 0 h 864"/>
                <a:gd name="T11" fmla="*/ 1008 w 1008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864">
                  <a:moveTo>
                    <a:pt x="0" y="0"/>
                  </a:moveTo>
                  <a:cubicBezTo>
                    <a:pt x="84" y="240"/>
                    <a:pt x="168" y="480"/>
                    <a:pt x="336" y="624"/>
                  </a:cubicBezTo>
                  <a:cubicBezTo>
                    <a:pt x="504" y="768"/>
                    <a:pt x="756" y="816"/>
                    <a:pt x="1008" y="864"/>
                  </a:cubicBezTo>
                </a:path>
              </a:pathLst>
            </a:custGeom>
            <a:noFill/>
            <a:ln w="28575">
              <a:solidFill>
                <a:srgbClr val="470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4363" name="Text Box 25"/>
            <p:cNvSpPr txBox="1">
              <a:spLocks noChangeArrowheads="1"/>
            </p:cNvSpPr>
            <p:nvPr/>
          </p:nvSpPr>
          <p:spPr bwMode="auto">
            <a:xfrm>
              <a:off x="2754" y="3139"/>
              <a:ext cx="2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400" baseline="0">
                  <a:solidFill>
                    <a:srgbClr val="3C1347"/>
                  </a:solidFill>
                </a:rPr>
                <a:t>U</a:t>
              </a:r>
              <a:r>
                <a:rPr lang="en-US" sz="1400">
                  <a:solidFill>
                    <a:srgbClr val="3C1347"/>
                  </a:solidFill>
                </a:rPr>
                <a:t>3</a:t>
              </a:r>
              <a:endParaRPr lang="en-US" sz="1400" baseline="0">
                <a:solidFill>
                  <a:srgbClr val="3C1347"/>
                </a:solidFill>
              </a:endParaRPr>
            </a:p>
          </p:txBody>
        </p:sp>
        <p:sp>
          <p:nvSpPr>
            <p:cNvPr id="14364" name="Oval 29"/>
            <p:cNvSpPr>
              <a:spLocks noChangeArrowheads="1"/>
            </p:cNvSpPr>
            <p:nvPr/>
          </p:nvSpPr>
          <p:spPr bwMode="auto">
            <a:xfrm>
              <a:off x="1824" y="2880"/>
              <a:ext cx="48" cy="48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4365" name="Text Box 33"/>
            <p:cNvSpPr txBox="1">
              <a:spLocks noChangeArrowheads="1"/>
            </p:cNvSpPr>
            <p:nvPr/>
          </p:nvSpPr>
          <p:spPr bwMode="auto">
            <a:xfrm>
              <a:off x="1830" y="2697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600" b="1" i="1" baseline="0">
                  <a:solidFill>
                    <a:schemeClr val="tx1"/>
                  </a:solidFill>
                </a:rPr>
                <a:t>C</a:t>
              </a:r>
              <a:endParaRPr lang="en-US" sz="1600" b="1" baseline="0">
                <a:solidFill>
                  <a:schemeClr val="tx1"/>
                </a:solidFill>
              </a:endParaRPr>
            </a:p>
          </p:txBody>
        </p:sp>
      </p:grpSp>
      <p:grpSp>
        <p:nvGrpSpPr>
          <p:cNvPr id="14351" name="Group 46"/>
          <p:cNvGrpSpPr>
            <a:grpSpLocks/>
          </p:cNvGrpSpPr>
          <p:nvPr/>
        </p:nvGrpSpPr>
        <p:grpSpPr bwMode="auto">
          <a:xfrm>
            <a:off x="2133600" y="3810000"/>
            <a:ext cx="2462213" cy="1935163"/>
            <a:chOff x="1344" y="2400"/>
            <a:chExt cx="1551" cy="1219"/>
          </a:xfrm>
        </p:grpSpPr>
        <p:sp>
          <p:nvSpPr>
            <p:cNvPr id="14358" name="Freeform 22"/>
            <p:cNvSpPr>
              <a:spLocks/>
            </p:cNvSpPr>
            <p:nvPr/>
          </p:nvSpPr>
          <p:spPr bwMode="auto">
            <a:xfrm>
              <a:off x="1344" y="2400"/>
              <a:ext cx="1344" cy="1056"/>
            </a:xfrm>
            <a:custGeom>
              <a:avLst/>
              <a:gdLst>
                <a:gd name="T0" fmla="*/ 0 w 1008"/>
                <a:gd name="T1" fmla="*/ 0 h 864"/>
                <a:gd name="T2" fmla="*/ 336 w 1008"/>
                <a:gd name="T3" fmla="*/ 624 h 864"/>
                <a:gd name="T4" fmla="*/ 1008 w 1008"/>
                <a:gd name="T5" fmla="*/ 864 h 864"/>
                <a:gd name="T6" fmla="*/ 0 60000 65536"/>
                <a:gd name="T7" fmla="*/ 0 60000 65536"/>
                <a:gd name="T8" fmla="*/ 0 60000 65536"/>
                <a:gd name="T9" fmla="*/ 0 w 1008"/>
                <a:gd name="T10" fmla="*/ 0 h 864"/>
                <a:gd name="T11" fmla="*/ 1008 w 1008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864">
                  <a:moveTo>
                    <a:pt x="0" y="0"/>
                  </a:moveTo>
                  <a:cubicBezTo>
                    <a:pt x="84" y="240"/>
                    <a:pt x="168" y="480"/>
                    <a:pt x="336" y="624"/>
                  </a:cubicBezTo>
                  <a:cubicBezTo>
                    <a:pt x="504" y="768"/>
                    <a:pt x="756" y="816"/>
                    <a:pt x="1008" y="864"/>
                  </a:cubicBezTo>
                </a:path>
              </a:pathLst>
            </a:custGeom>
            <a:noFill/>
            <a:ln w="28575">
              <a:solidFill>
                <a:srgbClr val="470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4359" name="Text Box 26"/>
            <p:cNvSpPr txBox="1">
              <a:spLocks noChangeArrowheads="1"/>
            </p:cNvSpPr>
            <p:nvPr/>
          </p:nvSpPr>
          <p:spPr bwMode="auto">
            <a:xfrm>
              <a:off x="2658" y="3427"/>
              <a:ext cx="2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400" baseline="0">
                  <a:solidFill>
                    <a:srgbClr val="3C1347"/>
                  </a:solidFill>
                </a:rPr>
                <a:t>U</a:t>
              </a:r>
              <a:r>
                <a:rPr lang="en-US" sz="1400">
                  <a:solidFill>
                    <a:srgbClr val="3C1347"/>
                  </a:solidFill>
                </a:rPr>
                <a:t>2</a:t>
              </a:r>
              <a:endParaRPr lang="en-US" sz="1400" baseline="0">
                <a:solidFill>
                  <a:srgbClr val="3C1347"/>
                </a:solidFill>
              </a:endParaRPr>
            </a:p>
          </p:txBody>
        </p:sp>
        <p:sp>
          <p:nvSpPr>
            <p:cNvPr id="14360" name="Oval 28"/>
            <p:cNvSpPr>
              <a:spLocks noChangeArrowheads="1"/>
            </p:cNvSpPr>
            <p:nvPr/>
          </p:nvSpPr>
          <p:spPr bwMode="auto">
            <a:xfrm>
              <a:off x="1680" y="3072"/>
              <a:ext cx="48" cy="48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4361" name="Text Box 32"/>
            <p:cNvSpPr txBox="1">
              <a:spLocks noChangeArrowheads="1"/>
            </p:cNvSpPr>
            <p:nvPr/>
          </p:nvSpPr>
          <p:spPr bwMode="auto">
            <a:xfrm>
              <a:off x="1638" y="2889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600" b="1" i="1" baseline="0">
                  <a:solidFill>
                    <a:schemeClr val="tx1"/>
                  </a:solidFill>
                </a:rPr>
                <a:t>D</a:t>
              </a:r>
              <a:endParaRPr lang="en-US" sz="1600" b="1" baseline="0">
                <a:solidFill>
                  <a:schemeClr val="tx1"/>
                </a:solidFill>
              </a:endParaRPr>
            </a:p>
          </p:txBody>
        </p:sp>
      </p:grpSp>
      <p:grpSp>
        <p:nvGrpSpPr>
          <p:cNvPr id="14353" name="Group 65"/>
          <p:cNvGrpSpPr>
            <a:grpSpLocks/>
          </p:cNvGrpSpPr>
          <p:nvPr/>
        </p:nvGrpSpPr>
        <p:grpSpPr bwMode="auto">
          <a:xfrm>
            <a:off x="1890713" y="4300538"/>
            <a:ext cx="1981200" cy="1600200"/>
            <a:chOff x="1191" y="2709"/>
            <a:chExt cx="1248" cy="1008"/>
          </a:xfrm>
        </p:grpSpPr>
        <p:sp>
          <p:nvSpPr>
            <p:cNvPr id="14355" name="Text Box 57"/>
            <p:cNvSpPr txBox="1">
              <a:spLocks noChangeArrowheads="1"/>
            </p:cNvSpPr>
            <p:nvPr/>
          </p:nvSpPr>
          <p:spPr bwMode="auto">
            <a:xfrm>
              <a:off x="1328" y="3408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600" b="1" i="1" baseline="0">
                  <a:solidFill>
                    <a:schemeClr val="tx1"/>
                  </a:solidFill>
                </a:rPr>
                <a:t>A</a:t>
              </a:r>
              <a:endParaRPr lang="en-US" sz="1600" b="1" baseline="0">
                <a:solidFill>
                  <a:schemeClr val="tx1"/>
                </a:solidFill>
              </a:endParaRPr>
            </a:p>
          </p:txBody>
        </p:sp>
        <p:sp>
          <p:nvSpPr>
            <p:cNvPr id="14356" name="Freeform 61"/>
            <p:cNvSpPr>
              <a:spLocks/>
            </p:cNvSpPr>
            <p:nvPr/>
          </p:nvSpPr>
          <p:spPr bwMode="auto">
            <a:xfrm>
              <a:off x="1191" y="2709"/>
              <a:ext cx="1248" cy="1008"/>
            </a:xfrm>
            <a:custGeom>
              <a:avLst/>
              <a:gdLst>
                <a:gd name="T0" fmla="*/ 0 w 1008"/>
                <a:gd name="T1" fmla="*/ 0 h 864"/>
                <a:gd name="T2" fmla="*/ 336 w 1008"/>
                <a:gd name="T3" fmla="*/ 624 h 864"/>
                <a:gd name="T4" fmla="*/ 1008 w 1008"/>
                <a:gd name="T5" fmla="*/ 864 h 864"/>
                <a:gd name="T6" fmla="*/ 0 60000 65536"/>
                <a:gd name="T7" fmla="*/ 0 60000 65536"/>
                <a:gd name="T8" fmla="*/ 0 60000 65536"/>
                <a:gd name="T9" fmla="*/ 0 w 1008"/>
                <a:gd name="T10" fmla="*/ 0 h 864"/>
                <a:gd name="T11" fmla="*/ 1008 w 1008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864">
                  <a:moveTo>
                    <a:pt x="0" y="0"/>
                  </a:moveTo>
                  <a:cubicBezTo>
                    <a:pt x="84" y="240"/>
                    <a:pt x="168" y="480"/>
                    <a:pt x="336" y="624"/>
                  </a:cubicBezTo>
                  <a:cubicBezTo>
                    <a:pt x="504" y="768"/>
                    <a:pt x="756" y="816"/>
                    <a:pt x="1008" y="864"/>
                  </a:cubicBezTo>
                </a:path>
              </a:pathLst>
            </a:custGeom>
            <a:noFill/>
            <a:ln w="28575">
              <a:solidFill>
                <a:srgbClr val="470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4357" name="Oval 58"/>
            <p:cNvSpPr>
              <a:spLocks noChangeArrowheads="1"/>
            </p:cNvSpPr>
            <p:nvPr/>
          </p:nvSpPr>
          <p:spPr bwMode="auto">
            <a:xfrm>
              <a:off x="1497" y="3342"/>
              <a:ext cx="48" cy="48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</p:grpSp>
      <p:sp>
        <p:nvSpPr>
          <p:cNvPr id="165961" name="Rectangle 73"/>
          <p:cNvSpPr>
            <a:spLocks noChangeArrowheads="1"/>
          </p:cNvSpPr>
          <p:nvPr/>
        </p:nvSpPr>
        <p:spPr bwMode="auto">
          <a:xfrm>
            <a:off x="457200" y="882650"/>
            <a:ext cx="845819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2200" b="1" baseline="0" dirty="0" smtClean="0">
                <a:solidFill>
                  <a:srgbClr val="3C1347"/>
                </a:solidFill>
              </a:rPr>
              <a:t>C </a:t>
            </a:r>
            <a:r>
              <a:rPr lang="es-UY" sz="2200" baseline="0" dirty="0" smtClean="0">
                <a:solidFill>
                  <a:srgbClr val="3C1347"/>
                </a:solidFill>
              </a:rPr>
              <a:t>no es una opción porque no es asequible. (No le alcanza el </a:t>
            </a:r>
            <a:r>
              <a:rPr lang="es-UY" sz="2200" i="1" baseline="0" dirty="0" smtClean="0">
                <a:solidFill>
                  <a:srgbClr val="3C1347"/>
                </a:solidFill>
              </a:rPr>
              <a:t>I </a:t>
            </a:r>
            <a:r>
              <a:rPr lang="es-UY" sz="2200" baseline="0" dirty="0" smtClean="0">
                <a:solidFill>
                  <a:srgbClr val="3C1347"/>
                </a:solidFill>
              </a:rPr>
              <a:t>para comprarla).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UY" sz="2200" baseline="0" dirty="0" smtClean="0">
                <a:solidFill>
                  <a:srgbClr val="3C1347"/>
                </a:solidFill>
              </a:rPr>
              <a:t>En A </a:t>
            </a:r>
            <a:r>
              <a:rPr lang="es-UY" sz="2200" b="1" baseline="0" dirty="0" smtClean="0">
                <a:solidFill>
                  <a:srgbClr val="3C1347"/>
                </a:solidFill>
              </a:rPr>
              <a:t>no</a:t>
            </a:r>
            <a:r>
              <a:rPr lang="es-UY" sz="2200" baseline="0" dirty="0" smtClean="0">
                <a:solidFill>
                  <a:srgbClr val="3C1347"/>
                </a:solidFill>
              </a:rPr>
              <a:t> gasta todo su ingreso.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UY" sz="2200" baseline="0" dirty="0" smtClean="0">
                <a:solidFill>
                  <a:srgbClr val="3C1347"/>
                </a:solidFill>
              </a:rPr>
              <a:t>En </a:t>
            </a:r>
            <a:r>
              <a:rPr lang="es-UY" sz="2200" b="1" baseline="0" dirty="0" smtClean="0">
                <a:solidFill>
                  <a:srgbClr val="3C1347"/>
                </a:solidFill>
              </a:rPr>
              <a:t>B </a:t>
            </a:r>
            <a:r>
              <a:rPr lang="es-UY" sz="2200" baseline="0" dirty="0" smtClean="0">
                <a:solidFill>
                  <a:srgbClr val="3C1347"/>
                </a:solidFill>
              </a:rPr>
              <a:t>puede incrementar su utilidad si consume más de </a:t>
            </a:r>
            <a:r>
              <a:rPr lang="es-UY" sz="2200" i="1" baseline="0" dirty="0" smtClean="0">
                <a:solidFill>
                  <a:srgbClr val="3C1347"/>
                </a:solidFill>
              </a:rPr>
              <a:t>x</a:t>
            </a:r>
            <a:r>
              <a:rPr lang="es-UY" sz="2200" baseline="0" dirty="0" smtClean="0">
                <a:solidFill>
                  <a:srgbClr val="3C1347"/>
                </a:solidFill>
              </a:rPr>
              <a:t> y menos de </a:t>
            </a:r>
            <a:r>
              <a:rPr lang="es-UY" sz="2200" i="1" baseline="0" dirty="0" smtClean="0">
                <a:solidFill>
                  <a:srgbClr val="3C1347"/>
                </a:solidFill>
              </a:rPr>
              <a:t>y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UY" sz="2200" baseline="0" dirty="0" smtClean="0">
                <a:solidFill>
                  <a:srgbClr val="3C1347"/>
                </a:solidFill>
              </a:rPr>
              <a:t>En </a:t>
            </a:r>
            <a:r>
              <a:rPr lang="es-UY" sz="2200" b="1" baseline="0" dirty="0" smtClean="0">
                <a:solidFill>
                  <a:srgbClr val="3C1347"/>
                </a:solidFill>
              </a:rPr>
              <a:t>D</a:t>
            </a:r>
            <a:r>
              <a:rPr lang="es-UY" sz="2200" baseline="0" dirty="0" smtClean="0">
                <a:solidFill>
                  <a:srgbClr val="3C1347"/>
                </a:solidFill>
              </a:rPr>
              <a:t> es donde se maximiza la utilidad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E9597-4933-4EBF-9C3F-E9A80D0E006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723721" cy="54102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685800"/>
          </a:xfrm>
        </p:spPr>
        <p:txBody>
          <a:bodyPr/>
          <a:lstStyle/>
          <a:p>
            <a:r>
              <a:rPr lang="es-UY" sz="2800" dirty="0"/>
              <a:t>Fronteras (no lineales) de posibilidades de elección</a:t>
            </a:r>
          </a:p>
        </p:txBody>
      </p:sp>
    </p:spTree>
    <p:extLst>
      <p:ext uri="{BB962C8B-B14F-4D97-AF65-F5344CB8AC3E}">
        <p14:creationId xmlns:p14="http://schemas.microsoft.com/office/powerpoint/2010/main" val="12626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59A56657-5FC2-4911-AEFF-20462CB5BB96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14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898525"/>
                <a:ext cx="8305800" cy="2009774"/>
              </a:xfrm>
            </p:spPr>
            <p:txBody>
              <a:bodyPr/>
              <a:lstStyle/>
              <a:p>
                <a:r>
                  <a:rPr lang="es-UY" sz="2800" dirty="0" smtClean="0"/>
                  <a:t>La utilidad se maximiza cuando la curva de indiferencia es tangente a la restricción presupuestal</a:t>
                </a:r>
              </a:p>
              <a:p>
                <a:r>
                  <a:rPr lang="es-UY" sz="1800" b="0" dirty="0" smtClean="0"/>
                  <a:t>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UY" sz="1800" b="0" i="0" smtClean="0">
                        <a:latin typeface="Cambria Math" panose="02040503050406030204" pitchFamily="18" charset="0"/>
                      </a:rPr>
                      <m:t>Pendiente</m:t>
                    </m:r>
                    <m:r>
                      <m:rPr>
                        <m:nor/>
                      </m:rPr>
                      <a:rPr lang="es-UY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s-UY" sz="1800" b="0" i="0" smtClean="0">
                        <a:latin typeface="Cambria Math" panose="02040503050406030204" pitchFamily="18" charset="0"/>
                      </a:rPr>
                      <m:t>curva</m:t>
                    </m:r>
                    <m:r>
                      <m:rPr>
                        <m:nor/>
                      </m:rPr>
                      <a:rPr lang="es-UY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s-UY" sz="1800" b="0" i="0" smtClean="0">
                        <a:latin typeface="Cambria Math" panose="02040503050406030204" pitchFamily="18" charset="0"/>
                      </a:rPr>
                      <m:t>de</m:t>
                    </m:r>
                    <m:r>
                      <m:rPr>
                        <m:nor/>
                      </m:rPr>
                      <a:rPr lang="es-UY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s-UY" sz="1800" b="0" i="0" smtClean="0">
                        <a:latin typeface="Cambria Math" panose="02040503050406030204" pitchFamily="18" charset="0"/>
                      </a:rPr>
                      <m:t>indiferencia</m:t>
                    </m:r>
                    <m:r>
                      <a:rPr lang="es-UY" sz="18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s-UY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s-UY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UY" sz="1800" b="0" i="1" smtClean="0">
                            <a:latin typeface="Cambria Math" panose="02040503050406030204" pitchFamily="18" charset="0"/>
                          </a:rPr>
                          <m:t>𝑐𝑜𝑛𝑠𝑡𝑎𝑛𝑡𝑒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205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898525"/>
                <a:ext cx="8305800" cy="2009774"/>
              </a:xfrm>
              <a:blipFill>
                <a:blip r:embed="rId4"/>
                <a:stretch>
                  <a:fillRect l="-1322" t="-3030" b="-5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5365750" y="60198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baseline="0">
                <a:solidFill>
                  <a:schemeClr val="tx1"/>
                </a:solidFill>
              </a:rPr>
              <a:t>Cantidad de </a:t>
            </a:r>
            <a:r>
              <a:rPr lang="en-US" i="1" baseline="0">
                <a:solidFill>
                  <a:schemeClr val="tx1"/>
                </a:solidFill>
              </a:rPr>
              <a:t>x</a:t>
            </a: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260350" y="32766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baseline="0">
                <a:solidFill>
                  <a:schemeClr val="tx1"/>
                </a:solidFill>
              </a:rPr>
              <a:t>Cantidad de </a:t>
            </a:r>
            <a:r>
              <a:rPr lang="en-US" i="1" baseline="0">
                <a:solidFill>
                  <a:schemeClr val="tx1"/>
                </a:solidFill>
              </a:rPr>
              <a:t>y</a:t>
            </a: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>
            <a:off x="1828800" y="4038600"/>
            <a:ext cx="2133600" cy="2133600"/>
          </a:xfrm>
          <a:prstGeom prst="line">
            <a:avLst/>
          </a:prstGeom>
          <a:noFill/>
          <a:ln w="28575">
            <a:solidFill>
              <a:srgbClr val="5858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058" name="AutoShape 9" descr="70%"/>
          <p:cNvSpPr>
            <a:spLocks noChangeArrowheads="1"/>
          </p:cNvSpPr>
          <p:nvPr/>
        </p:nvSpPr>
        <p:spPr bwMode="auto">
          <a:xfrm>
            <a:off x="1828800" y="4038600"/>
            <a:ext cx="2133600" cy="2133600"/>
          </a:xfrm>
          <a:prstGeom prst="rtTriangle">
            <a:avLst/>
          </a:prstGeom>
          <a:pattFill prst="pct70">
            <a:fgClr>
              <a:schemeClr val="bg1"/>
            </a:fgClr>
            <a:bgClr>
              <a:srgbClr val="3B4F89"/>
            </a:bgClr>
          </a:pattFill>
          <a:ln w="28575">
            <a:solidFill>
              <a:srgbClr val="3B4F89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059" name="Freeform 10"/>
          <p:cNvSpPr>
            <a:spLocks/>
          </p:cNvSpPr>
          <p:nvPr/>
        </p:nvSpPr>
        <p:spPr bwMode="auto">
          <a:xfrm>
            <a:off x="2133600" y="3810000"/>
            <a:ext cx="2133600" cy="1676400"/>
          </a:xfrm>
          <a:custGeom>
            <a:avLst/>
            <a:gdLst>
              <a:gd name="T0" fmla="*/ 0 w 1008"/>
              <a:gd name="T1" fmla="*/ 0 h 864"/>
              <a:gd name="T2" fmla="*/ 336 w 1008"/>
              <a:gd name="T3" fmla="*/ 624 h 864"/>
              <a:gd name="T4" fmla="*/ 1008 w 1008"/>
              <a:gd name="T5" fmla="*/ 864 h 864"/>
              <a:gd name="T6" fmla="*/ 0 60000 65536"/>
              <a:gd name="T7" fmla="*/ 0 60000 65536"/>
              <a:gd name="T8" fmla="*/ 0 60000 65536"/>
              <a:gd name="T9" fmla="*/ 0 w 1008"/>
              <a:gd name="T10" fmla="*/ 0 h 864"/>
              <a:gd name="T11" fmla="*/ 1008 w 1008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864">
                <a:moveTo>
                  <a:pt x="0" y="0"/>
                </a:moveTo>
                <a:cubicBezTo>
                  <a:pt x="84" y="240"/>
                  <a:pt x="168" y="480"/>
                  <a:pt x="336" y="624"/>
                </a:cubicBezTo>
                <a:cubicBezTo>
                  <a:pt x="504" y="768"/>
                  <a:pt x="756" y="816"/>
                  <a:pt x="1008" y="864"/>
                </a:cubicBezTo>
              </a:path>
            </a:pathLst>
          </a:custGeom>
          <a:noFill/>
          <a:ln w="28575">
            <a:solidFill>
              <a:srgbClr val="470F3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060" name="Text Box 14"/>
          <p:cNvSpPr txBox="1">
            <a:spLocks noChangeArrowheads="1"/>
          </p:cNvSpPr>
          <p:nvPr/>
        </p:nvSpPr>
        <p:spPr bwMode="auto">
          <a:xfrm>
            <a:off x="4219575" y="5440363"/>
            <a:ext cx="37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400" baseline="0">
                <a:solidFill>
                  <a:srgbClr val="3C1347"/>
                </a:solidFill>
              </a:rPr>
              <a:t>U</a:t>
            </a:r>
            <a:r>
              <a:rPr lang="en-US" sz="1400">
                <a:solidFill>
                  <a:srgbClr val="3C1347"/>
                </a:solidFill>
              </a:rPr>
              <a:t>2</a:t>
            </a:r>
            <a:endParaRPr lang="en-US" sz="1400" baseline="0">
              <a:solidFill>
                <a:srgbClr val="3C1347"/>
              </a:solidFill>
            </a:endParaRPr>
          </a:p>
        </p:txBody>
      </p:sp>
      <p:sp>
        <p:nvSpPr>
          <p:cNvPr id="2061" name="Oval 16"/>
          <p:cNvSpPr>
            <a:spLocks noChangeArrowheads="1"/>
          </p:cNvSpPr>
          <p:nvPr/>
        </p:nvSpPr>
        <p:spPr bwMode="auto">
          <a:xfrm>
            <a:off x="2667000" y="48768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062" name="Text Box 18"/>
          <p:cNvSpPr txBox="1">
            <a:spLocks noChangeArrowheads="1"/>
          </p:cNvSpPr>
          <p:nvPr/>
        </p:nvSpPr>
        <p:spPr bwMode="auto">
          <a:xfrm>
            <a:off x="2600325" y="458628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600" b="1" i="1" baseline="0">
                <a:solidFill>
                  <a:schemeClr val="tx1"/>
                </a:solidFill>
              </a:rPr>
              <a:t>D</a:t>
            </a:r>
            <a:endParaRPr lang="en-US" sz="1600" b="1" baseline="0">
              <a:solidFill>
                <a:schemeClr val="tx1"/>
              </a:solidFill>
            </a:endParaRPr>
          </a:p>
        </p:txBody>
      </p:sp>
      <p:graphicFrame>
        <p:nvGraphicFramePr>
          <p:cNvPr id="16693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869551"/>
              </p:ext>
            </p:extLst>
          </p:nvPr>
        </p:nvGraphicFramePr>
        <p:xfrm>
          <a:off x="3555380" y="3121818"/>
          <a:ext cx="41243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cuación" r:id="rId5" imgW="2590560" imgH="444240" progId="Equation.3">
                  <p:embed/>
                </p:oleObj>
              </mc:Choice>
              <mc:Fallback>
                <p:oleObj name="Ecuación" r:id="rId5" imgW="2590560" imgH="4442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5380" y="3121818"/>
                        <a:ext cx="4124325" cy="70326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3B4F8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4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454911"/>
              </p:ext>
            </p:extLst>
          </p:nvPr>
        </p:nvGraphicFramePr>
        <p:xfrm>
          <a:off x="5367609" y="4533106"/>
          <a:ext cx="24130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cuación" r:id="rId7" imgW="1600200" imgH="457200" progId="Equation.3">
                  <p:embed/>
                </p:oleObj>
              </mc:Choice>
              <mc:Fallback>
                <p:oleObj name="Ecuación" r:id="rId7" imgW="1600200" imgH="4572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609" y="4533106"/>
                        <a:ext cx="2413000" cy="6873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3B4F8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Line 5"/>
          <p:cNvSpPr>
            <a:spLocks noChangeShapeType="1"/>
          </p:cNvSpPr>
          <p:nvPr/>
        </p:nvSpPr>
        <p:spPr bwMode="auto">
          <a:xfrm>
            <a:off x="1828800" y="61722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064" name="Line 4"/>
          <p:cNvSpPr>
            <a:spLocks noChangeShapeType="1"/>
          </p:cNvSpPr>
          <p:nvPr/>
        </p:nvSpPr>
        <p:spPr bwMode="auto">
          <a:xfrm>
            <a:off x="1828800" y="36576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065" name="Rectangle 30"/>
          <p:cNvSpPr>
            <a:spLocks noGrp="1" noChangeArrowheads="1"/>
          </p:cNvSpPr>
          <p:nvPr>
            <p:ph type="title"/>
          </p:nvPr>
        </p:nvSpPr>
        <p:spPr>
          <a:xfrm>
            <a:off x="-52387" y="42069"/>
            <a:ext cx="9296400" cy="696119"/>
          </a:xfrm>
          <a:noFill/>
        </p:spPr>
        <p:txBody>
          <a:bodyPr/>
          <a:lstStyle/>
          <a:p>
            <a:r>
              <a:rPr lang="es-UY" sz="3400" dirty="0" smtClean="0"/>
              <a:t>Condición de Primer Orden para un Máximo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2E542BBA-3E1D-4637-B2F8-C809950367ED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15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85800"/>
          </a:xfrm>
        </p:spPr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Ejemplo</a:t>
            </a:r>
            <a:endParaRPr lang="en-US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839200" cy="5334000"/>
          </a:xfrm>
        </p:spPr>
        <p:txBody>
          <a:bodyPr/>
          <a:lstStyle/>
          <a:p>
            <a:r>
              <a:rPr lang="es-UY" b="1" i="1" dirty="0" smtClean="0"/>
              <a:t>El individuo se encuentra consumiendo una canasta de (</a:t>
            </a:r>
            <a:r>
              <a:rPr lang="es-UY" b="1" i="1" dirty="0" err="1" smtClean="0"/>
              <a:t>x,y</a:t>
            </a:r>
            <a:r>
              <a:rPr lang="es-UY" b="1" i="1" dirty="0" smtClean="0"/>
              <a:t>) tal que TMS=1</a:t>
            </a:r>
            <a:endParaRPr lang="es-UY" b="1" dirty="0" smtClean="0"/>
          </a:p>
          <a:p>
            <a:pPr lvl="1"/>
            <a:r>
              <a:rPr lang="es-UY" dirty="0" smtClean="0"/>
              <a:t>¿Significado?</a:t>
            </a:r>
          </a:p>
          <a:p>
            <a:pPr lvl="2"/>
            <a:r>
              <a:rPr lang="es-UY" dirty="0" smtClean="0"/>
              <a:t>El individuo está dispuesto a dar una unidad de x por una unidad de y</a:t>
            </a:r>
          </a:p>
          <a:p>
            <a:r>
              <a:rPr lang="es-UY" i="1" dirty="0" smtClean="0"/>
              <a:t>Si precio de x = $2 y el precio de y = $1</a:t>
            </a:r>
          </a:p>
          <a:p>
            <a:r>
              <a:rPr lang="es-UY" dirty="0" smtClean="0"/>
              <a:t>¿La persona puede mejorar su situación?</a:t>
            </a:r>
            <a:r>
              <a:rPr lang="es-UY" dirty="0"/>
              <a:t> </a:t>
            </a:r>
            <a:r>
              <a:rPr lang="es-UY" dirty="0" smtClean="0"/>
              <a:t>¿Cómo?</a:t>
            </a:r>
          </a:p>
          <a:p>
            <a:pPr lvl="1"/>
            <a:r>
              <a:rPr lang="es-UY" dirty="0" smtClean="0"/>
              <a:t>Dejando de consumir una unidad de x y comprando 2 de y en el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F1641110-76D2-4B4C-AB54-ADB7001DBDA7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16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784289"/>
            <a:ext cx="8769350" cy="2478024"/>
          </a:xfrm>
        </p:spPr>
        <p:txBody>
          <a:bodyPr/>
          <a:lstStyle/>
          <a:p>
            <a:r>
              <a:rPr lang="es-ES" sz="2800" dirty="0"/>
              <a:t>La condición de tangencia es </a:t>
            </a:r>
            <a:r>
              <a:rPr lang="es-ES" sz="2800" b="1" dirty="0"/>
              <a:t>necesaria </a:t>
            </a:r>
            <a:r>
              <a:rPr lang="es-ES" sz="2800" dirty="0"/>
              <a:t>pero </a:t>
            </a:r>
            <a:r>
              <a:rPr lang="es-ES" sz="2800" b="1" dirty="0"/>
              <a:t>no suficiente. </a:t>
            </a:r>
          </a:p>
          <a:p>
            <a:r>
              <a:rPr lang="es-ES" sz="2800" dirty="0" smtClean="0">
                <a:sym typeface="Symbol" pitchFamily="18" charset="2"/>
              </a:rPr>
              <a:t>Debemos </a:t>
            </a:r>
            <a:r>
              <a:rPr lang="es-ES" sz="2800" dirty="0">
                <a:sym typeface="Symbol" pitchFamily="18" charset="2"/>
              </a:rPr>
              <a:t>verificar las condiciones de segundo orden para asegurarnos que encontramos un máximo</a:t>
            </a:r>
            <a:endParaRPr lang="es-ES" sz="2800" dirty="0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1828800" y="38100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828800" y="63246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65750" y="61722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baseline="0">
                <a:solidFill>
                  <a:schemeClr val="tx1"/>
                </a:solidFill>
              </a:rPr>
              <a:t>Cantidad de </a:t>
            </a:r>
            <a:r>
              <a:rPr lang="en-US" i="1" baseline="0">
                <a:solidFill>
                  <a:schemeClr val="tx1"/>
                </a:solidFill>
              </a:rPr>
              <a:t>x</a:t>
            </a: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60350" y="34290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baseline="0">
                <a:solidFill>
                  <a:schemeClr val="tx1"/>
                </a:solidFill>
              </a:rPr>
              <a:t>Cantidad de </a:t>
            </a:r>
            <a:r>
              <a:rPr lang="en-US" i="1" baseline="0">
                <a:solidFill>
                  <a:schemeClr val="tx1"/>
                </a:solidFill>
              </a:rPr>
              <a:t>y</a:t>
            </a: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828800" y="4191000"/>
            <a:ext cx="2133600" cy="2133600"/>
          </a:xfrm>
          <a:prstGeom prst="line">
            <a:avLst/>
          </a:prstGeom>
          <a:noFill/>
          <a:ln w="28575">
            <a:solidFill>
              <a:srgbClr val="3B4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grpSp>
        <p:nvGrpSpPr>
          <p:cNvPr id="16393" name="Group 37"/>
          <p:cNvGrpSpPr>
            <a:grpSpLocks/>
          </p:cNvGrpSpPr>
          <p:nvPr/>
        </p:nvGrpSpPr>
        <p:grpSpPr bwMode="auto">
          <a:xfrm>
            <a:off x="2133600" y="4052888"/>
            <a:ext cx="2393950" cy="2119312"/>
            <a:chOff x="1344" y="2553"/>
            <a:chExt cx="1508" cy="1335"/>
          </a:xfrm>
        </p:grpSpPr>
        <p:sp>
          <p:nvSpPr>
            <p:cNvPr id="16397" name="Freeform 15"/>
            <p:cNvSpPr>
              <a:spLocks/>
            </p:cNvSpPr>
            <p:nvPr/>
          </p:nvSpPr>
          <p:spPr bwMode="auto">
            <a:xfrm>
              <a:off x="1344" y="2832"/>
              <a:ext cx="1008" cy="1056"/>
            </a:xfrm>
            <a:custGeom>
              <a:avLst/>
              <a:gdLst>
                <a:gd name="T0" fmla="*/ 0 w 1776"/>
                <a:gd name="T1" fmla="*/ 0 h 1040"/>
                <a:gd name="T2" fmla="*/ 192 w 1776"/>
                <a:gd name="T3" fmla="*/ 480 h 1040"/>
                <a:gd name="T4" fmla="*/ 864 w 1776"/>
                <a:gd name="T5" fmla="*/ 480 h 1040"/>
                <a:gd name="T6" fmla="*/ 1104 w 1776"/>
                <a:gd name="T7" fmla="*/ 960 h 1040"/>
                <a:gd name="T8" fmla="*/ 1776 w 1776"/>
                <a:gd name="T9" fmla="*/ 960 h 10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6"/>
                <a:gd name="T16" fmla="*/ 0 h 1040"/>
                <a:gd name="T17" fmla="*/ 1776 w 1776"/>
                <a:gd name="T18" fmla="*/ 1040 h 10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6" h="1040">
                  <a:moveTo>
                    <a:pt x="0" y="0"/>
                  </a:moveTo>
                  <a:cubicBezTo>
                    <a:pt x="24" y="200"/>
                    <a:pt x="48" y="400"/>
                    <a:pt x="192" y="480"/>
                  </a:cubicBezTo>
                  <a:cubicBezTo>
                    <a:pt x="336" y="560"/>
                    <a:pt x="712" y="400"/>
                    <a:pt x="864" y="480"/>
                  </a:cubicBezTo>
                  <a:cubicBezTo>
                    <a:pt x="1016" y="560"/>
                    <a:pt x="952" y="880"/>
                    <a:pt x="1104" y="960"/>
                  </a:cubicBezTo>
                  <a:cubicBezTo>
                    <a:pt x="1256" y="1040"/>
                    <a:pt x="1516" y="1000"/>
                    <a:pt x="1776" y="960"/>
                  </a:cubicBezTo>
                </a:path>
              </a:pathLst>
            </a:custGeom>
            <a:noFill/>
            <a:ln w="28575">
              <a:solidFill>
                <a:srgbClr val="470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6398" name="Text Box 11"/>
            <p:cNvSpPr txBox="1">
              <a:spLocks noChangeArrowheads="1"/>
            </p:cNvSpPr>
            <p:nvPr/>
          </p:nvSpPr>
          <p:spPr bwMode="auto">
            <a:xfrm>
              <a:off x="2370" y="3667"/>
              <a:ext cx="2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400" baseline="0">
                  <a:solidFill>
                    <a:srgbClr val="3C1347"/>
                  </a:solidFill>
                </a:rPr>
                <a:t>U</a:t>
              </a:r>
              <a:r>
                <a:rPr lang="en-US" sz="1400">
                  <a:solidFill>
                    <a:srgbClr val="3C1347"/>
                  </a:solidFill>
                </a:rPr>
                <a:t>1</a:t>
              </a:r>
              <a:endParaRPr lang="en-US" sz="1400" baseline="0">
                <a:solidFill>
                  <a:srgbClr val="3C1347"/>
                </a:solidFill>
              </a:endParaRPr>
            </a:p>
          </p:txBody>
        </p:sp>
        <p:sp>
          <p:nvSpPr>
            <p:cNvPr id="16399" name="Oval 12"/>
            <p:cNvSpPr>
              <a:spLocks noChangeArrowheads="1"/>
            </p:cNvSpPr>
            <p:nvPr/>
          </p:nvSpPr>
          <p:spPr bwMode="auto">
            <a:xfrm>
              <a:off x="1824" y="3312"/>
              <a:ext cx="48" cy="48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6400" name="Text Box 13"/>
            <p:cNvSpPr txBox="1">
              <a:spLocks noChangeArrowheads="1"/>
            </p:cNvSpPr>
            <p:nvPr/>
          </p:nvSpPr>
          <p:spPr bwMode="auto">
            <a:xfrm>
              <a:off x="1657" y="3336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600" b="1" i="1" baseline="0" dirty="0">
                  <a:solidFill>
                    <a:schemeClr val="tx1"/>
                  </a:solidFill>
                </a:rPr>
                <a:t>C</a:t>
              </a:r>
              <a:endParaRPr lang="en-US" sz="1600" b="1" baseline="0" dirty="0">
                <a:solidFill>
                  <a:schemeClr val="tx1"/>
                </a:solidFill>
              </a:endParaRPr>
            </a:p>
          </p:txBody>
        </p:sp>
        <p:sp>
          <p:nvSpPr>
            <p:cNvPr id="16401" name="Freeform 16"/>
            <p:cNvSpPr>
              <a:spLocks/>
            </p:cNvSpPr>
            <p:nvPr/>
          </p:nvSpPr>
          <p:spPr bwMode="auto">
            <a:xfrm>
              <a:off x="1536" y="2640"/>
              <a:ext cx="1008" cy="1056"/>
            </a:xfrm>
            <a:custGeom>
              <a:avLst/>
              <a:gdLst>
                <a:gd name="T0" fmla="*/ 0 w 1776"/>
                <a:gd name="T1" fmla="*/ 0 h 1040"/>
                <a:gd name="T2" fmla="*/ 192 w 1776"/>
                <a:gd name="T3" fmla="*/ 480 h 1040"/>
                <a:gd name="T4" fmla="*/ 864 w 1776"/>
                <a:gd name="T5" fmla="*/ 480 h 1040"/>
                <a:gd name="T6" fmla="*/ 1104 w 1776"/>
                <a:gd name="T7" fmla="*/ 960 h 1040"/>
                <a:gd name="T8" fmla="*/ 1776 w 1776"/>
                <a:gd name="T9" fmla="*/ 960 h 10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6"/>
                <a:gd name="T16" fmla="*/ 0 h 1040"/>
                <a:gd name="T17" fmla="*/ 1776 w 1776"/>
                <a:gd name="T18" fmla="*/ 1040 h 10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6" h="1040">
                  <a:moveTo>
                    <a:pt x="0" y="0"/>
                  </a:moveTo>
                  <a:cubicBezTo>
                    <a:pt x="24" y="200"/>
                    <a:pt x="48" y="400"/>
                    <a:pt x="192" y="480"/>
                  </a:cubicBezTo>
                  <a:cubicBezTo>
                    <a:pt x="336" y="560"/>
                    <a:pt x="712" y="400"/>
                    <a:pt x="864" y="480"/>
                  </a:cubicBezTo>
                  <a:cubicBezTo>
                    <a:pt x="1016" y="560"/>
                    <a:pt x="952" y="880"/>
                    <a:pt x="1104" y="960"/>
                  </a:cubicBezTo>
                  <a:cubicBezTo>
                    <a:pt x="1256" y="1040"/>
                    <a:pt x="1516" y="1000"/>
                    <a:pt x="1776" y="960"/>
                  </a:cubicBezTo>
                </a:path>
              </a:pathLst>
            </a:custGeom>
            <a:noFill/>
            <a:ln w="28575">
              <a:solidFill>
                <a:srgbClr val="470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6402" name="Text Box 17"/>
            <p:cNvSpPr txBox="1">
              <a:spLocks noChangeArrowheads="1"/>
            </p:cNvSpPr>
            <p:nvPr/>
          </p:nvSpPr>
          <p:spPr bwMode="auto">
            <a:xfrm>
              <a:off x="2544" y="3479"/>
              <a:ext cx="2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400" baseline="0">
                  <a:solidFill>
                    <a:srgbClr val="3C1347"/>
                  </a:solidFill>
                </a:rPr>
                <a:t>U</a:t>
              </a:r>
              <a:r>
                <a:rPr lang="en-US" sz="1400">
                  <a:solidFill>
                    <a:srgbClr val="3C1347"/>
                  </a:solidFill>
                </a:rPr>
                <a:t>2</a:t>
              </a:r>
              <a:endParaRPr lang="en-US" sz="1400" baseline="0">
                <a:solidFill>
                  <a:srgbClr val="3C1347"/>
                </a:solidFill>
              </a:endParaRPr>
            </a:p>
          </p:txBody>
        </p:sp>
        <p:sp>
          <p:nvSpPr>
            <p:cNvPr id="16403" name="Oval 18"/>
            <p:cNvSpPr>
              <a:spLocks noChangeArrowheads="1"/>
            </p:cNvSpPr>
            <p:nvPr/>
          </p:nvSpPr>
          <p:spPr bwMode="auto">
            <a:xfrm>
              <a:off x="1584" y="3072"/>
              <a:ext cx="48" cy="48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6404" name="Text Box 19"/>
            <p:cNvSpPr txBox="1">
              <a:spLocks noChangeArrowheads="1"/>
            </p:cNvSpPr>
            <p:nvPr/>
          </p:nvSpPr>
          <p:spPr bwMode="auto">
            <a:xfrm>
              <a:off x="1600" y="2934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600" b="1" i="1" baseline="0">
                  <a:solidFill>
                    <a:schemeClr val="tx1"/>
                  </a:solidFill>
                </a:rPr>
                <a:t>A</a:t>
              </a:r>
              <a:endParaRPr lang="en-US" sz="1600" b="1" baseline="0">
                <a:solidFill>
                  <a:schemeClr val="tx1"/>
                </a:solidFill>
              </a:endParaRPr>
            </a:p>
          </p:txBody>
        </p:sp>
        <p:sp>
          <p:nvSpPr>
            <p:cNvPr id="16405" name="Text Box 20"/>
            <p:cNvSpPr txBox="1">
              <a:spLocks noChangeArrowheads="1"/>
            </p:cNvSpPr>
            <p:nvPr/>
          </p:nvSpPr>
          <p:spPr bwMode="auto">
            <a:xfrm>
              <a:off x="2736" y="2553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endParaRPr lang="es-MX" sz="2000" baseline="0">
                <a:solidFill>
                  <a:srgbClr val="3C1347"/>
                </a:solidFill>
              </a:endParaRPr>
            </a:p>
          </p:txBody>
        </p:sp>
      </p:grpSp>
      <p:sp>
        <p:nvSpPr>
          <p:cNvPr id="1639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-130111"/>
            <a:ext cx="9144000" cy="838200"/>
          </a:xfrm>
          <a:noFill/>
        </p:spPr>
        <p:txBody>
          <a:bodyPr/>
          <a:lstStyle/>
          <a:p>
            <a:r>
              <a:rPr lang="es-UY" sz="3000" dirty="0" smtClean="0"/>
              <a:t>Condiciones de Segundo Orden para un Máximo</a:t>
            </a:r>
          </a:p>
        </p:txBody>
      </p:sp>
      <p:sp>
        <p:nvSpPr>
          <p:cNvPr id="16395" name="Text Box 35"/>
          <p:cNvSpPr txBox="1">
            <a:spLocks noChangeArrowheads="1"/>
          </p:cNvSpPr>
          <p:nvPr/>
        </p:nvSpPr>
        <p:spPr bwMode="auto">
          <a:xfrm>
            <a:off x="3048000" y="57912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600" b="1" i="1" baseline="0">
                <a:solidFill>
                  <a:schemeClr val="tx1"/>
                </a:solidFill>
              </a:rPr>
              <a:t>B</a:t>
            </a:r>
            <a:endParaRPr lang="en-US" sz="1600" b="1" baseline="0">
              <a:solidFill>
                <a:schemeClr val="tx1"/>
              </a:solidFill>
            </a:endParaRPr>
          </a:p>
        </p:txBody>
      </p:sp>
      <p:sp>
        <p:nvSpPr>
          <p:cNvPr id="16396" name="Oval 36"/>
          <p:cNvSpPr>
            <a:spLocks noChangeArrowheads="1"/>
          </p:cNvSpPr>
          <p:nvPr/>
        </p:nvSpPr>
        <p:spPr bwMode="auto">
          <a:xfrm>
            <a:off x="3276600" y="57912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4292D03E-F151-4FCC-B4C3-96D933E7FCFD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17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1676400"/>
          </a:xfrm>
        </p:spPr>
        <p:txBody>
          <a:bodyPr/>
          <a:lstStyle/>
          <a:p>
            <a:r>
              <a:rPr lang="es-ES" sz="2800" i="1" dirty="0" smtClean="0"/>
              <a:t>Si TMS </a:t>
            </a:r>
            <a:r>
              <a:rPr lang="es-ES" sz="2800" dirty="0" smtClean="0"/>
              <a:t>decreciente (</a:t>
            </a:r>
            <a:r>
              <a:rPr lang="es-ES" sz="2800" dirty="0">
                <a:sym typeface="Symbol" pitchFamily="18" charset="2"/>
              </a:rPr>
              <a:t>curvas de indiferencia son estrictamente </a:t>
            </a:r>
            <a:r>
              <a:rPr lang="es-ES" sz="2800" dirty="0" smtClean="0">
                <a:sym typeface="Symbol" pitchFamily="18" charset="2"/>
              </a:rPr>
              <a:t>convexas) las condiciones de primer orden (tangencia) son necesarias y suficientes.</a:t>
            </a:r>
            <a:endParaRPr lang="es-ES" sz="2800" dirty="0" smtClean="0"/>
          </a:p>
          <a:p>
            <a:endParaRPr lang="es-ES" sz="2400" dirty="0" smtClean="0">
              <a:sym typeface="Symbol" pitchFamily="18" charset="2"/>
            </a:endParaRPr>
          </a:p>
          <a:p>
            <a:endParaRPr lang="es-ES" sz="2800" dirty="0" smtClean="0"/>
          </a:p>
        </p:txBody>
      </p:sp>
      <p:sp>
        <p:nvSpPr>
          <p:cNvPr id="5" name="Rectangle 24"/>
          <p:cNvSpPr txBox="1">
            <a:spLocks noChangeArrowheads="1"/>
          </p:cNvSpPr>
          <p:nvPr/>
        </p:nvSpPr>
        <p:spPr bwMode="auto">
          <a:xfrm>
            <a:off x="0" y="-130111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9pPr>
          </a:lstStyle>
          <a:p>
            <a:r>
              <a:rPr lang="es-UY" sz="3000" kern="0" baseline="0" smtClean="0"/>
              <a:t>Condiciones de Segundo Orden para un Máximo</a:t>
            </a:r>
            <a:endParaRPr lang="es-UY" sz="3000" kern="0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028EE5FA-AD48-4893-9DC9-D5589BB98C49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18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212620" y="46037"/>
            <a:ext cx="8763000" cy="639763"/>
          </a:xfrm>
        </p:spPr>
        <p:txBody>
          <a:bodyPr/>
          <a:lstStyle/>
          <a:p>
            <a:r>
              <a:rPr lang="es-UY" dirty="0" smtClean="0"/>
              <a:t>Soluciones de Esquina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648700" cy="2039939"/>
          </a:xfrm>
        </p:spPr>
        <p:txBody>
          <a:bodyPr/>
          <a:lstStyle/>
          <a:p>
            <a:r>
              <a:rPr lang="es-UY" sz="2800" dirty="0" smtClean="0"/>
              <a:t>Las preferencias de las personas pueden ser tales que maximizan su utilidad eligiendo un solo bien</a:t>
            </a:r>
            <a:r>
              <a:rPr lang="en-US" sz="2800" dirty="0" smtClean="0"/>
              <a:t>.</a:t>
            </a:r>
          </a:p>
          <a:p>
            <a:r>
              <a:rPr lang="es-UY" sz="2800" dirty="0" smtClean="0"/>
              <a:t>¡No es tan raro! Hay un montón de bienes que no consumimos.</a:t>
            </a:r>
            <a:endParaRPr lang="en-US" sz="2800" dirty="0" smtClean="0"/>
          </a:p>
          <a:p>
            <a:endParaRPr lang="en-US" dirty="0" smtClean="0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828800" y="36576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828800" y="61722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365750" y="60198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baseline="0">
                <a:solidFill>
                  <a:schemeClr val="tx1"/>
                </a:solidFill>
              </a:rPr>
              <a:t>Cantidad de </a:t>
            </a:r>
            <a:r>
              <a:rPr lang="en-US" i="1" baseline="0">
                <a:solidFill>
                  <a:schemeClr val="tx1"/>
                </a:solidFill>
              </a:rPr>
              <a:t>x</a:t>
            </a: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84150" y="34290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baseline="0">
                <a:solidFill>
                  <a:schemeClr val="tx1"/>
                </a:solidFill>
              </a:rPr>
              <a:t>Cantidad de </a:t>
            </a:r>
            <a:r>
              <a:rPr lang="en-US" i="1" baseline="0">
                <a:solidFill>
                  <a:schemeClr val="tx1"/>
                </a:solidFill>
              </a:rPr>
              <a:t>y</a:t>
            </a: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17417" name="Line 18"/>
          <p:cNvSpPr>
            <a:spLocks noChangeShapeType="1"/>
          </p:cNvSpPr>
          <p:nvPr/>
        </p:nvSpPr>
        <p:spPr bwMode="auto">
          <a:xfrm>
            <a:off x="1828800" y="4038600"/>
            <a:ext cx="2133600" cy="2133600"/>
          </a:xfrm>
          <a:prstGeom prst="line">
            <a:avLst/>
          </a:prstGeom>
          <a:noFill/>
          <a:ln w="28575">
            <a:solidFill>
              <a:srgbClr val="3B4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0014" name="Text Box 30"/>
          <p:cNvSpPr txBox="1">
            <a:spLocks noChangeArrowheads="1"/>
          </p:cNvSpPr>
          <p:nvPr/>
        </p:nvSpPr>
        <p:spPr bwMode="auto">
          <a:xfrm>
            <a:off x="5053012" y="4656307"/>
            <a:ext cx="40386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pPr algn="l"/>
            <a:r>
              <a:rPr lang="es-UY" sz="2000" baseline="0" dirty="0" smtClean="0">
                <a:solidFill>
                  <a:srgbClr val="3C1347"/>
                </a:solidFill>
              </a:rPr>
              <a:t>Pero en </a:t>
            </a:r>
            <a:r>
              <a:rPr lang="es-UY" sz="2000" i="1" baseline="0" dirty="0" smtClean="0">
                <a:solidFill>
                  <a:srgbClr val="3C1347"/>
                </a:solidFill>
              </a:rPr>
              <a:t>A, </a:t>
            </a:r>
            <a:r>
              <a:rPr lang="es-UY" sz="2000" baseline="0" dirty="0" smtClean="0">
                <a:solidFill>
                  <a:srgbClr val="3C1347"/>
                </a:solidFill>
              </a:rPr>
              <a:t>la curva de indiferencia no es tangente a la Restricción Presupuestaria</a:t>
            </a:r>
            <a:endParaRPr lang="es-UY" sz="2000" baseline="0" dirty="0">
              <a:solidFill>
                <a:srgbClr val="3C1347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86000" y="3459163"/>
            <a:ext cx="2133600" cy="2713037"/>
            <a:chOff x="1440" y="2179"/>
            <a:chExt cx="1344" cy="1709"/>
          </a:xfrm>
        </p:grpSpPr>
        <p:sp>
          <p:nvSpPr>
            <p:cNvPr id="17426" name="Freeform 19"/>
            <p:cNvSpPr>
              <a:spLocks/>
            </p:cNvSpPr>
            <p:nvPr/>
          </p:nvSpPr>
          <p:spPr bwMode="auto">
            <a:xfrm>
              <a:off x="1824" y="2400"/>
              <a:ext cx="672" cy="1488"/>
            </a:xfrm>
            <a:custGeom>
              <a:avLst/>
              <a:gdLst>
                <a:gd name="T0" fmla="*/ 0 w 432"/>
                <a:gd name="T1" fmla="*/ 0 h 960"/>
                <a:gd name="T2" fmla="*/ 144 w 432"/>
                <a:gd name="T3" fmla="*/ 480 h 960"/>
                <a:gd name="T4" fmla="*/ 432 w 432"/>
                <a:gd name="T5" fmla="*/ 960 h 960"/>
                <a:gd name="T6" fmla="*/ 0 60000 65536"/>
                <a:gd name="T7" fmla="*/ 0 60000 65536"/>
                <a:gd name="T8" fmla="*/ 0 60000 65536"/>
                <a:gd name="T9" fmla="*/ 0 w 432"/>
                <a:gd name="T10" fmla="*/ 0 h 960"/>
                <a:gd name="T11" fmla="*/ 432 w 432"/>
                <a:gd name="T12" fmla="*/ 960 h 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960">
                  <a:moveTo>
                    <a:pt x="0" y="0"/>
                  </a:moveTo>
                  <a:cubicBezTo>
                    <a:pt x="36" y="160"/>
                    <a:pt x="72" y="320"/>
                    <a:pt x="144" y="480"/>
                  </a:cubicBezTo>
                  <a:cubicBezTo>
                    <a:pt x="216" y="640"/>
                    <a:pt x="324" y="800"/>
                    <a:pt x="432" y="960"/>
                  </a:cubicBezTo>
                </a:path>
              </a:pathLst>
            </a:custGeom>
            <a:noFill/>
            <a:ln w="28575">
              <a:solidFill>
                <a:srgbClr val="470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7427" name="Freeform 20"/>
            <p:cNvSpPr>
              <a:spLocks/>
            </p:cNvSpPr>
            <p:nvPr/>
          </p:nvSpPr>
          <p:spPr bwMode="auto">
            <a:xfrm>
              <a:off x="2112" y="2400"/>
              <a:ext cx="672" cy="1488"/>
            </a:xfrm>
            <a:custGeom>
              <a:avLst/>
              <a:gdLst>
                <a:gd name="T0" fmla="*/ 0 w 432"/>
                <a:gd name="T1" fmla="*/ 0 h 960"/>
                <a:gd name="T2" fmla="*/ 144 w 432"/>
                <a:gd name="T3" fmla="*/ 480 h 960"/>
                <a:gd name="T4" fmla="*/ 432 w 432"/>
                <a:gd name="T5" fmla="*/ 960 h 960"/>
                <a:gd name="T6" fmla="*/ 0 60000 65536"/>
                <a:gd name="T7" fmla="*/ 0 60000 65536"/>
                <a:gd name="T8" fmla="*/ 0 60000 65536"/>
                <a:gd name="T9" fmla="*/ 0 w 432"/>
                <a:gd name="T10" fmla="*/ 0 h 960"/>
                <a:gd name="T11" fmla="*/ 432 w 432"/>
                <a:gd name="T12" fmla="*/ 960 h 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960">
                  <a:moveTo>
                    <a:pt x="0" y="0"/>
                  </a:moveTo>
                  <a:cubicBezTo>
                    <a:pt x="36" y="160"/>
                    <a:pt x="72" y="320"/>
                    <a:pt x="144" y="480"/>
                  </a:cubicBezTo>
                  <a:cubicBezTo>
                    <a:pt x="216" y="640"/>
                    <a:pt x="324" y="800"/>
                    <a:pt x="432" y="960"/>
                  </a:cubicBezTo>
                </a:path>
              </a:pathLst>
            </a:custGeom>
            <a:noFill/>
            <a:ln w="28575">
              <a:solidFill>
                <a:srgbClr val="470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7428" name="Freeform 21"/>
            <p:cNvSpPr>
              <a:spLocks/>
            </p:cNvSpPr>
            <p:nvPr/>
          </p:nvSpPr>
          <p:spPr bwMode="auto">
            <a:xfrm>
              <a:off x="1584" y="2352"/>
              <a:ext cx="624" cy="1536"/>
            </a:xfrm>
            <a:custGeom>
              <a:avLst/>
              <a:gdLst>
                <a:gd name="T0" fmla="*/ 0 w 432"/>
                <a:gd name="T1" fmla="*/ 0 h 960"/>
                <a:gd name="T2" fmla="*/ 144 w 432"/>
                <a:gd name="T3" fmla="*/ 480 h 960"/>
                <a:gd name="T4" fmla="*/ 432 w 432"/>
                <a:gd name="T5" fmla="*/ 960 h 960"/>
                <a:gd name="T6" fmla="*/ 0 60000 65536"/>
                <a:gd name="T7" fmla="*/ 0 60000 65536"/>
                <a:gd name="T8" fmla="*/ 0 60000 65536"/>
                <a:gd name="T9" fmla="*/ 0 w 432"/>
                <a:gd name="T10" fmla="*/ 0 h 960"/>
                <a:gd name="T11" fmla="*/ 432 w 432"/>
                <a:gd name="T12" fmla="*/ 960 h 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960">
                  <a:moveTo>
                    <a:pt x="0" y="0"/>
                  </a:moveTo>
                  <a:cubicBezTo>
                    <a:pt x="36" y="160"/>
                    <a:pt x="72" y="320"/>
                    <a:pt x="144" y="480"/>
                  </a:cubicBezTo>
                  <a:cubicBezTo>
                    <a:pt x="216" y="640"/>
                    <a:pt x="324" y="800"/>
                    <a:pt x="432" y="960"/>
                  </a:cubicBezTo>
                </a:path>
              </a:pathLst>
            </a:custGeom>
            <a:noFill/>
            <a:ln w="28575">
              <a:solidFill>
                <a:srgbClr val="470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7429" name="Text Box 22"/>
            <p:cNvSpPr txBox="1">
              <a:spLocks noChangeArrowheads="1"/>
            </p:cNvSpPr>
            <p:nvPr/>
          </p:nvSpPr>
          <p:spPr bwMode="auto">
            <a:xfrm>
              <a:off x="1680" y="2179"/>
              <a:ext cx="2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400" baseline="0">
                  <a:solidFill>
                    <a:srgbClr val="3C1347"/>
                  </a:solidFill>
                </a:rPr>
                <a:t>U</a:t>
              </a:r>
              <a:r>
                <a:rPr lang="en-US" sz="1400">
                  <a:solidFill>
                    <a:srgbClr val="3C1347"/>
                  </a:solidFill>
                </a:rPr>
                <a:t>2</a:t>
              </a:r>
              <a:endParaRPr lang="en-US" sz="1400" baseline="0">
                <a:solidFill>
                  <a:srgbClr val="3C1347"/>
                </a:solidFill>
              </a:endParaRPr>
            </a:p>
          </p:txBody>
        </p:sp>
        <p:sp>
          <p:nvSpPr>
            <p:cNvPr id="17430" name="Text Box 23"/>
            <p:cNvSpPr txBox="1">
              <a:spLocks noChangeArrowheads="1"/>
            </p:cNvSpPr>
            <p:nvPr/>
          </p:nvSpPr>
          <p:spPr bwMode="auto">
            <a:xfrm>
              <a:off x="1440" y="2179"/>
              <a:ext cx="2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400" baseline="0">
                  <a:solidFill>
                    <a:srgbClr val="3C1347"/>
                  </a:solidFill>
                </a:rPr>
                <a:t>U</a:t>
              </a:r>
              <a:r>
                <a:rPr lang="en-US" sz="1400">
                  <a:solidFill>
                    <a:srgbClr val="3C1347"/>
                  </a:solidFill>
                </a:rPr>
                <a:t>1</a:t>
              </a:r>
              <a:endParaRPr lang="en-US" sz="1400" baseline="0">
                <a:solidFill>
                  <a:srgbClr val="3C1347"/>
                </a:solidFill>
              </a:endParaRPr>
            </a:p>
          </p:txBody>
        </p:sp>
        <p:sp>
          <p:nvSpPr>
            <p:cNvPr id="17431" name="Text Box 24"/>
            <p:cNvSpPr txBox="1">
              <a:spLocks noChangeArrowheads="1"/>
            </p:cNvSpPr>
            <p:nvPr/>
          </p:nvSpPr>
          <p:spPr bwMode="auto">
            <a:xfrm>
              <a:off x="1968" y="2179"/>
              <a:ext cx="2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400" baseline="0">
                  <a:solidFill>
                    <a:srgbClr val="3C1347"/>
                  </a:solidFill>
                </a:rPr>
                <a:t>U</a:t>
              </a:r>
              <a:r>
                <a:rPr lang="en-US" sz="1400">
                  <a:solidFill>
                    <a:srgbClr val="3C1347"/>
                  </a:solidFill>
                </a:rPr>
                <a:t>3</a:t>
              </a:r>
              <a:endParaRPr lang="en-US" sz="1400" baseline="0">
                <a:solidFill>
                  <a:srgbClr val="3C1347"/>
                </a:solidFill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657600" y="2832102"/>
            <a:ext cx="3679825" cy="3676649"/>
            <a:chOff x="2304" y="1784"/>
            <a:chExt cx="2318" cy="2316"/>
          </a:xfrm>
        </p:grpSpPr>
        <p:sp>
          <p:nvSpPr>
            <p:cNvPr id="17421" name="Oval 25"/>
            <p:cNvSpPr>
              <a:spLocks noChangeArrowheads="1"/>
            </p:cNvSpPr>
            <p:nvPr/>
          </p:nvSpPr>
          <p:spPr bwMode="auto">
            <a:xfrm>
              <a:off x="2448" y="3840"/>
              <a:ext cx="48" cy="48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7422" name="Text Box 26"/>
            <p:cNvSpPr txBox="1">
              <a:spLocks noChangeArrowheads="1"/>
            </p:cNvSpPr>
            <p:nvPr/>
          </p:nvSpPr>
          <p:spPr bwMode="auto">
            <a:xfrm>
              <a:off x="2304" y="3888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600" b="1" i="1" baseline="0">
                  <a:solidFill>
                    <a:schemeClr val="tx1"/>
                  </a:solidFill>
                </a:rPr>
                <a:t>A</a:t>
              </a:r>
              <a:endParaRPr lang="en-US" sz="1600" b="1" baseline="0">
                <a:solidFill>
                  <a:schemeClr val="tx1"/>
                </a:solidFill>
              </a:endParaRPr>
            </a:p>
          </p:txBody>
        </p:sp>
        <p:grpSp>
          <p:nvGrpSpPr>
            <p:cNvPr id="17423" name="Group 29"/>
            <p:cNvGrpSpPr>
              <a:grpSpLocks/>
            </p:cNvGrpSpPr>
            <p:nvPr/>
          </p:nvGrpSpPr>
          <p:grpSpPr bwMode="auto">
            <a:xfrm>
              <a:off x="2544" y="1784"/>
              <a:ext cx="2078" cy="2008"/>
              <a:chOff x="2544" y="1784"/>
              <a:chExt cx="2078" cy="2008"/>
            </a:xfrm>
          </p:grpSpPr>
          <p:sp>
            <p:nvSpPr>
              <p:cNvPr id="17424" name="Text Box 27"/>
              <p:cNvSpPr txBox="1">
                <a:spLocks noChangeArrowheads="1"/>
              </p:cNvSpPr>
              <p:nvPr/>
            </p:nvSpPr>
            <p:spPr bwMode="auto">
              <a:xfrm>
                <a:off x="2592" y="1784"/>
                <a:ext cx="2030" cy="249"/>
              </a:xfrm>
              <a:prstGeom prst="rect">
                <a:avLst/>
              </a:prstGeom>
              <a:noFill/>
              <a:ln w="28575">
                <a:solidFill>
                  <a:srgbClr val="470F3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aseline="-25000">
                    <a:solidFill>
                      <a:srgbClr val="007572"/>
                    </a:solidFill>
                    <a:latin typeface="Arial" charset="0"/>
                  </a:defRPr>
                </a:lvl1pPr>
                <a:lvl2pPr marL="742950" indent="-285750">
                  <a:defRPr baseline="-25000">
                    <a:solidFill>
                      <a:srgbClr val="007572"/>
                    </a:solidFill>
                    <a:latin typeface="Arial" charset="0"/>
                  </a:defRPr>
                </a:lvl2pPr>
                <a:lvl3pPr marL="1143000" indent="-228600">
                  <a:defRPr baseline="-25000">
                    <a:solidFill>
                      <a:srgbClr val="007572"/>
                    </a:solidFill>
                    <a:latin typeface="Arial" charset="0"/>
                  </a:defRPr>
                </a:lvl3pPr>
                <a:lvl4pPr marL="1600200" indent="-228600">
                  <a:defRPr baseline="-25000">
                    <a:solidFill>
                      <a:srgbClr val="007572"/>
                    </a:solidFill>
                    <a:latin typeface="Arial" charset="0"/>
                  </a:defRPr>
                </a:lvl4pPr>
                <a:lvl5pPr marL="2057400" indent="-228600">
                  <a:defRPr baseline="-25000">
                    <a:solidFill>
                      <a:srgbClr val="00757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rgbClr val="00757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rgbClr val="00757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rgbClr val="00757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rgbClr val="007572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baseline="0" dirty="0">
                    <a:solidFill>
                      <a:srgbClr val="3C1347"/>
                    </a:solidFill>
                  </a:rPr>
                  <a:t>La </a:t>
                </a:r>
                <a:r>
                  <a:rPr lang="en-US" baseline="0" dirty="0" err="1">
                    <a:solidFill>
                      <a:srgbClr val="3C1347"/>
                    </a:solidFill>
                  </a:rPr>
                  <a:t>Utilidad</a:t>
                </a:r>
                <a:r>
                  <a:rPr lang="en-US" baseline="0" dirty="0">
                    <a:solidFill>
                      <a:srgbClr val="3C1347"/>
                    </a:solidFill>
                  </a:rPr>
                  <a:t> se </a:t>
                </a:r>
                <a:r>
                  <a:rPr lang="en-US" baseline="0" dirty="0" err="1">
                    <a:solidFill>
                      <a:srgbClr val="3C1347"/>
                    </a:solidFill>
                  </a:rPr>
                  <a:t>maximiza</a:t>
                </a:r>
                <a:r>
                  <a:rPr lang="en-US" baseline="0" dirty="0">
                    <a:solidFill>
                      <a:srgbClr val="3C1347"/>
                    </a:solidFill>
                  </a:rPr>
                  <a:t> </a:t>
                </a:r>
                <a:r>
                  <a:rPr lang="en-US" baseline="0" dirty="0" err="1">
                    <a:solidFill>
                      <a:srgbClr val="3C1347"/>
                    </a:solidFill>
                  </a:rPr>
                  <a:t>en</a:t>
                </a:r>
                <a:r>
                  <a:rPr lang="en-US" baseline="0" dirty="0">
                    <a:solidFill>
                      <a:srgbClr val="3C1347"/>
                    </a:solidFill>
                  </a:rPr>
                  <a:t> A </a:t>
                </a:r>
              </a:p>
            </p:txBody>
          </p:sp>
          <p:sp>
            <p:nvSpPr>
              <p:cNvPr id="17425" name="Line 28"/>
              <p:cNvSpPr>
                <a:spLocks noChangeShapeType="1"/>
              </p:cNvSpPr>
              <p:nvPr/>
            </p:nvSpPr>
            <p:spPr bwMode="auto">
              <a:xfrm flipH="1">
                <a:off x="2544" y="2081"/>
                <a:ext cx="336" cy="1711"/>
              </a:xfrm>
              <a:prstGeom prst="line">
                <a:avLst/>
              </a:prstGeom>
              <a:noFill/>
              <a:ln w="28575">
                <a:solidFill>
                  <a:srgbClr val="470F3E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A57E225D-45D6-401D-8681-3394F556BB24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19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1687"/>
            <a:ext cx="8534400" cy="52943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s-UY" dirty="0" smtClean="0"/>
              <a:t>El objetivo del individuo es maximizar</a:t>
            </a:r>
          </a:p>
          <a:p>
            <a:pPr algn="ctr">
              <a:lnSpc>
                <a:spcPct val="140000"/>
              </a:lnSpc>
              <a:buFontTx/>
              <a:buNone/>
            </a:pPr>
            <a:r>
              <a:rPr lang="es-UY" sz="2800" dirty="0" smtClean="0">
                <a:solidFill>
                  <a:srgbClr val="3B4F89"/>
                </a:solidFill>
              </a:rPr>
              <a:t>utilidad = </a:t>
            </a:r>
            <a:r>
              <a:rPr lang="es-UY" sz="2800" i="1" dirty="0" smtClean="0">
                <a:solidFill>
                  <a:srgbClr val="3B4F89"/>
                </a:solidFill>
              </a:rPr>
              <a:t>U</a:t>
            </a:r>
            <a:r>
              <a:rPr lang="es-UY" sz="2800" dirty="0" smtClean="0">
                <a:solidFill>
                  <a:srgbClr val="3B4F89"/>
                </a:solidFill>
              </a:rPr>
              <a:t>(</a:t>
            </a:r>
            <a:r>
              <a:rPr lang="es-UY" sz="2800" i="1" dirty="0" smtClean="0">
                <a:solidFill>
                  <a:srgbClr val="3B4F89"/>
                </a:solidFill>
              </a:rPr>
              <a:t>x</a:t>
            </a:r>
            <a:r>
              <a:rPr lang="es-UY" sz="2800" baseline="-25000" dirty="0" smtClean="0">
                <a:solidFill>
                  <a:srgbClr val="3B4F89"/>
                </a:solidFill>
              </a:rPr>
              <a:t>1</a:t>
            </a:r>
            <a:r>
              <a:rPr lang="es-UY" sz="2800" dirty="0" smtClean="0">
                <a:solidFill>
                  <a:srgbClr val="3B4F89"/>
                </a:solidFill>
              </a:rPr>
              <a:t>,</a:t>
            </a:r>
            <a:r>
              <a:rPr lang="es-UY" sz="2800" i="1" dirty="0" smtClean="0">
                <a:solidFill>
                  <a:srgbClr val="3B4F89"/>
                </a:solidFill>
              </a:rPr>
              <a:t>x</a:t>
            </a:r>
            <a:r>
              <a:rPr lang="es-UY" sz="2800" baseline="-25000" dirty="0" smtClean="0">
                <a:solidFill>
                  <a:srgbClr val="3B4F89"/>
                </a:solidFill>
              </a:rPr>
              <a:t>2</a:t>
            </a:r>
            <a:r>
              <a:rPr lang="es-UY" sz="2800" dirty="0" smtClean="0">
                <a:solidFill>
                  <a:srgbClr val="3B4F89"/>
                </a:solidFill>
              </a:rPr>
              <a:t>,…,</a:t>
            </a:r>
            <a:r>
              <a:rPr lang="es-UY" sz="2800" i="1" dirty="0" err="1" smtClean="0">
                <a:solidFill>
                  <a:srgbClr val="3B4F89"/>
                </a:solidFill>
              </a:rPr>
              <a:t>x</a:t>
            </a:r>
            <a:r>
              <a:rPr lang="es-UY" sz="2800" i="1" baseline="-25000" dirty="0" err="1" smtClean="0">
                <a:solidFill>
                  <a:srgbClr val="3B4F89"/>
                </a:solidFill>
              </a:rPr>
              <a:t>n</a:t>
            </a:r>
            <a:r>
              <a:rPr lang="es-UY" sz="2800" dirty="0" smtClean="0">
                <a:solidFill>
                  <a:srgbClr val="3B4F89"/>
                </a:solidFill>
              </a:rPr>
              <a:t>)</a:t>
            </a:r>
          </a:p>
          <a:p>
            <a:pPr>
              <a:buFontTx/>
              <a:buNone/>
            </a:pPr>
            <a:r>
              <a:rPr lang="es-UY" dirty="0" smtClean="0"/>
              <a:t>    </a:t>
            </a:r>
            <a:r>
              <a:rPr lang="es-UY" b="1" dirty="0" smtClean="0"/>
              <a:t>sujeto a</a:t>
            </a:r>
            <a:r>
              <a:rPr lang="es-UY" dirty="0" smtClean="0"/>
              <a:t> la restricción presupuestal</a:t>
            </a:r>
          </a:p>
          <a:p>
            <a:pPr algn="ctr">
              <a:lnSpc>
                <a:spcPct val="140000"/>
              </a:lnSpc>
              <a:buFontTx/>
              <a:buNone/>
            </a:pPr>
            <a:r>
              <a:rPr lang="es-UY" sz="2800" i="1" dirty="0" smtClean="0">
                <a:solidFill>
                  <a:srgbClr val="3B4F89"/>
                </a:solidFill>
                <a:latin typeface="Verdana" pitchFamily="34" charset="0"/>
              </a:rPr>
              <a:t>I</a:t>
            </a:r>
            <a:r>
              <a:rPr lang="es-UY" sz="2800" dirty="0" smtClean="0">
                <a:solidFill>
                  <a:srgbClr val="3B4F89"/>
                </a:solidFill>
              </a:rPr>
              <a:t> = </a:t>
            </a:r>
            <a:r>
              <a:rPr lang="es-UY" sz="2800" i="1" dirty="0" smtClean="0">
                <a:solidFill>
                  <a:srgbClr val="3B4F89"/>
                </a:solidFill>
              </a:rPr>
              <a:t>p</a:t>
            </a:r>
            <a:r>
              <a:rPr lang="es-UY" sz="2800" baseline="-25000" dirty="0" smtClean="0">
                <a:solidFill>
                  <a:srgbClr val="3B4F89"/>
                </a:solidFill>
              </a:rPr>
              <a:t>1</a:t>
            </a:r>
            <a:r>
              <a:rPr lang="es-UY" sz="2800" i="1" dirty="0" smtClean="0">
                <a:solidFill>
                  <a:srgbClr val="3B4F89"/>
                </a:solidFill>
              </a:rPr>
              <a:t>x</a:t>
            </a:r>
            <a:r>
              <a:rPr lang="es-UY" sz="2800" baseline="-25000" dirty="0" smtClean="0">
                <a:solidFill>
                  <a:srgbClr val="3B4F89"/>
                </a:solidFill>
              </a:rPr>
              <a:t>1</a:t>
            </a:r>
            <a:r>
              <a:rPr lang="es-UY" sz="2800" dirty="0" smtClean="0">
                <a:solidFill>
                  <a:srgbClr val="3B4F89"/>
                </a:solidFill>
              </a:rPr>
              <a:t> + </a:t>
            </a:r>
            <a:r>
              <a:rPr lang="es-UY" sz="2800" i="1" dirty="0" smtClean="0">
                <a:solidFill>
                  <a:srgbClr val="3B4F89"/>
                </a:solidFill>
              </a:rPr>
              <a:t>p</a:t>
            </a:r>
            <a:r>
              <a:rPr lang="es-UY" sz="2800" baseline="-25000" dirty="0" smtClean="0">
                <a:solidFill>
                  <a:srgbClr val="3B4F89"/>
                </a:solidFill>
              </a:rPr>
              <a:t>2</a:t>
            </a:r>
            <a:r>
              <a:rPr lang="es-UY" sz="2800" i="1" dirty="0" smtClean="0">
                <a:solidFill>
                  <a:srgbClr val="3B4F89"/>
                </a:solidFill>
              </a:rPr>
              <a:t>x</a:t>
            </a:r>
            <a:r>
              <a:rPr lang="es-UY" sz="2800" baseline="-25000" dirty="0" smtClean="0">
                <a:solidFill>
                  <a:srgbClr val="3B4F89"/>
                </a:solidFill>
              </a:rPr>
              <a:t>2</a:t>
            </a:r>
            <a:r>
              <a:rPr lang="es-UY" sz="2800" dirty="0" smtClean="0">
                <a:solidFill>
                  <a:srgbClr val="3B4F89"/>
                </a:solidFill>
              </a:rPr>
              <a:t> +…+ </a:t>
            </a:r>
            <a:r>
              <a:rPr lang="es-UY" sz="2800" i="1" dirty="0" err="1" smtClean="0">
                <a:solidFill>
                  <a:srgbClr val="3B4F89"/>
                </a:solidFill>
              </a:rPr>
              <a:t>p</a:t>
            </a:r>
            <a:r>
              <a:rPr lang="es-UY" sz="2800" i="1" baseline="-25000" dirty="0" err="1" smtClean="0">
                <a:solidFill>
                  <a:srgbClr val="3B4F89"/>
                </a:solidFill>
              </a:rPr>
              <a:t>n</a:t>
            </a:r>
            <a:r>
              <a:rPr lang="es-UY" sz="2800" i="1" dirty="0" err="1" smtClean="0">
                <a:solidFill>
                  <a:srgbClr val="3B4F89"/>
                </a:solidFill>
              </a:rPr>
              <a:t>x</a:t>
            </a:r>
            <a:r>
              <a:rPr lang="es-UY" sz="2800" i="1" baseline="-25000" dirty="0" err="1" smtClean="0">
                <a:solidFill>
                  <a:srgbClr val="3B4F89"/>
                </a:solidFill>
              </a:rPr>
              <a:t>n</a:t>
            </a:r>
            <a:endParaRPr lang="es-UY" sz="2800" i="1" dirty="0" smtClean="0">
              <a:solidFill>
                <a:srgbClr val="3B4F89"/>
              </a:solidFill>
            </a:endParaRPr>
          </a:p>
          <a:p>
            <a:pPr lvl="4">
              <a:lnSpc>
                <a:spcPct val="70000"/>
              </a:lnSpc>
            </a:pPr>
            <a:endParaRPr lang="es-UY" sz="2800" dirty="0" smtClean="0"/>
          </a:p>
          <a:p>
            <a:r>
              <a:rPr lang="es-UY" dirty="0" smtClean="0"/>
              <a:t>Armamos el </a:t>
            </a:r>
            <a:r>
              <a:rPr lang="es-UY" dirty="0" err="1" smtClean="0"/>
              <a:t>Lagrangeano</a:t>
            </a:r>
            <a:r>
              <a:rPr lang="es-UY" dirty="0" smtClean="0"/>
              <a:t>: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s-UY" sz="2800" b="1" dirty="0" smtClean="0">
                <a:solidFill>
                  <a:srgbClr val="3B4F89"/>
                </a:solidFill>
              </a:rPr>
              <a:t>L</a:t>
            </a:r>
            <a:r>
              <a:rPr lang="es-UY" sz="2800" dirty="0" smtClean="0">
                <a:solidFill>
                  <a:srgbClr val="3B4F89"/>
                </a:solidFill>
              </a:rPr>
              <a:t> = </a:t>
            </a:r>
            <a:r>
              <a:rPr lang="es-UY" sz="2800" i="1" dirty="0" smtClean="0">
                <a:solidFill>
                  <a:srgbClr val="3B4F89"/>
                </a:solidFill>
              </a:rPr>
              <a:t>U</a:t>
            </a:r>
            <a:r>
              <a:rPr lang="es-UY" sz="2800" dirty="0" smtClean="0">
                <a:solidFill>
                  <a:srgbClr val="3B4F89"/>
                </a:solidFill>
              </a:rPr>
              <a:t>(</a:t>
            </a:r>
            <a:r>
              <a:rPr lang="es-UY" sz="2800" i="1" dirty="0" smtClean="0">
                <a:solidFill>
                  <a:srgbClr val="3B4F89"/>
                </a:solidFill>
              </a:rPr>
              <a:t>x</a:t>
            </a:r>
            <a:r>
              <a:rPr lang="es-UY" sz="2800" baseline="-25000" dirty="0" smtClean="0">
                <a:solidFill>
                  <a:srgbClr val="3B4F89"/>
                </a:solidFill>
              </a:rPr>
              <a:t>1</a:t>
            </a:r>
            <a:r>
              <a:rPr lang="es-UY" sz="2800" dirty="0" smtClean="0">
                <a:solidFill>
                  <a:srgbClr val="3B4F89"/>
                </a:solidFill>
              </a:rPr>
              <a:t>,</a:t>
            </a:r>
            <a:r>
              <a:rPr lang="es-UY" sz="2800" i="1" dirty="0" smtClean="0">
                <a:solidFill>
                  <a:srgbClr val="3B4F89"/>
                </a:solidFill>
              </a:rPr>
              <a:t>x</a:t>
            </a:r>
            <a:r>
              <a:rPr lang="es-UY" sz="2800" baseline="-25000" dirty="0" smtClean="0">
                <a:solidFill>
                  <a:srgbClr val="3B4F89"/>
                </a:solidFill>
              </a:rPr>
              <a:t>2</a:t>
            </a:r>
            <a:r>
              <a:rPr lang="es-UY" sz="2800" dirty="0" smtClean="0">
                <a:solidFill>
                  <a:srgbClr val="3B4F89"/>
                </a:solidFill>
              </a:rPr>
              <a:t>,…,</a:t>
            </a:r>
            <a:r>
              <a:rPr lang="es-UY" sz="2800" i="1" dirty="0" err="1" smtClean="0">
                <a:solidFill>
                  <a:srgbClr val="3B4F89"/>
                </a:solidFill>
              </a:rPr>
              <a:t>x</a:t>
            </a:r>
            <a:r>
              <a:rPr lang="es-UY" sz="2800" i="1" baseline="-25000" dirty="0" err="1" smtClean="0">
                <a:solidFill>
                  <a:srgbClr val="3B4F89"/>
                </a:solidFill>
              </a:rPr>
              <a:t>n</a:t>
            </a:r>
            <a:r>
              <a:rPr lang="es-UY" sz="2800" dirty="0" smtClean="0">
                <a:solidFill>
                  <a:srgbClr val="3B4F89"/>
                </a:solidFill>
              </a:rPr>
              <a:t>) + </a:t>
            </a:r>
            <a:r>
              <a:rPr lang="es-UY" sz="2800" dirty="0" smtClean="0">
                <a:solidFill>
                  <a:srgbClr val="3B4F89"/>
                </a:solidFill>
                <a:sym typeface="Symbol" pitchFamily="18" charset="2"/>
              </a:rPr>
              <a:t>(</a:t>
            </a:r>
            <a:r>
              <a:rPr lang="es-UY" sz="2800" i="1" dirty="0" smtClean="0">
                <a:solidFill>
                  <a:srgbClr val="3B4F89"/>
                </a:solidFill>
                <a:latin typeface="Verdana" pitchFamily="34" charset="0"/>
              </a:rPr>
              <a:t>I</a:t>
            </a:r>
            <a:r>
              <a:rPr lang="es-UY" sz="2800" i="1" baseline="30000" dirty="0" smtClean="0">
                <a:solidFill>
                  <a:srgbClr val="3B4F89"/>
                </a:solidFill>
                <a:latin typeface="Verdana" pitchFamily="34" charset="0"/>
              </a:rPr>
              <a:t> </a:t>
            </a:r>
            <a:r>
              <a:rPr lang="es-UY" sz="2800" dirty="0" smtClean="0">
                <a:solidFill>
                  <a:srgbClr val="3B4F89"/>
                </a:solidFill>
              </a:rPr>
              <a:t>-</a:t>
            </a:r>
            <a:r>
              <a:rPr lang="es-UY" sz="2800" baseline="30000" dirty="0" smtClean="0">
                <a:solidFill>
                  <a:srgbClr val="3B4F89"/>
                </a:solidFill>
              </a:rPr>
              <a:t> </a:t>
            </a:r>
            <a:r>
              <a:rPr lang="es-UY" sz="2800" i="1" dirty="0" smtClean="0">
                <a:solidFill>
                  <a:srgbClr val="3B4F89"/>
                </a:solidFill>
              </a:rPr>
              <a:t>p</a:t>
            </a:r>
            <a:r>
              <a:rPr lang="es-UY" sz="2800" baseline="-25000" dirty="0" smtClean="0">
                <a:solidFill>
                  <a:srgbClr val="3B4F89"/>
                </a:solidFill>
              </a:rPr>
              <a:t>1</a:t>
            </a:r>
            <a:r>
              <a:rPr lang="es-UY" sz="2800" i="1" dirty="0" smtClean="0">
                <a:solidFill>
                  <a:srgbClr val="3B4F89"/>
                </a:solidFill>
              </a:rPr>
              <a:t>x</a:t>
            </a:r>
            <a:r>
              <a:rPr lang="es-UY" sz="2800" baseline="-25000" dirty="0" smtClean="0">
                <a:solidFill>
                  <a:srgbClr val="3B4F89"/>
                </a:solidFill>
              </a:rPr>
              <a:t>1 </a:t>
            </a:r>
            <a:r>
              <a:rPr lang="es-UY" sz="2800" dirty="0" smtClean="0">
                <a:solidFill>
                  <a:srgbClr val="3B4F89"/>
                </a:solidFill>
              </a:rPr>
              <a:t>-</a:t>
            </a:r>
            <a:r>
              <a:rPr lang="es-UY" sz="2800" baseline="30000" dirty="0" smtClean="0">
                <a:solidFill>
                  <a:srgbClr val="3B4F89"/>
                </a:solidFill>
              </a:rPr>
              <a:t> </a:t>
            </a:r>
            <a:r>
              <a:rPr lang="es-UY" sz="2800" i="1" dirty="0" smtClean="0">
                <a:solidFill>
                  <a:srgbClr val="3B4F89"/>
                </a:solidFill>
              </a:rPr>
              <a:t>p</a:t>
            </a:r>
            <a:r>
              <a:rPr lang="es-UY" sz="2800" baseline="-25000" dirty="0" smtClean="0">
                <a:solidFill>
                  <a:srgbClr val="3B4F89"/>
                </a:solidFill>
              </a:rPr>
              <a:t>2</a:t>
            </a:r>
            <a:r>
              <a:rPr lang="es-UY" sz="2800" i="1" dirty="0" smtClean="0">
                <a:solidFill>
                  <a:srgbClr val="3B4F89"/>
                </a:solidFill>
              </a:rPr>
              <a:t>x</a:t>
            </a:r>
            <a:r>
              <a:rPr lang="es-UY" sz="2800" baseline="-25000" dirty="0" smtClean="0">
                <a:solidFill>
                  <a:srgbClr val="3B4F89"/>
                </a:solidFill>
              </a:rPr>
              <a:t>2 </a:t>
            </a:r>
            <a:r>
              <a:rPr lang="es-UY" sz="2800" dirty="0" smtClean="0">
                <a:solidFill>
                  <a:srgbClr val="3B4F89"/>
                </a:solidFill>
              </a:rPr>
              <a:t>-…-</a:t>
            </a:r>
            <a:r>
              <a:rPr lang="es-UY" sz="2800" baseline="-25000" dirty="0" smtClean="0">
                <a:solidFill>
                  <a:srgbClr val="3B4F89"/>
                </a:solidFill>
              </a:rPr>
              <a:t> </a:t>
            </a:r>
            <a:r>
              <a:rPr lang="es-UY" sz="2800" i="1" dirty="0" err="1" smtClean="0">
                <a:solidFill>
                  <a:srgbClr val="3B4F89"/>
                </a:solidFill>
              </a:rPr>
              <a:t>p</a:t>
            </a:r>
            <a:r>
              <a:rPr lang="es-UY" sz="2800" i="1" baseline="-25000" dirty="0" err="1" smtClean="0">
                <a:solidFill>
                  <a:srgbClr val="3B4F89"/>
                </a:solidFill>
              </a:rPr>
              <a:t>n</a:t>
            </a:r>
            <a:r>
              <a:rPr lang="es-UY" sz="2800" i="1" dirty="0" err="1" smtClean="0">
                <a:solidFill>
                  <a:srgbClr val="3B4F89"/>
                </a:solidFill>
              </a:rPr>
              <a:t>x</a:t>
            </a:r>
            <a:r>
              <a:rPr lang="es-UY" sz="2800" i="1" baseline="-25000" dirty="0" err="1" smtClean="0">
                <a:solidFill>
                  <a:srgbClr val="3B4F89"/>
                </a:solidFill>
              </a:rPr>
              <a:t>n</a:t>
            </a:r>
            <a:r>
              <a:rPr lang="es-UY" sz="2800" dirty="0" smtClean="0">
                <a:solidFill>
                  <a:srgbClr val="3B4F89"/>
                </a:solidFill>
              </a:rPr>
              <a:t>)</a:t>
            </a:r>
            <a:endParaRPr lang="es-UY" sz="2800" baseline="-25000" dirty="0" smtClean="0">
              <a:solidFill>
                <a:srgbClr val="3B4F89"/>
              </a:solidFill>
            </a:endParaRP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573087"/>
          </a:xfrm>
          <a:noFill/>
        </p:spPr>
        <p:txBody>
          <a:bodyPr/>
          <a:lstStyle/>
          <a:p>
            <a:r>
              <a:rPr lang="es-UY" sz="3600" dirty="0" smtClean="0"/>
              <a:t>Análisis matemático caso de n bienes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1C9F0EC1-AB39-4442-BBA4-400286256DB5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762000"/>
          </a:xfrm>
        </p:spPr>
        <p:txBody>
          <a:bodyPr/>
          <a:lstStyle/>
          <a:p>
            <a:r>
              <a:rPr lang="es-UY" dirty="0" smtClean="0"/>
              <a:t>Bibliografía para este punto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638800"/>
          </a:xfrm>
        </p:spPr>
        <p:txBody>
          <a:bodyPr/>
          <a:lstStyle/>
          <a:p>
            <a:r>
              <a:rPr lang="es-UY" dirty="0" err="1" smtClean="0"/>
              <a:t>Nicholson</a:t>
            </a:r>
            <a:r>
              <a:rPr lang="es-UY" dirty="0" smtClean="0"/>
              <a:t> Cap. 4</a:t>
            </a:r>
          </a:p>
          <a:p>
            <a:r>
              <a:rPr lang="es-UY" dirty="0" smtClean="0"/>
              <a:t>Bowles y Halliday Cap.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E52632B6-44B9-48E1-A805-BED394417E33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20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838200"/>
                <a:ext cx="8534400" cy="3352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s-UY" sz="2800" dirty="0" smtClean="0"/>
                  <a:t>Condiciones de primer orden para un máximo (interior):</a:t>
                </a:r>
                <a:endParaRPr lang="es-UY" sz="2800" b="1" i="1" dirty="0" smtClean="0">
                  <a:solidFill>
                    <a:srgbClr val="3B4F89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</m:t>
                        </m:r>
                        <m:r>
                          <a:rPr lang="en-US" sz="2800" b="1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𝑳</m:t>
                        </m:r>
                      </m:num>
                      <m:den>
                        <m:r>
                          <a:rPr lang="en-US" sz="2800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</m:t>
                        </m:r>
                        <m:r>
                          <a:rPr lang="en-US" sz="2800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  <m:r>
                          <a:rPr lang="en-US" sz="2800" i="1" baseline="-25000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3B4F89"/>
                    </a:solidFill>
                    <a:sym typeface="Symbol" pitchFamily="18" charset="2"/>
                  </a:rPr>
                  <a:t>  =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</m:t>
                    </m:r>
                    <m:r>
                      <a:rPr lang="en-US" sz="2800" i="1" dirty="0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𝑈</m:t>
                    </m:r>
                    <m:r>
                      <a:rPr lang="en-US" sz="2800" i="1" dirty="0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/</m:t>
                    </m:r>
                    <m:r>
                      <a:rPr lang="en-US" sz="2800" i="1" dirty="0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800" i="1" baseline="-25000" dirty="0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rgbClr val="3B4F89"/>
                    </a:solidFill>
                    <a:sym typeface="Symbol" pitchFamily="18" charset="2"/>
                  </a:rPr>
                  <a:t> - </a:t>
                </a:r>
                <a:r>
                  <a:rPr lang="en-US" sz="2800" i="1" dirty="0" smtClean="0">
                    <a:solidFill>
                      <a:srgbClr val="3B4F89"/>
                    </a:solidFill>
                    <a:sym typeface="Symbol" pitchFamily="18" charset="2"/>
                  </a:rPr>
                  <a:t>p</a:t>
                </a:r>
                <a:r>
                  <a:rPr lang="en-US" sz="2800" baseline="-25000" dirty="0" smtClean="0">
                    <a:solidFill>
                      <a:srgbClr val="3B4F89"/>
                    </a:solidFill>
                    <a:sym typeface="Symbol" pitchFamily="18" charset="2"/>
                  </a:rPr>
                  <a:t>1</a:t>
                </a:r>
                <a:r>
                  <a:rPr lang="en-US" sz="2800" dirty="0" smtClean="0">
                    <a:solidFill>
                      <a:srgbClr val="3B4F89"/>
                    </a:solidFill>
                    <a:sym typeface="Symbol" pitchFamily="18" charset="2"/>
                  </a:rPr>
                  <a:t> = 0</a:t>
                </a:r>
              </a:p>
              <a:p>
                <a:pPr algn="ctr">
                  <a:lnSpc>
                    <a:spcPct val="140000"/>
                  </a:lnSpc>
                  <a:buFontTx/>
                  <a:buNone/>
                </a:pPr>
                <a:r>
                  <a:rPr lang="en-US" sz="2800" dirty="0" smtClean="0">
                    <a:solidFill>
                      <a:srgbClr val="3B4F89"/>
                    </a:solidFill>
                    <a:sym typeface="Symbol" pitchFamily="18" charset="2"/>
                  </a:rPr>
                  <a:t></a:t>
                </a:r>
                <a:r>
                  <a:rPr lang="en-US" sz="2800" b="1" dirty="0" smtClean="0">
                    <a:solidFill>
                      <a:srgbClr val="3B4F89"/>
                    </a:solidFill>
                    <a:sym typeface="Symbol" pitchFamily="18" charset="2"/>
                  </a:rPr>
                  <a:t>L</a:t>
                </a:r>
                <a:r>
                  <a:rPr lang="en-US" sz="2800" dirty="0" smtClean="0">
                    <a:solidFill>
                      <a:srgbClr val="3B4F89"/>
                    </a:solidFill>
                    <a:sym typeface="Symbol" pitchFamily="18" charset="2"/>
                  </a:rPr>
                  <a:t>/</a:t>
                </a:r>
                <a:r>
                  <a:rPr lang="en-US" sz="2800" i="1" dirty="0" smtClean="0">
                    <a:solidFill>
                      <a:srgbClr val="3B4F89"/>
                    </a:solidFill>
                    <a:sym typeface="Symbol" pitchFamily="18" charset="2"/>
                  </a:rPr>
                  <a:t>x</a:t>
                </a:r>
                <a:r>
                  <a:rPr lang="en-US" sz="2800" baseline="-25000" dirty="0" smtClean="0">
                    <a:solidFill>
                      <a:srgbClr val="3B4F89"/>
                    </a:solidFill>
                    <a:sym typeface="Symbol" pitchFamily="18" charset="2"/>
                  </a:rPr>
                  <a:t>2</a:t>
                </a:r>
                <a:r>
                  <a:rPr lang="en-US" sz="2800" dirty="0" smtClean="0">
                    <a:solidFill>
                      <a:srgbClr val="3B4F89"/>
                    </a:solidFill>
                    <a:sym typeface="Symbol" pitchFamily="18" charset="2"/>
                  </a:rPr>
                  <a:t> = </a:t>
                </a:r>
                <a:r>
                  <a:rPr lang="en-US" sz="2800" i="1" dirty="0" smtClean="0">
                    <a:solidFill>
                      <a:srgbClr val="3B4F89"/>
                    </a:solidFill>
                    <a:sym typeface="Symbol" pitchFamily="18" charset="2"/>
                  </a:rPr>
                  <a:t>U</a:t>
                </a:r>
                <a:r>
                  <a:rPr lang="en-US" sz="2800" dirty="0" smtClean="0">
                    <a:solidFill>
                      <a:srgbClr val="3B4F89"/>
                    </a:solidFill>
                    <a:sym typeface="Symbol" pitchFamily="18" charset="2"/>
                  </a:rPr>
                  <a:t>/</a:t>
                </a:r>
                <a:r>
                  <a:rPr lang="en-US" sz="2800" i="1" dirty="0" smtClean="0">
                    <a:solidFill>
                      <a:srgbClr val="3B4F89"/>
                    </a:solidFill>
                    <a:sym typeface="Symbol" pitchFamily="18" charset="2"/>
                  </a:rPr>
                  <a:t>x</a:t>
                </a:r>
                <a:r>
                  <a:rPr lang="en-US" sz="2800" baseline="-25000" dirty="0" smtClean="0">
                    <a:solidFill>
                      <a:srgbClr val="3B4F89"/>
                    </a:solidFill>
                    <a:sym typeface="Symbol" pitchFamily="18" charset="2"/>
                  </a:rPr>
                  <a:t>2</a:t>
                </a:r>
                <a:r>
                  <a:rPr lang="en-US" sz="2800" dirty="0" smtClean="0">
                    <a:solidFill>
                      <a:srgbClr val="3B4F89"/>
                    </a:solidFill>
                    <a:sym typeface="Symbol" pitchFamily="18" charset="2"/>
                  </a:rPr>
                  <a:t> - </a:t>
                </a:r>
                <a:r>
                  <a:rPr lang="en-US" sz="2800" i="1" dirty="0" smtClean="0">
                    <a:solidFill>
                      <a:srgbClr val="3B4F89"/>
                    </a:solidFill>
                    <a:sym typeface="Symbol" pitchFamily="18" charset="2"/>
                  </a:rPr>
                  <a:t>p</a:t>
                </a:r>
                <a:r>
                  <a:rPr lang="en-US" sz="2800" baseline="-25000" dirty="0" smtClean="0">
                    <a:solidFill>
                      <a:srgbClr val="3B4F89"/>
                    </a:solidFill>
                    <a:sym typeface="Symbol" pitchFamily="18" charset="2"/>
                  </a:rPr>
                  <a:t>2</a:t>
                </a:r>
                <a:r>
                  <a:rPr lang="en-US" sz="2800" dirty="0" smtClean="0">
                    <a:solidFill>
                      <a:srgbClr val="3B4F89"/>
                    </a:solidFill>
                    <a:sym typeface="Symbol" pitchFamily="18" charset="2"/>
                  </a:rPr>
                  <a:t> = 0</a:t>
                </a:r>
              </a:p>
            </p:txBody>
          </p:sp>
        </mc:Choice>
        <mc:Fallback xmlns="">
          <p:sp>
            <p:nvSpPr>
              <p:cNvPr id="1946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838200"/>
                <a:ext cx="8534400" cy="3352800"/>
              </a:xfrm>
              <a:blipFill>
                <a:blip r:embed="rId3"/>
                <a:stretch>
                  <a:fillRect l="-1286" t="-327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723900" y="3352801"/>
            <a:ext cx="75438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baseline="0">
                <a:solidFill>
                  <a:srgbClr val="3B4F89"/>
                </a:solidFill>
                <a:latin typeface="Times New Roman" pitchFamily="18" charset="0"/>
                <a:sym typeface="Symbol" pitchFamily="18" charset="2"/>
              </a:rPr>
              <a:t>•</a:t>
            </a:r>
          </a:p>
          <a:p>
            <a:pPr>
              <a:lnSpc>
                <a:spcPct val="70000"/>
              </a:lnSpc>
            </a:pPr>
            <a:r>
              <a:rPr lang="en-US" sz="2800" baseline="0">
                <a:solidFill>
                  <a:srgbClr val="3B4F89"/>
                </a:solidFill>
                <a:latin typeface="Times New Roman" pitchFamily="18" charset="0"/>
                <a:sym typeface="Symbol" pitchFamily="18" charset="2"/>
              </a:rPr>
              <a:t>•</a:t>
            </a:r>
          </a:p>
          <a:p>
            <a:pPr>
              <a:lnSpc>
                <a:spcPct val="70000"/>
              </a:lnSpc>
            </a:pPr>
            <a:r>
              <a:rPr lang="en-US" sz="2800" baseline="0">
                <a:solidFill>
                  <a:srgbClr val="3B4F89"/>
                </a:solidFill>
                <a:latin typeface="Times New Roman" pitchFamily="18" charset="0"/>
                <a:sym typeface="Symbol" pitchFamily="18" charset="2"/>
              </a:rPr>
              <a:t>•</a:t>
            </a:r>
            <a:endParaRPr lang="en-US" sz="2800" baseline="0">
              <a:solidFill>
                <a:srgbClr val="3B4F89"/>
              </a:solidFill>
            </a:endParaRP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705612" y="4500562"/>
            <a:ext cx="79248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2800" baseline="0" dirty="0">
                <a:solidFill>
                  <a:srgbClr val="3B4F89"/>
                </a:solidFill>
                <a:sym typeface="Symbol" pitchFamily="18" charset="2"/>
              </a:rPr>
              <a:t></a:t>
            </a:r>
            <a:r>
              <a:rPr lang="en-US" sz="2800" b="1" baseline="0" dirty="0">
                <a:solidFill>
                  <a:srgbClr val="3B4F89"/>
                </a:solidFill>
                <a:sym typeface="Symbol" pitchFamily="18" charset="2"/>
              </a:rPr>
              <a:t>L</a:t>
            </a:r>
            <a:r>
              <a:rPr lang="en-US" sz="2800" baseline="0" dirty="0">
                <a:solidFill>
                  <a:srgbClr val="3B4F89"/>
                </a:solidFill>
                <a:sym typeface="Symbol" pitchFamily="18" charset="2"/>
              </a:rPr>
              <a:t>/</a:t>
            </a:r>
            <a:r>
              <a:rPr lang="en-US" sz="2800" i="1" baseline="0" dirty="0" err="1">
                <a:solidFill>
                  <a:srgbClr val="3B4F89"/>
                </a:solidFill>
                <a:sym typeface="Symbol" pitchFamily="18" charset="2"/>
              </a:rPr>
              <a:t>x</a:t>
            </a:r>
            <a:r>
              <a:rPr lang="en-US" sz="2800" i="1" dirty="0" err="1">
                <a:solidFill>
                  <a:srgbClr val="3B4F89"/>
                </a:solidFill>
                <a:sym typeface="Symbol" pitchFamily="18" charset="2"/>
              </a:rPr>
              <a:t>n</a:t>
            </a:r>
            <a:r>
              <a:rPr lang="en-US" sz="2800" baseline="0" dirty="0">
                <a:solidFill>
                  <a:srgbClr val="3B4F89"/>
                </a:solidFill>
                <a:sym typeface="Symbol" pitchFamily="18" charset="2"/>
              </a:rPr>
              <a:t> = </a:t>
            </a:r>
            <a:r>
              <a:rPr lang="en-US" sz="2800" i="1" baseline="0" dirty="0">
                <a:solidFill>
                  <a:srgbClr val="3B4F89"/>
                </a:solidFill>
                <a:sym typeface="Symbol" pitchFamily="18" charset="2"/>
              </a:rPr>
              <a:t>U</a:t>
            </a:r>
            <a:r>
              <a:rPr lang="en-US" sz="2800" baseline="0" dirty="0">
                <a:solidFill>
                  <a:srgbClr val="3B4F89"/>
                </a:solidFill>
                <a:sym typeface="Symbol" pitchFamily="18" charset="2"/>
              </a:rPr>
              <a:t>/</a:t>
            </a:r>
            <a:r>
              <a:rPr lang="en-US" sz="2800" i="1" baseline="0" dirty="0" err="1">
                <a:solidFill>
                  <a:srgbClr val="3B4F89"/>
                </a:solidFill>
                <a:sym typeface="Symbol" pitchFamily="18" charset="2"/>
              </a:rPr>
              <a:t>x</a:t>
            </a:r>
            <a:r>
              <a:rPr lang="en-US" sz="2800" i="1" dirty="0" err="1">
                <a:solidFill>
                  <a:srgbClr val="3B4F89"/>
                </a:solidFill>
                <a:sym typeface="Symbol" pitchFamily="18" charset="2"/>
              </a:rPr>
              <a:t>n</a:t>
            </a:r>
            <a:r>
              <a:rPr lang="en-US" sz="2800" baseline="0" dirty="0">
                <a:solidFill>
                  <a:srgbClr val="3B4F89"/>
                </a:solidFill>
                <a:sym typeface="Symbol" pitchFamily="18" charset="2"/>
              </a:rPr>
              <a:t> - </a:t>
            </a:r>
            <a:r>
              <a:rPr lang="en-US" sz="2800" i="1" baseline="0" dirty="0" err="1">
                <a:solidFill>
                  <a:srgbClr val="3B4F89"/>
                </a:solidFill>
                <a:sym typeface="Symbol" pitchFamily="18" charset="2"/>
              </a:rPr>
              <a:t>p</a:t>
            </a:r>
            <a:r>
              <a:rPr lang="en-US" sz="2800" i="1" dirty="0" err="1">
                <a:solidFill>
                  <a:srgbClr val="3B4F89"/>
                </a:solidFill>
                <a:sym typeface="Symbol" pitchFamily="18" charset="2"/>
              </a:rPr>
              <a:t>n</a:t>
            </a:r>
            <a:r>
              <a:rPr lang="en-US" sz="2800" baseline="0" dirty="0">
                <a:solidFill>
                  <a:srgbClr val="3B4F89"/>
                </a:solidFill>
                <a:sym typeface="Symbol" pitchFamily="18" charset="2"/>
              </a:rPr>
              <a:t> = 0</a:t>
            </a:r>
          </a:p>
          <a:p>
            <a:pPr>
              <a:lnSpc>
                <a:spcPct val="140000"/>
              </a:lnSpc>
            </a:pPr>
            <a:r>
              <a:rPr lang="en-US" sz="2800" baseline="0" dirty="0">
                <a:solidFill>
                  <a:srgbClr val="3B4F89"/>
                </a:solidFill>
                <a:sym typeface="Symbol" pitchFamily="18" charset="2"/>
              </a:rPr>
              <a:t></a:t>
            </a:r>
            <a:r>
              <a:rPr lang="en-US" sz="2800" b="1" baseline="0" dirty="0">
                <a:solidFill>
                  <a:srgbClr val="3B4F89"/>
                </a:solidFill>
                <a:sym typeface="Symbol" pitchFamily="18" charset="2"/>
              </a:rPr>
              <a:t>L</a:t>
            </a:r>
            <a:r>
              <a:rPr lang="en-US" sz="2800" baseline="0" dirty="0">
                <a:solidFill>
                  <a:srgbClr val="3B4F89"/>
                </a:solidFill>
                <a:sym typeface="Symbol" pitchFamily="18" charset="2"/>
              </a:rPr>
              <a:t>/ = </a:t>
            </a:r>
            <a:r>
              <a:rPr lang="en-US" sz="2800" i="1" baseline="0" dirty="0">
                <a:solidFill>
                  <a:srgbClr val="3B4F89"/>
                </a:solidFill>
                <a:latin typeface="Verdana" pitchFamily="34" charset="0"/>
              </a:rPr>
              <a:t>I</a:t>
            </a:r>
            <a:r>
              <a:rPr lang="en-US" sz="2800" i="1" baseline="0" dirty="0">
                <a:solidFill>
                  <a:srgbClr val="3B4F89"/>
                </a:solidFill>
              </a:rPr>
              <a:t> </a:t>
            </a:r>
            <a:r>
              <a:rPr lang="en-US" sz="2800" baseline="0" dirty="0">
                <a:solidFill>
                  <a:srgbClr val="3B4F89"/>
                </a:solidFill>
              </a:rPr>
              <a:t>- </a:t>
            </a:r>
            <a:r>
              <a:rPr lang="en-US" sz="2800" i="1" baseline="0" dirty="0">
                <a:solidFill>
                  <a:srgbClr val="3B4F89"/>
                </a:solidFill>
              </a:rPr>
              <a:t>p</a:t>
            </a:r>
            <a:r>
              <a:rPr lang="en-US" sz="2800" dirty="0">
                <a:solidFill>
                  <a:srgbClr val="3B4F89"/>
                </a:solidFill>
              </a:rPr>
              <a:t>1</a:t>
            </a:r>
            <a:r>
              <a:rPr lang="en-US" sz="2800" i="1" baseline="0" dirty="0">
                <a:solidFill>
                  <a:srgbClr val="3B4F89"/>
                </a:solidFill>
              </a:rPr>
              <a:t>x</a:t>
            </a:r>
            <a:r>
              <a:rPr lang="en-US" sz="2800" dirty="0">
                <a:solidFill>
                  <a:srgbClr val="3B4F89"/>
                </a:solidFill>
              </a:rPr>
              <a:t>1 </a:t>
            </a:r>
            <a:r>
              <a:rPr lang="en-US" sz="2800" baseline="0" dirty="0">
                <a:solidFill>
                  <a:srgbClr val="3B4F89"/>
                </a:solidFill>
              </a:rPr>
              <a:t>- </a:t>
            </a:r>
            <a:r>
              <a:rPr lang="en-US" sz="2800" i="1" baseline="0" dirty="0">
                <a:solidFill>
                  <a:srgbClr val="3B4F89"/>
                </a:solidFill>
              </a:rPr>
              <a:t>p</a:t>
            </a:r>
            <a:r>
              <a:rPr lang="en-US" sz="2800" dirty="0">
                <a:solidFill>
                  <a:srgbClr val="3B4F89"/>
                </a:solidFill>
              </a:rPr>
              <a:t>2</a:t>
            </a:r>
            <a:r>
              <a:rPr lang="en-US" sz="2800" i="1" baseline="0" dirty="0">
                <a:solidFill>
                  <a:srgbClr val="3B4F89"/>
                </a:solidFill>
              </a:rPr>
              <a:t>x</a:t>
            </a:r>
            <a:r>
              <a:rPr lang="en-US" sz="2800" dirty="0">
                <a:solidFill>
                  <a:srgbClr val="3B4F89"/>
                </a:solidFill>
              </a:rPr>
              <a:t>2 </a:t>
            </a:r>
            <a:r>
              <a:rPr lang="en-US" sz="2800" baseline="0" dirty="0">
                <a:solidFill>
                  <a:srgbClr val="3B4F89"/>
                </a:solidFill>
              </a:rPr>
              <a:t>- … - </a:t>
            </a:r>
            <a:r>
              <a:rPr lang="en-US" sz="2800" i="1" baseline="0" dirty="0" err="1">
                <a:solidFill>
                  <a:srgbClr val="3B4F89"/>
                </a:solidFill>
              </a:rPr>
              <a:t>p</a:t>
            </a:r>
            <a:r>
              <a:rPr lang="en-US" sz="2800" i="1" dirty="0" err="1">
                <a:solidFill>
                  <a:srgbClr val="3B4F89"/>
                </a:solidFill>
              </a:rPr>
              <a:t>n</a:t>
            </a:r>
            <a:r>
              <a:rPr lang="en-US" sz="2800" i="1" baseline="0" dirty="0" err="1">
                <a:solidFill>
                  <a:srgbClr val="3B4F89"/>
                </a:solidFill>
              </a:rPr>
              <a:t>x</a:t>
            </a:r>
            <a:r>
              <a:rPr lang="en-US" sz="2800" i="1" dirty="0" err="1">
                <a:solidFill>
                  <a:srgbClr val="3B4F89"/>
                </a:solidFill>
              </a:rPr>
              <a:t>n</a:t>
            </a:r>
            <a:r>
              <a:rPr lang="en-US" sz="2800" baseline="0" dirty="0">
                <a:solidFill>
                  <a:srgbClr val="3B4F89"/>
                </a:solidFill>
                <a:sym typeface="Symbol" pitchFamily="18" charset="2"/>
              </a:rPr>
              <a:t> = 0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0" y="0"/>
            <a:ext cx="89916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9pPr>
          </a:lstStyle>
          <a:p>
            <a:r>
              <a:rPr lang="es-UY" sz="3600" kern="0" baseline="0" smtClean="0"/>
              <a:t>Análisis matemático caso de n bienes </a:t>
            </a:r>
            <a:endParaRPr lang="es-UY" sz="3600" kern="0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2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autoUpdateAnimBg="0"/>
      <p:bldP spid="17203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BFA9F167-7082-4B8A-AA22-E70DCF7DDCE0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21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725487"/>
          </a:xfrm>
        </p:spPr>
        <p:txBody>
          <a:bodyPr/>
          <a:lstStyle/>
          <a:p>
            <a:r>
              <a:rPr lang="en-US" sz="3600" dirty="0" err="1" smtClean="0"/>
              <a:t>Análisis</a:t>
            </a:r>
            <a:r>
              <a:rPr lang="en-US" sz="3600" dirty="0" smtClean="0"/>
              <a:t> </a:t>
            </a:r>
            <a:r>
              <a:rPr lang="en-US" sz="3600" dirty="0" err="1" smtClean="0"/>
              <a:t>matemático</a:t>
            </a:r>
            <a:r>
              <a:rPr lang="en-US" sz="3600" dirty="0" smtClean="0"/>
              <a:t> </a:t>
            </a:r>
            <a:r>
              <a:rPr lang="en-US" sz="3600" dirty="0" err="1" smtClean="0"/>
              <a:t>caso</a:t>
            </a:r>
            <a:r>
              <a:rPr lang="en-US" sz="3600" dirty="0" smtClean="0"/>
              <a:t> de n </a:t>
            </a:r>
            <a:r>
              <a:rPr lang="en-US" sz="3600" dirty="0" err="1" smtClean="0"/>
              <a:t>bienes</a:t>
            </a:r>
            <a:r>
              <a:rPr lang="en-US" sz="3600" dirty="0" smtClean="0"/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04800" y="5867602"/>
            <a:ext cx="8686800" cy="550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endParaRPr lang="es-UY" sz="3600" dirty="0">
              <a:solidFill>
                <a:srgbClr val="470F3E"/>
              </a:solidFill>
              <a:latin typeface="+mn-lt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102220" y="838200"/>
                <a:ext cx="8915400" cy="586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470F3E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rgbClr val="470F3E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470F3E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470F3E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70F3E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70F3E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70F3E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70F3E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70F3E"/>
                    </a:solidFill>
                    <a:latin typeface="+mn-lt"/>
                  </a:defRPr>
                </a:lvl9pPr>
              </a:lstStyle>
              <a:p>
                <a:r>
                  <a:rPr lang="es-ES" sz="2800" kern="0" baseline="0" dirty="0" smtClean="0"/>
                  <a:t>En general es posible resolver las Condiciones de Primer Orden para obtener los valores óptimos de </a:t>
                </a:r>
                <a:r>
                  <a:rPr lang="es-ES" sz="2800" i="1" kern="0" baseline="0" dirty="0" smtClean="0"/>
                  <a:t>x</a:t>
                </a:r>
                <a:r>
                  <a:rPr lang="es-ES" sz="2800" kern="0" baseline="-25000" dirty="0" smtClean="0"/>
                  <a:t>1</a:t>
                </a:r>
                <a:r>
                  <a:rPr lang="es-ES" sz="2800" kern="0" baseline="0" dirty="0" smtClean="0"/>
                  <a:t>,</a:t>
                </a:r>
                <a:r>
                  <a:rPr lang="es-ES" sz="2800" i="1" kern="0" baseline="0" dirty="0" smtClean="0"/>
                  <a:t>x</a:t>
                </a:r>
                <a:r>
                  <a:rPr lang="es-ES" sz="2800" kern="0" baseline="-25000" dirty="0" smtClean="0"/>
                  <a:t>2</a:t>
                </a:r>
                <a:r>
                  <a:rPr lang="es-ES" sz="2800" kern="0" baseline="0" dirty="0" smtClean="0"/>
                  <a:t>,…,</a:t>
                </a:r>
                <a:r>
                  <a:rPr lang="es-ES" sz="2800" i="1" kern="0" baseline="0" dirty="0" err="1" smtClean="0"/>
                  <a:t>x</a:t>
                </a:r>
                <a:r>
                  <a:rPr lang="es-ES" sz="2800" i="1" kern="0" baseline="-25000" dirty="0" err="1" smtClean="0"/>
                  <a:t>n</a:t>
                </a:r>
                <a:endParaRPr lang="es-ES" sz="2800" i="1" kern="0" baseline="0" dirty="0" smtClean="0"/>
              </a:p>
              <a:p>
                <a:r>
                  <a:rPr lang="es-ES" sz="2800" kern="0" baseline="0" dirty="0" smtClean="0"/>
                  <a:t>Típicamente: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kern="0" baseline="0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UY" sz="2800" i="1" kern="0" baseline="0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UY" sz="2800" i="1" kern="0" baseline="0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UY" sz="2800" i="1" kern="0" baseline="0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m:rPr>
                        <m:nor/>
                      </m:rPr>
                      <a:rPr lang="en-US" sz="2800" kern="0" baseline="0" dirty="0" smtClean="0">
                        <a:solidFill>
                          <a:srgbClr val="3B4F89"/>
                        </a:solidFill>
                      </a:rPr>
                      <m:t> = </m:t>
                    </m:r>
                    <m:sSub>
                      <m:sSubPr>
                        <m:ctrlPr>
                          <a:rPr lang="en-US" sz="2800" i="1" kern="0" baseline="0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800" i="1" kern="0" baseline="0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UY" sz="2800" i="1" kern="0" baseline="0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800" kern="0" baseline="0" dirty="0" smtClean="0">
                        <a:solidFill>
                          <a:srgbClr val="3B4F89"/>
                        </a:solidFill>
                      </a:rPr>
                      <m:t>(</m:t>
                    </m:r>
                    <m:sSub>
                      <m:sSubPr>
                        <m:ctrlPr>
                          <a:rPr lang="en-US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800" i="1" kern="0" baseline="0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UY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800" kern="0" baseline="0" dirty="0" smtClean="0">
                        <a:solidFill>
                          <a:srgbClr val="3B4F89"/>
                        </a:solidFill>
                      </a:rPr>
                      <m:t>,</m:t>
                    </m:r>
                    <m:sSub>
                      <m:sSubPr>
                        <m:ctrlPr>
                          <a:rPr lang="en-US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UY" sz="2800" i="1" kern="0" baseline="0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800" kern="0" baseline="0" dirty="0" smtClean="0">
                        <a:solidFill>
                          <a:srgbClr val="3B4F89"/>
                        </a:solidFill>
                      </a:rPr>
                      <m:t>,…,</m:t>
                    </m:r>
                    <m:sSub>
                      <m:sSubPr>
                        <m:ctrlPr>
                          <a:rPr lang="en-US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UY" sz="2800" i="1" kern="0" baseline="0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sz="2800" kern="0" baseline="0" dirty="0" smtClean="0">
                        <a:solidFill>
                          <a:srgbClr val="3B4F89"/>
                        </a:solidFill>
                      </a:rPr>
                      <m:t>,</m:t>
                    </m:r>
                    <m:r>
                      <a:rPr lang="es-UY" sz="2800" i="1" kern="0" baseline="0" dirty="0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m:rPr>
                        <m:nor/>
                      </m:rPr>
                      <a:rPr lang="en-US" sz="2800" kern="0" baseline="0" dirty="0" smtClean="0">
                        <a:solidFill>
                          <a:srgbClr val="3B4F89"/>
                        </a:solidFill>
                      </a:rPr>
                      <m:t>)</m:t>
                    </m:r>
                  </m:oMath>
                </a14:m>
                <a:endParaRPr lang="en-US" sz="2800" kern="0" baseline="0" dirty="0">
                  <a:solidFill>
                    <a:srgbClr val="3B4F89"/>
                  </a:solidFill>
                </a:endParaRP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UY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UY" sz="2800" i="1" kern="0" baseline="0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s-UY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m:rPr>
                        <m:nor/>
                      </m:rPr>
                      <a:rPr lang="en-US" sz="2800" kern="0" baseline="0" dirty="0">
                        <a:solidFill>
                          <a:srgbClr val="3B4F89"/>
                        </a:solidFill>
                      </a:rPr>
                      <m:t> = </m:t>
                    </m:r>
                    <m:sSub>
                      <m:sSubPr>
                        <m:ctrlPr>
                          <a:rPr lang="en-US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UY" sz="2800" i="1" kern="0" baseline="0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800" kern="0" baseline="0" dirty="0">
                        <a:solidFill>
                          <a:srgbClr val="3B4F89"/>
                        </a:solidFill>
                      </a:rPr>
                      <m:t>(</m:t>
                    </m:r>
                    <m:sSub>
                      <m:sSubPr>
                        <m:ctrlPr>
                          <a:rPr lang="en-US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UY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800" kern="0" baseline="0" dirty="0">
                        <a:solidFill>
                          <a:srgbClr val="3B4F89"/>
                        </a:solidFill>
                      </a:rPr>
                      <m:t>,</m:t>
                    </m:r>
                    <m:sSub>
                      <m:sSubPr>
                        <m:ctrlPr>
                          <a:rPr lang="en-US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UY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800" kern="0" baseline="0" dirty="0">
                        <a:solidFill>
                          <a:srgbClr val="3B4F89"/>
                        </a:solidFill>
                      </a:rPr>
                      <m:t>,…,</m:t>
                    </m:r>
                    <m:sSub>
                      <m:sSubPr>
                        <m:ctrlPr>
                          <a:rPr lang="en-US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UY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sz="2800" kern="0" baseline="0" dirty="0">
                        <a:solidFill>
                          <a:srgbClr val="3B4F89"/>
                        </a:solidFill>
                      </a:rPr>
                      <m:t>,</m:t>
                    </m:r>
                    <m:r>
                      <a:rPr lang="es-UY" sz="2800" i="1" kern="0" baseline="0" dirty="0">
                        <a:solidFill>
                          <a:srgbClr val="3B4F89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m:rPr>
                        <m:nor/>
                      </m:rPr>
                      <a:rPr lang="en-US" sz="2800" kern="0" baseline="0" dirty="0">
                        <a:solidFill>
                          <a:srgbClr val="3B4F89"/>
                        </a:solidFill>
                      </a:rPr>
                      <m:t>)</m:t>
                    </m:r>
                  </m:oMath>
                </a14:m>
                <a:endParaRPr lang="es-UY" sz="2800" kern="0" baseline="0" dirty="0" smtClean="0">
                  <a:solidFill>
                    <a:srgbClr val="3B4F89"/>
                  </a:solidFill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s-UY" sz="2800" kern="0" baseline="0" dirty="0" smtClean="0">
                    <a:solidFill>
                      <a:srgbClr val="3B4F89"/>
                    </a:solidFill>
                  </a:rPr>
                  <a:t>………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UY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UY" sz="2800" i="1" kern="0" baseline="0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s-UY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m:rPr>
                        <m:nor/>
                      </m:rPr>
                      <a:rPr lang="en-US" sz="2800" kern="0" baseline="0" dirty="0">
                        <a:solidFill>
                          <a:srgbClr val="3B4F89"/>
                        </a:solidFill>
                      </a:rPr>
                      <m:t> = </m:t>
                    </m:r>
                    <m:sSub>
                      <m:sSubPr>
                        <m:ctrlPr>
                          <a:rPr lang="en-US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UY" sz="2800" i="1" kern="0" baseline="0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sz="2800" kern="0" baseline="0" dirty="0">
                        <a:solidFill>
                          <a:srgbClr val="3B4F89"/>
                        </a:solidFill>
                      </a:rPr>
                      <m:t>(</m:t>
                    </m:r>
                    <m:sSub>
                      <m:sSubPr>
                        <m:ctrlPr>
                          <a:rPr lang="en-US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UY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800" kern="0" baseline="0" dirty="0">
                        <a:solidFill>
                          <a:srgbClr val="3B4F89"/>
                        </a:solidFill>
                      </a:rPr>
                      <m:t>,</m:t>
                    </m:r>
                    <m:sSub>
                      <m:sSubPr>
                        <m:ctrlPr>
                          <a:rPr lang="en-US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UY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800" kern="0" baseline="0" dirty="0">
                        <a:solidFill>
                          <a:srgbClr val="3B4F89"/>
                        </a:solidFill>
                      </a:rPr>
                      <m:t>,…,</m:t>
                    </m:r>
                    <m:sSub>
                      <m:sSubPr>
                        <m:ctrlPr>
                          <a:rPr lang="en-US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UY" sz="2800" i="1" kern="0" baseline="0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sz="2800" kern="0" baseline="0" dirty="0">
                        <a:solidFill>
                          <a:srgbClr val="3B4F89"/>
                        </a:solidFill>
                      </a:rPr>
                      <m:t>,</m:t>
                    </m:r>
                    <m:r>
                      <a:rPr lang="es-UY" sz="2800" i="1" kern="0" baseline="0" dirty="0">
                        <a:solidFill>
                          <a:srgbClr val="3B4F89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m:rPr>
                        <m:nor/>
                      </m:rPr>
                      <a:rPr lang="en-US" sz="2800" kern="0" baseline="0" dirty="0">
                        <a:solidFill>
                          <a:srgbClr val="3B4F89"/>
                        </a:solidFill>
                      </a:rPr>
                      <m:t>)</m:t>
                    </m:r>
                  </m:oMath>
                </a14:m>
                <a:endParaRPr lang="en-US" sz="2800" kern="0" baseline="0" dirty="0">
                  <a:solidFill>
                    <a:srgbClr val="3B4F89"/>
                  </a:solidFill>
                </a:endParaRPr>
              </a:p>
              <a:p>
                <a:r>
                  <a:rPr lang="es-UY" sz="2800" kern="0" baseline="0" dirty="0" smtClean="0">
                    <a:sym typeface="Symbol" pitchFamily="18" charset="2"/>
                  </a:rPr>
                  <a:t>Estas </a:t>
                </a:r>
                <a:r>
                  <a:rPr lang="es-UY" sz="2800" kern="0" baseline="0" dirty="0">
                    <a:sym typeface="Symbol" pitchFamily="18" charset="2"/>
                  </a:rPr>
                  <a:t>son las </a:t>
                </a:r>
                <a:r>
                  <a:rPr lang="es-UY" sz="2800" b="1" i="1" kern="0" baseline="0" dirty="0">
                    <a:sym typeface="Symbol" pitchFamily="18" charset="2"/>
                  </a:rPr>
                  <a:t>funciones de demanda (</a:t>
                </a:r>
                <a:r>
                  <a:rPr lang="es-UY" sz="2800" b="1" i="1" kern="0" baseline="0" dirty="0" err="1">
                    <a:sym typeface="Symbol" pitchFamily="18" charset="2"/>
                  </a:rPr>
                  <a:t>marshallianas</a:t>
                </a:r>
                <a:r>
                  <a:rPr lang="es-UY" sz="2800" b="1" i="1" kern="0" baseline="0" dirty="0">
                    <a:sym typeface="Symbol" pitchFamily="18" charset="2"/>
                  </a:rPr>
                  <a:t>)</a:t>
                </a:r>
                <a:r>
                  <a:rPr lang="es-UY" sz="2800" kern="0" baseline="0" dirty="0">
                    <a:sym typeface="Symbol" pitchFamily="18" charset="2"/>
                  </a:rPr>
                  <a:t> de los n bienes del </a:t>
                </a:r>
                <a:r>
                  <a:rPr lang="es-UY" sz="2800" kern="0" baseline="0" dirty="0" smtClean="0">
                    <a:sym typeface="Symbol" pitchFamily="18" charset="2"/>
                  </a:rPr>
                  <a:t>individuo</a:t>
                </a:r>
                <a:endParaRPr lang="es-ES" sz="2800" kern="0" baseline="0" dirty="0" smtClean="0"/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20" y="838200"/>
                <a:ext cx="8915400" cy="5867400"/>
              </a:xfrm>
              <a:prstGeom prst="rect">
                <a:avLst/>
              </a:prstGeom>
              <a:blipFill>
                <a:blip r:embed="rId3"/>
                <a:stretch>
                  <a:fillRect l="-1231" t="-11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22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0B1B2209-EB07-4215-9D4A-2BFAAF716588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22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4383"/>
            <a:ext cx="9220200" cy="661417"/>
          </a:xfrm>
        </p:spPr>
        <p:txBody>
          <a:bodyPr/>
          <a:lstStyle/>
          <a:p>
            <a:r>
              <a:rPr lang="es-UY" sz="2400" dirty="0" smtClean="0"/>
              <a:t>Con las CPO podemos obtener la condición de tangencia que vimos recién gráficamente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" y="816744"/>
                <a:ext cx="8991600" cy="588885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200" dirty="0" smtClean="0"/>
                  <a:t>Para 2 </a:t>
                </a:r>
                <a:r>
                  <a:rPr lang="en-US" sz="2200" dirty="0" err="1" smtClean="0"/>
                  <a:t>bienes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cualquiera</a:t>
                </a:r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200" dirty="0" smtClean="0"/>
                  <a:t>, </a:t>
                </a:r>
                <a:r>
                  <a:rPr lang="en-US" sz="2200" dirty="0" err="1" smtClean="0"/>
                  <a:t>sus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condiciones</a:t>
                </a:r>
                <a:r>
                  <a:rPr lang="en-US" sz="2200" dirty="0" smtClean="0"/>
                  <a:t> de primer </a:t>
                </a:r>
                <a:r>
                  <a:rPr lang="en-US" sz="2200" dirty="0" err="1" smtClean="0"/>
                  <a:t>orden</a:t>
                </a:r>
                <a:r>
                  <a:rPr lang="en-US" sz="2200" dirty="0" smtClean="0"/>
                  <a:t> son:</a:t>
                </a:r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</m:t>
                          </m:r>
                          <m:r>
                            <a:rPr lang="en-US" sz="2200" b="1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𝑳</m:t>
                          </m:r>
                        </m:num>
                        <m:den>
                          <m:r>
                            <a:rPr lang="en-US" sz="220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</m:t>
                          </m:r>
                          <m:r>
                            <a:rPr lang="en-US" sz="220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𝑥𝑖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 </m:t>
                      </m:r>
                      <m:r>
                        <a:rPr lang="en-US" sz="22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 </m:t>
                      </m:r>
                      <m:f>
                        <m:fPr>
                          <m:ctrlPr>
                            <a:rPr lang="en-US" sz="220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</m:t>
                          </m:r>
                          <m:r>
                            <a:rPr lang="en-US" sz="220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𝑈</m:t>
                          </m:r>
                        </m:num>
                        <m:den>
                          <m:r>
                            <a:rPr lang="en-US" sz="220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</m:t>
                          </m:r>
                          <m:r>
                            <a:rPr lang="en-US" sz="220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𝑥𝑖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 </m:t>
                      </m:r>
                      <m:r>
                        <a:rPr lang="en-US" sz="22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𝑝𝑖</m:t>
                      </m:r>
                      <m:r>
                        <a:rPr lang="en-US" sz="22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= 0</m:t>
                      </m:r>
                    </m:oMath>
                  </m:oMathPara>
                </a14:m>
                <a:endParaRPr lang="en-US" sz="2200" dirty="0">
                  <a:solidFill>
                    <a:srgbClr val="3B4F89"/>
                  </a:solidFill>
                  <a:sym typeface="Symbol" pitchFamily="18" charset="2"/>
                </a:endParaRPr>
              </a:p>
              <a:p>
                <a:pPr algn="ctr">
                  <a:lnSpc>
                    <a:spcPct val="14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</m:t>
                          </m:r>
                          <m:r>
                            <a:rPr lang="en-US" sz="2200" b="1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𝑳</m:t>
                          </m:r>
                        </m:num>
                        <m:den>
                          <m:r>
                            <a:rPr lang="en-US" sz="22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</m:t>
                          </m:r>
                          <m:r>
                            <a:rPr lang="en-US" sz="22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𝑥𝑗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= </m:t>
                      </m:r>
                      <m:f>
                        <m:fPr>
                          <m:ctrlPr>
                            <a:rPr lang="en-US" sz="22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</m:t>
                          </m:r>
                          <m:r>
                            <a:rPr lang="en-US" sz="22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𝑈</m:t>
                          </m:r>
                        </m:num>
                        <m:den>
                          <m:r>
                            <a:rPr lang="en-US" sz="22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</m:t>
                          </m:r>
                          <m:r>
                            <a:rPr lang="en-US" sz="22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𝑥𝑗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− </m:t>
                      </m:r>
                      <m:r>
                        <a:rPr lang="en-US" sz="22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𝑝𝑗</m:t>
                      </m:r>
                      <m:r>
                        <a:rPr lang="en-US" sz="22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 0</m:t>
                      </m:r>
                    </m:oMath>
                  </m:oMathPara>
                </a14:m>
                <a:endParaRPr lang="en-US" sz="2200" dirty="0" smtClean="0"/>
              </a:p>
              <a:p>
                <a:pPr>
                  <a:lnSpc>
                    <a:spcPct val="140000"/>
                  </a:lnSpc>
                </a:pPr>
                <a:r>
                  <a:rPr lang="en-US" sz="2200" dirty="0" err="1"/>
                  <a:t>Despejando</a:t>
                </a:r>
                <a:r>
                  <a:rPr lang="en-US" sz="2200" dirty="0"/>
                  <a:t>: </a:t>
                </a:r>
                <a:endParaRPr lang="en-US" sz="2200" dirty="0" smtClean="0"/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f>
                        <m:fPr>
                          <m:ctrlPr>
                            <a:rPr lang="en-US" sz="22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</m:t>
                          </m:r>
                          <m:r>
                            <a:rPr lang="en-US" sz="22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𝑈</m:t>
                          </m:r>
                        </m:num>
                        <m:den>
                          <m:r>
                            <a:rPr lang="en-US" sz="22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</m:t>
                          </m:r>
                          <m:r>
                            <a:rPr lang="en-US" sz="22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𝑥𝑖</m:t>
                          </m:r>
                        </m:den>
                      </m:f>
                      <m:r>
                        <a:rPr lang="es-UY" sz="2200" b="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</m:t>
                      </m:r>
                      <m:sSub>
                        <m:sSubPr>
                          <m:ctrlPr>
                            <a:rPr lang="en-US" sz="220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s-UY" sz="2200" b="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s-UY" sz="2200" b="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rgbClr val="3B4F89"/>
                  </a:solidFill>
                  <a:sym typeface="Symbol" pitchFamily="18" charset="2"/>
                </a:endParaRPr>
              </a:p>
              <a:p>
                <a:pPr algn="ctr">
                  <a:lnSpc>
                    <a:spcPct val="14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</m:t>
                          </m:r>
                          <m:r>
                            <a:rPr lang="en-US" sz="22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𝑈</m:t>
                          </m:r>
                        </m:num>
                        <m:den>
                          <m:r>
                            <a:rPr lang="en-US" sz="22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</m:t>
                          </m:r>
                          <m:r>
                            <a:rPr lang="en-US" sz="22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𝑥𝑗</m:t>
                          </m:r>
                        </m:den>
                      </m:f>
                      <m:r>
                        <a:rPr lang="es-UY" sz="2200" b="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</m:t>
                      </m:r>
                      <m:sSub>
                        <m:sSubPr>
                          <m:ctrlPr>
                            <a:rPr lang="en-US" sz="22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s-UY" sz="22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s-UY" sz="22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200" dirty="0" smtClean="0"/>
              </a:p>
              <a:p>
                <a:pPr>
                  <a:lnSpc>
                    <a:spcPct val="140000"/>
                  </a:lnSpc>
                </a:pPr>
                <a:r>
                  <a:rPr lang="en-US" sz="2200" dirty="0" smtClean="0"/>
                  <a:t>Dividiendo la </a:t>
                </a:r>
                <a:r>
                  <a:rPr lang="en-US" sz="2200" dirty="0" err="1" smtClean="0"/>
                  <a:t>primera</a:t>
                </a:r>
                <a:r>
                  <a:rPr lang="en-US" sz="2200" dirty="0" smtClean="0"/>
                  <a:t> entre la </a:t>
                </a:r>
                <a:r>
                  <a:rPr lang="en-US" sz="2200" dirty="0" err="1" smtClean="0"/>
                  <a:t>segunda</a:t>
                </a:r>
                <a:r>
                  <a:rPr lang="en-US" sz="22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000" i="1" dirty="0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3000" i="1" dirty="0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</m:t>
                            </m:r>
                            <m:r>
                              <a:rPr lang="en-US" sz="3000" i="1" dirty="0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𝑈</m:t>
                            </m:r>
                          </m:num>
                          <m:den>
                            <m:r>
                              <a:rPr lang="en-US" sz="3000" i="1" dirty="0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</m:t>
                            </m:r>
                            <m:r>
                              <a:rPr lang="en-US" sz="3000" i="1" dirty="0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𝑥𝑖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000" i="1" dirty="0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3000" i="1" dirty="0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</m:t>
                            </m:r>
                            <m:r>
                              <a:rPr lang="en-US" sz="3000" i="1" dirty="0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𝑈</m:t>
                            </m:r>
                          </m:num>
                          <m:den>
                            <m:r>
                              <a:rPr lang="en-US" sz="3000" i="1" dirty="0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</m:t>
                            </m:r>
                            <m:r>
                              <a:rPr lang="en-US" sz="3000" i="1" dirty="0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𝑥𝑗</m:t>
                            </m:r>
                          </m:den>
                        </m:f>
                      </m:den>
                    </m:f>
                    <m:r>
                      <a:rPr lang="es-UY" sz="3000" b="0" i="1" dirty="0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m:rPr>
                        <m:sty m:val="p"/>
                      </m:rPr>
                      <a:rPr lang="es-UY" sz="3000" dirty="0">
                        <a:solidFill>
                          <a:srgbClr val="3B4F8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TMS</m:t>
                    </m:r>
                    <m:r>
                      <a:rPr lang="es-UY" sz="3000" i="1" dirty="0">
                        <a:solidFill>
                          <a:srgbClr val="3B4F8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3000" i="1" dirty="0">
                        <a:solidFill>
                          <a:srgbClr val="3B4F8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f>
                      <m:fPr>
                        <m:ctrlPr>
                          <a:rPr lang="en-US" sz="3000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s-UY" sz="3000" i="1" dirty="0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s-UY" sz="3000" i="1" dirty="0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s-UY" sz="3000" i="1" dirty="0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s-UY" sz="3000" i="1" dirty="0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816744"/>
                <a:ext cx="8991600" cy="5888856"/>
              </a:xfrm>
              <a:blipFill>
                <a:blip r:embed="rId3"/>
                <a:stretch>
                  <a:fillRect l="-610" t="-155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6D6E20DA-CCF1-446C-A04D-D590C722EC8C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23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s-UY" sz="3200" dirty="0" smtClean="0"/>
              <a:t>Interpretación del Multiplicador </a:t>
            </a:r>
            <a:r>
              <a:rPr lang="es-UY" sz="3200" dirty="0" err="1" smtClean="0"/>
              <a:t>Lagrangeano</a:t>
            </a:r>
            <a:endParaRPr lang="es-UY" sz="3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0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" y="914400"/>
                <a:ext cx="9067800" cy="5867400"/>
              </a:xfrm>
            </p:spPr>
            <p:txBody>
              <a:bodyPr/>
              <a:lstStyle/>
              <a:p>
                <a:r>
                  <a:rPr lang="en-US" sz="2000" dirty="0"/>
                  <a:t>De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3B4F89"/>
                          </a:solidFill>
                          <a:latin typeface="Cambria Math"/>
                        </a:rPr>
                        <m:t>𝑳</m:t>
                      </m:r>
                      <m:r>
                        <a:rPr lang="en-US" sz="2000" i="1" dirty="0" smtClean="0">
                          <a:solidFill>
                            <a:srgbClr val="3B4F89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solidFill>
                            <a:srgbClr val="3B4F89"/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2000" i="1" dirty="0">
                          <a:solidFill>
                            <a:srgbClr val="3B4F89"/>
                          </a:solidFill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i="1" baseline="-25000" dirty="0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i="1" dirty="0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 dirty="0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i="1" baseline="-25000" dirty="0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000" i="1" dirty="0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,…,</m:t>
                          </m:r>
                          <m:r>
                            <a:rPr lang="en-US" sz="2000" i="1" dirty="0" err="1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i="1" baseline="-25000" dirty="0" err="1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 dirty="0">
                          <a:solidFill>
                            <a:srgbClr val="3B4F89"/>
                          </a:solidFill>
                          <a:latin typeface="Cambria Math"/>
                        </a:rPr>
                        <m:t>+ </m:t>
                      </m:r>
                      <m:r>
                        <a:rPr lang="en-US" sz="2000" i="1" dirty="0">
                          <a:solidFill>
                            <a:srgbClr val="3B4F89"/>
                          </a:solidFill>
                          <a:latin typeface="Cambria Math"/>
                          <a:sym typeface="Symbol" pitchFamily="18" charset="2"/>
                        </a:rPr>
                        <m:t>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en-US" sz="2000" i="1" baseline="30000" dirty="0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i="1" dirty="0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 baseline="30000" dirty="0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i="1" dirty="0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000" i="1" baseline="-25000" dirty="0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i="1" dirty="0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i="1" baseline="-25000" dirty="0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1 </m:t>
                          </m:r>
                          <m:r>
                            <a:rPr lang="en-US" sz="2000" i="1" dirty="0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 baseline="30000" dirty="0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i="1" dirty="0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000" i="1" baseline="-25000" dirty="0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000" i="1" dirty="0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i="1" baseline="-25000" dirty="0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2 </m:t>
                          </m:r>
                          <m:r>
                            <a:rPr lang="en-US" sz="2000" i="1" dirty="0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−…−</m:t>
                          </m:r>
                          <m:r>
                            <a:rPr lang="en-US" sz="2000" i="1" baseline="-25000" dirty="0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i="1" dirty="0" err="1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000" i="1" baseline="-25000" dirty="0" err="1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000" i="1" dirty="0" err="1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i="1" baseline="-25000" dirty="0" err="1">
                              <a:solidFill>
                                <a:srgbClr val="3B4F89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s-ES" sz="2000" baseline="-25000" dirty="0" smtClean="0">
                  <a:solidFill>
                    <a:srgbClr val="3B4F89"/>
                  </a:solidFill>
                </a:endParaRPr>
              </a:p>
              <a:p>
                <a:r>
                  <a:rPr lang="en-US" sz="2000" dirty="0" smtClean="0">
                    <a:sym typeface="Symbol" pitchFamily="18" charset="2"/>
                  </a:rPr>
                  <a:t>Sale que: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s-E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s-ES" sz="2000" i="1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s-E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s-ES" sz="2000" i="1">
                              <a:latin typeface="Cambria Math"/>
                              <a:ea typeface="Cambria Math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s-ES" sz="2000" i="1" dirty="0" smtClean="0">
                  <a:latin typeface="Cambria Math"/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lang="es-ES" sz="2000" i="1" dirty="0" smtClean="0">
                    <a:latin typeface="Cambria Math"/>
                    <a:ea typeface="Cambria Math"/>
                  </a:rPr>
                  <a:t>En el </a:t>
                </a:r>
                <a:r>
                  <a:rPr lang="es-UY" sz="2000" i="1" dirty="0" smtClean="0">
                    <a:latin typeface="Cambria Math"/>
                    <a:ea typeface="Cambria Math"/>
                  </a:rPr>
                  <a:t>óptimo:</a:t>
                </a:r>
              </a:p>
              <a:p>
                <a:pPr marL="457200" lvl="1" indent="0">
                  <a:buNone/>
                </a:pPr>
                <a:endParaRPr lang="es-ES" sz="2000" i="1" dirty="0" smtClean="0">
                  <a:latin typeface="Cambria Math"/>
                  <a:ea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20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s-E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20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2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ES" sz="20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s-ES" sz="20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den>
                      </m:f>
                      <m:r>
                        <a:rPr lang="es-E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s-ES" sz="2000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  <m:r>
                            <a:rPr lang="es-ES" sz="20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s-E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20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s-E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s-E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20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ES" sz="20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s-ES" sz="2000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s-E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s-ES" sz="2000" i="1">
                              <a:latin typeface="Cambria Math"/>
                              <a:ea typeface="Cambria Math"/>
                            </a:rPr>
                            <m:t>𝐼</m:t>
                          </m:r>
                        </m:den>
                      </m:f>
                      <m:r>
                        <a:rPr lang="es-E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E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2000" b="0" i="1" smtClean="0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s-ES" sz="20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s-E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s-ES" sz="2000" i="1">
                              <a:latin typeface="Cambria Math"/>
                              <a:ea typeface="Cambria Math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s-ES" sz="2000" dirty="0" smtClean="0"/>
              </a:p>
              <a:p>
                <a:pPr marL="457200" lvl="1" indent="0">
                  <a:buNone/>
                </a:pPr>
                <a:endParaRPr lang="es-ES" sz="2000" dirty="0" smtClean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ea typeface="+mn-ea"/>
                    <a:cs typeface="+mn-cs"/>
                    <a:sym typeface="Symbol" pitchFamily="18" charset="2"/>
                  </a:rPr>
                  <a:t> </a:t>
                </a:r>
                <a:r>
                  <a:rPr lang="en-US" sz="2000" dirty="0" err="1">
                    <a:ea typeface="+mn-ea"/>
                    <a:cs typeface="+mn-cs"/>
                    <a:sym typeface="Symbol" pitchFamily="18" charset="2"/>
                  </a:rPr>
                  <a:t>es</a:t>
                </a:r>
                <a:r>
                  <a:rPr lang="en-US" sz="2000" dirty="0">
                    <a:ea typeface="+mn-ea"/>
                    <a:cs typeface="+mn-cs"/>
                    <a:sym typeface="Symbol" pitchFamily="18" charset="2"/>
                  </a:rPr>
                  <a:t> la UM del </a:t>
                </a:r>
                <a:r>
                  <a:rPr lang="en-US" sz="2000" dirty="0" err="1">
                    <a:ea typeface="+mn-ea"/>
                    <a:cs typeface="+mn-cs"/>
                    <a:sym typeface="Symbol" pitchFamily="18" charset="2"/>
                  </a:rPr>
                  <a:t>Ingreso</a:t>
                </a:r>
                <a:endParaRPr lang="en-US" sz="2000" dirty="0">
                  <a:ea typeface="+mn-ea"/>
                  <a:cs typeface="+mn-cs"/>
                </a:endParaRPr>
              </a:p>
              <a:p>
                <a:pPr marL="457200" lvl="1" indent="0">
                  <a:buNone/>
                </a:pPr>
                <a:endParaRPr lang="es-ES" sz="2000" dirty="0" smtClean="0"/>
              </a:p>
            </p:txBody>
          </p:sp>
        </mc:Choice>
        <mc:Fallback xmlns="">
          <p:sp>
            <p:nvSpPr>
              <p:cNvPr id="174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914400"/>
                <a:ext cx="9067800" cy="5867400"/>
              </a:xfrm>
              <a:blipFill>
                <a:blip r:embed="rId3"/>
                <a:stretch>
                  <a:fillRect l="-605" t="-41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bldLvl="5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6D6E20DA-CCF1-446C-A04D-D590C722EC8C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24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174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751288"/>
              </p:ext>
            </p:extLst>
          </p:nvPr>
        </p:nvGraphicFramePr>
        <p:xfrm>
          <a:off x="2138363" y="1169988"/>
          <a:ext cx="5133975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Ecuación" r:id="rId4" imgW="2387520" imgH="431640" progId="Equation.3">
                  <p:embed/>
                </p:oleObj>
              </mc:Choice>
              <mc:Fallback>
                <p:oleObj name="Ecuación" r:id="rId4" imgW="2387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1169988"/>
                        <a:ext cx="5133975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767759"/>
              </p:ext>
            </p:extLst>
          </p:nvPr>
        </p:nvGraphicFramePr>
        <p:xfrm>
          <a:off x="2482056" y="2443222"/>
          <a:ext cx="41798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Ecuación" r:id="rId6" imgW="1942920" imgH="457200" progId="Equation.3">
                  <p:embed/>
                </p:oleObj>
              </mc:Choice>
              <mc:Fallback>
                <p:oleObj name="Ecuación" r:id="rId6" imgW="1942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056" y="2443222"/>
                        <a:ext cx="41798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9pPr>
          </a:lstStyle>
          <a:p>
            <a:r>
              <a:rPr lang="en-US" sz="3200" kern="0" baseline="0" dirty="0" err="1" smtClean="0"/>
              <a:t>Interpretación</a:t>
            </a:r>
            <a:r>
              <a:rPr lang="en-US" sz="3200" kern="0" baseline="0" dirty="0" smtClean="0"/>
              <a:t> del </a:t>
            </a:r>
            <a:r>
              <a:rPr lang="en-US" sz="3200" kern="0" baseline="0" dirty="0" err="1" smtClean="0"/>
              <a:t>Multiplicador</a:t>
            </a:r>
            <a:r>
              <a:rPr lang="en-US" sz="3200" kern="0" baseline="0" dirty="0" smtClean="0"/>
              <a:t> </a:t>
            </a:r>
            <a:r>
              <a:rPr lang="en-US" sz="3200" kern="0" baseline="0" dirty="0" err="1" smtClean="0"/>
              <a:t>Lagrangeano</a:t>
            </a:r>
            <a:endParaRPr lang="en-US" sz="3200" kern="0" baseline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3506728"/>
                <a:ext cx="8686800" cy="3122672"/>
              </a:xfrm>
            </p:spPr>
            <p:txBody>
              <a:bodyPr/>
              <a:lstStyle/>
              <a:p>
                <a:r>
                  <a:rPr lang="es-UY" dirty="0" smtClean="0"/>
                  <a:t>La utilidad marginal del último peso gastado (o del próximo)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UY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𝑈𝑀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s-UY" dirty="0" smtClean="0"/>
                  <a:t> tiene que ser la misma donde sea que se gaste el peso</a:t>
                </a:r>
              </a:p>
              <a:p>
                <a:r>
                  <a:rPr lang="es-UY" i="1" dirty="0" smtClean="0"/>
                  <a:t>¿Por qué? ¿Por qué no está en un máximo si no se cumple esto?</a:t>
                </a:r>
                <a:endParaRPr lang="es-UY" i="1" dirty="0"/>
              </a:p>
            </p:txBody>
          </p:sp>
        </mc:Choice>
        <mc:Fallback xmlns="">
          <p:sp>
            <p:nvSpPr>
              <p:cNvPr id="10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506728"/>
                <a:ext cx="8686800" cy="3122672"/>
              </a:xfrm>
              <a:blipFill>
                <a:blip r:embed="rId8"/>
                <a:stretch>
                  <a:fillRect l="-1614" t="-2534" r="-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6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036185D0-9F13-4693-80D4-F6510D93987A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25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1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" y="762000"/>
                <a:ext cx="8915400" cy="6019800"/>
              </a:xfrm>
            </p:spPr>
            <p:txBody>
              <a:bodyPr/>
              <a:lstStyle/>
              <a:p>
                <a:r>
                  <a:rPr lang="es-UY" sz="3000" dirty="0" smtClean="0">
                    <a:sym typeface="Symbol" pitchFamily="18" charset="2"/>
                  </a:rPr>
                  <a:t>En el margen, el precio de un bien es igual a la disposición del consumidor a pagar por </a:t>
                </a:r>
                <a:r>
                  <a:rPr lang="es-UY" sz="3000" b="1" dirty="0" smtClean="0">
                    <a:sym typeface="Symbol" pitchFamily="18" charset="2"/>
                  </a:rPr>
                  <a:t>una unidad más </a:t>
                </a:r>
                <a:r>
                  <a:rPr lang="es-UY" sz="3000" dirty="0" smtClean="0">
                    <a:sym typeface="Symbol" pitchFamily="18" charset="2"/>
                  </a:rPr>
                  <a:t>del bien</a:t>
                </a:r>
                <a:endParaRPr lang="es-UY" sz="3000" i="1" dirty="0"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endParaRPr lang="es-UY" sz="3000" i="1" dirty="0" smtClean="0"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endParaRPr lang="es-UY" sz="3000" i="1" dirty="0"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endParaRPr lang="es-UY" sz="3000" i="1" dirty="0" smtClean="0"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UY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UY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s-UY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s-UY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UY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s-UY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s-UY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s-UY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s-UY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s-UY" sz="3000" dirty="0" smtClean="0">
                  <a:sym typeface="Symbol" pitchFamily="18" charset="2"/>
                </a:endParaRPr>
              </a:p>
              <a:p>
                <a:pPr marL="0" indent="0">
                  <a:buNone/>
                </a:pPr>
                <a:endParaRPr lang="es-UY" sz="3000" dirty="0" smtClean="0">
                  <a:sym typeface="Symbol" pitchFamily="18" charset="2"/>
                </a:endParaRPr>
              </a:p>
              <a:p>
                <a:r>
                  <a:rPr lang="es-UY" sz="3000" dirty="0" smtClean="0">
                    <a:sym typeface="Symbol" pitchFamily="18" charset="2"/>
                  </a:rPr>
                  <a:t>El precio es igual a lo que está dispuesto a renunciar de ingreso por una unidad más de un bien.</a:t>
                </a:r>
              </a:p>
            </p:txBody>
          </p:sp>
        </mc:Choice>
        <mc:Fallback xmlns="">
          <p:sp>
            <p:nvSpPr>
              <p:cNvPr id="175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762000"/>
                <a:ext cx="8915400" cy="6019800"/>
              </a:xfrm>
              <a:blipFill>
                <a:blip r:embed="rId4"/>
                <a:stretch>
                  <a:fillRect l="-1436" t="-1316" b="-2834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51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657885"/>
              </p:ext>
            </p:extLst>
          </p:nvPr>
        </p:nvGraphicFramePr>
        <p:xfrm>
          <a:off x="3048000" y="2523105"/>
          <a:ext cx="27146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cuación" r:id="rId5" imgW="1206360" imgH="457200" progId="Equation.3">
                  <p:embed/>
                </p:oleObj>
              </mc:Choice>
              <mc:Fallback>
                <p:oleObj name="Ecuación" r:id="rId5" imgW="120636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23105"/>
                        <a:ext cx="2714625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9pPr>
          </a:lstStyle>
          <a:p>
            <a:r>
              <a:rPr lang="en-US" sz="3200" kern="0" baseline="0" dirty="0" err="1" smtClean="0"/>
              <a:t>Interpretación</a:t>
            </a:r>
            <a:r>
              <a:rPr lang="en-US" sz="3200" kern="0" baseline="0" dirty="0" smtClean="0"/>
              <a:t> del </a:t>
            </a:r>
            <a:r>
              <a:rPr lang="en-US" sz="3200" kern="0" baseline="0" dirty="0" err="1" smtClean="0"/>
              <a:t>Multiplicador</a:t>
            </a:r>
            <a:r>
              <a:rPr lang="en-US" sz="3200" kern="0" baseline="0" dirty="0" smtClean="0"/>
              <a:t> </a:t>
            </a:r>
            <a:r>
              <a:rPr lang="en-US" sz="3200" kern="0" baseline="0" dirty="0" err="1" smtClean="0"/>
              <a:t>Lagrangeano</a:t>
            </a:r>
            <a:endParaRPr lang="en-US" sz="3200" kern="0" baseline="0" dirty="0" smtClean="0"/>
          </a:p>
        </p:txBody>
      </p:sp>
      <p:sp>
        <p:nvSpPr>
          <p:cNvPr id="2" name="CuadroTexto 1"/>
          <p:cNvSpPr txBox="1"/>
          <p:nvPr/>
        </p:nvSpPr>
        <p:spPr>
          <a:xfrm>
            <a:off x="4560814" y="2946710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 bldLvl="5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8BFB41E1-669E-4769-BEAE-3892B02598BD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26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609"/>
            <a:ext cx="7772400" cy="725488"/>
          </a:xfrm>
        </p:spPr>
        <p:txBody>
          <a:bodyPr/>
          <a:lstStyle/>
          <a:p>
            <a:r>
              <a:rPr lang="en-US" dirty="0" err="1" smtClean="0"/>
              <a:t>Soluciones</a:t>
            </a:r>
            <a:r>
              <a:rPr lang="en-US" dirty="0" smtClean="0"/>
              <a:t> de </a:t>
            </a:r>
            <a:r>
              <a:rPr lang="en-US" dirty="0" err="1" smtClean="0"/>
              <a:t>esquina</a:t>
            </a:r>
            <a:endParaRPr lang="en-US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24297"/>
            <a:ext cx="9144000" cy="3747703"/>
          </a:xfrm>
        </p:spPr>
        <p:txBody>
          <a:bodyPr/>
          <a:lstStyle/>
          <a:p>
            <a:r>
              <a:rPr lang="en-US" sz="2800" dirty="0" err="1" smtClean="0"/>
              <a:t>Cuando</a:t>
            </a:r>
            <a:r>
              <a:rPr lang="en-US" sz="2800" dirty="0" smtClean="0"/>
              <a:t> hay </a:t>
            </a:r>
            <a:r>
              <a:rPr lang="en-US" sz="2800" dirty="0" err="1" smtClean="0"/>
              <a:t>soluciones</a:t>
            </a:r>
            <a:r>
              <a:rPr lang="en-US" sz="2800" dirty="0" smtClean="0"/>
              <a:t> de </a:t>
            </a:r>
            <a:r>
              <a:rPr lang="en-US" sz="2800" dirty="0" err="1" smtClean="0"/>
              <a:t>esquina</a:t>
            </a:r>
            <a:r>
              <a:rPr lang="en-US" sz="2800" dirty="0" smtClean="0"/>
              <a:t>, </a:t>
            </a:r>
            <a:r>
              <a:rPr lang="en-US" sz="2800" dirty="0" err="1" smtClean="0"/>
              <a:t>debemos</a:t>
            </a:r>
            <a:r>
              <a:rPr lang="en-US" sz="2800" dirty="0" smtClean="0"/>
              <a:t> </a:t>
            </a:r>
            <a:r>
              <a:rPr lang="en-US" sz="2800" dirty="0" err="1" smtClean="0"/>
              <a:t>modificar</a:t>
            </a:r>
            <a:r>
              <a:rPr lang="en-US" sz="2800" dirty="0" smtClean="0"/>
              <a:t> </a:t>
            </a:r>
            <a:r>
              <a:rPr lang="en-US" sz="2800" dirty="0" err="1" smtClean="0"/>
              <a:t>las</a:t>
            </a:r>
            <a:r>
              <a:rPr lang="en-US" sz="2800" dirty="0" smtClean="0"/>
              <a:t> CPO: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en-US" sz="2400" dirty="0" smtClean="0">
                <a:solidFill>
                  <a:srgbClr val="3B4F89"/>
                </a:solidFill>
                <a:sym typeface="Symbol" pitchFamily="18" charset="2"/>
              </a:rPr>
              <a:t></a:t>
            </a:r>
            <a:r>
              <a:rPr lang="en-US" sz="2400" b="1" dirty="0" smtClean="0">
                <a:solidFill>
                  <a:srgbClr val="3B4F89"/>
                </a:solidFill>
                <a:sym typeface="Symbol" pitchFamily="18" charset="2"/>
              </a:rPr>
              <a:t>L</a:t>
            </a:r>
            <a:r>
              <a:rPr lang="en-US" sz="2400" dirty="0" smtClean="0">
                <a:solidFill>
                  <a:srgbClr val="3B4F89"/>
                </a:solidFill>
                <a:sym typeface="Symbol" pitchFamily="18" charset="2"/>
              </a:rPr>
              <a:t>/</a:t>
            </a:r>
            <a:r>
              <a:rPr lang="en-US" sz="2400" i="1" dirty="0" smtClean="0">
                <a:solidFill>
                  <a:srgbClr val="3B4F89"/>
                </a:solidFill>
                <a:sym typeface="Symbol" pitchFamily="18" charset="2"/>
              </a:rPr>
              <a:t>x</a:t>
            </a:r>
            <a:r>
              <a:rPr lang="en-US" sz="2400" i="1" baseline="-25000" dirty="0" smtClean="0">
                <a:solidFill>
                  <a:srgbClr val="3B4F89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rgbClr val="3B4F89"/>
                </a:solidFill>
                <a:sym typeface="Symbol" pitchFamily="18" charset="2"/>
              </a:rPr>
              <a:t> = </a:t>
            </a:r>
            <a:r>
              <a:rPr lang="en-US" sz="2400" i="1" dirty="0" smtClean="0">
                <a:solidFill>
                  <a:srgbClr val="3B4F89"/>
                </a:solidFill>
                <a:sym typeface="Symbol" pitchFamily="18" charset="2"/>
              </a:rPr>
              <a:t>U</a:t>
            </a:r>
            <a:r>
              <a:rPr lang="en-US" sz="2400" dirty="0" smtClean="0">
                <a:solidFill>
                  <a:srgbClr val="3B4F89"/>
                </a:solidFill>
                <a:sym typeface="Symbol" pitchFamily="18" charset="2"/>
              </a:rPr>
              <a:t>/</a:t>
            </a:r>
            <a:r>
              <a:rPr lang="en-US" sz="2400" i="1" dirty="0" smtClean="0">
                <a:solidFill>
                  <a:srgbClr val="3B4F89"/>
                </a:solidFill>
                <a:sym typeface="Symbol" pitchFamily="18" charset="2"/>
              </a:rPr>
              <a:t>x</a:t>
            </a:r>
            <a:r>
              <a:rPr lang="en-US" sz="2400" i="1" baseline="-25000" dirty="0" smtClean="0">
                <a:solidFill>
                  <a:srgbClr val="3B4F89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rgbClr val="3B4F89"/>
                </a:solidFill>
                <a:sym typeface="Symbol" pitchFamily="18" charset="2"/>
              </a:rPr>
              <a:t> - </a:t>
            </a:r>
            <a:r>
              <a:rPr lang="en-US" sz="2400" i="1" dirty="0" smtClean="0">
                <a:solidFill>
                  <a:srgbClr val="3B4F89"/>
                </a:solidFill>
                <a:sym typeface="Symbol" pitchFamily="18" charset="2"/>
              </a:rPr>
              <a:t>p</a:t>
            </a:r>
            <a:r>
              <a:rPr lang="en-US" sz="2400" i="1" baseline="-25000" dirty="0" smtClean="0">
                <a:solidFill>
                  <a:srgbClr val="3B4F89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rgbClr val="3B4F89"/>
                </a:solidFill>
                <a:sym typeface="Symbol" pitchFamily="18" charset="2"/>
              </a:rPr>
              <a:t>  0  (</a:t>
            </a:r>
            <a:r>
              <a:rPr lang="en-US" sz="2400" i="1" dirty="0" err="1" smtClean="0">
                <a:solidFill>
                  <a:srgbClr val="3B4F89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rgbClr val="3B4F89"/>
                </a:solidFill>
                <a:sym typeface="Symbol" pitchFamily="18" charset="2"/>
              </a:rPr>
              <a:t> = 1,…,</a:t>
            </a:r>
            <a:r>
              <a:rPr lang="en-US" sz="2400" i="1" dirty="0" smtClean="0">
                <a:solidFill>
                  <a:srgbClr val="3B4F89"/>
                </a:solidFill>
                <a:sym typeface="Symbol" pitchFamily="18" charset="2"/>
              </a:rPr>
              <a:t>n</a:t>
            </a:r>
            <a:r>
              <a:rPr lang="en-US" sz="2400" dirty="0" smtClean="0">
                <a:solidFill>
                  <a:srgbClr val="3B4F89"/>
                </a:solidFill>
                <a:sym typeface="Symbol" pitchFamily="18" charset="2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ym typeface="Symbol" pitchFamily="18" charset="2"/>
              </a:rPr>
              <a:t>Si </a:t>
            </a:r>
            <a:r>
              <a:rPr lang="en-US" sz="2800" b="1" dirty="0" smtClean="0">
                <a:sym typeface="Symbol" pitchFamily="18" charset="2"/>
              </a:rPr>
              <a:t>L</a:t>
            </a:r>
            <a:r>
              <a:rPr lang="en-US" sz="2800" dirty="0" smtClean="0">
                <a:sym typeface="Symbol" pitchFamily="18" charset="2"/>
              </a:rPr>
              <a:t>/</a:t>
            </a:r>
            <a:r>
              <a:rPr lang="en-US" sz="2800" i="1" dirty="0" smtClean="0">
                <a:sym typeface="Symbol" pitchFamily="18" charset="2"/>
              </a:rPr>
              <a:t>x</a:t>
            </a:r>
            <a:r>
              <a:rPr lang="en-US" sz="2800" i="1" baseline="-25000" dirty="0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 = </a:t>
            </a:r>
            <a:r>
              <a:rPr lang="en-US" sz="2800" i="1" dirty="0" smtClean="0">
                <a:sym typeface="Symbol" pitchFamily="18" charset="2"/>
              </a:rPr>
              <a:t>U</a:t>
            </a:r>
            <a:r>
              <a:rPr lang="en-US" sz="2800" dirty="0" smtClean="0">
                <a:sym typeface="Symbol" pitchFamily="18" charset="2"/>
              </a:rPr>
              <a:t>/</a:t>
            </a:r>
            <a:r>
              <a:rPr lang="en-US" sz="2800" i="1" dirty="0" smtClean="0">
                <a:sym typeface="Symbol" pitchFamily="18" charset="2"/>
              </a:rPr>
              <a:t>x</a:t>
            </a:r>
            <a:r>
              <a:rPr lang="en-US" sz="2800" i="1" baseline="-25000" dirty="0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 - </a:t>
            </a:r>
            <a:r>
              <a:rPr lang="en-US" sz="2800" i="1" dirty="0" smtClean="0">
                <a:sym typeface="Symbol" pitchFamily="18" charset="2"/>
              </a:rPr>
              <a:t>p</a:t>
            </a:r>
            <a:r>
              <a:rPr lang="en-US" sz="2800" i="1" baseline="-25000" dirty="0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 &lt; 0, </a:t>
            </a:r>
            <a:r>
              <a:rPr lang="en-US" sz="2800" dirty="0" err="1" smtClean="0">
                <a:sym typeface="Symbol" pitchFamily="18" charset="2"/>
              </a:rPr>
              <a:t>entonces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i="1" dirty="0" smtClean="0">
                <a:sym typeface="Symbol" pitchFamily="18" charset="2"/>
              </a:rPr>
              <a:t>x</a:t>
            </a:r>
            <a:r>
              <a:rPr lang="en-US" sz="2800" i="1" baseline="-25000" dirty="0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 = 0</a:t>
            </a:r>
          </a:p>
          <a:p>
            <a:pPr>
              <a:lnSpc>
                <a:spcPct val="120000"/>
              </a:lnSpc>
            </a:pPr>
            <a:r>
              <a:rPr lang="en-US" sz="2800" dirty="0" err="1" smtClean="0">
                <a:sym typeface="Symbol" pitchFamily="18" charset="2"/>
              </a:rPr>
              <a:t>Esto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 err="1" smtClean="0">
                <a:sym typeface="Symbol" pitchFamily="18" charset="2"/>
              </a:rPr>
              <a:t>significa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 err="1" smtClean="0">
                <a:sym typeface="Symbol" pitchFamily="18" charset="2"/>
              </a:rPr>
              <a:t>que</a:t>
            </a:r>
            <a:r>
              <a:rPr lang="en-US" sz="2800" dirty="0" smtClean="0">
                <a:sym typeface="Symbol" pitchFamily="18" charset="2"/>
              </a:rPr>
              <a:t>:</a:t>
            </a:r>
          </a:p>
        </p:txBody>
      </p:sp>
      <p:graphicFrame>
        <p:nvGraphicFramePr>
          <p:cNvPr id="176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884981"/>
              </p:ext>
            </p:extLst>
          </p:nvPr>
        </p:nvGraphicFramePr>
        <p:xfrm>
          <a:off x="3160712" y="3810000"/>
          <a:ext cx="305117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cuación" r:id="rId4" imgW="1346040" imgH="419040" progId="Equation.3">
                  <p:embed/>
                </p:oleObj>
              </mc:Choice>
              <mc:Fallback>
                <p:oleObj name="Ecuación" r:id="rId4" imgW="13460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2" y="3810000"/>
                        <a:ext cx="3051175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0" y="5181600"/>
            <a:ext cx="878142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s-UY" sz="2800" baseline="0" dirty="0" smtClean="0">
                <a:solidFill>
                  <a:srgbClr val="470F3E"/>
                </a:solidFill>
              </a:rPr>
              <a:t>No se comprará aquel bien cuyo precio exceda el valor marginal para el consumidor. </a:t>
            </a:r>
            <a:endParaRPr lang="es-UY" sz="2800" baseline="0" dirty="0">
              <a:solidFill>
                <a:srgbClr val="5858D4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1A376245-4892-40B2-8A86-0A17742EA143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27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723"/>
            <a:ext cx="9144000" cy="826477"/>
          </a:xfrm>
        </p:spPr>
        <p:txBody>
          <a:bodyPr/>
          <a:lstStyle/>
          <a:p>
            <a:r>
              <a:rPr lang="en-US" sz="3500" dirty="0" err="1" smtClean="0"/>
              <a:t>Funciones</a:t>
            </a:r>
            <a:r>
              <a:rPr lang="en-US" sz="3500" dirty="0" smtClean="0"/>
              <a:t> de </a:t>
            </a:r>
            <a:r>
              <a:rPr lang="en-US" sz="3500" dirty="0" err="1" smtClean="0"/>
              <a:t>demanda</a:t>
            </a:r>
            <a:r>
              <a:rPr lang="en-US" sz="3500" dirty="0" smtClean="0"/>
              <a:t> Cobb-Douglas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Función</a:t>
            </a:r>
            <a:r>
              <a:rPr lang="en-US" dirty="0" smtClean="0"/>
              <a:t> de </a:t>
            </a:r>
            <a:r>
              <a:rPr lang="en-US" dirty="0" err="1" smtClean="0"/>
              <a:t>utilidad</a:t>
            </a:r>
            <a:r>
              <a:rPr lang="en-US" dirty="0" smtClean="0"/>
              <a:t> Cobb-Douglas:</a:t>
            </a:r>
          </a:p>
          <a:p>
            <a:endParaRPr lang="en-US" dirty="0" smtClean="0"/>
          </a:p>
          <a:p>
            <a:pPr algn="ctr">
              <a:buFontTx/>
              <a:buNone/>
            </a:pPr>
            <a:r>
              <a:rPr lang="en-US" sz="2800" i="1" dirty="0" smtClean="0">
                <a:solidFill>
                  <a:srgbClr val="3B4F89"/>
                </a:solidFill>
              </a:rPr>
              <a:t>U</a:t>
            </a:r>
            <a:r>
              <a:rPr lang="en-US" sz="2800" dirty="0" smtClean="0">
                <a:solidFill>
                  <a:srgbClr val="3B4F89"/>
                </a:solidFill>
              </a:rPr>
              <a:t>(</a:t>
            </a:r>
            <a:r>
              <a:rPr lang="en-US" sz="2800" i="1" dirty="0" err="1" smtClean="0">
                <a:solidFill>
                  <a:srgbClr val="3B4F89"/>
                </a:solidFill>
              </a:rPr>
              <a:t>x,y</a:t>
            </a:r>
            <a:r>
              <a:rPr lang="en-US" sz="2800" dirty="0" smtClean="0">
                <a:solidFill>
                  <a:srgbClr val="3B4F89"/>
                </a:solidFill>
              </a:rPr>
              <a:t>) = </a:t>
            </a:r>
            <a:r>
              <a:rPr lang="en-US" sz="2800" i="1" dirty="0" err="1" smtClean="0">
                <a:solidFill>
                  <a:srgbClr val="3B4F89"/>
                </a:solidFill>
              </a:rPr>
              <a:t>x</a:t>
            </a:r>
            <a:r>
              <a:rPr lang="en-US" sz="2800" baseline="30000" dirty="0" err="1" smtClean="0">
                <a:solidFill>
                  <a:srgbClr val="3B4F89"/>
                </a:solidFill>
                <a:sym typeface="Symbol" pitchFamily="18" charset="2"/>
              </a:rPr>
              <a:t></a:t>
            </a:r>
            <a:r>
              <a:rPr lang="en-US" sz="2800" i="1" dirty="0" err="1" smtClean="0">
                <a:solidFill>
                  <a:srgbClr val="3B4F89"/>
                </a:solidFill>
                <a:sym typeface="Symbol" pitchFamily="18" charset="2"/>
              </a:rPr>
              <a:t>y</a:t>
            </a:r>
            <a:r>
              <a:rPr lang="en-US" sz="2800" baseline="30000" dirty="0" smtClean="0">
                <a:solidFill>
                  <a:srgbClr val="3B4F89"/>
                </a:solidFill>
                <a:sym typeface="Symbol" pitchFamily="18" charset="2"/>
              </a:rPr>
              <a:t></a:t>
            </a:r>
            <a:endParaRPr lang="en-US" sz="2800" dirty="0" smtClean="0">
              <a:solidFill>
                <a:srgbClr val="3B4F89"/>
              </a:solidFill>
              <a:sym typeface="Symbol" pitchFamily="18" charset="2"/>
            </a:endParaRPr>
          </a:p>
          <a:p>
            <a:r>
              <a:rPr lang="en-US" dirty="0" smtClean="0"/>
              <a:t>Armando el </a:t>
            </a:r>
            <a:r>
              <a:rPr lang="en-US" dirty="0" err="1" smtClean="0"/>
              <a:t>Lagrangiano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 sz="2800" b="1" dirty="0" smtClean="0">
                <a:solidFill>
                  <a:srgbClr val="3B4F89"/>
                </a:solidFill>
              </a:rPr>
              <a:t>L</a:t>
            </a:r>
            <a:r>
              <a:rPr lang="en-US" sz="2800" dirty="0" smtClean="0">
                <a:solidFill>
                  <a:srgbClr val="3B4F89"/>
                </a:solidFill>
              </a:rPr>
              <a:t> = </a:t>
            </a:r>
            <a:r>
              <a:rPr lang="en-US" sz="2800" i="1" dirty="0" err="1" smtClean="0">
                <a:solidFill>
                  <a:srgbClr val="3B4F89"/>
                </a:solidFill>
              </a:rPr>
              <a:t>x</a:t>
            </a:r>
            <a:r>
              <a:rPr lang="en-US" sz="2800" baseline="30000" dirty="0" err="1" smtClean="0">
                <a:solidFill>
                  <a:srgbClr val="3B4F89"/>
                </a:solidFill>
                <a:sym typeface="Symbol" pitchFamily="18" charset="2"/>
              </a:rPr>
              <a:t></a:t>
            </a:r>
            <a:r>
              <a:rPr lang="en-US" sz="2800" i="1" dirty="0" err="1" smtClean="0">
                <a:solidFill>
                  <a:srgbClr val="3B4F89"/>
                </a:solidFill>
                <a:sym typeface="Symbol" pitchFamily="18" charset="2"/>
              </a:rPr>
              <a:t>y</a:t>
            </a:r>
            <a:r>
              <a:rPr lang="en-US" sz="2800" baseline="30000" dirty="0" smtClean="0">
                <a:solidFill>
                  <a:srgbClr val="3B4F89"/>
                </a:solidFill>
                <a:sym typeface="Symbol" pitchFamily="18" charset="2"/>
              </a:rPr>
              <a:t></a:t>
            </a:r>
            <a:r>
              <a:rPr lang="en-US" sz="2800" dirty="0" smtClean="0">
                <a:solidFill>
                  <a:srgbClr val="3B4F89"/>
                </a:solidFill>
                <a:sym typeface="Symbol" pitchFamily="18" charset="2"/>
              </a:rPr>
              <a:t> + (</a:t>
            </a:r>
            <a:r>
              <a:rPr lang="en-US" sz="2800" i="1" dirty="0" smtClean="0">
                <a:solidFill>
                  <a:srgbClr val="3B4F89"/>
                </a:solidFill>
                <a:latin typeface="Verdana" pitchFamily="34" charset="0"/>
                <a:sym typeface="Symbol" pitchFamily="18" charset="2"/>
              </a:rPr>
              <a:t>I</a:t>
            </a:r>
            <a:r>
              <a:rPr lang="en-US" sz="2800" dirty="0" smtClean="0">
                <a:solidFill>
                  <a:srgbClr val="3B4F89"/>
                </a:solidFill>
                <a:sym typeface="Symbol" pitchFamily="18" charset="2"/>
              </a:rPr>
              <a:t> - </a:t>
            </a:r>
            <a:r>
              <a:rPr lang="en-US" sz="2800" i="1" dirty="0" err="1" smtClean="0">
                <a:solidFill>
                  <a:srgbClr val="3B4F89"/>
                </a:solidFill>
                <a:sym typeface="Symbol" pitchFamily="18" charset="2"/>
              </a:rPr>
              <a:t>p</a:t>
            </a:r>
            <a:r>
              <a:rPr lang="en-US" sz="2800" i="1" baseline="-25000" dirty="0" err="1" smtClean="0">
                <a:solidFill>
                  <a:srgbClr val="3B4F89"/>
                </a:solidFill>
                <a:sym typeface="Symbol" pitchFamily="18" charset="2"/>
              </a:rPr>
              <a:t>x</a:t>
            </a:r>
            <a:r>
              <a:rPr lang="en-US" sz="2800" i="1" dirty="0" err="1" smtClean="0">
                <a:solidFill>
                  <a:srgbClr val="3B4F89"/>
                </a:solidFill>
                <a:sym typeface="Symbol" pitchFamily="18" charset="2"/>
              </a:rPr>
              <a:t>x</a:t>
            </a:r>
            <a:r>
              <a:rPr lang="en-US" sz="2800" dirty="0" smtClean="0">
                <a:solidFill>
                  <a:srgbClr val="3B4F89"/>
                </a:solidFill>
                <a:sym typeface="Symbol" pitchFamily="18" charset="2"/>
              </a:rPr>
              <a:t> - </a:t>
            </a:r>
            <a:r>
              <a:rPr lang="en-US" sz="2800" i="1" dirty="0" err="1" smtClean="0">
                <a:solidFill>
                  <a:srgbClr val="3B4F89"/>
                </a:solidFill>
                <a:sym typeface="Symbol" pitchFamily="18" charset="2"/>
              </a:rPr>
              <a:t>p</a:t>
            </a:r>
            <a:r>
              <a:rPr lang="en-US" sz="2800" i="1" baseline="-25000" dirty="0" err="1" smtClean="0">
                <a:solidFill>
                  <a:srgbClr val="3B4F89"/>
                </a:solidFill>
                <a:sym typeface="Symbol" pitchFamily="18" charset="2"/>
              </a:rPr>
              <a:t>y</a:t>
            </a:r>
            <a:r>
              <a:rPr lang="en-US" sz="2800" i="1" dirty="0" err="1" smtClean="0">
                <a:solidFill>
                  <a:srgbClr val="3B4F89"/>
                </a:solidFill>
                <a:sym typeface="Symbol" pitchFamily="18" charset="2"/>
              </a:rPr>
              <a:t>y</a:t>
            </a:r>
            <a:r>
              <a:rPr lang="en-US" sz="2800" dirty="0" smtClean="0">
                <a:solidFill>
                  <a:srgbClr val="3B4F89"/>
                </a:solidFill>
                <a:sym typeface="Symbol" pitchFamily="18" charset="2"/>
              </a:rPr>
              <a:t>)</a:t>
            </a:r>
          </a:p>
          <a:p>
            <a:r>
              <a:rPr lang="en-US" dirty="0" smtClean="0">
                <a:sym typeface="Symbol" pitchFamily="18" charset="2"/>
              </a:rPr>
              <a:t>CPO: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rgbClr val="3B4F89"/>
                </a:solidFill>
                <a:sym typeface="Symbol" pitchFamily="18" charset="2"/>
              </a:rPr>
              <a:t></a:t>
            </a:r>
            <a:r>
              <a:rPr lang="en-US" sz="2800" b="1" dirty="0" smtClean="0">
                <a:solidFill>
                  <a:srgbClr val="3B4F89"/>
                </a:solidFill>
                <a:sym typeface="Symbol" pitchFamily="18" charset="2"/>
              </a:rPr>
              <a:t>L</a:t>
            </a:r>
            <a:r>
              <a:rPr lang="en-US" sz="2800" dirty="0" smtClean="0">
                <a:solidFill>
                  <a:srgbClr val="3B4F89"/>
                </a:solidFill>
                <a:sym typeface="Symbol" pitchFamily="18" charset="2"/>
              </a:rPr>
              <a:t>/</a:t>
            </a:r>
            <a:r>
              <a:rPr lang="en-US" sz="2800" i="1" dirty="0" smtClean="0">
                <a:solidFill>
                  <a:srgbClr val="3B4F89"/>
                </a:solidFill>
                <a:sym typeface="Symbol" pitchFamily="18" charset="2"/>
              </a:rPr>
              <a:t>x</a:t>
            </a:r>
            <a:r>
              <a:rPr lang="en-US" sz="2800" dirty="0" smtClean="0">
                <a:solidFill>
                  <a:srgbClr val="3B4F89"/>
                </a:solidFill>
                <a:sym typeface="Symbol" pitchFamily="18" charset="2"/>
              </a:rPr>
              <a:t> = </a:t>
            </a:r>
            <a:r>
              <a:rPr lang="en-US" sz="2800" i="1" dirty="0" smtClean="0">
                <a:solidFill>
                  <a:srgbClr val="3B4F89"/>
                </a:solidFill>
                <a:sym typeface="Symbol" pitchFamily="18" charset="2"/>
              </a:rPr>
              <a:t>x</a:t>
            </a:r>
            <a:r>
              <a:rPr lang="en-US" sz="2800" baseline="30000" dirty="0" smtClean="0">
                <a:solidFill>
                  <a:srgbClr val="3B4F89"/>
                </a:solidFill>
                <a:sym typeface="Symbol" pitchFamily="18" charset="2"/>
              </a:rPr>
              <a:t>-1</a:t>
            </a:r>
            <a:r>
              <a:rPr lang="en-US" sz="2800" i="1" dirty="0" smtClean="0">
                <a:solidFill>
                  <a:srgbClr val="3B4F89"/>
                </a:solidFill>
                <a:sym typeface="Symbol" pitchFamily="18" charset="2"/>
              </a:rPr>
              <a:t>y</a:t>
            </a:r>
            <a:r>
              <a:rPr lang="en-US" sz="2800" baseline="30000" dirty="0" smtClean="0">
                <a:solidFill>
                  <a:srgbClr val="3B4F89"/>
                </a:solidFill>
                <a:sym typeface="Symbol" pitchFamily="18" charset="2"/>
              </a:rPr>
              <a:t></a:t>
            </a:r>
            <a:r>
              <a:rPr lang="en-US" sz="2800" dirty="0" smtClean="0">
                <a:solidFill>
                  <a:srgbClr val="3B4F89"/>
                </a:solidFill>
                <a:sym typeface="Symbol" pitchFamily="18" charset="2"/>
              </a:rPr>
              <a:t> - </a:t>
            </a:r>
            <a:r>
              <a:rPr lang="en-US" sz="2800" i="1" dirty="0" err="1" smtClean="0">
                <a:solidFill>
                  <a:srgbClr val="3B4F89"/>
                </a:solidFill>
                <a:sym typeface="Symbol" pitchFamily="18" charset="2"/>
              </a:rPr>
              <a:t>p</a:t>
            </a:r>
            <a:r>
              <a:rPr lang="en-US" sz="2800" i="1" baseline="-25000" dirty="0" err="1" smtClean="0">
                <a:solidFill>
                  <a:srgbClr val="3B4F89"/>
                </a:solidFill>
                <a:sym typeface="Symbol" pitchFamily="18" charset="2"/>
              </a:rPr>
              <a:t>x</a:t>
            </a:r>
            <a:r>
              <a:rPr lang="en-US" sz="2800" dirty="0" smtClean="0">
                <a:solidFill>
                  <a:srgbClr val="3B4F89"/>
                </a:solidFill>
                <a:sym typeface="Symbol" pitchFamily="18" charset="2"/>
              </a:rPr>
              <a:t> = 0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rgbClr val="3B4F89"/>
                </a:solidFill>
                <a:sym typeface="Symbol" pitchFamily="18" charset="2"/>
              </a:rPr>
              <a:t></a:t>
            </a:r>
            <a:r>
              <a:rPr lang="en-US" sz="2800" b="1" dirty="0" smtClean="0">
                <a:solidFill>
                  <a:srgbClr val="3B4F89"/>
                </a:solidFill>
                <a:sym typeface="Symbol" pitchFamily="18" charset="2"/>
              </a:rPr>
              <a:t>L</a:t>
            </a:r>
            <a:r>
              <a:rPr lang="en-US" sz="2800" dirty="0" smtClean="0">
                <a:solidFill>
                  <a:srgbClr val="3B4F89"/>
                </a:solidFill>
                <a:sym typeface="Symbol" pitchFamily="18" charset="2"/>
              </a:rPr>
              <a:t>/</a:t>
            </a:r>
            <a:r>
              <a:rPr lang="en-US" sz="2800" i="1" dirty="0" smtClean="0">
                <a:solidFill>
                  <a:srgbClr val="3B4F89"/>
                </a:solidFill>
                <a:sym typeface="Symbol" pitchFamily="18" charset="2"/>
              </a:rPr>
              <a:t>y</a:t>
            </a:r>
            <a:r>
              <a:rPr lang="en-US" sz="2800" dirty="0" smtClean="0">
                <a:solidFill>
                  <a:srgbClr val="3B4F89"/>
                </a:solidFill>
                <a:sym typeface="Symbol" pitchFamily="18" charset="2"/>
              </a:rPr>
              <a:t> = </a:t>
            </a:r>
            <a:r>
              <a:rPr lang="en-US" sz="2800" i="1" dirty="0" err="1" smtClean="0">
                <a:solidFill>
                  <a:srgbClr val="3B4F89"/>
                </a:solidFill>
                <a:sym typeface="Symbol" pitchFamily="18" charset="2"/>
              </a:rPr>
              <a:t>x</a:t>
            </a:r>
            <a:r>
              <a:rPr lang="en-US" sz="2800" baseline="30000" dirty="0" err="1" smtClean="0">
                <a:solidFill>
                  <a:srgbClr val="3B4F89"/>
                </a:solidFill>
                <a:sym typeface="Symbol" pitchFamily="18" charset="2"/>
              </a:rPr>
              <a:t></a:t>
            </a:r>
            <a:r>
              <a:rPr lang="en-US" sz="2800" i="1" dirty="0" err="1" smtClean="0">
                <a:solidFill>
                  <a:srgbClr val="3B4F89"/>
                </a:solidFill>
                <a:sym typeface="Symbol" pitchFamily="18" charset="2"/>
              </a:rPr>
              <a:t>y</a:t>
            </a:r>
            <a:r>
              <a:rPr lang="en-US" sz="2800" baseline="30000" dirty="0" smtClean="0">
                <a:solidFill>
                  <a:srgbClr val="3B4F89"/>
                </a:solidFill>
                <a:sym typeface="Symbol" pitchFamily="18" charset="2"/>
              </a:rPr>
              <a:t>-1</a:t>
            </a:r>
            <a:r>
              <a:rPr lang="en-US" sz="2800" dirty="0" smtClean="0">
                <a:solidFill>
                  <a:srgbClr val="3B4F89"/>
                </a:solidFill>
                <a:sym typeface="Symbol" pitchFamily="18" charset="2"/>
              </a:rPr>
              <a:t> - </a:t>
            </a:r>
            <a:r>
              <a:rPr lang="en-US" sz="2800" i="1" dirty="0" err="1" smtClean="0">
                <a:solidFill>
                  <a:srgbClr val="3B4F89"/>
                </a:solidFill>
                <a:sym typeface="Symbol" pitchFamily="18" charset="2"/>
              </a:rPr>
              <a:t>p</a:t>
            </a:r>
            <a:r>
              <a:rPr lang="en-US" sz="2800" i="1" baseline="-25000" dirty="0" err="1" smtClean="0">
                <a:solidFill>
                  <a:srgbClr val="3B4F89"/>
                </a:solidFill>
                <a:sym typeface="Symbol" pitchFamily="18" charset="2"/>
              </a:rPr>
              <a:t>y</a:t>
            </a:r>
            <a:r>
              <a:rPr lang="en-US" sz="2800" dirty="0" smtClean="0">
                <a:solidFill>
                  <a:srgbClr val="3B4F89"/>
                </a:solidFill>
                <a:sym typeface="Symbol" pitchFamily="18" charset="2"/>
              </a:rPr>
              <a:t> = 0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rgbClr val="3B4F89"/>
                </a:solidFill>
                <a:sym typeface="Symbol" pitchFamily="18" charset="2"/>
              </a:rPr>
              <a:t></a:t>
            </a:r>
            <a:r>
              <a:rPr lang="en-US" sz="2800" b="1" dirty="0" smtClean="0">
                <a:solidFill>
                  <a:srgbClr val="3B4F89"/>
                </a:solidFill>
                <a:sym typeface="Symbol" pitchFamily="18" charset="2"/>
              </a:rPr>
              <a:t>L</a:t>
            </a:r>
            <a:r>
              <a:rPr lang="en-US" sz="2800" dirty="0" smtClean="0">
                <a:solidFill>
                  <a:srgbClr val="3B4F89"/>
                </a:solidFill>
                <a:sym typeface="Symbol" pitchFamily="18" charset="2"/>
              </a:rPr>
              <a:t>/ = </a:t>
            </a:r>
            <a:r>
              <a:rPr lang="en-US" sz="2800" i="1" dirty="0" smtClean="0">
                <a:solidFill>
                  <a:srgbClr val="3B4F89"/>
                </a:solidFill>
                <a:latin typeface="Verdana" pitchFamily="34" charset="0"/>
              </a:rPr>
              <a:t>I</a:t>
            </a:r>
            <a:r>
              <a:rPr lang="en-US" sz="2800" i="1" dirty="0" smtClean="0">
                <a:solidFill>
                  <a:srgbClr val="3B4F89"/>
                </a:solidFill>
              </a:rPr>
              <a:t> </a:t>
            </a:r>
            <a:r>
              <a:rPr lang="en-US" sz="2800" dirty="0" smtClean="0">
                <a:solidFill>
                  <a:srgbClr val="3B4F89"/>
                </a:solidFill>
              </a:rPr>
              <a:t>- </a:t>
            </a:r>
            <a:r>
              <a:rPr lang="en-US" sz="2800" i="1" dirty="0" err="1" smtClean="0">
                <a:solidFill>
                  <a:srgbClr val="3B4F89"/>
                </a:solidFill>
              </a:rPr>
              <a:t>p</a:t>
            </a:r>
            <a:r>
              <a:rPr lang="en-US" sz="2800" i="1" baseline="-25000" dirty="0" err="1" smtClean="0">
                <a:solidFill>
                  <a:srgbClr val="3B4F89"/>
                </a:solidFill>
              </a:rPr>
              <a:t>x</a:t>
            </a:r>
            <a:r>
              <a:rPr lang="en-US" sz="2800" i="1" dirty="0" err="1" smtClean="0">
                <a:solidFill>
                  <a:srgbClr val="3B4F89"/>
                </a:solidFill>
              </a:rPr>
              <a:t>x</a:t>
            </a:r>
            <a:r>
              <a:rPr lang="en-US" sz="2800" baseline="-25000" dirty="0" smtClean="0">
                <a:solidFill>
                  <a:srgbClr val="3B4F89"/>
                </a:solidFill>
              </a:rPr>
              <a:t> </a:t>
            </a:r>
            <a:r>
              <a:rPr lang="en-US" sz="2800" dirty="0" smtClean="0">
                <a:solidFill>
                  <a:srgbClr val="3B4F89"/>
                </a:solidFill>
              </a:rPr>
              <a:t>- </a:t>
            </a:r>
            <a:r>
              <a:rPr lang="en-US" sz="2800" i="1" dirty="0" err="1" smtClean="0">
                <a:solidFill>
                  <a:srgbClr val="3B4F89"/>
                </a:solidFill>
              </a:rPr>
              <a:t>p</a:t>
            </a:r>
            <a:r>
              <a:rPr lang="en-US" sz="2800" i="1" baseline="-25000" dirty="0" err="1" smtClean="0">
                <a:solidFill>
                  <a:srgbClr val="3B4F89"/>
                </a:solidFill>
              </a:rPr>
              <a:t>y</a:t>
            </a:r>
            <a:r>
              <a:rPr lang="en-US" sz="2800" i="1" dirty="0" err="1" smtClean="0">
                <a:solidFill>
                  <a:srgbClr val="3B4F89"/>
                </a:solidFill>
              </a:rPr>
              <a:t>y</a:t>
            </a:r>
            <a:r>
              <a:rPr lang="en-US" sz="2800" baseline="-25000" dirty="0" smtClean="0">
                <a:solidFill>
                  <a:srgbClr val="3B4F89"/>
                </a:solidFill>
              </a:rPr>
              <a:t> </a:t>
            </a:r>
            <a:r>
              <a:rPr lang="en-US" sz="2800" dirty="0" smtClean="0">
                <a:solidFill>
                  <a:srgbClr val="3B4F89"/>
                </a:solidFill>
                <a:sym typeface="Symbol" pitchFamily="18" charset="2"/>
              </a:rPr>
              <a:t>= 0</a:t>
            </a:r>
            <a:endParaRPr lang="en-US" sz="2800" baseline="30000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479B7143-EA0C-46FA-9955-EA6EC7949ECA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28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" y="838200"/>
                <a:ext cx="8991600" cy="5943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600" dirty="0" smtClean="0">
                    <a:sym typeface="Symbol" pitchFamily="18" charset="2"/>
                  </a:rPr>
                  <a:t>Las CPO </a:t>
                </a:r>
              </a:p>
              <a:p>
                <a:pPr marL="0" indent="0" algn="ctr">
                  <a:buNone/>
                </a:pPr>
                <a:r>
                  <a:rPr lang="en-US" sz="2600" dirty="0" smtClean="0">
                    <a:solidFill>
                      <a:srgbClr val="3B4F89"/>
                    </a:solidFill>
                    <a:sym typeface="Symbol" pitchFamily="18" charset="2"/>
                  </a:rPr>
                  <a:t></a:t>
                </a:r>
                <a:r>
                  <a:rPr lang="en-US" sz="2600" b="1" dirty="0">
                    <a:solidFill>
                      <a:srgbClr val="3B4F89"/>
                    </a:solidFill>
                    <a:sym typeface="Symbol" pitchFamily="18" charset="2"/>
                  </a:rPr>
                  <a:t>L</a:t>
                </a:r>
                <a:r>
                  <a:rPr lang="en-US" sz="2600" dirty="0">
                    <a:solidFill>
                      <a:srgbClr val="3B4F89"/>
                    </a:solidFill>
                    <a:sym typeface="Symbol" pitchFamily="18" charset="2"/>
                  </a:rPr>
                  <a:t>/</a:t>
                </a:r>
                <a:r>
                  <a:rPr lang="en-US" sz="2600" i="1" dirty="0">
                    <a:solidFill>
                      <a:srgbClr val="3B4F89"/>
                    </a:solidFill>
                    <a:sym typeface="Symbol" pitchFamily="18" charset="2"/>
                  </a:rPr>
                  <a:t>x</a:t>
                </a:r>
                <a:r>
                  <a:rPr lang="en-US" sz="2600" dirty="0">
                    <a:solidFill>
                      <a:srgbClr val="3B4F89"/>
                    </a:solidFill>
                    <a:sym typeface="Symbol" pitchFamily="18" charset="2"/>
                  </a:rPr>
                  <a:t> = </a:t>
                </a:r>
                <a:r>
                  <a:rPr lang="en-US" sz="2600" i="1" dirty="0">
                    <a:solidFill>
                      <a:srgbClr val="3B4F89"/>
                    </a:solidFill>
                    <a:sym typeface="Symbol" pitchFamily="18" charset="2"/>
                  </a:rPr>
                  <a:t>x</a:t>
                </a:r>
                <a:r>
                  <a:rPr lang="en-US" sz="2600" baseline="30000" dirty="0">
                    <a:solidFill>
                      <a:srgbClr val="3B4F89"/>
                    </a:solidFill>
                    <a:sym typeface="Symbol" pitchFamily="18" charset="2"/>
                  </a:rPr>
                  <a:t>-1</a:t>
                </a:r>
                <a:r>
                  <a:rPr lang="en-US" sz="2600" i="1" dirty="0">
                    <a:solidFill>
                      <a:srgbClr val="3B4F89"/>
                    </a:solidFill>
                    <a:sym typeface="Symbol" pitchFamily="18" charset="2"/>
                  </a:rPr>
                  <a:t>y</a:t>
                </a:r>
                <a:r>
                  <a:rPr lang="en-US" sz="2600" baseline="30000" dirty="0">
                    <a:solidFill>
                      <a:srgbClr val="3B4F89"/>
                    </a:solidFill>
                    <a:sym typeface="Symbol" pitchFamily="18" charset="2"/>
                  </a:rPr>
                  <a:t></a:t>
                </a:r>
                <a:r>
                  <a:rPr lang="en-US" sz="2600" dirty="0">
                    <a:solidFill>
                      <a:srgbClr val="3B4F89"/>
                    </a:solidFill>
                    <a:sym typeface="Symbol" pitchFamily="18" charset="2"/>
                  </a:rPr>
                  <a:t> - </a:t>
                </a:r>
                <a:r>
                  <a:rPr lang="en-US" sz="2600" i="1" dirty="0" err="1">
                    <a:solidFill>
                      <a:srgbClr val="3B4F89"/>
                    </a:solidFill>
                    <a:sym typeface="Symbol" pitchFamily="18" charset="2"/>
                  </a:rPr>
                  <a:t>p</a:t>
                </a:r>
                <a:r>
                  <a:rPr lang="en-US" sz="2600" i="1" baseline="-25000" dirty="0" err="1">
                    <a:solidFill>
                      <a:srgbClr val="3B4F89"/>
                    </a:solidFill>
                    <a:sym typeface="Symbol" pitchFamily="18" charset="2"/>
                  </a:rPr>
                  <a:t>x</a:t>
                </a:r>
                <a:r>
                  <a:rPr lang="en-US" sz="2600" dirty="0">
                    <a:solidFill>
                      <a:srgbClr val="3B4F89"/>
                    </a:solidFill>
                    <a:sym typeface="Symbol" pitchFamily="18" charset="2"/>
                  </a:rPr>
                  <a:t> = 0</a:t>
                </a:r>
              </a:p>
              <a:p>
                <a:pPr algn="ctr">
                  <a:lnSpc>
                    <a:spcPct val="110000"/>
                  </a:lnSpc>
                  <a:buFontTx/>
                  <a:buNone/>
                </a:pPr>
                <a:r>
                  <a:rPr lang="en-US" sz="2600" dirty="0">
                    <a:solidFill>
                      <a:srgbClr val="3B4F89"/>
                    </a:solidFill>
                    <a:sym typeface="Symbol" pitchFamily="18" charset="2"/>
                  </a:rPr>
                  <a:t></a:t>
                </a:r>
                <a:r>
                  <a:rPr lang="en-US" sz="2600" b="1" dirty="0">
                    <a:solidFill>
                      <a:srgbClr val="3B4F89"/>
                    </a:solidFill>
                    <a:sym typeface="Symbol" pitchFamily="18" charset="2"/>
                  </a:rPr>
                  <a:t>L</a:t>
                </a:r>
                <a:r>
                  <a:rPr lang="en-US" sz="2600" dirty="0">
                    <a:solidFill>
                      <a:srgbClr val="3B4F89"/>
                    </a:solidFill>
                    <a:sym typeface="Symbol" pitchFamily="18" charset="2"/>
                  </a:rPr>
                  <a:t>/</a:t>
                </a:r>
                <a:r>
                  <a:rPr lang="en-US" sz="2600" i="1" dirty="0">
                    <a:solidFill>
                      <a:srgbClr val="3B4F89"/>
                    </a:solidFill>
                    <a:sym typeface="Symbol" pitchFamily="18" charset="2"/>
                  </a:rPr>
                  <a:t>y</a:t>
                </a:r>
                <a:r>
                  <a:rPr lang="en-US" sz="2600" dirty="0">
                    <a:solidFill>
                      <a:srgbClr val="3B4F89"/>
                    </a:solidFill>
                    <a:sym typeface="Symbol" pitchFamily="18" charset="2"/>
                  </a:rPr>
                  <a:t> = </a:t>
                </a:r>
                <a:r>
                  <a:rPr lang="en-US" sz="2600" i="1" dirty="0" err="1">
                    <a:solidFill>
                      <a:srgbClr val="3B4F89"/>
                    </a:solidFill>
                    <a:sym typeface="Symbol" pitchFamily="18" charset="2"/>
                  </a:rPr>
                  <a:t>x</a:t>
                </a:r>
                <a:r>
                  <a:rPr lang="en-US" sz="2600" baseline="30000" dirty="0" err="1">
                    <a:solidFill>
                      <a:srgbClr val="3B4F89"/>
                    </a:solidFill>
                    <a:sym typeface="Symbol" pitchFamily="18" charset="2"/>
                  </a:rPr>
                  <a:t></a:t>
                </a:r>
                <a:r>
                  <a:rPr lang="en-US" sz="2600" i="1" dirty="0" err="1">
                    <a:solidFill>
                      <a:srgbClr val="3B4F89"/>
                    </a:solidFill>
                    <a:sym typeface="Symbol" pitchFamily="18" charset="2"/>
                  </a:rPr>
                  <a:t>y</a:t>
                </a:r>
                <a:r>
                  <a:rPr lang="en-US" sz="2600" baseline="30000" dirty="0">
                    <a:solidFill>
                      <a:srgbClr val="3B4F89"/>
                    </a:solidFill>
                    <a:sym typeface="Symbol" pitchFamily="18" charset="2"/>
                  </a:rPr>
                  <a:t>-1</a:t>
                </a:r>
                <a:r>
                  <a:rPr lang="en-US" sz="2600" dirty="0">
                    <a:solidFill>
                      <a:srgbClr val="3B4F89"/>
                    </a:solidFill>
                    <a:sym typeface="Symbol" pitchFamily="18" charset="2"/>
                  </a:rPr>
                  <a:t> - </a:t>
                </a:r>
                <a:r>
                  <a:rPr lang="en-US" sz="2600" i="1" dirty="0" err="1">
                    <a:solidFill>
                      <a:srgbClr val="3B4F89"/>
                    </a:solidFill>
                    <a:sym typeface="Symbol" pitchFamily="18" charset="2"/>
                  </a:rPr>
                  <a:t>p</a:t>
                </a:r>
                <a:r>
                  <a:rPr lang="en-US" sz="2600" i="1" baseline="-25000" dirty="0" err="1">
                    <a:solidFill>
                      <a:srgbClr val="3B4F89"/>
                    </a:solidFill>
                    <a:sym typeface="Symbol" pitchFamily="18" charset="2"/>
                  </a:rPr>
                  <a:t>y</a:t>
                </a:r>
                <a:r>
                  <a:rPr lang="en-US" sz="2600" dirty="0">
                    <a:solidFill>
                      <a:srgbClr val="3B4F89"/>
                    </a:solidFill>
                    <a:sym typeface="Symbol" pitchFamily="18" charset="2"/>
                  </a:rPr>
                  <a:t> = 0</a:t>
                </a:r>
              </a:p>
              <a:p>
                <a:r>
                  <a:rPr lang="en-US" sz="2600" dirty="0" err="1" smtClean="0">
                    <a:sym typeface="Symbol" pitchFamily="18" charset="2"/>
                  </a:rPr>
                  <a:t>implican</a:t>
                </a:r>
                <a:r>
                  <a:rPr lang="en-US" sz="2600" dirty="0" smtClean="0">
                    <a:sym typeface="Symbol" pitchFamily="18" charset="2"/>
                  </a:rPr>
                  <a:t> que:</a:t>
                </a:r>
              </a:p>
              <a:p>
                <a:pPr algn="ctr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6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</m:t>
                          </m:r>
                          <m:r>
                            <a:rPr lang="en-US" sz="260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num>
                        <m:den>
                          <m:r>
                            <a:rPr lang="en-US" sz="260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</m:t>
                          </m:r>
                          <m:r>
                            <a:rPr lang="en-US" sz="260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den>
                      </m:f>
                      <m:r>
                        <a:rPr lang="en-US" sz="260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=</m:t>
                      </m:r>
                      <m:f>
                        <m:fPr>
                          <m:ctrlPr>
                            <a:rPr lang="en-US" sz="260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600" i="1" dirty="0" err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r>
                            <a:rPr lang="en-US" sz="2600" i="1" baseline="-25000" dirty="0" err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num>
                        <m:den>
                          <m:r>
                            <a:rPr lang="en-US" sz="2600" i="1" dirty="0" err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r>
                            <a:rPr lang="en-US" sz="2600" i="1" baseline="-25000" dirty="0" err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600" dirty="0" smtClean="0">
                  <a:solidFill>
                    <a:srgbClr val="3B4F89"/>
                  </a:solidFill>
                  <a:sym typeface="Symbol" pitchFamily="18" charset="2"/>
                </a:endParaRPr>
              </a:p>
              <a:p>
                <a:pPr algn="ctr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r>
                        <a:rPr lang="en-US" sz="2600" i="1" baseline="-25000" dirty="0" err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𝑦</m:t>
                      </m:r>
                      <m:r>
                        <a:rPr lang="en-US" sz="2600" i="1" dirty="0" err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𝑦</m:t>
                      </m:r>
                      <m:r>
                        <a:rPr lang="en-US" sz="26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=</m:t>
                      </m:r>
                      <m:f>
                        <m:fPr>
                          <m:ctrlPr>
                            <a:rPr lang="en-US" sz="26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6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</m:t>
                          </m:r>
                        </m:num>
                        <m:den>
                          <m:r>
                            <a:rPr lang="en-US" sz="26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</m:t>
                          </m:r>
                        </m:den>
                      </m:f>
                      <m:r>
                        <a:rPr lang="en-US" sz="2600" i="1" dirty="0" err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r>
                        <a:rPr lang="en-US" sz="2600" i="1" baseline="-25000" dirty="0" err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𝑥</m:t>
                      </m:r>
                      <m:r>
                        <a:rPr lang="en-US" sz="2600" i="1" dirty="0" err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𝑥</m:t>
                      </m:r>
                    </m:oMath>
                  </m:oMathPara>
                </a14:m>
                <a:endParaRPr lang="en-US" sz="2600" dirty="0" smtClean="0">
                  <a:solidFill>
                    <a:srgbClr val="3B4F89"/>
                  </a:solidFill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600" dirty="0" err="1" smtClean="0">
                    <a:sym typeface="Symbol" pitchFamily="18" charset="2"/>
                  </a:rPr>
                  <a:t>En</a:t>
                </a:r>
                <a:r>
                  <a:rPr lang="en-US" sz="2600" dirty="0" smtClean="0">
                    <a:sym typeface="Symbol" pitchFamily="18" charset="2"/>
                  </a:rPr>
                  <a:t> </a:t>
                </a:r>
                <a:r>
                  <a:rPr lang="en-US" sz="2600" dirty="0" err="1" smtClean="0">
                    <a:sym typeface="Symbol" pitchFamily="18" charset="2"/>
                  </a:rPr>
                  <a:t>caso</a:t>
                </a:r>
                <a:r>
                  <a:rPr lang="en-US" sz="2600" dirty="0" smtClean="0">
                    <a:sym typeface="Symbol" pitchFamily="18" charset="2"/>
                  </a:rPr>
                  <a:t> que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+=1</m:t>
                    </m:r>
                  </m:oMath>
                </a14:m>
                <a:r>
                  <a:rPr lang="en-US" sz="2600" dirty="0" smtClean="0">
                    <a:sym typeface="Symbol" pitchFamily="18" charset="2"/>
                  </a:rPr>
                  <a:t>: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[(1− )/]</m:t>
                    </m:r>
                    <m:r>
                      <a:rPr lang="en-US" sz="2600" i="1" dirty="0" err="1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2600" i="1" baseline="-25000" dirty="0" err="1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600" i="1" dirty="0" err="1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</m:oMath>
                </a14:m>
                <a:endParaRPr lang="en-US" sz="2600" dirty="0" smtClean="0">
                  <a:solidFill>
                    <a:srgbClr val="3B4F89"/>
                  </a:solidFill>
                  <a:sym typeface="Symbol" pitchFamily="18" charset="2"/>
                </a:endParaRPr>
              </a:p>
              <a:p>
                <a:pPr>
                  <a:lnSpc>
                    <a:spcPct val="170000"/>
                  </a:lnSpc>
                </a:pPr>
                <a:r>
                  <a:rPr lang="en-US" sz="2600" dirty="0" err="1" smtClean="0">
                    <a:sym typeface="Symbol" pitchFamily="18" charset="2"/>
                  </a:rPr>
                  <a:t>Sustituyendo</a:t>
                </a:r>
                <a:r>
                  <a:rPr lang="en-US" sz="2600" dirty="0" smtClean="0">
                    <a:sym typeface="Symbol" pitchFamily="18" charset="2"/>
                  </a:rPr>
                  <a:t> </a:t>
                </a:r>
                <a:r>
                  <a:rPr lang="en-US" sz="2600" dirty="0" err="1" smtClean="0">
                    <a:sym typeface="Symbol" pitchFamily="18" charset="2"/>
                  </a:rPr>
                  <a:t>en</a:t>
                </a:r>
                <a:r>
                  <a:rPr lang="en-US" sz="2600" dirty="0" smtClean="0">
                    <a:sym typeface="Symbol" pitchFamily="18" charset="2"/>
                  </a:rPr>
                  <a:t> la </a:t>
                </a:r>
                <a:r>
                  <a:rPr lang="en-US" sz="2600" dirty="0" err="1" smtClean="0">
                    <a:sym typeface="Symbol" pitchFamily="18" charset="2"/>
                  </a:rPr>
                  <a:t>Restricción</a:t>
                </a:r>
                <a:r>
                  <a:rPr lang="en-US" sz="2600" dirty="0" smtClean="0">
                    <a:sym typeface="Symbol" pitchFamily="18" charset="2"/>
                  </a:rPr>
                  <a:t> </a:t>
                </a:r>
                <a:r>
                  <a:rPr lang="en-US" sz="2600" dirty="0" err="1" smtClean="0">
                    <a:sym typeface="Symbol" pitchFamily="18" charset="2"/>
                  </a:rPr>
                  <a:t>Presup</a:t>
                </a:r>
                <a:r>
                  <a:rPr lang="en-US" sz="2600" dirty="0" smtClean="0">
                    <a:sym typeface="Symbol" pitchFamily="18" charset="2"/>
                  </a:rPr>
                  <a:t>.:</a:t>
                </a:r>
              </a:p>
              <a:p>
                <a:pPr algn="ctr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𝐼</m:t>
                      </m:r>
                      <m:r>
                        <a:rPr lang="en-US" sz="260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2600" i="1" dirty="0" err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r>
                        <a:rPr lang="en-US" sz="2600" i="1" baseline="-25000" dirty="0" err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𝑥</m:t>
                      </m:r>
                      <m:r>
                        <a:rPr lang="en-US" sz="2600" i="1" dirty="0" err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𝑥</m:t>
                      </m:r>
                      <m:r>
                        <a:rPr lang="en-US" sz="260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d>
                        <m:dPr>
                          <m:ctrlPr>
                            <a:rPr lang="en-US" sz="26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 dirty="0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600" i="1" dirty="0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  <m:r>
                                <a:rPr lang="es-UY" sz="2600" i="1" dirty="0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sz="2600" i="1" dirty="0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</m:t>
                              </m:r>
                            </m:num>
                            <m:den>
                              <m:r>
                                <a:rPr lang="en-US" sz="2600" i="1" dirty="0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</m:t>
                              </m:r>
                            </m:den>
                          </m:f>
                        </m:e>
                      </m:d>
                      <m:r>
                        <a:rPr lang="en-US" sz="2600" i="1" dirty="0" err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r>
                        <a:rPr lang="en-US" sz="2600" i="1" baseline="-25000" dirty="0" err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𝑥</m:t>
                      </m:r>
                      <m:r>
                        <a:rPr lang="en-US" sz="2600" i="1" dirty="0" err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𝑥</m:t>
                      </m:r>
                      <m:r>
                        <a:rPr lang="en-US" sz="260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6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6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26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</m:t>
                          </m:r>
                        </m:den>
                      </m:f>
                      <m:r>
                        <a:rPr lang="en-US" sz="2600" i="1" dirty="0" err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r>
                        <a:rPr lang="en-US" sz="2600" i="1" baseline="-25000" dirty="0" err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𝑥</m:t>
                      </m:r>
                      <m:r>
                        <a:rPr lang="en-US" sz="2600" i="1" dirty="0" err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𝑥</m:t>
                      </m:r>
                    </m:oMath>
                  </m:oMathPara>
                </a14:m>
                <a:endParaRPr lang="en-US" sz="2600" dirty="0" smtClean="0">
                  <a:solidFill>
                    <a:srgbClr val="3B4F89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838200"/>
                <a:ext cx="8991600" cy="5943600"/>
              </a:xfrm>
              <a:blipFill>
                <a:blip r:embed="rId3"/>
                <a:stretch>
                  <a:fillRect l="-1085" t="-1744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763000" cy="685800"/>
          </a:xfrm>
          <a:noFill/>
        </p:spPr>
        <p:txBody>
          <a:bodyPr/>
          <a:lstStyle/>
          <a:p>
            <a:r>
              <a:rPr lang="en-US" sz="3500" dirty="0" err="1" smtClean="0"/>
              <a:t>Funciones</a:t>
            </a:r>
            <a:r>
              <a:rPr lang="en-US" sz="3500" dirty="0" smtClean="0"/>
              <a:t> de </a:t>
            </a:r>
            <a:r>
              <a:rPr lang="en-US" sz="3500" dirty="0" err="1" smtClean="0"/>
              <a:t>demanda</a:t>
            </a:r>
            <a:r>
              <a:rPr lang="en-US" sz="3500" dirty="0" smtClean="0"/>
              <a:t> Cobb-Douglas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A13A2ABB-226C-4764-BDC1-4C05675D6FE2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29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70543"/>
            <a:ext cx="7772400" cy="609600"/>
          </a:xfrm>
        </p:spPr>
        <p:txBody>
          <a:bodyPr/>
          <a:lstStyle/>
          <a:p>
            <a:r>
              <a:rPr lang="en-US" sz="3000" dirty="0" err="1" smtClean="0">
                <a:sym typeface="Symbol" pitchFamily="18" charset="2"/>
              </a:rPr>
              <a:t>Resolviendo</a:t>
            </a:r>
            <a:r>
              <a:rPr lang="en-US" sz="3000" dirty="0" smtClean="0">
                <a:sym typeface="Symbol" pitchFamily="18" charset="2"/>
              </a:rPr>
              <a:t> para </a:t>
            </a:r>
            <a:r>
              <a:rPr lang="en-US" sz="3000" i="1" dirty="0" smtClean="0">
                <a:sym typeface="Symbol" pitchFamily="18" charset="2"/>
              </a:rPr>
              <a:t>x</a:t>
            </a:r>
            <a:r>
              <a:rPr lang="en-US" i="1" dirty="0" smtClean="0">
                <a:sym typeface="Symbol" pitchFamily="18" charset="2"/>
              </a:rPr>
              <a:t>:</a:t>
            </a:r>
            <a:endParaRPr lang="en-US" dirty="0" smtClean="0">
              <a:sym typeface="Symbol" pitchFamily="18" charset="2"/>
            </a:endParaRP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381000" y="2362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000" baseline="0" dirty="0" err="1">
                <a:solidFill>
                  <a:srgbClr val="470F3E"/>
                </a:solidFill>
                <a:sym typeface="Symbol" pitchFamily="18" charset="2"/>
              </a:rPr>
              <a:t>Resolviendo</a:t>
            </a:r>
            <a:r>
              <a:rPr lang="en-US" sz="3000" baseline="0" dirty="0">
                <a:solidFill>
                  <a:srgbClr val="470F3E"/>
                </a:solidFill>
                <a:sym typeface="Symbol" pitchFamily="18" charset="2"/>
              </a:rPr>
              <a:t> para </a:t>
            </a:r>
            <a:r>
              <a:rPr lang="en-US" sz="3000" i="1" baseline="0" dirty="0" smtClean="0">
                <a:solidFill>
                  <a:srgbClr val="470F3E"/>
                </a:solidFill>
                <a:sym typeface="Symbol" pitchFamily="18" charset="2"/>
              </a:rPr>
              <a:t>y</a:t>
            </a:r>
            <a:endParaRPr lang="en-US" sz="3000" baseline="0" dirty="0">
              <a:solidFill>
                <a:srgbClr val="470F3E"/>
              </a:solidFill>
              <a:sym typeface="Symbol" pitchFamily="18" charset="2"/>
            </a:endParaRPr>
          </a:p>
        </p:txBody>
      </p:sp>
      <p:graphicFrame>
        <p:nvGraphicFramePr>
          <p:cNvPr id="179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467082"/>
              </p:ext>
            </p:extLst>
          </p:nvPr>
        </p:nvGraphicFramePr>
        <p:xfrm>
          <a:off x="5334000" y="1447800"/>
          <a:ext cx="11620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4" imgW="558720" imgH="431640" progId="Equation.3">
                  <p:embed/>
                </p:oleObj>
              </mc:Choice>
              <mc:Fallback>
                <p:oleObj name="Equation" r:id="rId4" imgW="55872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447800"/>
                        <a:ext cx="116205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864370"/>
              </p:ext>
            </p:extLst>
          </p:nvPr>
        </p:nvGraphicFramePr>
        <p:xfrm>
          <a:off x="5334000" y="2594052"/>
          <a:ext cx="126682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6" imgW="558720" imgH="444240" progId="Equation.3">
                  <p:embed/>
                </p:oleObj>
              </mc:Choice>
              <mc:Fallback>
                <p:oleObj name="Equation" r:id="rId6" imgW="558720" imgH="444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594052"/>
                        <a:ext cx="126682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457200" y="3866685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s-UY" sz="3000" baseline="0" dirty="0" smtClean="0">
                <a:solidFill>
                  <a:srgbClr val="470F3E"/>
                </a:solidFill>
                <a:sym typeface="Symbol" pitchFamily="18" charset="2"/>
              </a:rPr>
              <a:t>La persona va a asignar un porcentaje  de su ingreso al bien </a:t>
            </a:r>
            <a:r>
              <a:rPr lang="es-UY" sz="3000" i="1" baseline="0" dirty="0" smtClean="0">
                <a:solidFill>
                  <a:srgbClr val="470F3E"/>
                </a:solidFill>
                <a:sym typeface="Symbol" pitchFamily="18" charset="2"/>
              </a:rPr>
              <a:t>x</a:t>
            </a:r>
            <a:r>
              <a:rPr lang="es-UY" sz="3000" baseline="0" dirty="0" smtClean="0">
                <a:solidFill>
                  <a:srgbClr val="470F3E"/>
                </a:solidFill>
                <a:sym typeface="Symbol" pitchFamily="18" charset="2"/>
              </a:rPr>
              <a:t> y % de su ingreso al bien </a:t>
            </a:r>
            <a:r>
              <a:rPr lang="es-UY" sz="3000" i="1" baseline="0" dirty="0" smtClean="0">
                <a:solidFill>
                  <a:srgbClr val="470F3E"/>
                </a:solidFill>
                <a:sym typeface="Symbol" pitchFamily="18" charset="2"/>
              </a:rPr>
              <a:t>y</a:t>
            </a:r>
            <a:endParaRPr lang="es-UY" sz="3000" baseline="30000" dirty="0">
              <a:solidFill>
                <a:srgbClr val="470F3E"/>
              </a:solidFill>
              <a:sym typeface="Symbol" pitchFamily="18" charset="2"/>
            </a:endParaRPr>
          </a:p>
        </p:txBody>
      </p:sp>
      <p:sp>
        <p:nvSpPr>
          <p:cNvPr id="7176" name="Rectangle 9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685800"/>
          </a:xfrm>
          <a:noFill/>
        </p:spPr>
        <p:txBody>
          <a:bodyPr/>
          <a:lstStyle/>
          <a:p>
            <a:r>
              <a:rPr lang="en-US" sz="3500" dirty="0" err="1" smtClean="0"/>
              <a:t>Funciones</a:t>
            </a:r>
            <a:r>
              <a:rPr lang="en-US" sz="3500" dirty="0" smtClean="0"/>
              <a:t> de </a:t>
            </a:r>
            <a:r>
              <a:rPr lang="en-US" sz="3500" dirty="0" err="1" smtClean="0"/>
              <a:t>demanda</a:t>
            </a:r>
            <a:r>
              <a:rPr lang="en-US" sz="3500" dirty="0" smtClean="0"/>
              <a:t> Cobb-Douglas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9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autoUpdateAnimBg="0"/>
      <p:bldP spid="17920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1C9F0EC1-AB39-4442-BBA4-400286256DB5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762000"/>
          </a:xfrm>
        </p:spPr>
        <p:txBody>
          <a:bodyPr/>
          <a:lstStyle/>
          <a:p>
            <a:r>
              <a:rPr lang="es-UY" dirty="0" smtClean="0"/>
              <a:t>El modelo de elección racional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8534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97DA3850-A023-4F99-B8AC-AA451C3FE841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30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15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UY" sz="3000" dirty="0" smtClean="0">
                <a:sym typeface="Symbol" pitchFamily="18" charset="2"/>
              </a:rPr>
              <a:t>Facilitan las cuentas y producen CI convexas</a:t>
            </a:r>
          </a:p>
          <a:p>
            <a:pPr>
              <a:lnSpc>
                <a:spcPct val="90000"/>
              </a:lnSpc>
            </a:pPr>
            <a:r>
              <a:rPr lang="es-UY" sz="3000" dirty="0" smtClean="0">
                <a:sym typeface="Symbol" pitchFamily="18" charset="2"/>
              </a:rPr>
              <a:t>Pero limitadas para explicar el comportamiento</a:t>
            </a:r>
          </a:p>
          <a:p>
            <a:pPr lvl="1">
              <a:lnSpc>
                <a:spcPct val="90000"/>
              </a:lnSpc>
            </a:pPr>
            <a:r>
              <a:rPr lang="es-UY" dirty="0" smtClean="0">
                <a:sym typeface="Symbol" pitchFamily="18" charset="2"/>
              </a:rPr>
              <a:t>La proporción de ingresos dedicados a ciertos bienes suele cambiar cuando cambian las condiciones económicas</a:t>
            </a:r>
          </a:p>
          <a:p>
            <a:pPr lvl="1">
              <a:lnSpc>
                <a:spcPct val="90000"/>
              </a:lnSpc>
            </a:pPr>
            <a:r>
              <a:rPr lang="es-UY" dirty="0" smtClean="0">
                <a:sym typeface="Symbol" pitchFamily="18" charset="2"/>
              </a:rPr>
              <a:t>La demanda de un bien puede depender del precio de otro.</a:t>
            </a:r>
          </a:p>
          <a:p>
            <a:pPr>
              <a:lnSpc>
                <a:spcPct val="90000"/>
              </a:lnSpc>
            </a:pPr>
            <a:r>
              <a:rPr lang="es-UY" sz="3000" dirty="0" smtClean="0">
                <a:sym typeface="Symbol" pitchFamily="18" charset="2"/>
              </a:rPr>
              <a:t>CES más general</a:t>
            </a:r>
            <a:endParaRPr lang="es-UY" sz="3000" baseline="30000" dirty="0" smtClean="0">
              <a:sym typeface="Symbol" pitchFamily="18" charset="2"/>
            </a:endParaRPr>
          </a:p>
        </p:txBody>
      </p:sp>
      <p:sp>
        <p:nvSpPr>
          <p:cNvPr id="22532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685800"/>
          </a:xfrm>
          <a:noFill/>
        </p:spPr>
        <p:txBody>
          <a:bodyPr/>
          <a:lstStyle/>
          <a:p>
            <a:r>
              <a:rPr lang="es-UY" sz="3500" dirty="0" smtClean="0"/>
              <a:t>Funciones de demanda </a:t>
            </a:r>
            <a:r>
              <a:rPr lang="es-UY" sz="3500" dirty="0" err="1" smtClean="0"/>
              <a:t>Cobb</a:t>
            </a:r>
            <a:r>
              <a:rPr lang="es-UY" sz="3500" dirty="0" smtClean="0"/>
              <a:t>-Douglas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3E1EA3E6-4204-4353-B16C-E0B8288388AD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31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r>
              <a:rPr lang="en-US" dirty="0" err="1" smtClean="0"/>
              <a:t>Función</a:t>
            </a:r>
            <a:r>
              <a:rPr lang="en-US" dirty="0" smtClean="0"/>
              <a:t> de </a:t>
            </a:r>
            <a:r>
              <a:rPr lang="en-US" dirty="0" err="1" smtClean="0"/>
              <a:t>demanda</a:t>
            </a:r>
            <a:r>
              <a:rPr lang="en-US" dirty="0" smtClean="0"/>
              <a:t> 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763000" cy="6019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s-UY" dirty="0" smtClean="0"/>
                  <a:t>Maximizaremos utilidad con función CES</a:t>
                </a:r>
              </a:p>
              <a:p>
                <a:r>
                  <a:rPr lang="es-UY" dirty="0" smtClean="0"/>
                  <a:t>Supongamos </a:t>
                </a:r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es-UY" dirty="0" smtClean="0"/>
                  <a:t>: </a:t>
                </a:r>
                <a:endParaRPr lang="es-UY" dirty="0" smtClean="0">
                  <a:sym typeface="Symbol" pitchFamily="18" charset="2"/>
                </a:endParaRPr>
              </a:p>
              <a:p>
                <a:pPr algn="ctr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80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s-UY" sz="280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sz="280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sz="280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UY" sz="280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UY" sz="280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) =</m:t>
                      </m:r>
                      <m:f>
                        <m:fPr>
                          <m:ctrlPr>
                            <a:rPr lang="es-UY" sz="2800" i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sup>
                          </m:sSup>
                        </m:num>
                        <m:den>
                          <m:r>
                            <a:rPr lang="es-UY" sz="2800" b="0" i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</m:den>
                      </m:f>
                      <m:r>
                        <a:rPr lang="es-UY" sz="280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+</m:t>
                      </m:r>
                      <m:f>
                        <m:fPr>
                          <m:ctrlP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800" b="0" i="1" smtClean="0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sup>
                          </m:sSup>
                        </m:num>
                        <m:den>
                          <m: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</m:den>
                      </m:f>
                    </m:oMath>
                  </m:oMathPara>
                </a14:m>
                <a:endParaRPr lang="es-UY" sz="2800" dirty="0" smtClean="0">
                  <a:solidFill>
                    <a:srgbClr val="3B4F89"/>
                  </a:solidFill>
                  <a:sym typeface="Symbol" pitchFamily="18" charset="2"/>
                </a:endParaRPr>
              </a:p>
              <a:p>
                <a:r>
                  <a:rPr lang="es-UY" dirty="0" smtClean="0">
                    <a:sym typeface="Symbol" pitchFamily="18" charset="2"/>
                  </a:rPr>
                  <a:t>Armando el </a:t>
                </a:r>
                <a:r>
                  <a:rPr lang="es-UY" dirty="0" err="1" smtClean="0">
                    <a:sym typeface="Symbol" pitchFamily="18" charset="2"/>
                  </a:rPr>
                  <a:t>Lagrangiano</a:t>
                </a:r>
                <a:r>
                  <a:rPr lang="es-UY" dirty="0" smtClean="0">
                    <a:sym typeface="Symbol" pitchFamily="18" charset="2"/>
                  </a:rPr>
                  <a:t>:</a:t>
                </a:r>
              </a:p>
              <a:p>
                <a:pPr algn="ctr">
                  <a:lnSpc>
                    <a:spcPct val="120000"/>
                  </a:lnSpc>
                  <a:buFontTx/>
                  <a:buNone/>
                </a:pPr>
                <a:r>
                  <a:rPr lang="es-UY" sz="2800" b="1" dirty="0" smtClean="0">
                    <a:solidFill>
                      <a:srgbClr val="3B4F89"/>
                    </a:solidFill>
                    <a:sym typeface="Symbol" pitchFamily="18" charset="2"/>
                  </a:rPr>
                  <a:t>L</a:t>
                </a:r>
                <a:r>
                  <a:rPr lang="es-UY" sz="2800" dirty="0" smtClean="0">
                    <a:solidFill>
                      <a:srgbClr val="3B4F89"/>
                    </a:solidFill>
                    <a:sym typeface="Symbol" pitchFamily="18" charset="2"/>
                  </a:rPr>
                  <a:t> =</a:t>
                </a:r>
                <a:r>
                  <a:rPr lang="es-UY" sz="2800" baseline="30000" dirty="0" smtClean="0">
                    <a:solidFill>
                      <a:srgbClr val="3B4F89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UY" sz="2800" i="1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UY" sz="2800" i="1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sz="2800" i="1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UY" sz="2800" i="1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</a:rPr>
                              <m:t>0,5</m:t>
                            </m:r>
                          </m:sup>
                        </m:sSup>
                      </m:num>
                      <m:den>
                        <m:r>
                          <a:rPr lang="es-UY" sz="2800" i="1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den>
                    </m:f>
                    <m:r>
                      <a:rPr lang="es-UY" sz="2800" i="1">
                        <a:solidFill>
                          <a:srgbClr val="3B4F8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+</m:t>
                    </m:r>
                    <m:f>
                      <m:fPr>
                        <m:ctrlPr>
                          <a:rPr lang="es-UY" sz="2800" i="1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UY" sz="2800" i="1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sz="2800" i="1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s-UY" sz="2800" i="1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</a:rPr>
                              <m:t>0,5</m:t>
                            </m:r>
                          </m:sup>
                        </m:sSup>
                      </m:num>
                      <m:den>
                        <m:r>
                          <a:rPr lang="es-UY" sz="2800" i="1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den>
                    </m:f>
                  </m:oMath>
                </a14:m>
                <a:r>
                  <a:rPr lang="es-UY" sz="2800" dirty="0" smtClean="0">
                    <a:solidFill>
                      <a:srgbClr val="3B4F89"/>
                    </a:solidFill>
                    <a:sym typeface="Symbol" pitchFamily="18" charset="2"/>
                  </a:rPr>
                  <a:t> + (</a:t>
                </a:r>
                <a:r>
                  <a:rPr lang="es-UY" sz="2800" i="1" dirty="0" smtClean="0">
                    <a:solidFill>
                      <a:srgbClr val="3B4F89"/>
                    </a:solidFill>
                    <a:latin typeface="Verdana" pitchFamily="34" charset="0"/>
                    <a:sym typeface="Symbol" pitchFamily="18" charset="2"/>
                  </a:rPr>
                  <a:t>I</a:t>
                </a:r>
                <a:r>
                  <a:rPr lang="es-UY" sz="2800" dirty="0" smtClean="0">
                    <a:solidFill>
                      <a:srgbClr val="3B4F89"/>
                    </a:solidFill>
                    <a:sym typeface="Symbol" pitchFamily="18" charset="2"/>
                  </a:rPr>
                  <a:t> - </a:t>
                </a:r>
                <a:r>
                  <a:rPr lang="es-UY" sz="2800" i="1" dirty="0" err="1" smtClean="0">
                    <a:solidFill>
                      <a:srgbClr val="3B4F89"/>
                    </a:solidFill>
                    <a:sym typeface="Symbol" pitchFamily="18" charset="2"/>
                  </a:rPr>
                  <a:t>p</a:t>
                </a:r>
                <a:r>
                  <a:rPr lang="es-UY" sz="2800" i="1" baseline="-25000" dirty="0" err="1" smtClean="0">
                    <a:solidFill>
                      <a:srgbClr val="3B4F89"/>
                    </a:solidFill>
                    <a:sym typeface="Symbol" pitchFamily="18" charset="2"/>
                  </a:rPr>
                  <a:t>x</a:t>
                </a:r>
                <a:r>
                  <a:rPr lang="es-UY" sz="2800" i="1" dirty="0" err="1" smtClean="0">
                    <a:solidFill>
                      <a:srgbClr val="3B4F89"/>
                    </a:solidFill>
                    <a:sym typeface="Symbol" pitchFamily="18" charset="2"/>
                  </a:rPr>
                  <a:t>x</a:t>
                </a:r>
                <a:r>
                  <a:rPr lang="es-UY" sz="2800" dirty="0" smtClean="0">
                    <a:solidFill>
                      <a:srgbClr val="3B4F89"/>
                    </a:solidFill>
                    <a:sym typeface="Symbol" pitchFamily="18" charset="2"/>
                  </a:rPr>
                  <a:t> - </a:t>
                </a:r>
                <a:r>
                  <a:rPr lang="es-UY" sz="2800" i="1" dirty="0" err="1" smtClean="0">
                    <a:solidFill>
                      <a:srgbClr val="3B4F89"/>
                    </a:solidFill>
                    <a:sym typeface="Symbol" pitchFamily="18" charset="2"/>
                  </a:rPr>
                  <a:t>p</a:t>
                </a:r>
                <a:r>
                  <a:rPr lang="es-UY" sz="2800" i="1" baseline="-25000" dirty="0" err="1" smtClean="0">
                    <a:solidFill>
                      <a:srgbClr val="3B4F89"/>
                    </a:solidFill>
                    <a:sym typeface="Symbol" pitchFamily="18" charset="2"/>
                  </a:rPr>
                  <a:t>y</a:t>
                </a:r>
                <a:r>
                  <a:rPr lang="es-UY" sz="2800" i="1" dirty="0" err="1" smtClean="0">
                    <a:solidFill>
                      <a:srgbClr val="3B4F89"/>
                    </a:solidFill>
                    <a:sym typeface="Symbol" pitchFamily="18" charset="2"/>
                  </a:rPr>
                  <a:t>y</a:t>
                </a:r>
                <a:r>
                  <a:rPr lang="es-UY" sz="2800" dirty="0" smtClean="0">
                    <a:solidFill>
                      <a:srgbClr val="3B4F89"/>
                    </a:solidFill>
                    <a:sym typeface="Symbol" pitchFamily="18" charset="2"/>
                  </a:rPr>
                  <a:t>)</a:t>
                </a:r>
              </a:p>
              <a:p>
                <a:r>
                  <a:rPr lang="es-UY" dirty="0" smtClean="0">
                    <a:sym typeface="Symbol" pitchFamily="18" charset="2"/>
                  </a:rPr>
                  <a:t>Y las CPO son:</a:t>
                </a:r>
              </a:p>
              <a:p>
                <a:pPr algn="ctr">
                  <a:lnSpc>
                    <a:spcPct val="120000"/>
                  </a:lnSpc>
                  <a:buFontTx/>
                  <a:buNone/>
                </a:pPr>
                <a:r>
                  <a:rPr lang="es-UY" sz="2800" dirty="0" smtClean="0">
                    <a:solidFill>
                      <a:srgbClr val="3B4F89"/>
                    </a:solidFill>
                    <a:sym typeface="Symbol" pitchFamily="18" charset="2"/>
                  </a:rPr>
                  <a:t></a:t>
                </a:r>
                <a:r>
                  <a:rPr lang="es-UY" sz="2800" b="1" dirty="0" smtClean="0">
                    <a:solidFill>
                      <a:srgbClr val="3B4F89"/>
                    </a:solidFill>
                    <a:sym typeface="Symbol" pitchFamily="18" charset="2"/>
                  </a:rPr>
                  <a:t>L</a:t>
                </a:r>
                <a:r>
                  <a:rPr lang="es-UY" sz="2800" dirty="0" smtClean="0">
                    <a:solidFill>
                      <a:srgbClr val="3B4F89"/>
                    </a:solidFill>
                    <a:sym typeface="Symbol" pitchFamily="18" charset="2"/>
                  </a:rPr>
                  <a:t>/</a:t>
                </a:r>
                <a:r>
                  <a:rPr lang="es-UY" sz="2800" i="1" dirty="0" smtClean="0">
                    <a:solidFill>
                      <a:srgbClr val="3B4F89"/>
                    </a:solidFill>
                    <a:sym typeface="Symbol" pitchFamily="18" charset="2"/>
                  </a:rPr>
                  <a:t>x</a:t>
                </a:r>
                <a:r>
                  <a:rPr lang="es-UY" sz="2800" dirty="0" smtClean="0">
                    <a:solidFill>
                      <a:srgbClr val="3B4F89"/>
                    </a:solidFill>
                    <a:sym typeface="Symbol" pitchFamily="18" charset="2"/>
                  </a:rPr>
                  <a:t> = </a:t>
                </a:r>
                <a:r>
                  <a:rPr lang="es-UY" sz="2800" i="1" dirty="0" smtClean="0">
                    <a:solidFill>
                      <a:srgbClr val="3B4F89"/>
                    </a:solidFill>
                    <a:sym typeface="Symbol" pitchFamily="18" charset="2"/>
                  </a:rPr>
                  <a:t>x</a:t>
                </a:r>
                <a:r>
                  <a:rPr lang="es-UY" sz="2800" i="1" baseline="30000" dirty="0" smtClean="0">
                    <a:solidFill>
                      <a:srgbClr val="3B4F89"/>
                    </a:solidFill>
                    <a:sym typeface="Symbol" pitchFamily="18" charset="2"/>
                  </a:rPr>
                  <a:t> </a:t>
                </a:r>
                <a:r>
                  <a:rPr lang="es-UY" sz="2800" baseline="30000" dirty="0" smtClean="0">
                    <a:solidFill>
                      <a:srgbClr val="3B4F89"/>
                    </a:solidFill>
                    <a:sym typeface="Symbol" pitchFamily="18" charset="2"/>
                  </a:rPr>
                  <a:t>-0.5 </a:t>
                </a:r>
                <a:r>
                  <a:rPr lang="es-UY" sz="2800" dirty="0" smtClean="0">
                    <a:solidFill>
                      <a:srgbClr val="3B4F89"/>
                    </a:solidFill>
                    <a:sym typeface="Symbol" pitchFamily="18" charset="2"/>
                  </a:rPr>
                  <a:t>- </a:t>
                </a:r>
                <a:r>
                  <a:rPr lang="es-UY" sz="2800" i="1" dirty="0" err="1" smtClean="0">
                    <a:solidFill>
                      <a:srgbClr val="3B4F89"/>
                    </a:solidFill>
                    <a:sym typeface="Symbol" pitchFamily="18" charset="2"/>
                  </a:rPr>
                  <a:t>p</a:t>
                </a:r>
                <a:r>
                  <a:rPr lang="es-UY" sz="2800" i="1" baseline="-25000" dirty="0" err="1" smtClean="0">
                    <a:solidFill>
                      <a:srgbClr val="3B4F89"/>
                    </a:solidFill>
                    <a:sym typeface="Symbol" pitchFamily="18" charset="2"/>
                  </a:rPr>
                  <a:t>x</a:t>
                </a:r>
                <a:r>
                  <a:rPr lang="es-UY" sz="2800" dirty="0" smtClean="0">
                    <a:solidFill>
                      <a:srgbClr val="3B4F89"/>
                    </a:solidFill>
                    <a:sym typeface="Symbol" pitchFamily="18" charset="2"/>
                  </a:rPr>
                  <a:t> = 0</a:t>
                </a:r>
              </a:p>
              <a:p>
                <a:pPr algn="ctr">
                  <a:lnSpc>
                    <a:spcPct val="120000"/>
                  </a:lnSpc>
                  <a:buFontTx/>
                  <a:buNone/>
                </a:pPr>
                <a:r>
                  <a:rPr lang="es-UY" sz="2800" dirty="0" smtClean="0">
                    <a:solidFill>
                      <a:srgbClr val="3B4F89"/>
                    </a:solidFill>
                    <a:sym typeface="Symbol" pitchFamily="18" charset="2"/>
                  </a:rPr>
                  <a:t></a:t>
                </a:r>
                <a:r>
                  <a:rPr lang="es-UY" sz="2800" b="1" dirty="0" smtClean="0">
                    <a:solidFill>
                      <a:srgbClr val="3B4F89"/>
                    </a:solidFill>
                    <a:sym typeface="Symbol" pitchFamily="18" charset="2"/>
                  </a:rPr>
                  <a:t>L</a:t>
                </a:r>
                <a:r>
                  <a:rPr lang="es-UY" sz="2800" dirty="0" smtClean="0">
                    <a:solidFill>
                      <a:srgbClr val="3B4F89"/>
                    </a:solidFill>
                    <a:sym typeface="Symbol" pitchFamily="18" charset="2"/>
                  </a:rPr>
                  <a:t>/</a:t>
                </a:r>
                <a:r>
                  <a:rPr lang="es-UY" sz="2800" i="1" dirty="0" smtClean="0">
                    <a:solidFill>
                      <a:srgbClr val="3B4F89"/>
                    </a:solidFill>
                    <a:sym typeface="Symbol" pitchFamily="18" charset="2"/>
                  </a:rPr>
                  <a:t>y</a:t>
                </a:r>
                <a:r>
                  <a:rPr lang="es-UY" sz="2800" dirty="0" smtClean="0">
                    <a:solidFill>
                      <a:srgbClr val="3B4F89"/>
                    </a:solidFill>
                    <a:sym typeface="Symbol" pitchFamily="18" charset="2"/>
                  </a:rPr>
                  <a:t> = </a:t>
                </a:r>
                <a:r>
                  <a:rPr lang="es-UY" sz="2800" i="1" dirty="0" smtClean="0">
                    <a:solidFill>
                      <a:srgbClr val="3B4F89"/>
                    </a:solidFill>
                    <a:sym typeface="Symbol" pitchFamily="18" charset="2"/>
                  </a:rPr>
                  <a:t>y</a:t>
                </a:r>
                <a:r>
                  <a:rPr lang="es-UY" sz="2800" i="1" baseline="30000" dirty="0" smtClean="0">
                    <a:solidFill>
                      <a:srgbClr val="3B4F89"/>
                    </a:solidFill>
                    <a:sym typeface="Symbol" pitchFamily="18" charset="2"/>
                  </a:rPr>
                  <a:t> </a:t>
                </a:r>
                <a:r>
                  <a:rPr lang="es-UY" sz="2800" baseline="30000" dirty="0" smtClean="0">
                    <a:solidFill>
                      <a:srgbClr val="3B4F89"/>
                    </a:solidFill>
                    <a:sym typeface="Symbol" pitchFamily="18" charset="2"/>
                  </a:rPr>
                  <a:t>-0.5</a:t>
                </a:r>
                <a:r>
                  <a:rPr lang="es-UY" sz="2800" dirty="0" smtClean="0">
                    <a:solidFill>
                      <a:srgbClr val="3B4F89"/>
                    </a:solidFill>
                    <a:sym typeface="Symbol" pitchFamily="18" charset="2"/>
                  </a:rPr>
                  <a:t> - </a:t>
                </a:r>
                <a:r>
                  <a:rPr lang="es-UY" sz="2800" i="1" dirty="0" err="1" smtClean="0">
                    <a:solidFill>
                      <a:srgbClr val="3B4F89"/>
                    </a:solidFill>
                    <a:sym typeface="Symbol" pitchFamily="18" charset="2"/>
                  </a:rPr>
                  <a:t>p</a:t>
                </a:r>
                <a:r>
                  <a:rPr lang="es-UY" sz="2800" i="1" baseline="-25000" dirty="0" err="1" smtClean="0">
                    <a:solidFill>
                      <a:srgbClr val="3B4F89"/>
                    </a:solidFill>
                    <a:sym typeface="Symbol" pitchFamily="18" charset="2"/>
                  </a:rPr>
                  <a:t>y</a:t>
                </a:r>
                <a:r>
                  <a:rPr lang="es-UY" sz="2800" dirty="0" smtClean="0">
                    <a:solidFill>
                      <a:srgbClr val="3B4F89"/>
                    </a:solidFill>
                    <a:sym typeface="Symbol" pitchFamily="18" charset="2"/>
                  </a:rPr>
                  <a:t> = 0</a:t>
                </a:r>
              </a:p>
              <a:p>
                <a:pPr algn="ctr">
                  <a:lnSpc>
                    <a:spcPct val="120000"/>
                  </a:lnSpc>
                  <a:buFontTx/>
                  <a:buNone/>
                </a:pPr>
                <a:r>
                  <a:rPr lang="es-UY" sz="2800" dirty="0" smtClean="0">
                    <a:solidFill>
                      <a:srgbClr val="3B4F89"/>
                    </a:solidFill>
                    <a:sym typeface="Symbol" pitchFamily="18" charset="2"/>
                  </a:rPr>
                  <a:t></a:t>
                </a:r>
                <a:r>
                  <a:rPr lang="es-UY" sz="2800" b="1" dirty="0" smtClean="0">
                    <a:solidFill>
                      <a:srgbClr val="3B4F89"/>
                    </a:solidFill>
                    <a:sym typeface="Symbol" pitchFamily="18" charset="2"/>
                  </a:rPr>
                  <a:t>L</a:t>
                </a:r>
                <a:r>
                  <a:rPr lang="es-UY" sz="2800" dirty="0" smtClean="0">
                    <a:solidFill>
                      <a:srgbClr val="3B4F89"/>
                    </a:solidFill>
                    <a:sym typeface="Symbol" pitchFamily="18" charset="2"/>
                  </a:rPr>
                  <a:t>/ = </a:t>
                </a:r>
                <a:r>
                  <a:rPr lang="es-UY" sz="2800" i="1" dirty="0" smtClean="0">
                    <a:solidFill>
                      <a:srgbClr val="3B4F89"/>
                    </a:solidFill>
                    <a:latin typeface="Verdana" pitchFamily="34" charset="0"/>
                  </a:rPr>
                  <a:t>I</a:t>
                </a:r>
                <a:r>
                  <a:rPr lang="es-UY" sz="2800" i="1" dirty="0" smtClean="0">
                    <a:solidFill>
                      <a:srgbClr val="3B4F89"/>
                    </a:solidFill>
                  </a:rPr>
                  <a:t> </a:t>
                </a:r>
                <a:r>
                  <a:rPr lang="es-UY" sz="2800" dirty="0" smtClean="0">
                    <a:solidFill>
                      <a:srgbClr val="3B4F89"/>
                    </a:solidFill>
                  </a:rPr>
                  <a:t>- </a:t>
                </a:r>
                <a:r>
                  <a:rPr lang="es-UY" sz="2800" i="1" dirty="0" err="1" smtClean="0">
                    <a:solidFill>
                      <a:srgbClr val="3B4F89"/>
                    </a:solidFill>
                  </a:rPr>
                  <a:t>p</a:t>
                </a:r>
                <a:r>
                  <a:rPr lang="es-UY" sz="2800" i="1" baseline="-25000" dirty="0" err="1" smtClean="0">
                    <a:solidFill>
                      <a:srgbClr val="3B4F89"/>
                    </a:solidFill>
                  </a:rPr>
                  <a:t>x</a:t>
                </a:r>
                <a:r>
                  <a:rPr lang="es-UY" sz="2800" i="1" dirty="0" err="1" smtClean="0">
                    <a:solidFill>
                      <a:srgbClr val="3B4F89"/>
                    </a:solidFill>
                  </a:rPr>
                  <a:t>x</a:t>
                </a:r>
                <a:r>
                  <a:rPr lang="es-UY" sz="2800" baseline="-25000" dirty="0" smtClean="0">
                    <a:solidFill>
                      <a:srgbClr val="3B4F89"/>
                    </a:solidFill>
                  </a:rPr>
                  <a:t> </a:t>
                </a:r>
                <a:r>
                  <a:rPr lang="es-UY" sz="2800" dirty="0" smtClean="0">
                    <a:solidFill>
                      <a:srgbClr val="3B4F89"/>
                    </a:solidFill>
                  </a:rPr>
                  <a:t>- </a:t>
                </a:r>
                <a:r>
                  <a:rPr lang="es-UY" sz="2800" i="1" dirty="0" err="1" smtClean="0">
                    <a:solidFill>
                      <a:srgbClr val="3B4F89"/>
                    </a:solidFill>
                  </a:rPr>
                  <a:t>p</a:t>
                </a:r>
                <a:r>
                  <a:rPr lang="es-UY" sz="2800" i="1" baseline="-25000" dirty="0" err="1" smtClean="0">
                    <a:solidFill>
                      <a:srgbClr val="3B4F89"/>
                    </a:solidFill>
                  </a:rPr>
                  <a:t>y</a:t>
                </a:r>
                <a:r>
                  <a:rPr lang="es-UY" sz="2800" i="1" dirty="0" err="1" smtClean="0">
                    <a:solidFill>
                      <a:srgbClr val="3B4F89"/>
                    </a:solidFill>
                  </a:rPr>
                  <a:t>y</a:t>
                </a:r>
                <a:r>
                  <a:rPr lang="es-UY" sz="2800" baseline="-25000" dirty="0" smtClean="0">
                    <a:solidFill>
                      <a:srgbClr val="3B4F89"/>
                    </a:solidFill>
                  </a:rPr>
                  <a:t> </a:t>
                </a:r>
                <a:r>
                  <a:rPr lang="es-UY" sz="2800" dirty="0" smtClean="0">
                    <a:solidFill>
                      <a:srgbClr val="3B4F89"/>
                    </a:solidFill>
                    <a:sym typeface="Symbol" pitchFamily="18" charset="2"/>
                  </a:rPr>
                  <a:t>= 0</a:t>
                </a:r>
              </a:p>
            </p:txBody>
          </p:sp>
        </mc:Choice>
        <mc:Fallback xmlns="">
          <p:sp>
            <p:nvSpPr>
              <p:cNvPr id="102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763000" cy="6019800"/>
              </a:xfrm>
              <a:blipFill>
                <a:blip r:embed="rId3"/>
                <a:stretch>
                  <a:fillRect l="-1599" t="-2128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07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18538ACA-1983-4566-BAA9-3D3B09FDFA55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32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763000" cy="5257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s-UY" sz="2800" dirty="0" smtClean="0"/>
                  <a:t>Las CPO de la diapositiva anterior: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s-UY" sz="2800" dirty="0" smtClean="0"/>
              </a:p>
              <a:p>
                <a:pPr algn="ctr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</m:t>
                      </m:r>
                      <m:r>
                        <a:rPr lang="en-US" sz="2800" b="1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𝑳</m:t>
                      </m:r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/</m:t>
                      </m:r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𝑥</m:t>
                      </m:r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= 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s-UY" sz="2800" b="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p>
                          <m:r>
                            <a:rPr lang="es-UY" sz="2800" b="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−0,5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 </m:t>
                      </m:r>
                      <m:r>
                        <a:rPr lang="en-US" sz="2800" i="1" dirty="0" err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r>
                        <a:rPr lang="en-US" sz="2800" i="1" baseline="-25000" dirty="0" err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𝑥</m:t>
                      </m:r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= 0</m:t>
                      </m:r>
                    </m:oMath>
                  </m:oMathPara>
                </a14:m>
                <a:endParaRPr lang="en-US" sz="2800" dirty="0" smtClean="0">
                  <a:solidFill>
                    <a:srgbClr val="3B4F89"/>
                  </a:solidFill>
                  <a:sym typeface="Symbol" pitchFamily="18" charset="2"/>
                </a:endParaRPr>
              </a:p>
              <a:p>
                <a:pPr algn="ctr">
                  <a:lnSpc>
                    <a:spcPct val="120000"/>
                  </a:lnSpc>
                  <a:buFontTx/>
                  <a:buNone/>
                </a:pPr>
                <a:endParaRPr lang="en-US" sz="2800" dirty="0">
                  <a:solidFill>
                    <a:srgbClr val="3B4F89"/>
                  </a:solidFill>
                  <a:sym typeface="Symbol" pitchFamily="18" charset="2"/>
                </a:endParaRPr>
              </a:p>
              <a:p>
                <a:pPr algn="ctr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</m:t>
                      </m:r>
                      <m:r>
                        <a:rPr lang="en-US" sz="2800" b="1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𝑳</m:t>
                      </m:r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/</m:t>
                      </m:r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𝑦</m:t>
                      </m:r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= 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s-UY" sz="2800" b="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e>
                        <m:sup>
                          <m:r>
                            <a:rPr lang="es-UY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−0,5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 </m:t>
                      </m:r>
                      <m:r>
                        <a:rPr lang="en-US" sz="2800" i="1" dirty="0" err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r>
                        <a:rPr lang="en-US" sz="2800" i="1" baseline="-25000" dirty="0" err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𝑦</m:t>
                      </m:r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= 0</m:t>
                      </m:r>
                    </m:oMath>
                  </m:oMathPara>
                </a14:m>
                <a:endParaRPr lang="en-US" sz="2800" dirty="0">
                  <a:solidFill>
                    <a:srgbClr val="3B4F89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s-UY" sz="2800" dirty="0" smtClean="0"/>
                  <a:t>Implican: </a:t>
                </a:r>
              </a:p>
              <a:p>
                <a:pPr algn="ctr">
                  <a:lnSpc>
                    <a:spcPct val="130000"/>
                  </a:lnSpc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UY" sz="2400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UY" sz="2400" i="1" dirty="0" smtClean="0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UY" sz="2400" i="1" dirty="0" smtClean="0">
                                    <a:solidFill>
                                      <a:srgbClr val="3B4F89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s-UY" sz="2400" i="1" dirty="0" smtClean="0">
                                    <a:solidFill>
                                      <a:srgbClr val="3B4F89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s-UY" sz="2400" i="1" dirty="0" smtClean="0">
                                    <a:solidFill>
                                      <a:srgbClr val="3B4F89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UY" sz="2400" b="0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0,5</m:t>
                        </m:r>
                      </m:sup>
                    </m:sSup>
                    <m:r>
                      <a:rPr lang="es-UY" sz="2400" i="1" dirty="0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s-UY" sz="2400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s-UY" sz="2400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r>
                          <a:rPr lang="es-UY" sz="2400" i="1" baseline="-25000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num>
                      <m:den>
                        <m:r>
                          <a:rPr lang="es-UY" sz="2400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r>
                          <a:rPr lang="es-UY" sz="2400" i="1" baseline="-25000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𝑦</m:t>
                        </m:r>
                      </m:den>
                    </m:f>
                  </m:oMath>
                </a14:m>
                <a:r>
                  <a:rPr lang="es-UY" sz="2400" dirty="0" smtClean="0">
                    <a:solidFill>
                      <a:srgbClr val="3B4F89"/>
                    </a:solidFill>
                    <a:sym typeface="Symbol" pitchFamily="18" charset="2"/>
                  </a:rPr>
                  <a:t>, o </a:t>
                </a:r>
              </a:p>
              <a:p>
                <a:pPr algn="ctr">
                  <a:lnSpc>
                    <a:spcPct val="13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400" b="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𝑦</m:t>
                      </m:r>
                      <m:r>
                        <a:rPr lang="es-UY" sz="2400" b="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s-UY" sz="2400" b="0" i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sz="24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sz="2400" i="1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UY" sz="24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sz="24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sz="24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UY" sz="24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sz="24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sz="24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UY" sz="2400" b="0" i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p>
                      </m:sSup>
                      <m:r>
                        <a:rPr lang="es-UY" sz="2400" b="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𝑥</m:t>
                      </m:r>
                    </m:oMath>
                  </m:oMathPara>
                </a14:m>
                <a:endParaRPr lang="es-UY" sz="2400" dirty="0" smtClean="0">
                  <a:solidFill>
                    <a:srgbClr val="3B4F89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</a:pPr>
                <a:endParaRPr lang="es-UY" sz="28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763000" cy="5257800"/>
              </a:xfrm>
              <a:blipFill>
                <a:blip r:embed="rId3"/>
                <a:stretch>
                  <a:fillRect l="-1252" t="-2088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22227"/>
            <a:ext cx="7772400" cy="739774"/>
          </a:xfrm>
          <a:noFill/>
        </p:spPr>
        <p:txBody>
          <a:bodyPr/>
          <a:lstStyle/>
          <a:p>
            <a:r>
              <a:rPr lang="en-US" dirty="0" err="1" smtClean="0"/>
              <a:t>Función</a:t>
            </a:r>
            <a:r>
              <a:rPr lang="en-US" dirty="0" smtClean="0"/>
              <a:t> de </a:t>
            </a:r>
            <a:r>
              <a:rPr lang="en-US" dirty="0" err="1" smtClean="0"/>
              <a:t>demanda</a:t>
            </a:r>
            <a:r>
              <a:rPr lang="en-US" dirty="0" smtClean="0"/>
              <a:t> CES</a:t>
            </a:r>
          </a:p>
        </p:txBody>
      </p:sp>
    </p:spTree>
    <p:extLst>
      <p:ext uri="{BB962C8B-B14F-4D97-AF65-F5344CB8AC3E}">
        <p14:creationId xmlns:p14="http://schemas.microsoft.com/office/powerpoint/2010/main" val="31294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18538ACA-1983-4566-BAA9-3D3B09FDFA55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33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763000" cy="5867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s-UY" sz="2800" dirty="0" smtClean="0">
                    <a:sym typeface="Symbol" pitchFamily="18" charset="2"/>
                  </a:rPr>
                  <a:t>Sustituyendo </a:t>
                </a:r>
                <a14:m>
                  <m:oMath xmlns:m="http://schemas.openxmlformats.org/officeDocument/2006/math">
                    <m:r>
                      <a:rPr lang="es-UY" sz="2800" i="1">
                        <a:solidFill>
                          <a:srgbClr val="3B4F8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s-UY" sz="2800" i="1">
                        <a:solidFill>
                          <a:srgbClr val="3B4F8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s-UY" sz="2800" i="1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UY" sz="2800" i="1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UY" sz="2800" i="1">
                                    <a:solidFill>
                                      <a:srgbClr val="3B4F89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s-UY" sz="2800" i="1">
                                        <a:solidFill>
                                          <a:srgbClr val="3B4F89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sz="2800" i="1">
                                        <a:solidFill>
                                          <a:srgbClr val="3B4F89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UY" sz="2800" i="1">
                                        <a:solidFill>
                                          <a:srgbClr val="3B4F89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s-UY" sz="2800" i="1">
                                        <a:solidFill>
                                          <a:srgbClr val="3B4F89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sz="2800" i="1">
                                        <a:solidFill>
                                          <a:srgbClr val="3B4F89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UY" sz="2800" i="1">
                                        <a:solidFill>
                                          <a:srgbClr val="3B4F89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𝑦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s-UY" sz="2800" i="1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s-UY" sz="2800" i="1">
                        <a:solidFill>
                          <a:srgbClr val="3B4F8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s-UY" sz="2800" dirty="0" smtClean="0">
                    <a:sym typeface="Symbol" pitchFamily="18" charset="2"/>
                  </a:rPr>
                  <a:t> en la Restricción Presupuestaria </a:t>
                </a:r>
                <a:r>
                  <a:rPr lang="es-UY" sz="2800" i="1" dirty="0" smtClean="0">
                    <a:solidFill>
                      <a:srgbClr val="3B4F89"/>
                    </a:solidFill>
                    <a:latin typeface="Verdana" pitchFamily="34" charset="0"/>
                    <a:sym typeface="Symbol" pitchFamily="18" charset="2"/>
                  </a:rPr>
                  <a:t>I</a:t>
                </a:r>
                <a:r>
                  <a:rPr lang="es-UY" sz="2800" dirty="0" smtClean="0">
                    <a:solidFill>
                      <a:srgbClr val="3B4F89"/>
                    </a:solidFill>
                    <a:sym typeface="Symbol" pitchFamily="18" charset="2"/>
                  </a:rPr>
                  <a:t> </a:t>
                </a:r>
                <a:r>
                  <a:rPr lang="es-UY" sz="2800" dirty="0">
                    <a:solidFill>
                      <a:srgbClr val="3B4F89"/>
                    </a:solidFill>
                    <a:sym typeface="Symbol" pitchFamily="18" charset="2"/>
                  </a:rPr>
                  <a:t>- </a:t>
                </a:r>
                <a:r>
                  <a:rPr lang="es-UY" sz="2800" i="1" dirty="0" err="1">
                    <a:solidFill>
                      <a:srgbClr val="3B4F89"/>
                    </a:solidFill>
                    <a:sym typeface="Symbol" pitchFamily="18" charset="2"/>
                  </a:rPr>
                  <a:t>p</a:t>
                </a:r>
                <a:r>
                  <a:rPr lang="es-UY" sz="2800" i="1" baseline="-25000" dirty="0" err="1">
                    <a:solidFill>
                      <a:srgbClr val="3B4F89"/>
                    </a:solidFill>
                    <a:sym typeface="Symbol" pitchFamily="18" charset="2"/>
                  </a:rPr>
                  <a:t>x</a:t>
                </a:r>
                <a:r>
                  <a:rPr lang="es-UY" sz="2800" i="1" dirty="0" err="1">
                    <a:solidFill>
                      <a:srgbClr val="3B4F89"/>
                    </a:solidFill>
                    <a:sym typeface="Symbol" pitchFamily="18" charset="2"/>
                  </a:rPr>
                  <a:t>x</a:t>
                </a:r>
                <a:r>
                  <a:rPr lang="es-UY" sz="2800" dirty="0">
                    <a:solidFill>
                      <a:srgbClr val="3B4F89"/>
                    </a:solidFill>
                    <a:sym typeface="Symbol" pitchFamily="18" charset="2"/>
                  </a:rPr>
                  <a:t> </a:t>
                </a:r>
                <a:r>
                  <a:rPr lang="es-UY" sz="2800" dirty="0" smtClean="0">
                    <a:solidFill>
                      <a:srgbClr val="3B4F89"/>
                    </a:solidFill>
                    <a:sym typeface="Symbol" pitchFamily="18" charset="2"/>
                  </a:rPr>
                  <a:t>– </a:t>
                </a:r>
                <a:r>
                  <a:rPr lang="es-UY" sz="2800" i="1" dirty="0" err="1" smtClean="0">
                    <a:solidFill>
                      <a:srgbClr val="3B4F89"/>
                    </a:solidFill>
                    <a:sym typeface="Symbol" pitchFamily="18" charset="2"/>
                  </a:rPr>
                  <a:t>p</a:t>
                </a:r>
                <a:r>
                  <a:rPr lang="es-UY" sz="2800" i="1" baseline="-25000" dirty="0" err="1" smtClean="0">
                    <a:solidFill>
                      <a:srgbClr val="3B4F89"/>
                    </a:solidFill>
                    <a:sym typeface="Symbol" pitchFamily="18" charset="2"/>
                  </a:rPr>
                  <a:t>y</a:t>
                </a:r>
                <a:r>
                  <a:rPr lang="es-UY" sz="2800" i="1" dirty="0" err="1" smtClean="0">
                    <a:solidFill>
                      <a:srgbClr val="3B4F89"/>
                    </a:solidFill>
                    <a:sym typeface="Symbol" pitchFamily="18" charset="2"/>
                  </a:rPr>
                  <a:t>y</a:t>
                </a:r>
                <a:r>
                  <a:rPr lang="es-UY" sz="2800" i="1" dirty="0" smtClean="0">
                    <a:solidFill>
                      <a:srgbClr val="3B4F89"/>
                    </a:solidFill>
                    <a:sym typeface="Symbol" pitchFamily="18" charset="2"/>
                  </a:rPr>
                  <a:t>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s-UY" sz="2800" i="1" dirty="0">
                  <a:solidFill>
                    <a:srgbClr val="3B4F89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800" b="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𝐼</m:t>
                      </m:r>
                      <m:r>
                        <a:rPr lang="es-UY" sz="2800" b="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b>
                        <m:sSubPr>
                          <m:ctrlPr>
                            <a:rPr lang="es-UY" sz="2800" b="0" i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s-UY" sz="2800" b="0" i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s-UY" sz="2800" b="0" i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sub>
                      </m:sSub>
                      <m:r>
                        <a:rPr lang="es-UY" sz="2800" b="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𝑥</m:t>
                      </m:r>
                      <m:r>
                        <a:rPr lang="es-UY" sz="2800" b="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es-UY" sz="2800" b="0" i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s-UY" sz="2800" b="0" i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s-UY" sz="2800" b="0" i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sub>
                      </m:sSub>
                      <m:sSup>
                        <m:sSupPr>
                          <m:ctrlP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sz="2800" i="1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p>
                      </m:sSup>
                      <m:r>
                        <a:rPr lang="es-UY" sz="2800" i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𝑥</m:t>
                      </m:r>
                      <m:r>
                        <a:rPr lang="es-UY" sz="2800" b="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s-UY" sz="2800" b="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𝑥</m:t>
                      </m:r>
                      <m:d>
                        <m:dPr>
                          <m:ctrlPr>
                            <a:rPr lang="es-UY" sz="2800" b="0" i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𝑥</m:t>
                              </m:r>
                            </m:sub>
                          </m:sSub>
                          <m: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f>
                            <m:fPr>
                              <m:ctrlP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sz="2800" i="1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UY" sz="2800" i="1">
                                              <a:solidFill>
                                                <a:srgbClr val="3B4F89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sz="2800" i="1">
                                              <a:solidFill>
                                                <a:srgbClr val="3B4F89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s-UY" sz="2800" i="1">
                                              <a:solidFill>
                                                <a:srgbClr val="3B4F89"/>
                                              </a:solidFill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s-UY" sz="2800" i="1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s-UY" sz="2800" i="1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s-UY" sz="2800" i="1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sz="2800" i="1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s-UY" sz="2800" b="0" i="1" dirty="0" smtClean="0">
                  <a:solidFill>
                    <a:srgbClr val="3B4F89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s-UY" sz="2800" b="0" i="1" dirty="0" smtClean="0">
                  <a:solidFill>
                    <a:srgbClr val="3B4F89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800" b="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𝐼</m:t>
                      </m:r>
                      <m:r>
                        <a:rPr lang="es-UY" sz="2800" b="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s-UY" sz="2800" b="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𝑥</m:t>
                      </m:r>
                      <m:sSub>
                        <m:sSubPr>
                          <m:ctrlP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s-UY" sz="2800" b="0" i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  <m: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f>
                            <m:fPr>
                              <m:ctrlP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UY" sz="2800" i="1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s-UY" sz="2800" i="1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sz="2800" i="1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UY" sz="2800" i="1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s-UY" sz="2800" i="1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sz="2800" i="1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s-UY" sz="2800" dirty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</a:pPr>
                <a:endParaRPr lang="es-UY" sz="2800" dirty="0" smtClean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</a:pPr>
                <a:endParaRPr lang="es-UY" sz="2800" dirty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</a:pPr>
                <a:endParaRPr lang="es-UY" sz="2800" dirty="0" smtClean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dirty="0" smtClean="0">
                  <a:solidFill>
                    <a:srgbClr val="5858D4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763000" cy="5867400"/>
              </a:xfrm>
              <a:blipFill>
                <a:blip r:embed="rId4"/>
                <a:stretch>
                  <a:fillRect l="-1252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2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924421"/>
              </p:ext>
            </p:extLst>
          </p:nvPr>
        </p:nvGraphicFramePr>
        <p:xfrm>
          <a:off x="3200400" y="5267833"/>
          <a:ext cx="22860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5" imgW="1015920" imgH="634680" progId="Equation.3">
                  <p:embed/>
                </p:oleObj>
              </mc:Choice>
              <mc:Fallback>
                <p:oleObj name="Equation" r:id="rId5" imgW="1015920" imgH="634680" progId="Equation.3">
                  <p:embed/>
                  <p:pic>
                    <p:nvPicPr>
                      <p:cNvPr id="182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267833"/>
                        <a:ext cx="2286000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22227"/>
            <a:ext cx="7772400" cy="739774"/>
          </a:xfrm>
          <a:noFill/>
        </p:spPr>
        <p:txBody>
          <a:bodyPr/>
          <a:lstStyle/>
          <a:p>
            <a:r>
              <a:rPr lang="en-US" dirty="0" err="1" smtClean="0"/>
              <a:t>Función</a:t>
            </a:r>
            <a:r>
              <a:rPr lang="en-US" dirty="0" smtClean="0"/>
              <a:t> de </a:t>
            </a:r>
            <a:r>
              <a:rPr lang="en-US" dirty="0" err="1" smtClean="0"/>
              <a:t>demanda</a:t>
            </a:r>
            <a:r>
              <a:rPr lang="en-US" dirty="0" smtClean="0"/>
              <a:t> CES</a:t>
            </a:r>
          </a:p>
        </p:txBody>
      </p:sp>
    </p:spTree>
    <p:extLst>
      <p:ext uri="{BB962C8B-B14F-4D97-AF65-F5344CB8AC3E}">
        <p14:creationId xmlns:p14="http://schemas.microsoft.com/office/powerpoint/2010/main" val="354071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18538ACA-1983-4566-BAA9-3D3B09FDFA55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34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763000" cy="5867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s-UY" sz="2800" dirty="0" smtClean="0">
                    <a:sym typeface="Symbol" pitchFamily="18" charset="2"/>
                  </a:rPr>
                  <a:t>Sustituyendo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UY" sz="2800" i="1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s-UY" sz="2800" b="0" i="1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es-UY" sz="2800" i="1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s-UY" sz="2800" i="1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s-UY" sz="2800" i="1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s-UY" sz="2800" i="1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s-UY" sz="2800" i="1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s-UY" sz="2800" i="1">
                                    <a:solidFill>
                                      <a:srgbClr val="3B4F89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s-UY" sz="2800" i="1">
                                        <a:solidFill>
                                          <a:srgbClr val="3B4F89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sz="2800" i="1">
                                        <a:solidFill>
                                          <a:srgbClr val="3B4F89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UY" sz="2800" i="1">
                                        <a:solidFill>
                                          <a:srgbClr val="3B4F89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s-UY" sz="2800" i="1">
                                        <a:solidFill>
                                          <a:srgbClr val="3B4F89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sz="2800" i="1">
                                        <a:solidFill>
                                          <a:srgbClr val="3B4F89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UY" sz="2800" i="1">
                                        <a:solidFill>
                                          <a:srgbClr val="3B4F89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𝑦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  <m:r>
                      <a:rPr lang="es-UY" sz="2800" i="1">
                        <a:solidFill>
                          <a:srgbClr val="3B4F8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s-UY" sz="2800" i="1">
                        <a:solidFill>
                          <a:srgbClr val="3B4F8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s-UY" sz="2800" dirty="0" smtClean="0">
                    <a:sym typeface="Symbol" pitchFamily="18" charset="2"/>
                  </a:rPr>
                  <a:t> en </a:t>
                </a:r>
                <a14:m>
                  <m:oMath xmlns:m="http://schemas.openxmlformats.org/officeDocument/2006/math">
                    <m:r>
                      <a:rPr lang="es-UY" sz="2800" i="1">
                        <a:solidFill>
                          <a:srgbClr val="3B4F8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s-UY" sz="2800" i="1">
                        <a:solidFill>
                          <a:srgbClr val="3B4F8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s-UY" sz="2800" i="1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UY" sz="2800" i="1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UY" sz="2800" i="1">
                                    <a:solidFill>
                                      <a:srgbClr val="3B4F89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s-UY" sz="2800" i="1">
                                        <a:solidFill>
                                          <a:srgbClr val="3B4F89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sz="2800" i="1">
                                        <a:solidFill>
                                          <a:srgbClr val="3B4F89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UY" sz="2800" i="1">
                                        <a:solidFill>
                                          <a:srgbClr val="3B4F89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s-UY" sz="2800" i="1">
                                        <a:solidFill>
                                          <a:srgbClr val="3B4F89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sz="2800" i="1">
                                        <a:solidFill>
                                          <a:srgbClr val="3B4F89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s-UY" sz="2800" i="1">
                                        <a:solidFill>
                                          <a:srgbClr val="3B4F89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𝑦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s-UY" sz="2800" i="1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s-UY" sz="2800" i="1">
                        <a:solidFill>
                          <a:srgbClr val="3B4F8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s-UY" sz="2800" dirty="0" smtClean="0">
                    <a:solidFill>
                      <a:srgbClr val="3B4F89"/>
                    </a:solidFill>
                    <a:sym typeface="Symbol" pitchFamily="18" charset="2"/>
                  </a:rPr>
                  <a:t>,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s-UY" sz="2800" dirty="0" smtClean="0">
                  <a:solidFill>
                    <a:srgbClr val="3B4F89"/>
                  </a:solidFill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800" i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𝑦</m:t>
                      </m:r>
                      <m:r>
                        <a:rPr lang="es-UY" sz="2800" i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sz="2800" i="1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s-UY" sz="2800" i="1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es-UY" sz="2800" b="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sz="2800" i="1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s-UY" sz="2800" b="0" i="1" smtClean="0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𝐼</m:t>
                          </m:r>
                        </m:num>
                        <m:den>
                          <m:d>
                            <m:dPr>
                              <m:ctrlP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sz="2800" i="1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s-UY" sz="2800" b="0" i="1" smtClean="0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s-UY" sz="2800" dirty="0" smtClean="0">
                  <a:solidFill>
                    <a:srgbClr val="3B4F89"/>
                  </a:solidFill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s-UY" sz="2800" b="0" i="1" dirty="0" smtClean="0">
                  <a:solidFill>
                    <a:srgbClr val="3B4F89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800" b="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𝑦</m:t>
                      </m:r>
                      <m:r>
                        <a:rPr lang="es-UY" sz="2800" b="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𝑦</m:t>
                              </m:r>
                            </m:sub>
                          </m:sSub>
                          <m: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sSub>
                            <m:sSubPr>
                              <m:ctrlP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s-UY" sz="2800" b="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s-UY" sz="2800" b="0" i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s-UY" sz="2800" b="0" i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𝑦</m:t>
                              </m:r>
                            </m:sub>
                          </m:sSub>
                          <m:f>
                            <m:fPr>
                              <m:ctrlPr>
                                <a:rPr lang="es-UY" sz="2800" b="0" i="1" smtClean="0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s-UY" sz="2800" i="1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s-UY" sz="2800" i="1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sz="2800" i="1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s-UY" sz="2800" i="1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s-UY" sz="2800" i="1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UY" sz="2800" i="1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s-UY" sz="2800" i="1" dirty="0" smtClean="0">
                  <a:solidFill>
                    <a:srgbClr val="3B4F89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sz="2800" b="0" i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s-UY" sz="2800" b="0" i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e>
                        <m:sup>
                          <m:r>
                            <a:rPr lang="es-UY" sz="2800" b="0" i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  <m:r>
                        <a:rPr lang="es-UY" sz="2800" b="0" i="1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s-UY" sz="2800" i="1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i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s-UY" sz="2800" i="1" smtClean="0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s-UY" sz="2800" b="0" i="1" smtClean="0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s-UY" sz="2800" b="0" i="1" smtClean="0">
                                      <a:solidFill>
                                        <a:srgbClr val="3B4F89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UY" sz="2800" b="0" i="1" smtClean="0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sz="2800" b="0" i="1" smtClean="0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sz="2800" b="0" i="1" smtClean="0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UY" sz="2800" b="0" i="1" smtClean="0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sz="2800" b="0" i="1" smtClean="0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sz="2800" b="0" i="1" smtClean="0">
                                          <a:solidFill>
                                            <a:srgbClr val="3B4F89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s-UY" sz="2800" dirty="0">
                  <a:solidFill>
                    <a:srgbClr val="3B4F89"/>
                  </a:solidFill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s-UY" sz="2800" dirty="0">
                  <a:solidFill>
                    <a:srgbClr val="3B4F89"/>
                  </a:solidFill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</a:pPr>
                <a:endParaRPr lang="es-UY" sz="28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763000" cy="5867400"/>
              </a:xfrm>
              <a:blipFill>
                <a:blip r:embed="rId3"/>
                <a:stretch>
                  <a:fillRect l="-1252" t="-104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22227"/>
            <a:ext cx="7772400" cy="739774"/>
          </a:xfrm>
          <a:noFill/>
        </p:spPr>
        <p:txBody>
          <a:bodyPr/>
          <a:lstStyle/>
          <a:p>
            <a:r>
              <a:rPr lang="en-US" dirty="0" err="1" smtClean="0"/>
              <a:t>Función</a:t>
            </a:r>
            <a:r>
              <a:rPr lang="en-US" dirty="0" smtClean="0"/>
              <a:t> de </a:t>
            </a:r>
            <a:r>
              <a:rPr lang="en-US" dirty="0" err="1" smtClean="0"/>
              <a:t>demanda</a:t>
            </a:r>
            <a:r>
              <a:rPr lang="en-US" dirty="0" smtClean="0"/>
              <a:t> CES</a:t>
            </a:r>
          </a:p>
        </p:txBody>
      </p:sp>
    </p:spTree>
    <p:extLst>
      <p:ext uri="{BB962C8B-B14F-4D97-AF65-F5344CB8AC3E}">
        <p14:creationId xmlns:p14="http://schemas.microsoft.com/office/powerpoint/2010/main" val="4885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9F34AAA2-3012-4E36-A704-71F942744380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35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963612"/>
                <a:ext cx="8229600" cy="5513388"/>
              </a:xfrm>
            </p:spPr>
            <p:txBody>
              <a:bodyPr>
                <a:normAutofit/>
              </a:bodyPr>
              <a:lstStyle/>
              <a:p>
                <a:r>
                  <a:rPr lang="es-UY" sz="3000" dirty="0" smtClean="0"/>
                  <a:t>La proporción (%) del I que se gasta en </a:t>
                </a:r>
                <a:r>
                  <a:rPr lang="es-UY" sz="3000" i="1" dirty="0" smtClean="0"/>
                  <a:t>x</a:t>
                </a:r>
                <a:r>
                  <a:rPr lang="es-UY" sz="30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3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3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UY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3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sz="3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s-UY" sz="3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s-UY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s-UY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sz="3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s-UY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sz="3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sz="3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UY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sz="3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UY" sz="3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es-UY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3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3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UY" sz="3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s-UY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3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UY" sz="3000" dirty="0"/>
              </a:p>
              <a:p>
                <a:pPr lvl="1"/>
                <a:r>
                  <a:rPr lang="es-UY" sz="2600" dirty="0" smtClean="0"/>
                  <a:t>no es una constante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s-UY" dirty="0" smtClean="0">
                    <a:sym typeface="Symbol" pitchFamily="18" charset="2"/>
                  </a:rPr>
                  <a:t>Depende del ratio entre los precios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s-UY" sz="3000" dirty="0" smtClean="0">
                    <a:sym typeface="Symbol" pitchFamily="18" charset="2"/>
                  </a:rPr>
                  <a:t>Cuanto más alto sea el precio relativo de </a:t>
                </a:r>
                <a:r>
                  <a:rPr lang="es-UY" sz="3000" i="1" dirty="0" smtClean="0">
                    <a:sym typeface="Symbol" pitchFamily="18" charset="2"/>
                  </a:rPr>
                  <a:t>x</a:t>
                </a:r>
                <a:r>
                  <a:rPr lang="es-UY" sz="3000" dirty="0">
                    <a:sym typeface="Symbol" pitchFamily="18" charset="2"/>
                  </a:rPr>
                  <a:t>,</a:t>
                </a:r>
                <a:r>
                  <a:rPr lang="es-UY" sz="3000" dirty="0" smtClean="0">
                    <a:sym typeface="Symbol" pitchFamily="18" charset="2"/>
                  </a:rPr>
                  <a:t> menor será la proporción del ingreso que gastará en ese bien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963612"/>
                <a:ext cx="8229600" cy="5513388"/>
              </a:xfrm>
              <a:blipFill>
                <a:blip r:embed="rId4"/>
                <a:stretch>
                  <a:fillRect l="-1481" t="-1436" r="-1704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8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990600"/>
          </a:xfrm>
          <a:noFill/>
        </p:spPr>
        <p:txBody>
          <a:bodyPr/>
          <a:lstStyle/>
          <a:p>
            <a:r>
              <a:rPr lang="en-US" dirty="0" err="1" smtClean="0"/>
              <a:t>Función</a:t>
            </a:r>
            <a:r>
              <a:rPr lang="en-US" dirty="0" smtClean="0"/>
              <a:t> de </a:t>
            </a:r>
            <a:r>
              <a:rPr lang="en-US" dirty="0" err="1" smtClean="0"/>
              <a:t>demanda</a:t>
            </a:r>
            <a:r>
              <a:rPr lang="en-US" dirty="0" smtClean="0"/>
              <a:t> CES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399551"/>
              </p:ext>
            </p:extLst>
          </p:nvPr>
        </p:nvGraphicFramePr>
        <p:xfrm>
          <a:off x="6553200" y="1905000"/>
          <a:ext cx="22860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5" imgW="1015920" imgH="634680" progId="Equation.3">
                  <p:embed/>
                </p:oleObj>
              </mc:Choice>
              <mc:Fallback>
                <p:oleObj name="Equation" r:id="rId5" imgW="1015920" imgH="6346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905000"/>
                        <a:ext cx="2286000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41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8DF1C413-B923-445E-BC86-5CFE64EE09FE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36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838200"/>
                <a:ext cx="8839200" cy="5715000"/>
              </a:xfrm>
            </p:spPr>
            <p:txBody>
              <a:bodyPr/>
              <a:lstStyle/>
              <a:p>
                <a:r>
                  <a:rPr lang="en-US" dirty="0" smtClean="0"/>
                  <a:t>Si </a:t>
                </a:r>
                <a:r>
                  <a:rPr lang="en-US" dirty="0" smtClean="0">
                    <a:sym typeface="Symbol" pitchFamily="18" charset="2"/>
                  </a:rPr>
                  <a:t> = -1</a:t>
                </a:r>
                <a:r>
                  <a:rPr lang="en-US" dirty="0" smtClean="0"/>
                  <a:t>,</a:t>
                </a:r>
              </a:p>
              <a:p>
                <a:pPr algn="ctr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err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dirty="0" err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err="1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s-UY" sz="2800" b="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p>
                          <m:r>
                            <a:rPr lang="es-UY" sz="2800" b="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−1</m:t>
                          </m:r>
                        </m:sup>
                      </m:sSup>
                      <m:r>
                        <a:rPr lang="es-UY" sz="2800" b="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s-UY" sz="2800" b="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e>
                        <m:sup>
                          <m:r>
                            <a:rPr lang="es-UY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rgbClr val="3B4F89"/>
                  </a:solidFill>
                  <a:sym typeface="Symbol" pitchFamily="18" charset="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800" dirty="0" err="1" smtClean="0">
                    <a:sym typeface="Symbol" pitchFamily="18" charset="2"/>
                  </a:rPr>
                  <a:t>Lagrangeano</a:t>
                </a:r>
                <a:r>
                  <a:rPr lang="en-US" sz="2800" dirty="0" smtClean="0">
                    <a:sym typeface="Symbol" pitchFamily="18" charset="2"/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8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𝐿</m:t>
                      </m:r>
                      <m:r>
                        <a:rPr lang="es-UY" sz="28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=−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s-UY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p>
                          <m:r>
                            <a:rPr lang="es-UY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−1</m:t>
                          </m:r>
                        </m:sup>
                      </m:sSup>
                      <m:r>
                        <a:rPr lang="es-UY" sz="280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s-UY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e>
                        <m:sup>
                          <m:r>
                            <a:rPr lang="es-UY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−1</m:t>
                          </m:r>
                        </m:sup>
                      </m:sSup>
                      <m:r>
                        <m:rPr>
                          <m:nor/>
                        </m:rPr>
                        <a:rPr lang="es-UY" sz="2800" b="0" i="0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800" b="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λ</m:t>
                      </m:r>
                      <m:r>
                        <a:rPr lang="es-UY" sz="2800" b="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s-UY" sz="2800" b="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𝐼</m:t>
                      </m:r>
                      <m:r>
                        <a:rPr lang="es-UY" sz="2800" b="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sSub>
                        <m:sSubPr>
                          <m:ctrlPr>
                            <a:rPr lang="es-UY" sz="2800" b="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s-UY" sz="2800" b="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s-UY" sz="2800" b="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sub>
                      </m:sSub>
                      <m:r>
                        <a:rPr lang="es-UY" sz="2800" b="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𝑥</m:t>
                      </m:r>
                      <m:r>
                        <a:rPr lang="es-UY" sz="2800" b="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sSub>
                        <m:sSubPr>
                          <m:ctrlPr>
                            <a:rPr lang="es-UY" sz="2800" b="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s-UY" sz="2800" b="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s-UY" sz="2800" b="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sub>
                      </m:sSub>
                      <m:r>
                        <a:rPr lang="es-UY" sz="2800" b="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𝑦</m:t>
                      </m:r>
                      <m:r>
                        <a:rPr lang="es-UY" sz="2800" b="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sym typeface="Symbol" pitchFamily="18" charset="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800" dirty="0" smtClean="0">
                    <a:sym typeface="Symbol" pitchFamily="18" charset="2"/>
                  </a:rPr>
                  <a:t>Las CPO son:</a:t>
                </a:r>
              </a:p>
              <a:p>
                <a:pPr algn="ctr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</m:t>
                      </m:r>
                      <m:r>
                        <a:rPr lang="en-US" sz="2800" b="1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𝑳</m:t>
                      </m:r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/</m:t>
                      </m:r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𝑥</m:t>
                      </m:r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= 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s-UY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e>
                        <m:sup>
                          <m:r>
                            <a:rPr lang="es-UY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s-UY" sz="2800" b="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 </m:t>
                      </m:r>
                      <m:r>
                        <a:rPr lang="en-US" sz="2800" i="1" dirty="0" err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r>
                        <a:rPr lang="en-US" sz="2800" i="1" baseline="-25000" dirty="0" err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𝑥</m:t>
                      </m:r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= 0</m:t>
                      </m:r>
                    </m:oMath>
                  </m:oMathPara>
                </a14:m>
                <a:endParaRPr lang="en-US" sz="2800" dirty="0">
                  <a:solidFill>
                    <a:srgbClr val="3B4F89"/>
                  </a:solidFill>
                  <a:sym typeface="Symbol" pitchFamily="18" charset="2"/>
                </a:endParaRPr>
              </a:p>
              <a:p>
                <a:pPr algn="ctr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</m:t>
                      </m:r>
                      <m:r>
                        <a:rPr lang="en-US" sz="2800" b="1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𝑳</m:t>
                      </m:r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/</m:t>
                      </m:r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𝑦</m:t>
                      </m:r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= 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s-UY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e>
                        <m:sup>
                          <m:r>
                            <a:rPr lang="es-UY" sz="2800" i="1" dirty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s-UY" sz="2800" b="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 </m:t>
                      </m:r>
                      <m:r>
                        <a:rPr lang="en-US" sz="2800" i="1" dirty="0" err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r>
                        <a:rPr lang="en-US" sz="2800" i="1" baseline="-25000" dirty="0" err="1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𝑦</m:t>
                      </m:r>
                      <m:r>
                        <a:rPr lang="en-US" sz="2800" i="1" dirty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= 0</m:t>
                      </m:r>
                    </m:oMath>
                  </m:oMathPara>
                </a14:m>
                <a:endParaRPr lang="en-US" sz="2800" dirty="0">
                  <a:sym typeface="Symbol" pitchFamily="18" charset="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800" dirty="0" err="1" smtClean="0">
                    <a:sym typeface="Symbol" pitchFamily="18" charset="2"/>
                  </a:rPr>
                  <a:t>implican</a:t>
                </a:r>
                <a:r>
                  <a:rPr lang="en-US" sz="2800" dirty="0" smtClean="0">
                    <a:sym typeface="Symbol" pitchFamily="18" charset="2"/>
                  </a:rPr>
                  <a:t> que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80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𝑦</m:t>
                          </m:r>
                        </m:num>
                        <m:den>
                          <m:r>
                            <a:rPr lang="en-US" sz="280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𝑥</m:t>
                          </m:r>
                        </m:den>
                      </m:f>
                      <m:r>
                        <a:rPr lang="en-US" sz="2800" i="1" dirty="0" smtClean="0">
                          <a:solidFill>
                            <a:srgbClr val="3B4F89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=</m:t>
                      </m:r>
                      <m:rad>
                        <m:radPr>
                          <m:degHide m:val="on"/>
                          <m:ctrlPr>
                            <a:rPr lang="en-US" sz="2800" i="1" dirty="0" smtClean="0">
                              <a:solidFill>
                                <a:srgbClr val="3B4F89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800" i="1" dirty="0" err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r>
                                <a:rPr lang="en-US" sz="2800" i="1" baseline="-25000" dirty="0" err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800" i="1" dirty="0" err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r>
                                <a:rPr lang="en-US" sz="2800" i="1" baseline="-25000" dirty="0" err="1">
                                  <a:solidFill>
                                    <a:srgbClr val="3B4F89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𝑦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 smtClean="0">
                  <a:solidFill>
                    <a:srgbClr val="3B4F89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838200"/>
                <a:ext cx="8839200" cy="5715000"/>
              </a:xfrm>
              <a:blipFill>
                <a:blip r:embed="rId3"/>
                <a:stretch>
                  <a:fillRect l="-1586" t="-1387" b="-3842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990600"/>
          </a:xfrm>
          <a:noFill/>
        </p:spPr>
        <p:txBody>
          <a:bodyPr/>
          <a:lstStyle/>
          <a:p>
            <a:r>
              <a:rPr lang="en-US" dirty="0" err="1" smtClean="0"/>
              <a:t>Función</a:t>
            </a:r>
            <a:r>
              <a:rPr lang="en-US" dirty="0" smtClean="0"/>
              <a:t> de </a:t>
            </a:r>
            <a:r>
              <a:rPr lang="en-US" dirty="0" err="1" smtClean="0"/>
              <a:t>demanda</a:t>
            </a:r>
            <a:r>
              <a:rPr lang="en-US" dirty="0" smtClean="0"/>
              <a:t> CES</a:t>
            </a:r>
          </a:p>
        </p:txBody>
      </p:sp>
    </p:spTree>
    <p:extLst>
      <p:ext uri="{BB962C8B-B14F-4D97-AF65-F5344CB8AC3E}">
        <p14:creationId xmlns:p14="http://schemas.microsoft.com/office/powerpoint/2010/main" val="6862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8DF1C413-B923-445E-BC86-5CFE64EE09FE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37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184324" name="Object 4"/>
          <p:cNvGraphicFramePr>
            <a:graphicFrameLocks noChangeAspect="1"/>
          </p:cNvGraphicFramePr>
          <p:nvPr>
            <p:extLst/>
          </p:nvPr>
        </p:nvGraphicFramePr>
        <p:xfrm>
          <a:off x="1066800" y="2362200"/>
          <a:ext cx="2965450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tion" r:id="rId4" imgW="1346040" imgH="749160" progId="Equation.3">
                  <p:embed/>
                </p:oleObj>
              </mc:Choice>
              <mc:Fallback>
                <p:oleObj name="Equation" r:id="rId4" imgW="1346040" imgH="749160" progId="Equation.3">
                  <p:embed/>
                  <p:pic>
                    <p:nvPicPr>
                      <p:cNvPr id="184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2965450" cy="165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5" name="Object 5"/>
          <p:cNvGraphicFramePr>
            <a:graphicFrameLocks noChangeAspect="1"/>
          </p:cNvGraphicFramePr>
          <p:nvPr>
            <p:extLst/>
          </p:nvPr>
        </p:nvGraphicFramePr>
        <p:xfrm>
          <a:off x="4876800" y="2362200"/>
          <a:ext cx="3113088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6" imgW="1358640" imgH="787320" progId="Equation.3">
                  <p:embed/>
                </p:oleObj>
              </mc:Choice>
              <mc:Fallback>
                <p:oleObj name="Equation" r:id="rId6" imgW="1358640" imgH="787320" progId="Equation.3">
                  <p:embed/>
                  <p:pic>
                    <p:nvPicPr>
                      <p:cNvPr id="184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362200"/>
                        <a:ext cx="3113088" cy="180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990600"/>
          </a:xfrm>
          <a:noFill/>
        </p:spPr>
        <p:txBody>
          <a:bodyPr/>
          <a:lstStyle/>
          <a:p>
            <a:r>
              <a:rPr lang="en-US" dirty="0" err="1" smtClean="0"/>
              <a:t>Función</a:t>
            </a:r>
            <a:r>
              <a:rPr lang="en-US" dirty="0" smtClean="0"/>
              <a:t> de </a:t>
            </a:r>
            <a:r>
              <a:rPr lang="en-US" dirty="0" err="1" smtClean="0"/>
              <a:t>demanda</a:t>
            </a:r>
            <a:r>
              <a:rPr lang="en-US" dirty="0" smtClean="0"/>
              <a:t> CES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914400"/>
            <a:ext cx="7772400" cy="990600"/>
          </a:xfrm>
        </p:spPr>
        <p:txBody>
          <a:bodyPr/>
          <a:lstStyle/>
          <a:p>
            <a:r>
              <a:rPr lang="es-UY" dirty="0" smtClean="0"/>
              <a:t>Y las funciones de demanda son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354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49272618-A7F0-4940-8C3E-E2E99683761D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38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791200"/>
          </a:xfrm>
        </p:spPr>
        <p:txBody>
          <a:bodyPr/>
          <a:lstStyle/>
          <a:p>
            <a:r>
              <a:rPr lang="es-UY" dirty="0" smtClean="0"/>
              <a:t>Si </a:t>
            </a:r>
            <a:r>
              <a:rPr lang="es-UY" dirty="0" smtClean="0">
                <a:sym typeface="Symbol" pitchFamily="18" charset="2"/>
              </a:rPr>
              <a:t> = -</a:t>
            </a:r>
            <a:r>
              <a:rPr lang="es-UY" dirty="0" smtClean="0"/>
              <a:t>,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es-UY" sz="2800" i="1" dirty="0" smtClean="0">
                <a:solidFill>
                  <a:srgbClr val="3B4F89"/>
                </a:solidFill>
              </a:rPr>
              <a:t>U</a:t>
            </a:r>
            <a:r>
              <a:rPr lang="es-UY" sz="2800" dirty="0" smtClean="0">
                <a:solidFill>
                  <a:srgbClr val="3B4F89"/>
                </a:solidFill>
              </a:rPr>
              <a:t>(</a:t>
            </a:r>
            <a:r>
              <a:rPr lang="es-UY" sz="2800" i="1" dirty="0" err="1" smtClean="0">
                <a:solidFill>
                  <a:srgbClr val="3B4F89"/>
                </a:solidFill>
              </a:rPr>
              <a:t>x,y</a:t>
            </a:r>
            <a:r>
              <a:rPr lang="es-UY" sz="2800" dirty="0" smtClean="0">
                <a:solidFill>
                  <a:srgbClr val="3B4F89"/>
                </a:solidFill>
              </a:rPr>
              <a:t>) = </a:t>
            </a:r>
            <a:r>
              <a:rPr lang="es-UY" sz="2800" i="1" dirty="0" smtClean="0">
                <a:solidFill>
                  <a:srgbClr val="3B4F89"/>
                </a:solidFill>
                <a:sym typeface="Symbol" pitchFamily="18" charset="2"/>
              </a:rPr>
              <a:t>Min</a:t>
            </a:r>
            <a:r>
              <a:rPr lang="es-UY" sz="2800" dirty="0" smtClean="0">
                <a:solidFill>
                  <a:srgbClr val="3B4F89"/>
                </a:solidFill>
                <a:sym typeface="Symbol" pitchFamily="18" charset="2"/>
              </a:rPr>
              <a:t>(</a:t>
            </a:r>
            <a:r>
              <a:rPr lang="es-UY" sz="2800" i="1" dirty="0" smtClean="0">
                <a:solidFill>
                  <a:srgbClr val="3B4F89"/>
                </a:solidFill>
                <a:sym typeface="Symbol" pitchFamily="18" charset="2"/>
              </a:rPr>
              <a:t>x</a:t>
            </a:r>
            <a:r>
              <a:rPr lang="es-UY" sz="2800" dirty="0" smtClean="0">
                <a:solidFill>
                  <a:srgbClr val="3B4F89"/>
                </a:solidFill>
                <a:sym typeface="Symbol" pitchFamily="18" charset="2"/>
              </a:rPr>
              <a:t>,4</a:t>
            </a:r>
            <a:r>
              <a:rPr lang="es-UY" sz="2800" i="1" dirty="0" smtClean="0">
                <a:solidFill>
                  <a:srgbClr val="3B4F89"/>
                </a:solidFill>
                <a:sym typeface="Symbol" pitchFamily="18" charset="2"/>
              </a:rPr>
              <a:t>y</a:t>
            </a:r>
            <a:r>
              <a:rPr lang="es-UY" sz="2800" dirty="0" smtClean="0">
                <a:solidFill>
                  <a:srgbClr val="3B4F89"/>
                </a:solidFill>
                <a:sym typeface="Symbol" pitchFamily="18" charset="2"/>
              </a:rPr>
              <a:t>)</a:t>
            </a:r>
            <a:endParaRPr lang="es-UY" sz="2800" i="1" dirty="0" smtClean="0">
              <a:solidFill>
                <a:srgbClr val="3B4F89"/>
              </a:solidFill>
              <a:sym typeface="Symbol" pitchFamily="18" charset="2"/>
            </a:endParaRPr>
          </a:p>
          <a:p>
            <a:r>
              <a:rPr lang="es-UY" b="1" dirty="0" smtClean="0">
                <a:sym typeface="Symbol" pitchFamily="18" charset="2"/>
              </a:rPr>
              <a:t>La persona elegirá combinaciones para las cuales </a:t>
            </a:r>
            <a:r>
              <a:rPr lang="es-UY" b="1" i="1" dirty="0" smtClean="0">
                <a:sym typeface="Symbol" pitchFamily="18" charset="2"/>
              </a:rPr>
              <a:t>x = </a:t>
            </a:r>
            <a:r>
              <a:rPr lang="es-UY" b="1" dirty="0" smtClean="0">
                <a:sym typeface="Symbol" pitchFamily="18" charset="2"/>
              </a:rPr>
              <a:t>4</a:t>
            </a:r>
            <a:r>
              <a:rPr lang="es-UY" b="1" i="1" dirty="0" smtClean="0">
                <a:sym typeface="Symbol" pitchFamily="18" charset="2"/>
              </a:rPr>
              <a:t>y ¿Por qué?</a:t>
            </a:r>
            <a:endParaRPr lang="es-UY" b="1" dirty="0" smtClean="0">
              <a:solidFill>
                <a:srgbClr val="3B4F89"/>
              </a:solidFill>
              <a:sym typeface="Symbol" pitchFamily="18" charset="2"/>
            </a:endParaRPr>
          </a:p>
          <a:p>
            <a:pPr>
              <a:lnSpc>
                <a:spcPct val="120000"/>
              </a:lnSpc>
            </a:pPr>
            <a:r>
              <a:rPr lang="es-UY" dirty="0" smtClean="0">
                <a:sym typeface="Symbol" pitchFamily="18" charset="2"/>
              </a:rPr>
              <a:t>Esto significa que:</a:t>
            </a:r>
          </a:p>
          <a:p>
            <a:pPr algn="ctr">
              <a:lnSpc>
                <a:spcPct val="140000"/>
              </a:lnSpc>
              <a:buFontTx/>
              <a:buNone/>
            </a:pPr>
            <a:r>
              <a:rPr lang="es-UY" sz="2800" i="1" dirty="0" smtClean="0">
                <a:solidFill>
                  <a:srgbClr val="3B4F89"/>
                </a:solidFill>
                <a:latin typeface="Verdana" pitchFamily="34" charset="0"/>
                <a:sym typeface="Symbol" pitchFamily="18" charset="2"/>
              </a:rPr>
              <a:t>I</a:t>
            </a:r>
            <a:r>
              <a:rPr lang="es-UY" sz="2800" dirty="0" smtClean="0">
                <a:solidFill>
                  <a:srgbClr val="3B4F89"/>
                </a:solidFill>
                <a:sym typeface="Symbol" pitchFamily="18" charset="2"/>
              </a:rPr>
              <a:t> = </a:t>
            </a:r>
            <a:r>
              <a:rPr lang="es-UY" sz="2800" i="1" dirty="0" err="1" smtClean="0">
                <a:solidFill>
                  <a:srgbClr val="3B4F89"/>
                </a:solidFill>
                <a:sym typeface="Symbol" pitchFamily="18" charset="2"/>
              </a:rPr>
              <a:t>p</a:t>
            </a:r>
            <a:r>
              <a:rPr lang="es-UY" sz="2800" i="1" baseline="-25000" dirty="0" err="1" smtClean="0">
                <a:solidFill>
                  <a:srgbClr val="3B4F89"/>
                </a:solidFill>
                <a:sym typeface="Symbol" pitchFamily="18" charset="2"/>
              </a:rPr>
              <a:t>x</a:t>
            </a:r>
            <a:r>
              <a:rPr lang="es-UY" sz="2800" i="1" dirty="0" err="1" smtClean="0">
                <a:solidFill>
                  <a:srgbClr val="3B4F89"/>
                </a:solidFill>
                <a:sym typeface="Symbol" pitchFamily="18" charset="2"/>
              </a:rPr>
              <a:t>x</a:t>
            </a:r>
            <a:r>
              <a:rPr lang="es-UY" sz="2800" i="1" dirty="0" smtClean="0">
                <a:solidFill>
                  <a:srgbClr val="3B4F89"/>
                </a:solidFill>
                <a:sym typeface="Symbol" pitchFamily="18" charset="2"/>
              </a:rPr>
              <a:t> + </a:t>
            </a:r>
            <a:r>
              <a:rPr lang="es-UY" sz="2800" i="1" dirty="0" err="1" smtClean="0">
                <a:solidFill>
                  <a:srgbClr val="3B4F89"/>
                </a:solidFill>
                <a:sym typeface="Symbol" pitchFamily="18" charset="2"/>
              </a:rPr>
              <a:t>p</a:t>
            </a:r>
            <a:r>
              <a:rPr lang="es-UY" sz="2800" i="1" baseline="-25000" dirty="0" err="1" smtClean="0">
                <a:solidFill>
                  <a:srgbClr val="3B4F89"/>
                </a:solidFill>
                <a:sym typeface="Symbol" pitchFamily="18" charset="2"/>
              </a:rPr>
              <a:t>y</a:t>
            </a:r>
            <a:r>
              <a:rPr lang="es-UY" sz="2800" i="1" dirty="0" err="1" smtClean="0">
                <a:solidFill>
                  <a:srgbClr val="3B4F89"/>
                </a:solidFill>
                <a:sym typeface="Symbol" pitchFamily="18" charset="2"/>
              </a:rPr>
              <a:t>y</a:t>
            </a:r>
            <a:r>
              <a:rPr lang="es-UY" sz="2800" i="1" dirty="0" smtClean="0">
                <a:solidFill>
                  <a:srgbClr val="3B4F89"/>
                </a:solidFill>
                <a:sym typeface="Symbol" pitchFamily="18" charset="2"/>
              </a:rPr>
              <a:t> = </a:t>
            </a:r>
            <a:r>
              <a:rPr lang="es-UY" sz="2800" i="1" dirty="0" err="1" smtClean="0">
                <a:solidFill>
                  <a:srgbClr val="3B4F89"/>
                </a:solidFill>
                <a:sym typeface="Symbol" pitchFamily="18" charset="2"/>
              </a:rPr>
              <a:t>p</a:t>
            </a:r>
            <a:r>
              <a:rPr lang="es-UY" sz="2800" i="1" baseline="-25000" dirty="0" err="1" smtClean="0">
                <a:solidFill>
                  <a:srgbClr val="3B4F89"/>
                </a:solidFill>
                <a:sym typeface="Symbol" pitchFamily="18" charset="2"/>
              </a:rPr>
              <a:t>x</a:t>
            </a:r>
            <a:r>
              <a:rPr lang="es-UY" sz="2800" i="1" dirty="0" err="1" smtClean="0">
                <a:solidFill>
                  <a:srgbClr val="3B4F89"/>
                </a:solidFill>
                <a:sym typeface="Symbol" pitchFamily="18" charset="2"/>
              </a:rPr>
              <a:t>x</a:t>
            </a:r>
            <a:r>
              <a:rPr lang="es-UY" sz="2800" i="1" dirty="0" smtClean="0">
                <a:solidFill>
                  <a:srgbClr val="3B4F89"/>
                </a:solidFill>
                <a:sym typeface="Symbol" pitchFamily="18" charset="2"/>
              </a:rPr>
              <a:t> + </a:t>
            </a:r>
            <a:r>
              <a:rPr lang="es-UY" sz="2800" i="1" dirty="0" err="1" smtClean="0">
                <a:solidFill>
                  <a:srgbClr val="3B4F89"/>
                </a:solidFill>
                <a:sym typeface="Symbol" pitchFamily="18" charset="2"/>
              </a:rPr>
              <a:t>p</a:t>
            </a:r>
            <a:r>
              <a:rPr lang="es-UY" sz="2800" i="1" baseline="-25000" dirty="0" err="1" smtClean="0">
                <a:solidFill>
                  <a:srgbClr val="3B4F89"/>
                </a:solidFill>
                <a:sym typeface="Symbol" pitchFamily="18" charset="2"/>
              </a:rPr>
              <a:t>y</a:t>
            </a:r>
            <a:r>
              <a:rPr lang="es-UY" sz="2800" dirty="0" smtClean="0">
                <a:solidFill>
                  <a:srgbClr val="3B4F89"/>
                </a:solidFill>
                <a:sym typeface="Symbol" pitchFamily="18" charset="2"/>
              </a:rPr>
              <a:t>(</a:t>
            </a:r>
            <a:r>
              <a:rPr lang="es-UY" sz="2800" i="1" dirty="0" smtClean="0">
                <a:solidFill>
                  <a:srgbClr val="3B4F89"/>
                </a:solidFill>
                <a:sym typeface="Symbol" pitchFamily="18" charset="2"/>
              </a:rPr>
              <a:t>x</a:t>
            </a:r>
            <a:r>
              <a:rPr lang="es-UY" sz="2800" dirty="0" smtClean="0">
                <a:solidFill>
                  <a:srgbClr val="3B4F89"/>
                </a:solidFill>
                <a:sym typeface="Symbol" pitchFamily="18" charset="2"/>
              </a:rPr>
              <a:t>/4)</a:t>
            </a:r>
          </a:p>
          <a:p>
            <a:pPr algn="ctr">
              <a:lnSpc>
                <a:spcPct val="140000"/>
              </a:lnSpc>
              <a:buFontTx/>
              <a:buNone/>
            </a:pPr>
            <a:r>
              <a:rPr lang="es-UY" sz="2800" i="1" dirty="0" smtClean="0">
                <a:solidFill>
                  <a:srgbClr val="3B4F89"/>
                </a:solidFill>
                <a:latin typeface="Verdana" pitchFamily="34" charset="0"/>
                <a:sym typeface="Symbol" pitchFamily="18" charset="2"/>
              </a:rPr>
              <a:t>I</a:t>
            </a:r>
            <a:r>
              <a:rPr lang="es-UY" sz="2800" i="1" dirty="0" smtClean="0">
                <a:solidFill>
                  <a:srgbClr val="3B4F89"/>
                </a:solidFill>
                <a:sym typeface="Symbol" pitchFamily="18" charset="2"/>
              </a:rPr>
              <a:t> = </a:t>
            </a:r>
            <a:r>
              <a:rPr lang="es-UY" sz="2800" dirty="0" smtClean="0">
                <a:solidFill>
                  <a:srgbClr val="3B4F89"/>
                </a:solidFill>
                <a:sym typeface="Symbol" pitchFamily="18" charset="2"/>
              </a:rPr>
              <a:t>(</a:t>
            </a:r>
            <a:r>
              <a:rPr lang="es-UY" sz="2800" i="1" dirty="0" err="1" smtClean="0">
                <a:solidFill>
                  <a:srgbClr val="3B4F89"/>
                </a:solidFill>
                <a:sym typeface="Symbol" pitchFamily="18" charset="2"/>
              </a:rPr>
              <a:t>p</a:t>
            </a:r>
            <a:r>
              <a:rPr lang="es-UY" sz="2800" i="1" baseline="-25000" dirty="0" err="1" smtClean="0">
                <a:solidFill>
                  <a:srgbClr val="3B4F89"/>
                </a:solidFill>
                <a:sym typeface="Symbol" pitchFamily="18" charset="2"/>
              </a:rPr>
              <a:t>x</a:t>
            </a:r>
            <a:r>
              <a:rPr lang="es-UY" sz="2800" dirty="0" smtClean="0">
                <a:solidFill>
                  <a:srgbClr val="3B4F89"/>
                </a:solidFill>
                <a:sym typeface="Symbol" pitchFamily="18" charset="2"/>
              </a:rPr>
              <a:t> + 0.25</a:t>
            </a:r>
            <a:r>
              <a:rPr lang="es-UY" sz="2800" i="1" dirty="0" smtClean="0">
                <a:solidFill>
                  <a:srgbClr val="3B4F89"/>
                </a:solidFill>
                <a:sym typeface="Symbol" pitchFamily="18" charset="2"/>
              </a:rPr>
              <a:t>p</a:t>
            </a:r>
            <a:r>
              <a:rPr lang="es-UY" sz="2800" i="1" baseline="-25000" dirty="0" smtClean="0">
                <a:solidFill>
                  <a:srgbClr val="3B4F89"/>
                </a:solidFill>
                <a:sym typeface="Symbol" pitchFamily="18" charset="2"/>
              </a:rPr>
              <a:t>y</a:t>
            </a:r>
            <a:r>
              <a:rPr lang="es-UY" sz="2800" dirty="0" smtClean="0">
                <a:solidFill>
                  <a:srgbClr val="3B4F89"/>
                </a:solidFill>
                <a:sym typeface="Symbol" pitchFamily="18" charset="2"/>
              </a:rPr>
              <a:t>)</a:t>
            </a:r>
            <a:r>
              <a:rPr lang="es-UY" sz="2800" i="1" dirty="0" smtClean="0">
                <a:solidFill>
                  <a:srgbClr val="3B4F89"/>
                </a:solidFill>
                <a:sym typeface="Symbol" pitchFamily="18" charset="2"/>
              </a:rPr>
              <a:t>x</a:t>
            </a:r>
          </a:p>
          <a:p>
            <a:pPr>
              <a:lnSpc>
                <a:spcPct val="140000"/>
              </a:lnSpc>
            </a:pPr>
            <a:r>
              <a:rPr lang="es-UY" dirty="0" smtClean="0">
                <a:sym typeface="Symbol" pitchFamily="18" charset="2"/>
              </a:rPr>
              <a:t>Despejando x de la ecuación anterior: </a:t>
            </a:r>
            <a:endParaRPr lang="es-UY" dirty="0">
              <a:sym typeface="Symbol" pitchFamily="18" charset="2"/>
            </a:endParaRP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990600"/>
          </a:xfrm>
          <a:noFill/>
        </p:spPr>
        <p:txBody>
          <a:bodyPr/>
          <a:lstStyle/>
          <a:p>
            <a:r>
              <a:rPr lang="en-US" dirty="0" err="1" smtClean="0"/>
              <a:t>Funciones</a:t>
            </a:r>
            <a:r>
              <a:rPr lang="en-US" dirty="0" smtClean="0"/>
              <a:t> de </a:t>
            </a:r>
            <a:r>
              <a:rPr lang="en-US" dirty="0" err="1" smtClean="0"/>
              <a:t>demanda</a:t>
            </a:r>
            <a:r>
              <a:rPr lang="en-US" dirty="0" smtClean="0"/>
              <a:t> CES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029200" y="5758656"/>
          <a:ext cx="254635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4" imgW="1155600" imgH="444240" progId="Equation.3">
                  <p:embed/>
                </p:oleObj>
              </mc:Choice>
              <mc:Fallback>
                <p:oleObj name="Equation" r:id="rId4" imgW="1155600" imgH="4442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758656"/>
                        <a:ext cx="2546350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11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74BEF6D2-65D3-4458-A1C9-3A21721C2CF9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39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990600"/>
                <a:ext cx="8153400" cy="2971800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sym typeface="Symbol" pitchFamily="18" charset="2"/>
                  </a:rPr>
                  <a:t>Sustituyendo </a:t>
                </a:r>
              </a:p>
              <a:p>
                <a:pPr>
                  <a:lnSpc>
                    <a:spcPct val="120000"/>
                  </a:lnSpc>
                </a:pPr>
                <a:endParaRPr lang="en-US" dirty="0">
                  <a:sym typeface="Symbol" pitchFamily="18" charset="2"/>
                </a:endParaRPr>
              </a:p>
              <a:p>
                <a:pPr>
                  <a:lnSpc>
                    <a:spcPct val="120000"/>
                  </a:lnSpc>
                </a:pPr>
                <a:endParaRPr lang="en-US" dirty="0" smtClean="0">
                  <a:sym typeface="Symbol" pitchFamily="18" charset="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dirty="0" err="1" smtClean="0">
                    <a:sym typeface="Symbol" pitchFamily="18" charset="2"/>
                  </a:rPr>
                  <a:t>En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s-UY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=4</m:t>
                    </m:r>
                    <m:r>
                      <a:rPr lang="es-UY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s-UY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</m:oMath>
                </a14:m>
                <a:endParaRPr lang="en-US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0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990600"/>
                <a:ext cx="8153400" cy="2971800"/>
              </a:xfrm>
              <a:blipFill>
                <a:blip r:embed="rId4"/>
                <a:stretch>
                  <a:fillRect l="-1720" t="-1232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3781" name="Object 5"/>
          <p:cNvGraphicFramePr>
            <a:graphicFrameLocks noChangeAspect="1"/>
          </p:cNvGraphicFramePr>
          <p:nvPr/>
        </p:nvGraphicFramePr>
        <p:xfrm>
          <a:off x="3352800" y="4648200"/>
          <a:ext cx="2182813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Equation" r:id="rId5" imgW="952200" imgH="444240" progId="Equation.3">
                  <p:embed/>
                </p:oleObj>
              </mc:Choice>
              <mc:Fallback>
                <p:oleObj name="Equation" r:id="rId5" imgW="952200" imgH="444240" progId="Equation.3">
                  <p:embed/>
                  <p:pic>
                    <p:nvPicPr>
                      <p:cNvPr id="2037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48200"/>
                        <a:ext cx="2182813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533400"/>
          </a:xfrm>
          <a:noFill/>
        </p:spPr>
        <p:txBody>
          <a:bodyPr/>
          <a:lstStyle/>
          <a:p>
            <a:r>
              <a:rPr lang="en-US" dirty="0" err="1" smtClean="0"/>
              <a:t>Funciones</a:t>
            </a:r>
            <a:r>
              <a:rPr lang="en-US" dirty="0" smtClean="0"/>
              <a:t> de </a:t>
            </a:r>
            <a:r>
              <a:rPr lang="en-US" dirty="0" err="1" smtClean="0"/>
              <a:t>demanda</a:t>
            </a:r>
            <a:r>
              <a:rPr lang="en-US" dirty="0" smtClean="0"/>
              <a:t> CES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/>
          </p:nvPr>
        </p:nvGraphicFramePr>
        <p:xfrm>
          <a:off x="3733800" y="1524000"/>
          <a:ext cx="254635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Equation" r:id="rId7" imgW="1155600" imgH="444240" progId="Equation.3">
                  <p:embed/>
                </p:oleObj>
              </mc:Choice>
              <mc:Fallback>
                <p:oleObj name="Equation" r:id="rId7" imgW="1155600" imgH="444240" progId="Equation.3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524000"/>
                        <a:ext cx="2546350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36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1C9F0EC1-AB39-4442-BBA4-400286256DB5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762000"/>
          </a:xfrm>
        </p:spPr>
        <p:txBody>
          <a:bodyPr/>
          <a:lstStyle/>
          <a:p>
            <a:r>
              <a:rPr lang="es-UY" dirty="0" smtClean="0"/>
              <a:t>Introducción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28600" y="990600"/>
            <a:ext cx="8534400" cy="5105400"/>
          </a:xfrm>
        </p:spPr>
        <p:txBody>
          <a:bodyPr/>
          <a:lstStyle/>
          <a:p>
            <a:r>
              <a:rPr lang="es-UY" dirty="0" smtClean="0"/>
              <a:t>En esta parte del curso, el objetivo fundamental es aprender cómo eligen </a:t>
            </a:r>
            <a:r>
              <a:rPr lang="es-UY" b="1" dirty="0" smtClean="0"/>
              <a:t>los consumidores</a:t>
            </a:r>
            <a:r>
              <a:rPr lang="es-UY" dirty="0" smtClean="0"/>
              <a:t> de acuerdo el modelo de elección racional</a:t>
            </a:r>
          </a:p>
          <a:p>
            <a:r>
              <a:rPr lang="es-UY" i="1" dirty="0" smtClean="0"/>
              <a:t>Por ende, vamos a lidiar con las </a:t>
            </a:r>
            <a:r>
              <a:rPr lang="es-UY" i="1" dirty="0"/>
              <a:t>elecciones más </a:t>
            </a:r>
            <a:r>
              <a:rPr lang="es-UY" i="1" dirty="0" smtClean="0"/>
              <a:t>sencillas (las </a:t>
            </a:r>
            <a:r>
              <a:rPr lang="es-UY" i="1" dirty="0"/>
              <a:t>que están en la medialuna </a:t>
            </a:r>
            <a:r>
              <a:rPr lang="es-UY" i="1" dirty="0" smtClean="0"/>
              <a:t>punteada)</a:t>
            </a: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30034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2B36CAC9-567E-40EF-9F49-FC2E14C4E2F9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40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990600"/>
                <a:ext cx="8229600" cy="5410200"/>
              </a:xfrm>
            </p:spPr>
            <p:txBody>
              <a:bodyPr/>
              <a:lstStyle/>
              <a:p>
                <a:r>
                  <a:rPr lang="es-ES" sz="2800" dirty="0" smtClean="0"/>
                  <a:t>Sustituyendo para cada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28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s-ES" sz="28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ES" sz="2800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  <m:r>
                      <a:rPr lang="es-ES" sz="2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ES" sz="28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s-ES" sz="2800" i="1">
                        <a:latin typeface="Cambria Math"/>
                      </a:rPr>
                      <m:t>,</m:t>
                    </m:r>
                    <m:r>
                      <a:rPr lang="es-ES" sz="2800" i="1">
                        <a:latin typeface="Cambria Math"/>
                      </a:rPr>
                      <m:t>𝐼</m:t>
                    </m:r>
                    <m:r>
                      <a:rPr lang="es-E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s-ES" sz="2800" dirty="0"/>
                  <a:t> </a:t>
                </a:r>
                <a:r>
                  <a:rPr lang="es-ES" sz="2800" baseline="-25000" dirty="0" smtClean="0"/>
                  <a:t> </a:t>
                </a:r>
                <a:r>
                  <a:rPr lang="es-ES" sz="2800" dirty="0" smtClean="0"/>
                  <a:t>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s-E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sz="2800" dirty="0" smtClean="0"/>
                  <a:t>, tenemos que:</a:t>
                </a:r>
              </a:p>
              <a:p>
                <a:pPr marL="0" indent="0">
                  <a:buNone/>
                </a:pPr>
                <a:endParaRPr lang="es-ES" sz="2800" dirty="0" smtClean="0"/>
              </a:p>
              <a:p>
                <a:pPr algn="ctr">
                  <a:buNone/>
                </a:pPr>
                <a:r>
                  <a:rPr lang="es-ES" sz="2400" dirty="0">
                    <a:solidFill>
                      <a:srgbClr val="3B4F89"/>
                    </a:solidFill>
                  </a:rPr>
                  <a:t>Utilidad máxima = </a:t>
                </a:r>
                <a:r>
                  <a:rPr lang="es-ES" sz="2400" i="1" dirty="0">
                    <a:solidFill>
                      <a:srgbClr val="3B4F89"/>
                    </a:solidFill>
                  </a:rPr>
                  <a:t>U</a:t>
                </a:r>
                <a:r>
                  <a:rPr lang="es-ES" sz="2400" dirty="0">
                    <a:solidFill>
                      <a:srgbClr val="3B4F89"/>
                    </a:solidFill>
                  </a:rPr>
                  <a:t>(</a:t>
                </a:r>
                <a:r>
                  <a:rPr lang="es-ES" sz="2400" i="1" dirty="0">
                    <a:solidFill>
                      <a:srgbClr val="3B4F89"/>
                    </a:solidFill>
                  </a:rPr>
                  <a:t>x*</a:t>
                </a:r>
                <a:r>
                  <a:rPr lang="es-ES" sz="2400" baseline="-25000" dirty="0">
                    <a:solidFill>
                      <a:srgbClr val="3B4F89"/>
                    </a:solidFill>
                  </a:rPr>
                  <a:t>1</a:t>
                </a:r>
                <a:r>
                  <a:rPr lang="es-ES" sz="2400" dirty="0">
                    <a:solidFill>
                      <a:srgbClr val="3B4F89"/>
                    </a:solidFill>
                  </a:rPr>
                  <a:t>,</a:t>
                </a:r>
                <a:r>
                  <a:rPr lang="es-ES" sz="2400" i="1" dirty="0">
                    <a:solidFill>
                      <a:srgbClr val="3B4F89"/>
                    </a:solidFill>
                  </a:rPr>
                  <a:t>x*</a:t>
                </a:r>
                <a:r>
                  <a:rPr lang="es-ES" sz="2400" baseline="-25000" dirty="0">
                    <a:solidFill>
                      <a:srgbClr val="3B4F89"/>
                    </a:solidFill>
                  </a:rPr>
                  <a:t>2</a:t>
                </a:r>
                <a:r>
                  <a:rPr lang="es-ES" sz="2400" dirty="0">
                    <a:solidFill>
                      <a:srgbClr val="3B4F89"/>
                    </a:solidFill>
                  </a:rPr>
                  <a:t>,…,</a:t>
                </a:r>
                <a:r>
                  <a:rPr lang="es-ES" sz="2400" i="1" dirty="0">
                    <a:solidFill>
                      <a:srgbClr val="3B4F89"/>
                    </a:solidFill>
                  </a:rPr>
                  <a:t>x*</a:t>
                </a:r>
                <a:r>
                  <a:rPr lang="es-ES" sz="2400" i="1" baseline="-25000" dirty="0">
                    <a:solidFill>
                      <a:srgbClr val="3B4F89"/>
                    </a:solidFill>
                  </a:rPr>
                  <a:t>n</a:t>
                </a:r>
                <a:r>
                  <a:rPr lang="es-ES" sz="2400" dirty="0" smtClean="0">
                    <a:solidFill>
                      <a:srgbClr val="3B4F89"/>
                    </a:solidFill>
                  </a:rPr>
                  <a:t>) = </a:t>
                </a:r>
                <a:r>
                  <a:rPr lang="es-ES" sz="2400" i="1" dirty="0" smtClean="0">
                    <a:solidFill>
                      <a:srgbClr val="3B4F89"/>
                    </a:solidFill>
                  </a:rPr>
                  <a:t>V</a:t>
                </a:r>
                <a:r>
                  <a:rPr lang="es-ES" sz="2400" dirty="0" smtClean="0">
                    <a:solidFill>
                      <a:srgbClr val="3B4F89"/>
                    </a:solidFill>
                  </a:rPr>
                  <a:t>(</a:t>
                </a:r>
                <a:r>
                  <a:rPr lang="es-ES" sz="2400" i="1" dirty="0" smtClean="0">
                    <a:solidFill>
                      <a:srgbClr val="3B4F89"/>
                    </a:solidFill>
                  </a:rPr>
                  <a:t>p</a:t>
                </a:r>
                <a:r>
                  <a:rPr lang="es-ES" sz="2400" baseline="-25000" dirty="0" smtClean="0">
                    <a:solidFill>
                      <a:srgbClr val="3B4F89"/>
                    </a:solidFill>
                  </a:rPr>
                  <a:t>1</a:t>
                </a:r>
                <a:r>
                  <a:rPr lang="es-ES" sz="2400" dirty="0" smtClean="0">
                    <a:solidFill>
                      <a:srgbClr val="3B4F89"/>
                    </a:solidFill>
                  </a:rPr>
                  <a:t>,</a:t>
                </a:r>
                <a:r>
                  <a:rPr lang="es-ES" sz="2400" i="1" dirty="0" smtClean="0">
                    <a:solidFill>
                      <a:srgbClr val="3B4F89"/>
                    </a:solidFill>
                  </a:rPr>
                  <a:t>p</a:t>
                </a:r>
                <a:r>
                  <a:rPr lang="es-ES" sz="2400" baseline="-25000" dirty="0" smtClean="0">
                    <a:solidFill>
                      <a:srgbClr val="3B4F89"/>
                    </a:solidFill>
                  </a:rPr>
                  <a:t>2</a:t>
                </a:r>
                <a:r>
                  <a:rPr lang="es-ES" sz="2400" dirty="0" smtClean="0">
                    <a:solidFill>
                      <a:srgbClr val="3B4F89"/>
                    </a:solidFill>
                  </a:rPr>
                  <a:t>,…,</a:t>
                </a:r>
                <a:r>
                  <a:rPr lang="es-ES" sz="2400" i="1" dirty="0" err="1" smtClean="0">
                    <a:solidFill>
                      <a:srgbClr val="3B4F89"/>
                    </a:solidFill>
                  </a:rPr>
                  <a:t>p</a:t>
                </a:r>
                <a:r>
                  <a:rPr lang="es-ES" sz="2400" i="1" baseline="-25000" dirty="0" err="1" smtClean="0">
                    <a:solidFill>
                      <a:srgbClr val="3B4F89"/>
                    </a:solidFill>
                  </a:rPr>
                  <a:t>n</a:t>
                </a:r>
                <a:r>
                  <a:rPr lang="es-ES" sz="2400" i="1" dirty="0" err="1" smtClean="0">
                    <a:solidFill>
                      <a:srgbClr val="3B4F89"/>
                    </a:solidFill>
                  </a:rPr>
                  <a:t>,</a:t>
                </a:r>
                <a:r>
                  <a:rPr lang="es-ES" sz="2400" i="1" dirty="0" err="1" smtClean="0">
                    <a:solidFill>
                      <a:srgbClr val="3B4F89"/>
                    </a:solidFill>
                    <a:latin typeface="Verdana" pitchFamily="34" charset="0"/>
                  </a:rPr>
                  <a:t>I</a:t>
                </a:r>
                <a:r>
                  <a:rPr lang="es-ES" sz="2400" i="1" dirty="0" smtClean="0">
                    <a:solidFill>
                      <a:srgbClr val="3B4F89"/>
                    </a:solidFill>
                  </a:rPr>
                  <a:t>)</a:t>
                </a:r>
              </a:p>
              <a:p>
                <a:pPr algn="ctr">
                  <a:buNone/>
                </a:pPr>
                <a:endParaRPr lang="es-ES" sz="2400" i="1" dirty="0" smtClean="0">
                  <a:solidFill>
                    <a:srgbClr val="3B4F89"/>
                  </a:solidFill>
                </a:endParaRPr>
              </a:p>
              <a:p>
                <a:r>
                  <a:rPr lang="es-ES" sz="2800" dirty="0" smtClean="0"/>
                  <a:t>El nivel óptimo de utilidad depende de forma </a:t>
                </a:r>
                <a:r>
                  <a:rPr lang="es-ES" sz="2800" b="1" dirty="0" smtClean="0"/>
                  <a:t>indirecta </a:t>
                </a:r>
                <a:r>
                  <a:rPr lang="es-ES" sz="2800" dirty="0" smtClean="0"/>
                  <a:t>de los precios y el ingreso</a:t>
                </a: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990600"/>
                <a:ext cx="8229600" cy="5410200"/>
              </a:xfrm>
              <a:blipFill>
                <a:blip r:embed="rId3"/>
                <a:stretch>
                  <a:fillRect l="-1333" t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0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620000" cy="574675"/>
          </a:xfrm>
          <a:noFill/>
        </p:spPr>
        <p:txBody>
          <a:bodyPr/>
          <a:lstStyle/>
          <a:p>
            <a:r>
              <a:rPr lang="es-ES" sz="4000" dirty="0" smtClean="0"/>
              <a:t>Función de Utilidad Indirecta</a:t>
            </a:r>
          </a:p>
        </p:txBody>
      </p:sp>
    </p:spTree>
    <p:extLst>
      <p:ext uri="{BB962C8B-B14F-4D97-AF65-F5344CB8AC3E}">
        <p14:creationId xmlns:p14="http://schemas.microsoft.com/office/powerpoint/2010/main" val="20858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06E8F1E7-1E2F-402D-8E54-EF19F0A0D1AB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41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422"/>
            <a:ext cx="9067800" cy="743578"/>
          </a:xfrm>
        </p:spPr>
        <p:txBody>
          <a:bodyPr/>
          <a:lstStyle/>
          <a:p>
            <a:r>
              <a:rPr lang="es-ES" sz="3400" dirty="0" smtClean="0"/>
              <a:t>Una Aplicación: Impuestos de Suma Única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763000" cy="5334000"/>
          </a:xfrm>
        </p:spPr>
        <p:txBody>
          <a:bodyPr/>
          <a:lstStyle/>
          <a:p>
            <a:r>
              <a:rPr lang="es-ES" sz="2800" b="1" dirty="0" smtClean="0"/>
              <a:t>Un impuesto sobre Ingreso de la persona (I) </a:t>
            </a:r>
            <a:r>
              <a:rPr lang="es-ES" sz="2800" b="1" i="1" dirty="0" smtClean="0"/>
              <a:t>puede</a:t>
            </a:r>
            <a:r>
              <a:rPr lang="es-ES" sz="2800" b="1" dirty="0" smtClean="0"/>
              <a:t> dejar al individuo en una CI más alta que un impuesto sobre el precio de un bien que recauda lo mismo</a:t>
            </a:r>
          </a:p>
          <a:p>
            <a:endParaRPr lang="es-ES" sz="2800" b="1" dirty="0"/>
          </a:p>
          <a:p>
            <a:r>
              <a:rPr lang="es-ES" sz="2800" b="1" dirty="0" smtClean="0"/>
              <a:t>Intuición:</a:t>
            </a:r>
            <a:endParaRPr lang="es-ES" sz="2800" dirty="0" smtClean="0"/>
          </a:p>
          <a:p>
            <a:pPr lvl="1"/>
            <a:r>
              <a:rPr lang="es-ES" sz="2400" dirty="0" smtClean="0"/>
              <a:t>Un impuesto sobre los ingresos permite a la persona elegir libremente cómo gastar el ingreso disponible</a:t>
            </a:r>
          </a:p>
          <a:p>
            <a:pPr lvl="1"/>
            <a:endParaRPr lang="es-ES" sz="2400" dirty="0" smtClean="0"/>
          </a:p>
          <a:p>
            <a:pPr lvl="1"/>
            <a:r>
              <a:rPr lang="es-ES" sz="2400" dirty="0" smtClean="0"/>
              <a:t>Un impuesto sobre </a:t>
            </a:r>
            <a:r>
              <a:rPr lang="es-ES" sz="2400" i="1" dirty="0" smtClean="0"/>
              <a:t>p</a:t>
            </a:r>
            <a:r>
              <a:rPr lang="es-ES" sz="2400" dirty="0" smtClean="0"/>
              <a:t> de un bien específico modificará los precios relativos y sus elecciones</a:t>
            </a:r>
          </a:p>
        </p:txBody>
      </p:sp>
    </p:spTree>
    <p:extLst>
      <p:ext uri="{BB962C8B-B14F-4D97-AF65-F5344CB8AC3E}">
        <p14:creationId xmlns:p14="http://schemas.microsoft.com/office/powerpoint/2010/main" val="38986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4E9FC477-5ABE-4D15-846E-E30DEE0D49F0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42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365750" y="60198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baseline="0">
                <a:solidFill>
                  <a:schemeClr val="tx1"/>
                </a:solidFill>
              </a:rPr>
              <a:t>Cantidad de </a:t>
            </a:r>
            <a:r>
              <a:rPr lang="en-US" i="1" baseline="0">
                <a:solidFill>
                  <a:schemeClr val="tx1"/>
                </a:solidFill>
              </a:rPr>
              <a:t>x</a:t>
            </a: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60350" y="32766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baseline="0">
                <a:solidFill>
                  <a:schemeClr val="tx1"/>
                </a:solidFill>
              </a:rPr>
              <a:t>Cantidad de </a:t>
            </a:r>
            <a:r>
              <a:rPr lang="en-US" i="1" baseline="0">
                <a:solidFill>
                  <a:schemeClr val="tx1"/>
                </a:solidFill>
              </a:rPr>
              <a:t>y</a:t>
            </a: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>
            <a:off x="1828800" y="61722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390" name="Line 8"/>
          <p:cNvSpPr>
            <a:spLocks noChangeShapeType="1"/>
          </p:cNvSpPr>
          <p:nvPr/>
        </p:nvSpPr>
        <p:spPr bwMode="auto">
          <a:xfrm>
            <a:off x="1828800" y="36576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6391" name="Line 9"/>
          <p:cNvSpPr>
            <a:spLocks noChangeShapeType="1"/>
          </p:cNvSpPr>
          <p:nvPr/>
        </p:nvSpPr>
        <p:spPr bwMode="auto">
          <a:xfrm>
            <a:off x="1828800" y="4114800"/>
            <a:ext cx="2895600" cy="2057400"/>
          </a:xfrm>
          <a:prstGeom prst="line">
            <a:avLst/>
          </a:prstGeom>
          <a:noFill/>
          <a:ln w="28575">
            <a:solidFill>
              <a:srgbClr val="3B4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392" name="Arc 10"/>
          <p:cNvSpPr>
            <a:spLocks/>
          </p:cNvSpPr>
          <p:nvPr/>
        </p:nvSpPr>
        <p:spPr bwMode="auto">
          <a:xfrm rot="16200000" flipH="1">
            <a:off x="2705100" y="4000500"/>
            <a:ext cx="1447800" cy="1371600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371600 h 21600"/>
              <a:gd name="T4" fmla="*/ 0 w 21600"/>
              <a:gd name="T5" fmla="*/ 1371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470F3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6393" name="Oval 15"/>
          <p:cNvSpPr>
            <a:spLocks noChangeArrowheads="1"/>
          </p:cNvSpPr>
          <p:nvPr/>
        </p:nvSpPr>
        <p:spPr bwMode="auto">
          <a:xfrm>
            <a:off x="3276600" y="5105400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6394" name="Text Box 17"/>
          <p:cNvSpPr txBox="1">
            <a:spLocks noChangeArrowheads="1"/>
          </p:cNvSpPr>
          <p:nvPr/>
        </p:nvSpPr>
        <p:spPr bwMode="auto">
          <a:xfrm>
            <a:off x="3276600" y="4800600"/>
            <a:ext cx="312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400" b="1" i="1" baseline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395" name="Text Box 19"/>
          <p:cNvSpPr txBox="1">
            <a:spLocks noChangeArrowheads="1"/>
          </p:cNvSpPr>
          <p:nvPr/>
        </p:nvSpPr>
        <p:spPr bwMode="auto">
          <a:xfrm>
            <a:off x="4114800" y="5257800"/>
            <a:ext cx="37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400" baseline="0">
                <a:solidFill>
                  <a:srgbClr val="470F3E"/>
                </a:solidFill>
              </a:rPr>
              <a:t>U</a:t>
            </a:r>
            <a:r>
              <a:rPr lang="en-US" sz="1400">
                <a:solidFill>
                  <a:srgbClr val="470F3E"/>
                </a:solidFill>
              </a:rPr>
              <a:t>1</a:t>
            </a:r>
            <a:endParaRPr lang="en-US" sz="1400" baseline="0">
              <a:solidFill>
                <a:srgbClr val="470F3E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62000" y="914400"/>
            <a:ext cx="8001000" cy="5257800"/>
            <a:chOff x="480" y="576"/>
            <a:chExt cx="5040" cy="3312"/>
          </a:xfrm>
        </p:grpSpPr>
        <p:sp>
          <p:nvSpPr>
            <p:cNvPr id="16398" name="Line 11"/>
            <p:cNvSpPr>
              <a:spLocks noChangeShapeType="1"/>
            </p:cNvSpPr>
            <p:nvPr/>
          </p:nvSpPr>
          <p:spPr bwMode="auto">
            <a:xfrm>
              <a:off x="1152" y="2592"/>
              <a:ext cx="960" cy="1296"/>
            </a:xfrm>
            <a:prstGeom prst="line">
              <a:avLst/>
            </a:prstGeom>
            <a:noFill/>
            <a:ln w="28575">
              <a:solidFill>
                <a:srgbClr val="3B4F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6399" name="Arc 12"/>
            <p:cNvSpPr>
              <a:spLocks/>
            </p:cNvSpPr>
            <p:nvPr/>
          </p:nvSpPr>
          <p:spPr bwMode="auto">
            <a:xfrm rot="15769540" flipH="1">
              <a:off x="1464" y="2712"/>
              <a:ext cx="912" cy="864"/>
            </a:xfrm>
            <a:custGeom>
              <a:avLst/>
              <a:gdLst>
                <a:gd name="T0" fmla="*/ 0 w 21600"/>
                <a:gd name="T1" fmla="*/ 0 h 21600"/>
                <a:gd name="T2" fmla="*/ 912 w 21600"/>
                <a:gd name="T3" fmla="*/ 864 h 21600"/>
                <a:gd name="T4" fmla="*/ 0 w 21600"/>
                <a:gd name="T5" fmla="*/ 86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470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6400" name="Rectangle 13"/>
            <p:cNvSpPr>
              <a:spLocks noChangeArrowheads="1"/>
            </p:cNvSpPr>
            <p:nvPr/>
          </p:nvSpPr>
          <p:spPr bwMode="auto">
            <a:xfrm>
              <a:off x="480" y="576"/>
              <a:ext cx="504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FontTx/>
                <a:buChar char="•"/>
              </a:pPr>
              <a:r>
                <a:rPr lang="es-ES" sz="3200" baseline="0" dirty="0" smtClean="0">
                  <a:solidFill>
                    <a:srgbClr val="470F3E"/>
                  </a:solidFill>
                  <a:sym typeface="Symbol" pitchFamily="18" charset="2"/>
                </a:rPr>
                <a:t>Un </a:t>
              </a:r>
              <a:r>
                <a:rPr lang="es-ES" sz="3200" u="sng" baseline="0" dirty="0" smtClean="0">
                  <a:solidFill>
                    <a:srgbClr val="470F3E"/>
                  </a:solidFill>
                  <a:sym typeface="Symbol" pitchFamily="18" charset="2"/>
                </a:rPr>
                <a:t>impuesto sobre </a:t>
              </a:r>
              <a:r>
                <a:rPr lang="es-ES" sz="3200" i="1" u="sng" baseline="0" dirty="0" smtClean="0">
                  <a:solidFill>
                    <a:srgbClr val="470F3E"/>
                  </a:solidFill>
                  <a:sym typeface="Symbol" pitchFamily="18" charset="2"/>
                </a:rPr>
                <a:t>x</a:t>
              </a:r>
              <a:r>
                <a:rPr lang="es-ES" sz="3200" baseline="0" dirty="0" smtClean="0">
                  <a:solidFill>
                    <a:srgbClr val="470F3E"/>
                  </a:solidFill>
                  <a:sym typeface="Symbol" pitchFamily="18" charset="2"/>
                </a:rPr>
                <a:t> aumenta precio de x y modifica la elección que maximiza la utilidad desde el punto </a:t>
              </a:r>
              <a:r>
                <a:rPr lang="es-ES" sz="3200" i="1" baseline="0" dirty="0" smtClean="0">
                  <a:solidFill>
                    <a:srgbClr val="470F3E"/>
                  </a:solidFill>
                  <a:sym typeface="Symbol" pitchFamily="18" charset="2"/>
                </a:rPr>
                <a:t>A</a:t>
              </a:r>
              <a:r>
                <a:rPr lang="es-ES" sz="3200" baseline="0" dirty="0" smtClean="0">
                  <a:solidFill>
                    <a:srgbClr val="470F3E"/>
                  </a:solidFill>
                  <a:sym typeface="Symbol" pitchFamily="18" charset="2"/>
                </a:rPr>
                <a:t> al punto </a:t>
              </a:r>
              <a:r>
                <a:rPr lang="es-ES" sz="3200" i="1" baseline="0" dirty="0" smtClean="0">
                  <a:solidFill>
                    <a:srgbClr val="470F3E"/>
                  </a:solidFill>
                  <a:sym typeface="Symbol" pitchFamily="18" charset="2"/>
                </a:rPr>
                <a:t>B</a:t>
              </a:r>
              <a:endParaRPr lang="es-ES" sz="3200" baseline="30000" dirty="0">
                <a:solidFill>
                  <a:srgbClr val="470F3E"/>
                </a:solidFill>
                <a:sym typeface="Symbol" pitchFamily="18" charset="2"/>
              </a:endParaRPr>
            </a:p>
          </p:txBody>
        </p:sp>
        <p:sp>
          <p:nvSpPr>
            <p:cNvPr id="16401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48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1584" y="3024"/>
              <a:ext cx="19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400" b="1" i="1" baseline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6403" name="Text Box 20"/>
            <p:cNvSpPr txBox="1">
              <a:spLocks noChangeArrowheads="1"/>
            </p:cNvSpPr>
            <p:nvPr/>
          </p:nvSpPr>
          <p:spPr bwMode="auto">
            <a:xfrm>
              <a:off x="2068" y="3530"/>
              <a:ext cx="2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400" baseline="0" dirty="0">
                  <a:solidFill>
                    <a:srgbClr val="470F3E"/>
                  </a:solidFill>
                </a:rPr>
                <a:t>U</a:t>
              </a:r>
              <a:r>
                <a:rPr lang="en-US" sz="1400" dirty="0">
                  <a:solidFill>
                    <a:srgbClr val="470F3E"/>
                  </a:solidFill>
                </a:rPr>
                <a:t>2</a:t>
              </a:r>
              <a:endParaRPr lang="en-US" sz="1400" baseline="0" dirty="0">
                <a:solidFill>
                  <a:srgbClr val="470F3E"/>
                </a:solidFill>
              </a:endParaRPr>
            </a:p>
          </p:txBody>
        </p:sp>
      </p:grpSp>
      <p:sp>
        <p:nvSpPr>
          <p:cNvPr id="16397" name="Rectangle 23"/>
          <p:cNvSpPr>
            <a:spLocks noGrp="1" noChangeArrowheads="1"/>
          </p:cNvSpPr>
          <p:nvPr>
            <p:ph type="title"/>
          </p:nvPr>
        </p:nvSpPr>
        <p:spPr>
          <a:xfrm>
            <a:off x="604838" y="228600"/>
            <a:ext cx="7772400" cy="381000"/>
          </a:xfrm>
          <a:noFill/>
        </p:spPr>
        <p:txBody>
          <a:bodyPr/>
          <a:lstStyle/>
          <a:p>
            <a:r>
              <a:rPr lang="en-US" dirty="0" err="1" smtClean="0"/>
              <a:t>Impuestos</a:t>
            </a:r>
            <a:r>
              <a:rPr lang="en-US" dirty="0" smtClean="0"/>
              <a:t> de Suma </a:t>
            </a:r>
            <a:r>
              <a:rPr lang="en-US" dirty="0" err="1" smtClean="0"/>
              <a:t>Única</a:t>
            </a:r>
            <a:endParaRPr lang="en-US" dirty="0" smtClean="0"/>
          </a:p>
        </p:txBody>
      </p:sp>
      <p:cxnSp>
        <p:nvCxnSpPr>
          <p:cNvPr id="6" name="5 Conector recto de flecha"/>
          <p:cNvCxnSpPr/>
          <p:nvPr/>
        </p:nvCxnSpPr>
        <p:spPr bwMode="auto">
          <a:xfrm flipH="1">
            <a:off x="3369527" y="5920336"/>
            <a:ext cx="833438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5858D4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6440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94DFCE9F-5A70-4E0D-8922-4DC6FE44A2FE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43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365750" y="60198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baseline="0">
                <a:solidFill>
                  <a:schemeClr val="tx1"/>
                </a:solidFill>
              </a:rPr>
              <a:t>Cantidad de </a:t>
            </a:r>
            <a:r>
              <a:rPr lang="en-US" i="1" baseline="0">
                <a:solidFill>
                  <a:schemeClr val="tx1"/>
                </a:solidFill>
              </a:rPr>
              <a:t>x</a:t>
            </a: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60350" y="32766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baseline="0">
                <a:solidFill>
                  <a:schemeClr val="tx1"/>
                </a:solidFill>
              </a:rPr>
              <a:t>Cantidad de </a:t>
            </a:r>
            <a:r>
              <a:rPr lang="en-US" i="1" baseline="0">
                <a:solidFill>
                  <a:schemeClr val="tx1"/>
                </a:solidFill>
              </a:rPr>
              <a:t>y</a:t>
            </a: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1828800" y="61722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>
            <a:off x="1828800" y="36576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1828800" y="4114800"/>
            <a:ext cx="2895600" cy="2057400"/>
          </a:xfrm>
          <a:prstGeom prst="line">
            <a:avLst/>
          </a:prstGeom>
          <a:noFill/>
          <a:ln w="28575">
            <a:solidFill>
              <a:srgbClr val="3B4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7417" name="Arc 8"/>
          <p:cNvSpPr>
            <a:spLocks/>
          </p:cNvSpPr>
          <p:nvPr/>
        </p:nvSpPr>
        <p:spPr bwMode="auto">
          <a:xfrm rot="16200000" flipH="1">
            <a:off x="2705100" y="4000500"/>
            <a:ext cx="1447800" cy="1371600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371600 h 21600"/>
              <a:gd name="T4" fmla="*/ 0 w 21600"/>
              <a:gd name="T5" fmla="*/ 1371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470F3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1828800" y="4114800"/>
            <a:ext cx="1524000" cy="2057400"/>
          </a:xfrm>
          <a:prstGeom prst="line">
            <a:avLst/>
          </a:prstGeom>
          <a:noFill/>
          <a:ln w="28575">
            <a:solidFill>
              <a:srgbClr val="3B4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419" name="Arc 10"/>
          <p:cNvSpPr>
            <a:spLocks/>
          </p:cNvSpPr>
          <p:nvPr/>
        </p:nvSpPr>
        <p:spPr bwMode="auto">
          <a:xfrm rot="15769540" flipH="1">
            <a:off x="2324100" y="4305300"/>
            <a:ext cx="1447800" cy="1371600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371600 h 21600"/>
              <a:gd name="T4" fmla="*/ 0 w 21600"/>
              <a:gd name="T5" fmla="*/ 1371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470F3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3276600" y="5105400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2514600" y="5029200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276600" y="4800600"/>
            <a:ext cx="312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400" b="1" i="1" baseline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286000" y="5105400"/>
            <a:ext cx="312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400" b="1" i="1" baseline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114800" y="5257800"/>
            <a:ext cx="37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400" baseline="0">
                <a:solidFill>
                  <a:srgbClr val="470F3E"/>
                </a:solidFill>
              </a:rPr>
              <a:t>U</a:t>
            </a:r>
            <a:r>
              <a:rPr lang="en-US" sz="1400">
                <a:solidFill>
                  <a:srgbClr val="470F3E"/>
                </a:solidFill>
              </a:rPr>
              <a:t>1</a:t>
            </a:r>
            <a:endParaRPr lang="en-US" sz="1400" baseline="0">
              <a:solidFill>
                <a:srgbClr val="470F3E"/>
              </a:solidFill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810000" y="5562600"/>
            <a:ext cx="37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400" baseline="0">
                <a:solidFill>
                  <a:srgbClr val="470F3E"/>
                </a:solidFill>
              </a:rPr>
              <a:t>U</a:t>
            </a:r>
            <a:r>
              <a:rPr lang="en-US" sz="1400">
                <a:solidFill>
                  <a:srgbClr val="470F3E"/>
                </a:solidFill>
              </a:rPr>
              <a:t>2</a:t>
            </a:r>
            <a:endParaRPr lang="en-US" sz="1400" baseline="0">
              <a:solidFill>
                <a:srgbClr val="470F3E"/>
              </a:solidFill>
            </a:endParaRPr>
          </a:p>
        </p:txBody>
      </p:sp>
      <p:sp>
        <p:nvSpPr>
          <p:cNvPr id="17427" name="Rectangle 32"/>
          <p:cNvSpPr>
            <a:spLocks noGrp="1" noChangeArrowheads="1"/>
          </p:cNvSpPr>
          <p:nvPr>
            <p:ph type="title"/>
          </p:nvPr>
        </p:nvSpPr>
        <p:spPr>
          <a:xfrm>
            <a:off x="604838" y="76200"/>
            <a:ext cx="7772400" cy="533400"/>
          </a:xfrm>
          <a:noFill/>
        </p:spPr>
        <p:txBody>
          <a:bodyPr/>
          <a:lstStyle/>
          <a:p>
            <a:r>
              <a:rPr lang="es-ES" dirty="0" smtClean="0"/>
              <a:t>Impuestos de Suma Única</a:t>
            </a: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152400" y="909794"/>
            <a:ext cx="8763000" cy="84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s-ES" sz="2200" baseline="0" dirty="0" smtClean="0">
                <a:solidFill>
                  <a:srgbClr val="470F3E"/>
                </a:solidFill>
                <a:sym typeface="Symbol" pitchFamily="18" charset="2"/>
              </a:rPr>
              <a:t>¿Dónde dibujo en la gráfica de abajo un </a:t>
            </a:r>
            <a:r>
              <a:rPr lang="es-ES" sz="2200" u="sng" baseline="0" dirty="0" smtClean="0">
                <a:solidFill>
                  <a:srgbClr val="470F3E"/>
                </a:solidFill>
                <a:sym typeface="Symbol" pitchFamily="18" charset="2"/>
              </a:rPr>
              <a:t>impuesto a los ingresos</a:t>
            </a:r>
            <a:r>
              <a:rPr lang="es-ES" sz="2200" baseline="0" dirty="0" smtClean="0">
                <a:solidFill>
                  <a:srgbClr val="470F3E"/>
                </a:solidFill>
                <a:sym typeface="Symbol" pitchFamily="18" charset="2"/>
              </a:rPr>
              <a:t> que </a:t>
            </a:r>
            <a:r>
              <a:rPr lang="es-ES" sz="2200" b="1" baseline="0" dirty="0" smtClean="0">
                <a:solidFill>
                  <a:srgbClr val="470F3E"/>
                </a:solidFill>
                <a:sym typeface="Symbol" pitchFamily="18" charset="2"/>
              </a:rPr>
              <a:t>recaude lo mismo?</a:t>
            </a:r>
          </a:p>
        </p:txBody>
      </p:sp>
    </p:spTree>
    <p:extLst>
      <p:ext uri="{BB962C8B-B14F-4D97-AF65-F5344CB8AC3E}">
        <p14:creationId xmlns:p14="http://schemas.microsoft.com/office/powerpoint/2010/main" val="17537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94DFCE9F-5A70-4E0D-8922-4DC6FE44A2FE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44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974850" y="3600310"/>
            <a:ext cx="1911350" cy="2432050"/>
            <a:chOff x="1244" y="2260"/>
            <a:chExt cx="1204" cy="1532"/>
          </a:xfrm>
        </p:grpSpPr>
        <p:sp>
          <p:nvSpPr>
            <p:cNvPr id="17434" name="Line 18"/>
            <p:cNvSpPr>
              <a:spLocks noChangeShapeType="1"/>
            </p:cNvSpPr>
            <p:nvPr/>
          </p:nvSpPr>
          <p:spPr bwMode="auto">
            <a:xfrm>
              <a:off x="1248" y="2928"/>
              <a:ext cx="1200" cy="864"/>
            </a:xfrm>
            <a:prstGeom prst="line">
              <a:avLst/>
            </a:prstGeom>
            <a:noFill/>
            <a:ln w="28575">
              <a:solidFill>
                <a:srgbClr val="DC00D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7436" name="Text Box 19"/>
            <p:cNvSpPr txBox="1">
              <a:spLocks noChangeArrowheads="1"/>
            </p:cNvSpPr>
            <p:nvPr/>
          </p:nvSpPr>
          <p:spPr bwMode="auto">
            <a:xfrm>
              <a:off x="1244" y="2260"/>
              <a:ext cx="2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400" b="1" i="1" baseline="0">
                  <a:solidFill>
                    <a:srgbClr val="DC00DC"/>
                  </a:solidFill>
                  <a:latin typeface="Verdana" pitchFamily="34" charset="0"/>
                </a:rPr>
                <a:t>I</a:t>
              </a:r>
              <a:r>
                <a:rPr lang="en-US" sz="1400" i="1" baseline="0">
                  <a:solidFill>
                    <a:srgbClr val="DC00DC"/>
                  </a:solidFill>
                </a:rPr>
                <a:t>’</a:t>
              </a:r>
            </a:p>
          </p:txBody>
        </p:sp>
        <p:sp>
          <p:nvSpPr>
            <p:cNvPr id="17437" name="Line 20"/>
            <p:cNvSpPr>
              <a:spLocks noChangeShapeType="1"/>
            </p:cNvSpPr>
            <p:nvPr/>
          </p:nvSpPr>
          <p:spPr bwMode="auto">
            <a:xfrm>
              <a:off x="1344" y="2448"/>
              <a:ext cx="0" cy="528"/>
            </a:xfrm>
            <a:prstGeom prst="line">
              <a:avLst/>
            </a:prstGeom>
            <a:noFill/>
            <a:ln w="12700">
              <a:solidFill>
                <a:srgbClr val="DC00D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</p:grp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365750" y="60198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baseline="0">
                <a:solidFill>
                  <a:schemeClr val="tx1"/>
                </a:solidFill>
              </a:rPr>
              <a:t>Cantidad de </a:t>
            </a:r>
            <a:r>
              <a:rPr lang="en-US" i="1" baseline="0">
                <a:solidFill>
                  <a:schemeClr val="tx1"/>
                </a:solidFill>
              </a:rPr>
              <a:t>x</a:t>
            </a: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60350" y="32766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baseline="0">
                <a:solidFill>
                  <a:schemeClr val="tx1"/>
                </a:solidFill>
              </a:rPr>
              <a:t>Cantidad de </a:t>
            </a:r>
            <a:r>
              <a:rPr lang="en-US" i="1" baseline="0">
                <a:solidFill>
                  <a:schemeClr val="tx1"/>
                </a:solidFill>
              </a:rPr>
              <a:t>y</a:t>
            </a: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1828800" y="61722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>
            <a:off x="1828800" y="36576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1828800" y="4114800"/>
            <a:ext cx="2895600" cy="2057400"/>
          </a:xfrm>
          <a:prstGeom prst="line">
            <a:avLst/>
          </a:prstGeom>
          <a:noFill/>
          <a:ln w="28575">
            <a:solidFill>
              <a:srgbClr val="3B4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7417" name="Arc 8"/>
          <p:cNvSpPr>
            <a:spLocks/>
          </p:cNvSpPr>
          <p:nvPr/>
        </p:nvSpPr>
        <p:spPr bwMode="auto">
          <a:xfrm rot="16200000" flipH="1">
            <a:off x="2705100" y="4000500"/>
            <a:ext cx="1447800" cy="1371600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371600 h 21600"/>
              <a:gd name="T4" fmla="*/ 0 w 21600"/>
              <a:gd name="T5" fmla="*/ 1371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470F3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1828800" y="4114800"/>
            <a:ext cx="1524000" cy="2057400"/>
          </a:xfrm>
          <a:prstGeom prst="line">
            <a:avLst/>
          </a:prstGeom>
          <a:noFill/>
          <a:ln w="28575">
            <a:solidFill>
              <a:srgbClr val="3B4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419" name="Arc 10"/>
          <p:cNvSpPr>
            <a:spLocks/>
          </p:cNvSpPr>
          <p:nvPr/>
        </p:nvSpPr>
        <p:spPr bwMode="auto">
          <a:xfrm rot="15769540" flipH="1">
            <a:off x="2324100" y="4305300"/>
            <a:ext cx="1447800" cy="1371600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371600 h 21600"/>
              <a:gd name="T4" fmla="*/ 0 w 21600"/>
              <a:gd name="T5" fmla="*/ 1371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470F3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3276600" y="5105400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2514600" y="5029200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276600" y="4800600"/>
            <a:ext cx="312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400" b="1" i="1" baseline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286000" y="5105400"/>
            <a:ext cx="312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400" b="1" i="1" baseline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114800" y="5257800"/>
            <a:ext cx="37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400" baseline="0">
                <a:solidFill>
                  <a:srgbClr val="470F3E"/>
                </a:solidFill>
              </a:rPr>
              <a:t>U</a:t>
            </a:r>
            <a:r>
              <a:rPr lang="en-US" sz="1400">
                <a:solidFill>
                  <a:srgbClr val="470F3E"/>
                </a:solidFill>
              </a:rPr>
              <a:t>1</a:t>
            </a:r>
            <a:endParaRPr lang="en-US" sz="1400" baseline="0">
              <a:solidFill>
                <a:srgbClr val="470F3E"/>
              </a:solidFill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810000" y="5562600"/>
            <a:ext cx="37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400" baseline="0">
                <a:solidFill>
                  <a:srgbClr val="470F3E"/>
                </a:solidFill>
              </a:rPr>
              <a:t>U</a:t>
            </a:r>
            <a:r>
              <a:rPr lang="en-US" sz="1400">
                <a:solidFill>
                  <a:srgbClr val="470F3E"/>
                </a:solidFill>
              </a:rPr>
              <a:t>2</a:t>
            </a:r>
            <a:endParaRPr lang="en-US" sz="1400" baseline="0">
              <a:solidFill>
                <a:srgbClr val="470F3E"/>
              </a:solidFill>
            </a:endParaRPr>
          </a:p>
        </p:txBody>
      </p:sp>
      <p:sp>
        <p:nvSpPr>
          <p:cNvPr id="17427" name="Rectangle 32"/>
          <p:cNvSpPr>
            <a:spLocks noGrp="1" noChangeArrowheads="1"/>
          </p:cNvSpPr>
          <p:nvPr>
            <p:ph type="title"/>
          </p:nvPr>
        </p:nvSpPr>
        <p:spPr>
          <a:xfrm>
            <a:off x="604838" y="76200"/>
            <a:ext cx="7772400" cy="533400"/>
          </a:xfrm>
          <a:noFill/>
        </p:spPr>
        <p:txBody>
          <a:bodyPr/>
          <a:lstStyle/>
          <a:p>
            <a:r>
              <a:rPr lang="es-ES" dirty="0" smtClean="0"/>
              <a:t>Impuestos de Suma Única</a:t>
            </a: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152400" y="909793"/>
            <a:ext cx="8763000" cy="204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s-ES" sz="2200" baseline="0" dirty="0" smtClean="0">
                <a:solidFill>
                  <a:srgbClr val="470F3E"/>
                </a:solidFill>
                <a:sym typeface="Symbol" pitchFamily="18" charset="2"/>
              </a:rPr>
              <a:t>Un </a:t>
            </a:r>
            <a:r>
              <a:rPr lang="es-ES" sz="2200" u="sng" baseline="0" dirty="0" smtClean="0">
                <a:solidFill>
                  <a:srgbClr val="470F3E"/>
                </a:solidFill>
                <a:sym typeface="Symbol" pitchFamily="18" charset="2"/>
              </a:rPr>
              <a:t>impuesto a los ingresos</a:t>
            </a:r>
            <a:r>
              <a:rPr lang="es-ES" sz="2200" baseline="0" dirty="0" smtClean="0">
                <a:solidFill>
                  <a:srgbClr val="470F3E"/>
                </a:solidFill>
                <a:sym typeface="Symbol" pitchFamily="18" charset="2"/>
              </a:rPr>
              <a:t> que </a:t>
            </a:r>
            <a:r>
              <a:rPr lang="es-ES" sz="2200" b="1" baseline="0" dirty="0" smtClean="0">
                <a:solidFill>
                  <a:srgbClr val="470F3E"/>
                </a:solidFill>
                <a:sym typeface="Symbol" pitchFamily="18" charset="2"/>
              </a:rPr>
              <a:t>recaude lo mismo….</a:t>
            </a:r>
          </a:p>
          <a:p>
            <a:pPr marL="457200" indent="-457200" algn="l">
              <a:spcBef>
                <a:spcPct val="20000"/>
              </a:spcBef>
              <a:buFont typeface="+mj-lt"/>
              <a:buAutoNum type="arabicPeriod"/>
            </a:pPr>
            <a:r>
              <a:rPr lang="es-ES" sz="2200" baseline="0" dirty="0" smtClean="0">
                <a:solidFill>
                  <a:srgbClr val="470F3E"/>
                </a:solidFill>
                <a:sym typeface="Symbol" pitchFamily="18" charset="2"/>
              </a:rPr>
              <a:t>Tiene que ser paralelo a la RP original </a:t>
            </a:r>
          </a:p>
          <a:p>
            <a:pPr algn="l">
              <a:spcBef>
                <a:spcPct val="20000"/>
              </a:spcBef>
            </a:pPr>
            <a:r>
              <a:rPr lang="es-ES" sz="2200" baseline="0" dirty="0" smtClean="0">
                <a:solidFill>
                  <a:srgbClr val="470F3E"/>
                </a:solidFill>
                <a:sym typeface="Symbol" pitchFamily="18" charset="2"/>
              </a:rPr>
              <a:t>¿Por qué?</a:t>
            </a:r>
          </a:p>
          <a:p>
            <a:pPr marL="457200" indent="-457200" algn="l">
              <a:spcBef>
                <a:spcPct val="20000"/>
              </a:spcBef>
              <a:buFont typeface="+mj-lt"/>
              <a:buAutoNum type="arabicPeriod" startAt="2"/>
            </a:pPr>
            <a:r>
              <a:rPr lang="es-ES" sz="2200" baseline="0" dirty="0" smtClean="0">
                <a:solidFill>
                  <a:srgbClr val="470F3E"/>
                </a:solidFill>
                <a:sym typeface="Symbol" pitchFamily="18" charset="2"/>
              </a:rPr>
              <a:t>Tiene que pasar por B</a:t>
            </a:r>
          </a:p>
          <a:p>
            <a:pPr algn="l">
              <a:spcBef>
                <a:spcPct val="20000"/>
              </a:spcBef>
            </a:pPr>
            <a:r>
              <a:rPr lang="es-ES" sz="2200" baseline="0" dirty="0" smtClean="0">
                <a:solidFill>
                  <a:srgbClr val="470F3E"/>
                </a:solidFill>
                <a:sym typeface="Symbol" pitchFamily="18" charset="2"/>
              </a:rPr>
              <a:t>¿Por qué?</a:t>
            </a:r>
          </a:p>
        </p:txBody>
      </p:sp>
    </p:spTree>
    <p:extLst>
      <p:ext uri="{BB962C8B-B14F-4D97-AF65-F5344CB8AC3E}">
        <p14:creationId xmlns:p14="http://schemas.microsoft.com/office/powerpoint/2010/main" val="120602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94DFCE9F-5A70-4E0D-8922-4DC6FE44A2FE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45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974850" y="3600310"/>
            <a:ext cx="1911350" cy="2432050"/>
            <a:chOff x="1244" y="2260"/>
            <a:chExt cx="1204" cy="1532"/>
          </a:xfrm>
        </p:grpSpPr>
        <p:sp>
          <p:nvSpPr>
            <p:cNvPr id="17434" name="Line 18"/>
            <p:cNvSpPr>
              <a:spLocks noChangeShapeType="1"/>
            </p:cNvSpPr>
            <p:nvPr/>
          </p:nvSpPr>
          <p:spPr bwMode="auto">
            <a:xfrm>
              <a:off x="1248" y="2928"/>
              <a:ext cx="1200" cy="864"/>
            </a:xfrm>
            <a:prstGeom prst="line">
              <a:avLst/>
            </a:prstGeom>
            <a:noFill/>
            <a:ln w="28575">
              <a:solidFill>
                <a:srgbClr val="DC00D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7436" name="Text Box 19"/>
            <p:cNvSpPr txBox="1">
              <a:spLocks noChangeArrowheads="1"/>
            </p:cNvSpPr>
            <p:nvPr/>
          </p:nvSpPr>
          <p:spPr bwMode="auto">
            <a:xfrm>
              <a:off x="1244" y="2260"/>
              <a:ext cx="2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400" b="1" i="1" baseline="0">
                  <a:solidFill>
                    <a:srgbClr val="DC00DC"/>
                  </a:solidFill>
                  <a:latin typeface="Verdana" pitchFamily="34" charset="0"/>
                </a:rPr>
                <a:t>I</a:t>
              </a:r>
              <a:r>
                <a:rPr lang="en-US" sz="1400" i="1" baseline="0">
                  <a:solidFill>
                    <a:srgbClr val="DC00DC"/>
                  </a:solidFill>
                </a:rPr>
                <a:t>’</a:t>
              </a:r>
            </a:p>
          </p:txBody>
        </p:sp>
        <p:sp>
          <p:nvSpPr>
            <p:cNvPr id="17437" name="Line 20"/>
            <p:cNvSpPr>
              <a:spLocks noChangeShapeType="1"/>
            </p:cNvSpPr>
            <p:nvPr/>
          </p:nvSpPr>
          <p:spPr bwMode="auto">
            <a:xfrm>
              <a:off x="1344" y="2448"/>
              <a:ext cx="0" cy="528"/>
            </a:xfrm>
            <a:prstGeom prst="line">
              <a:avLst/>
            </a:prstGeom>
            <a:noFill/>
            <a:ln w="12700">
              <a:solidFill>
                <a:srgbClr val="DC00D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</p:grp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365750" y="60198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baseline="0">
                <a:solidFill>
                  <a:schemeClr val="tx1"/>
                </a:solidFill>
              </a:rPr>
              <a:t>Cantidad de </a:t>
            </a:r>
            <a:r>
              <a:rPr lang="en-US" i="1" baseline="0">
                <a:solidFill>
                  <a:schemeClr val="tx1"/>
                </a:solidFill>
              </a:rPr>
              <a:t>x</a:t>
            </a: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60350" y="32766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baseline="0">
                <a:solidFill>
                  <a:schemeClr val="tx1"/>
                </a:solidFill>
              </a:rPr>
              <a:t>Cantidad de </a:t>
            </a:r>
            <a:r>
              <a:rPr lang="en-US" i="1" baseline="0">
                <a:solidFill>
                  <a:schemeClr val="tx1"/>
                </a:solidFill>
              </a:rPr>
              <a:t>y</a:t>
            </a: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1828800" y="61722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>
            <a:off x="1828800" y="36576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1828800" y="4114800"/>
            <a:ext cx="2895600" cy="2057400"/>
          </a:xfrm>
          <a:prstGeom prst="line">
            <a:avLst/>
          </a:prstGeom>
          <a:noFill/>
          <a:ln w="28575">
            <a:solidFill>
              <a:srgbClr val="3B4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7417" name="Arc 8"/>
          <p:cNvSpPr>
            <a:spLocks/>
          </p:cNvSpPr>
          <p:nvPr/>
        </p:nvSpPr>
        <p:spPr bwMode="auto">
          <a:xfrm rot="16200000" flipH="1">
            <a:off x="2705100" y="4000500"/>
            <a:ext cx="1447800" cy="1371600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371600 h 21600"/>
              <a:gd name="T4" fmla="*/ 0 w 21600"/>
              <a:gd name="T5" fmla="*/ 1371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470F3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1828800" y="4114800"/>
            <a:ext cx="1524000" cy="2057400"/>
          </a:xfrm>
          <a:prstGeom prst="line">
            <a:avLst/>
          </a:prstGeom>
          <a:noFill/>
          <a:ln w="28575">
            <a:solidFill>
              <a:srgbClr val="3B4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419" name="Arc 10"/>
          <p:cNvSpPr>
            <a:spLocks/>
          </p:cNvSpPr>
          <p:nvPr/>
        </p:nvSpPr>
        <p:spPr bwMode="auto">
          <a:xfrm rot="15769540" flipH="1">
            <a:off x="2324100" y="4305300"/>
            <a:ext cx="1447800" cy="1371600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371600 h 21600"/>
              <a:gd name="T4" fmla="*/ 0 w 21600"/>
              <a:gd name="T5" fmla="*/ 1371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470F3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3276600" y="5105400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2514600" y="5029200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276600" y="4800600"/>
            <a:ext cx="312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400" b="1" i="1" baseline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286000" y="5105400"/>
            <a:ext cx="312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400" b="1" i="1" baseline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114800" y="5257800"/>
            <a:ext cx="37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400" baseline="0">
                <a:solidFill>
                  <a:srgbClr val="470F3E"/>
                </a:solidFill>
              </a:rPr>
              <a:t>U</a:t>
            </a:r>
            <a:r>
              <a:rPr lang="en-US" sz="1400">
                <a:solidFill>
                  <a:srgbClr val="470F3E"/>
                </a:solidFill>
              </a:rPr>
              <a:t>1</a:t>
            </a:r>
            <a:endParaRPr lang="en-US" sz="1400" baseline="0">
              <a:solidFill>
                <a:srgbClr val="470F3E"/>
              </a:solidFill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810000" y="5562600"/>
            <a:ext cx="37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400" baseline="0">
                <a:solidFill>
                  <a:srgbClr val="470F3E"/>
                </a:solidFill>
              </a:rPr>
              <a:t>U</a:t>
            </a:r>
            <a:r>
              <a:rPr lang="en-US" sz="1400">
                <a:solidFill>
                  <a:srgbClr val="470F3E"/>
                </a:solidFill>
              </a:rPr>
              <a:t>2</a:t>
            </a:r>
            <a:endParaRPr lang="en-US" sz="1400" baseline="0">
              <a:solidFill>
                <a:srgbClr val="470F3E"/>
              </a:solidFill>
            </a:endParaRPr>
          </a:p>
        </p:txBody>
      </p:sp>
      <p:grpSp>
        <p:nvGrpSpPr>
          <p:cNvPr id="17429" name="Group 27"/>
          <p:cNvGrpSpPr>
            <a:grpSpLocks/>
          </p:cNvGrpSpPr>
          <p:nvPr/>
        </p:nvGrpSpPr>
        <p:grpSpPr bwMode="auto">
          <a:xfrm>
            <a:off x="2590801" y="4267201"/>
            <a:ext cx="1519238" cy="1430338"/>
            <a:chOff x="1632" y="2688"/>
            <a:chExt cx="957" cy="901"/>
          </a:xfrm>
        </p:grpSpPr>
        <p:sp>
          <p:nvSpPr>
            <p:cNvPr id="17430" name="Arc 21"/>
            <p:cNvSpPr>
              <a:spLocks/>
            </p:cNvSpPr>
            <p:nvPr/>
          </p:nvSpPr>
          <p:spPr bwMode="auto">
            <a:xfrm rot="15364937" flipH="1">
              <a:off x="1525" y="2795"/>
              <a:ext cx="901" cy="687"/>
            </a:xfrm>
            <a:custGeom>
              <a:avLst/>
              <a:gdLst>
                <a:gd name="T0" fmla="*/ 0 w 21600"/>
                <a:gd name="T1" fmla="*/ 0 h 21858"/>
                <a:gd name="T2" fmla="*/ 901 w 21600"/>
                <a:gd name="T3" fmla="*/ 687 h 21858"/>
                <a:gd name="T4" fmla="*/ 0 w 21600"/>
                <a:gd name="T5" fmla="*/ 679 h 218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58"/>
                <a:gd name="T11" fmla="*/ 21600 w 21600"/>
                <a:gd name="T12" fmla="*/ 21858 h 218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5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6"/>
                    <a:pt x="21599" y="21772"/>
                    <a:pt x="21598" y="21858"/>
                  </a:cubicBezTo>
                </a:path>
                <a:path w="21600" h="2185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86"/>
                    <a:pt x="21599" y="21772"/>
                    <a:pt x="21598" y="2185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470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7431" name="Oval 22"/>
            <p:cNvSpPr>
              <a:spLocks noChangeArrowheads="1"/>
            </p:cNvSpPr>
            <p:nvPr/>
          </p:nvSpPr>
          <p:spPr bwMode="auto">
            <a:xfrm>
              <a:off x="1872" y="3360"/>
              <a:ext cx="48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2352" y="3360"/>
              <a:ext cx="2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400" baseline="0">
                  <a:solidFill>
                    <a:srgbClr val="470F3E"/>
                  </a:solidFill>
                </a:rPr>
                <a:t>U</a:t>
              </a:r>
              <a:r>
                <a:rPr lang="en-US" sz="1400">
                  <a:solidFill>
                    <a:srgbClr val="470F3E"/>
                  </a:solidFill>
                </a:rPr>
                <a:t>3</a:t>
              </a:r>
              <a:endParaRPr lang="en-US" sz="1400" baseline="0">
                <a:solidFill>
                  <a:srgbClr val="470F3E"/>
                </a:solidFill>
              </a:endParaRPr>
            </a:p>
          </p:txBody>
        </p:sp>
        <p:sp>
          <p:nvSpPr>
            <p:cNvPr id="17433" name="Text Box 25"/>
            <p:cNvSpPr txBox="1">
              <a:spLocks noChangeArrowheads="1"/>
            </p:cNvSpPr>
            <p:nvPr/>
          </p:nvSpPr>
          <p:spPr bwMode="auto">
            <a:xfrm>
              <a:off x="1824" y="3168"/>
              <a:ext cx="19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400" b="1" i="1" baseline="0" dirty="0">
                  <a:solidFill>
                    <a:schemeClr val="tx1"/>
                  </a:solidFill>
                </a:rPr>
                <a:t>C</a:t>
              </a:r>
            </a:p>
          </p:txBody>
        </p:sp>
      </p:grpSp>
      <p:sp>
        <p:nvSpPr>
          <p:cNvPr id="17427" name="Rectangle 32"/>
          <p:cNvSpPr>
            <a:spLocks noGrp="1" noChangeArrowheads="1"/>
          </p:cNvSpPr>
          <p:nvPr>
            <p:ph type="title"/>
          </p:nvPr>
        </p:nvSpPr>
        <p:spPr>
          <a:xfrm>
            <a:off x="604838" y="76200"/>
            <a:ext cx="7772400" cy="533400"/>
          </a:xfrm>
          <a:noFill/>
        </p:spPr>
        <p:txBody>
          <a:bodyPr/>
          <a:lstStyle/>
          <a:p>
            <a:r>
              <a:rPr lang="es-ES" dirty="0" smtClean="0"/>
              <a:t>Impuestos de Suma Única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1"/>
              <p:cNvSpPr>
                <a:spLocks noChangeArrowheads="1"/>
              </p:cNvSpPr>
              <p:nvPr/>
            </p:nvSpPr>
            <p:spPr bwMode="auto">
              <a:xfrm>
                <a:off x="152400" y="909794"/>
                <a:ext cx="8763000" cy="1376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 algn="l">
                  <a:spcBef>
                    <a:spcPct val="20000"/>
                  </a:spcBef>
                  <a:buFontTx/>
                  <a:buChar char="•"/>
                </a:pPr>
                <a:r>
                  <a:rPr lang="es-ES" sz="2200" baseline="0" dirty="0" smtClean="0">
                    <a:solidFill>
                      <a:srgbClr val="470F3E"/>
                    </a:solidFill>
                    <a:sym typeface="Symbol" pitchFamily="18" charset="2"/>
                  </a:rPr>
                  <a:t>Un </a:t>
                </a:r>
                <a:r>
                  <a:rPr lang="es-ES" sz="2200" u="sng" baseline="0" dirty="0" smtClean="0">
                    <a:solidFill>
                      <a:srgbClr val="470F3E"/>
                    </a:solidFill>
                    <a:sym typeface="Symbol" pitchFamily="18" charset="2"/>
                  </a:rPr>
                  <a:t>impuesto a los ingresos</a:t>
                </a:r>
                <a:r>
                  <a:rPr lang="es-ES" sz="2200" baseline="0" dirty="0" smtClean="0">
                    <a:solidFill>
                      <a:srgbClr val="470F3E"/>
                    </a:solidFill>
                    <a:sym typeface="Symbol" pitchFamily="18" charset="2"/>
                  </a:rPr>
                  <a:t> que </a:t>
                </a:r>
                <a:r>
                  <a:rPr lang="es-ES" sz="2200" b="1" baseline="0" dirty="0" smtClean="0">
                    <a:solidFill>
                      <a:srgbClr val="470F3E"/>
                    </a:solidFill>
                    <a:sym typeface="Symbol" pitchFamily="18" charset="2"/>
                  </a:rPr>
                  <a:t>recaude lo mismo permite al consumidor alcanzar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200" b="1" i="1" baseline="0" smtClean="0">
                            <a:solidFill>
                              <a:srgbClr val="470F3E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s-ES" sz="2200" b="1" i="1" baseline="0" smtClean="0">
                            <a:solidFill>
                              <a:srgbClr val="470F3E"/>
                            </a:solidFill>
                            <a:latin typeface="Cambria Math"/>
                            <a:sym typeface="Symbol" pitchFamily="18" charset="2"/>
                          </a:rPr>
                          <m:t>𝑼</m:t>
                        </m:r>
                      </m:e>
                      <m:sub>
                        <m:r>
                          <a:rPr lang="es-ES" sz="2200" b="1" i="1" baseline="0" smtClean="0">
                            <a:solidFill>
                              <a:srgbClr val="470F3E"/>
                            </a:solidFill>
                            <a:latin typeface="Cambria Math"/>
                            <a:sym typeface="Symbol" pitchFamily="18" charset="2"/>
                          </a:rPr>
                          <m:t>𝟑</m:t>
                        </m:r>
                      </m:sub>
                    </m:sSub>
                    <m:r>
                      <a:rPr lang="es-UY" sz="2200" b="1" i="1" baseline="0" smtClean="0">
                        <a:solidFill>
                          <a:srgbClr val="470F3E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&gt;</m:t>
                    </m:r>
                    <m:sSub>
                      <m:sSubPr>
                        <m:ctrlPr>
                          <a:rPr lang="es-ES" sz="2200" b="1" i="1" baseline="0">
                            <a:solidFill>
                              <a:srgbClr val="470F3E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s-ES" sz="2200" b="1" i="1" baseline="0">
                            <a:solidFill>
                              <a:srgbClr val="470F3E"/>
                            </a:solidFill>
                            <a:latin typeface="Cambria Math"/>
                            <a:sym typeface="Symbol" pitchFamily="18" charset="2"/>
                          </a:rPr>
                          <m:t>𝑼</m:t>
                        </m:r>
                      </m:e>
                      <m:sub>
                        <m:r>
                          <a:rPr lang="es-UY" sz="2200" b="1" i="1" baseline="0" smtClean="0">
                            <a:solidFill>
                              <a:srgbClr val="470F3E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b>
                    </m:sSub>
                  </m:oMath>
                </a14:m>
                <a:endParaRPr lang="es-ES" sz="2200" b="1" baseline="0" dirty="0" smtClean="0">
                  <a:solidFill>
                    <a:srgbClr val="470F3E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0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909794"/>
                <a:ext cx="8763000" cy="1376206"/>
              </a:xfrm>
              <a:prstGeom prst="rect">
                <a:avLst/>
              </a:prstGeom>
              <a:blipFill>
                <a:blip r:embed="rId3"/>
                <a:stretch>
                  <a:fillRect l="-765" t="-26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15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D608D922-FE23-45B5-BE20-7D4B80E0F907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46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s-ES" sz="2200" dirty="0" smtClean="0"/>
              <a:t>Utilidad Indirecta y los Impuestos de Suma Única: Un ejemplo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1143000"/>
          </a:xfrm>
        </p:spPr>
        <p:txBody>
          <a:bodyPr/>
          <a:lstStyle/>
          <a:p>
            <a:r>
              <a:rPr lang="en-US" dirty="0" smtClean="0"/>
              <a:t>Si la U(</a:t>
            </a:r>
            <a:r>
              <a:rPr lang="en-US" dirty="0" err="1" smtClean="0"/>
              <a:t>x,y</a:t>
            </a:r>
            <a:r>
              <a:rPr lang="en-US" dirty="0" smtClean="0"/>
              <a:t>)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Cobb-Douglas con </a:t>
            </a:r>
            <a:r>
              <a:rPr lang="en-US" dirty="0" smtClean="0">
                <a:sym typeface="Symbol" pitchFamily="18" charset="2"/>
              </a:rPr>
              <a:t> =  = 0.5</a:t>
            </a:r>
            <a:r>
              <a:rPr lang="en-US" dirty="0" smtClean="0"/>
              <a:t>, </a:t>
            </a:r>
            <a:r>
              <a:rPr lang="en-US" dirty="0" err="1" smtClean="0"/>
              <a:t>sabemos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:</a:t>
            </a:r>
          </a:p>
        </p:txBody>
      </p:sp>
      <p:graphicFrame>
        <p:nvGraphicFramePr>
          <p:cNvPr id="188420" name="Object 4"/>
          <p:cNvGraphicFramePr>
            <a:graphicFrameLocks noChangeAspect="1"/>
          </p:cNvGraphicFramePr>
          <p:nvPr>
            <p:extLst/>
          </p:nvPr>
        </p:nvGraphicFramePr>
        <p:xfrm>
          <a:off x="1857375" y="2286000"/>
          <a:ext cx="14065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" name="Ecuación" r:id="rId4" imgW="609480" imgH="431640" progId="Equation.3">
                  <p:embed/>
                </p:oleObj>
              </mc:Choice>
              <mc:Fallback>
                <p:oleObj name="Ecuación" r:id="rId4" imgW="609480" imgH="431640" progId="Equation.3">
                  <p:embed/>
                  <p:pic>
                    <p:nvPicPr>
                      <p:cNvPr id="188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2286000"/>
                        <a:ext cx="140652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1" name="Object 5"/>
          <p:cNvGraphicFramePr>
            <a:graphicFrameLocks noChangeAspect="1"/>
          </p:cNvGraphicFramePr>
          <p:nvPr>
            <p:extLst/>
          </p:nvPr>
        </p:nvGraphicFramePr>
        <p:xfrm>
          <a:off x="4433888" y="2286000"/>
          <a:ext cx="143668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" name="Ecuación" r:id="rId6" imgW="622080" imgH="444240" progId="Equation.3">
                  <p:embed/>
                </p:oleObj>
              </mc:Choice>
              <mc:Fallback>
                <p:oleObj name="Ecuación" r:id="rId6" imgW="622080" imgH="444240" progId="Equation.3">
                  <p:embed/>
                  <p:pic>
                    <p:nvPicPr>
                      <p:cNvPr id="1884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2286000"/>
                        <a:ext cx="1436687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257175" y="3721100"/>
            <a:ext cx="830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 baseline="0" dirty="0" err="1">
                <a:solidFill>
                  <a:srgbClr val="470F3E"/>
                </a:solidFill>
              </a:rPr>
              <a:t>Por</a:t>
            </a:r>
            <a:r>
              <a:rPr lang="en-US" sz="3200" baseline="0" dirty="0">
                <a:solidFill>
                  <a:srgbClr val="470F3E"/>
                </a:solidFill>
              </a:rPr>
              <a:t> lo </a:t>
            </a:r>
            <a:r>
              <a:rPr lang="en-US" sz="3200" baseline="0" dirty="0" err="1">
                <a:solidFill>
                  <a:srgbClr val="470F3E"/>
                </a:solidFill>
              </a:rPr>
              <a:t>que</a:t>
            </a:r>
            <a:r>
              <a:rPr lang="en-US" sz="3200" baseline="0" dirty="0">
                <a:solidFill>
                  <a:srgbClr val="470F3E"/>
                </a:solidFill>
              </a:rPr>
              <a:t> la </a:t>
            </a:r>
            <a:r>
              <a:rPr lang="en-US" sz="3200" baseline="0" dirty="0" err="1">
                <a:solidFill>
                  <a:srgbClr val="470F3E"/>
                </a:solidFill>
              </a:rPr>
              <a:t>función</a:t>
            </a:r>
            <a:r>
              <a:rPr lang="en-US" sz="3200" baseline="0" dirty="0">
                <a:solidFill>
                  <a:srgbClr val="470F3E"/>
                </a:solidFill>
              </a:rPr>
              <a:t> de </a:t>
            </a:r>
            <a:r>
              <a:rPr lang="en-US" sz="3200" baseline="0" dirty="0" err="1">
                <a:solidFill>
                  <a:srgbClr val="470F3E"/>
                </a:solidFill>
              </a:rPr>
              <a:t>utilidad</a:t>
            </a:r>
            <a:r>
              <a:rPr lang="en-US" sz="3200" baseline="0" dirty="0">
                <a:solidFill>
                  <a:srgbClr val="470F3E"/>
                </a:solidFill>
              </a:rPr>
              <a:t> </a:t>
            </a:r>
            <a:r>
              <a:rPr lang="en-US" sz="3200" baseline="0" dirty="0" err="1">
                <a:solidFill>
                  <a:srgbClr val="470F3E"/>
                </a:solidFill>
              </a:rPr>
              <a:t>indirecta</a:t>
            </a:r>
            <a:r>
              <a:rPr lang="en-US" sz="3200" baseline="0" dirty="0">
                <a:solidFill>
                  <a:srgbClr val="470F3E"/>
                </a:solidFill>
              </a:rPr>
              <a:t> </a:t>
            </a:r>
            <a:r>
              <a:rPr lang="en-US" sz="3200" baseline="0" dirty="0" err="1">
                <a:solidFill>
                  <a:srgbClr val="470F3E"/>
                </a:solidFill>
              </a:rPr>
              <a:t>es</a:t>
            </a:r>
            <a:r>
              <a:rPr lang="en-US" sz="3200" baseline="0" dirty="0">
                <a:solidFill>
                  <a:srgbClr val="470F3E"/>
                </a:solidFill>
              </a:rPr>
              <a:t>:</a:t>
            </a:r>
          </a:p>
        </p:txBody>
      </p:sp>
      <p:graphicFrame>
        <p:nvGraphicFramePr>
          <p:cNvPr id="188423" name="Object 7"/>
          <p:cNvGraphicFramePr>
            <a:graphicFrameLocks noChangeAspect="1"/>
          </p:cNvGraphicFramePr>
          <p:nvPr>
            <p:extLst/>
          </p:nvPr>
        </p:nvGraphicFramePr>
        <p:xfrm>
          <a:off x="724325" y="5092700"/>
          <a:ext cx="18065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3" name="Ecuación" r:id="rId8" imgW="812520" imgH="241200" progId="Equation.3">
                  <p:embed/>
                </p:oleObj>
              </mc:Choice>
              <mc:Fallback>
                <p:oleObj name="Ecuación" r:id="rId8" imgW="812520" imgH="241200" progId="Equation.3">
                  <p:embed/>
                  <p:pic>
                    <p:nvPicPr>
                      <p:cNvPr id="1884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25" y="5092700"/>
                        <a:ext cx="18065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2590800" y="5029200"/>
          <a:ext cx="230293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" name="Ecuación" r:id="rId10" imgW="863280" imgH="228600" progId="Equation.3">
                  <p:embed/>
                </p:oleObj>
              </mc:Choice>
              <mc:Fallback>
                <p:oleObj name="Ecuación" r:id="rId10" imgW="863280" imgH="228600" progId="Equation.3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90800" y="5029200"/>
                        <a:ext cx="2302934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571966" y="2971800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/>
          </p:nvPr>
        </p:nvGraphicFramePr>
        <p:xfrm>
          <a:off x="5029200" y="4800600"/>
          <a:ext cx="3864276" cy="1019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5" name="Ecuación" r:id="rId12" imgW="2070000" imgH="545760" progId="Equation.3">
                  <p:embed/>
                </p:oleObj>
              </mc:Choice>
              <mc:Fallback>
                <p:oleObj name="Ecuación" r:id="rId12" imgW="2070000" imgH="545760" progId="Equation.3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29200" y="4800600"/>
                        <a:ext cx="3864276" cy="1019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47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2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0428D8A6-DC05-4A69-BD3B-C4A073CCCEDA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47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762000"/>
                <a:ext cx="8305800" cy="5638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Cuando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s-ES" b="0" i="1" smtClean="0">
                        <a:latin typeface="Cambria Math"/>
                      </a:rPr>
                      <m:t>=1, 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s-ES" b="0" i="1" smtClean="0">
                        <a:latin typeface="Cambria Math"/>
                      </a:rPr>
                      <m:t>=4, </m:t>
                    </m:r>
                    <m:r>
                      <a:rPr lang="es-ES" b="0" i="1" smtClean="0">
                        <a:latin typeface="Cambria Math"/>
                      </a:rPr>
                      <m:t>𝐼</m:t>
                    </m:r>
                    <m:r>
                      <a:rPr lang="es-ES" b="0" i="1" smtClean="0">
                        <a:latin typeface="Cambria Math"/>
                      </a:rPr>
                      <m:t>=8:</m:t>
                    </m:r>
                  </m:oMath>
                </a14:m>
                <a:endParaRPr lang="es-ES" b="0" dirty="0" smtClean="0"/>
              </a:p>
              <a:p>
                <a:pPr>
                  <a:lnSpc>
                    <a:spcPct val="90000"/>
                  </a:lnSpc>
                </a:pPr>
                <a:endParaRPr lang="es-ES" b="0" dirty="0" smtClean="0"/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𝑉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2∗</m:t>
                          </m:r>
                          <m:rad>
                            <m:radPr>
                              <m:degHide m:val="on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rad>
                          <m:r>
                            <a:rPr lang="es-ES" b="0" i="1" smtClean="0">
                              <a:latin typeface="Cambria Math"/>
                            </a:rPr>
                            <m:t>∗</m:t>
                          </m:r>
                          <m:rad>
                            <m:radPr>
                              <m:degHide m:val="on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rad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2∗1∗2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s-ES" b="0" dirty="0" smtClean="0"/>
              </a:p>
              <a:p>
                <a:pPr marL="0" indent="0" algn="ctr">
                  <a:lnSpc>
                    <a:spcPct val="90000"/>
                  </a:lnSpc>
                  <a:buNone/>
                </a:pPr>
                <a:endParaRPr lang="es-ES" b="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Si le </a:t>
                </a:r>
                <a:r>
                  <a:rPr lang="en-US" dirty="0" err="1" smtClean="0"/>
                  <a:t>ponen</a:t>
                </a:r>
                <a:r>
                  <a:rPr lang="en-US" dirty="0" smtClean="0"/>
                  <a:t> un </a:t>
                </a:r>
                <a:r>
                  <a:rPr lang="en-US" dirty="0" err="1" smtClean="0"/>
                  <a:t>impuesto</a:t>
                </a:r>
                <a:r>
                  <a:rPr lang="en-US" dirty="0" smtClean="0"/>
                  <a:t> de $1 </a:t>
                </a:r>
                <a:r>
                  <a:rPr lang="en-US" dirty="0" err="1" smtClean="0"/>
                  <a:t>por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unidad</a:t>
                </a:r>
                <a:r>
                  <a:rPr lang="en-US" dirty="0" smtClean="0"/>
                  <a:t> de </a:t>
                </a:r>
                <a:r>
                  <a:rPr lang="en-US" i="1" dirty="0" smtClean="0"/>
                  <a:t>x,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La persona </a:t>
                </a:r>
                <a:r>
                  <a:rPr lang="en-US" dirty="0" err="1" smtClean="0"/>
                  <a:t>va</a:t>
                </a:r>
                <a:r>
                  <a:rPr lang="en-US" dirty="0" smtClean="0"/>
                  <a:t> a </a:t>
                </a:r>
                <a:r>
                  <a:rPr lang="en-US" dirty="0" err="1" smtClean="0"/>
                  <a:t>comprar</a:t>
                </a:r>
                <a:r>
                  <a:rPr lang="en-US" dirty="0" smtClean="0"/>
                  <a:t>: </a:t>
                </a:r>
              </a:p>
              <a:p>
                <a:pPr lvl="1">
                  <a:lnSpc>
                    <a:spcPct val="90000"/>
                  </a:lnSpc>
                </a:pPr>
                <a:endParaRPr lang="es-ES" i="1" dirty="0" smtClean="0">
                  <a:latin typeface="Cambria Math"/>
                </a:endParaRPr>
              </a:p>
              <a:p>
                <a:pPr marL="457200" lvl="1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dirty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dirty="0" smtClean="0"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s-ES" b="0" i="1" dirty="0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s-E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dirty="0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S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s-ES" b="0" i="1" dirty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s-ES" b="0" i="1" dirty="0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es-ES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dirty="0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s-ES" b="0" i="1" dirty="0" smtClean="0">
                              <a:latin typeface="Cambria Math"/>
                            </a:rPr>
                            <m:t>2∗(1+1)</m:t>
                          </m:r>
                        </m:den>
                      </m:f>
                      <m:r>
                        <a:rPr lang="es-ES" b="0" i="1" dirty="0" smtClean="0">
                          <a:latin typeface="Cambria Math"/>
                        </a:rPr>
                        <m:t>=</m:t>
                      </m:r>
                      <m:r>
                        <a:rPr lang="en-US" i="1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762000"/>
                <a:ext cx="8305800" cy="5638800"/>
              </a:xfrm>
              <a:blipFill>
                <a:blip r:embed="rId3"/>
                <a:stretch>
                  <a:fillRect l="-1687" t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9pPr>
          </a:lstStyle>
          <a:p>
            <a:r>
              <a:rPr lang="es-ES" sz="2200" kern="0" baseline="0" dirty="0" smtClean="0"/>
              <a:t>Utilidad Indirecta y los Impuestos de Suma Única: Un ejemplo</a:t>
            </a:r>
          </a:p>
        </p:txBody>
      </p:sp>
    </p:spTree>
    <p:extLst>
      <p:ext uri="{BB962C8B-B14F-4D97-AF65-F5344CB8AC3E}">
        <p14:creationId xmlns:p14="http://schemas.microsoft.com/office/powerpoint/2010/main" val="10427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0428D8A6-DC05-4A69-BD3B-C4A073CCCEDA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48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838200"/>
                <a:ext cx="8991600" cy="56388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La </a:t>
                </a:r>
                <a:r>
                  <a:rPr lang="en-US" dirty="0" err="1"/>
                  <a:t>utilidad</a:t>
                </a:r>
                <a:r>
                  <a:rPr lang="en-US" dirty="0"/>
                  <a:t> </a:t>
                </a:r>
                <a:r>
                  <a:rPr lang="en-US" dirty="0" err="1"/>
                  <a:t>indirecta</a:t>
                </a:r>
                <a:r>
                  <a:rPr lang="en-US" dirty="0"/>
                  <a:t> </a:t>
                </a:r>
                <a:r>
                  <a:rPr lang="en-US" dirty="0" err="1"/>
                  <a:t>caerá</a:t>
                </a:r>
                <a:r>
                  <a:rPr lang="en-US" dirty="0"/>
                  <a:t> de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/>
                      </a:rPr>
                      <m:t>𝑉</m:t>
                    </m:r>
                    <m:r>
                      <a:rPr lang="es-E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s-ES" i="1">
                            <a:latin typeface="Cambria Math"/>
                          </a:rPr>
                          <m:t>2∗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/>
                              </a:rPr>
                              <m:t>1</m:t>
                            </m:r>
                          </m:e>
                        </m:rad>
                        <m:r>
                          <a:rPr lang="es-ES" i="1">
                            <a:latin typeface="Cambria Math"/>
                          </a:rPr>
                          <m:t>∗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/>
                              </a:rPr>
                              <m:t>4</m:t>
                            </m:r>
                          </m:e>
                        </m:rad>
                      </m:den>
                    </m:f>
                    <m:r>
                      <a:rPr lang="es-E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s-ES" i="1">
                            <a:latin typeface="Cambria Math"/>
                          </a:rPr>
                          <m:t>2∗1∗2</m:t>
                        </m:r>
                      </m:den>
                    </m:f>
                    <m:r>
                      <a:rPr lang="es-ES" i="1">
                        <a:latin typeface="Cambria Math"/>
                      </a:rPr>
                      <m:t>=2</m:t>
                    </m:r>
                  </m:oMath>
                </a14:m>
                <a:r>
                  <a:rPr lang="en-US" dirty="0"/>
                  <a:t> a</a:t>
                </a:r>
                <a:r>
                  <a:rPr lang="en-US" dirty="0" smtClean="0"/>
                  <a:t>:</a:t>
                </a:r>
                <a:endParaRPr lang="es-UY" i="1" dirty="0" smtClean="0">
                  <a:latin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𝑉</m:t>
                      </m:r>
                      <m:r>
                        <a:rPr lang="es-E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s-ES" i="1">
                              <a:latin typeface="Cambria Math"/>
                            </a:rPr>
                            <m:t>2∗</m:t>
                          </m:r>
                          <m:rad>
                            <m:radPr>
                              <m:degHide m:val="on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1</m:t>
                              </m:r>
                            </m:e>
                          </m:rad>
                          <m:r>
                            <a:rPr lang="es-ES" i="1">
                              <a:latin typeface="Cambria Math"/>
                            </a:rPr>
                            <m:t>∗</m:t>
                          </m:r>
                          <m:rad>
                            <m:radPr>
                              <m:degHide m:val="on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i="1">
                                  <a:latin typeface="Cambria Math"/>
                                </a:rPr>
                                <m:t>4</m:t>
                              </m:r>
                            </m:e>
                          </m:rad>
                        </m:den>
                      </m:f>
                      <m:r>
                        <a:rPr lang="es-E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s-ES" i="1">
                              <a:latin typeface="Cambria Math"/>
                            </a:rPr>
                            <m:t>2∗</m:t>
                          </m:r>
                          <m:rad>
                            <m:radPr>
                              <m:degHide m:val="on"/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s-ES" i="1">
                              <a:latin typeface="Cambria Math"/>
                            </a:rPr>
                            <m:t>∗2</m:t>
                          </m:r>
                        </m:den>
                      </m:f>
                      <m:r>
                        <a:rPr lang="es-ES" i="1">
                          <a:latin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</a:rPr>
                        <m:t>1,41</m:t>
                      </m:r>
                    </m:oMath>
                  </m:oMathPara>
                </a14:m>
                <a:endParaRPr lang="es-UY" b="0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s-UY" dirty="0" smtClean="0"/>
              </a:p>
              <a:p>
                <a:pPr>
                  <a:lnSpc>
                    <a:spcPct val="90000"/>
                  </a:lnSpc>
                </a:pPr>
                <a:r>
                  <a:rPr lang="es-UY" dirty="0" smtClean="0"/>
                  <a:t>Recaudación con impuesto al bien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$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=$1×2=$2</m:t>
                      </m:r>
                    </m:oMath>
                  </m:oMathPara>
                </a14:m>
                <a:endParaRPr lang="es-UY" dirty="0" smtClean="0"/>
              </a:p>
              <a:p>
                <a:pPr>
                  <a:lnSpc>
                    <a:spcPct val="90000"/>
                  </a:lnSpc>
                </a:pPr>
                <a:r>
                  <a:rPr lang="es-UY" dirty="0" smtClean="0"/>
                  <a:t>Con impuesto al ingreso que genere la misma recaudación: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/>
                      </a:rPr>
                      <m:t>𝑉</m:t>
                    </m:r>
                    <m:r>
                      <a:rPr lang="es-UY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/>
                          </a:rPr>
                          <m:t>8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s-ES" i="1">
                            <a:latin typeface="Cambria Math"/>
                          </a:rPr>
                          <m:t>2∗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/>
                              </a:rPr>
                              <m:t>1</m:t>
                            </m:r>
                          </m:e>
                        </m:rad>
                        <m:r>
                          <a:rPr lang="es-ES" i="1">
                            <a:latin typeface="Cambria Math"/>
                          </a:rPr>
                          <m:t>∗</m:t>
                        </m:r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ES" i="1">
                                <a:latin typeface="Cambria Math"/>
                              </a:rPr>
                              <m:t>4</m:t>
                            </m:r>
                          </m:e>
                        </m:rad>
                      </m:den>
                    </m:f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s-UY" b="0" i="1" smtClean="0">
                            <a:latin typeface="Cambria Math"/>
                          </a:rPr>
                          <m:t>2∗</m:t>
                        </m:r>
                        <m:rad>
                          <m:radPr>
                            <m:degHide m:val="on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UY" b="0" i="1" smtClean="0">
                                <a:latin typeface="Cambria Math"/>
                              </a:rPr>
                              <m:t>1</m:t>
                            </m:r>
                          </m:e>
                        </m:rad>
                        <m:r>
                          <a:rPr lang="es-UY" b="0" i="1" smtClean="0">
                            <a:latin typeface="Cambria Math"/>
                          </a:rPr>
                          <m:t>∗</m:t>
                        </m:r>
                        <m:rad>
                          <m:radPr>
                            <m:degHide m:val="on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UY" b="0" i="1" smtClean="0">
                                <a:latin typeface="Cambria Math"/>
                              </a:rPr>
                              <m:t>4</m:t>
                            </m:r>
                          </m:e>
                        </m:rad>
                      </m:den>
                    </m:f>
                    <m:r>
                      <a:rPr lang="es-UY" b="0" i="1" smtClean="0">
                        <a:latin typeface="Cambria Math"/>
                      </a:rPr>
                      <m:t>=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1,5</m:t>
                    </m:r>
                  </m:oMath>
                </a14:m>
                <a:endParaRPr lang="es-UY" dirty="0" smtClean="0"/>
              </a:p>
              <a:p>
                <a:pPr>
                  <a:lnSpc>
                    <a:spcPct val="90000"/>
                  </a:lnSpc>
                </a:pPr>
                <a:r>
                  <a:rPr lang="es-UY" dirty="0" smtClean="0"/>
                  <a:t>El consumidor preferirá este impuesto.</a:t>
                </a:r>
                <a:endParaRPr lang="es-UY" dirty="0"/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838200"/>
                <a:ext cx="8991600" cy="5638800"/>
              </a:xfrm>
              <a:blipFill>
                <a:blip r:embed="rId3"/>
                <a:stretch>
                  <a:fillRect l="-1559" t="-757" r="-814" b="-108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9pPr>
          </a:lstStyle>
          <a:p>
            <a:r>
              <a:rPr lang="es-ES" sz="2400" kern="0" baseline="0" dirty="0" smtClean="0"/>
              <a:t>Utilidad Indirecta y los Impuestos de Suma Única: Un ejemplo</a:t>
            </a:r>
          </a:p>
        </p:txBody>
      </p:sp>
    </p:spTree>
    <p:extLst>
      <p:ext uri="{BB962C8B-B14F-4D97-AF65-F5344CB8AC3E}">
        <p14:creationId xmlns:p14="http://schemas.microsoft.com/office/powerpoint/2010/main" val="5431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0428D8A6-DC05-4A69-BD3B-C4A073CCCEDA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49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UY" dirty="0" smtClean="0"/>
              <a:t>Acabamos de ver un ejemplo gráfico y uno numérico en dónde u</a:t>
            </a:r>
            <a:r>
              <a:rPr lang="es-ES" dirty="0" smtClean="0"/>
              <a:t>n </a:t>
            </a:r>
            <a:r>
              <a:rPr lang="es-ES" dirty="0"/>
              <a:t>impuesto sobre </a:t>
            </a:r>
            <a:r>
              <a:rPr lang="es-ES" dirty="0" smtClean="0"/>
              <a:t>I deja </a:t>
            </a:r>
            <a:r>
              <a:rPr lang="es-ES" dirty="0"/>
              <a:t>al individuo en una CI más alta que un impuesto sobre el precio de un bien que recauda lo </a:t>
            </a:r>
            <a:r>
              <a:rPr lang="es-ES" dirty="0" smtClean="0"/>
              <a:t>mismo</a:t>
            </a:r>
          </a:p>
          <a:p>
            <a:pPr>
              <a:lnSpc>
                <a:spcPct val="90000"/>
              </a:lnSpc>
            </a:pPr>
            <a:r>
              <a:rPr lang="es-ES" dirty="0" smtClean="0"/>
              <a:t>Lo vimos con una función de utilidad </a:t>
            </a:r>
            <a:r>
              <a:rPr lang="es-ES" dirty="0" err="1" smtClean="0"/>
              <a:t>Cobb</a:t>
            </a:r>
            <a:r>
              <a:rPr lang="es-ES" dirty="0" smtClean="0"/>
              <a:t>-Douglas</a:t>
            </a:r>
          </a:p>
          <a:p>
            <a:pPr>
              <a:lnSpc>
                <a:spcPct val="90000"/>
              </a:lnSpc>
            </a:pPr>
            <a:r>
              <a:rPr lang="es-ES" dirty="0" smtClean="0"/>
              <a:t>Este resultado no es general</a:t>
            </a:r>
            <a:endParaRPr lang="es-ES" dirty="0"/>
          </a:p>
          <a:p>
            <a:pPr>
              <a:lnSpc>
                <a:spcPct val="90000"/>
              </a:lnSpc>
            </a:pPr>
            <a:r>
              <a:rPr lang="es-UY" dirty="0" smtClean="0"/>
              <a:t>Veremos a continuación que con una función de utilidad de proporciones fijas (complementos perfectos), el individuo es </a:t>
            </a:r>
            <a:r>
              <a:rPr lang="es-UY" i="1" dirty="0" smtClean="0"/>
              <a:t>indiferente entre los dos impuestos</a:t>
            </a:r>
            <a:endParaRPr lang="es-UY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9pPr>
          </a:lstStyle>
          <a:p>
            <a:r>
              <a:rPr lang="es-ES" sz="2400" kern="0" baseline="0" dirty="0" smtClean="0"/>
              <a:t>Utilidad Indirecta y los Impuestos de Suma Única: Un ejemplo</a:t>
            </a:r>
          </a:p>
        </p:txBody>
      </p:sp>
    </p:spTree>
    <p:extLst>
      <p:ext uri="{BB962C8B-B14F-4D97-AF65-F5344CB8AC3E}">
        <p14:creationId xmlns:p14="http://schemas.microsoft.com/office/powerpoint/2010/main" val="1049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1C9F0EC1-AB39-4442-BBA4-400286256DB5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762000"/>
          </a:xfrm>
        </p:spPr>
        <p:txBody>
          <a:bodyPr/>
          <a:lstStyle/>
          <a:p>
            <a:r>
              <a:rPr lang="es-UY" dirty="0" smtClean="0"/>
              <a:t>El modelo de elección racional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28600" y="990600"/>
            <a:ext cx="8534400" cy="5486400"/>
          </a:xfrm>
        </p:spPr>
        <p:txBody>
          <a:bodyPr/>
          <a:lstStyle/>
          <a:p>
            <a:r>
              <a:rPr lang="es-UY" dirty="0" smtClean="0"/>
              <a:t>“</a:t>
            </a:r>
            <a:r>
              <a:rPr lang="es-UY" i="1" dirty="0" smtClean="0"/>
              <a:t>Elecciones </a:t>
            </a:r>
            <a:r>
              <a:rPr lang="es-UY" i="1" dirty="0"/>
              <a:t>más </a:t>
            </a:r>
            <a:r>
              <a:rPr lang="es-UY" i="1" dirty="0" smtClean="0"/>
              <a:t>sencillas”:</a:t>
            </a:r>
          </a:p>
          <a:p>
            <a:pPr lvl="1"/>
            <a:r>
              <a:rPr lang="es-UY" i="1" dirty="0" smtClean="0"/>
              <a:t>Restricciones (ingresos y precios)</a:t>
            </a:r>
          </a:p>
          <a:p>
            <a:pPr lvl="1"/>
            <a:r>
              <a:rPr lang="es-UY" i="1" dirty="0" smtClean="0"/>
              <a:t>Preferencias</a:t>
            </a:r>
          </a:p>
          <a:p>
            <a:pPr lvl="1"/>
            <a:r>
              <a:rPr lang="es-UY" i="1" dirty="0" smtClean="0"/>
              <a:t>Elección: </a:t>
            </a:r>
          </a:p>
          <a:p>
            <a:pPr lvl="2"/>
            <a:r>
              <a:rPr lang="es-UY" i="1" dirty="0" smtClean="0"/>
              <a:t>En palabras de </a:t>
            </a:r>
            <a:r>
              <a:rPr lang="es-UY" i="1" dirty="0" err="1" smtClean="0"/>
              <a:t>Rubistein</a:t>
            </a:r>
            <a:r>
              <a:rPr lang="es-UY" i="1" dirty="0" smtClean="0"/>
              <a:t>: elegir lo más deseado dentro de los factible</a:t>
            </a:r>
          </a:p>
          <a:p>
            <a:pPr lvl="2"/>
            <a:r>
              <a:rPr lang="es-UY" i="1" dirty="0" smtClean="0"/>
              <a:t>En palabras de Bowles: hacer lo mejor posible</a:t>
            </a:r>
          </a:p>
          <a:p>
            <a:r>
              <a:rPr lang="es-UY" i="1" dirty="0" smtClean="0"/>
              <a:t>En términos de la elección de un consumidor: elegir la canasta más deseada dentro del conjunto de las que se pueden comprar</a:t>
            </a: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5443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DBFB044C-FEB4-4D4D-A3C7-ED2554A03FBB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50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534400" cy="762000"/>
          </a:xfrm>
        </p:spPr>
        <p:txBody>
          <a:bodyPr/>
          <a:lstStyle/>
          <a:p>
            <a:r>
              <a:rPr lang="en-US" dirty="0" smtClean="0"/>
              <a:t>Si la </a:t>
            </a:r>
            <a:r>
              <a:rPr lang="en-US" dirty="0" err="1" smtClean="0"/>
              <a:t>función</a:t>
            </a:r>
            <a:r>
              <a:rPr lang="en-US" dirty="0" smtClean="0"/>
              <a:t> de </a:t>
            </a:r>
            <a:r>
              <a:rPr lang="en-US" dirty="0" err="1" smtClean="0"/>
              <a:t>utilidad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i="1" dirty="0" smtClean="0"/>
              <a:t>U</a:t>
            </a:r>
            <a:r>
              <a:rPr lang="en-US" dirty="0" smtClean="0"/>
              <a:t> = </a:t>
            </a:r>
            <a:r>
              <a:rPr lang="en-US" i="1" dirty="0" smtClean="0"/>
              <a:t>Min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,4</a:t>
            </a:r>
            <a:r>
              <a:rPr lang="en-US" i="1" dirty="0" smtClean="0"/>
              <a:t>y</a:t>
            </a:r>
            <a:r>
              <a:rPr lang="en-US" dirty="0" smtClean="0"/>
              <a:t>), </a:t>
            </a:r>
          </a:p>
        </p:txBody>
      </p:sp>
      <p:graphicFrame>
        <p:nvGraphicFramePr>
          <p:cNvPr id="208900" name="Object 4"/>
          <p:cNvGraphicFramePr>
            <a:graphicFrameLocks noChangeAspect="1"/>
          </p:cNvGraphicFramePr>
          <p:nvPr>
            <p:extLst/>
          </p:nvPr>
        </p:nvGraphicFramePr>
        <p:xfrm>
          <a:off x="990600" y="1600200"/>
          <a:ext cx="26670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Equation" r:id="rId4" imgW="1155600" imgH="444240" progId="Equation.3">
                  <p:embed/>
                </p:oleObj>
              </mc:Choice>
              <mc:Fallback>
                <p:oleObj name="Equation" r:id="rId4" imgW="1155600" imgH="444240" progId="Equation.3">
                  <p:embed/>
                  <p:pic>
                    <p:nvPicPr>
                      <p:cNvPr id="208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2667000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1" name="Object 5"/>
          <p:cNvGraphicFramePr>
            <a:graphicFrameLocks noChangeAspect="1"/>
          </p:cNvGraphicFramePr>
          <p:nvPr>
            <p:extLst/>
          </p:nvPr>
        </p:nvGraphicFramePr>
        <p:xfrm>
          <a:off x="4648200" y="1600200"/>
          <a:ext cx="21986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Equation" r:id="rId6" imgW="952200" imgH="444240" progId="Equation.3">
                  <p:embed/>
                </p:oleObj>
              </mc:Choice>
              <mc:Fallback>
                <p:oleObj name="Equation" r:id="rId6" imgW="952200" imgH="444240" progId="Equation.3">
                  <p:embed/>
                  <p:pic>
                    <p:nvPicPr>
                      <p:cNvPr id="2089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00200"/>
                        <a:ext cx="21986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228600" y="2819400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 baseline="0" dirty="0">
                <a:solidFill>
                  <a:srgbClr val="470F3E"/>
                </a:solidFill>
              </a:rPr>
              <a:t>L</a:t>
            </a:r>
            <a:r>
              <a:rPr lang="en-US" sz="3200" baseline="0" dirty="0" smtClean="0">
                <a:solidFill>
                  <a:srgbClr val="470F3E"/>
                </a:solidFill>
              </a:rPr>
              <a:t>a </a:t>
            </a:r>
            <a:r>
              <a:rPr lang="en-US" sz="3200" baseline="0" dirty="0" err="1">
                <a:solidFill>
                  <a:srgbClr val="470F3E"/>
                </a:solidFill>
              </a:rPr>
              <a:t>función</a:t>
            </a:r>
            <a:r>
              <a:rPr lang="en-US" sz="3200" baseline="0" dirty="0">
                <a:solidFill>
                  <a:srgbClr val="470F3E"/>
                </a:solidFill>
              </a:rPr>
              <a:t> de </a:t>
            </a:r>
            <a:r>
              <a:rPr lang="en-US" sz="3200" baseline="0" dirty="0" err="1">
                <a:solidFill>
                  <a:srgbClr val="470F3E"/>
                </a:solidFill>
              </a:rPr>
              <a:t>utilidad</a:t>
            </a:r>
            <a:r>
              <a:rPr lang="en-US" sz="3200" baseline="0" dirty="0">
                <a:solidFill>
                  <a:srgbClr val="470F3E"/>
                </a:solidFill>
              </a:rPr>
              <a:t> </a:t>
            </a:r>
            <a:r>
              <a:rPr lang="en-US" sz="3200" baseline="0" dirty="0" err="1">
                <a:solidFill>
                  <a:srgbClr val="470F3E"/>
                </a:solidFill>
              </a:rPr>
              <a:t>indirecta</a:t>
            </a:r>
            <a:r>
              <a:rPr lang="en-US" sz="3200" baseline="0" dirty="0">
                <a:solidFill>
                  <a:srgbClr val="470F3E"/>
                </a:solidFill>
              </a:rPr>
              <a:t> </a:t>
            </a:r>
            <a:r>
              <a:rPr lang="en-US" sz="3200" baseline="0" dirty="0" err="1">
                <a:solidFill>
                  <a:srgbClr val="470F3E"/>
                </a:solidFill>
              </a:rPr>
              <a:t>es</a:t>
            </a:r>
            <a:r>
              <a:rPr lang="en-US" sz="3200" baseline="0" dirty="0">
                <a:solidFill>
                  <a:srgbClr val="470F3E"/>
                </a:solidFill>
              </a:rPr>
              <a:t>:</a:t>
            </a:r>
          </a:p>
        </p:txBody>
      </p:sp>
      <p:graphicFrame>
        <p:nvGraphicFramePr>
          <p:cNvPr id="208903" name="Object 7"/>
          <p:cNvGraphicFramePr>
            <a:graphicFrameLocks noChangeAspect="1"/>
          </p:cNvGraphicFramePr>
          <p:nvPr>
            <p:extLst/>
          </p:nvPr>
        </p:nvGraphicFramePr>
        <p:xfrm>
          <a:off x="762000" y="3733800"/>
          <a:ext cx="6434138" cy="203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Ecuación" r:id="rId8" imgW="2895480" imgH="914400" progId="Equation.3">
                  <p:embed/>
                </p:oleObj>
              </mc:Choice>
              <mc:Fallback>
                <p:oleObj name="Ecuación" r:id="rId8" imgW="2895480" imgH="914400" progId="Equation.3">
                  <p:embed/>
                  <p:pic>
                    <p:nvPicPr>
                      <p:cNvPr id="2089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733800"/>
                        <a:ext cx="6434138" cy="203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9pPr>
          </a:lstStyle>
          <a:p>
            <a:r>
              <a:rPr lang="es-ES" sz="2200" kern="0" baseline="0" dirty="0" smtClean="0"/>
              <a:t>Utilidad Indirecta y los Impuestos de Suma Única: Un ejemplo</a:t>
            </a:r>
          </a:p>
        </p:txBody>
      </p:sp>
      <p:sp>
        <p:nvSpPr>
          <p:cNvPr id="2" name="CuadroTexto 1"/>
          <p:cNvSpPr txBox="1"/>
          <p:nvPr/>
        </p:nvSpPr>
        <p:spPr>
          <a:xfrm flipH="1">
            <a:off x="3676185" y="4637155"/>
            <a:ext cx="1044930" cy="451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UY" sz="4400" i="1" dirty="0" smtClean="0"/>
              <a:t>I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343877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2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19EE35BE-EAE9-4357-BA1F-D9C3A0EB363A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51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763000" cy="5791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s-ES" sz="2800" dirty="0" smtClean="0"/>
                  <a:t>Con un impuesto de $1 por unidad consumida de </a:t>
                </a:r>
                <a:r>
                  <a:rPr lang="es-ES" sz="2800" i="1" dirty="0" smtClean="0"/>
                  <a:t>x</a:t>
                </a:r>
              </a:p>
              <a:p>
                <a:pPr lvl="1"/>
                <a:r>
                  <a:rPr lang="es-ES" sz="2400" dirty="0" smtClean="0"/>
                  <a:t>La </a:t>
                </a:r>
                <a:r>
                  <a:rPr lang="es-ES" sz="2400" dirty="0"/>
                  <a:t>utilidad indirecta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UY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s-UY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UY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s-UY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i="1">
                            <a:latin typeface="Cambria Math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s-ES" sz="2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s-ES" sz="2400" i="1">
                            <a:latin typeface="Cambria Math"/>
                          </a:rPr>
                          <m:t>+0,25</m:t>
                        </m:r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s-ES" sz="24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s-UY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s-ES" sz="2400" dirty="0" smtClean="0"/>
                  <a:t> caería de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s-UY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s-UY" sz="2400" b="0" i="1" smtClean="0">
                        <a:latin typeface="Cambria Math" panose="02040503050406030204" pitchFamily="18" charset="0"/>
                      </a:rPr>
                      <m:t>(1,4,8)=</m:t>
                    </m:r>
                    <m:r>
                      <a:rPr lang="es-UY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sz="2400" b="0" i="1" smtClean="0">
                        <a:latin typeface="Cambria Math" panose="02040503050406030204" pitchFamily="18" charset="0"/>
                      </a:rPr>
                      <m:t>(1,4,8)=</m:t>
                    </m:r>
                    <m:f>
                      <m:f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s-ES" sz="2400" b="0" i="1" smtClean="0">
                            <a:latin typeface="Cambria Math"/>
                          </a:rPr>
                          <m:t>1+0,25∗4</m:t>
                        </m:r>
                      </m:den>
                    </m:f>
                    <m:r>
                      <a:rPr lang="es-ES" sz="2400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es-ES" sz="2400" dirty="0" smtClean="0"/>
                  <a:t>, a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s-UY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s-UY" sz="2400" b="0" i="1" smtClean="0">
                        <a:latin typeface="Cambria Math" panose="02040503050406030204" pitchFamily="18" charset="0"/>
                      </a:rPr>
                      <m:t>(2,4,8)=</m:t>
                    </m:r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s-ES" sz="2400" i="1">
                            <a:latin typeface="Cambria Math"/>
                          </a:rPr>
                          <m:t>1</m:t>
                        </m:r>
                        <m:r>
                          <a:rPr lang="es-ES" sz="2400" b="0" i="1" smtClean="0">
                            <a:latin typeface="Cambria Math"/>
                          </a:rPr>
                          <m:t>+1</m:t>
                        </m:r>
                        <m:r>
                          <a:rPr lang="es-ES" sz="2400" i="1">
                            <a:latin typeface="Cambria Math"/>
                          </a:rPr>
                          <m:t>+0,25∗4</m:t>
                        </m:r>
                      </m:den>
                    </m:f>
                    <m:r>
                      <a:rPr lang="es-ES" sz="2400" i="1">
                        <a:latin typeface="Cambria Math"/>
                      </a:rPr>
                      <m:t>= </m:t>
                    </m:r>
                  </m:oMath>
                </a14:m>
                <a:r>
                  <a:rPr lang="es-ES" sz="2400" dirty="0" smtClean="0"/>
                  <a:t>8/3</a:t>
                </a:r>
              </a:p>
              <a:p>
                <a:r>
                  <a:rPr lang="es-ES" sz="2800" dirty="0" smtClean="0"/>
                  <a:t>Recaudación: </a:t>
                </a:r>
                <a14:m>
                  <m:oMath xmlns:m="http://schemas.openxmlformats.org/officeDocument/2006/math">
                    <m:r>
                      <a:rPr lang="es-UY" sz="2800" b="0" i="0" smtClean="0">
                        <a:latin typeface="Cambria Math" panose="02040503050406030204" pitchFamily="18" charset="0"/>
                      </a:rPr>
                      <m:t>$1∗</m:t>
                    </m:r>
                    <m:r>
                      <m:rPr>
                        <m:sty m:val="p"/>
                      </m:rPr>
                      <a:rPr lang="es-UY" sz="2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s-UY" sz="2800" b="0" i="0" smtClean="0">
                        <a:latin typeface="Cambria Math" panose="02040503050406030204" pitchFamily="18" charset="0"/>
                      </a:rPr>
                      <m:t>=$1∗</m:t>
                    </m:r>
                    <m:d>
                      <m:dPr>
                        <m:ctrlPr>
                          <a:rPr lang="es-E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800" b="0" i="1" smtClean="0"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es-ES" sz="28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s-ES" sz="2800" b="0" i="1" smtClean="0">
                        <a:latin typeface="Cambria Math"/>
                      </a:rPr>
                      <m:t>=$</m:t>
                    </m:r>
                    <m:f>
                      <m:fPr>
                        <m:ctrlPr>
                          <a:rPr lang="es-E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s-E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s-ES" sz="2800" b="0" dirty="0" smtClean="0"/>
              </a:p>
              <a:p>
                <a:r>
                  <a:rPr lang="es-ES" sz="2800" dirty="0" smtClean="0"/>
                  <a:t>Con un impuesto al I que recaude lo mismo,  reduciría I de $8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 dirty="0" smtClean="0"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es-ES" sz="28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s-ES" sz="28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s-ES" sz="2800" dirty="0" smtClean="0"/>
                  <a:t> a $</a:t>
                </a:r>
                <a14:m>
                  <m:oMath xmlns:m="http://schemas.openxmlformats.org/officeDocument/2006/math">
                    <m:r>
                      <a:rPr lang="es-ES" sz="2800" b="0" i="0" dirty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s-E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 dirty="0" smtClean="0"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s-ES" sz="28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s-ES" sz="2800" dirty="0" smtClean="0"/>
                  <a:t> ($</a:t>
                </a:r>
                <a14:m>
                  <m:oMath xmlns:m="http://schemas.openxmlformats.org/officeDocument/2006/math">
                    <m:r>
                      <a:rPr lang="es-ES" sz="2800" b="0" i="0" dirty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s-E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 dirty="0" smtClean="0"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es-ES" sz="28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s-ES" sz="2800" dirty="0" smtClean="0"/>
                  <a:t> - $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 dirty="0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s-ES" sz="28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s-ES" sz="2800" dirty="0" smtClean="0"/>
                  <a:t>)</a:t>
                </a:r>
              </a:p>
              <a:p>
                <a:pPr lvl="1"/>
                <a:r>
                  <a:rPr lang="es-ES" sz="2400" dirty="0" smtClean="0"/>
                  <a:t>La utilidad indirecta caerá de 4 a </a:t>
                </a:r>
                <a14:m>
                  <m:oMath xmlns:m="http://schemas.openxmlformats.org/officeDocument/2006/math">
                    <m:r>
                      <a:rPr lang="es-UY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s-UY" sz="2400" i="1">
                        <a:latin typeface="Cambria Math" panose="02040503050406030204" pitchFamily="18" charset="0"/>
                      </a:rPr>
                      <m:t>(1,4,</m:t>
                    </m:r>
                    <m:f>
                      <m:fPr>
                        <m:ctrlPr>
                          <a:rPr lang="es-UY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s-UY" sz="24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s-UY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es-ES" sz="2400" i="1">
                            <a:latin typeface="Cambria Math"/>
                          </a:rPr>
                          <m:t>1+0,25∗4</m:t>
                        </m:r>
                      </m:den>
                    </m:f>
                    <m:r>
                      <a:rPr lang="es-E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UY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s-UY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s-ES" sz="2400" dirty="0" smtClean="0"/>
              </a:p>
              <a:p>
                <a:r>
                  <a:rPr lang="es-ES" sz="2800" dirty="0" smtClean="0"/>
                  <a:t>Como las preferencias son rígidas, el impuesto sobre </a:t>
                </a:r>
                <a:r>
                  <a:rPr lang="es-ES" sz="2800" i="1" dirty="0" smtClean="0"/>
                  <a:t>x</a:t>
                </a:r>
                <a:r>
                  <a:rPr lang="es-ES" sz="2800" dirty="0" smtClean="0"/>
                  <a:t> no distorsiona las elecciones relativas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763000" cy="5791200"/>
              </a:xfrm>
              <a:blipFill>
                <a:blip r:embed="rId3"/>
                <a:stretch>
                  <a:fillRect l="-1252" t="-1895" b="-842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9pPr>
          </a:lstStyle>
          <a:p>
            <a:r>
              <a:rPr lang="es-ES" sz="2200" kern="0" baseline="0" dirty="0" smtClean="0"/>
              <a:t>Utilidad Indirecta y los Impuestos de Suma Única: Un ejemplo</a:t>
            </a:r>
          </a:p>
        </p:txBody>
      </p:sp>
    </p:spTree>
    <p:extLst>
      <p:ext uri="{BB962C8B-B14F-4D97-AF65-F5344CB8AC3E}">
        <p14:creationId xmlns:p14="http://schemas.microsoft.com/office/powerpoint/2010/main" val="3451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3BB246B0-0FC1-4513-BC4D-8A15558226E9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52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60400"/>
          </a:xfrm>
        </p:spPr>
        <p:txBody>
          <a:bodyPr/>
          <a:lstStyle/>
          <a:p>
            <a:r>
              <a:rPr lang="es-UY" dirty="0" smtClean="0"/>
              <a:t>Minimización del Gasto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153400" cy="5562600"/>
          </a:xfrm>
        </p:spPr>
        <p:txBody>
          <a:bodyPr/>
          <a:lstStyle/>
          <a:p>
            <a:r>
              <a:rPr lang="es-ES" b="1" dirty="0" smtClean="0"/>
              <a:t>Es el problema dual</a:t>
            </a:r>
            <a:r>
              <a:rPr lang="es-ES" dirty="0" smtClean="0"/>
              <a:t> de la maximización de la utilidad:</a:t>
            </a:r>
          </a:p>
          <a:p>
            <a:r>
              <a:rPr lang="es-ES" dirty="0" smtClean="0"/>
              <a:t>¿Qué cantidades de cada bien consumir para alcanzar un determinado nivel de utilidad objetivo con el mínimo gasto?</a:t>
            </a:r>
          </a:p>
        </p:txBody>
      </p:sp>
    </p:spTree>
    <p:extLst>
      <p:ext uri="{BB962C8B-B14F-4D97-AF65-F5344CB8AC3E}">
        <p14:creationId xmlns:p14="http://schemas.microsoft.com/office/powerpoint/2010/main" val="35891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68C0F912-CB76-472E-AE32-170EA197922D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53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856059" y="2874672"/>
            <a:ext cx="6096000" cy="3336925"/>
            <a:chOff x="1152" y="1786"/>
            <a:chExt cx="3840" cy="2102"/>
          </a:xfrm>
        </p:grpSpPr>
        <p:sp>
          <p:nvSpPr>
            <p:cNvPr id="21530" name="Line 14"/>
            <p:cNvSpPr>
              <a:spLocks noChangeShapeType="1"/>
            </p:cNvSpPr>
            <p:nvPr/>
          </p:nvSpPr>
          <p:spPr bwMode="auto">
            <a:xfrm>
              <a:off x="1152" y="2736"/>
              <a:ext cx="960" cy="1152"/>
            </a:xfrm>
            <a:prstGeom prst="line">
              <a:avLst/>
            </a:prstGeom>
            <a:noFill/>
            <a:ln w="28575">
              <a:solidFill>
                <a:srgbClr val="3B4F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21531" name="Text Box 22"/>
            <p:cNvSpPr txBox="1">
              <a:spLocks noChangeArrowheads="1"/>
            </p:cNvSpPr>
            <p:nvPr/>
          </p:nvSpPr>
          <p:spPr bwMode="auto">
            <a:xfrm>
              <a:off x="1440" y="1786"/>
              <a:ext cx="3552" cy="422"/>
            </a:xfrm>
            <a:prstGeom prst="rect">
              <a:avLst/>
            </a:prstGeom>
            <a:noFill/>
            <a:ln w="28575">
              <a:solidFill>
                <a:srgbClr val="470F3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s-UY" baseline="0" dirty="0" smtClean="0">
                  <a:solidFill>
                    <a:srgbClr val="470F3E"/>
                  </a:solidFill>
                </a:rPr>
                <a:t>El nivel de Gasto E</a:t>
              </a:r>
              <a:r>
                <a:rPr lang="es-UY" dirty="0" smtClean="0">
                  <a:solidFill>
                    <a:srgbClr val="470F3E"/>
                  </a:solidFill>
                </a:rPr>
                <a:t>2</a:t>
              </a:r>
              <a:r>
                <a:rPr lang="es-UY" baseline="0" dirty="0" smtClean="0">
                  <a:solidFill>
                    <a:srgbClr val="470F3E"/>
                  </a:solidFill>
                </a:rPr>
                <a:t> proporciona lo justo para alcanzar la utilidad U</a:t>
              </a:r>
              <a:r>
                <a:rPr lang="es-UY" dirty="0" smtClean="0">
                  <a:solidFill>
                    <a:srgbClr val="470F3E"/>
                  </a:solidFill>
                </a:rPr>
                <a:t>1</a:t>
              </a:r>
              <a:endParaRPr lang="es-UY" baseline="0" dirty="0">
                <a:solidFill>
                  <a:srgbClr val="470F3E"/>
                </a:solidFill>
              </a:endParaRPr>
            </a:p>
          </p:txBody>
        </p:sp>
        <p:sp>
          <p:nvSpPr>
            <p:cNvPr id="21532" name="Line 23"/>
            <p:cNvSpPr>
              <a:spLocks noChangeShapeType="1"/>
            </p:cNvSpPr>
            <p:nvPr/>
          </p:nvSpPr>
          <p:spPr bwMode="auto">
            <a:xfrm flipH="1">
              <a:off x="1600" y="2279"/>
              <a:ext cx="143" cy="937"/>
            </a:xfrm>
            <a:prstGeom prst="line">
              <a:avLst/>
            </a:prstGeom>
            <a:noFill/>
            <a:ln w="28575">
              <a:solidFill>
                <a:srgbClr val="470F3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s-ES"/>
            </a:p>
          </p:txBody>
        </p:sp>
      </p:grp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1828800" y="36576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1828800" y="61722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5365750" y="60198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baseline="0">
                <a:solidFill>
                  <a:schemeClr val="tx1"/>
                </a:solidFill>
              </a:rPr>
              <a:t>Cantidad de </a:t>
            </a:r>
            <a:r>
              <a:rPr lang="en-US" i="1" baseline="0">
                <a:solidFill>
                  <a:schemeClr val="tx1"/>
                </a:solidFill>
              </a:rPr>
              <a:t>x</a:t>
            </a: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260350" y="32766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baseline="0">
                <a:solidFill>
                  <a:schemeClr val="tx1"/>
                </a:solidFill>
              </a:rPr>
              <a:t>Cantidad de </a:t>
            </a:r>
            <a:r>
              <a:rPr lang="en-US" i="1" baseline="0">
                <a:solidFill>
                  <a:schemeClr val="tx1"/>
                </a:solidFill>
              </a:rPr>
              <a:t>y</a:t>
            </a: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21512" name="Freeform 10"/>
          <p:cNvSpPr>
            <a:spLocks/>
          </p:cNvSpPr>
          <p:nvPr/>
        </p:nvSpPr>
        <p:spPr bwMode="auto">
          <a:xfrm>
            <a:off x="2057400" y="4191000"/>
            <a:ext cx="2133600" cy="1676400"/>
          </a:xfrm>
          <a:custGeom>
            <a:avLst/>
            <a:gdLst>
              <a:gd name="T0" fmla="*/ 0 w 1008"/>
              <a:gd name="T1" fmla="*/ 0 h 864"/>
              <a:gd name="T2" fmla="*/ 336 w 1008"/>
              <a:gd name="T3" fmla="*/ 624 h 864"/>
              <a:gd name="T4" fmla="*/ 1008 w 1008"/>
              <a:gd name="T5" fmla="*/ 864 h 864"/>
              <a:gd name="T6" fmla="*/ 0 60000 65536"/>
              <a:gd name="T7" fmla="*/ 0 60000 65536"/>
              <a:gd name="T8" fmla="*/ 0 60000 65536"/>
              <a:gd name="T9" fmla="*/ 0 w 1008"/>
              <a:gd name="T10" fmla="*/ 0 h 864"/>
              <a:gd name="T11" fmla="*/ 1008 w 1008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864">
                <a:moveTo>
                  <a:pt x="0" y="0"/>
                </a:moveTo>
                <a:cubicBezTo>
                  <a:pt x="84" y="240"/>
                  <a:pt x="168" y="480"/>
                  <a:pt x="336" y="624"/>
                </a:cubicBezTo>
                <a:cubicBezTo>
                  <a:pt x="504" y="768"/>
                  <a:pt x="756" y="816"/>
                  <a:pt x="1008" y="864"/>
                </a:cubicBezTo>
              </a:path>
            </a:pathLst>
          </a:custGeom>
          <a:noFill/>
          <a:ln w="28575">
            <a:solidFill>
              <a:srgbClr val="470F3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4219575" y="5745163"/>
            <a:ext cx="37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400" baseline="0">
                <a:solidFill>
                  <a:srgbClr val="470F3E"/>
                </a:solidFill>
              </a:rPr>
              <a:t>U</a:t>
            </a:r>
            <a:r>
              <a:rPr lang="en-US" sz="1400">
                <a:solidFill>
                  <a:srgbClr val="470F3E"/>
                </a:solidFill>
              </a:rPr>
              <a:t>1</a:t>
            </a:r>
            <a:endParaRPr lang="en-US" sz="1400" baseline="0">
              <a:solidFill>
                <a:srgbClr val="470F3E"/>
              </a:solidFill>
            </a:endParaRP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828800" y="4800600"/>
            <a:ext cx="6265863" cy="1371600"/>
            <a:chOff x="1152" y="3024"/>
            <a:chExt cx="3947" cy="864"/>
          </a:xfrm>
        </p:grpSpPr>
        <p:sp>
          <p:nvSpPr>
            <p:cNvPr id="21527" name="Line 16"/>
            <p:cNvSpPr>
              <a:spLocks noChangeShapeType="1"/>
            </p:cNvSpPr>
            <p:nvPr/>
          </p:nvSpPr>
          <p:spPr bwMode="auto">
            <a:xfrm>
              <a:off x="1152" y="3024"/>
              <a:ext cx="720" cy="864"/>
            </a:xfrm>
            <a:prstGeom prst="line">
              <a:avLst/>
            </a:prstGeom>
            <a:noFill/>
            <a:ln w="28575">
              <a:solidFill>
                <a:srgbClr val="3B4F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21528" name="Text Box 17"/>
            <p:cNvSpPr txBox="1">
              <a:spLocks noChangeArrowheads="1"/>
            </p:cNvSpPr>
            <p:nvPr/>
          </p:nvSpPr>
          <p:spPr bwMode="auto">
            <a:xfrm>
              <a:off x="2544" y="3226"/>
              <a:ext cx="2555" cy="422"/>
            </a:xfrm>
            <a:prstGeom prst="rect">
              <a:avLst/>
            </a:prstGeom>
            <a:noFill/>
            <a:ln w="28575">
              <a:solidFill>
                <a:srgbClr val="470F3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baseline="0">
                  <a:solidFill>
                    <a:srgbClr val="470F3E"/>
                  </a:solidFill>
                </a:rPr>
                <a:t>El nivel de gasto en E</a:t>
              </a:r>
              <a:r>
                <a:rPr lang="en-US">
                  <a:solidFill>
                    <a:srgbClr val="470F3E"/>
                  </a:solidFill>
                </a:rPr>
                <a:t>1</a:t>
              </a:r>
              <a:r>
                <a:rPr lang="en-US" baseline="0">
                  <a:solidFill>
                    <a:srgbClr val="470F3E"/>
                  </a:solidFill>
                </a:rPr>
                <a:t> es demasiado </a:t>
              </a:r>
            </a:p>
            <a:p>
              <a:pPr algn="l"/>
              <a:r>
                <a:rPr lang="en-US" baseline="0">
                  <a:solidFill>
                    <a:srgbClr val="470F3E"/>
                  </a:solidFill>
                </a:rPr>
                <a:t>  pequeño para alcanzar U</a:t>
              </a:r>
              <a:r>
                <a:rPr lang="en-US">
                  <a:solidFill>
                    <a:srgbClr val="470F3E"/>
                  </a:solidFill>
                </a:rPr>
                <a:t>1</a:t>
              </a:r>
              <a:endParaRPr lang="en-US" baseline="0">
                <a:solidFill>
                  <a:srgbClr val="470F3E"/>
                </a:solidFill>
              </a:endParaRPr>
            </a:p>
          </p:txBody>
        </p:sp>
        <p:sp>
          <p:nvSpPr>
            <p:cNvPr id="21529" name="Line 18"/>
            <p:cNvSpPr>
              <a:spLocks noChangeShapeType="1"/>
            </p:cNvSpPr>
            <p:nvPr/>
          </p:nvSpPr>
          <p:spPr bwMode="auto">
            <a:xfrm flipH="1">
              <a:off x="1872" y="3552"/>
              <a:ext cx="816" cy="240"/>
            </a:xfrm>
            <a:prstGeom prst="line">
              <a:avLst/>
            </a:prstGeom>
            <a:noFill/>
            <a:ln w="28575">
              <a:solidFill>
                <a:srgbClr val="470F3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828800" y="3810000"/>
            <a:ext cx="7002463" cy="2362200"/>
            <a:chOff x="1152" y="2400"/>
            <a:chExt cx="4411" cy="1488"/>
          </a:xfrm>
        </p:grpSpPr>
        <p:sp>
          <p:nvSpPr>
            <p:cNvPr id="21524" name="Line 15"/>
            <p:cNvSpPr>
              <a:spLocks noChangeShapeType="1"/>
            </p:cNvSpPr>
            <p:nvPr/>
          </p:nvSpPr>
          <p:spPr bwMode="auto">
            <a:xfrm>
              <a:off x="1152" y="2400"/>
              <a:ext cx="1248" cy="1488"/>
            </a:xfrm>
            <a:prstGeom prst="line">
              <a:avLst/>
            </a:prstGeom>
            <a:noFill/>
            <a:ln w="28575">
              <a:solidFill>
                <a:srgbClr val="3B4F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21525" name="Text Box 19"/>
            <p:cNvSpPr txBox="1">
              <a:spLocks noChangeArrowheads="1"/>
            </p:cNvSpPr>
            <p:nvPr/>
          </p:nvSpPr>
          <p:spPr bwMode="auto">
            <a:xfrm>
              <a:off x="2304" y="2448"/>
              <a:ext cx="3259" cy="595"/>
            </a:xfrm>
            <a:prstGeom prst="rect">
              <a:avLst/>
            </a:prstGeom>
            <a:noFill/>
            <a:ln w="28575">
              <a:solidFill>
                <a:srgbClr val="470F3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baseline="0" dirty="0">
                  <a:solidFill>
                    <a:srgbClr val="470F3E"/>
                  </a:solidFill>
                </a:rPr>
                <a:t>El </a:t>
              </a:r>
              <a:r>
                <a:rPr lang="en-US" baseline="0" dirty="0" err="1" smtClean="0">
                  <a:solidFill>
                    <a:srgbClr val="470F3E"/>
                  </a:solidFill>
                </a:rPr>
                <a:t>nivel</a:t>
              </a:r>
              <a:r>
                <a:rPr lang="en-US" baseline="0" dirty="0" smtClean="0">
                  <a:solidFill>
                    <a:srgbClr val="470F3E"/>
                  </a:solidFill>
                </a:rPr>
                <a:t> de </a:t>
              </a:r>
              <a:r>
                <a:rPr lang="en-US" baseline="0" dirty="0" err="1" smtClean="0">
                  <a:solidFill>
                    <a:srgbClr val="470F3E"/>
                  </a:solidFill>
                </a:rPr>
                <a:t>gasto</a:t>
              </a:r>
              <a:r>
                <a:rPr lang="en-US" baseline="0" dirty="0" smtClean="0">
                  <a:solidFill>
                    <a:srgbClr val="470F3E"/>
                  </a:solidFill>
                </a:rPr>
                <a:t> E</a:t>
              </a:r>
              <a:r>
                <a:rPr lang="en-US" dirty="0" smtClean="0">
                  <a:solidFill>
                    <a:srgbClr val="470F3E"/>
                  </a:solidFill>
                </a:rPr>
                <a:t>3</a:t>
              </a:r>
              <a:r>
                <a:rPr lang="en-US" baseline="0" dirty="0" smtClean="0">
                  <a:solidFill>
                    <a:srgbClr val="470F3E"/>
                  </a:solidFill>
                </a:rPr>
                <a:t> </a:t>
              </a:r>
              <a:r>
                <a:rPr lang="en-US" baseline="0" dirty="0" err="1">
                  <a:solidFill>
                    <a:srgbClr val="470F3E"/>
                  </a:solidFill>
                </a:rPr>
                <a:t>permitirá</a:t>
              </a:r>
              <a:r>
                <a:rPr lang="en-US" baseline="0" dirty="0">
                  <a:solidFill>
                    <a:srgbClr val="470F3E"/>
                  </a:solidFill>
                </a:rPr>
                <a:t> </a:t>
              </a:r>
              <a:r>
                <a:rPr lang="en-US" baseline="0" dirty="0" err="1">
                  <a:solidFill>
                    <a:srgbClr val="470F3E"/>
                  </a:solidFill>
                </a:rPr>
                <a:t>que</a:t>
              </a:r>
              <a:r>
                <a:rPr lang="en-US" baseline="0" dirty="0">
                  <a:solidFill>
                    <a:srgbClr val="470F3E"/>
                  </a:solidFill>
                </a:rPr>
                <a:t> la </a:t>
              </a:r>
            </a:p>
            <a:p>
              <a:pPr algn="l"/>
              <a:r>
                <a:rPr lang="en-US" baseline="0" dirty="0">
                  <a:solidFill>
                    <a:srgbClr val="470F3E"/>
                  </a:solidFill>
                </a:rPr>
                <a:t>persona </a:t>
              </a:r>
              <a:r>
                <a:rPr lang="en-US" baseline="0" dirty="0" err="1">
                  <a:solidFill>
                    <a:srgbClr val="470F3E"/>
                  </a:solidFill>
                </a:rPr>
                <a:t>alcance</a:t>
              </a:r>
              <a:r>
                <a:rPr lang="en-US" baseline="0" dirty="0">
                  <a:solidFill>
                    <a:srgbClr val="470F3E"/>
                  </a:solidFill>
                </a:rPr>
                <a:t> el </a:t>
              </a:r>
              <a:r>
                <a:rPr lang="en-US" baseline="0" dirty="0" err="1">
                  <a:solidFill>
                    <a:srgbClr val="470F3E"/>
                  </a:solidFill>
                </a:rPr>
                <a:t>nivel</a:t>
              </a:r>
              <a:r>
                <a:rPr lang="en-US" baseline="0" dirty="0">
                  <a:solidFill>
                    <a:srgbClr val="470F3E"/>
                  </a:solidFill>
                </a:rPr>
                <a:t> U</a:t>
              </a:r>
              <a:r>
                <a:rPr lang="en-US" dirty="0">
                  <a:solidFill>
                    <a:srgbClr val="470F3E"/>
                  </a:solidFill>
                </a:rPr>
                <a:t>1</a:t>
              </a:r>
              <a:r>
                <a:rPr lang="en-US" baseline="0" dirty="0">
                  <a:solidFill>
                    <a:srgbClr val="470F3E"/>
                  </a:solidFill>
                </a:rPr>
                <a:t> </a:t>
              </a:r>
              <a:r>
                <a:rPr lang="en-US" baseline="0" dirty="0" err="1">
                  <a:solidFill>
                    <a:srgbClr val="470F3E"/>
                  </a:solidFill>
                </a:rPr>
                <a:t>pero</a:t>
              </a:r>
              <a:r>
                <a:rPr lang="en-US" baseline="0" dirty="0">
                  <a:solidFill>
                    <a:srgbClr val="470F3E"/>
                  </a:solidFill>
                </a:rPr>
                <a:t> no </a:t>
              </a:r>
              <a:r>
                <a:rPr lang="en-US" baseline="0" dirty="0" err="1">
                  <a:solidFill>
                    <a:srgbClr val="470F3E"/>
                  </a:solidFill>
                </a:rPr>
                <a:t>es</a:t>
              </a:r>
              <a:r>
                <a:rPr lang="en-US" baseline="0" dirty="0">
                  <a:solidFill>
                    <a:srgbClr val="470F3E"/>
                  </a:solidFill>
                </a:rPr>
                <a:t> el </a:t>
              </a:r>
              <a:r>
                <a:rPr lang="en-US" baseline="0" dirty="0" err="1">
                  <a:solidFill>
                    <a:srgbClr val="470F3E"/>
                  </a:solidFill>
                </a:rPr>
                <a:t>mínimo</a:t>
              </a:r>
              <a:endParaRPr lang="en-US" baseline="0" dirty="0">
                <a:solidFill>
                  <a:srgbClr val="470F3E"/>
                </a:solidFill>
              </a:endParaRPr>
            </a:p>
            <a:p>
              <a:pPr algn="l"/>
              <a:r>
                <a:rPr lang="en-US" baseline="0" dirty="0" err="1">
                  <a:solidFill>
                    <a:srgbClr val="470F3E"/>
                  </a:solidFill>
                </a:rPr>
                <a:t>gasto</a:t>
              </a:r>
              <a:r>
                <a:rPr lang="en-US" baseline="0" dirty="0">
                  <a:solidFill>
                    <a:srgbClr val="470F3E"/>
                  </a:solidFill>
                </a:rPr>
                <a:t> </a:t>
              </a:r>
              <a:r>
                <a:rPr lang="en-US" baseline="0" dirty="0" err="1">
                  <a:solidFill>
                    <a:srgbClr val="470F3E"/>
                  </a:solidFill>
                </a:rPr>
                <a:t>que</a:t>
              </a:r>
              <a:r>
                <a:rPr lang="en-US" baseline="0" dirty="0">
                  <a:solidFill>
                    <a:srgbClr val="470F3E"/>
                  </a:solidFill>
                </a:rPr>
                <a:t> se </a:t>
              </a:r>
              <a:r>
                <a:rPr lang="en-US" baseline="0" dirty="0" err="1">
                  <a:solidFill>
                    <a:srgbClr val="470F3E"/>
                  </a:solidFill>
                </a:rPr>
                <a:t>requiere</a:t>
              </a:r>
              <a:r>
                <a:rPr lang="en-US" baseline="0" dirty="0">
                  <a:solidFill>
                    <a:srgbClr val="470F3E"/>
                  </a:solidFill>
                </a:rPr>
                <a:t> para </a:t>
              </a:r>
              <a:r>
                <a:rPr lang="en-US" baseline="0" dirty="0" err="1">
                  <a:solidFill>
                    <a:srgbClr val="470F3E"/>
                  </a:solidFill>
                </a:rPr>
                <a:t>eso</a:t>
              </a:r>
              <a:endParaRPr lang="en-US" baseline="0" dirty="0">
                <a:solidFill>
                  <a:srgbClr val="470F3E"/>
                </a:solidFill>
              </a:endParaRPr>
            </a:p>
          </p:txBody>
        </p:sp>
        <p:sp>
          <p:nvSpPr>
            <p:cNvPr id="21526" name="Line 21"/>
            <p:cNvSpPr>
              <a:spLocks noChangeShapeType="1"/>
            </p:cNvSpPr>
            <p:nvPr/>
          </p:nvSpPr>
          <p:spPr bwMode="auto">
            <a:xfrm flipH="1">
              <a:off x="2160" y="3024"/>
              <a:ext cx="144" cy="528"/>
            </a:xfrm>
            <a:prstGeom prst="line">
              <a:avLst/>
            </a:prstGeom>
            <a:noFill/>
            <a:ln w="28575">
              <a:solidFill>
                <a:srgbClr val="470F3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</p:grpSp>
      <p:grpSp>
        <p:nvGrpSpPr>
          <p:cNvPr id="21516" name="Group 44"/>
          <p:cNvGrpSpPr>
            <a:grpSpLocks/>
          </p:cNvGrpSpPr>
          <p:nvPr/>
        </p:nvGrpSpPr>
        <p:grpSpPr bwMode="auto">
          <a:xfrm>
            <a:off x="2514600" y="4953000"/>
            <a:ext cx="330200" cy="336550"/>
            <a:chOff x="1584" y="3120"/>
            <a:chExt cx="208" cy="212"/>
          </a:xfrm>
        </p:grpSpPr>
        <p:sp>
          <p:nvSpPr>
            <p:cNvPr id="21521" name="Oval 12"/>
            <p:cNvSpPr>
              <a:spLocks noChangeArrowheads="1"/>
            </p:cNvSpPr>
            <p:nvPr/>
          </p:nvSpPr>
          <p:spPr bwMode="auto">
            <a:xfrm>
              <a:off x="1584" y="3264"/>
              <a:ext cx="48" cy="48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21522" name="Text Box 13"/>
            <p:cNvSpPr txBox="1">
              <a:spLocks noChangeArrowheads="1"/>
            </p:cNvSpPr>
            <p:nvPr/>
          </p:nvSpPr>
          <p:spPr bwMode="auto">
            <a:xfrm>
              <a:off x="1584" y="3120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r>
                <a:rPr lang="en-US" sz="1600" b="1" i="1" baseline="0">
                  <a:solidFill>
                    <a:schemeClr val="tx1"/>
                  </a:solidFill>
                </a:rPr>
                <a:t>A</a:t>
              </a:r>
              <a:endParaRPr lang="en-US" sz="1600" b="1" baseline="0">
                <a:solidFill>
                  <a:schemeClr val="tx1"/>
                </a:solidFill>
              </a:endParaRPr>
            </a:p>
          </p:txBody>
        </p:sp>
      </p:grpSp>
      <p:sp>
        <p:nvSpPr>
          <p:cNvPr id="21517" name="Rectangle 36"/>
          <p:cNvSpPr>
            <a:spLocks noGrp="1" noChangeArrowheads="1"/>
          </p:cNvSpPr>
          <p:nvPr>
            <p:ph type="title"/>
          </p:nvPr>
        </p:nvSpPr>
        <p:spPr>
          <a:xfrm>
            <a:off x="685800" y="30145"/>
            <a:ext cx="7772400" cy="660400"/>
          </a:xfrm>
          <a:noFill/>
        </p:spPr>
        <p:txBody>
          <a:bodyPr/>
          <a:lstStyle/>
          <a:p>
            <a:r>
              <a:rPr lang="en-US" dirty="0" err="1" smtClean="0"/>
              <a:t>Minimización</a:t>
            </a:r>
            <a:r>
              <a:rPr lang="en-US" dirty="0" smtClean="0"/>
              <a:t> del </a:t>
            </a:r>
            <a:r>
              <a:rPr lang="en-US" dirty="0" err="1" smtClean="0"/>
              <a:t>Gasto</a:t>
            </a:r>
            <a:endParaRPr lang="en-US" dirty="0" smtClean="0"/>
          </a:p>
        </p:txBody>
      </p:sp>
      <p:sp>
        <p:nvSpPr>
          <p:cNvPr id="21518" name="Text Box 42"/>
          <p:cNvSpPr txBox="1">
            <a:spLocks noChangeArrowheads="1"/>
          </p:cNvSpPr>
          <p:nvPr/>
        </p:nvSpPr>
        <p:spPr bwMode="auto">
          <a:xfrm>
            <a:off x="2270125" y="5715000"/>
            <a:ext cx="396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600" b="1" i="1" baseline="0">
                <a:solidFill>
                  <a:srgbClr val="3B4F89"/>
                </a:solidFill>
              </a:rPr>
              <a:t>E</a:t>
            </a:r>
            <a:r>
              <a:rPr lang="en-US" sz="1600" b="1" i="1">
                <a:solidFill>
                  <a:srgbClr val="3B4F89"/>
                </a:solidFill>
              </a:rPr>
              <a:t>1</a:t>
            </a:r>
          </a:p>
        </p:txBody>
      </p:sp>
      <p:sp>
        <p:nvSpPr>
          <p:cNvPr id="21519" name="Text Box 45"/>
          <p:cNvSpPr txBox="1">
            <a:spLocks noChangeArrowheads="1"/>
          </p:cNvSpPr>
          <p:nvPr/>
        </p:nvSpPr>
        <p:spPr bwMode="auto">
          <a:xfrm>
            <a:off x="3184525" y="5867400"/>
            <a:ext cx="396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600" b="1" i="1" baseline="0">
                <a:solidFill>
                  <a:srgbClr val="3B4F89"/>
                </a:solidFill>
              </a:rPr>
              <a:t>E</a:t>
            </a:r>
            <a:r>
              <a:rPr lang="en-US" sz="1600" b="1" i="1">
                <a:solidFill>
                  <a:srgbClr val="3B4F89"/>
                </a:solidFill>
              </a:rPr>
              <a:t>2</a:t>
            </a:r>
          </a:p>
        </p:txBody>
      </p:sp>
      <p:sp>
        <p:nvSpPr>
          <p:cNvPr id="21520" name="Text Box 46"/>
          <p:cNvSpPr txBox="1">
            <a:spLocks noChangeArrowheads="1"/>
          </p:cNvSpPr>
          <p:nvPr/>
        </p:nvSpPr>
        <p:spPr bwMode="auto">
          <a:xfrm>
            <a:off x="3733800" y="5867400"/>
            <a:ext cx="396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1600" b="1" i="1" baseline="0">
                <a:solidFill>
                  <a:srgbClr val="3B4F89"/>
                </a:solidFill>
              </a:rPr>
              <a:t>E</a:t>
            </a:r>
            <a:r>
              <a:rPr lang="en-US" sz="1600" b="1" i="1">
                <a:solidFill>
                  <a:srgbClr val="3B4F89"/>
                </a:solidFill>
              </a:rPr>
              <a:t>3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97694" y="914400"/>
            <a:ext cx="79962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pPr algn="l">
              <a:buFontTx/>
              <a:buChar char="•"/>
            </a:pPr>
            <a:r>
              <a:rPr lang="en-US" sz="3200" baseline="0" dirty="0">
                <a:solidFill>
                  <a:srgbClr val="470F3E"/>
                </a:solidFill>
              </a:rPr>
              <a:t> El </a:t>
            </a:r>
            <a:r>
              <a:rPr lang="en-US" sz="3200" baseline="0" dirty="0" err="1">
                <a:solidFill>
                  <a:srgbClr val="470F3E"/>
                </a:solidFill>
              </a:rPr>
              <a:t>punto</a:t>
            </a:r>
            <a:r>
              <a:rPr lang="en-US" sz="3200" baseline="0" dirty="0">
                <a:solidFill>
                  <a:srgbClr val="470F3E"/>
                </a:solidFill>
              </a:rPr>
              <a:t> </a:t>
            </a:r>
            <a:r>
              <a:rPr lang="en-US" sz="3200" i="1" baseline="0" dirty="0">
                <a:solidFill>
                  <a:srgbClr val="470F3E"/>
                </a:solidFill>
              </a:rPr>
              <a:t>A</a:t>
            </a:r>
            <a:r>
              <a:rPr lang="en-US" sz="3200" baseline="0" dirty="0">
                <a:solidFill>
                  <a:srgbClr val="470F3E"/>
                </a:solidFill>
              </a:rPr>
              <a:t> </a:t>
            </a:r>
            <a:r>
              <a:rPr lang="en-US" sz="3200" baseline="0" dirty="0" err="1">
                <a:solidFill>
                  <a:srgbClr val="470F3E"/>
                </a:solidFill>
              </a:rPr>
              <a:t>es</a:t>
            </a:r>
            <a:r>
              <a:rPr lang="en-US" sz="3200" baseline="0" dirty="0">
                <a:solidFill>
                  <a:srgbClr val="470F3E"/>
                </a:solidFill>
              </a:rPr>
              <a:t> la </a:t>
            </a:r>
            <a:r>
              <a:rPr lang="en-US" sz="3200" baseline="0" dirty="0" err="1">
                <a:solidFill>
                  <a:srgbClr val="470F3E"/>
                </a:solidFill>
              </a:rPr>
              <a:t>solución</a:t>
            </a:r>
            <a:r>
              <a:rPr lang="en-US" sz="3200" baseline="0" dirty="0">
                <a:solidFill>
                  <a:srgbClr val="470F3E"/>
                </a:solidFill>
              </a:rPr>
              <a:t> al </a:t>
            </a:r>
            <a:r>
              <a:rPr lang="en-US" sz="3200" baseline="0" dirty="0" err="1">
                <a:solidFill>
                  <a:srgbClr val="470F3E"/>
                </a:solidFill>
              </a:rPr>
              <a:t>problema</a:t>
            </a:r>
            <a:r>
              <a:rPr lang="en-US" sz="3200" baseline="0" dirty="0">
                <a:solidFill>
                  <a:srgbClr val="470F3E"/>
                </a:solidFill>
              </a:rPr>
              <a:t> dual</a:t>
            </a:r>
          </a:p>
        </p:txBody>
      </p:sp>
    </p:spTree>
    <p:extLst>
      <p:ext uri="{BB962C8B-B14F-4D97-AF65-F5344CB8AC3E}">
        <p14:creationId xmlns:p14="http://schemas.microsoft.com/office/powerpoint/2010/main" val="274587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F94D19DC-913E-44E7-B352-FE06FC40FE96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54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" y="838200"/>
                <a:ext cx="8763000" cy="57912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s-ES" sz="2400" dirty="0" smtClean="0"/>
                  <a:t>El problema que tiene que resolver la persona es elegir </a:t>
                </a:r>
                <a:r>
                  <a:rPr lang="es-ES" sz="2400" i="1" dirty="0" smtClean="0"/>
                  <a:t>x</a:t>
                </a:r>
                <a:r>
                  <a:rPr lang="es-ES" sz="2400" baseline="-25000" dirty="0" smtClean="0"/>
                  <a:t>1</a:t>
                </a:r>
                <a:r>
                  <a:rPr lang="es-ES" sz="2400" dirty="0" smtClean="0"/>
                  <a:t>,</a:t>
                </a:r>
                <a:r>
                  <a:rPr lang="es-ES" sz="2400" i="1" dirty="0" smtClean="0"/>
                  <a:t>x</a:t>
                </a:r>
                <a:r>
                  <a:rPr lang="es-ES" sz="2400" baseline="-25000" dirty="0" smtClean="0"/>
                  <a:t>2</a:t>
                </a:r>
                <a:r>
                  <a:rPr lang="es-ES" sz="2400" dirty="0" smtClean="0"/>
                  <a:t>,…,</a:t>
                </a:r>
                <a:r>
                  <a:rPr lang="es-ES" sz="2400" i="1" dirty="0" err="1" smtClean="0"/>
                  <a:t>x</a:t>
                </a:r>
                <a:r>
                  <a:rPr lang="es-ES" sz="2400" i="1" baseline="-25000" dirty="0" err="1" smtClean="0"/>
                  <a:t>n</a:t>
                </a:r>
                <a:r>
                  <a:rPr lang="es-ES" sz="2400" dirty="0" smtClean="0"/>
                  <a:t> para minimizar</a:t>
                </a:r>
              </a:p>
              <a:p>
                <a:pPr>
                  <a:lnSpc>
                    <a:spcPct val="80000"/>
                  </a:lnSpc>
                </a:pPr>
                <a:endParaRPr lang="es-ES" sz="2400" dirty="0">
                  <a:solidFill>
                    <a:srgbClr val="3B4F89"/>
                  </a:solidFill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s-ES" sz="2400" dirty="0" smtClean="0">
                    <a:solidFill>
                      <a:srgbClr val="3B4F89"/>
                    </a:solidFill>
                  </a:rPr>
                  <a:t>Gasto Total</a:t>
                </a:r>
                <a:r>
                  <a:rPr lang="es-ES" sz="2400" baseline="30000" dirty="0" smtClean="0">
                    <a:solidFill>
                      <a:srgbClr val="3B4F89"/>
                    </a:solidFill>
                  </a:rPr>
                  <a:t> </a:t>
                </a:r>
                <a:r>
                  <a:rPr lang="es-ES" sz="2400" dirty="0" smtClean="0">
                    <a:solidFill>
                      <a:srgbClr val="3B4F89"/>
                    </a:solidFill>
                  </a:rPr>
                  <a:t>=</a:t>
                </a:r>
                <a:r>
                  <a:rPr lang="es-ES" sz="2400" i="1" baseline="30000" dirty="0" smtClean="0">
                    <a:solidFill>
                      <a:srgbClr val="3B4F89"/>
                    </a:solidFill>
                  </a:rPr>
                  <a:t> </a:t>
                </a:r>
                <a:r>
                  <a:rPr lang="es-ES" sz="2400" i="1" dirty="0" smtClean="0">
                    <a:solidFill>
                      <a:srgbClr val="3B4F89"/>
                    </a:solidFill>
                  </a:rPr>
                  <a:t>E</a:t>
                </a:r>
                <a:r>
                  <a:rPr lang="es-ES" sz="2400" baseline="30000" dirty="0" smtClean="0">
                    <a:solidFill>
                      <a:srgbClr val="3B4F89"/>
                    </a:solidFill>
                  </a:rPr>
                  <a:t> </a:t>
                </a:r>
                <a:r>
                  <a:rPr lang="es-ES" sz="2400" dirty="0" smtClean="0">
                    <a:solidFill>
                      <a:srgbClr val="3B4F89"/>
                    </a:solidFill>
                  </a:rPr>
                  <a:t>= </a:t>
                </a:r>
                <a:r>
                  <a:rPr lang="es-ES" sz="2400" i="1" dirty="0" smtClean="0">
                    <a:solidFill>
                      <a:srgbClr val="3B4F89"/>
                    </a:solidFill>
                  </a:rPr>
                  <a:t>p</a:t>
                </a:r>
                <a:r>
                  <a:rPr lang="es-ES" sz="2400" baseline="-25000" dirty="0" smtClean="0">
                    <a:solidFill>
                      <a:srgbClr val="3B4F89"/>
                    </a:solidFill>
                  </a:rPr>
                  <a:t>1</a:t>
                </a:r>
                <a:r>
                  <a:rPr lang="es-ES" sz="2400" i="1" dirty="0" smtClean="0">
                    <a:solidFill>
                      <a:srgbClr val="3B4F89"/>
                    </a:solidFill>
                  </a:rPr>
                  <a:t>x</a:t>
                </a:r>
                <a:r>
                  <a:rPr lang="es-ES" sz="2400" baseline="-25000" dirty="0" smtClean="0">
                    <a:solidFill>
                      <a:srgbClr val="3B4F89"/>
                    </a:solidFill>
                  </a:rPr>
                  <a:t>1</a:t>
                </a:r>
                <a:r>
                  <a:rPr lang="es-ES" sz="2400" baseline="30000" dirty="0" smtClean="0">
                    <a:solidFill>
                      <a:srgbClr val="3B4F89"/>
                    </a:solidFill>
                  </a:rPr>
                  <a:t> </a:t>
                </a:r>
                <a:r>
                  <a:rPr lang="es-ES" sz="2400" dirty="0" smtClean="0">
                    <a:solidFill>
                      <a:srgbClr val="3B4F89"/>
                    </a:solidFill>
                  </a:rPr>
                  <a:t>+</a:t>
                </a:r>
                <a:r>
                  <a:rPr lang="es-ES" sz="2400" baseline="30000" dirty="0" smtClean="0">
                    <a:solidFill>
                      <a:srgbClr val="3B4F89"/>
                    </a:solidFill>
                  </a:rPr>
                  <a:t> </a:t>
                </a:r>
                <a:r>
                  <a:rPr lang="es-ES" sz="2400" i="1" dirty="0" smtClean="0">
                    <a:solidFill>
                      <a:srgbClr val="3B4F89"/>
                    </a:solidFill>
                  </a:rPr>
                  <a:t>p</a:t>
                </a:r>
                <a:r>
                  <a:rPr lang="es-ES" sz="2400" baseline="-25000" dirty="0" smtClean="0">
                    <a:solidFill>
                      <a:srgbClr val="3B4F89"/>
                    </a:solidFill>
                  </a:rPr>
                  <a:t>2</a:t>
                </a:r>
                <a:r>
                  <a:rPr lang="es-ES" sz="2400" i="1" dirty="0" smtClean="0">
                    <a:solidFill>
                      <a:srgbClr val="3B4F89"/>
                    </a:solidFill>
                  </a:rPr>
                  <a:t>x</a:t>
                </a:r>
                <a:r>
                  <a:rPr lang="es-ES" sz="2400" baseline="-25000" dirty="0" smtClean="0">
                    <a:solidFill>
                      <a:srgbClr val="3B4F89"/>
                    </a:solidFill>
                  </a:rPr>
                  <a:t>2</a:t>
                </a:r>
                <a:r>
                  <a:rPr lang="es-ES" sz="2400" baseline="30000" dirty="0" smtClean="0">
                    <a:solidFill>
                      <a:srgbClr val="3B4F89"/>
                    </a:solidFill>
                  </a:rPr>
                  <a:t> </a:t>
                </a:r>
                <a:r>
                  <a:rPr lang="es-ES" sz="2400" dirty="0" smtClean="0">
                    <a:solidFill>
                      <a:srgbClr val="3B4F89"/>
                    </a:solidFill>
                  </a:rPr>
                  <a:t>+…+</a:t>
                </a:r>
                <a:r>
                  <a:rPr lang="es-ES" sz="2400" baseline="30000" dirty="0" smtClean="0">
                    <a:solidFill>
                      <a:srgbClr val="3B4F89"/>
                    </a:solidFill>
                  </a:rPr>
                  <a:t> </a:t>
                </a:r>
                <a:r>
                  <a:rPr lang="es-ES" sz="2400" i="1" dirty="0" err="1" smtClean="0">
                    <a:solidFill>
                      <a:srgbClr val="3B4F89"/>
                    </a:solidFill>
                  </a:rPr>
                  <a:t>p</a:t>
                </a:r>
                <a:r>
                  <a:rPr lang="es-ES" sz="2400" i="1" baseline="-25000" dirty="0" err="1" smtClean="0">
                    <a:solidFill>
                      <a:srgbClr val="3B4F89"/>
                    </a:solidFill>
                  </a:rPr>
                  <a:t>n</a:t>
                </a:r>
                <a:r>
                  <a:rPr lang="es-ES" sz="2400" i="1" dirty="0" err="1" smtClean="0">
                    <a:solidFill>
                      <a:srgbClr val="3B4F89"/>
                    </a:solidFill>
                  </a:rPr>
                  <a:t>x</a:t>
                </a:r>
                <a:r>
                  <a:rPr lang="es-ES" sz="2400" i="1" baseline="-25000" dirty="0" err="1" smtClean="0">
                    <a:solidFill>
                      <a:srgbClr val="3B4F89"/>
                    </a:solidFill>
                  </a:rPr>
                  <a:t>n</a:t>
                </a:r>
                <a:endParaRPr lang="es-ES" sz="2400" i="1" dirty="0" smtClean="0">
                  <a:solidFill>
                    <a:srgbClr val="3B4F89"/>
                  </a:solidFill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s-ES" sz="2400" dirty="0" smtClean="0"/>
                  <a:t> 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s-ES" sz="2400" dirty="0" smtClean="0"/>
                  <a:t>sujeto a la restricción: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s-ES" sz="2400" dirty="0" smtClean="0"/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:r>
                  <a:rPr lang="es-ES" sz="2400" dirty="0" smtClean="0">
                    <a:solidFill>
                      <a:srgbClr val="3B4F89"/>
                    </a:solidFill>
                  </a:rPr>
                  <a:t>Utilidad =</a:t>
                </a:r>
                <a:r>
                  <a:rPr lang="es-ES" sz="2400" i="1" dirty="0" smtClean="0">
                    <a:solidFill>
                      <a:srgbClr val="3B4F89"/>
                    </a:solidFill>
                  </a:rPr>
                  <a:t> U</a:t>
                </a:r>
                <a:r>
                  <a:rPr lang="es-ES" sz="2400" baseline="-25000" dirty="0" smtClean="0">
                    <a:solidFill>
                      <a:srgbClr val="3B4F89"/>
                    </a:solidFill>
                  </a:rPr>
                  <a:t>1</a:t>
                </a:r>
                <a:r>
                  <a:rPr lang="es-ES" sz="2400" dirty="0" smtClean="0">
                    <a:solidFill>
                      <a:srgbClr val="3B4F89"/>
                    </a:solidFill>
                  </a:rPr>
                  <a:t> = </a:t>
                </a:r>
                <a:r>
                  <a:rPr lang="es-ES" sz="2400" i="1" dirty="0" smtClean="0">
                    <a:solidFill>
                      <a:srgbClr val="3B4F89"/>
                    </a:solidFill>
                  </a:rPr>
                  <a:t>U</a:t>
                </a:r>
                <a:r>
                  <a:rPr lang="es-ES" sz="2400" dirty="0" smtClean="0">
                    <a:solidFill>
                      <a:srgbClr val="3B4F89"/>
                    </a:solidFill>
                  </a:rPr>
                  <a:t>(</a:t>
                </a:r>
                <a:r>
                  <a:rPr lang="es-ES" sz="2400" i="1" dirty="0" smtClean="0">
                    <a:solidFill>
                      <a:srgbClr val="3B4F89"/>
                    </a:solidFill>
                  </a:rPr>
                  <a:t>x</a:t>
                </a:r>
                <a:r>
                  <a:rPr lang="es-ES" sz="2400" baseline="-25000" dirty="0" smtClean="0">
                    <a:solidFill>
                      <a:srgbClr val="3B4F89"/>
                    </a:solidFill>
                  </a:rPr>
                  <a:t>1</a:t>
                </a:r>
                <a:r>
                  <a:rPr lang="es-ES" sz="2400" dirty="0" smtClean="0">
                    <a:solidFill>
                      <a:srgbClr val="3B4F89"/>
                    </a:solidFill>
                  </a:rPr>
                  <a:t>,</a:t>
                </a:r>
                <a:r>
                  <a:rPr lang="es-ES" sz="2400" i="1" dirty="0" smtClean="0">
                    <a:solidFill>
                      <a:srgbClr val="3B4F89"/>
                    </a:solidFill>
                  </a:rPr>
                  <a:t>x</a:t>
                </a:r>
                <a:r>
                  <a:rPr lang="es-ES" sz="2400" baseline="-25000" dirty="0" smtClean="0">
                    <a:solidFill>
                      <a:srgbClr val="3B4F89"/>
                    </a:solidFill>
                  </a:rPr>
                  <a:t>2</a:t>
                </a:r>
                <a:r>
                  <a:rPr lang="es-ES" sz="2400" dirty="0" smtClean="0">
                    <a:solidFill>
                      <a:srgbClr val="3B4F89"/>
                    </a:solidFill>
                  </a:rPr>
                  <a:t>,…,</a:t>
                </a:r>
                <a:r>
                  <a:rPr lang="es-ES" sz="2400" i="1" dirty="0" err="1" smtClean="0">
                    <a:solidFill>
                      <a:srgbClr val="3B4F89"/>
                    </a:solidFill>
                  </a:rPr>
                  <a:t>x</a:t>
                </a:r>
                <a:r>
                  <a:rPr lang="es-ES" sz="2400" i="1" baseline="-25000" dirty="0" err="1" smtClean="0">
                    <a:solidFill>
                      <a:srgbClr val="3B4F89"/>
                    </a:solidFill>
                  </a:rPr>
                  <a:t>n</a:t>
                </a:r>
                <a:r>
                  <a:rPr lang="es-ES" sz="2400" dirty="0" smtClean="0">
                    <a:solidFill>
                      <a:srgbClr val="3B4F89"/>
                    </a:solidFill>
                  </a:rPr>
                  <a:t>)</a:t>
                </a:r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:endParaRPr lang="es-ES" sz="2400" dirty="0">
                  <a:solidFill>
                    <a:srgbClr val="3B4F89"/>
                  </a:solidFill>
                </a:endParaRPr>
              </a:p>
              <a:p>
                <a:r>
                  <a:rPr lang="en-US" sz="2400" dirty="0" err="1"/>
                  <a:t>Armamos</a:t>
                </a:r>
                <a:r>
                  <a:rPr lang="en-US" sz="2400" dirty="0"/>
                  <a:t> el </a:t>
                </a:r>
                <a:r>
                  <a:rPr lang="en-US" sz="2400" dirty="0" err="1"/>
                  <a:t>Lagrangiano</a:t>
                </a:r>
                <a:r>
                  <a:rPr lang="en-US" sz="2400" dirty="0" smtClean="0"/>
                  <a:t>:</a:t>
                </a:r>
              </a:p>
              <a:p>
                <a:endParaRPr lang="en-US" sz="2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/>
                        </a:rPr>
                        <m:t>𝐿</m:t>
                      </m:r>
                      <m:r>
                        <a:rPr lang="es-E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s-E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S" sz="2400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s-ES" sz="2400" b="0" i="1" smtClean="0">
                          <a:latin typeface="Cambria Math"/>
                        </a:rPr>
                        <m:t>+</m:t>
                      </m:r>
                      <m:r>
                        <a:rPr lang="es-ES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ES" sz="2400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  <m:d>
                            <m:d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2400" b="0" i="1" smtClean="0">
                                  <a:latin typeface="Cambria Math"/>
                                  <a:ea typeface="Cambria Math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90000"/>
                  </a:lnSpc>
                </a:pPr>
                <a:endParaRPr lang="en-US" sz="24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CPO </a:t>
                </a:r>
                <a:r>
                  <a:rPr lang="en-US" sz="2400" dirty="0"/>
                  <a:t>para min. (interior):</a:t>
                </a:r>
              </a:p>
              <a:p>
                <a:pPr algn="ctr">
                  <a:lnSpc>
                    <a:spcPct val="140000"/>
                  </a:lnSpc>
                  <a:buFontTx/>
                  <a:buNone/>
                </a:pPr>
                <a:r>
                  <a:rPr lang="en-US" sz="2400" dirty="0">
                    <a:solidFill>
                      <a:srgbClr val="3B4F89"/>
                    </a:solidFill>
                    <a:sym typeface="Symbol" pitchFamily="18" charset="2"/>
                  </a:rPr>
                  <a:t></a:t>
                </a:r>
                <a:r>
                  <a:rPr lang="en-US" sz="2400" b="1" dirty="0">
                    <a:solidFill>
                      <a:srgbClr val="3B4F89"/>
                    </a:solidFill>
                    <a:sym typeface="Symbol" pitchFamily="18" charset="2"/>
                  </a:rPr>
                  <a:t>L</a:t>
                </a:r>
                <a:r>
                  <a:rPr lang="en-US" sz="2400" dirty="0">
                    <a:solidFill>
                      <a:srgbClr val="3B4F89"/>
                    </a:solidFill>
                    <a:sym typeface="Symbol" pitchFamily="18" charset="2"/>
                  </a:rPr>
                  <a:t>/</a:t>
                </a:r>
                <a:r>
                  <a:rPr lang="en-US" sz="2400" i="1" dirty="0" smtClean="0">
                    <a:solidFill>
                      <a:srgbClr val="3B4F89"/>
                    </a:solidFill>
                    <a:sym typeface="Symbol" pitchFamily="18" charset="2"/>
                  </a:rPr>
                  <a:t>x</a:t>
                </a:r>
                <a:r>
                  <a:rPr lang="en-US" sz="2400" baseline="-25000" dirty="0" smtClean="0">
                    <a:solidFill>
                      <a:srgbClr val="3B4F89"/>
                    </a:solidFill>
                    <a:sym typeface="Symbol" pitchFamily="18" charset="2"/>
                  </a:rPr>
                  <a:t>1</a:t>
                </a:r>
                <a:r>
                  <a:rPr lang="en-US" sz="2400" dirty="0" smtClean="0">
                    <a:solidFill>
                      <a:srgbClr val="3B4F89"/>
                    </a:solidFill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3B4F89"/>
                    </a:solidFill>
                    <a:sym typeface="Symbol" pitchFamily="18" charset="2"/>
                  </a:rPr>
                  <a:t>= </a:t>
                </a:r>
                <a:r>
                  <a:rPr lang="en-US" sz="2400" i="1" dirty="0">
                    <a:solidFill>
                      <a:srgbClr val="3B4F89"/>
                    </a:solidFill>
                    <a:sym typeface="Symbol" pitchFamily="18" charset="2"/>
                  </a:rPr>
                  <a:t>p</a:t>
                </a:r>
                <a:r>
                  <a:rPr lang="en-US" sz="2400" baseline="-25000" dirty="0">
                    <a:solidFill>
                      <a:srgbClr val="3B4F89"/>
                    </a:solidFill>
                    <a:sym typeface="Symbol" pitchFamily="18" charset="2"/>
                  </a:rPr>
                  <a:t>1 </a:t>
                </a:r>
                <a:r>
                  <a:rPr lang="en-US" sz="2400" dirty="0">
                    <a:solidFill>
                      <a:srgbClr val="3B4F89"/>
                    </a:solidFill>
                    <a:sym typeface="Symbol" pitchFamily="18" charset="2"/>
                  </a:rPr>
                  <a:t>-  </a:t>
                </a:r>
                <a:r>
                  <a:rPr lang="en-US" sz="2400" i="1" dirty="0">
                    <a:solidFill>
                      <a:srgbClr val="3B4F89"/>
                    </a:solidFill>
                    <a:sym typeface="Symbol" pitchFamily="18" charset="2"/>
                  </a:rPr>
                  <a:t>U</a:t>
                </a:r>
                <a:r>
                  <a:rPr lang="en-US" sz="2400" dirty="0">
                    <a:solidFill>
                      <a:srgbClr val="3B4F89"/>
                    </a:solidFill>
                    <a:sym typeface="Symbol" pitchFamily="18" charset="2"/>
                  </a:rPr>
                  <a:t>/</a:t>
                </a:r>
                <a:r>
                  <a:rPr lang="en-US" sz="2400" i="1" dirty="0">
                    <a:solidFill>
                      <a:srgbClr val="3B4F89"/>
                    </a:solidFill>
                    <a:sym typeface="Symbol" pitchFamily="18" charset="2"/>
                  </a:rPr>
                  <a:t>x</a:t>
                </a:r>
                <a:r>
                  <a:rPr lang="en-US" sz="2400" baseline="-25000" dirty="0">
                    <a:solidFill>
                      <a:srgbClr val="3B4F89"/>
                    </a:solidFill>
                    <a:sym typeface="Symbol" pitchFamily="18" charset="2"/>
                  </a:rPr>
                  <a:t>1</a:t>
                </a:r>
                <a:r>
                  <a:rPr lang="en-US" sz="2400" dirty="0">
                    <a:solidFill>
                      <a:srgbClr val="3B4F89"/>
                    </a:solidFill>
                    <a:sym typeface="Symbol" pitchFamily="18" charset="2"/>
                  </a:rPr>
                  <a:t> = 0</a:t>
                </a:r>
              </a:p>
              <a:p>
                <a:pPr algn="ctr">
                  <a:lnSpc>
                    <a:spcPct val="140000"/>
                  </a:lnSpc>
                  <a:buFontTx/>
                  <a:buNone/>
                </a:pPr>
                <a:r>
                  <a:rPr lang="en-US" sz="2400" dirty="0">
                    <a:solidFill>
                      <a:srgbClr val="3B4F89"/>
                    </a:solidFill>
                    <a:sym typeface="Symbol" pitchFamily="18" charset="2"/>
                  </a:rPr>
                  <a:t></a:t>
                </a:r>
                <a:r>
                  <a:rPr lang="en-US" sz="2400" b="1" dirty="0">
                    <a:solidFill>
                      <a:srgbClr val="3B4F89"/>
                    </a:solidFill>
                    <a:sym typeface="Symbol" pitchFamily="18" charset="2"/>
                  </a:rPr>
                  <a:t>L</a:t>
                </a:r>
                <a:r>
                  <a:rPr lang="en-US" sz="2400" dirty="0">
                    <a:solidFill>
                      <a:srgbClr val="3B4F89"/>
                    </a:solidFill>
                    <a:sym typeface="Symbol" pitchFamily="18" charset="2"/>
                  </a:rPr>
                  <a:t>/</a:t>
                </a:r>
                <a:r>
                  <a:rPr lang="en-US" sz="2400" i="1" dirty="0">
                    <a:solidFill>
                      <a:srgbClr val="3B4F89"/>
                    </a:solidFill>
                    <a:sym typeface="Symbol" pitchFamily="18" charset="2"/>
                  </a:rPr>
                  <a:t>x</a:t>
                </a:r>
                <a:r>
                  <a:rPr lang="en-US" sz="2400" baseline="-25000" dirty="0">
                    <a:solidFill>
                      <a:srgbClr val="3B4F89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3B4F89"/>
                    </a:solidFill>
                    <a:sym typeface="Symbol" pitchFamily="18" charset="2"/>
                  </a:rPr>
                  <a:t> = </a:t>
                </a:r>
                <a:r>
                  <a:rPr lang="en-US" sz="2400" i="1" dirty="0">
                    <a:solidFill>
                      <a:srgbClr val="3B4F89"/>
                    </a:solidFill>
                    <a:sym typeface="Symbol" pitchFamily="18" charset="2"/>
                  </a:rPr>
                  <a:t>p</a:t>
                </a:r>
                <a:r>
                  <a:rPr lang="en-US" sz="2400" baseline="-25000" dirty="0">
                    <a:solidFill>
                      <a:srgbClr val="3B4F89"/>
                    </a:solidFill>
                    <a:sym typeface="Symbol" pitchFamily="18" charset="2"/>
                  </a:rPr>
                  <a:t>2 </a:t>
                </a:r>
                <a:r>
                  <a:rPr lang="en-US" sz="2400" dirty="0">
                    <a:solidFill>
                      <a:srgbClr val="3B4F89"/>
                    </a:solidFill>
                    <a:sym typeface="Symbol" pitchFamily="18" charset="2"/>
                  </a:rPr>
                  <a:t>-  </a:t>
                </a:r>
                <a:r>
                  <a:rPr lang="en-US" sz="2400" i="1" dirty="0">
                    <a:solidFill>
                      <a:srgbClr val="3B4F89"/>
                    </a:solidFill>
                    <a:sym typeface="Symbol" pitchFamily="18" charset="2"/>
                  </a:rPr>
                  <a:t>U</a:t>
                </a:r>
                <a:r>
                  <a:rPr lang="en-US" sz="2400" dirty="0">
                    <a:solidFill>
                      <a:srgbClr val="3B4F89"/>
                    </a:solidFill>
                    <a:sym typeface="Symbol" pitchFamily="18" charset="2"/>
                  </a:rPr>
                  <a:t>/</a:t>
                </a:r>
                <a:r>
                  <a:rPr lang="en-US" sz="2400" i="1" dirty="0">
                    <a:solidFill>
                      <a:srgbClr val="3B4F89"/>
                    </a:solidFill>
                    <a:sym typeface="Symbol" pitchFamily="18" charset="2"/>
                  </a:rPr>
                  <a:t>x</a:t>
                </a:r>
                <a:r>
                  <a:rPr lang="en-US" sz="2400" baseline="-25000" dirty="0">
                    <a:solidFill>
                      <a:srgbClr val="3B4F89"/>
                    </a:solidFill>
                    <a:sym typeface="Symbol" pitchFamily="18" charset="2"/>
                  </a:rPr>
                  <a:t>2</a:t>
                </a:r>
                <a:r>
                  <a:rPr lang="en-US" sz="2400" dirty="0">
                    <a:solidFill>
                      <a:srgbClr val="3B4F89"/>
                    </a:solidFill>
                    <a:sym typeface="Symbol" pitchFamily="18" charset="2"/>
                  </a:rPr>
                  <a:t> = </a:t>
                </a:r>
                <a:r>
                  <a:rPr lang="en-US" sz="2400" dirty="0" smtClean="0">
                    <a:solidFill>
                      <a:srgbClr val="3B4F89"/>
                    </a:solidFill>
                    <a:sym typeface="Symbol" pitchFamily="18" charset="2"/>
                  </a:rPr>
                  <a:t>0</a:t>
                </a:r>
              </a:p>
              <a:p>
                <a:pPr algn="ctr">
                  <a:lnSpc>
                    <a:spcPct val="140000"/>
                  </a:lnSpc>
                  <a:buFontTx/>
                  <a:buNone/>
                </a:pPr>
                <a:r>
                  <a:rPr lang="en-US" sz="2400" dirty="0" smtClean="0">
                    <a:solidFill>
                      <a:srgbClr val="3B4F89"/>
                    </a:solidFill>
                    <a:sym typeface="Symbol" pitchFamily="18" charset="2"/>
                  </a:rPr>
                  <a:t>……</a:t>
                </a:r>
                <a:endParaRPr lang="en-US" sz="24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s-ES" sz="2400" dirty="0" smtClean="0">
                  <a:solidFill>
                    <a:srgbClr val="3B4F89"/>
                  </a:solidFill>
                </a:endParaRP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838200"/>
                <a:ext cx="8763000" cy="5791200"/>
              </a:xfrm>
              <a:blipFill>
                <a:blip r:embed="rId3"/>
                <a:stretch>
                  <a:fillRect l="-905" t="-273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  <a:noFill/>
        </p:spPr>
        <p:txBody>
          <a:bodyPr/>
          <a:lstStyle/>
          <a:p>
            <a:r>
              <a:rPr lang="es-ES" dirty="0" smtClean="0"/>
              <a:t>Minimización del Gasto</a:t>
            </a:r>
          </a:p>
        </p:txBody>
      </p:sp>
    </p:spTree>
    <p:extLst>
      <p:ext uri="{BB962C8B-B14F-4D97-AF65-F5344CB8AC3E}">
        <p14:creationId xmlns:p14="http://schemas.microsoft.com/office/powerpoint/2010/main" val="21584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BFA9F167-7082-4B8A-AA22-E70DCF7DDCE0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55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586943"/>
            <a:ext cx="8458200" cy="2590800"/>
          </a:xfrm>
        </p:spPr>
        <p:txBody>
          <a:bodyPr/>
          <a:lstStyle/>
          <a:p>
            <a:r>
              <a:rPr lang="es-ES" sz="2800" dirty="0" smtClean="0"/>
              <a:t>En general es posible resolver las CPO</a:t>
            </a:r>
          </a:p>
          <a:p>
            <a:endParaRPr lang="es-ES" sz="2800" dirty="0"/>
          </a:p>
          <a:p>
            <a:endParaRPr lang="es-ES" sz="2800" dirty="0" smtClean="0"/>
          </a:p>
          <a:p>
            <a:endParaRPr lang="es-ES" sz="2800" dirty="0"/>
          </a:p>
          <a:p>
            <a:r>
              <a:rPr lang="es-ES" sz="2800" dirty="0" smtClean="0"/>
              <a:t>Estas son las funciones de demanda </a:t>
            </a:r>
            <a:r>
              <a:rPr lang="es-ES" sz="2800" b="1" dirty="0" smtClean="0"/>
              <a:t>compensadas </a:t>
            </a:r>
            <a:r>
              <a:rPr lang="es-ES" sz="2800" b="1" dirty="0" err="1" smtClean="0"/>
              <a:t>ó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Hicksianas</a:t>
            </a:r>
            <a:endParaRPr lang="es-ES" sz="2800" dirty="0" smtClean="0"/>
          </a:p>
        </p:txBody>
      </p:sp>
      <p:sp>
        <p:nvSpPr>
          <p:cNvPr id="13320" name="Text Box 6"/>
          <p:cNvSpPr txBox="1">
            <a:spLocks noChangeArrowheads="1"/>
          </p:cNvSpPr>
          <p:nvPr/>
        </p:nvSpPr>
        <p:spPr bwMode="auto">
          <a:xfrm>
            <a:off x="762000" y="2362200"/>
            <a:ext cx="777240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sz="2800" i="1" baseline="0" dirty="0" smtClean="0">
                <a:solidFill>
                  <a:srgbClr val="3B4F89"/>
                </a:solidFill>
              </a:rPr>
              <a:t>x*</a:t>
            </a:r>
            <a:r>
              <a:rPr lang="en-US" sz="2800" dirty="0" smtClean="0">
                <a:solidFill>
                  <a:srgbClr val="3B4F89"/>
                </a:solidFill>
              </a:rPr>
              <a:t>1</a:t>
            </a:r>
            <a:r>
              <a:rPr lang="en-US" sz="2800" baseline="0" dirty="0" smtClean="0">
                <a:solidFill>
                  <a:srgbClr val="3B4F89"/>
                </a:solidFill>
              </a:rPr>
              <a:t> = </a:t>
            </a:r>
            <a:r>
              <a:rPr lang="en-US" sz="2800" i="1" baseline="0" dirty="0" smtClean="0">
                <a:solidFill>
                  <a:srgbClr val="3B4F89"/>
                </a:solidFill>
              </a:rPr>
              <a:t>x</a:t>
            </a:r>
            <a:r>
              <a:rPr lang="en-US" sz="2800" dirty="0" smtClean="0">
                <a:solidFill>
                  <a:srgbClr val="3B4F89"/>
                </a:solidFill>
              </a:rPr>
              <a:t>1</a:t>
            </a:r>
            <a:r>
              <a:rPr lang="en-US" sz="2800" baseline="0" dirty="0" smtClean="0">
                <a:solidFill>
                  <a:srgbClr val="3B4F89"/>
                </a:solidFill>
              </a:rPr>
              <a:t>(</a:t>
            </a:r>
            <a:r>
              <a:rPr lang="en-US" sz="2800" i="1" baseline="0" dirty="0" smtClean="0">
                <a:solidFill>
                  <a:srgbClr val="3B4F89"/>
                </a:solidFill>
              </a:rPr>
              <a:t>p</a:t>
            </a:r>
            <a:r>
              <a:rPr lang="en-US" sz="2800" dirty="0" smtClean="0">
                <a:solidFill>
                  <a:srgbClr val="3B4F89"/>
                </a:solidFill>
              </a:rPr>
              <a:t>1</a:t>
            </a:r>
            <a:r>
              <a:rPr lang="en-US" sz="2800" baseline="0" dirty="0" smtClean="0">
                <a:solidFill>
                  <a:srgbClr val="3B4F89"/>
                </a:solidFill>
              </a:rPr>
              <a:t>,</a:t>
            </a:r>
            <a:r>
              <a:rPr lang="en-US" sz="2800" i="1" baseline="0" dirty="0" smtClean="0">
                <a:solidFill>
                  <a:srgbClr val="3B4F89"/>
                </a:solidFill>
              </a:rPr>
              <a:t>p</a:t>
            </a:r>
            <a:r>
              <a:rPr lang="en-US" sz="2800" dirty="0" smtClean="0">
                <a:solidFill>
                  <a:srgbClr val="3B4F89"/>
                </a:solidFill>
              </a:rPr>
              <a:t>2</a:t>
            </a:r>
            <a:r>
              <a:rPr lang="en-US" sz="2800" baseline="0" dirty="0" smtClean="0">
                <a:solidFill>
                  <a:srgbClr val="3B4F89"/>
                </a:solidFill>
              </a:rPr>
              <a:t>,…,</a:t>
            </a:r>
            <a:r>
              <a:rPr lang="en-US" sz="2800" i="1" baseline="0" dirty="0" err="1" smtClean="0">
                <a:solidFill>
                  <a:srgbClr val="3B4F89"/>
                </a:solidFill>
              </a:rPr>
              <a:t>p</a:t>
            </a:r>
            <a:r>
              <a:rPr lang="en-US" sz="2800" i="1" dirty="0" err="1" smtClean="0">
                <a:solidFill>
                  <a:srgbClr val="3B4F89"/>
                </a:solidFill>
              </a:rPr>
              <a:t>n</a:t>
            </a:r>
            <a:r>
              <a:rPr lang="en-US" sz="2800" baseline="0" dirty="0" err="1" smtClean="0">
                <a:solidFill>
                  <a:srgbClr val="3B4F89"/>
                </a:solidFill>
              </a:rPr>
              <a:t>,</a:t>
            </a:r>
            <a:r>
              <a:rPr lang="en-US" sz="2800" b="1" i="1" baseline="0" dirty="0" err="1" smtClean="0">
                <a:solidFill>
                  <a:srgbClr val="3B4F89"/>
                </a:solidFill>
                <a:latin typeface="Verdana" pitchFamily="34" charset="0"/>
              </a:rPr>
              <a:t>U</a:t>
            </a:r>
            <a:r>
              <a:rPr lang="en-US" sz="2800" baseline="0" dirty="0" smtClean="0">
                <a:solidFill>
                  <a:srgbClr val="3B4F89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800" i="1" baseline="0" dirty="0" smtClean="0">
                <a:solidFill>
                  <a:srgbClr val="3B4F89"/>
                </a:solidFill>
              </a:rPr>
              <a:t>x*</a:t>
            </a:r>
            <a:r>
              <a:rPr lang="en-US" sz="2800" dirty="0" smtClean="0">
                <a:solidFill>
                  <a:srgbClr val="3B4F89"/>
                </a:solidFill>
              </a:rPr>
              <a:t>2</a:t>
            </a:r>
            <a:r>
              <a:rPr lang="en-US" sz="2800" baseline="0" dirty="0" smtClean="0">
                <a:solidFill>
                  <a:srgbClr val="3B4F89"/>
                </a:solidFill>
              </a:rPr>
              <a:t> = </a:t>
            </a:r>
            <a:r>
              <a:rPr lang="en-US" sz="2800" i="1" baseline="0" dirty="0" smtClean="0">
                <a:solidFill>
                  <a:srgbClr val="3B4F89"/>
                </a:solidFill>
              </a:rPr>
              <a:t>x</a:t>
            </a:r>
            <a:r>
              <a:rPr lang="en-US" sz="2800" dirty="0" smtClean="0">
                <a:solidFill>
                  <a:srgbClr val="3B4F89"/>
                </a:solidFill>
              </a:rPr>
              <a:t>2</a:t>
            </a:r>
            <a:r>
              <a:rPr lang="en-US" sz="2800" baseline="0" dirty="0" smtClean="0">
                <a:solidFill>
                  <a:srgbClr val="3B4F89"/>
                </a:solidFill>
              </a:rPr>
              <a:t>(</a:t>
            </a:r>
            <a:r>
              <a:rPr lang="en-US" sz="2800" i="1" baseline="0" dirty="0" smtClean="0">
                <a:solidFill>
                  <a:srgbClr val="3B4F89"/>
                </a:solidFill>
              </a:rPr>
              <a:t>p</a:t>
            </a:r>
            <a:r>
              <a:rPr lang="en-US" sz="2800" dirty="0" smtClean="0">
                <a:solidFill>
                  <a:srgbClr val="3B4F89"/>
                </a:solidFill>
              </a:rPr>
              <a:t>1</a:t>
            </a:r>
            <a:r>
              <a:rPr lang="en-US" sz="2800" baseline="0" dirty="0" smtClean="0">
                <a:solidFill>
                  <a:srgbClr val="3B4F89"/>
                </a:solidFill>
              </a:rPr>
              <a:t>,</a:t>
            </a:r>
            <a:r>
              <a:rPr lang="en-US" sz="2800" i="1" baseline="0" dirty="0" smtClean="0">
                <a:solidFill>
                  <a:srgbClr val="3B4F89"/>
                </a:solidFill>
              </a:rPr>
              <a:t>p</a:t>
            </a:r>
            <a:r>
              <a:rPr lang="en-US" sz="2800" dirty="0" smtClean="0">
                <a:solidFill>
                  <a:srgbClr val="3B4F89"/>
                </a:solidFill>
              </a:rPr>
              <a:t>2</a:t>
            </a:r>
            <a:r>
              <a:rPr lang="en-US" sz="2800" baseline="0" dirty="0" smtClean="0">
                <a:solidFill>
                  <a:srgbClr val="3B4F89"/>
                </a:solidFill>
              </a:rPr>
              <a:t>,…,</a:t>
            </a:r>
            <a:r>
              <a:rPr lang="en-US" sz="2800" i="1" baseline="0" dirty="0" err="1" smtClean="0">
                <a:solidFill>
                  <a:srgbClr val="3B4F89"/>
                </a:solidFill>
              </a:rPr>
              <a:t>p</a:t>
            </a:r>
            <a:r>
              <a:rPr lang="en-US" sz="2800" i="1" dirty="0" err="1" smtClean="0">
                <a:solidFill>
                  <a:srgbClr val="3B4F89"/>
                </a:solidFill>
              </a:rPr>
              <a:t>n</a:t>
            </a:r>
            <a:r>
              <a:rPr lang="en-US" sz="2800" baseline="0" dirty="0" err="1" smtClean="0">
                <a:solidFill>
                  <a:srgbClr val="3B4F89"/>
                </a:solidFill>
              </a:rPr>
              <a:t>,</a:t>
            </a:r>
            <a:r>
              <a:rPr lang="en-US" sz="2800" b="1" i="1" baseline="0" dirty="0" err="1" smtClean="0">
                <a:solidFill>
                  <a:srgbClr val="3B4F89"/>
                </a:solidFill>
                <a:latin typeface="Verdana" pitchFamily="34" charset="0"/>
              </a:rPr>
              <a:t>U</a:t>
            </a:r>
            <a:r>
              <a:rPr lang="en-US" sz="2800" baseline="0" dirty="0" smtClean="0">
                <a:solidFill>
                  <a:srgbClr val="3B4F89"/>
                </a:solidFill>
              </a:rPr>
              <a:t>)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s-UY" dirty="0" smtClean="0"/>
              <a:t>Minimización del Gasto</a:t>
            </a:r>
            <a:r>
              <a:rPr lang="es-UY" sz="4000" dirty="0" smtClean="0"/>
              <a:t/>
            </a:r>
            <a:br>
              <a:rPr lang="es-UY" sz="4000" dirty="0" smtClean="0"/>
            </a:br>
            <a:r>
              <a:rPr lang="es-UY" sz="3900" dirty="0" smtClean="0"/>
              <a:t>Análisis matemático caso de n bienes </a:t>
            </a:r>
          </a:p>
        </p:txBody>
      </p:sp>
    </p:spTree>
    <p:extLst>
      <p:ext uri="{BB962C8B-B14F-4D97-AF65-F5344CB8AC3E}">
        <p14:creationId xmlns:p14="http://schemas.microsoft.com/office/powerpoint/2010/main" val="277970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2119AE16-ACAE-4D0A-82FF-8EBCF570D147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56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75424" y="152400"/>
            <a:ext cx="8082776" cy="914400"/>
          </a:xfrm>
        </p:spPr>
        <p:txBody>
          <a:bodyPr/>
          <a:lstStyle/>
          <a:p>
            <a:r>
              <a:rPr lang="es-UY" dirty="0"/>
              <a:t>Minimización del Gasto</a:t>
            </a:r>
            <a:br>
              <a:rPr lang="es-UY" dirty="0"/>
            </a:br>
            <a:r>
              <a:rPr lang="es-UY" sz="3600" dirty="0" smtClean="0"/>
              <a:t>Función de Gasto</a:t>
            </a:r>
            <a:endParaRPr lang="en-US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" y="1219200"/>
                <a:ext cx="9067800" cy="5334000"/>
              </a:xfrm>
            </p:spPr>
            <p:txBody>
              <a:bodyPr/>
              <a:lstStyle/>
              <a:p>
                <a:r>
                  <a:rPr lang="es-UY" sz="3000" dirty="0" smtClean="0"/>
                  <a:t>Sustituyendo las funciones de demanda </a:t>
                </a:r>
                <a:r>
                  <a:rPr lang="es-UY" sz="3000" dirty="0" err="1" smtClean="0"/>
                  <a:t>Hicksianas</a:t>
                </a:r>
                <a:r>
                  <a:rPr lang="es-UY" sz="3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UY" b="0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UY" b="0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s-UY" b="0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UY" b="0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UY" b="0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i="1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UY" b="0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i="1" dirty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UY" b="0" i="1" dirty="0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err="1">
                        <a:solidFill>
                          <a:srgbClr val="3B4F8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b="0" i="1" dirty="0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>
                        <a:solidFill>
                          <a:srgbClr val="3B4F8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B4F89"/>
                    </a:solidFill>
                  </a:rPr>
                  <a:t> </a:t>
                </a:r>
                <a:r>
                  <a:rPr lang="es-UY" sz="3000" dirty="0" smtClean="0"/>
                  <a:t>en </a:t>
                </a:r>
                <a:r>
                  <a:rPr lang="es-UY" sz="2800" i="1" dirty="0">
                    <a:solidFill>
                      <a:srgbClr val="3B4F89"/>
                    </a:solidFill>
                  </a:rPr>
                  <a:t>E</a:t>
                </a:r>
                <a:r>
                  <a:rPr lang="es-UY" sz="2800" baseline="30000" dirty="0">
                    <a:solidFill>
                      <a:srgbClr val="3B4F89"/>
                    </a:solidFill>
                  </a:rPr>
                  <a:t> </a:t>
                </a:r>
                <a:r>
                  <a:rPr lang="es-UY" sz="2800" dirty="0">
                    <a:solidFill>
                      <a:srgbClr val="3B4F89"/>
                    </a:solidFill>
                  </a:rPr>
                  <a:t>= </a:t>
                </a:r>
                <a:r>
                  <a:rPr lang="es-UY" sz="2800" i="1" dirty="0">
                    <a:solidFill>
                      <a:srgbClr val="3B4F89"/>
                    </a:solidFill>
                  </a:rPr>
                  <a:t>p</a:t>
                </a:r>
                <a:r>
                  <a:rPr lang="es-UY" sz="2800" baseline="-25000" dirty="0">
                    <a:solidFill>
                      <a:srgbClr val="3B4F89"/>
                    </a:solidFill>
                  </a:rPr>
                  <a:t>1</a:t>
                </a:r>
                <a:r>
                  <a:rPr lang="es-UY" sz="2800" i="1" dirty="0">
                    <a:solidFill>
                      <a:srgbClr val="3B4F89"/>
                    </a:solidFill>
                  </a:rPr>
                  <a:t>x</a:t>
                </a:r>
                <a:r>
                  <a:rPr lang="es-UY" sz="2800" baseline="-25000" dirty="0">
                    <a:solidFill>
                      <a:srgbClr val="3B4F89"/>
                    </a:solidFill>
                  </a:rPr>
                  <a:t>1</a:t>
                </a:r>
                <a:r>
                  <a:rPr lang="es-UY" sz="2800" baseline="30000" dirty="0">
                    <a:solidFill>
                      <a:srgbClr val="3B4F89"/>
                    </a:solidFill>
                  </a:rPr>
                  <a:t> </a:t>
                </a:r>
                <a:r>
                  <a:rPr lang="es-UY" sz="2800" dirty="0">
                    <a:solidFill>
                      <a:srgbClr val="3B4F89"/>
                    </a:solidFill>
                  </a:rPr>
                  <a:t>+</a:t>
                </a:r>
                <a:r>
                  <a:rPr lang="es-UY" sz="2800" baseline="30000" dirty="0">
                    <a:solidFill>
                      <a:srgbClr val="3B4F89"/>
                    </a:solidFill>
                  </a:rPr>
                  <a:t> </a:t>
                </a:r>
                <a:r>
                  <a:rPr lang="es-UY" sz="2800" i="1" dirty="0">
                    <a:solidFill>
                      <a:srgbClr val="3B4F89"/>
                    </a:solidFill>
                  </a:rPr>
                  <a:t>p</a:t>
                </a:r>
                <a:r>
                  <a:rPr lang="es-UY" sz="2800" baseline="-25000" dirty="0">
                    <a:solidFill>
                      <a:srgbClr val="3B4F89"/>
                    </a:solidFill>
                  </a:rPr>
                  <a:t>2</a:t>
                </a:r>
                <a:r>
                  <a:rPr lang="es-UY" sz="2800" i="1" dirty="0">
                    <a:solidFill>
                      <a:srgbClr val="3B4F89"/>
                    </a:solidFill>
                  </a:rPr>
                  <a:t>x</a:t>
                </a:r>
                <a:r>
                  <a:rPr lang="es-UY" sz="2800" baseline="-25000" dirty="0">
                    <a:solidFill>
                      <a:srgbClr val="3B4F89"/>
                    </a:solidFill>
                  </a:rPr>
                  <a:t>2</a:t>
                </a:r>
                <a:r>
                  <a:rPr lang="es-UY" sz="2800" baseline="30000" dirty="0">
                    <a:solidFill>
                      <a:srgbClr val="3B4F89"/>
                    </a:solidFill>
                  </a:rPr>
                  <a:t> </a:t>
                </a:r>
                <a:r>
                  <a:rPr lang="es-UY" sz="2800" dirty="0">
                    <a:solidFill>
                      <a:srgbClr val="3B4F89"/>
                    </a:solidFill>
                  </a:rPr>
                  <a:t>+…+</a:t>
                </a:r>
                <a:r>
                  <a:rPr lang="es-UY" sz="2800" baseline="30000" dirty="0">
                    <a:solidFill>
                      <a:srgbClr val="3B4F89"/>
                    </a:solidFill>
                  </a:rPr>
                  <a:t> </a:t>
                </a:r>
                <a:r>
                  <a:rPr lang="es-UY" sz="2800" i="1" dirty="0" err="1">
                    <a:solidFill>
                      <a:srgbClr val="3B4F89"/>
                    </a:solidFill>
                  </a:rPr>
                  <a:t>p</a:t>
                </a:r>
                <a:r>
                  <a:rPr lang="es-UY" sz="2800" i="1" baseline="-25000" dirty="0" err="1">
                    <a:solidFill>
                      <a:srgbClr val="3B4F89"/>
                    </a:solidFill>
                  </a:rPr>
                  <a:t>n</a:t>
                </a:r>
                <a:r>
                  <a:rPr lang="es-UY" sz="2800" i="1" dirty="0" err="1">
                    <a:solidFill>
                      <a:srgbClr val="3B4F89"/>
                    </a:solidFill>
                  </a:rPr>
                  <a:t>x</a:t>
                </a:r>
                <a:r>
                  <a:rPr lang="es-UY" sz="2800" i="1" baseline="-25000" dirty="0" err="1">
                    <a:solidFill>
                      <a:srgbClr val="3B4F89"/>
                    </a:solidFill>
                  </a:rPr>
                  <a:t>n</a:t>
                </a:r>
                <a:endParaRPr lang="es-UY" sz="2800" i="1" dirty="0">
                  <a:solidFill>
                    <a:srgbClr val="3B4F89"/>
                  </a:solidFill>
                </a:endParaRPr>
              </a:p>
              <a:p>
                <a:r>
                  <a:rPr lang="es-UY" sz="3000" dirty="0" smtClean="0"/>
                  <a:t>Obtenemos la </a:t>
                </a:r>
                <a:r>
                  <a:rPr lang="es-UY" sz="3000" b="1" u="sng" dirty="0" smtClean="0"/>
                  <a:t>Función de Gasto</a:t>
                </a:r>
                <a:endParaRPr lang="es-UY" sz="3000" b="1" dirty="0" smtClean="0"/>
              </a:p>
              <a:p>
                <a:pPr algn="ctr">
                  <a:lnSpc>
                    <a:spcPct val="120000"/>
                  </a:lnSpc>
                  <a:buFontTx/>
                  <a:buNone/>
                </a:pPr>
                <a:r>
                  <a:rPr lang="es-UY" sz="2800" dirty="0" smtClean="0">
                    <a:solidFill>
                      <a:srgbClr val="3B4F89"/>
                    </a:solidFill>
                  </a:rPr>
                  <a:t>E*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sz="2800" i="1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800" b="0" i="1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UY" sz="2800" b="0" i="1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s-UY" sz="2800" i="1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s-UY" sz="2800" i="1" smtClean="0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sz="2800" b="0" i="1" smtClean="0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UY" sz="2800" b="0" i="1" smtClean="0">
                                <a:solidFill>
                                  <a:srgbClr val="3B4F8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s-UY" sz="2800" b="0" i="1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s-UY" sz="2800" b="0" i="1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UY" sz="2800" b="0" i="1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800" b="0" i="1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UY" sz="2800" b="0" i="1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s-UY" sz="2800" b="0" i="1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UY" sz="2800" b="0" i="1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UY" sz="2800" b="0" i="1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s-UY" sz="2800" b="0" i="1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s-UY" sz="2800" b="0" i="1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s-UY" sz="2800" b="0" i="1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800" b="0" i="1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UY" sz="2800" b="0" i="1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Sup>
                      <m:sSubSupPr>
                        <m:ctrlPr>
                          <a:rPr lang="es-UY" sz="2800" b="0" i="1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UY" sz="2800" b="0" i="1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UY" sz="2800" b="0" i="1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s-UY" sz="2800" b="0" i="1" smtClean="0">
                            <a:solidFill>
                              <a:srgbClr val="3B4F89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s-UY" sz="2800" b="0" i="1" smtClean="0">
                        <a:solidFill>
                          <a:srgbClr val="3B4F89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UY" sz="2800" b="0" dirty="0" smtClean="0">
                    <a:solidFill>
                      <a:srgbClr val="3B4F89"/>
                    </a:solidFill>
                  </a:rPr>
                  <a:t> </a:t>
                </a:r>
                <a:r>
                  <a:rPr lang="es-UY" sz="2800" i="1" dirty="0" smtClean="0">
                    <a:solidFill>
                      <a:srgbClr val="3B4F89"/>
                    </a:solidFill>
                  </a:rPr>
                  <a:t>E</a:t>
                </a:r>
                <a:r>
                  <a:rPr lang="es-UY" sz="2800" dirty="0" smtClean="0">
                    <a:solidFill>
                      <a:srgbClr val="3B4F89"/>
                    </a:solidFill>
                  </a:rPr>
                  <a:t>(</a:t>
                </a:r>
                <a:r>
                  <a:rPr lang="es-UY" sz="2800" i="1" dirty="0" smtClean="0">
                    <a:solidFill>
                      <a:srgbClr val="3B4F89"/>
                    </a:solidFill>
                  </a:rPr>
                  <a:t>p</a:t>
                </a:r>
                <a:r>
                  <a:rPr lang="es-UY" sz="2800" baseline="-25000" dirty="0" smtClean="0">
                    <a:solidFill>
                      <a:srgbClr val="3B4F89"/>
                    </a:solidFill>
                  </a:rPr>
                  <a:t>1</a:t>
                </a:r>
                <a:r>
                  <a:rPr lang="es-UY" sz="2800" dirty="0" smtClean="0">
                    <a:solidFill>
                      <a:srgbClr val="3B4F89"/>
                    </a:solidFill>
                  </a:rPr>
                  <a:t>, </a:t>
                </a:r>
                <a:r>
                  <a:rPr lang="es-UY" sz="2800" i="1" dirty="0" smtClean="0">
                    <a:solidFill>
                      <a:srgbClr val="3B4F89"/>
                    </a:solidFill>
                  </a:rPr>
                  <a:t>p</a:t>
                </a:r>
                <a:r>
                  <a:rPr lang="es-UY" sz="2800" baseline="-25000" dirty="0" smtClean="0">
                    <a:solidFill>
                      <a:srgbClr val="3B4F89"/>
                    </a:solidFill>
                  </a:rPr>
                  <a:t>2</a:t>
                </a:r>
                <a:r>
                  <a:rPr lang="es-UY" sz="2800" dirty="0" smtClean="0">
                    <a:solidFill>
                      <a:srgbClr val="3B4F89"/>
                    </a:solidFill>
                  </a:rPr>
                  <a:t>,…, </a:t>
                </a:r>
                <a:r>
                  <a:rPr lang="es-UY" sz="2800" i="1" dirty="0" err="1" smtClean="0">
                    <a:solidFill>
                      <a:srgbClr val="3B4F89"/>
                    </a:solidFill>
                  </a:rPr>
                  <a:t>p</a:t>
                </a:r>
                <a:r>
                  <a:rPr lang="es-UY" sz="2800" i="1" baseline="-25000" dirty="0" err="1" smtClean="0">
                    <a:solidFill>
                      <a:srgbClr val="3B4F89"/>
                    </a:solidFill>
                  </a:rPr>
                  <a:t>n</a:t>
                </a:r>
                <a:r>
                  <a:rPr lang="es-UY" sz="2800" dirty="0" smtClean="0">
                    <a:solidFill>
                      <a:srgbClr val="3B4F89"/>
                    </a:solidFill>
                  </a:rPr>
                  <a:t>, </a:t>
                </a:r>
                <a:r>
                  <a:rPr lang="es-UY" sz="2800" i="1" dirty="0" smtClean="0">
                    <a:solidFill>
                      <a:srgbClr val="3B4F89"/>
                    </a:solidFill>
                  </a:rPr>
                  <a:t>U</a:t>
                </a:r>
                <a:r>
                  <a:rPr lang="es-UY" sz="2800" dirty="0" smtClean="0">
                    <a:solidFill>
                      <a:srgbClr val="3B4F89"/>
                    </a:solidFill>
                  </a:rPr>
                  <a:t>)</a:t>
                </a:r>
              </a:p>
              <a:p>
                <a:endParaRPr lang="es-UY" sz="3000" dirty="0" smtClean="0"/>
              </a:p>
              <a:p>
                <a:r>
                  <a:rPr lang="es-UY" sz="3000" dirty="0" smtClean="0"/>
                  <a:t>Muestra </a:t>
                </a:r>
                <a:r>
                  <a:rPr lang="es-UY" sz="3000" dirty="0"/>
                  <a:t>el </a:t>
                </a:r>
                <a:r>
                  <a:rPr lang="es-UY" sz="3000" b="1" i="1" u="sng" dirty="0"/>
                  <a:t>mínimo</a:t>
                </a:r>
                <a:r>
                  <a:rPr lang="es-UY" sz="3000" b="1" i="1" dirty="0"/>
                  <a:t> gasto necesario para alcanzar un nivel dado de utilidad</a:t>
                </a:r>
                <a:r>
                  <a:rPr lang="es-UY" sz="3000" dirty="0"/>
                  <a:t> </a:t>
                </a:r>
                <a14:m>
                  <m:oMath xmlns:m="http://schemas.openxmlformats.org/officeDocument/2006/math">
                    <m:r>
                      <a:rPr lang="es-UY" sz="3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s-UY" sz="3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UY" sz="3000" dirty="0" smtClean="0"/>
                  <a:t>para </a:t>
                </a:r>
                <a:r>
                  <a:rPr lang="es-UY" sz="3000" dirty="0"/>
                  <a:t>un </a:t>
                </a:r>
                <a:r>
                  <a:rPr lang="es-UY" sz="3000" dirty="0" smtClean="0"/>
                  <a:t>conjunto </a:t>
                </a:r>
                <a:r>
                  <a:rPr lang="es-UY" sz="3000" dirty="0"/>
                  <a:t>de precios en particular</a:t>
                </a:r>
                <a:endParaRPr lang="es-UY" sz="3000" dirty="0" smtClean="0"/>
              </a:p>
              <a:p>
                <a:r>
                  <a:rPr lang="es-UY" sz="3000" dirty="0" smtClean="0"/>
                  <a:t>E es la función inversa de V</a:t>
                </a:r>
              </a:p>
            </p:txBody>
          </p:sp>
        </mc:Choice>
        <mc:Fallback xmlns="">
          <p:sp>
            <p:nvSpPr>
              <p:cNvPr id="2355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1219200"/>
                <a:ext cx="9067800" cy="5334000"/>
              </a:xfrm>
              <a:blipFill>
                <a:blip r:embed="rId3"/>
                <a:stretch>
                  <a:fillRect l="-1412" t="-1486" b="-45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20ABB4C2-FC6B-42AD-8870-6E085438B433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57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776" y="1339076"/>
            <a:ext cx="8229600" cy="1066800"/>
          </a:xfrm>
        </p:spPr>
        <p:txBody>
          <a:bodyPr/>
          <a:lstStyle/>
          <a:p>
            <a:r>
              <a:rPr lang="en-US" sz="2800" dirty="0" err="1" smtClean="0"/>
              <a:t>Función</a:t>
            </a:r>
            <a:r>
              <a:rPr lang="en-US" sz="2800" dirty="0" smtClean="0"/>
              <a:t> de </a:t>
            </a:r>
            <a:r>
              <a:rPr lang="en-US" sz="2800" dirty="0" err="1" smtClean="0"/>
              <a:t>utilidad</a:t>
            </a:r>
            <a:r>
              <a:rPr lang="en-US" sz="2800" dirty="0" smtClean="0"/>
              <a:t> </a:t>
            </a:r>
            <a:r>
              <a:rPr lang="en-US" sz="2800" dirty="0" err="1" smtClean="0"/>
              <a:t>indirecta</a:t>
            </a:r>
            <a:r>
              <a:rPr lang="en-US" sz="2800" dirty="0" smtClean="0"/>
              <a:t>, Cobb-Douglas, 2 </a:t>
            </a:r>
            <a:r>
              <a:rPr lang="en-US" sz="2800" dirty="0" err="1" smtClean="0"/>
              <a:t>bienes</a:t>
            </a:r>
            <a:r>
              <a:rPr lang="en-US" sz="2800" dirty="0"/>
              <a:t>:</a:t>
            </a:r>
            <a:endParaRPr lang="en-US" sz="2800" dirty="0" smtClean="0"/>
          </a:p>
        </p:txBody>
      </p:sp>
      <p:graphicFrame>
        <p:nvGraphicFramePr>
          <p:cNvPr id="196612" name="Object 4"/>
          <p:cNvGraphicFramePr>
            <a:graphicFrameLocks noChangeAspect="1"/>
          </p:cNvGraphicFramePr>
          <p:nvPr>
            <p:extLst/>
          </p:nvPr>
        </p:nvGraphicFramePr>
        <p:xfrm>
          <a:off x="2590800" y="1981200"/>
          <a:ext cx="327501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cuación" r:id="rId4" imgW="1473120" imgH="444240" progId="Equation.3">
                  <p:embed/>
                </p:oleObj>
              </mc:Choice>
              <mc:Fallback>
                <p:oleObj name="Ecuación" r:id="rId4" imgW="1473120" imgH="444240" progId="Equation.3">
                  <p:embed/>
                  <p:pic>
                    <p:nvPicPr>
                      <p:cNvPr id="1966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81200"/>
                        <a:ext cx="3275013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6613" name="Rectangle 5"/>
              <p:cNvSpPr>
                <a:spLocks noChangeArrowheads="1"/>
              </p:cNvSpPr>
              <p:nvPr/>
            </p:nvSpPr>
            <p:spPr bwMode="auto">
              <a:xfrm>
                <a:off x="656064" y="3146038"/>
                <a:ext cx="8153400" cy="3102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 algn="l">
                  <a:spcBef>
                    <a:spcPct val="20000"/>
                  </a:spcBef>
                  <a:buFontTx/>
                  <a:buChar char="•"/>
                </a:pPr>
                <a:r>
                  <a:rPr lang="en-US" sz="2800" baseline="0" dirty="0" err="1" smtClean="0">
                    <a:solidFill>
                      <a:srgbClr val="470F3E"/>
                    </a:solidFill>
                  </a:rPr>
                  <a:t>Sustituimos</a:t>
                </a:r>
                <a:r>
                  <a:rPr lang="en-US" sz="2800" baseline="0" dirty="0" smtClean="0">
                    <a:solidFill>
                      <a:srgbClr val="470F3E"/>
                    </a:solidFill>
                  </a:rPr>
                  <a:t> V </a:t>
                </a:r>
                <a:r>
                  <a:rPr lang="en-US" sz="2800" baseline="0" dirty="0" err="1" smtClean="0">
                    <a:solidFill>
                      <a:srgbClr val="470F3E"/>
                    </a:solidFill>
                  </a:rPr>
                  <a:t>por</a:t>
                </a:r>
                <a:r>
                  <a:rPr lang="en-US" sz="2800" baseline="0" dirty="0" smtClean="0">
                    <a:solidFill>
                      <a:srgbClr val="470F3E"/>
                    </a:solidFill>
                  </a:rPr>
                  <a:t> U e I </a:t>
                </a:r>
                <a:r>
                  <a:rPr lang="en-US" sz="2800" baseline="0" dirty="0" err="1" smtClean="0">
                    <a:solidFill>
                      <a:srgbClr val="470F3E"/>
                    </a:solidFill>
                  </a:rPr>
                  <a:t>por</a:t>
                </a:r>
                <a:r>
                  <a:rPr lang="en-US" sz="2800" baseline="0" dirty="0" smtClean="0">
                    <a:solidFill>
                      <a:srgbClr val="470F3E"/>
                    </a:solidFill>
                  </a:rPr>
                  <a:t> E: </a:t>
                </a:r>
              </a:p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800" b="0" i="1" baseline="0" smtClean="0">
                          <a:solidFill>
                            <a:srgbClr val="470F3E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s-UY" sz="2800" b="0" i="1" baseline="0" smtClean="0">
                          <a:solidFill>
                            <a:srgbClr val="470F3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800" b="0" i="1" baseline="0" smtClean="0">
                              <a:solidFill>
                                <a:srgbClr val="470F3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800" b="0" i="1" baseline="0" smtClean="0">
                              <a:solidFill>
                                <a:srgbClr val="470F3E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s-UY" sz="2800" b="0" i="1" baseline="0" smtClean="0">
                              <a:solidFill>
                                <a:srgbClr val="470F3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s-UY" sz="2800" b="0" i="1" baseline="0" smtClean="0">
                                  <a:solidFill>
                                    <a:srgbClr val="470F3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b="0" i="1" baseline="0" smtClean="0">
                                  <a:solidFill>
                                    <a:srgbClr val="470F3E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b="0" i="1" baseline="0" smtClean="0">
                                  <a:solidFill>
                                    <a:srgbClr val="470F3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s-UY" sz="2800" b="0" i="1" baseline="0" smtClean="0">
                                  <a:solidFill>
                                    <a:srgbClr val="470F3E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s-UY" sz="2800" b="0" i="1" baseline="0" smtClean="0">
                                  <a:solidFill>
                                    <a:srgbClr val="470F3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800" b="0" i="1" baseline="0" smtClean="0">
                                  <a:solidFill>
                                    <a:srgbClr val="470F3E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UY" sz="2800" b="0" i="1" baseline="0" smtClean="0">
                                  <a:solidFill>
                                    <a:srgbClr val="470F3E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s-UY" sz="2800" b="0" i="1" baseline="0" smtClean="0">
                                  <a:solidFill>
                                    <a:srgbClr val="470F3E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800" baseline="0" dirty="0" smtClean="0">
                  <a:solidFill>
                    <a:srgbClr val="470F3E"/>
                  </a:solidFill>
                </a:endParaRPr>
              </a:p>
              <a:p>
                <a:pPr marL="342900" indent="-342900" algn="l">
                  <a:spcBef>
                    <a:spcPct val="20000"/>
                  </a:spcBef>
                  <a:buFontTx/>
                  <a:buChar char="•"/>
                </a:pPr>
                <a:r>
                  <a:rPr lang="es-UY" sz="2800" baseline="0" dirty="0" smtClean="0">
                    <a:solidFill>
                      <a:srgbClr val="470F3E"/>
                    </a:solidFill>
                  </a:rPr>
                  <a:t>Y despejamos E, tendremos la función de gasto</a:t>
                </a:r>
              </a:p>
              <a:p>
                <a:pPr marL="342900" indent="-342900">
                  <a:lnSpc>
                    <a:spcPct val="130000"/>
                  </a:lnSpc>
                  <a:spcBef>
                    <a:spcPct val="20000"/>
                  </a:spcBef>
                </a:pPr>
                <a:r>
                  <a:rPr lang="en-US" sz="2800" i="1" baseline="0" dirty="0" smtClean="0">
                    <a:solidFill>
                      <a:srgbClr val="3B4F89"/>
                    </a:solidFill>
                  </a:rPr>
                  <a:t>E</a:t>
                </a:r>
                <a:r>
                  <a:rPr lang="en-US" sz="2800" baseline="0" dirty="0" smtClean="0">
                    <a:solidFill>
                      <a:srgbClr val="3B4F89"/>
                    </a:solidFill>
                  </a:rPr>
                  <a:t>(</a:t>
                </a:r>
                <a:r>
                  <a:rPr lang="en-US" sz="2800" i="1" baseline="0" dirty="0" err="1" smtClean="0">
                    <a:solidFill>
                      <a:srgbClr val="3B4F89"/>
                    </a:solidFill>
                  </a:rPr>
                  <a:t>p</a:t>
                </a:r>
                <a:r>
                  <a:rPr lang="en-US" sz="2800" i="1" dirty="0" err="1" smtClean="0">
                    <a:solidFill>
                      <a:srgbClr val="3B4F89"/>
                    </a:solidFill>
                  </a:rPr>
                  <a:t>x</a:t>
                </a:r>
                <a:r>
                  <a:rPr lang="en-US" sz="2800" baseline="0" dirty="0" err="1" smtClean="0">
                    <a:solidFill>
                      <a:srgbClr val="3B4F89"/>
                    </a:solidFill>
                  </a:rPr>
                  <a:t>,</a:t>
                </a:r>
                <a:r>
                  <a:rPr lang="en-US" sz="2800" i="1" baseline="0" dirty="0" err="1" smtClean="0">
                    <a:solidFill>
                      <a:srgbClr val="3B4F89"/>
                    </a:solidFill>
                  </a:rPr>
                  <a:t>p</a:t>
                </a:r>
                <a:r>
                  <a:rPr lang="en-US" sz="2800" i="1" dirty="0" err="1" smtClean="0">
                    <a:solidFill>
                      <a:srgbClr val="3B4F89"/>
                    </a:solidFill>
                  </a:rPr>
                  <a:t>y</a:t>
                </a:r>
                <a:r>
                  <a:rPr lang="en-US" sz="2800" baseline="0" dirty="0" err="1" smtClean="0">
                    <a:solidFill>
                      <a:srgbClr val="3B4F89"/>
                    </a:solidFill>
                  </a:rPr>
                  <a:t>,</a:t>
                </a:r>
                <a:r>
                  <a:rPr lang="en-US" sz="2800" i="1" baseline="0" dirty="0" err="1" smtClean="0">
                    <a:solidFill>
                      <a:srgbClr val="3B4F89"/>
                    </a:solidFill>
                  </a:rPr>
                  <a:t>U</a:t>
                </a:r>
                <a:r>
                  <a:rPr lang="en-US" sz="2800" baseline="0" dirty="0">
                    <a:solidFill>
                      <a:srgbClr val="3B4F89"/>
                    </a:solidFill>
                  </a:rPr>
                  <a:t>) = 2</a:t>
                </a:r>
                <a:r>
                  <a:rPr lang="en-US" sz="2800" i="1" baseline="0" dirty="0">
                    <a:solidFill>
                      <a:srgbClr val="3B4F89"/>
                    </a:solidFill>
                  </a:rPr>
                  <a:t>p</a:t>
                </a:r>
                <a:r>
                  <a:rPr lang="en-US" sz="2800" i="1" dirty="0">
                    <a:solidFill>
                      <a:srgbClr val="3B4F89"/>
                    </a:solidFill>
                  </a:rPr>
                  <a:t>x</a:t>
                </a:r>
                <a:r>
                  <a:rPr lang="en-US" sz="2800" baseline="30000" dirty="0">
                    <a:solidFill>
                      <a:srgbClr val="3B4F89"/>
                    </a:solidFill>
                  </a:rPr>
                  <a:t>0.5</a:t>
                </a:r>
                <a:r>
                  <a:rPr lang="en-US" sz="2800" i="1" baseline="0" dirty="0">
                    <a:solidFill>
                      <a:srgbClr val="3B4F89"/>
                    </a:solidFill>
                  </a:rPr>
                  <a:t>p</a:t>
                </a:r>
                <a:r>
                  <a:rPr lang="en-US" sz="2800" i="1" dirty="0">
                    <a:solidFill>
                      <a:srgbClr val="3B4F89"/>
                    </a:solidFill>
                  </a:rPr>
                  <a:t>y</a:t>
                </a:r>
                <a:r>
                  <a:rPr lang="en-US" sz="2800" baseline="30000" dirty="0">
                    <a:solidFill>
                      <a:srgbClr val="3B4F89"/>
                    </a:solidFill>
                  </a:rPr>
                  <a:t>0.5</a:t>
                </a:r>
                <a:r>
                  <a:rPr lang="en-US" sz="2800" i="1" baseline="0" dirty="0">
                    <a:solidFill>
                      <a:srgbClr val="3B4F89"/>
                    </a:solidFill>
                  </a:rPr>
                  <a:t>U</a:t>
                </a:r>
              </a:p>
            </p:txBody>
          </p:sp>
        </mc:Choice>
        <mc:Fallback xmlns="">
          <p:sp>
            <p:nvSpPr>
              <p:cNvPr id="19661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064" y="3146038"/>
                <a:ext cx="8153400" cy="3102362"/>
              </a:xfrm>
              <a:prstGeom prst="rect">
                <a:avLst/>
              </a:prstGeom>
              <a:blipFill>
                <a:blip r:embed="rId6"/>
                <a:stretch>
                  <a:fillRect l="-1346" t="-1965" r="-5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91376" y="3048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9pPr>
          </a:lstStyle>
          <a:p>
            <a:r>
              <a:rPr lang="es-UY" kern="0" baseline="0" dirty="0" smtClean="0"/>
              <a:t>Minimización del Gasto</a:t>
            </a:r>
            <a:br>
              <a:rPr lang="es-UY" kern="0" baseline="0" dirty="0" smtClean="0"/>
            </a:br>
            <a:r>
              <a:rPr lang="es-UY" sz="4000" kern="0" baseline="0" dirty="0" smtClean="0"/>
              <a:t>Dos Funciones de Gasto</a:t>
            </a:r>
            <a:endParaRPr lang="en-US" sz="4000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18852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BCD65CB3-4A25-47D0-9779-1F4B9DF16BE6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58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12863"/>
            <a:ext cx="9067800" cy="1066800"/>
          </a:xfrm>
        </p:spPr>
        <p:txBody>
          <a:bodyPr/>
          <a:lstStyle/>
          <a:p>
            <a:r>
              <a:rPr lang="en-US" dirty="0" smtClean="0"/>
              <a:t>Para el </a:t>
            </a:r>
            <a:r>
              <a:rPr lang="en-US" dirty="0" err="1" smtClean="0"/>
              <a:t>caso</a:t>
            </a:r>
            <a:r>
              <a:rPr lang="en-US" dirty="0" smtClean="0"/>
              <a:t> de </a:t>
            </a:r>
            <a:r>
              <a:rPr lang="en-US" dirty="0" err="1" smtClean="0"/>
              <a:t>proporciones</a:t>
            </a:r>
            <a:r>
              <a:rPr lang="en-US" dirty="0" smtClean="0"/>
              <a:t> </a:t>
            </a:r>
            <a:r>
              <a:rPr lang="en-US" dirty="0" err="1" smtClean="0"/>
              <a:t>fijas</a:t>
            </a:r>
            <a:r>
              <a:rPr lang="en-US" dirty="0" smtClean="0"/>
              <a:t>, la </a:t>
            </a:r>
            <a:r>
              <a:rPr lang="en-US" dirty="0" err="1" smtClean="0"/>
              <a:t>función</a:t>
            </a:r>
            <a:r>
              <a:rPr lang="en-US" dirty="0" smtClean="0"/>
              <a:t> de </a:t>
            </a:r>
            <a:r>
              <a:rPr lang="en-US" dirty="0" err="1" smtClean="0"/>
              <a:t>utilidad</a:t>
            </a:r>
            <a:r>
              <a:rPr lang="en-US" dirty="0" smtClean="0"/>
              <a:t> </a:t>
            </a:r>
            <a:r>
              <a:rPr lang="en-US" dirty="0" err="1" smtClean="0"/>
              <a:t>indirecta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endParaRPr lang="en-US" dirty="0" smtClean="0"/>
          </a:p>
        </p:txBody>
      </p:sp>
      <p:graphicFrame>
        <p:nvGraphicFramePr>
          <p:cNvPr id="211972" name="Object 4"/>
          <p:cNvGraphicFramePr>
            <a:graphicFrameLocks noChangeAspect="1"/>
          </p:cNvGraphicFramePr>
          <p:nvPr>
            <p:extLst/>
          </p:nvPr>
        </p:nvGraphicFramePr>
        <p:xfrm>
          <a:off x="4800600" y="2198688"/>
          <a:ext cx="38242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Equation" r:id="rId4" imgW="1688760" imgH="444240" progId="Equation.3">
                  <p:embed/>
                </p:oleObj>
              </mc:Choice>
              <mc:Fallback>
                <p:oleObj name="Equation" r:id="rId4" imgW="1688760" imgH="444240" progId="Equation.3">
                  <p:embed/>
                  <p:pic>
                    <p:nvPicPr>
                      <p:cNvPr id="2119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198688"/>
                        <a:ext cx="3824287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267629" y="3265488"/>
            <a:ext cx="8153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 baseline="0" dirty="0">
                <a:solidFill>
                  <a:srgbClr val="470F3E"/>
                </a:solidFill>
              </a:rPr>
              <a:t>Si </a:t>
            </a:r>
            <a:r>
              <a:rPr lang="en-US" sz="3200" baseline="0" dirty="0" err="1">
                <a:solidFill>
                  <a:srgbClr val="470F3E"/>
                </a:solidFill>
              </a:rPr>
              <a:t>cambiamos</a:t>
            </a:r>
            <a:r>
              <a:rPr lang="en-US" sz="3200" baseline="0" dirty="0">
                <a:solidFill>
                  <a:srgbClr val="470F3E"/>
                </a:solidFill>
              </a:rPr>
              <a:t> </a:t>
            </a:r>
            <a:r>
              <a:rPr lang="en-US" sz="3200" baseline="0" dirty="0" err="1">
                <a:solidFill>
                  <a:srgbClr val="470F3E"/>
                </a:solidFill>
              </a:rPr>
              <a:t>nuevamente</a:t>
            </a:r>
            <a:r>
              <a:rPr lang="en-US" sz="3200" baseline="0" dirty="0">
                <a:solidFill>
                  <a:srgbClr val="470F3E"/>
                </a:solidFill>
              </a:rPr>
              <a:t> el </a:t>
            </a:r>
            <a:r>
              <a:rPr lang="en-US" sz="3200" baseline="0" dirty="0" err="1">
                <a:solidFill>
                  <a:srgbClr val="470F3E"/>
                </a:solidFill>
              </a:rPr>
              <a:t>lugar</a:t>
            </a:r>
            <a:r>
              <a:rPr lang="en-US" sz="3200" baseline="0" dirty="0">
                <a:solidFill>
                  <a:srgbClr val="470F3E"/>
                </a:solidFill>
              </a:rPr>
              <a:t> de la </a:t>
            </a:r>
            <a:r>
              <a:rPr lang="en-US" sz="3200" baseline="0" dirty="0" err="1">
                <a:solidFill>
                  <a:srgbClr val="470F3E"/>
                </a:solidFill>
              </a:rPr>
              <a:t>utilidad</a:t>
            </a:r>
            <a:r>
              <a:rPr lang="en-US" sz="3200" baseline="0" dirty="0">
                <a:solidFill>
                  <a:srgbClr val="470F3E"/>
                </a:solidFill>
              </a:rPr>
              <a:t> y del </a:t>
            </a:r>
            <a:r>
              <a:rPr lang="en-US" sz="3200" baseline="0" dirty="0" err="1" smtClean="0">
                <a:solidFill>
                  <a:srgbClr val="470F3E"/>
                </a:solidFill>
              </a:rPr>
              <a:t>gasto</a:t>
            </a:r>
            <a:r>
              <a:rPr lang="en-US" sz="3200" baseline="0" dirty="0" smtClean="0">
                <a:solidFill>
                  <a:srgbClr val="470F3E"/>
                </a:solidFill>
              </a:rPr>
              <a:t>:</a:t>
            </a:r>
            <a:endParaRPr lang="en-US" sz="3200" baseline="0" dirty="0">
              <a:solidFill>
                <a:srgbClr val="470F3E"/>
              </a:solidFill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sz="2800" i="1" baseline="0" dirty="0">
                <a:solidFill>
                  <a:srgbClr val="3B4F89"/>
                </a:solidFill>
              </a:rPr>
              <a:t>E</a:t>
            </a:r>
            <a:r>
              <a:rPr lang="en-US" sz="2800" baseline="0" dirty="0">
                <a:solidFill>
                  <a:srgbClr val="3B4F89"/>
                </a:solidFill>
              </a:rPr>
              <a:t>(</a:t>
            </a:r>
            <a:r>
              <a:rPr lang="en-US" sz="2800" i="1" baseline="0" dirty="0" err="1">
                <a:solidFill>
                  <a:srgbClr val="3B4F89"/>
                </a:solidFill>
              </a:rPr>
              <a:t>p</a:t>
            </a:r>
            <a:r>
              <a:rPr lang="en-US" sz="2800" i="1" dirty="0" err="1">
                <a:solidFill>
                  <a:srgbClr val="3B4F89"/>
                </a:solidFill>
              </a:rPr>
              <a:t>x</a:t>
            </a:r>
            <a:r>
              <a:rPr lang="en-US" sz="2800" baseline="0" dirty="0" err="1">
                <a:solidFill>
                  <a:srgbClr val="3B4F89"/>
                </a:solidFill>
              </a:rPr>
              <a:t>,</a:t>
            </a:r>
            <a:r>
              <a:rPr lang="en-US" sz="2800" i="1" baseline="0" dirty="0" err="1">
                <a:solidFill>
                  <a:srgbClr val="3B4F89"/>
                </a:solidFill>
              </a:rPr>
              <a:t>p</a:t>
            </a:r>
            <a:r>
              <a:rPr lang="en-US" sz="2800" i="1" dirty="0" err="1">
                <a:solidFill>
                  <a:srgbClr val="3B4F89"/>
                </a:solidFill>
              </a:rPr>
              <a:t>y</a:t>
            </a:r>
            <a:r>
              <a:rPr lang="en-US" sz="2800" baseline="0" dirty="0" err="1">
                <a:solidFill>
                  <a:srgbClr val="3B4F89"/>
                </a:solidFill>
              </a:rPr>
              <a:t>,</a:t>
            </a:r>
            <a:r>
              <a:rPr lang="en-US" sz="2800" i="1" baseline="0" dirty="0" err="1">
                <a:solidFill>
                  <a:srgbClr val="3B4F89"/>
                </a:solidFill>
              </a:rPr>
              <a:t>U</a:t>
            </a:r>
            <a:r>
              <a:rPr lang="en-US" sz="2800" baseline="0" dirty="0">
                <a:solidFill>
                  <a:srgbClr val="3B4F89"/>
                </a:solidFill>
              </a:rPr>
              <a:t>) = (</a:t>
            </a:r>
            <a:r>
              <a:rPr lang="en-US" sz="2800" i="1" baseline="0" dirty="0" err="1">
                <a:solidFill>
                  <a:srgbClr val="3B4F89"/>
                </a:solidFill>
              </a:rPr>
              <a:t>p</a:t>
            </a:r>
            <a:r>
              <a:rPr lang="en-US" sz="2800" i="1" dirty="0" err="1">
                <a:solidFill>
                  <a:srgbClr val="3B4F89"/>
                </a:solidFill>
              </a:rPr>
              <a:t>x</a:t>
            </a:r>
            <a:r>
              <a:rPr lang="en-US" sz="2800" i="1" dirty="0">
                <a:solidFill>
                  <a:srgbClr val="3B4F89"/>
                </a:solidFill>
              </a:rPr>
              <a:t> </a:t>
            </a:r>
            <a:r>
              <a:rPr lang="en-US" sz="2800" i="1" baseline="0" dirty="0">
                <a:solidFill>
                  <a:srgbClr val="3B4F89"/>
                </a:solidFill>
              </a:rPr>
              <a:t>+ </a:t>
            </a:r>
            <a:r>
              <a:rPr lang="en-US" sz="2800" baseline="0" dirty="0">
                <a:solidFill>
                  <a:srgbClr val="3B4F89"/>
                </a:solidFill>
              </a:rPr>
              <a:t>0.25</a:t>
            </a:r>
            <a:r>
              <a:rPr lang="en-US" sz="2800" i="1" baseline="0" dirty="0">
                <a:solidFill>
                  <a:srgbClr val="3B4F89"/>
                </a:solidFill>
              </a:rPr>
              <a:t>p</a:t>
            </a:r>
            <a:r>
              <a:rPr lang="en-US" sz="2800" i="1" dirty="0">
                <a:solidFill>
                  <a:srgbClr val="3B4F89"/>
                </a:solidFill>
              </a:rPr>
              <a:t>y</a:t>
            </a:r>
            <a:r>
              <a:rPr lang="en-US" sz="2800" baseline="0" dirty="0">
                <a:solidFill>
                  <a:srgbClr val="3B4F89"/>
                </a:solidFill>
              </a:rPr>
              <a:t>)</a:t>
            </a:r>
            <a:r>
              <a:rPr lang="en-US" sz="2800" i="1" baseline="0" dirty="0">
                <a:solidFill>
                  <a:srgbClr val="3B4F89"/>
                </a:solidFill>
              </a:rPr>
              <a:t>U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91376" y="3048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9pPr>
          </a:lstStyle>
          <a:p>
            <a:r>
              <a:rPr lang="es-UY" kern="0" baseline="0" dirty="0" smtClean="0"/>
              <a:t>Minimización del Gasto</a:t>
            </a:r>
            <a:br>
              <a:rPr lang="es-UY" kern="0" baseline="0" dirty="0" smtClean="0"/>
            </a:br>
            <a:r>
              <a:rPr lang="es-UY" sz="4000" kern="0" baseline="0" dirty="0" smtClean="0"/>
              <a:t>Dos Funciones de Gasto</a:t>
            </a:r>
            <a:endParaRPr lang="en-US" sz="4000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7708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1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E11A7619-CCEE-4A56-BC1F-BEC224DA8F6D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59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15400" cy="4876800"/>
          </a:xfrm>
        </p:spPr>
        <p:txBody>
          <a:bodyPr/>
          <a:lstStyle/>
          <a:p>
            <a:r>
              <a:rPr lang="es-UY" dirty="0" smtClean="0"/>
              <a:t>Homogénea de grado 1</a:t>
            </a:r>
          </a:p>
          <a:p>
            <a:pPr lvl="1"/>
            <a:r>
              <a:rPr lang="es-UY" dirty="0" smtClean="0"/>
              <a:t>Duplicar el precio de todos los bienes va a implicar que exactamente se duplique el gasto necesario</a:t>
            </a:r>
          </a:p>
          <a:p>
            <a:r>
              <a:rPr lang="es-UY" dirty="0" smtClean="0"/>
              <a:t>No-decreciente en los precios</a:t>
            </a:r>
          </a:p>
          <a:p>
            <a:pPr lvl="1"/>
            <a:r>
              <a:rPr lang="es-UY" dirty="0" smtClean="0">
                <a:sym typeface="Symbol" pitchFamily="18" charset="2"/>
              </a:rPr>
              <a:t></a:t>
            </a:r>
            <a:r>
              <a:rPr lang="es-UY" i="1" dirty="0" smtClean="0">
                <a:sym typeface="Symbol" pitchFamily="18" charset="2"/>
              </a:rPr>
              <a:t>E</a:t>
            </a:r>
            <a:r>
              <a:rPr lang="es-UY" dirty="0" smtClean="0">
                <a:sym typeface="Symbol" pitchFamily="18" charset="2"/>
              </a:rPr>
              <a:t>/</a:t>
            </a:r>
            <a:r>
              <a:rPr lang="es-UY" i="1" dirty="0" smtClean="0">
                <a:sym typeface="Symbol" pitchFamily="18" charset="2"/>
              </a:rPr>
              <a:t>p</a:t>
            </a:r>
            <a:r>
              <a:rPr lang="es-UY" i="1" baseline="-25000" dirty="0" smtClean="0">
                <a:sym typeface="Symbol" pitchFamily="18" charset="2"/>
              </a:rPr>
              <a:t>i</a:t>
            </a:r>
            <a:r>
              <a:rPr lang="es-UY" dirty="0" smtClean="0">
                <a:sym typeface="Symbol" pitchFamily="18" charset="2"/>
              </a:rPr>
              <a:t>  0 para cada bien </a:t>
            </a:r>
            <a:r>
              <a:rPr lang="es-UY" i="1" dirty="0" smtClean="0">
                <a:sym typeface="Symbol" pitchFamily="18" charset="2"/>
              </a:rPr>
              <a:t>i</a:t>
            </a:r>
          </a:p>
          <a:p>
            <a:r>
              <a:rPr lang="es-UY" dirty="0" smtClean="0">
                <a:sym typeface="Symbol" pitchFamily="18" charset="2"/>
              </a:rPr>
              <a:t>Cóncava en precios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06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3B823"/>
                </a:solidFill>
                <a:latin typeface="Arial" charset="0"/>
              </a:defRPr>
            </a:lvl9pPr>
          </a:lstStyle>
          <a:p>
            <a:r>
              <a:rPr lang="es-UY" kern="0" baseline="0" dirty="0" smtClean="0"/>
              <a:t>Minimización del Gasto</a:t>
            </a:r>
          </a:p>
          <a:p>
            <a:r>
              <a:rPr lang="es-UY" sz="3000" kern="0" baseline="0" dirty="0" smtClean="0"/>
              <a:t>Propiedad de las función de gasto</a:t>
            </a:r>
            <a:endParaRPr lang="en-US" sz="3000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0176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1C9F0EC1-AB39-4442-BBA4-400286256DB5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58368" y="0"/>
            <a:ext cx="7772400" cy="762000"/>
          </a:xfrm>
        </p:spPr>
        <p:txBody>
          <a:bodyPr/>
          <a:lstStyle/>
          <a:p>
            <a:r>
              <a:rPr lang="es-UY" dirty="0" smtClean="0"/>
              <a:t>Optimización Restringida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638800"/>
          </a:xfrm>
        </p:spPr>
        <p:txBody>
          <a:bodyPr/>
          <a:lstStyle/>
          <a:p>
            <a:r>
              <a:rPr lang="es-UY" dirty="0" smtClean="0"/>
              <a:t>En términos más formales:</a:t>
            </a:r>
          </a:p>
          <a:p>
            <a:pPr lvl="1"/>
            <a:r>
              <a:rPr lang="es-UY" dirty="0" smtClean="0"/>
              <a:t>Supuesto: el sujeto maximiza su nivel de utilidad sujeto a </a:t>
            </a:r>
            <a:r>
              <a:rPr lang="es-UY" b="1" dirty="0" smtClean="0"/>
              <a:t>restricción presupuestaria</a:t>
            </a:r>
          </a:p>
        </p:txBody>
      </p:sp>
    </p:spTree>
    <p:extLst>
      <p:ext uri="{BB962C8B-B14F-4D97-AF65-F5344CB8AC3E}">
        <p14:creationId xmlns:p14="http://schemas.microsoft.com/office/powerpoint/2010/main" val="25594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fld id="{3D84A497-6B58-4727-B4B6-4957C37113B6}" type="slidenum">
              <a:rPr lang="en-US" baseline="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US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9380"/>
            <a:ext cx="7772400" cy="528637"/>
          </a:xfrm>
        </p:spPr>
        <p:txBody>
          <a:bodyPr/>
          <a:lstStyle/>
          <a:p>
            <a:r>
              <a:rPr lang="es-UY" dirty="0" smtClean="0"/>
              <a:t>Restricción presupuestaria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399"/>
            <a:ext cx="8763000" cy="1966913"/>
          </a:xfrm>
        </p:spPr>
        <p:txBody>
          <a:bodyPr/>
          <a:lstStyle/>
          <a:p>
            <a:r>
              <a:rPr lang="es-UY" dirty="0" smtClean="0"/>
              <a:t>Supongamos que la persona tiene $ </a:t>
            </a:r>
            <a:r>
              <a:rPr lang="es-UY" i="1" dirty="0" smtClean="0">
                <a:latin typeface="Verdana" pitchFamily="34" charset="0"/>
              </a:rPr>
              <a:t>I</a:t>
            </a:r>
            <a:r>
              <a:rPr lang="es-UY" dirty="0" smtClean="0"/>
              <a:t> para gastar entre el bien </a:t>
            </a:r>
            <a:r>
              <a:rPr lang="es-UY" i="1" dirty="0" smtClean="0"/>
              <a:t>x</a:t>
            </a:r>
            <a:r>
              <a:rPr lang="es-UY" dirty="0" smtClean="0"/>
              <a:t> y el bien </a:t>
            </a:r>
            <a:r>
              <a:rPr lang="es-UY" i="1" dirty="0" smtClean="0"/>
              <a:t>y</a:t>
            </a:r>
            <a:endParaRPr lang="es-UY" dirty="0" smtClean="0"/>
          </a:p>
          <a:p>
            <a:pPr algn="ctr">
              <a:lnSpc>
                <a:spcPct val="120000"/>
              </a:lnSpc>
              <a:buFontTx/>
              <a:buNone/>
            </a:pPr>
            <a:r>
              <a:rPr lang="es-UY" sz="2800" dirty="0" err="1" smtClean="0">
                <a:solidFill>
                  <a:srgbClr val="3B4F89"/>
                </a:solidFill>
              </a:rPr>
              <a:t>p</a:t>
            </a:r>
            <a:r>
              <a:rPr lang="es-UY" sz="2800" i="1" baseline="-25000" dirty="0" err="1" smtClean="0">
                <a:solidFill>
                  <a:srgbClr val="3B4F89"/>
                </a:solidFill>
              </a:rPr>
              <a:t>x</a:t>
            </a:r>
            <a:r>
              <a:rPr lang="es-UY" sz="2800" i="1" dirty="0" err="1" smtClean="0">
                <a:solidFill>
                  <a:srgbClr val="3B4F89"/>
                </a:solidFill>
              </a:rPr>
              <a:t>x</a:t>
            </a:r>
            <a:r>
              <a:rPr lang="es-UY" sz="2800" dirty="0" smtClean="0">
                <a:solidFill>
                  <a:srgbClr val="3B4F89"/>
                </a:solidFill>
              </a:rPr>
              <a:t> + </a:t>
            </a:r>
            <a:r>
              <a:rPr lang="es-UY" sz="2800" dirty="0" err="1" smtClean="0">
                <a:solidFill>
                  <a:srgbClr val="3B4F89"/>
                </a:solidFill>
              </a:rPr>
              <a:t>p</a:t>
            </a:r>
            <a:r>
              <a:rPr lang="es-UY" sz="2800" i="1" baseline="-25000" dirty="0" err="1" smtClean="0">
                <a:solidFill>
                  <a:srgbClr val="3B4F89"/>
                </a:solidFill>
              </a:rPr>
              <a:t>y</a:t>
            </a:r>
            <a:r>
              <a:rPr lang="es-UY" sz="2800" i="1" dirty="0" err="1" smtClean="0">
                <a:solidFill>
                  <a:srgbClr val="3B4F89"/>
                </a:solidFill>
              </a:rPr>
              <a:t>y</a:t>
            </a:r>
            <a:r>
              <a:rPr lang="es-UY" sz="2800" dirty="0" smtClean="0">
                <a:solidFill>
                  <a:srgbClr val="3B4F89"/>
                </a:solidFill>
              </a:rPr>
              <a:t> </a:t>
            </a:r>
            <a:r>
              <a:rPr lang="es-UY" sz="2800" dirty="0" smtClean="0">
                <a:solidFill>
                  <a:srgbClr val="3B4F89"/>
                </a:solidFill>
                <a:sym typeface="Symbol" pitchFamily="18" charset="2"/>
              </a:rPr>
              <a:t> </a:t>
            </a:r>
            <a:r>
              <a:rPr lang="es-UY" sz="2800" i="1" dirty="0" smtClean="0">
                <a:solidFill>
                  <a:srgbClr val="3B4F89"/>
                </a:solidFill>
                <a:latin typeface="Verdana" pitchFamily="34" charset="0"/>
                <a:sym typeface="Symbol" pitchFamily="18" charset="2"/>
              </a:rPr>
              <a:t>I</a:t>
            </a:r>
            <a:endParaRPr lang="es-UY" sz="2800" dirty="0" smtClean="0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5365750" y="60198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baseline="0">
                <a:solidFill>
                  <a:schemeClr val="tx1"/>
                </a:solidFill>
              </a:rPr>
              <a:t>Cantidad de </a:t>
            </a:r>
            <a:r>
              <a:rPr lang="en-US" i="1" baseline="0">
                <a:solidFill>
                  <a:schemeClr val="tx1"/>
                </a:solidFill>
              </a:rPr>
              <a:t>x</a:t>
            </a:r>
            <a:endParaRPr lang="en-US" baseline="0">
              <a:solidFill>
                <a:schemeClr val="tx1"/>
              </a:solidFill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354013" y="3093242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aseline="-25000">
                <a:solidFill>
                  <a:srgbClr val="007572"/>
                </a:solidFill>
                <a:latin typeface="Arial" charset="0"/>
              </a:defRPr>
            </a:lvl1pPr>
            <a:lvl2pPr marL="742950" indent="-285750">
              <a:defRPr baseline="-25000">
                <a:solidFill>
                  <a:srgbClr val="007572"/>
                </a:solidFill>
                <a:latin typeface="Arial" charset="0"/>
              </a:defRPr>
            </a:lvl2pPr>
            <a:lvl3pPr marL="1143000" indent="-228600">
              <a:defRPr baseline="-25000">
                <a:solidFill>
                  <a:srgbClr val="007572"/>
                </a:solidFill>
                <a:latin typeface="Arial" charset="0"/>
              </a:defRPr>
            </a:lvl3pPr>
            <a:lvl4pPr marL="1600200" indent="-228600">
              <a:defRPr baseline="-25000">
                <a:solidFill>
                  <a:srgbClr val="007572"/>
                </a:solidFill>
                <a:latin typeface="Arial" charset="0"/>
              </a:defRPr>
            </a:lvl4pPr>
            <a:lvl5pPr marL="2057400" indent="-228600">
              <a:defRPr baseline="-25000">
                <a:solidFill>
                  <a:srgbClr val="00757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rgbClr val="007572"/>
                </a:solidFill>
                <a:latin typeface="Arial" charset="0"/>
              </a:defRPr>
            </a:lvl9pPr>
          </a:lstStyle>
          <a:p>
            <a:r>
              <a:rPr lang="en-US" baseline="0" dirty="0" err="1">
                <a:solidFill>
                  <a:schemeClr val="tx1"/>
                </a:solidFill>
              </a:rPr>
              <a:t>Cantidad</a:t>
            </a:r>
            <a:r>
              <a:rPr lang="en-US" baseline="0" dirty="0">
                <a:solidFill>
                  <a:schemeClr val="tx1"/>
                </a:solidFill>
              </a:rPr>
              <a:t> de </a:t>
            </a:r>
            <a:r>
              <a:rPr lang="en-US" i="1" baseline="0" dirty="0">
                <a:solidFill>
                  <a:schemeClr val="tx1"/>
                </a:solidFill>
              </a:rPr>
              <a:t>y</a:t>
            </a:r>
            <a:endParaRPr lang="en-US" baseline="0" dirty="0">
              <a:solidFill>
                <a:schemeClr val="tx1"/>
              </a:solidFill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1828800" y="3038475"/>
            <a:ext cx="6937375" cy="3133725"/>
            <a:chOff x="1152" y="1914"/>
            <a:chExt cx="4370" cy="1974"/>
          </a:xfrm>
        </p:grpSpPr>
        <p:sp>
          <p:nvSpPr>
            <p:cNvPr id="1044" name="AutoShape 14" descr="70%"/>
            <p:cNvSpPr>
              <a:spLocks noChangeArrowheads="1"/>
            </p:cNvSpPr>
            <p:nvPr/>
          </p:nvSpPr>
          <p:spPr bwMode="auto">
            <a:xfrm>
              <a:off x="1152" y="2544"/>
              <a:ext cx="1344" cy="1344"/>
            </a:xfrm>
            <a:prstGeom prst="rtTriangle">
              <a:avLst/>
            </a:prstGeom>
            <a:pattFill prst="pct70">
              <a:fgClr>
                <a:schemeClr val="bg1"/>
              </a:fgClr>
              <a:bgClr>
                <a:srgbClr val="12438A"/>
              </a:bgClr>
            </a:pattFill>
            <a:ln w="28575">
              <a:solidFill>
                <a:srgbClr val="12438A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1045" name="Text Box 20"/>
            <p:cNvSpPr txBox="1">
              <a:spLocks noChangeArrowheads="1"/>
            </p:cNvSpPr>
            <p:nvPr/>
          </p:nvSpPr>
          <p:spPr bwMode="auto">
            <a:xfrm>
              <a:off x="3515" y="1914"/>
              <a:ext cx="2007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aseline="-25000">
                  <a:solidFill>
                    <a:srgbClr val="007572"/>
                  </a:solidFill>
                  <a:latin typeface="Arial" charset="0"/>
                </a:defRPr>
              </a:lvl1pPr>
              <a:lvl2pPr marL="742950" indent="-285750">
                <a:defRPr baseline="-25000">
                  <a:solidFill>
                    <a:srgbClr val="007572"/>
                  </a:solidFill>
                  <a:latin typeface="Arial" charset="0"/>
                </a:defRPr>
              </a:lvl2pPr>
              <a:lvl3pPr marL="11430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3pPr>
              <a:lvl4pPr marL="16002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4pPr>
              <a:lvl5pPr marL="2057400" indent="-228600">
                <a:defRPr baseline="-25000">
                  <a:solidFill>
                    <a:srgbClr val="007572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rgbClr val="007572"/>
                  </a:solidFill>
                  <a:latin typeface="Arial" charset="0"/>
                </a:defRPr>
              </a:lvl9pPr>
            </a:lstStyle>
            <a:p>
              <a:pPr algn="l"/>
              <a:r>
                <a:rPr lang="es-UY" baseline="0" dirty="0" smtClean="0">
                  <a:solidFill>
                    <a:srgbClr val="3C1347"/>
                  </a:solidFill>
                </a:rPr>
                <a:t>La persona puede elegir sólo</a:t>
              </a:r>
            </a:p>
            <a:p>
              <a:pPr algn="l"/>
              <a:r>
                <a:rPr lang="es-UY" baseline="0" dirty="0" smtClean="0">
                  <a:solidFill>
                    <a:srgbClr val="3C1347"/>
                  </a:solidFill>
                </a:rPr>
                <a:t>entre combinaciones de </a:t>
              </a:r>
              <a:r>
                <a:rPr lang="es-UY" i="1" baseline="0" dirty="0" smtClean="0">
                  <a:solidFill>
                    <a:srgbClr val="3C1347"/>
                  </a:solidFill>
                </a:rPr>
                <a:t>x </a:t>
              </a:r>
              <a:r>
                <a:rPr lang="es-UY" baseline="0" dirty="0" smtClean="0">
                  <a:solidFill>
                    <a:srgbClr val="3C1347"/>
                  </a:solidFill>
                </a:rPr>
                <a:t>e </a:t>
              </a:r>
              <a:r>
                <a:rPr lang="es-UY" i="1" baseline="0" dirty="0" smtClean="0">
                  <a:solidFill>
                    <a:srgbClr val="3C1347"/>
                  </a:solidFill>
                </a:rPr>
                <a:t>y</a:t>
              </a:r>
            </a:p>
            <a:p>
              <a:pPr algn="l"/>
              <a:r>
                <a:rPr lang="es-UY" baseline="0" dirty="0" smtClean="0">
                  <a:solidFill>
                    <a:srgbClr val="3C1347"/>
                  </a:solidFill>
                </a:rPr>
                <a:t>dentro del triángulo</a:t>
              </a:r>
              <a:endParaRPr lang="es-UY" baseline="0" dirty="0">
                <a:solidFill>
                  <a:srgbClr val="3C1347"/>
                </a:solidFill>
              </a:endParaRP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371600" y="3352800"/>
            <a:ext cx="3684588" cy="914400"/>
            <a:chOff x="864" y="2112"/>
            <a:chExt cx="2321" cy="576"/>
          </a:xfrm>
        </p:grpSpPr>
        <p:grpSp>
          <p:nvGrpSpPr>
            <p:cNvPr id="1041" name="Group 23"/>
            <p:cNvGrpSpPr>
              <a:grpSpLocks/>
            </p:cNvGrpSpPr>
            <p:nvPr/>
          </p:nvGrpSpPr>
          <p:grpSpPr bwMode="auto">
            <a:xfrm>
              <a:off x="1152" y="2112"/>
              <a:ext cx="2033" cy="532"/>
              <a:chOff x="1248" y="2112"/>
              <a:chExt cx="2033" cy="532"/>
            </a:xfrm>
          </p:grpSpPr>
          <p:sp>
            <p:nvSpPr>
              <p:cNvPr id="1042" name="Text Box 21"/>
              <p:cNvSpPr txBox="1">
                <a:spLocks noChangeArrowheads="1"/>
              </p:cNvSpPr>
              <p:nvPr/>
            </p:nvSpPr>
            <p:spPr bwMode="auto">
              <a:xfrm>
                <a:off x="1488" y="2112"/>
                <a:ext cx="1793" cy="532"/>
              </a:xfrm>
              <a:prstGeom prst="rect">
                <a:avLst/>
              </a:prstGeom>
              <a:noFill/>
              <a:ln w="19050">
                <a:solidFill>
                  <a:srgbClr val="3C134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aseline="-25000">
                    <a:solidFill>
                      <a:srgbClr val="007572"/>
                    </a:solidFill>
                    <a:latin typeface="Arial" charset="0"/>
                  </a:defRPr>
                </a:lvl1pPr>
                <a:lvl2pPr marL="742950" indent="-285750">
                  <a:defRPr baseline="-25000">
                    <a:solidFill>
                      <a:srgbClr val="007572"/>
                    </a:solidFill>
                    <a:latin typeface="Arial" charset="0"/>
                  </a:defRPr>
                </a:lvl2pPr>
                <a:lvl3pPr marL="1143000" indent="-228600">
                  <a:defRPr baseline="-25000">
                    <a:solidFill>
                      <a:srgbClr val="007572"/>
                    </a:solidFill>
                    <a:latin typeface="Arial" charset="0"/>
                  </a:defRPr>
                </a:lvl3pPr>
                <a:lvl4pPr marL="1600200" indent="-228600">
                  <a:defRPr baseline="-25000">
                    <a:solidFill>
                      <a:srgbClr val="007572"/>
                    </a:solidFill>
                    <a:latin typeface="Arial" charset="0"/>
                  </a:defRPr>
                </a:lvl4pPr>
                <a:lvl5pPr marL="2057400" indent="-228600">
                  <a:defRPr baseline="-25000">
                    <a:solidFill>
                      <a:srgbClr val="00757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rgbClr val="00757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rgbClr val="00757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rgbClr val="00757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rgbClr val="007572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600" baseline="0">
                    <a:solidFill>
                      <a:srgbClr val="3C1347"/>
                    </a:solidFill>
                  </a:rPr>
                  <a:t>Si gasta todo el ingreso </a:t>
                </a:r>
              </a:p>
              <a:p>
                <a:pPr algn="l"/>
                <a:r>
                  <a:rPr lang="en-US" sz="1600" baseline="0">
                    <a:solidFill>
                      <a:srgbClr val="3C1347"/>
                    </a:solidFill>
                  </a:rPr>
                  <a:t>sólo en </a:t>
                </a:r>
                <a:r>
                  <a:rPr lang="en-US" sz="1600" i="1" baseline="0">
                    <a:solidFill>
                      <a:srgbClr val="3C1347"/>
                    </a:solidFill>
                  </a:rPr>
                  <a:t>y, </a:t>
                </a:r>
                <a:r>
                  <a:rPr lang="en-US" sz="1600" baseline="0">
                    <a:solidFill>
                      <a:srgbClr val="3C1347"/>
                    </a:solidFill>
                  </a:rPr>
                  <a:t>esta es la </a:t>
                </a:r>
              </a:p>
              <a:p>
                <a:pPr algn="l"/>
                <a:r>
                  <a:rPr lang="en-US" sz="1600" baseline="0">
                    <a:solidFill>
                      <a:srgbClr val="3C1347"/>
                    </a:solidFill>
                  </a:rPr>
                  <a:t>cantidad que puede comprar.</a:t>
                </a:r>
              </a:p>
            </p:txBody>
          </p:sp>
          <p:sp>
            <p:nvSpPr>
              <p:cNvPr id="1043" name="Line 22"/>
              <p:cNvSpPr>
                <a:spLocks noChangeShapeType="1"/>
              </p:cNvSpPr>
              <p:nvPr/>
            </p:nvSpPr>
            <p:spPr bwMode="auto">
              <a:xfrm flipH="1">
                <a:off x="1248" y="2400"/>
                <a:ext cx="240" cy="96"/>
              </a:xfrm>
              <a:prstGeom prst="line">
                <a:avLst/>
              </a:prstGeom>
              <a:noFill/>
              <a:ln w="28575">
                <a:solidFill>
                  <a:srgbClr val="3C134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s-ES"/>
              </a:p>
            </p:txBody>
          </p:sp>
        </p:grpSp>
        <p:graphicFrame>
          <p:nvGraphicFramePr>
            <p:cNvPr id="1027" name="Object 48"/>
            <p:cNvGraphicFramePr>
              <a:graphicFrameLocks noChangeAspect="1"/>
            </p:cNvGraphicFramePr>
            <p:nvPr/>
          </p:nvGraphicFramePr>
          <p:xfrm>
            <a:off x="864" y="2304"/>
            <a:ext cx="208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" name="Equation" r:id="rId4" imgW="241200" imgH="444240" progId="Equation.3">
                    <p:embed/>
                  </p:oleObj>
                </mc:Choice>
                <mc:Fallback>
                  <p:oleObj name="Equation" r:id="rId4" imgW="241200" imgH="444240" progId="Equation.3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2304"/>
                          <a:ext cx="208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3817938" y="4724400"/>
            <a:ext cx="2813050" cy="2124075"/>
            <a:chOff x="2405" y="2976"/>
            <a:chExt cx="1772" cy="1338"/>
          </a:xfrm>
        </p:grpSpPr>
        <p:grpSp>
          <p:nvGrpSpPr>
            <p:cNvPr id="1038" name="Group 50"/>
            <p:cNvGrpSpPr>
              <a:grpSpLocks/>
            </p:cNvGrpSpPr>
            <p:nvPr/>
          </p:nvGrpSpPr>
          <p:grpSpPr bwMode="auto">
            <a:xfrm>
              <a:off x="2544" y="2976"/>
              <a:ext cx="1633" cy="864"/>
              <a:chOff x="2544" y="2976"/>
              <a:chExt cx="1633" cy="864"/>
            </a:xfrm>
          </p:grpSpPr>
          <p:sp>
            <p:nvSpPr>
              <p:cNvPr id="1039" name="Text Box 25"/>
              <p:cNvSpPr txBox="1">
                <a:spLocks noChangeArrowheads="1"/>
              </p:cNvSpPr>
              <p:nvPr/>
            </p:nvSpPr>
            <p:spPr bwMode="auto">
              <a:xfrm>
                <a:off x="2640" y="2976"/>
                <a:ext cx="1537" cy="532"/>
              </a:xfrm>
              <a:prstGeom prst="rect">
                <a:avLst/>
              </a:prstGeom>
              <a:noFill/>
              <a:ln w="19050">
                <a:solidFill>
                  <a:srgbClr val="3C134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aseline="-25000">
                    <a:solidFill>
                      <a:srgbClr val="007572"/>
                    </a:solidFill>
                    <a:latin typeface="Arial" charset="0"/>
                  </a:defRPr>
                </a:lvl1pPr>
                <a:lvl2pPr marL="742950" indent="-285750">
                  <a:defRPr baseline="-25000">
                    <a:solidFill>
                      <a:srgbClr val="007572"/>
                    </a:solidFill>
                    <a:latin typeface="Arial" charset="0"/>
                  </a:defRPr>
                </a:lvl2pPr>
                <a:lvl3pPr marL="1143000" indent="-228600">
                  <a:defRPr baseline="-25000">
                    <a:solidFill>
                      <a:srgbClr val="007572"/>
                    </a:solidFill>
                    <a:latin typeface="Arial" charset="0"/>
                  </a:defRPr>
                </a:lvl3pPr>
                <a:lvl4pPr marL="1600200" indent="-228600">
                  <a:defRPr baseline="-25000">
                    <a:solidFill>
                      <a:srgbClr val="007572"/>
                    </a:solidFill>
                    <a:latin typeface="Arial" charset="0"/>
                  </a:defRPr>
                </a:lvl4pPr>
                <a:lvl5pPr marL="2057400" indent="-228600">
                  <a:defRPr baseline="-25000">
                    <a:solidFill>
                      <a:srgbClr val="007572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rgbClr val="007572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rgbClr val="007572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rgbClr val="007572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rgbClr val="007572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sz="1600" baseline="0">
                    <a:solidFill>
                      <a:srgbClr val="3C1347"/>
                    </a:solidFill>
                  </a:rPr>
                  <a:t>Si gasta todo su ingreso </a:t>
                </a:r>
              </a:p>
              <a:p>
                <a:pPr algn="l"/>
                <a:r>
                  <a:rPr lang="en-US" sz="1600" baseline="0">
                    <a:solidFill>
                      <a:srgbClr val="3C1347"/>
                    </a:solidFill>
                  </a:rPr>
                  <a:t>en </a:t>
                </a:r>
                <a:r>
                  <a:rPr lang="en-US" sz="1600" i="1" baseline="0">
                    <a:solidFill>
                      <a:srgbClr val="3C1347"/>
                    </a:solidFill>
                  </a:rPr>
                  <a:t>x, </a:t>
                </a:r>
                <a:r>
                  <a:rPr lang="en-US" sz="1600" baseline="0">
                    <a:solidFill>
                      <a:srgbClr val="3C1347"/>
                    </a:solidFill>
                  </a:rPr>
                  <a:t>esta es la cantidad</a:t>
                </a:r>
              </a:p>
              <a:p>
                <a:pPr algn="l"/>
                <a:r>
                  <a:rPr lang="en-US" sz="1600" baseline="0">
                    <a:solidFill>
                      <a:srgbClr val="3C1347"/>
                    </a:solidFill>
                  </a:rPr>
                  <a:t>de </a:t>
                </a:r>
                <a:r>
                  <a:rPr lang="en-US" sz="1600" i="1" baseline="0">
                    <a:solidFill>
                      <a:srgbClr val="3C1347"/>
                    </a:solidFill>
                  </a:rPr>
                  <a:t>x </a:t>
                </a:r>
                <a:r>
                  <a:rPr lang="en-US" sz="1600" baseline="0">
                    <a:solidFill>
                      <a:srgbClr val="3C1347"/>
                    </a:solidFill>
                  </a:rPr>
                  <a:t>que puede comprar</a:t>
                </a:r>
              </a:p>
            </p:txBody>
          </p:sp>
          <p:sp>
            <p:nvSpPr>
              <p:cNvPr id="1040" name="Line 27"/>
              <p:cNvSpPr>
                <a:spLocks noChangeShapeType="1"/>
              </p:cNvSpPr>
              <p:nvPr/>
            </p:nvSpPr>
            <p:spPr bwMode="auto">
              <a:xfrm flipH="1">
                <a:off x="2544" y="3504"/>
                <a:ext cx="192" cy="336"/>
              </a:xfrm>
              <a:prstGeom prst="line">
                <a:avLst/>
              </a:prstGeom>
              <a:noFill/>
              <a:ln w="28575">
                <a:solidFill>
                  <a:srgbClr val="3C1347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</p:grpSp>
        <p:graphicFrame>
          <p:nvGraphicFramePr>
            <p:cNvPr id="1026" name="Object 49"/>
            <p:cNvGraphicFramePr>
              <a:graphicFrameLocks noChangeAspect="1"/>
            </p:cNvGraphicFramePr>
            <p:nvPr/>
          </p:nvGraphicFramePr>
          <p:xfrm>
            <a:off x="2405" y="3941"/>
            <a:ext cx="197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" name="Equation" r:id="rId6" imgW="228600" imgH="431640" progId="Equation.3">
                    <p:embed/>
                  </p:oleObj>
                </mc:Choice>
                <mc:Fallback>
                  <p:oleObj name="Equation" r:id="rId6" imgW="228600" imgH="431640" progId="Equation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5" y="3941"/>
                          <a:ext cx="197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6" name="Line 5"/>
          <p:cNvSpPr>
            <a:spLocks noChangeShapeType="1"/>
          </p:cNvSpPr>
          <p:nvPr/>
        </p:nvSpPr>
        <p:spPr bwMode="auto">
          <a:xfrm>
            <a:off x="1828800" y="61722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037" name="Line 4"/>
          <p:cNvSpPr>
            <a:spLocks noChangeShapeType="1"/>
          </p:cNvSpPr>
          <p:nvPr/>
        </p:nvSpPr>
        <p:spPr bwMode="auto">
          <a:xfrm>
            <a:off x="1828800" y="36576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914400" y="0"/>
            <a:ext cx="11049000" cy="762000"/>
          </a:xfrm>
        </p:spPr>
        <p:txBody>
          <a:bodyPr/>
          <a:lstStyle/>
          <a:p>
            <a:r>
              <a:rPr lang="es-UY" sz="3000" dirty="0" smtClean="0"/>
              <a:t>Desplazamiento de la restricción presupuestaria</a:t>
            </a:r>
            <a:endParaRPr lang="en-US" sz="3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867400"/>
          </a:xfrm>
        </p:spPr>
        <p:txBody>
          <a:bodyPr/>
          <a:lstStyle/>
          <a:p>
            <a:r>
              <a:rPr lang="es-UY" u="sng" dirty="0" smtClean="0"/>
              <a:t>Variaciones en los precios</a:t>
            </a:r>
          </a:p>
          <a:p>
            <a:endParaRPr lang="es-UY" u="sng" dirty="0" smtClean="0"/>
          </a:p>
          <a:p>
            <a:r>
              <a:rPr lang="es-UY" u="sng" dirty="0" smtClean="0"/>
              <a:t>Variaciones </a:t>
            </a:r>
            <a:r>
              <a:rPr lang="es-UY" u="sng" dirty="0"/>
              <a:t>en el </a:t>
            </a:r>
            <a:r>
              <a:rPr lang="es-UY" u="sng" dirty="0" smtClean="0"/>
              <a:t>ingreso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E9597-4933-4EBF-9C3F-E9A80D0E00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914400" y="0"/>
            <a:ext cx="11049000" cy="762000"/>
          </a:xfrm>
        </p:spPr>
        <p:txBody>
          <a:bodyPr/>
          <a:lstStyle/>
          <a:p>
            <a:r>
              <a:rPr lang="es-UY" sz="3200" dirty="0"/>
              <a:t>Restricciones presupuestarias quebradas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838200"/>
                <a:ext cx="8991600" cy="5867400"/>
              </a:xfrm>
            </p:spPr>
            <p:txBody>
              <a:bodyPr/>
              <a:lstStyle/>
              <a:p>
                <a:r>
                  <a:rPr lang="es-UY" dirty="0" smtClean="0"/>
                  <a:t>Ejemplo (Frank) (o parcial de Marcelo):</a:t>
                </a:r>
              </a:p>
              <a:p>
                <a:pPr lvl="1"/>
                <a:r>
                  <a:rPr lang="es-UY" dirty="0" smtClean="0"/>
                  <a:t>Ingreso: $400</a:t>
                </a:r>
              </a:p>
              <a:p>
                <a:pPr lvl="1"/>
                <a:r>
                  <a:rPr lang="es-UY" dirty="0" smtClean="0"/>
                  <a:t>Precio del </a:t>
                </a:r>
                <a:r>
                  <a:rPr lang="es-UY" dirty="0" err="1" smtClean="0"/>
                  <a:t>Kw</a:t>
                </a:r>
                <a:r>
                  <a:rPr lang="es-UY" dirty="0" smtClean="0"/>
                  <a:t>/h</a:t>
                </a:r>
              </a:p>
              <a:p>
                <a:pPr lvl="2"/>
                <a:r>
                  <a:rPr lang="es-UY" dirty="0" smtClean="0"/>
                  <a:t>$0,1 por los primeros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1,000</m:t>
                    </m:r>
                    <m:f>
                      <m:fPr>
                        <m:ctrlP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𝑘𝑤</m:t>
                        </m:r>
                      </m:num>
                      <m:den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s-UY" b="0" dirty="0" smtClean="0">
                  <a:ea typeface="Cambria Math" panose="02040503050406030204" pitchFamily="18" charset="0"/>
                </a:endParaRPr>
              </a:p>
              <a:p>
                <a:pPr lvl="2"/>
                <a:r>
                  <a:rPr lang="es-UY" dirty="0" smtClean="0"/>
                  <a:t>$0,05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UY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por</m:t>
                    </m:r>
                    <m:r>
                      <a:rPr lang="es-UY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UY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los</m:t>
                    </m:r>
                    <m:r>
                      <a:rPr lang="es-UY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𝑘𝑤</m:t>
                        </m:r>
                      </m:num>
                      <m:den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s-UY" b="0" dirty="0" smtClean="0">
                    <a:ea typeface="Cambria Math" panose="02040503050406030204" pitchFamily="18" charset="0"/>
                  </a:rPr>
                  <a:t> por encima de </a:t>
                </a:r>
                <a:r>
                  <a:rPr lang="es-UY" dirty="0"/>
                  <a:t>si </a:t>
                </a:r>
                <a14:m>
                  <m:oMath xmlns:m="http://schemas.openxmlformats.org/officeDocument/2006/math">
                    <m:r>
                      <a:rPr lang="es-UY" i="1">
                        <a:latin typeface="Cambria Math" panose="02040503050406030204" pitchFamily="18" charset="0"/>
                      </a:rPr>
                      <m:t>1,000</m:t>
                    </m:r>
                  </m:oMath>
                </a14:m>
                <a:endParaRPr lang="es-UY" b="0" dirty="0" smtClean="0">
                  <a:ea typeface="Cambria Math" panose="02040503050406030204" pitchFamily="18" charset="0"/>
                </a:endParaRPr>
              </a:p>
              <a:p>
                <a:r>
                  <a:rPr lang="es-UY" dirty="0" smtClean="0"/>
                  <a:t>Dibujarla en el cuadrante </a:t>
                </a:r>
                <a:r>
                  <a:rPr lang="es-UY" dirty="0" err="1" smtClean="0"/>
                  <a:t>I,kw</a:t>
                </a:r>
                <a:r>
                  <a:rPr lang="es-UY" dirty="0" smtClean="0"/>
                  <a:t>/h</a:t>
                </a:r>
                <a:endParaRPr lang="es-UY" dirty="0"/>
              </a:p>
              <a:p>
                <a:endParaRPr lang="es-UY" u="sng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38200"/>
                <a:ext cx="8991600" cy="5867400"/>
              </a:xfrm>
              <a:blipFill>
                <a:blip r:embed="rId2"/>
                <a:stretch>
                  <a:fillRect l="-1559" t="-13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E9597-4933-4EBF-9C3F-E9A80D0E006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5858D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rgbClr val="00757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5858D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rgbClr val="00757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A95088A895E96439FC25D4076FA7587" ma:contentTypeVersion="13" ma:contentTypeDescription="Crear nuevo documento." ma:contentTypeScope="" ma:versionID="300a5c369d3a7063d701097b4bfe84f4">
  <xsd:schema xmlns:xsd="http://www.w3.org/2001/XMLSchema" xmlns:xs="http://www.w3.org/2001/XMLSchema" xmlns:p="http://schemas.microsoft.com/office/2006/metadata/properties" xmlns:ns3="34a7b3cb-ef7e-494e-999c-402a0eddc67f" xmlns:ns4="2064fbaa-bccd-4f10-b374-dc5c8a69bb10" targetNamespace="http://schemas.microsoft.com/office/2006/metadata/properties" ma:root="true" ma:fieldsID="243ec1246d54eb4c70526c533490c5ba" ns3:_="" ns4:_="">
    <xsd:import namespace="34a7b3cb-ef7e-494e-999c-402a0eddc67f"/>
    <xsd:import namespace="2064fbaa-bccd-4f10-b374-dc5c8a69bb1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a7b3cb-ef7e-494e-999c-402a0eddc6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4fbaa-bccd-4f10-b374-dc5c8a69b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660B06-3E7F-482A-A499-3D9BF1852A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01C849-CDBC-4D97-9C45-C3505674ED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a7b3cb-ef7e-494e-999c-402a0eddc67f"/>
    <ds:schemaRef ds:uri="2064fbaa-bccd-4f10-b374-dc5c8a69bb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85B6AF-F12A-40AF-B528-E33390632BF4}">
  <ds:schemaRefs>
    <ds:schemaRef ds:uri="http://schemas.microsoft.com/office/2006/metadata/properties"/>
    <ds:schemaRef ds:uri="2064fbaa-bccd-4f10-b374-dc5c8a69bb10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34a7b3cb-ef7e-494e-999c-402a0eddc67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4164</TotalTime>
  <Words>2168</Words>
  <Application>Microsoft Office PowerPoint</Application>
  <PresentationFormat>Presentación en pantalla (4:3)</PresentationFormat>
  <Paragraphs>533</Paragraphs>
  <Slides>59</Slides>
  <Notes>54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59</vt:i4>
      </vt:variant>
    </vt:vector>
  </HeadingPairs>
  <TitlesOfParts>
    <vt:vector size="67" baseType="lpstr">
      <vt:lpstr>Arial</vt:lpstr>
      <vt:lpstr>Cambria Math</vt:lpstr>
      <vt:lpstr>Symbol</vt:lpstr>
      <vt:lpstr>Times New Roman</vt:lpstr>
      <vt:lpstr>Verdana</vt:lpstr>
      <vt:lpstr>Default Design</vt:lpstr>
      <vt:lpstr>Equation</vt:lpstr>
      <vt:lpstr>Ecuación</vt:lpstr>
      <vt:lpstr>El comportamiento racional de las personas como consumidores (y en otras circunstancias) </vt:lpstr>
      <vt:lpstr>Bibliografía para este punto</vt:lpstr>
      <vt:lpstr>El modelo de elección racional</vt:lpstr>
      <vt:lpstr>Introducción</vt:lpstr>
      <vt:lpstr>El modelo de elección racional</vt:lpstr>
      <vt:lpstr>Optimización Restringida</vt:lpstr>
      <vt:lpstr>Restricción presupuestaria</vt:lpstr>
      <vt:lpstr>Desplazamiento de la restricción presupuestaria</vt:lpstr>
      <vt:lpstr>Restricciones presupuestarias quebradas</vt:lpstr>
      <vt:lpstr>Restricciones presupuestarias quebradas</vt:lpstr>
      <vt:lpstr>Fronteras (no lineales) de posibilidades de elección</vt:lpstr>
      <vt:lpstr>Ilustración del proceso de maximización</vt:lpstr>
      <vt:lpstr>Fronteras (no lineales) de posibilidades de elección</vt:lpstr>
      <vt:lpstr>Condición de Primer Orden para un Máximo</vt:lpstr>
      <vt:lpstr>Un Ejemplo</vt:lpstr>
      <vt:lpstr>Condiciones de Segundo Orden para un Máximo</vt:lpstr>
      <vt:lpstr>Presentación de PowerPoint</vt:lpstr>
      <vt:lpstr>Soluciones de Esquina</vt:lpstr>
      <vt:lpstr>Análisis matemático caso de n bienes </vt:lpstr>
      <vt:lpstr>Presentación de PowerPoint</vt:lpstr>
      <vt:lpstr>Análisis matemático caso de n bienes </vt:lpstr>
      <vt:lpstr>Con las CPO podemos obtener la condición de tangencia que vimos recién gráficamente</vt:lpstr>
      <vt:lpstr>Interpretación del Multiplicador Lagrangeano</vt:lpstr>
      <vt:lpstr>Presentación de PowerPoint</vt:lpstr>
      <vt:lpstr>Presentación de PowerPoint</vt:lpstr>
      <vt:lpstr>Soluciones de esquina</vt:lpstr>
      <vt:lpstr>Funciones de demanda Cobb-Douglas</vt:lpstr>
      <vt:lpstr>Funciones de demanda Cobb-Douglas</vt:lpstr>
      <vt:lpstr>Funciones de demanda Cobb-Douglas</vt:lpstr>
      <vt:lpstr>Funciones de demanda Cobb-Douglas</vt:lpstr>
      <vt:lpstr>Función de demanda CES</vt:lpstr>
      <vt:lpstr>Función de demanda CES</vt:lpstr>
      <vt:lpstr>Función de demanda CES</vt:lpstr>
      <vt:lpstr>Función de demanda CES</vt:lpstr>
      <vt:lpstr>Función de demanda CES</vt:lpstr>
      <vt:lpstr>Función de demanda CES</vt:lpstr>
      <vt:lpstr>Función de demanda CES</vt:lpstr>
      <vt:lpstr>Funciones de demanda CES</vt:lpstr>
      <vt:lpstr>Funciones de demanda CES</vt:lpstr>
      <vt:lpstr>Función de Utilidad Indirecta</vt:lpstr>
      <vt:lpstr>Una Aplicación: Impuestos de Suma Única</vt:lpstr>
      <vt:lpstr>Impuestos de Suma Única</vt:lpstr>
      <vt:lpstr>Impuestos de Suma Única</vt:lpstr>
      <vt:lpstr>Impuestos de Suma Única</vt:lpstr>
      <vt:lpstr>Impuestos de Suma Única</vt:lpstr>
      <vt:lpstr>Utilidad Indirecta y los Impuestos de Suma Única: Un ejemplo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Minimización del Gasto</vt:lpstr>
      <vt:lpstr>Minimización del Gasto</vt:lpstr>
      <vt:lpstr>Minimización del Gasto</vt:lpstr>
      <vt:lpstr>Minimización del Gasto Análisis matemático caso de n bienes </vt:lpstr>
      <vt:lpstr>Minimización del Gasto Función de Gasto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MICROECONOMIC THEORY</dc:title>
  <dc:creator>Eastern Illinois University</dc:creator>
  <cp:lastModifiedBy>CAFFERA Marcelo</cp:lastModifiedBy>
  <cp:revision>701</cp:revision>
  <cp:lastPrinted>2003-12-07T01:30:56Z</cp:lastPrinted>
  <dcterms:created xsi:type="dcterms:W3CDTF">2003-12-04T02:16:42Z</dcterms:created>
  <dcterms:modified xsi:type="dcterms:W3CDTF">2021-04-07T13:30:17Z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0x010100BA95088A895E96439FC25D4076FA7587</vt:lpwstr>
  </property>
</Properties>
</file>