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2905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6375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25411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3200" cy="990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914400" y="2133600"/>
            <a:ext cx="5080000" cy="3962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2133600"/>
            <a:ext cx="5080000" cy="39624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A4160F-95DD-4510-9B77-591A3A8855BA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1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6476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4703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5028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56449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1680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0129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689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3969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4A26-8B1A-46E6-9A52-25965C029C5E}" type="datetimeFigureOut">
              <a:rPr lang="es-UY" smtClean="0"/>
              <a:t>7/4/2021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CFB01-854C-49F9-BB41-AB6A1F2D7FCE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1017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png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5048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CE44-F92E-44CD-A225-8CB330C980E7}" type="slidenum">
              <a:rPr lang="en-US"/>
              <a:pPr/>
              <a:t>10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s-UY" dirty="0"/>
              <a:t>Utilidad Marginal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609600" y="1143000"/>
            <a:ext cx="10668000" cy="4953000"/>
          </a:xfrm>
        </p:spPr>
        <p:txBody>
          <a:bodyPr/>
          <a:lstStyle/>
          <a:p>
            <a:r>
              <a:rPr lang="es-ES" dirty="0"/>
              <a:t>En el caso de males (como la contaminación) o estados no deseados (enfermedad), más es peor y el signo de la utilidad marginal será negativo</a:t>
            </a:r>
            <a:r>
              <a:rPr lang="es-ES" dirty="0" smtClean="0"/>
              <a:t>.</a:t>
            </a:r>
          </a:p>
          <a:p>
            <a:r>
              <a:rPr lang="es-ES" dirty="0" smtClean="0"/>
              <a:t>si </a:t>
            </a:r>
            <a:r>
              <a:rPr lang="es-ES" dirty="0"/>
              <a:t>y es este mal, tendremos que ∂U/∂y&lt;0.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173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CE44-F92E-44CD-A225-8CB330C980E7}" type="slidenum">
              <a:rPr lang="en-US"/>
              <a:pPr/>
              <a:t>11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11353800" cy="533400"/>
          </a:xfrm>
        </p:spPr>
        <p:txBody>
          <a:bodyPr>
            <a:normAutofit fontScale="90000"/>
          </a:bodyPr>
          <a:lstStyle/>
          <a:p>
            <a:r>
              <a:rPr lang="es-UY" dirty="0"/>
              <a:t>Utilidad </a:t>
            </a:r>
            <a:r>
              <a:rPr lang="es-UY" dirty="0" smtClean="0"/>
              <a:t>Marginal decreciente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143000"/>
                <a:ext cx="10668000" cy="4953000"/>
              </a:xfrm>
            </p:spPr>
            <p:txBody>
              <a:bodyPr/>
              <a:lstStyle/>
              <a:p>
                <a:r>
                  <a:rPr lang="es-ES" dirty="0"/>
                  <a:t>Es conveniente e intuitivo asumir que las utilidades marginales, en el caso de los bienes o estados deseables, es decreciente. </a:t>
                </a:r>
                <a:endParaRPr lang="es-ES" dirty="0" smtClean="0"/>
              </a:p>
              <a:p>
                <a:r>
                  <a:rPr lang="es-ES" dirty="0" smtClean="0"/>
                  <a:t>Esto </a:t>
                </a:r>
                <a:r>
                  <a:rPr lang="es-ES" dirty="0"/>
                  <a:t>es </a:t>
                </a:r>
                <a:endParaRPr lang="es-UY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𝜕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²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/(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𝜕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)²&lt;0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143000"/>
                <a:ext cx="10668000" cy="4953000"/>
              </a:xfrm>
              <a:blipFill>
                <a:blip r:embed="rId2"/>
                <a:stretch>
                  <a:fillRect l="-1314" t="-160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12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C1DC-14FB-4FF3-BACE-8E3F7F234C1E}" type="slidenum">
              <a:rPr lang="en-US"/>
              <a:pPr/>
              <a:t>12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Curvas</a:t>
            </a:r>
            <a:r>
              <a:rPr lang="en-US" sz="4000" dirty="0" smtClean="0"/>
              <a:t> de </a:t>
            </a:r>
            <a:r>
              <a:rPr lang="en-US" sz="4000" dirty="0" err="1" smtClean="0"/>
              <a:t>Indiferencia</a:t>
            </a:r>
            <a:endParaRPr lang="en-US" sz="4000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23901"/>
            <a:ext cx="10515600" cy="2143124"/>
          </a:xfrm>
        </p:spPr>
        <p:txBody>
          <a:bodyPr/>
          <a:lstStyle/>
          <a:p>
            <a:r>
              <a:rPr lang="es-ES" sz="2400" dirty="0"/>
              <a:t>Suponemos:</a:t>
            </a:r>
          </a:p>
          <a:p>
            <a:pPr lvl="1"/>
            <a:r>
              <a:rPr lang="es-ES" sz="2400" dirty="0"/>
              <a:t>Mundo compuesto por dos bienes: x e y</a:t>
            </a:r>
          </a:p>
          <a:p>
            <a:pPr lvl="1">
              <a:lnSpc>
                <a:spcPct val="80000"/>
              </a:lnSpc>
            </a:pPr>
            <a:r>
              <a:rPr lang="es-ES" sz="2400" i="1" dirty="0"/>
              <a:t>Supuesto de insaciabilidad</a:t>
            </a:r>
            <a:r>
              <a:rPr lang="es-ES" sz="2400" dirty="0"/>
              <a:t>: más es preferible a menos</a:t>
            </a:r>
          </a:p>
          <a:p>
            <a:pPr lvl="1">
              <a:lnSpc>
                <a:spcPct val="80000"/>
              </a:lnSpc>
            </a:pPr>
            <a:r>
              <a:rPr lang="es-ES" sz="2400" dirty="0"/>
              <a:t>Este supuesto nos permite comparar algunas canastas:</a:t>
            </a:r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6200" name="Text Box 8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6201" name="Text Box 9"/>
          <p:cNvSpPr txBox="1">
            <a:spLocks noChangeArrowheads="1"/>
          </p:cNvSpPr>
          <p:nvPr/>
        </p:nvSpPr>
        <p:spPr bwMode="auto">
          <a:xfrm>
            <a:off x="3733800" y="63293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x*</a:t>
            </a:r>
          </a:p>
        </p:txBody>
      </p:sp>
      <p:sp>
        <p:nvSpPr>
          <p:cNvPr id="136203" name="Text Box 11"/>
          <p:cNvSpPr txBox="1">
            <a:spLocks noChangeArrowheads="1"/>
          </p:cNvSpPr>
          <p:nvPr/>
        </p:nvSpPr>
        <p:spPr bwMode="auto">
          <a:xfrm>
            <a:off x="2514600" y="483235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y*</a:t>
            </a:r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 flipV="1">
            <a:off x="4038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 flipH="1">
            <a:off x="3124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grpSp>
        <p:nvGrpSpPr>
          <p:cNvPr id="136239" name="Group 47"/>
          <p:cNvGrpSpPr>
            <a:grpSpLocks/>
          </p:cNvGrpSpPr>
          <p:nvPr/>
        </p:nvGrpSpPr>
        <p:grpSpPr bwMode="auto">
          <a:xfrm>
            <a:off x="4038600" y="3429000"/>
            <a:ext cx="4724400" cy="1562100"/>
            <a:chOff x="1584" y="2160"/>
            <a:chExt cx="2976" cy="984"/>
          </a:xfrm>
        </p:grpSpPr>
        <p:grpSp>
          <p:nvGrpSpPr>
            <p:cNvPr id="136236" name="Group 44"/>
            <p:cNvGrpSpPr>
              <a:grpSpLocks/>
            </p:cNvGrpSpPr>
            <p:nvPr/>
          </p:nvGrpSpPr>
          <p:grpSpPr bwMode="auto">
            <a:xfrm>
              <a:off x="1584" y="2184"/>
              <a:ext cx="1248" cy="960"/>
              <a:chOff x="1584" y="2184"/>
              <a:chExt cx="1248" cy="960"/>
            </a:xfrm>
          </p:grpSpPr>
          <p:sp>
            <p:nvSpPr>
              <p:cNvPr id="136209" name="AutoShape 17" descr="Wide downward diagonal"/>
              <p:cNvSpPr>
                <a:spLocks noChangeArrowheads="1"/>
              </p:cNvSpPr>
              <p:nvPr/>
            </p:nvSpPr>
            <p:spPr bwMode="auto">
              <a:xfrm>
                <a:off x="2068" y="2318"/>
                <a:ext cx="231" cy="692"/>
              </a:xfrm>
              <a:prstGeom prst="rtTriangle">
                <a:avLst/>
              </a:prstGeom>
              <a:pattFill prst="wdDnDiag">
                <a:fgClr>
                  <a:srgbClr val="3B4F89"/>
                </a:fgClr>
                <a:bgClr>
                  <a:srgbClr val="FFFFFF"/>
                </a:bgClr>
              </a:pattFill>
              <a:ln w="15875">
                <a:solidFill>
                  <a:srgbClr val="3B4F89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36207" name="Line 15"/>
              <p:cNvSpPr>
                <a:spLocks noChangeShapeType="1"/>
              </p:cNvSpPr>
              <p:nvPr/>
            </p:nvSpPr>
            <p:spPr bwMode="auto">
              <a:xfrm flipV="1">
                <a:off x="1584" y="2184"/>
                <a:ext cx="0" cy="960"/>
              </a:xfrm>
              <a:prstGeom prst="line">
                <a:avLst/>
              </a:prstGeom>
              <a:noFill/>
              <a:ln w="15875">
                <a:solidFill>
                  <a:srgbClr val="3B4F8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36208" name="Line 16"/>
              <p:cNvSpPr>
                <a:spLocks noChangeShapeType="1"/>
              </p:cNvSpPr>
              <p:nvPr/>
            </p:nvSpPr>
            <p:spPr bwMode="auto">
              <a:xfrm>
                <a:off x="1584" y="3144"/>
                <a:ext cx="1248" cy="0"/>
              </a:xfrm>
              <a:prstGeom prst="line">
                <a:avLst/>
              </a:prstGeom>
              <a:noFill/>
              <a:ln w="15875">
                <a:solidFill>
                  <a:srgbClr val="3B4F8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grpSp>
          <p:nvGrpSpPr>
            <p:cNvPr id="136238" name="Group 46"/>
            <p:cNvGrpSpPr>
              <a:grpSpLocks/>
            </p:cNvGrpSpPr>
            <p:nvPr/>
          </p:nvGrpSpPr>
          <p:grpSpPr bwMode="auto">
            <a:xfrm>
              <a:off x="2304" y="2160"/>
              <a:ext cx="2256" cy="384"/>
              <a:chOff x="2304" y="2160"/>
              <a:chExt cx="2256" cy="384"/>
            </a:xfrm>
          </p:grpSpPr>
          <p:sp>
            <p:nvSpPr>
              <p:cNvPr id="136210" name="Text Box 18"/>
              <p:cNvSpPr txBox="1">
                <a:spLocks noChangeArrowheads="1"/>
              </p:cNvSpPr>
              <p:nvPr/>
            </p:nvSpPr>
            <p:spPr bwMode="auto">
              <a:xfrm>
                <a:off x="2762" y="2160"/>
                <a:ext cx="1798" cy="241"/>
              </a:xfrm>
              <a:prstGeom prst="rect">
                <a:avLst/>
              </a:prstGeom>
              <a:noFill/>
              <a:ln w="15875">
                <a:solidFill>
                  <a:srgbClr val="470F3E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CC">
                        <a:alpha val="50000"/>
                      </a:srgbClr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>
                    <a:solidFill>
                      <a:srgbClr val="470F3E"/>
                    </a:solidFill>
                  </a:rPr>
                  <a:t>Canasta preferible a x*, y*</a:t>
                </a:r>
              </a:p>
            </p:txBody>
          </p:sp>
          <p:sp>
            <p:nvSpPr>
              <p:cNvPr id="136211" name="Line 19"/>
              <p:cNvSpPr>
                <a:spLocks noChangeShapeType="1"/>
              </p:cNvSpPr>
              <p:nvPr/>
            </p:nvSpPr>
            <p:spPr bwMode="auto">
              <a:xfrm flipH="1">
                <a:off x="2304" y="2256"/>
                <a:ext cx="432" cy="288"/>
              </a:xfrm>
              <a:prstGeom prst="line">
                <a:avLst/>
              </a:prstGeom>
              <a:noFill/>
              <a:ln w="28575">
                <a:solidFill>
                  <a:srgbClr val="470F3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</p:grpSp>
      <p:grpSp>
        <p:nvGrpSpPr>
          <p:cNvPr id="136227" name="Group 35"/>
          <p:cNvGrpSpPr>
            <a:grpSpLocks/>
          </p:cNvGrpSpPr>
          <p:nvPr/>
        </p:nvGrpSpPr>
        <p:grpSpPr bwMode="auto">
          <a:xfrm>
            <a:off x="3443289" y="3992563"/>
            <a:ext cx="1704975" cy="1746250"/>
            <a:chOff x="1209" y="2515"/>
            <a:chExt cx="1074" cy="1100"/>
          </a:xfrm>
        </p:grpSpPr>
        <p:sp>
          <p:nvSpPr>
            <p:cNvPr id="136216" name="Text Box 24"/>
            <p:cNvSpPr txBox="1">
              <a:spLocks noChangeArrowheads="1"/>
            </p:cNvSpPr>
            <p:nvPr/>
          </p:nvSpPr>
          <p:spPr bwMode="auto">
            <a:xfrm>
              <a:off x="1209" y="2515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6A6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rgbClr val="470F3E"/>
                  </a:solidFill>
                </a:rPr>
                <a:t>?</a:t>
              </a:r>
            </a:p>
          </p:txBody>
        </p:sp>
        <p:sp>
          <p:nvSpPr>
            <p:cNvPr id="136217" name="Text Box 25"/>
            <p:cNvSpPr txBox="1">
              <a:spLocks noChangeArrowheads="1"/>
            </p:cNvSpPr>
            <p:nvPr/>
          </p:nvSpPr>
          <p:spPr bwMode="auto">
            <a:xfrm>
              <a:off x="2069" y="3365"/>
              <a:ext cx="2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6A67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rgbClr val="470F3E"/>
                  </a:solidFill>
                </a:rPr>
                <a:t>?</a:t>
              </a:r>
            </a:p>
          </p:txBody>
        </p:sp>
      </p:grpSp>
      <p:grpSp>
        <p:nvGrpSpPr>
          <p:cNvPr id="136232" name="Group 40"/>
          <p:cNvGrpSpPr>
            <a:grpSpLocks/>
          </p:cNvGrpSpPr>
          <p:nvPr/>
        </p:nvGrpSpPr>
        <p:grpSpPr bwMode="auto">
          <a:xfrm>
            <a:off x="1847850" y="5699126"/>
            <a:ext cx="1733550" cy="657225"/>
            <a:chOff x="204" y="3590"/>
            <a:chExt cx="1092" cy="414"/>
          </a:xfrm>
        </p:grpSpPr>
        <p:sp>
          <p:nvSpPr>
            <p:cNvPr id="136215" name="Line 23"/>
            <p:cNvSpPr>
              <a:spLocks noChangeShapeType="1"/>
            </p:cNvSpPr>
            <p:nvPr/>
          </p:nvSpPr>
          <p:spPr bwMode="auto">
            <a:xfrm flipV="1">
              <a:off x="816" y="3648"/>
              <a:ext cx="480" cy="240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36212" name="Text Box 20"/>
            <p:cNvSpPr txBox="1">
              <a:spLocks noChangeArrowheads="1"/>
            </p:cNvSpPr>
            <p:nvPr/>
          </p:nvSpPr>
          <p:spPr bwMode="auto">
            <a:xfrm>
              <a:off x="204" y="3590"/>
              <a:ext cx="710" cy="414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rgbClr val="470F3E"/>
                  </a:solidFill>
                </a:rPr>
                <a:t>Peor que</a:t>
              </a:r>
            </a:p>
            <a:p>
              <a:r>
                <a:rPr lang="en-US">
                  <a:solidFill>
                    <a:srgbClr val="470F3E"/>
                  </a:solidFill>
                </a:rPr>
                <a:t>x*, y*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664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437CC-39FB-4FAB-A23B-2EB9F16EFD96}" type="slidenum">
              <a:rPr lang="en-US"/>
              <a:pPr/>
              <a:t>13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717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Curvas</a:t>
            </a:r>
            <a:r>
              <a:rPr lang="en-US" dirty="0"/>
              <a:t> de </a:t>
            </a:r>
            <a:r>
              <a:rPr lang="en-US" dirty="0" err="1"/>
              <a:t>Indiferencia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1"/>
            <a:ext cx="10972800" cy="1281113"/>
          </a:xfrm>
        </p:spPr>
        <p:txBody>
          <a:bodyPr/>
          <a:lstStyle/>
          <a:p>
            <a:r>
              <a:rPr lang="es-ES" dirty="0"/>
              <a:t>Conjunto de canastas de consumo que los son indiferentes al individuo</a:t>
            </a: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2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3810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2590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26" name="Line 10"/>
          <p:cNvSpPr>
            <a:spLocks noChangeShapeType="1"/>
          </p:cNvSpPr>
          <p:nvPr/>
        </p:nvSpPr>
        <p:spPr bwMode="auto">
          <a:xfrm flipV="1">
            <a:off x="4038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 flipH="1">
            <a:off x="3124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3" name="Freeform 27"/>
          <p:cNvSpPr>
            <a:spLocks/>
          </p:cNvSpPr>
          <p:nvPr/>
        </p:nvSpPr>
        <p:spPr bwMode="auto">
          <a:xfrm>
            <a:off x="3505200" y="3992562"/>
            <a:ext cx="2743200" cy="1646238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37244" name="Line 28"/>
          <p:cNvSpPr>
            <a:spLocks noChangeShapeType="1"/>
          </p:cNvSpPr>
          <p:nvPr/>
        </p:nvSpPr>
        <p:spPr bwMode="auto">
          <a:xfrm>
            <a:off x="3124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5" name="Line 29"/>
          <p:cNvSpPr>
            <a:spLocks noChangeShapeType="1"/>
          </p:cNvSpPr>
          <p:nvPr/>
        </p:nvSpPr>
        <p:spPr bwMode="auto">
          <a:xfrm>
            <a:off x="4953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7246" name="Text Box 30"/>
          <p:cNvSpPr txBox="1">
            <a:spLocks noChangeArrowheads="1"/>
          </p:cNvSpPr>
          <p:nvPr/>
        </p:nvSpPr>
        <p:spPr bwMode="auto">
          <a:xfrm>
            <a:off x="2590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47" name="Text Box 31"/>
          <p:cNvSpPr txBox="1">
            <a:spLocks noChangeArrowheads="1"/>
          </p:cNvSpPr>
          <p:nvPr/>
        </p:nvSpPr>
        <p:spPr bwMode="auto">
          <a:xfrm>
            <a:off x="4724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7248" name="Text Box 32"/>
          <p:cNvSpPr txBox="1">
            <a:spLocks noChangeArrowheads="1"/>
          </p:cNvSpPr>
          <p:nvPr/>
        </p:nvSpPr>
        <p:spPr bwMode="auto">
          <a:xfrm>
            <a:off x="6271090" y="5476629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dirty="0">
                <a:solidFill>
                  <a:srgbClr val="3B4F89"/>
                </a:solidFill>
              </a:rPr>
              <a:t>U</a:t>
            </a:r>
            <a:r>
              <a:rPr lang="en-US" sz="1400" baseline="-25000" dirty="0">
                <a:solidFill>
                  <a:srgbClr val="3B4F89"/>
                </a:solidFill>
              </a:rPr>
              <a:t>1</a:t>
            </a:r>
            <a:endParaRPr lang="en-US" sz="1400" dirty="0">
              <a:solidFill>
                <a:srgbClr val="3B4F89"/>
              </a:solidFill>
            </a:endParaRPr>
          </a:p>
        </p:txBody>
      </p:sp>
      <p:sp>
        <p:nvSpPr>
          <p:cNvPr id="137249" name="Text Box 33"/>
          <p:cNvSpPr txBox="1">
            <a:spLocks noChangeArrowheads="1"/>
          </p:cNvSpPr>
          <p:nvPr/>
        </p:nvSpPr>
        <p:spPr bwMode="auto">
          <a:xfrm>
            <a:off x="4569151" y="3410378"/>
            <a:ext cx="54809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sz="2400" dirty="0">
                <a:solidFill>
                  <a:srgbClr val="470F3E"/>
                </a:solidFill>
              </a:rPr>
              <a:t>Las combinaciones de (x</a:t>
            </a:r>
            <a:r>
              <a:rPr lang="es-ES" sz="2400" baseline="-25000" dirty="0">
                <a:solidFill>
                  <a:srgbClr val="470F3E"/>
                </a:solidFill>
              </a:rPr>
              <a:t>1</a:t>
            </a:r>
            <a:r>
              <a:rPr lang="es-ES" sz="2400" dirty="0">
                <a:solidFill>
                  <a:srgbClr val="470F3E"/>
                </a:solidFill>
              </a:rPr>
              <a:t>, y</a:t>
            </a:r>
            <a:r>
              <a:rPr lang="es-ES" sz="2400" baseline="-25000" dirty="0">
                <a:solidFill>
                  <a:srgbClr val="470F3E"/>
                </a:solidFill>
              </a:rPr>
              <a:t>1</a:t>
            </a:r>
            <a:r>
              <a:rPr lang="es-ES" sz="2400" dirty="0">
                <a:solidFill>
                  <a:srgbClr val="470F3E"/>
                </a:solidFill>
              </a:rPr>
              <a:t>) y (x</a:t>
            </a:r>
            <a:r>
              <a:rPr lang="es-ES" sz="2400" baseline="-25000" dirty="0">
                <a:solidFill>
                  <a:srgbClr val="470F3E"/>
                </a:solidFill>
              </a:rPr>
              <a:t>2</a:t>
            </a:r>
            <a:r>
              <a:rPr lang="es-ES" sz="2400" dirty="0">
                <a:solidFill>
                  <a:srgbClr val="470F3E"/>
                </a:solidFill>
              </a:rPr>
              <a:t>, y</a:t>
            </a:r>
            <a:r>
              <a:rPr lang="es-ES" sz="2400" baseline="-25000" dirty="0">
                <a:solidFill>
                  <a:srgbClr val="470F3E"/>
                </a:solidFill>
              </a:rPr>
              <a:t>2</a:t>
            </a:r>
            <a:r>
              <a:rPr lang="es-ES" sz="2400" dirty="0">
                <a:solidFill>
                  <a:srgbClr val="470F3E"/>
                </a:solidFill>
              </a:rPr>
              <a:t>)</a:t>
            </a:r>
          </a:p>
          <a:p>
            <a:r>
              <a:rPr lang="es-ES" sz="2400" dirty="0">
                <a:solidFill>
                  <a:srgbClr val="470F3E"/>
                </a:solidFill>
              </a:rPr>
              <a:t>otorgan el mismo </a:t>
            </a:r>
            <a:r>
              <a:rPr lang="es-ES" sz="2400" b="1" dirty="0">
                <a:solidFill>
                  <a:srgbClr val="470F3E"/>
                </a:solidFill>
              </a:rPr>
              <a:t>nivel de utilidad</a:t>
            </a:r>
          </a:p>
        </p:txBody>
      </p:sp>
    </p:spTree>
    <p:extLst>
      <p:ext uri="{BB962C8B-B14F-4D97-AF65-F5344CB8AC3E}">
        <p14:creationId xmlns:p14="http://schemas.microsoft.com/office/powerpoint/2010/main" val="13109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Funciones de curvas de indiferencia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ES" dirty="0" smtClean="0"/>
              <a:t>Para </a:t>
            </a:r>
            <a:r>
              <a:rPr lang="es-ES" dirty="0"/>
              <a:t>obtener la forma funcional de las curvas de indiferencia, </a:t>
            </a:r>
            <a:endParaRPr lang="es-ES" dirty="0" smtClean="0"/>
          </a:p>
          <a:p>
            <a:pPr lvl="1"/>
            <a:r>
              <a:rPr lang="es-ES" dirty="0" smtClean="0"/>
              <a:t>tomamos </a:t>
            </a:r>
            <a:r>
              <a:rPr lang="es-ES" dirty="0"/>
              <a:t>U(</a:t>
            </a:r>
            <a:r>
              <a:rPr lang="es-ES" dirty="0" err="1"/>
              <a:t>x,y</a:t>
            </a:r>
            <a:r>
              <a:rPr lang="es-ES" dirty="0"/>
              <a:t>), </a:t>
            </a:r>
            <a:endParaRPr lang="es-ES" dirty="0" smtClean="0"/>
          </a:p>
          <a:p>
            <a:pPr lvl="1"/>
            <a:r>
              <a:rPr lang="es-ES" dirty="0" smtClean="0"/>
              <a:t>fijamos </a:t>
            </a:r>
            <a:r>
              <a:rPr lang="es-ES" dirty="0"/>
              <a:t>un valor de la función (U₁, digamos) y </a:t>
            </a:r>
            <a:endParaRPr lang="es-ES" dirty="0" smtClean="0"/>
          </a:p>
          <a:p>
            <a:pPr lvl="1"/>
            <a:r>
              <a:rPr lang="es-ES" dirty="0" smtClean="0"/>
              <a:t>despegamos </a:t>
            </a:r>
            <a:r>
              <a:rPr lang="es-ES" dirty="0"/>
              <a:t>y en función de x en la igualdad U(</a:t>
            </a:r>
            <a:r>
              <a:rPr lang="es-ES" dirty="0" err="1"/>
              <a:t>x,y</a:t>
            </a:r>
            <a:r>
              <a:rPr lang="es-ES" dirty="0"/>
              <a:t>)=U₁. </a:t>
            </a:r>
            <a:endParaRPr lang="es-ES" dirty="0" smtClean="0"/>
          </a:p>
          <a:p>
            <a:r>
              <a:rPr lang="es-ES" dirty="0" smtClean="0"/>
              <a:t>Esto </a:t>
            </a:r>
            <a:r>
              <a:rPr lang="es-ES" dirty="0"/>
              <a:t>nos va a dar la función </a:t>
            </a:r>
            <a:r>
              <a:rPr lang="es-ES" b="1" dirty="0"/>
              <a:t>y(</a:t>
            </a:r>
            <a:r>
              <a:rPr lang="es-ES" b="1" dirty="0" err="1"/>
              <a:t>x;U</a:t>
            </a:r>
            <a:r>
              <a:rPr lang="es-ES" b="1" dirty="0"/>
              <a:t>₁)</a:t>
            </a:r>
            <a:r>
              <a:rPr lang="es-ES" dirty="0"/>
              <a:t>. </a:t>
            </a:r>
            <a:endParaRPr lang="es-ES" dirty="0" smtClean="0"/>
          </a:p>
          <a:p>
            <a:r>
              <a:rPr lang="es-ES" dirty="0" smtClean="0"/>
              <a:t>Variando </a:t>
            </a:r>
            <a:r>
              <a:rPr lang="es-ES" dirty="0"/>
              <a:t>el valor de la función de utilidad, obtengo la forma funcional de otras curvas de indiferencia arriba o abajo de U₁. </a:t>
            </a:r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18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31DCD-5C41-40CE-ACBE-889EA312FCF3}" type="slidenum">
              <a:rPr lang="en-US"/>
              <a:pPr/>
              <a:t>15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11837"/>
            <a:ext cx="8534400" cy="773837"/>
          </a:xfrm>
        </p:spPr>
        <p:txBody>
          <a:bodyPr/>
          <a:lstStyle/>
          <a:p>
            <a:r>
              <a:rPr lang="en-US" sz="4000" dirty="0" err="1"/>
              <a:t>Mapa</a:t>
            </a:r>
            <a:r>
              <a:rPr lang="en-US" sz="4000" dirty="0"/>
              <a:t> de </a:t>
            </a:r>
            <a:r>
              <a:rPr lang="en-US" sz="4000" dirty="0" err="1"/>
              <a:t>Curvas</a:t>
            </a:r>
            <a:r>
              <a:rPr lang="en-US" sz="4000" dirty="0"/>
              <a:t> de </a:t>
            </a:r>
            <a:r>
              <a:rPr lang="en-US" sz="4000" dirty="0" err="1"/>
              <a:t>Indiferencia</a:t>
            </a:r>
            <a:endParaRPr lang="en-US" sz="4000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68362"/>
            <a:ext cx="11353800" cy="1565824"/>
          </a:xfrm>
        </p:spPr>
        <p:txBody>
          <a:bodyPr/>
          <a:lstStyle/>
          <a:p>
            <a:r>
              <a:rPr lang="es-ES" dirty="0"/>
              <a:t>En otras palabras, no existe solamente una curva de indiferencia en el cuadrante (</a:t>
            </a:r>
            <a:r>
              <a:rPr lang="es-ES" dirty="0" err="1"/>
              <a:t>x,y</a:t>
            </a:r>
            <a:r>
              <a:rPr lang="es-ES" dirty="0"/>
              <a:t>)&gt;&gt;0. </a:t>
            </a:r>
            <a:endParaRPr lang="es-UY" dirty="0"/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0318" name="Text Box 30"/>
          <p:cNvSpPr txBox="1">
            <a:spLocks noChangeArrowheads="1"/>
          </p:cNvSpPr>
          <p:nvPr/>
        </p:nvSpPr>
        <p:spPr bwMode="auto">
          <a:xfrm>
            <a:off x="7772401" y="4953000"/>
            <a:ext cx="2232025" cy="534988"/>
          </a:xfrm>
          <a:prstGeom prst="rect">
            <a:avLst/>
          </a:prstGeom>
          <a:noFill/>
          <a:ln w="15875">
            <a:solidFill>
              <a:srgbClr val="3B4F8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1</a:t>
            </a:r>
            <a:r>
              <a:rPr lang="en-US" sz="2800">
                <a:solidFill>
                  <a:srgbClr val="3B4F89"/>
                </a:solidFill>
              </a:rPr>
              <a:t> &lt; </a:t>
            </a:r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2</a:t>
            </a:r>
            <a:r>
              <a:rPr lang="en-US" sz="2800">
                <a:solidFill>
                  <a:srgbClr val="3B4F89"/>
                </a:solidFill>
              </a:rPr>
              <a:t> &lt; </a:t>
            </a:r>
            <a:r>
              <a:rPr lang="en-US" sz="2800" i="1">
                <a:solidFill>
                  <a:srgbClr val="3B4F89"/>
                </a:solidFill>
              </a:rPr>
              <a:t>U</a:t>
            </a:r>
            <a:r>
              <a:rPr lang="en-US" sz="2800" baseline="-25000">
                <a:solidFill>
                  <a:srgbClr val="3B4F89"/>
                </a:solidFill>
              </a:rPr>
              <a:t>3</a:t>
            </a:r>
            <a:endParaRPr lang="en-US" sz="2800">
              <a:solidFill>
                <a:srgbClr val="3B4F89"/>
              </a:solidFill>
            </a:endParaRPr>
          </a:p>
        </p:txBody>
      </p:sp>
      <p:grpSp>
        <p:nvGrpSpPr>
          <p:cNvPr id="140324" name="Group 36"/>
          <p:cNvGrpSpPr>
            <a:grpSpLocks/>
          </p:cNvGrpSpPr>
          <p:nvPr/>
        </p:nvGrpSpPr>
        <p:grpSpPr bwMode="auto">
          <a:xfrm>
            <a:off x="3615177" y="3580360"/>
            <a:ext cx="3740150" cy="2147888"/>
            <a:chOff x="1742" y="2516"/>
            <a:chExt cx="2356" cy="1353"/>
          </a:xfrm>
        </p:grpSpPr>
        <p:sp>
          <p:nvSpPr>
            <p:cNvPr id="140300" name="Freeform 12"/>
            <p:cNvSpPr>
              <a:spLocks/>
            </p:cNvSpPr>
            <p:nvPr/>
          </p:nvSpPr>
          <p:spPr bwMode="auto">
            <a:xfrm>
              <a:off x="1934" y="2764"/>
              <a:ext cx="836" cy="739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sp>
          <p:nvSpPr>
            <p:cNvPr id="140305" name="Text Box 17"/>
            <p:cNvSpPr txBox="1">
              <a:spLocks noChangeArrowheads="1"/>
            </p:cNvSpPr>
            <p:nvPr/>
          </p:nvSpPr>
          <p:spPr bwMode="auto">
            <a:xfrm>
              <a:off x="2592" y="367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1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140312" name="Freeform 24"/>
            <p:cNvSpPr>
              <a:spLocks/>
            </p:cNvSpPr>
            <p:nvPr/>
          </p:nvSpPr>
          <p:spPr bwMode="auto">
            <a:xfrm>
              <a:off x="1742" y="3052"/>
              <a:ext cx="836" cy="749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sp>
          <p:nvSpPr>
            <p:cNvPr id="140313" name="Freeform 25"/>
            <p:cNvSpPr>
              <a:spLocks/>
            </p:cNvSpPr>
            <p:nvPr/>
          </p:nvSpPr>
          <p:spPr bwMode="auto">
            <a:xfrm>
              <a:off x="2174" y="2524"/>
              <a:ext cx="850" cy="711"/>
            </a:xfrm>
            <a:custGeom>
              <a:avLst/>
              <a:gdLst>
                <a:gd name="T0" fmla="*/ 0 w 1488"/>
                <a:gd name="T1" fmla="*/ 0 h 1248"/>
                <a:gd name="T2" fmla="*/ 432 w 1488"/>
                <a:gd name="T3" fmla="*/ 960 h 1248"/>
                <a:gd name="T4" fmla="*/ 1488 w 1488"/>
                <a:gd name="T5" fmla="*/ 1248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88" h="1248">
                  <a:moveTo>
                    <a:pt x="0" y="0"/>
                  </a:moveTo>
                  <a:cubicBezTo>
                    <a:pt x="92" y="376"/>
                    <a:pt x="184" y="752"/>
                    <a:pt x="432" y="960"/>
                  </a:cubicBezTo>
                  <a:cubicBezTo>
                    <a:pt x="680" y="1168"/>
                    <a:pt x="1084" y="1208"/>
                    <a:pt x="1488" y="1248"/>
                  </a:cubicBezTo>
                </a:path>
              </a:pathLst>
            </a:custGeom>
            <a:noFill/>
            <a:ln w="28575" cap="flat" cmpd="sng">
              <a:solidFill>
                <a:srgbClr val="470F3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s-ES"/>
            </a:p>
          </p:txBody>
        </p:sp>
        <p:sp>
          <p:nvSpPr>
            <p:cNvPr id="140314" name="Text Box 26"/>
            <p:cNvSpPr txBox="1">
              <a:spLocks noChangeArrowheads="1"/>
            </p:cNvSpPr>
            <p:nvPr/>
          </p:nvSpPr>
          <p:spPr bwMode="auto">
            <a:xfrm>
              <a:off x="2784" y="338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2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sp>
          <p:nvSpPr>
            <p:cNvPr id="140315" name="Text Box 27"/>
            <p:cNvSpPr txBox="1">
              <a:spLocks noChangeArrowheads="1"/>
            </p:cNvSpPr>
            <p:nvPr/>
          </p:nvSpPr>
          <p:spPr bwMode="auto">
            <a:xfrm>
              <a:off x="3024" y="319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470F3E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470F3E"/>
                  </a:solidFill>
                </a:rPr>
                <a:t>U</a:t>
              </a:r>
              <a:r>
                <a:rPr lang="en-US" sz="1400" baseline="-25000">
                  <a:solidFill>
                    <a:srgbClr val="470F3E"/>
                  </a:solidFill>
                </a:rPr>
                <a:t>3</a:t>
              </a:r>
              <a:endParaRPr lang="en-US" sz="1400">
                <a:solidFill>
                  <a:srgbClr val="470F3E"/>
                </a:solidFill>
              </a:endParaRPr>
            </a:p>
          </p:txBody>
        </p:sp>
        <p:grpSp>
          <p:nvGrpSpPr>
            <p:cNvPr id="140323" name="Group 35"/>
            <p:cNvGrpSpPr>
              <a:grpSpLocks/>
            </p:cNvGrpSpPr>
            <p:nvPr/>
          </p:nvGrpSpPr>
          <p:grpSpPr bwMode="auto">
            <a:xfrm>
              <a:off x="2122" y="2516"/>
              <a:ext cx="1976" cy="980"/>
              <a:chOff x="2122" y="2516"/>
              <a:chExt cx="1976" cy="980"/>
            </a:xfrm>
          </p:grpSpPr>
          <p:sp>
            <p:nvSpPr>
              <p:cNvPr id="140320" name="Line 32"/>
              <p:cNvSpPr>
                <a:spLocks noChangeShapeType="1"/>
              </p:cNvSpPr>
              <p:nvPr/>
            </p:nvSpPr>
            <p:spPr bwMode="auto">
              <a:xfrm flipV="1">
                <a:off x="2122" y="2872"/>
                <a:ext cx="624" cy="624"/>
              </a:xfrm>
              <a:prstGeom prst="line">
                <a:avLst/>
              </a:prstGeom>
              <a:noFill/>
              <a:ln w="38100">
                <a:solidFill>
                  <a:srgbClr val="470F3E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  <p:sp>
            <p:nvSpPr>
              <p:cNvPr id="140321" name="Text Box 33"/>
              <p:cNvSpPr txBox="1">
                <a:spLocks noChangeArrowheads="1"/>
              </p:cNvSpPr>
              <p:nvPr/>
            </p:nvSpPr>
            <p:spPr bwMode="auto">
              <a:xfrm>
                <a:off x="2347" y="2516"/>
                <a:ext cx="175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5875">
                    <a:solidFill>
                      <a:srgbClr val="470F3E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sz="2400">
                    <a:solidFill>
                      <a:srgbClr val="470F3E"/>
                    </a:solidFill>
                  </a:rPr>
                  <a:t>Aumenta la utilidad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65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18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Características de las curvas de indiferencia entre dos bienes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UY" b="1" u="sng" dirty="0" smtClean="0"/>
              <a:t>Pendiente negativa</a:t>
            </a:r>
          </a:p>
          <a:p>
            <a:pPr lvl="1"/>
            <a:r>
              <a:rPr lang="es-ES" b="1" dirty="0"/>
              <a:t>Las curvas de indiferencia entre dos bienes tienen pendiente negativa. </a:t>
            </a:r>
            <a:endParaRPr lang="es-ES" b="1" dirty="0" smtClean="0"/>
          </a:p>
          <a:p>
            <a:pPr lvl="1"/>
            <a:r>
              <a:rPr lang="es-ES" b="1" dirty="0" smtClean="0"/>
              <a:t>Esto </a:t>
            </a:r>
            <a:r>
              <a:rPr lang="es-ES" b="1" dirty="0"/>
              <a:t>quiere decir que si el individuo consume más de un bien, tiene que consumir menos del otro para mantener su bienestar. </a:t>
            </a:r>
            <a:endParaRPr lang="es-ES" b="1" dirty="0" smtClean="0"/>
          </a:p>
          <a:p>
            <a:pPr lvl="1"/>
            <a:r>
              <a:rPr lang="es-ES" b="1" dirty="0" smtClean="0"/>
              <a:t>En </a:t>
            </a:r>
            <a:r>
              <a:rPr lang="es-ES" b="1" dirty="0"/>
              <a:t>términos matemáticos, y′(</a:t>
            </a:r>
            <a:r>
              <a:rPr lang="es-ES" b="1" dirty="0" err="1"/>
              <a:t>x;U</a:t>
            </a:r>
            <a:r>
              <a:rPr lang="es-ES" b="1" dirty="0"/>
              <a:t>)&lt;0 (en la expresión anterior, U es un número fijo cualquiera que determina la altura de la curva de indiferencia.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53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Características de las curvas de indiferencia entre dos bienes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UY" b="1" u="sng" dirty="0" smtClean="0"/>
              <a:t>Tasa marginal de sustitución</a:t>
            </a:r>
          </a:p>
          <a:p>
            <a:pPr lvl="1"/>
            <a:r>
              <a:rPr lang="es-ES" b="1" dirty="0"/>
              <a:t>La información que brinda la pendiente es la de la tasa a la que la persona está dispuesta a cambiar un bien por otro, manteniéndose en la misma curva de indiferencia, cuando el cambio en uno de los dos bienes es infinitesimal. </a:t>
            </a:r>
            <a:endParaRPr lang="es-ES" b="1" dirty="0" smtClean="0"/>
          </a:p>
          <a:p>
            <a:pPr lvl="1"/>
            <a:r>
              <a:rPr lang="es-ES" b="1" dirty="0" smtClean="0"/>
              <a:t>La </a:t>
            </a:r>
            <a:r>
              <a:rPr lang="es-ES" b="1" dirty="0"/>
              <a:t>pendiente de la curva de indiferencia es de hecho un concepto fundamental en economía. </a:t>
            </a:r>
            <a:endParaRPr lang="es-ES" b="1" dirty="0" smtClean="0"/>
          </a:p>
          <a:p>
            <a:pPr lvl="1"/>
            <a:r>
              <a:rPr lang="es-ES" b="1" dirty="0" smtClean="0"/>
              <a:t>Como </a:t>
            </a:r>
            <a:r>
              <a:rPr lang="es-ES" b="1" dirty="0"/>
              <a:t>tal, tiene un nombre: la </a:t>
            </a:r>
            <a:r>
              <a:rPr lang="es-ES" dirty="0"/>
              <a:t>Tasa Marginal de Sustitución.</a:t>
            </a:r>
            <a:endParaRPr lang="es-UY" dirty="0"/>
          </a:p>
          <a:p>
            <a:endParaRPr lang="es-UY" b="1" u="sng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75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Características de las curvas de indiferencia entre dos bienes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UY" b="1" u="sng" dirty="0" smtClean="0"/>
              <a:t>Tasa marginal de sustitución</a:t>
            </a:r>
          </a:p>
          <a:p>
            <a:pPr lvl="1"/>
            <a:r>
              <a:rPr lang="es-ES" b="1" dirty="0"/>
              <a:t> El concepto se usa para cambios no marginales. </a:t>
            </a:r>
            <a:endParaRPr lang="es-ES" b="1" dirty="0" smtClean="0"/>
          </a:p>
          <a:p>
            <a:pPr lvl="1"/>
            <a:r>
              <a:rPr lang="es-ES" b="1" dirty="0" smtClean="0"/>
              <a:t>Esto </a:t>
            </a:r>
            <a:r>
              <a:rPr lang="es-ES" b="1" dirty="0"/>
              <a:t>es lo que dice la siguiente expresión (para cuando se quiere mantener el nivel de utilidad U₁</a:t>
            </a:r>
            <a:r>
              <a:rPr lang="es-ES" b="1" dirty="0" smtClean="0"/>
              <a:t>):</a:t>
            </a:r>
          </a:p>
          <a:p>
            <a:pPr lvl="1"/>
            <a:endParaRPr lang="es-ES" b="1" dirty="0"/>
          </a:p>
          <a:p>
            <a:pPr lvl="1"/>
            <a:endParaRPr lang="es-ES" b="1" dirty="0" smtClean="0"/>
          </a:p>
          <a:p>
            <a:pPr lvl="1"/>
            <a:endParaRPr lang="es-ES" b="1" dirty="0"/>
          </a:p>
          <a:p>
            <a:pPr lvl="1"/>
            <a:endParaRPr lang="es-ES" b="1" dirty="0" smtClean="0"/>
          </a:p>
          <a:p>
            <a:pPr lvl="1"/>
            <a:endParaRPr lang="es-ES" b="1" dirty="0"/>
          </a:p>
          <a:p>
            <a:pPr lvl="1"/>
            <a:endParaRPr lang="es-ES" b="1" dirty="0" smtClean="0"/>
          </a:p>
          <a:p>
            <a:pPr lvl="1"/>
            <a:r>
              <a:rPr lang="es-ES" b="1" dirty="0" smtClean="0"/>
              <a:t>Notar que </a:t>
            </a:r>
            <a:r>
              <a:rPr lang="es-ES" b="1" dirty="0"/>
              <a:t>la expresión incluye un signo de menos adelante. </a:t>
            </a:r>
            <a:endParaRPr lang="es-UY" b="1" u="sng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Object 19"/>
          <p:cNvGraphicFramePr>
            <a:graphicFrameLocks noChangeAspect="1"/>
          </p:cNvGraphicFramePr>
          <p:nvPr>
            <p:extLst/>
          </p:nvPr>
        </p:nvGraphicFramePr>
        <p:xfrm>
          <a:off x="4572000" y="3352800"/>
          <a:ext cx="2514600" cy="1148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cuación" r:id="rId3" imgW="1028520" imgH="469800" progId="Equation.3">
                  <p:embed/>
                </p:oleObj>
              </mc:Choice>
              <mc:Fallback>
                <p:oleObj name="Ecuación" r:id="rId3" imgW="1028520" imgH="469800" progId="Equation.3">
                  <p:embed/>
                  <p:pic>
                    <p:nvPicPr>
                      <p:cNvPr id="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52800"/>
                        <a:ext cx="2514600" cy="1148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736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Características de las curvas de indiferencia entre dos bienes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UY" b="1" u="sng" dirty="0" smtClean="0"/>
              <a:t>Tasa marginal de sustitución</a:t>
            </a:r>
          </a:p>
          <a:p>
            <a:pPr lvl="1"/>
            <a:r>
              <a:rPr lang="es-ES" b="1" dirty="0" smtClean="0"/>
              <a:t>Esta </a:t>
            </a:r>
            <a:r>
              <a:rPr lang="es-ES" b="1" dirty="0"/>
              <a:t>expresión nos dice cuanto valora en promedio la persona una unidad de x en </a:t>
            </a:r>
            <a:r>
              <a:rPr lang="es-ES" b="1" dirty="0" smtClean="0"/>
              <a:t>términos </a:t>
            </a:r>
            <a:r>
              <a:rPr lang="es-ES" b="1" dirty="0"/>
              <a:t>de unidades de y</a:t>
            </a:r>
            <a:r>
              <a:rPr lang="es-ES" b="1" dirty="0" smtClean="0"/>
              <a:t>.</a:t>
            </a:r>
          </a:p>
          <a:p>
            <a:pPr lvl="1"/>
            <a:r>
              <a:rPr lang="es-ES" b="1" dirty="0" smtClean="0"/>
              <a:t>Supongamos </a:t>
            </a:r>
            <a:r>
              <a:rPr lang="es-ES" b="1" dirty="0"/>
              <a:t>que la persona está dispuesta a recibir como mínimo 3 unidades de y para desprenderse de 2 unidades de x. ("Como mínimo quiere decir que estaría dispuesta a recibir más unidades de y, pero 3 es la cantidad que lo deja indiferente (en la misma curva de indiferencia)). </a:t>
            </a:r>
            <a:endParaRPr lang="es-ES" b="1" dirty="0" smtClean="0"/>
          </a:p>
          <a:p>
            <a:pPr lvl="1"/>
            <a:r>
              <a:rPr lang="es-ES" b="1" dirty="0" smtClean="0"/>
              <a:t>En </a:t>
            </a:r>
            <a:r>
              <a:rPr lang="es-ES" b="1" dirty="0"/>
              <a:t>este caso, la TMS=3/2. </a:t>
            </a:r>
            <a:endParaRPr lang="es-ES" b="1" dirty="0" smtClean="0"/>
          </a:p>
          <a:p>
            <a:pPr lvl="1"/>
            <a:r>
              <a:rPr lang="es-ES" b="1" dirty="0" smtClean="0"/>
              <a:t>El </a:t>
            </a:r>
            <a:r>
              <a:rPr lang="es-ES" b="1" dirty="0"/>
              <a:t>valor que tiene para esta persona una unidad de x es de 1,5 unidades de y. </a:t>
            </a:r>
            <a:endParaRPr lang="es-UY" b="1" u="sng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9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47A2-5FAD-43F6-AA88-03A008107F43}" type="slidenum">
              <a:rPr lang="en-US"/>
              <a:pPr/>
              <a:t>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54"/>
            <a:ext cx="7772400" cy="664346"/>
          </a:xfrm>
        </p:spPr>
        <p:txBody>
          <a:bodyPr>
            <a:normAutofit fontScale="90000"/>
          </a:bodyPr>
          <a:lstStyle/>
          <a:p>
            <a:r>
              <a:rPr lang="es-ES" dirty="0"/>
              <a:t>La Utilidad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11353800" cy="5434858"/>
          </a:xfrm>
        </p:spPr>
        <p:txBody>
          <a:bodyPr/>
          <a:lstStyle/>
          <a:p>
            <a:r>
              <a:rPr lang="es-ES" sz="2800" dirty="0"/>
              <a:t>Dadas estas propiedades, es posible demostrar formalmente que los individuos van a ser capaces de ordenar todas las situaciones posibles de la menos a la más deseable</a:t>
            </a:r>
            <a:r>
              <a:rPr lang="es-ES" sz="2800" dirty="0" smtClean="0"/>
              <a:t>.</a:t>
            </a:r>
          </a:p>
          <a:p>
            <a:r>
              <a:rPr lang="es-ES" sz="2800" dirty="0" smtClean="0"/>
              <a:t>Siguiendo </a:t>
            </a:r>
            <a:r>
              <a:rPr lang="es-ES" sz="2800" dirty="0"/>
              <a:t>a Jeremy Bentham (1780), llamaremos “utilidad” a la satisfacción o bienestar que se deriva del consumo de un bien.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810000"/>
            <a:ext cx="2133600" cy="23876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752600" y="3708029"/>
            <a:ext cx="5181600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0000"/>
              </a:lnSpc>
            </a:pPr>
            <a:r>
              <a:rPr lang="es-ES" sz="2400" dirty="0"/>
              <a:t>Si una persona prefiere A </a:t>
            </a:r>
            <a:r>
              <a:rPr lang="es-ES" sz="2400" dirty="0" err="1"/>
              <a:t>a</a:t>
            </a:r>
            <a:r>
              <a:rPr lang="es-ES" sz="2400" dirty="0"/>
              <a:t> B, entonces la utilidad que le brinda A </a:t>
            </a:r>
            <a:r>
              <a:rPr lang="es-ES" sz="2400" dirty="0" err="1"/>
              <a:t>a</a:t>
            </a:r>
            <a:r>
              <a:rPr lang="es-ES" sz="2400" dirty="0"/>
              <a:t> la persona es mayor a la utilidad que le brinda B</a:t>
            </a:r>
          </a:p>
          <a:p>
            <a:pPr>
              <a:lnSpc>
                <a:spcPct val="140000"/>
              </a:lnSpc>
            </a:pPr>
            <a:r>
              <a:rPr lang="es-ES" sz="2400" i="1" dirty="0">
                <a:solidFill>
                  <a:srgbClr val="3B4F89"/>
                </a:solidFill>
              </a:rPr>
              <a:t>U</a:t>
            </a:r>
            <a:r>
              <a:rPr lang="es-ES" sz="2400" dirty="0">
                <a:solidFill>
                  <a:srgbClr val="3B4F89"/>
                </a:solidFill>
              </a:rPr>
              <a:t>(A) &gt; </a:t>
            </a:r>
            <a:r>
              <a:rPr lang="es-ES" sz="2400" i="1" dirty="0">
                <a:solidFill>
                  <a:srgbClr val="3B4F89"/>
                </a:solidFill>
              </a:rPr>
              <a:t>U</a:t>
            </a:r>
            <a:r>
              <a:rPr lang="es-ES" sz="2400" dirty="0">
                <a:solidFill>
                  <a:srgbClr val="3B4F89"/>
                </a:solidFill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168104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10510"/>
            <a:ext cx="11734800" cy="675290"/>
          </a:xfrm>
        </p:spPr>
        <p:txBody>
          <a:bodyPr/>
          <a:lstStyle/>
          <a:p>
            <a:r>
              <a:rPr lang="es-UY" sz="3000" dirty="0" smtClean="0"/>
              <a:t>Características de las curvas de indiferencia entre dos bienes</a:t>
            </a:r>
            <a:endParaRPr lang="es-UY" sz="3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914400"/>
            <a:ext cx="10972800" cy="5181600"/>
          </a:xfrm>
        </p:spPr>
        <p:txBody>
          <a:bodyPr/>
          <a:lstStyle/>
          <a:p>
            <a:r>
              <a:rPr lang="es-UY" b="1" u="sng" dirty="0" smtClean="0"/>
              <a:t>Tasa marginal de sustitución</a:t>
            </a:r>
          </a:p>
          <a:p>
            <a:pPr lvl="1"/>
            <a:r>
              <a:rPr lang="es-ES" b="1" dirty="0"/>
              <a:t>Notar que esto implica que el valor que tienen para esta persona una unidad de y es de 2/3 unidades de x. </a:t>
            </a:r>
            <a:endParaRPr lang="es-UY" b="1" u="sng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FAC-BA00-4B49-949E-A6EF2FCC168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5041-CF65-4BE2-ABAE-3CB99075F11D}" type="slidenum">
              <a:rPr lang="en-US"/>
              <a:pPr/>
              <a:t>21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11963400" cy="533400"/>
          </a:xfrm>
        </p:spPr>
        <p:txBody>
          <a:bodyPr/>
          <a:lstStyle/>
          <a:p>
            <a:r>
              <a:rPr lang="es-UY" sz="3000" dirty="0"/>
              <a:t>Características de las curvas de indiferencia entre dos bienes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14400"/>
                <a:ext cx="11353800" cy="5029200"/>
              </a:xfrm>
            </p:spPr>
            <p:txBody>
              <a:bodyPr/>
              <a:lstStyle/>
              <a:p>
                <a:r>
                  <a:rPr lang="es-ES" b="1" dirty="0" smtClean="0"/>
                  <a:t>Tasa marginal de sustitución</a:t>
                </a:r>
              </a:p>
              <a:p>
                <a:pPr lvl="1"/>
                <a:r>
                  <a:rPr lang="es-ES" u="sng" dirty="0" smtClean="0"/>
                  <a:t>La </a:t>
                </a:r>
                <a:r>
                  <a:rPr lang="es-ES" u="sng" dirty="0"/>
                  <a:t>TMS como cociente de las Utilidades </a:t>
                </a:r>
                <a:r>
                  <a:rPr lang="es-ES" u="sng" dirty="0" smtClean="0"/>
                  <a:t>marginales</a:t>
                </a:r>
              </a:p>
              <a:p>
                <a:pPr lvl="2"/>
                <a:r>
                  <a:rPr lang="es-ES" dirty="0" smtClean="0"/>
                  <a:t>Si </a:t>
                </a:r>
                <a:r>
                  <a:rPr lang="es-ES" dirty="0"/>
                  <a:t>queremos ver cómo cambia la utilidad cuando cambia infinitesimalmente la cantidad consumida o experimentada de todos los bienes, servicios y situaciones que se incluyen en la función de utilidad debemos hacer el diferencial total de la función de utilidad. </a:t>
                </a:r>
                <a:endParaRPr lang="es-ES" dirty="0" smtClean="0"/>
              </a:p>
              <a:p>
                <a:pPr lvl="2"/>
                <a:r>
                  <a:rPr lang="es-ES" dirty="0" smtClean="0"/>
                  <a:t>Esto </a:t>
                </a:r>
                <a:r>
                  <a:rPr lang="es-ES" dirty="0" err="1" smtClean="0"/>
                  <a:t>es:</a:t>
                </a:r>
                <a:endParaRPr lang="es-UY" i="1" dirty="0">
                  <a:latin typeface="Cambria Math" panose="02040503050406030204" pitchFamily="18" charset="0"/>
                </a:endParaRP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  = 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UY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UY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+…..+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s-E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 dirty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s-UY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	 = 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𝑈𝑀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𝑈𝑀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UY" i="1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𝑈𝑀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UY" i="1" dirty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UY" dirty="0" smtClean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14400"/>
                <a:ext cx="11353800" cy="5029200"/>
              </a:xfrm>
              <a:blipFill>
                <a:blip r:embed="rId2"/>
                <a:stretch>
                  <a:fillRect l="-1235" t="-157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07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5041-CF65-4BE2-ABAE-3CB99075F11D}" type="slidenum">
              <a:rPr lang="en-US"/>
              <a:pPr/>
              <a:t>22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11963400" cy="533400"/>
          </a:xfrm>
        </p:spPr>
        <p:txBody>
          <a:bodyPr/>
          <a:lstStyle/>
          <a:p>
            <a:r>
              <a:rPr lang="es-UY" sz="3000" dirty="0"/>
              <a:t>Características de las curvas de indiferencia entre dos bienes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14400"/>
                <a:ext cx="11353800" cy="5562600"/>
              </a:xfrm>
            </p:spPr>
            <p:txBody>
              <a:bodyPr/>
              <a:lstStyle/>
              <a:p>
                <a:r>
                  <a:rPr lang="es-ES" b="1" dirty="0" smtClean="0"/>
                  <a:t>Tasa marginal de sustitución</a:t>
                </a:r>
              </a:p>
              <a:p>
                <a:pPr lvl="1"/>
                <a:r>
                  <a:rPr lang="es-ES" u="sng" dirty="0" smtClean="0"/>
                  <a:t>La </a:t>
                </a:r>
                <a:r>
                  <a:rPr lang="es-ES" u="sng" dirty="0"/>
                  <a:t>TMS como cociente de las Utilidades </a:t>
                </a:r>
                <a:r>
                  <a:rPr lang="es-ES" u="sng" dirty="0" smtClean="0"/>
                  <a:t>marginales</a:t>
                </a:r>
              </a:p>
              <a:p>
                <a:pPr marL="914400" lvl="2" indent="0">
                  <a:buNone/>
                </a:pPr>
                <a:r>
                  <a:rPr lang="es-ES" dirty="0"/>
                  <a:t>En el caso de dos bienes, x e y</a:t>
                </a:r>
                <a:r>
                  <a:rPr lang="es-ES" dirty="0" smtClean="0"/>
                  <a:t>: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s-UY" dirty="0" smtClean="0"/>
              </a:p>
              <a:p>
                <a:pPr marL="914400" lvl="2" indent="0">
                  <a:buNone/>
                </a:pPr>
                <a:r>
                  <a:rPr lang="es-ES" dirty="0" smtClean="0"/>
                  <a:t>Cuando  </a:t>
                </a:r>
                <a:r>
                  <a:rPr lang="es-ES" dirty="0"/>
                  <a:t>x e y varían de tal manera que la utilidad del individuo no cambia (</a:t>
                </a:r>
                <a:r>
                  <a:rPr lang="es-ES" dirty="0" err="1"/>
                  <a:t>dU</a:t>
                </a:r>
                <a:r>
                  <a:rPr lang="es-ES" dirty="0"/>
                  <a:t>=0</a:t>
                </a:r>
                <a:r>
                  <a:rPr lang="es-ES" dirty="0" smtClean="0"/>
                  <a:t>),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𝑈𝑀𝑥𝑑𝑥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𝑈𝑀𝑦𝑑𝑦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 smtClean="0"/>
              </a:p>
              <a:p>
                <a:pPr marL="914400" lvl="2" indent="0">
                  <a:buNone/>
                </a:pPr>
                <a:r>
                  <a:rPr lang="es-ES" dirty="0" smtClean="0"/>
                  <a:t>De </a:t>
                </a:r>
                <a:r>
                  <a:rPr lang="es-ES" dirty="0"/>
                  <a:t>donde podemos obtener que	</a:t>
                </a:r>
                <a:endParaRPr lang="es-ES" dirty="0" smtClean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𝑈𝑀𝑦𝑑𝑦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  = 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𝑈𝑀𝑥𝑑𝑥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	</m:t>
                      </m:r>
                      <m:r>
                        <a:rPr lang="es-UY" b="0" i="1" dirty="0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 err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s-ES" i="1" dirty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s-ES" i="1" dirty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s-E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i="1" dirty="0" err="1">
                                  <a:latin typeface="Cambria Math" panose="02040503050406030204" pitchFamily="18" charset="0"/>
                                </a:rPr>
                                <m:t>𝑈𝑀𝑥</m:t>
                              </m:r>
                            </m:num>
                            <m:den>
                              <m:r>
                                <a:rPr lang="es-ES" i="1" dirty="0" err="1">
                                  <a:latin typeface="Cambria Math" panose="02040503050406030204" pitchFamily="18" charset="0"/>
                                </a:rPr>
                                <m:t>𝑈𝑀𝑦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UY" dirty="0" smtClean="0"/>
              </a:p>
              <a:p>
                <a:pPr marL="914400" lvl="2" indent="0">
                  <a:buNone/>
                </a:pPr>
                <a:endParaRPr lang="es-UY" dirty="0" smtClean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14400"/>
                <a:ext cx="11353800" cy="5562600"/>
              </a:xfrm>
              <a:blipFill>
                <a:blip r:embed="rId2"/>
                <a:stretch>
                  <a:fillRect l="-1235" t="-14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0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95041-CF65-4BE2-ABAE-3CB99075F11D}" type="slidenum">
              <a:rPr lang="en-US"/>
              <a:pPr/>
              <a:t>23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11963400" cy="533400"/>
          </a:xfrm>
        </p:spPr>
        <p:txBody>
          <a:bodyPr/>
          <a:lstStyle/>
          <a:p>
            <a:r>
              <a:rPr lang="es-UY" sz="3000" dirty="0"/>
              <a:t>Características de las curvas de indiferencia entre dos bienes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914400"/>
                <a:ext cx="11353800" cy="5562600"/>
              </a:xfrm>
            </p:spPr>
            <p:txBody>
              <a:bodyPr/>
              <a:lstStyle/>
              <a:p>
                <a:r>
                  <a:rPr lang="es-ES" b="1" dirty="0" smtClean="0"/>
                  <a:t>Tasa marginal de sustitución</a:t>
                </a:r>
              </a:p>
              <a:p>
                <a:pPr lvl="1"/>
                <a:r>
                  <a:rPr lang="es-ES" u="sng" dirty="0" smtClean="0"/>
                  <a:t>La </a:t>
                </a:r>
                <a:r>
                  <a:rPr lang="es-ES" u="sng" dirty="0"/>
                  <a:t>TMS </a:t>
                </a:r>
                <a:r>
                  <a:rPr lang="es-ES" u="sng" dirty="0" smtClean="0"/>
                  <a:t>no depende de la escala de U</a:t>
                </a:r>
              </a:p>
              <a:p>
                <a:pPr marL="914400" lvl="2" indent="0">
                  <a:buNone/>
                </a:pPr>
                <a:r>
                  <a:rPr lang="es-ES" dirty="0" smtClean="0"/>
                  <a:t>Sea </a:t>
                </a:r>
                <a:r>
                  <a:rPr lang="es-ES" dirty="0"/>
                  <a:t>F(U) una transformación </a:t>
                </a:r>
                <a:r>
                  <a:rPr lang="es-ES" dirty="0" err="1"/>
                  <a:t>monotónica</a:t>
                </a:r>
                <a:r>
                  <a:rPr lang="es-ES" dirty="0"/>
                  <a:t> de U:F′(U)&gt;</a:t>
                </a:r>
                <a:r>
                  <a:rPr lang="es-ES" dirty="0" smtClean="0"/>
                  <a:t>0</a:t>
                </a:r>
              </a:p>
              <a:p>
                <a:pPr marL="914400" lvl="2" indent="0">
                  <a:buNone/>
                </a:pPr>
                <a:r>
                  <a:rPr lang="es-ES" dirty="0" smtClean="0"/>
                  <a:t>Entonces</a:t>
                </a:r>
                <a:r>
                  <a:rPr lang="es-ES" dirty="0"/>
                  <a:t>: </a:t>
                </a:r>
                <a:endParaRPr lang="es-ES" dirty="0" smtClean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𝑇𝑀𝑆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p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</m:d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p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 dirty="0" smtClean="0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</m:d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ES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ctrlP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s-ES" i="1" dirty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s-UY" dirty="0" smtClean="0"/>
              </a:p>
              <a:p>
                <a:pPr marL="914400" lvl="2" indent="0">
                  <a:buNone/>
                </a:pPr>
                <a:endParaRPr lang="es-UY" dirty="0" smtClean="0"/>
              </a:p>
              <a:p>
                <a:pPr marL="914400" lvl="2" indent="0">
                  <a:buNone/>
                </a:pPr>
                <a:endParaRPr lang="es-UY" dirty="0" smtClean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914400"/>
                <a:ext cx="11353800" cy="5562600"/>
              </a:xfrm>
              <a:blipFill>
                <a:blip r:embed="rId2"/>
                <a:stretch>
                  <a:fillRect l="-1235" t="-14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90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43F4-811A-4455-90AB-2933FECC7F75}" type="slidenum">
              <a:rPr lang="en-US"/>
              <a:pPr/>
              <a:t>24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76201"/>
            <a:ext cx="8915400" cy="609600"/>
          </a:xfrm>
        </p:spPr>
        <p:txBody>
          <a:bodyPr/>
          <a:lstStyle/>
          <a:p>
            <a:r>
              <a:rPr lang="es-ES" sz="2600" dirty="0"/>
              <a:t>Obtención de la TMS a partir de la Función de Utilidad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0"/>
            <a:ext cx="8534400" cy="1752600"/>
          </a:xfrm>
        </p:spPr>
        <p:txBody>
          <a:bodyPr/>
          <a:lstStyle/>
          <a:p>
            <a:r>
              <a:rPr lang="es-ES" dirty="0"/>
              <a:t>Supongamos que las preferencias de una persona por hamburguesas (</a:t>
            </a:r>
            <a:r>
              <a:rPr lang="es-ES" i="1" dirty="0"/>
              <a:t>y</a:t>
            </a:r>
            <a:r>
              <a:rPr lang="es-ES" dirty="0"/>
              <a:t>) y bebidas (</a:t>
            </a:r>
            <a:r>
              <a:rPr lang="es-ES" i="1" dirty="0"/>
              <a:t>x</a:t>
            </a:r>
            <a:r>
              <a:rPr lang="es-ES" dirty="0"/>
              <a:t>) puede ser representada por:</a:t>
            </a:r>
          </a:p>
          <a:p>
            <a:pPr>
              <a:buFontTx/>
              <a:buNone/>
            </a:pPr>
            <a:endParaRPr lang="en-US" dirty="0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>
            <p:extLst/>
          </p:nvPr>
        </p:nvGraphicFramePr>
        <p:xfrm>
          <a:off x="4343401" y="2743201"/>
          <a:ext cx="24542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cuación" r:id="rId3" imgW="1054080" imgH="253800" progId="Equation.3">
                  <p:embed/>
                </p:oleObj>
              </mc:Choice>
              <mc:Fallback>
                <p:oleObj name="Ecuación" r:id="rId3" imgW="1054080" imgH="253800" progId="Equation.3">
                  <p:embed/>
                  <p:pic>
                    <p:nvPicPr>
                      <p:cNvPr id="144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1" y="2743201"/>
                        <a:ext cx="24542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4390" name="Rectangle 6"/>
              <p:cNvSpPr>
                <a:spLocks noChangeArrowheads="1"/>
              </p:cNvSpPr>
              <p:nvPr/>
            </p:nvSpPr>
            <p:spPr bwMode="auto">
              <a:xfrm>
                <a:off x="2286000" y="3886200"/>
                <a:ext cx="7772400" cy="1143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n-US" sz="3200" dirty="0">
                    <a:solidFill>
                      <a:srgbClr val="470F3E"/>
                    </a:solidFill>
                  </a:rPr>
                  <a:t>Y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fijamos</a:t>
                </a:r>
                <a:r>
                  <a:rPr lang="en-US" sz="3200" dirty="0">
                    <a:solidFill>
                      <a:srgbClr val="470F3E"/>
                    </a:solidFill>
                  </a:rPr>
                  <a:t> en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nivel</a:t>
                </a:r>
                <a:r>
                  <a:rPr lang="en-US" sz="3200" dirty="0">
                    <a:solidFill>
                      <a:srgbClr val="470F3E"/>
                    </a:solidFill>
                  </a:rPr>
                  <a:t> de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utilidad</a:t>
                </a:r>
                <a:r>
                  <a:rPr lang="en-US" sz="3200" dirty="0">
                    <a:solidFill>
                      <a:srgbClr val="470F3E"/>
                    </a:solidFill>
                  </a:rPr>
                  <a:t> en 10:</a:t>
                </a: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14:m>
                  <m:oMath xmlns:m="http://schemas.openxmlformats.org/officeDocument/2006/math">
                    <m:r>
                      <a:rPr lang="es-ES" sz="3200" i="1">
                        <a:solidFill>
                          <a:srgbClr val="470F3E"/>
                        </a:solidFill>
                        <a:latin typeface="Cambria Math"/>
                      </a:rPr>
                      <m:t>10=</m:t>
                    </m:r>
                    <m:rad>
                      <m:radPr>
                        <m:degHide m:val="on"/>
                        <m:ctrlPr>
                          <a:rPr lang="es-ES" sz="3200" i="1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ES" sz="3200" i="1">
                            <a:solidFill>
                              <a:srgbClr val="470F3E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s-ES" sz="3200" i="1">
                            <a:solidFill>
                              <a:srgbClr val="470F3E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es-ES" sz="3200" i="1">
                            <a:solidFill>
                              <a:srgbClr val="470F3E"/>
                            </a:solidFill>
                            <a:latin typeface="Cambria Math"/>
                          </a:rPr>
                          <m:t>𝑦</m:t>
                        </m:r>
                      </m:e>
                    </m:rad>
                  </m:oMath>
                </a14:m>
                <a:endParaRPr lang="es-ES" sz="3200" dirty="0">
                  <a:solidFill>
                    <a:srgbClr val="470F3E"/>
                  </a:solidFill>
                </a:endParaRPr>
              </a:p>
              <a:p>
                <a:pPr marL="342900" indent="-342900" algn="l">
                  <a:spcBef>
                    <a:spcPct val="20000"/>
                  </a:spcBef>
                  <a:buFontTx/>
                  <a:buChar char="•"/>
                </a:pPr>
                <a:r>
                  <a:rPr lang="en-US" sz="3200" dirty="0" err="1">
                    <a:solidFill>
                      <a:srgbClr val="470F3E"/>
                    </a:solidFill>
                  </a:rPr>
                  <a:t>Resolviendo</a:t>
                </a:r>
                <a:r>
                  <a:rPr lang="en-US" sz="3200" dirty="0">
                    <a:solidFill>
                      <a:srgbClr val="470F3E"/>
                    </a:solidFill>
                  </a:rPr>
                  <a:t>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para</a:t>
                </a:r>
                <a:r>
                  <a:rPr lang="en-US" sz="3200" dirty="0">
                    <a:solidFill>
                      <a:srgbClr val="470F3E"/>
                    </a:solidFill>
                  </a:rPr>
                  <a:t> </a:t>
                </a:r>
                <a:r>
                  <a:rPr lang="en-US" sz="3200" i="1" dirty="0">
                    <a:solidFill>
                      <a:srgbClr val="470F3E"/>
                    </a:solidFill>
                  </a:rPr>
                  <a:t>y</a:t>
                </a:r>
                <a:r>
                  <a:rPr lang="en-US" sz="3200" dirty="0">
                    <a:solidFill>
                      <a:srgbClr val="470F3E"/>
                    </a:solidFill>
                  </a:rPr>
                  <a:t>, </a:t>
                </a:r>
                <a:r>
                  <a:rPr lang="en-US" sz="3200" dirty="0" err="1">
                    <a:solidFill>
                      <a:srgbClr val="470F3E"/>
                    </a:solidFill>
                  </a:rPr>
                  <a:t>tenemos</a:t>
                </a:r>
                <a:endParaRPr lang="en-US" sz="3200" dirty="0">
                  <a:solidFill>
                    <a:srgbClr val="470F3E"/>
                  </a:solidFill>
                </a:endParaRPr>
              </a:p>
              <a:p>
                <a:pPr marL="342900" indent="-342900">
                  <a:spcBef>
                    <a:spcPct val="20000"/>
                  </a:spcBef>
                </a:pPr>
                <a:r>
                  <a:rPr lang="en-US" sz="2800" i="1" dirty="0">
                    <a:solidFill>
                      <a:srgbClr val="3B4F89"/>
                    </a:solidFill>
                  </a:rPr>
                  <a:t>y</a:t>
                </a:r>
                <a:r>
                  <a:rPr lang="en-US" sz="2800" dirty="0">
                    <a:solidFill>
                      <a:srgbClr val="3B4F89"/>
                    </a:solidFill>
                  </a:rPr>
                  <a:t> = 100/</a:t>
                </a:r>
                <a:r>
                  <a:rPr lang="en-US" sz="2800" i="1" dirty="0">
                    <a:solidFill>
                      <a:srgbClr val="3B4F89"/>
                    </a:solidFill>
                  </a:rPr>
                  <a:t>x</a:t>
                </a:r>
                <a:endParaRPr lang="en-US" sz="2800" dirty="0">
                  <a:solidFill>
                    <a:srgbClr val="3B4F89"/>
                  </a:solidFill>
                </a:endParaRPr>
              </a:p>
              <a:p>
                <a:pPr marL="342900" indent="-342900" algn="l">
                  <a:spcBef>
                    <a:spcPct val="20000"/>
                  </a:spcBef>
                </a:pPr>
                <a:endParaRPr lang="en-US" sz="3200" dirty="0">
                  <a:solidFill>
                    <a:srgbClr val="470F3E"/>
                  </a:solidFill>
                </a:endParaRPr>
              </a:p>
            </p:txBody>
          </p:sp>
        </mc:Choice>
        <mc:Fallback xmlns="">
          <p:sp>
            <p:nvSpPr>
              <p:cNvPr id="144390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0" y="3886200"/>
                <a:ext cx="7772400" cy="1143000"/>
              </a:xfrm>
              <a:prstGeom prst="rect">
                <a:avLst/>
              </a:prstGeom>
              <a:blipFill>
                <a:blip r:embed="rId5"/>
                <a:stretch>
                  <a:fillRect l="-1804" t="-6952" b="-1144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06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4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4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4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4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143F4-811A-4455-90AB-2933FECC7F75}" type="slidenum">
              <a:rPr lang="en-US"/>
              <a:pPr/>
              <a:t>25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-12577"/>
            <a:ext cx="8915400" cy="698377"/>
          </a:xfrm>
        </p:spPr>
        <p:txBody>
          <a:bodyPr/>
          <a:lstStyle/>
          <a:p>
            <a:r>
              <a:rPr lang="es-ES" sz="2600" dirty="0"/>
              <a:t>Obtención de la TMS a partir de la Función de Utilidad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2133600" y="1066801"/>
                <a:ext cx="7391400" cy="4899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buFontTx/>
                  <a:buChar char="•"/>
                </a:pPr>
                <a:r>
                  <a:rPr lang="es-UY" sz="3200" dirty="0">
                    <a:solidFill>
                      <a:srgbClr val="470F3E"/>
                    </a:solidFill>
                  </a:rPr>
                  <a:t>Si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3200" i="1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3200" i="1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sz="3200" i="1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UY" sz="3200" i="1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s-UY" sz="3200" i="1" dirty="0">
                        <a:solidFill>
                          <a:srgbClr val="470F3E"/>
                        </a:solidFill>
                        <a:latin typeface="Cambria Math" panose="02040503050406030204" pitchFamily="18" charset="0"/>
                      </a:rPr>
                      <m:t>𝑇𝑀𝑆</m:t>
                    </m:r>
                    <m:r>
                      <a:rPr lang="es-UY" sz="3200" i="1" dirty="0">
                        <a:solidFill>
                          <a:srgbClr val="470F3E"/>
                        </a:solidFill>
                        <a:latin typeface="Cambria Math" panose="02040503050406030204" pitchFamily="18" charset="0"/>
                      </a:rPr>
                      <m:t> = −</m:t>
                    </m:r>
                    <m:f>
                      <m:fPr>
                        <m:ctrlPr>
                          <a:rPr lang="es-UY" sz="3200" i="1" dirty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sz="3200" i="1" dirty="0" err="1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s-UY" sz="3200" i="1" dirty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s-UY" sz="3200" dirty="0">
                    <a:solidFill>
                      <a:srgbClr val="470F3E"/>
                    </a:solidFill>
                  </a:rPr>
                  <a:t>:</a:t>
                </a:r>
                <a:endParaRPr lang="es-UY" sz="3200" i="1" dirty="0">
                  <a:solidFill>
                    <a:srgbClr val="3B4F89"/>
                  </a:solidFill>
                </a:endParaRPr>
              </a:p>
              <a:p>
                <a:endParaRPr lang="es-UY" sz="3200" i="1" dirty="0">
                  <a:solidFill>
                    <a:srgbClr val="3B4F89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sz="3200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3200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s-UY" sz="3200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sz="3200" i="1" baseline="30000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Y" sz="3200" baseline="30000" dirty="0">
                  <a:solidFill>
                    <a:srgbClr val="3B4F89"/>
                  </a:solidFill>
                </a:endParaRPr>
              </a:p>
              <a:p>
                <a:endParaRPr lang="es-UY" sz="3200" baseline="30000" dirty="0">
                  <a:solidFill>
                    <a:srgbClr val="3B4F89"/>
                  </a:solidFill>
                </a:endParaRPr>
              </a:p>
              <a:p>
                <a:pPr marL="285750" indent="-285750" algn="l">
                  <a:lnSpc>
                    <a:spcPct val="140000"/>
                  </a:lnSpc>
                  <a:buFont typeface="Arial" pitchFamily="34" charset="0"/>
                  <a:buChar char="•"/>
                </a:pPr>
                <a:r>
                  <a:rPr lang="es-UY" sz="3200" dirty="0"/>
                  <a:t>Notar que cuando </a:t>
                </a:r>
                <a:r>
                  <a:rPr lang="es-UY" sz="3200" i="1" dirty="0"/>
                  <a:t>x</a:t>
                </a:r>
                <a:r>
                  <a:rPr lang="es-UY" sz="3200" dirty="0"/>
                  <a:t> aumenta, </a:t>
                </a:r>
                <a:r>
                  <a:rPr lang="es-UY" sz="3200" i="1" dirty="0"/>
                  <a:t>TMS</a:t>
                </a:r>
                <a:r>
                  <a:rPr lang="es-UY" sz="3200" dirty="0"/>
                  <a:t> cae</a:t>
                </a:r>
                <a:endParaRPr lang="en-US" sz="3200" baseline="30000" dirty="0">
                  <a:solidFill>
                    <a:srgbClr val="3B4F89"/>
                  </a:solidFill>
                </a:endParaRPr>
              </a:p>
              <a:p>
                <a:pPr marL="285750" indent="-285750" algn="l">
                  <a:lnSpc>
                    <a:spcPct val="120000"/>
                  </a:lnSpc>
                  <a:buFont typeface="Arial" pitchFamily="34" charset="0"/>
                  <a:buChar char="•"/>
                </a:pPr>
                <a:r>
                  <a:rPr lang="en-US" sz="3200" baseline="30000" dirty="0">
                    <a:solidFill>
                      <a:srgbClr val="3B4F89"/>
                    </a:solidFill>
                  </a:rPr>
                  <a:t>O</a:t>
                </a:r>
                <a:r>
                  <a:rPr lang="en-US" sz="3200" dirty="0">
                    <a:solidFill>
                      <a:srgbClr val="3B4F89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UY" sz="3200" i="1" dirty="0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UY" sz="3200" i="1" dirty="0" err="1">
                            <a:solidFill>
                              <a:srgbClr val="470F3E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e>
                          <m:sup>
                            <m:r>
                              <a:rPr lang="es-UY" sz="3200" i="1" dirty="0">
                                <a:solidFill>
                                  <a:srgbClr val="470F3E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s-UY" sz="3200" i="1" dirty="0">
                        <a:solidFill>
                          <a:srgbClr val="470F3E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es-ES" sz="3200" dirty="0"/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066801"/>
                <a:ext cx="7391400" cy="4899355"/>
              </a:xfrm>
              <a:prstGeom prst="rect">
                <a:avLst/>
              </a:prstGeom>
              <a:blipFill>
                <a:blip r:embed="rId2"/>
                <a:stretch>
                  <a:fillRect l="-189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47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88D-7DFF-45B8-B627-E9A6DA67E8A4}" type="slidenum">
              <a:rPr lang="en-US"/>
              <a:pPr/>
              <a:t>26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2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200" dirty="0"/>
              <a:t>Características de las curvas de indiferencia entre dos bienes</a:t>
            </a:r>
            <a:endParaRPr lang="es-UY" sz="3200" i="1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506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i="1" dirty="0"/>
              <a:t>Convexidad de las curvas de </a:t>
            </a:r>
            <a:r>
              <a:rPr lang="es-ES" b="1" i="1" dirty="0" smtClean="0"/>
              <a:t>indiferencia</a:t>
            </a:r>
          </a:p>
          <a:p>
            <a:pPr lvl="1">
              <a:lnSpc>
                <a:spcPct val="90000"/>
              </a:lnSpc>
            </a:pPr>
            <a:r>
              <a:rPr lang="es-ES" i="1" dirty="0" smtClean="0"/>
              <a:t>Hemos </a:t>
            </a:r>
            <a:r>
              <a:rPr lang="es-ES" i="1" dirty="0"/>
              <a:t>dibujado las curvas de indiferencias como funciones convexas. Una función es </a:t>
            </a:r>
            <a:r>
              <a:rPr lang="es-ES" i="1" dirty="0" smtClean="0"/>
              <a:t>convexa </a:t>
            </a:r>
            <a:r>
              <a:rPr lang="es-ES" i="1" dirty="0"/>
              <a:t>(en un intervalo) si y solamente si el conjunto de los puntos del plano que se ubican encima de ella (en el intervalo) conforman un conjunto convexo.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Un </a:t>
            </a:r>
            <a:r>
              <a:rPr lang="es-ES" i="1" dirty="0"/>
              <a:t>conjunto es estrictamente convexo si dos puntos cualesquiera de ese conjunto pueden unirse por una línea recta contenida totalmente en el conjunto.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El </a:t>
            </a:r>
            <a:r>
              <a:rPr lang="es-ES" i="1" dirty="0"/>
              <a:t>conjunto celeste en el gráfico </a:t>
            </a:r>
            <a:r>
              <a:rPr lang="es-ES" i="1" dirty="0" smtClean="0"/>
              <a:t>(incluida </a:t>
            </a:r>
            <a:r>
              <a:rPr lang="es-ES" i="1" dirty="0"/>
              <a:t>la curva de indiferencia) es el conjunto de las canastas que son preferidas a o brindan la misma utilidad que (X´,Y´).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Este </a:t>
            </a:r>
            <a:r>
              <a:rPr lang="es-ES" i="1" dirty="0"/>
              <a:t>es un conjunto convexo. </a:t>
            </a:r>
          </a:p>
        </p:txBody>
      </p:sp>
    </p:spTree>
    <p:extLst>
      <p:ext uri="{BB962C8B-B14F-4D97-AF65-F5344CB8AC3E}">
        <p14:creationId xmlns:p14="http://schemas.microsoft.com/office/powerpoint/2010/main" val="148482254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88D-7DFF-45B8-B627-E9A6DA67E8A4}" type="slidenum">
              <a:rPr lang="en-US"/>
              <a:pPr/>
              <a:t>27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2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200" dirty="0"/>
              <a:t>Características de las curvas de indiferencia entre dos bienes</a:t>
            </a:r>
            <a:endParaRPr lang="es-UY" sz="3200" i="1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506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i="1" dirty="0"/>
              <a:t>Convexidad de las curvas de </a:t>
            </a:r>
            <a:r>
              <a:rPr lang="es-ES" b="1" i="1" dirty="0" smtClean="0"/>
              <a:t>indiferencia</a:t>
            </a:r>
          </a:p>
          <a:p>
            <a:pPr lvl="1">
              <a:lnSpc>
                <a:spcPct val="90000"/>
              </a:lnSpc>
            </a:pPr>
            <a:r>
              <a:rPr lang="es-ES" i="1" dirty="0"/>
              <a:t>	</a:t>
            </a:r>
            <a:r>
              <a:rPr lang="es-ES" i="1" dirty="0" smtClean="0"/>
              <a:t>El </a:t>
            </a:r>
            <a:r>
              <a:rPr lang="es-ES" i="1" dirty="0"/>
              <a:t>supuesto de que las preferencias (las curvas de indiferencia) son convexas es común e intuitivo.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Para </a:t>
            </a:r>
            <a:r>
              <a:rPr lang="es-ES" i="1" dirty="0"/>
              <a:t>ver la intuición haremos uso del concepto de la TMS. Ubiquémonos en la canasta (</a:t>
            </a:r>
            <a:r>
              <a:rPr lang="es-ES" i="1" dirty="0" err="1"/>
              <a:t>x´´´,y</a:t>
            </a:r>
            <a:r>
              <a:rPr lang="es-ES" i="1" dirty="0"/>
              <a:t>´´´) del gráfico de arriba.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Es fácilmente </a:t>
            </a:r>
            <a:r>
              <a:rPr lang="es-ES" i="1" dirty="0"/>
              <a:t>observable, que en </a:t>
            </a:r>
            <a:r>
              <a:rPr lang="es-ES" i="1" dirty="0" smtClean="0"/>
              <a:t>el </a:t>
            </a:r>
            <a:r>
              <a:rPr lang="es-ES" i="1" dirty="0"/>
              <a:t>punto la TMS (el valor absoluto de la pendiente en el gráfico) es mayor a la TMS en la canasta (</a:t>
            </a:r>
            <a:r>
              <a:rPr lang="es-ES" i="1" dirty="0" err="1"/>
              <a:t>x´,y</a:t>
            </a:r>
            <a:r>
              <a:rPr lang="es-ES" i="1" dirty="0"/>
              <a:t>´).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Esto quiere </a:t>
            </a:r>
            <a:r>
              <a:rPr lang="es-ES" i="1" dirty="0"/>
              <a:t>decir que en (</a:t>
            </a:r>
            <a:r>
              <a:rPr lang="es-ES" i="1" dirty="0" err="1"/>
              <a:t>x′′′,y</a:t>
            </a:r>
            <a:r>
              <a:rPr lang="es-ES" i="1" dirty="0"/>
              <a:t>′′′) el individuo está dispuesto a desprenderse de más unidades de y por una adicional de x que en el la canasta (</a:t>
            </a:r>
            <a:r>
              <a:rPr lang="es-ES" i="1" dirty="0" err="1"/>
              <a:t>x′,y</a:t>
            </a:r>
            <a:r>
              <a:rPr lang="es-ES" i="1" dirty="0"/>
              <a:t>′). </a:t>
            </a:r>
            <a:r>
              <a:rPr lang="es-ES" i="1" dirty="0" smtClean="0"/>
              <a:t> 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31039750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102DE-0E9E-43D8-AB07-E3A20AFF7F8D}" type="slidenum">
              <a:rPr lang="en-US"/>
              <a:pPr/>
              <a:t>28</a:t>
            </a:fld>
            <a:endParaRPr lang="en-US"/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3657600" y="4800600"/>
            <a:ext cx="1752600" cy="762000"/>
          </a:xfrm>
          <a:prstGeom prst="line">
            <a:avLst/>
          </a:prstGeom>
          <a:noFill/>
          <a:ln w="28575">
            <a:solidFill>
              <a:srgbClr val="DC00D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20715"/>
            <a:ext cx="8534400" cy="706515"/>
          </a:xfrm>
        </p:spPr>
        <p:txBody>
          <a:bodyPr/>
          <a:lstStyle/>
          <a:p>
            <a:r>
              <a:rPr lang="es-UY" dirty="0"/>
              <a:t>Convexidad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990600"/>
            <a:ext cx="8229600" cy="1524000"/>
          </a:xfrm>
        </p:spPr>
        <p:txBody>
          <a:bodyPr/>
          <a:lstStyle/>
          <a:p>
            <a:r>
              <a:rPr lang="es-UY" sz="2800" dirty="0"/>
              <a:t>Un conjunto de puntos es </a:t>
            </a:r>
            <a:r>
              <a:rPr lang="es-UY" sz="2800" b="1" dirty="0"/>
              <a:t>convexo </a:t>
            </a:r>
            <a:r>
              <a:rPr lang="es-UY" sz="2800" dirty="0"/>
              <a:t>si podemos unir dos puntos con una recta contenida totalmente en el conjunto.</a:t>
            </a:r>
          </a:p>
        </p:txBody>
      </p:sp>
      <p:sp>
        <p:nvSpPr>
          <p:cNvPr id="143364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3368" name="Freeform 8"/>
          <p:cNvSpPr>
            <a:spLocks/>
          </p:cNvSpPr>
          <p:nvPr/>
        </p:nvSpPr>
        <p:spPr bwMode="auto">
          <a:xfrm>
            <a:off x="3200400" y="4539734"/>
            <a:ext cx="3048000" cy="369332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6248400" y="55324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3370" name="Oval 10"/>
          <p:cNvSpPr>
            <a:spLocks noChangeArrowheads="1"/>
          </p:cNvSpPr>
          <p:nvPr/>
        </p:nvSpPr>
        <p:spPr bwMode="auto">
          <a:xfrm>
            <a:off x="3586629" y="4665404"/>
            <a:ext cx="141941" cy="184163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43371" name="Oval 11"/>
          <p:cNvSpPr>
            <a:spLocks noChangeArrowheads="1"/>
          </p:cNvSpPr>
          <p:nvPr/>
        </p:nvSpPr>
        <p:spPr bwMode="auto">
          <a:xfrm>
            <a:off x="5344073" y="5474844"/>
            <a:ext cx="142192" cy="182784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5181600" y="63230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2557929" y="4619927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y</a:t>
            </a:r>
            <a:r>
              <a:rPr lang="en-US" sz="1400" b="1" baseline="-25000" dirty="0">
                <a:solidFill>
                  <a:schemeClr val="tx1"/>
                </a:solidFill>
              </a:rPr>
              <a:t>1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3378" name="Line 18"/>
          <p:cNvSpPr>
            <a:spLocks noChangeShapeType="1"/>
          </p:cNvSpPr>
          <p:nvPr/>
        </p:nvSpPr>
        <p:spPr bwMode="auto">
          <a:xfrm flipH="1">
            <a:off x="3047999" y="4790090"/>
            <a:ext cx="6096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79" name="Line 19"/>
          <p:cNvSpPr>
            <a:spLocks noChangeShapeType="1"/>
          </p:cNvSpPr>
          <p:nvPr/>
        </p:nvSpPr>
        <p:spPr bwMode="auto">
          <a:xfrm>
            <a:off x="3657600" y="4876800"/>
            <a:ext cx="0" cy="13716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0" name="Line 20"/>
          <p:cNvSpPr>
            <a:spLocks noChangeShapeType="1"/>
          </p:cNvSpPr>
          <p:nvPr/>
        </p:nvSpPr>
        <p:spPr bwMode="auto">
          <a:xfrm>
            <a:off x="5410200" y="5562600"/>
            <a:ext cx="0" cy="6858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1" name="Line 21"/>
          <p:cNvSpPr>
            <a:spLocks noChangeShapeType="1"/>
          </p:cNvSpPr>
          <p:nvPr/>
        </p:nvSpPr>
        <p:spPr bwMode="auto">
          <a:xfrm flipH="1">
            <a:off x="3124200" y="5562600"/>
            <a:ext cx="2286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2" name="Text Box 22"/>
          <p:cNvSpPr txBox="1">
            <a:spLocks noChangeArrowheads="1"/>
          </p:cNvSpPr>
          <p:nvPr/>
        </p:nvSpPr>
        <p:spPr bwMode="auto">
          <a:xfrm>
            <a:off x="2590800" y="54467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83" name="Text Box 23"/>
          <p:cNvSpPr txBox="1">
            <a:spLocks noChangeArrowheads="1"/>
          </p:cNvSpPr>
          <p:nvPr/>
        </p:nvSpPr>
        <p:spPr bwMode="auto">
          <a:xfrm>
            <a:off x="3429000" y="62785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43384" name="Text Box 24"/>
          <p:cNvSpPr txBox="1">
            <a:spLocks noChangeArrowheads="1"/>
          </p:cNvSpPr>
          <p:nvPr/>
        </p:nvSpPr>
        <p:spPr bwMode="auto">
          <a:xfrm>
            <a:off x="4876801" y="3651519"/>
            <a:ext cx="504176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s-ES" sz="2000" dirty="0">
                <a:solidFill>
                  <a:srgbClr val="470F3E"/>
                </a:solidFill>
              </a:rPr>
              <a:t>El supuesto de una TMS decreciente es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equivalente a asumir que todas las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combinaciones de </a:t>
            </a:r>
            <a:r>
              <a:rPr lang="es-ES" sz="2000" i="1" dirty="0">
                <a:solidFill>
                  <a:srgbClr val="470F3E"/>
                </a:solidFill>
              </a:rPr>
              <a:t>x </a:t>
            </a:r>
            <a:r>
              <a:rPr lang="es-ES" sz="2000" dirty="0">
                <a:solidFill>
                  <a:srgbClr val="470F3E"/>
                </a:solidFill>
              </a:rPr>
              <a:t>y </a:t>
            </a:r>
            <a:r>
              <a:rPr lang="es-ES" sz="2000" i="1" dirty="0" err="1">
                <a:solidFill>
                  <a:srgbClr val="470F3E"/>
                </a:solidFill>
              </a:rPr>
              <a:t>y</a:t>
            </a:r>
            <a:r>
              <a:rPr lang="es-ES" sz="2000" i="1" dirty="0">
                <a:solidFill>
                  <a:srgbClr val="470F3E"/>
                </a:solidFill>
              </a:rPr>
              <a:t> </a:t>
            </a:r>
            <a:r>
              <a:rPr lang="es-ES" sz="2000" dirty="0">
                <a:solidFill>
                  <a:srgbClr val="470F3E"/>
                </a:solidFill>
              </a:rPr>
              <a:t>que son preferidas</a:t>
            </a:r>
          </a:p>
          <a:p>
            <a:pPr algn="l"/>
            <a:r>
              <a:rPr lang="es-ES" sz="2000" dirty="0">
                <a:solidFill>
                  <a:srgbClr val="470F3E"/>
                </a:solidFill>
              </a:rPr>
              <a:t>a </a:t>
            </a:r>
            <a:r>
              <a:rPr lang="es-ES" sz="2000" i="1" dirty="0">
                <a:solidFill>
                  <a:srgbClr val="470F3E"/>
                </a:solidFill>
              </a:rPr>
              <a:t>x</a:t>
            </a:r>
            <a:r>
              <a:rPr lang="es-ES" sz="2000" dirty="0">
                <a:solidFill>
                  <a:srgbClr val="470F3E"/>
                </a:solidFill>
              </a:rPr>
              <a:t>* y </a:t>
            </a:r>
            <a:r>
              <a:rPr lang="es-ES" sz="2000" i="1" dirty="0">
                <a:solidFill>
                  <a:srgbClr val="470F3E"/>
                </a:solidFill>
              </a:rPr>
              <a:t>y</a:t>
            </a:r>
            <a:r>
              <a:rPr lang="es-ES" sz="2000" dirty="0">
                <a:solidFill>
                  <a:srgbClr val="470F3E"/>
                </a:solidFill>
              </a:rPr>
              <a:t>* forman un conjunto convexo.</a:t>
            </a:r>
          </a:p>
        </p:txBody>
      </p:sp>
      <p:sp>
        <p:nvSpPr>
          <p:cNvPr id="143385" name="Line 25"/>
          <p:cNvSpPr>
            <a:spLocks noChangeShapeType="1"/>
          </p:cNvSpPr>
          <p:nvPr/>
        </p:nvSpPr>
        <p:spPr bwMode="auto">
          <a:xfrm>
            <a:off x="4495800" y="5181600"/>
            <a:ext cx="0" cy="10668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386" name="Line 26"/>
          <p:cNvSpPr>
            <a:spLocks noChangeShapeType="1"/>
          </p:cNvSpPr>
          <p:nvPr/>
        </p:nvSpPr>
        <p:spPr bwMode="auto">
          <a:xfrm flipH="1">
            <a:off x="3124200" y="5181600"/>
            <a:ext cx="13716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387" name="Text Box 27"/>
          <p:cNvSpPr txBox="1">
            <a:spLocks noChangeArrowheads="1"/>
          </p:cNvSpPr>
          <p:nvPr/>
        </p:nvSpPr>
        <p:spPr bwMode="auto">
          <a:xfrm>
            <a:off x="3886200" y="627856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(x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r>
              <a:rPr lang="en-US" sz="1400" b="1">
                <a:solidFill>
                  <a:schemeClr val="tx1"/>
                </a:solidFill>
              </a:rPr>
              <a:t> + 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r>
              <a:rPr lang="en-US" sz="1400" b="1">
                <a:solidFill>
                  <a:schemeClr val="tx1"/>
                </a:solidFill>
              </a:rPr>
              <a:t>)/2</a:t>
            </a:r>
          </a:p>
        </p:txBody>
      </p:sp>
      <p:sp>
        <p:nvSpPr>
          <p:cNvPr id="143388" name="Text Box 28"/>
          <p:cNvSpPr txBox="1">
            <a:spLocks noChangeArrowheads="1"/>
          </p:cNvSpPr>
          <p:nvPr/>
        </p:nvSpPr>
        <p:spPr bwMode="auto">
          <a:xfrm>
            <a:off x="1752600" y="5059363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(y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r>
              <a:rPr lang="en-US" sz="1400" b="1">
                <a:solidFill>
                  <a:schemeClr val="tx1"/>
                </a:solidFill>
              </a:rPr>
              <a:t> + 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r>
              <a:rPr lang="en-US" sz="1400" b="1">
                <a:solidFill>
                  <a:schemeClr val="tx1"/>
                </a:solidFill>
              </a:rPr>
              <a:t>)/2</a:t>
            </a:r>
          </a:p>
        </p:txBody>
      </p:sp>
    </p:spTree>
    <p:extLst>
      <p:ext uri="{BB962C8B-B14F-4D97-AF65-F5344CB8AC3E}">
        <p14:creationId xmlns:p14="http://schemas.microsoft.com/office/powerpoint/2010/main" val="213377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88D-7DFF-45B8-B627-E9A6DA67E8A4}" type="slidenum">
              <a:rPr lang="en-US"/>
              <a:pPr/>
              <a:t>29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2192000" cy="72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200" dirty="0"/>
              <a:t>Características de las curvas de indiferencia entre dos bienes</a:t>
            </a:r>
            <a:endParaRPr lang="es-UY" sz="3200" i="1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506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b="1" i="1" dirty="0"/>
              <a:t>Convexidad de las curvas de </a:t>
            </a:r>
            <a:r>
              <a:rPr lang="es-ES" b="1" i="1" dirty="0" smtClean="0"/>
              <a:t>indiferencia</a:t>
            </a:r>
          </a:p>
          <a:p>
            <a:pPr lvl="1">
              <a:lnSpc>
                <a:spcPct val="90000"/>
              </a:lnSpc>
            </a:pPr>
            <a:r>
              <a:rPr lang="es-ES" i="1" dirty="0" smtClean="0"/>
              <a:t>Esto </a:t>
            </a:r>
            <a:r>
              <a:rPr lang="es-ES" i="1" dirty="0"/>
              <a:t>es intuitivo porque en (</a:t>
            </a:r>
            <a:r>
              <a:rPr lang="es-ES" i="1" dirty="0" err="1"/>
              <a:t>x′′′,y</a:t>
            </a:r>
            <a:r>
              <a:rPr lang="es-ES" i="1" dirty="0"/>
              <a:t>′′′) está consumiendo relativamente "mucho" de y </a:t>
            </a:r>
            <a:r>
              <a:rPr lang="es-ES" i="1" dirty="0" err="1"/>
              <a:t>y</a:t>
            </a:r>
            <a:r>
              <a:rPr lang="es-ES" i="1" dirty="0"/>
              <a:t> relativamente "poco" de x y lo contrario en la canasta (</a:t>
            </a:r>
            <a:r>
              <a:rPr lang="es-ES" i="1" dirty="0" err="1"/>
              <a:t>x´,y</a:t>
            </a:r>
            <a:r>
              <a:rPr lang="es-ES" i="1" dirty="0"/>
              <a:t>´).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En </a:t>
            </a:r>
            <a:r>
              <a:rPr lang="es-ES" i="1" dirty="0"/>
              <a:t>esta canasta, ya está "aburrido" de x, por lo que está dispuesto a desprenderse de pocas unidades de y para poder consumir otra más de x. 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i="1" dirty="0" smtClean="0"/>
              <a:t>Como </a:t>
            </a:r>
            <a:r>
              <a:rPr lang="es-ES" i="1" dirty="0"/>
              <a:t>queda claro con el ejemplo y mirando el gráfico, curvas de indiferencia convexas implican que </a:t>
            </a:r>
            <a:r>
              <a:rPr lang="es-ES" b="1" i="1" dirty="0"/>
              <a:t>la tasa marginal de </a:t>
            </a:r>
            <a:r>
              <a:rPr lang="es-ES" b="1" i="1" dirty="0" smtClean="0"/>
              <a:t>sustitución </a:t>
            </a:r>
            <a:r>
              <a:rPr lang="es-ES" b="1" i="1" dirty="0"/>
              <a:t>es decreciente</a:t>
            </a:r>
            <a:r>
              <a:rPr lang="es-ES" i="1" dirty="0"/>
              <a:t>, lo cual es natural porque esto quiere decir literalmente que lo que está dispuesto a dar una persona de una bien para obtener un unidad adicional de otro es cada vez menos). </a:t>
            </a:r>
          </a:p>
        </p:txBody>
      </p:sp>
    </p:spTree>
    <p:extLst>
      <p:ext uri="{BB962C8B-B14F-4D97-AF65-F5344CB8AC3E}">
        <p14:creationId xmlns:p14="http://schemas.microsoft.com/office/powerpoint/2010/main" val="344109644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47A2-5FAD-43F6-AA88-03A008107F43}" type="slidenum">
              <a:rPr lang="en-US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54"/>
            <a:ext cx="7772400" cy="664346"/>
          </a:xfrm>
        </p:spPr>
        <p:txBody>
          <a:bodyPr>
            <a:normAutofit fontScale="90000"/>
          </a:bodyPr>
          <a:lstStyle/>
          <a:p>
            <a:r>
              <a:rPr lang="es-ES" dirty="0"/>
              <a:t>La </a:t>
            </a:r>
            <a:r>
              <a:rPr lang="es-ES" dirty="0" smtClean="0"/>
              <a:t>Función de Utilidad</a:t>
            </a:r>
            <a:endParaRPr lang="es-E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11353800" cy="5434858"/>
          </a:xfrm>
        </p:spPr>
        <p:txBody>
          <a:bodyPr/>
          <a:lstStyle/>
          <a:p>
            <a:r>
              <a:rPr lang="es-ES" sz="2800" dirty="0" smtClean="0"/>
              <a:t>Una </a:t>
            </a:r>
            <a:r>
              <a:rPr lang="es-ES" sz="2800" dirty="0"/>
              <a:t>ordenación de preferencias con las características de arriba es representable por una función que llamaremos la </a:t>
            </a:r>
            <a:r>
              <a:rPr lang="es-ES" sz="2800" b="1" dirty="0"/>
              <a:t>función de utilidad</a:t>
            </a:r>
            <a:r>
              <a:rPr lang="es-ES" sz="2800" dirty="0"/>
              <a:t>. </a:t>
            </a:r>
            <a:endParaRPr lang="es-ES" sz="2800" dirty="0" smtClean="0"/>
          </a:p>
          <a:p>
            <a:r>
              <a:rPr lang="es-ES" sz="2800" dirty="0" smtClean="0"/>
              <a:t>Siguiendo </a:t>
            </a:r>
            <a:r>
              <a:rPr lang="es-ES" sz="2800" dirty="0"/>
              <a:t>con el ejemplo de arriba, si un sujeto prefiere la situación A </a:t>
            </a:r>
            <a:r>
              <a:rPr lang="es-ES" sz="2800" dirty="0" err="1"/>
              <a:t>a</a:t>
            </a:r>
            <a:r>
              <a:rPr lang="es-ES" sz="2800" dirty="0"/>
              <a:t> la B, entonces U(A)&gt;U(B), donde U(.) es la función de utilidad.    </a:t>
            </a: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30387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4A3A9-E385-4663-8CAE-434162ABF58E}" type="slidenum">
              <a:rPr lang="en-US"/>
              <a:pPr/>
              <a:t>30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0"/>
            <a:ext cx="8458200" cy="730250"/>
          </a:xfrm>
        </p:spPr>
        <p:txBody>
          <a:bodyPr/>
          <a:lstStyle/>
          <a:p>
            <a:r>
              <a:rPr lang="es-ES" dirty="0"/>
              <a:t>La TMS cambia cuando cambian </a:t>
            </a:r>
            <a:r>
              <a:rPr lang="es-ES" i="1" dirty="0"/>
              <a:t>x e</a:t>
            </a:r>
            <a:r>
              <a:rPr lang="es-ES" dirty="0"/>
              <a:t> </a:t>
            </a:r>
            <a:r>
              <a:rPr lang="es-ES" i="1" dirty="0"/>
              <a:t>y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3810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2590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V="1">
            <a:off x="4038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>
            <a:off x="3124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6" name="Freeform 12"/>
          <p:cNvSpPr>
            <a:spLocks/>
          </p:cNvSpPr>
          <p:nvPr/>
        </p:nvSpPr>
        <p:spPr bwMode="auto">
          <a:xfrm>
            <a:off x="3733800" y="4124492"/>
            <a:ext cx="1676400" cy="1401761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3124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4953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2590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4724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5791200" y="54562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139292" name="Group 28"/>
          <p:cNvGrpSpPr>
            <a:grpSpLocks/>
          </p:cNvGrpSpPr>
          <p:nvPr/>
        </p:nvGrpSpPr>
        <p:grpSpPr bwMode="auto">
          <a:xfrm>
            <a:off x="3886200" y="2693934"/>
            <a:ext cx="5911732" cy="1762124"/>
            <a:chOff x="1556" y="2010"/>
            <a:chExt cx="6126" cy="1110"/>
          </a:xfrm>
        </p:grpSpPr>
        <p:sp>
          <p:nvSpPr>
            <p:cNvPr id="139283" name="Text Box 19"/>
            <p:cNvSpPr txBox="1">
              <a:spLocks noChangeArrowheads="1"/>
            </p:cNvSpPr>
            <p:nvPr/>
          </p:nvSpPr>
          <p:spPr bwMode="auto">
            <a:xfrm>
              <a:off x="1556" y="2010"/>
              <a:ext cx="6126" cy="407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l"/>
              <a:r>
                <a:rPr lang="es-ES" dirty="0">
                  <a:solidFill>
                    <a:srgbClr val="470F3E"/>
                  </a:solidFill>
                </a:rPr>
                <a:t>Pendiente más negativa = individuo está dispuesto a dar “muchas” unidades de </a:t>
              </a:r>
              <a:r>
                <a:rPr lang="es-ES" i="1" dirty="0">
                  <a:solidFill>
                    <a:srgbClr val="470F3E"/>
                  </a:solidFill>
                </a:rPr>
                <a:t>y </a:t>
              </a:r>
              <a:r>
                <a:rPr lang="es-ES" dirty="0">
                  <a:solidFill>
                    <a:srgbClr val="470F3E"/>
                  </a:solidFill>
                </a:rPr>
                <a:t>por una unidad más de </a:t>
              </a:r>
              <a:r>
                <a:rPr lang="es-ES" i="1" dirty="0">
                  <a:solidFill>
                    <a:srgbClr val="470F3E"/>
                  </a:solidFill>
                </a:rPr>
                <a:t>x</a:t>
              </a:r>
              <a:endParaRPr lang="es-ES" dirty="0">
                <a:solidFill>
                  <a:srgbClr val="470F3E"/>
                </a:solidFill>
              </a:endParaRPr>
            </a:p>
          </p:txBody>
        </p:sp>
        <p:sp>
          <p:nvSpPr>
            <p:cNvPr id="139288" name="Line 24"/>
            <p:cNvSpPr>
              <a:spLocks noChangeShapeType="1"/>
            </p:cNvSpPr>
            <p:nvPr/>
          </p:nvSpPr>
          <p:spPr bwMode="auto">
            <a:xfrm flipH="1">
              <a:off x="1584" y="2496"/>
              <a:ext cx="96" cy="62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139294" name="Group 30"/>
          <p:cNvGrpSpPr>
            <a:grpSpLocks/>
          </p:cNvGrpSpPr>
          <p:nvPr/>
        </p:nvGrpSpPr>
        <p:grpSpPr bwMode="auto">
          <a:xfrm>
            <a:off x="5029200" y="4465638"/>
            <a:ext cx="5029200" cy="868362"/>
            <a:chOff x="2208" y="2813"/>
            <a:chExt cx="4504" cy="547"/>
          </a:xfrm>
        </p:grpSpPr>
        <p:sp>
          <p:nvSpPr>
            <p:cNvPr id="139287" name="Text Box 23"/>
            <p:cNvSpPr txBox="1">
              <a:spLocks noChangeArrowheads="1"/>
            </p:cNvSpPr>
            <p:nvPr/>
          </p:nvSpPr>
          <p:spPr bwMode="auto">
            <a:xfrm>
              <a:off x="3120" y="2813"/>
              <a:ext cx="3592" cy="414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>
                  <a:solidFill>
                    <a:srgbClr val="470F3E"/>
                  </a:solidFill>
                </a:rPr>
                <a:t>En (</a:t>
              </a:r>
              <a:r>
                <a:rPr lang="en-US" i="1">
                  <a:solidFill>
                    <a:srgbClr val="470F3E"/>
                  </a:solidFill>
                </a:rPr>
                <a:t>x</a:t>
              </a:r>
              <a:r>
                <a:rPr lang="en-US" baseline="-25000">
                  <a:solidFill>
                    <a:srgbClr val="470F3E"/>
                  </a:solidFill>
                </a:rPr>
                <a:t>2</a:t>
              </a:r>
              <a:r>
                <a:rPr lang="en-US">
                  <a:solidFill>
                    <a:srgbClr val="470F3E"/>
                  </a:solidFill>
                </a:rPr>
                <a:t>, </a:t>
              </a:r>
              <a:r>
                <a:rPr lang="en-US" i="1">
                  <a:solidFill>
                    <a:srgbClr val="470F3E"/>
                  </a:solidFill>
                </a:rPr>
                <a:t>y</a:t>
              </a:r>
              <a:r>
                <a:rPr lang="en-US" baseline="-25000">
                  <a:solidFill>
                    <a:srgbClr val="470F3E"/>
                  </a:solidFill>
                </a:rPr>
                <a:t>2</a:t>
              </a:r>
              <a:r>
                <a:rPr lang="en-US">
                  <a:solidFill>
                    <a:srgbClr val="470F3E"/>
                  </a:solidFill>
                </a:rPr>
                <a:t>), curva de indiferencia con menos pendiente</a:t>
              </a:r>
            </a:p>
          </p:txBody>
        </p:sp>
        <p:sp>
          <p:nvSpPr>
            <p:cNvPr id="139289" name="Line 25"/>
            <p:cNvSpPr>
              <a:spLocks noChangeShapeType="1"/>
            </p:cNvSpPr>
            <p:nvPr/>
          </p:nvSpPr>
          <p:spPr bwMode="auto">
            <a:xfrm flipH="1">
              <a:off x="2208" y="3072"/>
              <a:ext cx="912" cy="28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39296" name="Rectangle 32"/>
          <p:cNvSpPr>
            <a:spLocks noGrp="1" noChangeArrowheads="1"/>
          </p:cNvSpPr>
          <p:nvPr>
            <p:ph type="title"/>
          </p:nvPr>
        </p:nvSpPr>
        <p:spPr>
          <a:xfrm>
            <a:off x="1790700" y="152400"/>
            <a:ext cx="8534400" cy="457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err="1"/>
              <a:t>Tasa</a:t>
            </a:r>
            <a:r>
              <a:rPr lang="en-US" dirty="0"/>
              <a:t> Marginal de </a:t>
            </a:r>
            <a:r>
              <a:rPr lang="en-US" dirty="0" err="1"/>
              <a:t>Sustitución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0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3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4A3A9-E385-4663-8CAE-434162ABF58E}" type="slidenum">
              <a:rPr lang="en-US"/>
              <a:pPr/>
              <a:t>31</a:t>
            </a:fld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0"/>
            <a:ext cx="8458200" cy="1828800"/>
          </a:xfrm>
        </p:spPr>
        <p:txBody>
          <a:bodyPr/>
          <a:lstStyle/>
          <a:p>
            <a:r>
              <a:rPr lang="en-US" dirty="0"/>
              <a:t>La TMS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decreciente</a:t>
            </a:r>
            <a:r>
              <a:rPr lang="en-US" i="1" dirty="0"/>
              <a:t>.</a:t>
            </a:r>
          </a:p>
          <a:p>
            <a:r>
              <a:rPr lang="en-US" i="1" dirty="0"/>
              <a:t>Baja a </a:t>
            </a:r>
            <a:r>
              <a:rPr lang="en-US" i="1" dirty="0" err="1"/>
              <a:t>medida</a:t>
            </a:r>
            <a:r>
              <a:rPr lang="en-US" i="1" dirty="0"/>
              <a:t> que </a:t>
            </a:r>
            <a:r>
              <a:rPr lang="en-US" i="1" dirty="0" err="1"/>
              <a:t>aumenta</a:t>
            </a:r>
            <a:r>
              <a:rPr lang="en-US" i="1" dirty="0"/>
              <a:t> la </a:t>
            </a:r>
            <a:r>
              <a:rPr lang="en-US" i="1" dirty="0" err="1"/>
              <a:t>cantidad</a:t>
            </a:r>
            <a:r>
              <a:rPr lang="en-US" i="1" dirty="0"/>
              <a:t> </a:t>
            </a:r>
            <a:r>
              <a:rPr lang="en-US" i="1" dirty="0" err="1"/>
              <a:t>consumidada</a:t>
            </a:r>
            <a:r>
              <a:rPr lang="en-US" i="1" dirty="0"/>
              <a:t> del </a:t>
            </a:r>
            <a:r>
              <a:rPr lang="en-US" i="1" dirty="0" err="1"/>
              <a:t>bien</a:t>
            </a:r>
            <a:r>
              <a:rPr lang="en-US" i="1" dirty="0"/>
              <a:t>.</a:t>
            </a:r>
            <a:endParaRPr lang="es-ES" dirty="0"/>
          </a:p>
        </p:txBody>
      </p:sp>
      <p:sp>
        <p:nvSpPr>
          <p:cNvPr id="139268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69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3810000" y="6308725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2590800" y="4846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1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V="1">
            <a:off x="4038600" y="5029200"/>
            <a:ext cx="0" cy="12192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>
            <a:off x="3124200" y="5029200"/>
            <a:ext cx="9144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6" name="Freeform 12"/>
          <p:cNvSpPr>
            <a:spLocks/>
          </p:cNvSpPr>
          <p:nvPr/>
        </p:nvSpPr>
        <p:spPr bwMode="auto">
          <a:xfrm>
            <a:off x="3810001" y="4419600"/>
            <a:ext cx="1600198" cy="1118510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>
            <a:off x="3124200" y="5486400"/>
            <a:ext cx="1905000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>
            <a:off x="4953000" y="5486400"/>
            <a:ext cx="0" cy="76200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9279" name="Text Box 15"/>
          <p:cNvSpPr txBox="1">
            <a:spLocks noChangeArrowheads="1"/>
          </p:cNvSpPr>
          <p:nvPr/>
        </p:nvSpPr>
        <p:spPr bwMode="auto">
          <a:xfrm>
            <a:off x="2590800" y="53800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y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0" name="Text Box 16"/>
          <p:cNvSpPr txBox="1">
            <a:spLocks noChangeArrowheads="1"/>
          </p:cNvSpPr>
          <p:nvPr/>
        </p:nvSpPr>
        <p:spPr bwMode="auto">
          <a:xfrm>
            <a:off x="4724400" y="63103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 b="1">
                <a:solidFill>
                  <a:schemeClr val="tx1"/>
                </a:solidFill>
              </a:rPr>
              <a:t>x</a:t>
            </a:r>
            <a:r>
              <a:rPr lang="en-US" sz="1400" b="1" baseline="-25000">
                <a:solidFill>
                  <a:schemeClr val="tx1"/>
                </a:solidFill>
              </a:rPr>
              <a:t>2</a:t>
            </a:r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9281" name="Text Box 17"/>
          <p:cNvSpPr txBox="1">
            <a:spLocks noChangeArrowheads="1"/>
          </p:cNvSpPr>
          <p:nvPr/>
        </p:nvSpPr>
        <p:spPr bwMode="auto">
          <a:xfrm>
            <a:off x="5791200" y="54562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grpSp>
        <p:nvGrpSpPr>
          <p:cNvPr id="139292" name="Group 28"/>
          <p:cNvGrpSpPr>
            <a:grpSpLocks/>
          </p:cNvGrpSpPr>
          <p:nvPr/>
        </p:nvGrpSpPr>
        <p:grpSpPr bwMode="auto">
          <a:xfrm>
            <a:off x="3994150" y="3328988"/>
            <a:ext cx="5911732" cy="1624012"/>
            <a:chOff x="1556" y="2097"/>
            <a:chExt cx="6126" cy="1023"/>
          </a:xfrm>
        </p:grpSpPr>
        <p:sp>
          <p:nvSpPr>
            <p:cNvPr id="139283" name="Text Box 19"/>
            <p:cNvSpPr txBox="1">
              <a:spLocks noChangeArrowheads="1"/>
            </p:cNvSpPr>
            <p:nvPr/>
          </p:nvSpPr>
          <p:spPr bwMode="auto">
            <a:xfrm>
              <a:off x="1556" y="2097"/>
              <a:ext cx="6126" cy="233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pPr algn="l"/>
              <a:r>
                <a:rPr lang="es-ES" dirty="0">
                  <a:solidFill>
                    <a:srgbClr val="470F3E"/>
                  </a:solidFill>
                </a:rPr>
                <a:t>TMS = 5 (un número inventado)</a:t>
              </a:r>
            </a:p>
          </p:txBody>
        </p:sp>
        <p:sp>
          <p:nvSpPr>
            <p:cNvPr id="139288" name="Line 24"/>
            <p:cNvSpPr>
              <a:spLocks noChangeShapeType="1"/>
            </p:cNvSpPr>
            <p:nvPr/>
          </p:nvSpPr>
          <p:spPr bwMode="auto">
            <a:xfrm flipH="1">
              <a:off x="1584" y="2496"/>
              <a:ext cx="96" cy="624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grpSp>
        <p:nvGrpSpPr>
          <p:cNvPr id="139294" name="Group 30"/>
          <p:cNvGrpSpPr>
            <a:grpSpLocks/>
          </p:cNvGrpSpPr>
          <p:nvPr/>
        </p:nvGrpSpPr>
        <p:grpSpPr bwMode="auto">
          <a:xfrm>
            <a:off x="5029200" y="4471994"/>
            <a:ext cx="5029200" cy="862013"/>
            <a:chOff x="2208" y="2817"/>
            <a:chExt cx="4504" cy="543"/>
          </a:xfrm>
        </p:grpSpPr>
        <p:sp>
          <p:nvSpPr>
            <p:cNvPr id="139287" name="Text Box 23"/>
            <p:cNvSpPr txBox="1">
              <a:spLocks noChangeArrowheads="1"/>
            </p:cNvSpPr>
            <p:nvPr/>
          </p:nvSpPr>
          <p:spPr bwMode="auto">
            <a:xfrm>
              <a:off x="3120" y="2817"/>
              <a:ext cx="3592" cy="407"/>
            </a:xfrm>
            <a:prstGeom prst="rect">
              <a:avLst/>
            </a:prstGeom>
            <a:noFill/>
            <a:ln w="15875">
              <a:solidFill>
                <a:srgbClr val="470F3E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CC">
                      <a:alpha val="50000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/>
              <a:r>
                <a:rPr lang="en-US" dirty="0">
                  <a:solidFill>
                    <a:srgbClr val="470F3E"/>
                  </a:solidFill>
                </a:rPr>
                <a:t>TMS = 0,5 (</a:t>
              </a:r>
              <a:r>
                <a:rPr lang="en-US" dirty="0" err="1">
                  <a:solidFill>
                    <a:srgbClr val="470F3E"/>
                  </a:solidFill>
                </a:rPr>
                <a:t>otro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número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inventado</a:t>
              </a:r>
              <a:r>
                <a:rPr lang="en-US" dirty="0">
                  <a:solidFill>
                    <a:srgbClr val="470F3E"/>
                  </a:solidFill>
                </a:rPr>
                <a:t>, </a:t>
              </a:r>
              <a:r>
                <a:rPr lang="en-US" dirty="0" err="1">
                  <a:solidFill>
                    <a:srgbClr val="470F3E"/>
                  </a:solidFill>
                </a:rPr>
                <a:t>pero</a:t>
              </a:r>
              <a:r>
                <a:rPr lang="en-US" dirty="0">
                  <a:solidFill>
                    <a:srgbClr val="470F3E"/>
                  </a:solidFill>
                </a:rPr>
                <a:t> </a:t>
              </a:r>
              <a:r>
                <a:rPr lang="en-US" dirty="0" err="1">
                  <a:solidFill>
                    <a:srgbClr val="470F3E"/>
                  </a:solidFill>
                </a:rPr>
                <a:t>menor</a:t>
              </a:r>
              <a:r>
                <a:rPr lang="en-US" dirty="0">
                  <a:solidFill>
                    <a:srgbClr val="470F3E"/>
                  </a:solidFill>
                </a:rPr>
                <a:t> que 5)</a:t>
              </a:r>
            </a:p>
          </p:txBody>
        </p:sp>
        <p:sp>
          <p:nvSpPr>
            <p:cNvPr id="139289" name="Line 25"/>
            <p:cNvSpPr>
              <a:spLocks noChangeShapeType="1"/>
            </p:cNvSpPr>
            <p:nvPr/>
          </p:nvSpPr>
          <p:spPr bwMode="auto">
            <a:xfrm flipH="1">
              <a:off x="2208" y="3072"/>
              <a:ext cx="912" cy="288"/>
            </a:xfrm>
            <a:prstGeom prst="line">
              <a:avLst/>
            </a:prstGeom>
            <a:noFill/>
            <a:ln w="28575">
              <a:solidFill>
                <a:srgbClr val="470F3E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39296" name="Rectangle 32"/>
          <p:cNvSpPr>
            <a:spLocks noGrp="1" noChangeArrowheads="1"/>
          </p:cNvSpPr>
          <p:nvPr>
            <p:ph type="title"/>
          </p:nvPr>
        </p:nvSpPr>
        <p:spPr>
          <a:xfrm>
            <a:off x="1790700" y="152400"/>
            <a:ext cx="8534400" cy="457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err="1"/>
              <a:t>Tasa</a:t>
            </a:r>
            <a:r>
              <a:rPr lang="en-US" dirty="0"/>
              <a:t> Marginal de </a:t>
            </a:r>
            <a:r>
              <a:rPr lang="en-US" dirty="0" err="1"/>
              <a:t>Sustitución</a:t>
            </a:r>
            <a:endParaRPr lang="en-US" dirty="0"/>
          </a:p>
        </p:txBody>
      </p:sp>
      <p:graphicFrame>
        <p:nvGraphicFramePr>
          <p:cNvPr id="26" name="1 Objeto"/>
          <p:cNvGraphicFramePr>
            <a:graphicFrameLocks noChangeAspect="1"/>
          </p:cNvGraphicFramePr>
          <p:nvPr>
            <p:extLst/>
          </p:nvPr>
        </p:nvGraphicFramePr>
        <p:xfrm>
          <a:off x="7543800" y="2137463"/>
          <a:ext cx="1911428" cy="849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cuación" r:id="rId3" imgW="1019057" imgH="447693" progId="Equation.3">
                  <p:embed/>
                </p:oleObj>
              </mc:Choice>
              <mc:Fallback>
                <p:oleObj name="Ecuación" r:id="rId3" imgW="1019057" imgH="447693" progId="Equation.3">
                  <p:embed/>
                  <p:pic>
                    <p:nvPicPr>
                      <p:cNvPr id="26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137463"/>
                        <a:ext cx="1911428" cy="849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425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3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2E88D-7DFF-45B8-B627-E9A6DA67E8A4}" type="slidenum">
              <a:rPr lang="en-US"/>
              <a:pPr/>
              <a:t>32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"/>
            <a:ext cx="8915400" cy="72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400" dirty="0"/>
              <a:t>Utilidad Marginal Decreciente y la </a:t>
            </a:r>
            <a:r>
              <a:rPr lang="es-UY" sz="3400" i="1" dirty="0"/>
              <a:t>TMS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115824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u="sng" dirty="0" smtClean="0"/>
              <a:t>Pregunta</a:t>
            </a:r>
            <a:r>
              <a:rPr lang="es-ES" dirty="0" smtClean="0"/>
              <a:t>: </a:t>
            </a:r>
            <a:endParaRPr lang="es-ES" dirty="0"/>
          </a:p>
          <a:p>
            <a:pPr marL="0" indent="0">
              <a:lnSpc>
                <a:spcPct val="90000"/>
              </a:lnSpc>
              <a:buNone/>
            </a:pPr>
            <a:endParaRPr lang="es-ES" b="1" i="1" dirty="0"/>
          </a:p>
          <a:p>
            <a:pPr marL="0" indent="0">
              <a:lnSpc>
                <a:spcPct val="90000"/>
              </a:lnSpc>
              <a:buNone/>
            </a:pPr>
            <a:r>
              <a:rPr lang="es-ES" b="1" i="1" dirty="0"/>
              <a:t>Intuitivamente, ¿El supuesto de la utilidad marginal decreciente, asegura una TMS decreciente</a:t>
            </a:r>
            <a:r>
              <a:rPr lang="es-ES" b="1" i="1" dirty="0" smtClean="0"/>
              <a:t>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ES" i="1" dirty="0"/>
              <a:t>La intuición nos puede llevar a concluir que lo que está provocando que la tasa marginal de sustitución sea decreciente es el supuesto de la utilidad marginal decreciente. Pero veremos a continuación que esto es una condición necesaria pero no suficiente. Se necesita algo más. La UM decreciente no implica TMS decreciente</a:t>
            </a:r>
            <a:r>
              <a:rPr lang="es-ES" i="1" dirty="0" smtClean="0"/>
              <a:t>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294804584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A320B-D10F-415D-8881-1FC3EEDC6CB9}" type="slidenum">
              <a:rPr lang="en-US"/>
              <a:pPr/>
              <a:t>33</a:t>
            </a:fld>
            <a:endParaRPr lang="en-US"/>
          </a:p>
        </p:txBody>
      </p:sp>
      <p:sp>
        <p:nvSpPr>
          <p:cNvPr id="141339" name="Freeform 27"/>
          <p:cNvSpPr>
            <a:spLocks/>
          </p:cNvSpPr>
          <p:nvPr/>
        </p:nvSpPr>
        <p:spPr bwMode="auto">
          <a:xfrm rot="668480">
            <a:off x="3657600" y="4463534"/>
            <a:ext cx="3048000" cy="369332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8534400" cy="609600"/>
          </a:xfrm>
        </p:spPr>
        <p:txBody>
          <a:bodyPr/>
          <a:lstStyle/>
          <a:p>
            <a:r>
              <a:rPr lang="en-US" sz="3000" dirty="0"/>
              <a:t>¿Se </a:t>
            </a:r>
            <a:r>
              <a:rPr lang="es-ES" sz="3000" dirty="0"/>
              <a:t>pueden</a:t>
            </a:r>
            <a:r>
              <a:rPr lang="es-ES" sz="3000" kern="1200" dirty="0">
                <a:solidFill>
                  <a:srgbClr val="470F3E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s-ES" sz="3000" dirty="0"/>
              <a:t>cruzar 2 curvas de indiferencia?</a:t>
            </a:r>
            <a:endParaRPr lang="en-US" sz="3000" dirty="0"/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41320" name="Freeform 8"/>
          <p:cNvSpPr>
            <a:spLocks/>
          </p:cNvSpPr>
          <p:nvPr/>
        </p:nvSpPr>
        <p:spPr bwMode="auto">
          <a:xfrm>
            <a:off x="3505200" y="4387334"/>
            <a:ext cx="3048000" cy="369332"/>
          </a:xfrm>
          <a:custGeom>
            <a:avLst/>
            <a:gdLst>
              <a:gd name="T0" fmla="*/ 0 w 1488"/>
              <a:gd name="T1" fmla="*/ 0 h 1248"/>
              <a:gd name="T2" fmla="*/ 432 w 1488"/>
              <a:gd name="T3" fmla="*/ 960 h 1248"/>
              <a:gd name="T4" fmla="*/ 1488 w 1488"/>
              <a:gd name="T5" fmla="*/ 1248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88" h="1248">
                <a:moveTo>
                  <a:pt x="0" y="0"/>
                </a:moveTo>
                <a:cubicBezTo>
                  <a:pt x="92" y="376"/>
                  <a:pt x="184" y="752"/>
                  <a:pt x="432" y="960"/>
                </a:cubicBezTo>
                <a:cubicBezTo>
                  <a:pt x="680" y="1168"/>
                  <a:pt x="1084" y="1208"/>
                  <a:pt x="1488" y="1248"/>
                </a:cubicBezTo>
              </a:path>
            </a:pathLst>
          </a:custGeom>
          <a:noFill/>
          <a:ln w="28575" cap="flat" cmpd="sng">
            <a:solidFill>
              <a:srgbClr val="3B4F89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6477000" y="56086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1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1324" name="Text Box 12"/>
          <p:cNvSpPr txBox="1">
            <a:spLocks noChangeArrowheads="1"/>
          </p:cNvSpPr>
          <p:nvPr/>
        </p:nvSpPr>
        <p:spPr bwMode="auto">
          <a:xfrm>
            <a:off x="6477000" y="5151438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400">
                <a:solidFill>
                  <a:srgbClr val="3B4F89"/>
                </a:solidFill>
              </a:rPr>
              <a:t>U</a:t>
            </a:r>
            <a:r>
              <a:rPr lang="en-US" sz="1400" baseline="-25000">
                <a:solidFill>
                  <a:srgbClr val="3B4F89"/>
                </a:solidFill>
              </a:rPr>
              <a:t>2</a:t>
            </a:r>
            <a:endParaRPr lang="en-US" sz="1400">
              <a:solidFill>
                <a:srgbClr val="3B4F89"/>
              </a:solidFill>
            </a:endParaRPr>
          </a:p>
        </p:txBody>
      </p:sp>
      <p:sp>
        <p:nvSpPr>
          <p:cNvPr id="141332" name="Oval 20"/>
          <p:cNvSpPr>
            <a:spLocks noChangeArrowheads="1"/>
          </p:cNvSpPr>
          <p:nvPr/>
        </p:nvSpPr>
        <p:spPr bwMode="auto">
          <a:xfrm>
            <a:off x="6349388" y="5030788"/>
            <a:ext cx="127612" cy="148219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41333" name="Oval 21"/>
          <p:cNvSpPr>
            <a:spLocks noChangeArrowheads="1"/>
          </p:cNvSpPr>
          <p:nvPr/>
        </p:nvSpPr>
        <p:spPr bwMode="auto">
          <a:xfrm>
            <a:off x="5889269" y="4693357"/>
            <a:ext cx="108660" cy="108465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41334" name="Oval 22"/>
          <p:cNvSpPr>
            <a:spLocks noChangeArrowheads="1"/>
          </p:cNvSpPr>
          <p:nvPr/>
        </p:nvSpPr>
        <p:spPr bwMode="auto">
          <a:xfrm>
            <a:off x="4800600" y="4648201"/>
            <a:ext cx="152400" cy="163235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s-ES"/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6248398" y="5143415"/>
            <a:ext cx="255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5943599" y="4406917"/>
            <a:ext cx="244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4724400" y="4876801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4503739" y="3413126"/>
            <a:ext cx="43894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 dirty="0">
                <a:solidFill>
                  <a:srgbClr val="470F3E"/>
                </a:solidFill>
              </a:rPr>
              <a:t>A vs C?</a:t>
            </a:r>
          </a:p>
          <a:p>
            <a:pPr algn="l"/>
            <a:r>
              <a:rPr lang="en-US" sz="2000" dirty="0">
                <a:solidFill>
                  <a:srgbClr val="470F3E"/>
                </a:solidFill>
              </a:rPr>
              <a:t>B vs C?</a:t>
            </a:r>
          </a:p>
          <a:p>
            <a:pPr algn="l"/>
            <a:r>
              <a:rPr lang="en-US" sz="2000" dirty="0" err="1">
                <a:solidFill>
                  <a:srgbClr val="470F3E"/>
                </a:solidFill>
              </a:rPr>
              <a:t>Transitividad</a:t>
            </a:r>
            <a:r>
              <a:rPr lang="en-US" sz="2000" dirty="0">
                <a:solidFill>
                  <a:srgbClr val="470F3E"/>
                </a:solidFill>
              </a:rPr>
              <a:t>: </a:t>
            </a:r>
            <a:r>
              <a:rPr lang="en-US" sz="2000" dirty="0" err="1">
                <a:solidFill>
                  <a:srgbClr val="470F3E"/>
                </a:solidFill>
              </a:rPr>
              <a:t>indiferencia</a:t>
            </a:r>
            <a:r>
              <a:rPr lang="en-US" sz="2000" dirty="0">
                <a:solidFill>
                  <a:srgbClr val="470F3E"/>
                </a:solidFill>
              </a:rPr>
              <a:t> entre A y B</a:t>
            </a:r>
          </a:p>
        </p:txBody>
      </p:sp>
      <p:sp>
        <p:nvSpPr>
          <p:cNvPr id="141342" name="Text Box 30"/>
          <p:cNvSpPr txBox="1">
            <a:spLocks noChangeArrowheads="1"/>
          </p:cNvSpPr>
          <p:nvPr/>
        </p:nvSpPr>
        <p:spPr bwMode="auto">
          <a:xfrm>
            <a:off x="7239001" y="4648201"/>
            <a:ext cx="23669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Pero .... A vs. B???</a:t>
            </a:r>
          </a:p>
          <a:p>
            <a:pPr algn="l"/>
            <a:endParaRPr lang="en-US" sz="2000">
              <a:solidFill>
                <a:srgbClr val="470F3E"/>
              </a:solidFill>
            </a:endParaRPr>
          </a:p>
          <a:p>
            <a:pPr algn="l"/>
            <a:r>
              <a:rPr lang="en-US" sz="2000">
                <a:solidFill>
                  <a:srgbClr val="470F3E"/>
                </a:solidFill>
              </a:rPr>
              <a:t>Consistencia ...</a:t>
            </a:r>
          </a:p>
        </p:txBody>
      </p:sp>
      <p:sp>
        <p:nvSpPr>
          <p:cNvPr id="141343" name="Rectangle 31"/>
          <p:cNvSpPr>
            <a:spLocks noChangeArrowheads="1"/>
          </p:cNvSpPr>
          <p:nvPr/>
        </p:nvSpPr>
        <p:spPr bwMode="auto">
          <a:xfrm>
            <a:off x="1752600" y="990600"/>
            <a:ext cx="88392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s-ES" sz="2400" dirty="0">
                <a:solidFill>
                  <a:srgbClr val="470F3E"/>
                </a:solidFill>
              </a:rPr>
              <a:t>Recordar el comienzo: “axiomas de racionalidad”</a:t>
            </a:r>
          </a:p>
        </p:txBody>
      </p:sp>
    </p:spTree>
    <p:extLst>
      <p:ext uri="{BB962C8B-B14F-4D97-AF65-F5344CB8AC3E}">
        <p14:creationId xmlns:p14="http://schemas.microsoft.com/office/powerpoint/2010/main" val="106524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40" grpId="0"/>
      <p:bldP spid="14134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943-E923-488C-9148-1BA534BE877C}" type="slidenum">
              <a:rPr lang="en-US"/>
              <a:pPr/>
              <a:t>34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8878"/>
            <a:ext cx="7772400" cy="609600"/>
          </a:xfrm>
        </p:spPr>
        <p:txBody>
          <a:bodyPr/>
          <a:lstStyle/>
          <a:p>
            <a:r>
              <a:rPr lang="en-US" sz="3600" dirty="0" err="1"/>
              <a:t>Ejemplos</a:t>
            </a:r>
            <a:r>
              <a:rPr lang="en-US" sz="3600" dirty="0"/>
              <a:t> de </a:t>
            </a:r>
            <a:r>
              <a:rPr lang="en-US" sz="3600" dirty="0" err="1"/>
              <a:t>Funciones</a:t>
            </a:r>
            <a:r>
              <a:rPr lang="en-US" sz="3600" dirty="0"/>
              <a:t> de </a:t>
            </a:r>
            <a:r>
              <a:rPr lang="en-US" sz="3600" dirty="0" err="1"/>
              <a:t>Utilidad</a:t>
            </a:r>
            <a:endParaRPr lang="en-US" sz="3600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2057400"/>
            <a:ext cx="4724400" cy="3962400"/>
          </a:xfrm>
        </p:spPr>
        <p:txBody>
          <a:bodyPr/>
          <a:lstStyle/>
          <a:p>
            <a:r>
              <a:rPr lang="en-US" sz="2800" dirty="0"/>
              <a:t>Cobb-Douglas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sz="2400" dirty="0" err="1">
                <a:solidFill>
                  <a:srgbClr val="3B4F89"/>
                </a:solidFill>
              </a:rPr>
              <a:t>utilidad</a:t>
            </a:r>
            <a:r>
              <a:rPr lang="en-US" sz="2400" dirty="0">
                <a:solidFill>
                  <a:srgbClr val="3B4F89"/>
                </a:solidFill>
              </a:rPr>
              <a:t> = </a:t>
            </a:r>
            <a:r>
              <a:rPr lang="en-US" sz="2400" i="1" dirty="0">
                <a:solidFill>
                  <a:srgbClr val="3B4F89"/>
                </a:solidFill>
              </a:rPr>
              <a:t>U</a:t>
            </a:r>
            <a:r>
              <a:rPr lang="en-US" sz="2400" dirty="0">
                <a:solidFill>
                  <a:srgbClr val="3B4F89"/>
                </a:solidFill>
              </a:rPr>
              <a:t>(</a:t>
            </a:r>
            <a:r>
              <a:rPr lang="en-US" sz="2400" i="1" dirty="0" err="1">
                <a:solidFill>
                  <a:srgbClr val="3B4F89"/>
                </a:solidFill>
              </a:rPr>
              <a:t>x,y</a:t>
            </a:r>
            <a:r>
              <a:rPr lang="en-US" sz="2400" dirty="0">
                <a:solidFill>
                  <a:srgbClr val="3B4F89"/>
                </a:solidFill>
              </a:rPr>
              <a:t>) = </a:t>
            </a:r>
            <a:r>
              <a:rPr lang="en-US" sz="2400" i="1" dirty="0" err="1">
                <a:solidFill>
                  <a:srgbClr val="3B4F89"/>
                </a:solidFill>
              </a:rPr>
              <a:t>x</a:t>
            </a:r>
            <a:r>
              <a:rPr lang="en-US" sz="2400" baseline="30000" dirty="0" err="1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400" i="1" dirty="0" err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400" baseline="30000" dirty="0">
                <a:solidFill>
                  <a:srgbClr val="3B4F89"/>
                </a:solidFill>
                <a:sym typeface="Symbol" pitchFamily="18" charset="2"/>
              </a:rPr>
              <a:t></a:t>
            </a:r>
            <a:endParaRPr lang="en-US" sz="2400" dirty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sz="2800" dirty="0">
                <a:sym typeface="Symbol" pitchFamily="18" charset="2"/>
              </a:rPr>
              <a:t>   </a:t>
            </a:r>
            <a:r>
              <a:rPr lang="en-US" sz="2800" dirty="0" err="1">
                <a:sym typeface="Symbol" pitchFamily="18" charset="2"/>
              </a:rPr>
              <a:t>donde</a:t>
            </a:r>
            <a:r>
              <a:rPr lang="en-US" sz="2800" dirty="0">
                <a:sym typeface="Symbol" pitchFamily="18" charset="2"/>
              </a:rPr>
              <a:t>  y  son </a:t>
            </a:r>
            <a:r>
              <a:rPr lang="en-US" sz="2800" dirty="0" err="1">
                <a:sym typeface="Symbol" pitchFamily="18" charset="2"/>
              </a:rPr>
              <a:t>constantes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dirty="0" err="1">
                <a:sym typeface="Symbol" pitchFamily="18" charset="2"/>
              </a:rPr>
              <a:t>positivas</a:t>
            </a:r>
            <a:endParaRPr lang="en-US" sz="2800" dirty="0">
              <a:sym typeface="Symbol" pitchFamily="18" charset="2"/>
            </a:endParaRPr>
          </a:p>
          <a:p>
            <a:pPr lvl="1">
              <a:lnSpc>
                <a:spcPct val="120000"/>
              </a:lnSpc>
            </a:pPr>
            <a:r>
              <a:rPr lang="en-US" sz="1800" dirty="0">
                <a:sym typeface="Symbol" pitchFamily="18" charset="2"/>
              </a:rPr>
              <a:t> y  </a:t>
            </a:r>
            <a:r>
              <a:rPr lang="en-US" sz="1800" dirty="0" err="1">
                <a:sym typeface="Symbol" pitchFamily="18" charset="2"/>
              </a:rPr>
              <a:t>indica</a:t>
            </a:r>
            <a:r>
              <a:rPr lang="en-US" sz="1800" dirty="0">
                <a:sym typeface="Symbol" pitchFamily="18" charset="2"/>
              </a:rPr>
              <a:t> la </a:t>
            </a:r>
            <a:r>
              <a:rPr lang="en-US" sz="1800" dirty="0" err="1">
                <a:sym typeface="Symbol" pitchFamily="18" charset="2"/>
              </a:rPr>
              <a:t>importancia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dirty="0" err="1">
                <a:sym typeface="Symbol" pitchFamily="18" charset="2"/>
              </a:rPr>
              <a:t>relativa</a:t>
            </a:r>
            <a:r>
              <a:rPr lang="en-US" sz="1800" dirty="0">
                <a:sym typeface="Symbol" pitchFamily="18" charset="2"/>
              </a:rPr>
              <a:t> de los </a:t>
            </a:r>
            <a:r>
              <a:rPr lang="en-US" sz="1800" dirty="0" err="1">
                <a:sym typeface="Symbol" pitchFamily="18" charset="2"/>
              </a:rPr>
              <a:t>bienes</a:t>
            </a:r>
            <a:endParaRPr lang="en-US" sz="1800" dirty="0">
              <a:sym typeface="Symbol" pitchFamily="18" charset="2"/>
            </a:endParaRPr>
          </a:p>
        </p:txBody>
      </p:sp>
      <p:pic>
        <p:nvPicPr>
          <p:cNvPr id="151560" name="Picture 8" descr="Cap02-Cobb-Douglas_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2209800"/>
            <a:ext cx="3124200" cy="312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6705600" y="5410200"/>
            <a:ext cx="3886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dirty="0" err="1">
                <a:solidFill>
                  <a:schemeClr val="tx1"/>
                </a:solidFill>
              </a:rPr>
              <a:t>Esta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gráfica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es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==1/2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Para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distintos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niveles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 de </a:t>
            </a:r>
            <a:r>
              <a:rPr lang="en-US" dirty="0" err="1">
                <a:solidFill>
                  <a:schemeClr val="tx1"/>
                </a:solidFill>
                <a:sym typeface="Symbol" pitchFamily="18" charset="2"/>
              </a:rPr>
              <a:t>utilidad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115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034-48AA-43A7-9C19-B833258EB66D}" type="slidenum">
              <a:rPr lang="en-US"/>
              <a:pPr/>
              <a:t>35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1143000"/>
          </a:xfrm>
        </p:spPr>
        <p:txBody>
          <a:bodyPr/>
          <a:lstStyle/>
          <a:p>
            <a:r>
              <a:rPr lang="en-US"/>
              <a:t>Sustitutos Perfectos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utilidad = 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 = 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 + 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endParaRPr lang="en-US" sz="2800">
              <a:solidFill>
                <a:srgbClr val="3B4F89"/>
              </a:solidFill>
              <a:sym typeface="Symbol" pitchFamily="18" charset="2"/>
            </a:endParaRPr>
          </a:p>
        </p:txBody>
      </p:sp>
      <p:sp>
        <p:nvSpPr>
          <p:cNvPr id="152580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grpSp>
        <p:nvGrpSpPr>
          <p:cNvPr id="152593" name="Group 17"/>
          <p:cNvGrpSpPr>
            <a:grpSpLocks/>
          </p:cNvGrpSpPr>
          <p:nvPr/>
        </p:nvGrpSpPr>
        <p:grpSpPr bwMode="auto">
          <a:xfrm>
            <a:off x="3276600" y="3886200"/>
            <a:ext cx="2667000" cy="2255838"/>
            <a:chOff x="1104" y="2448"/>
            <a:chExt cx="1680" cy="1421"/>
          </a:xfrm>
        </p:grpSpPr>
        <p:sp>
          <p:nvSpPr>
            <p:cNvPr id="152584" name="Line 8"/>
            <p:cNvSpPr>
              <a:spLocks noChangeShapeType="1"/>
            </p:cNvSpPr>
            <p:nvPr/>
          </p:nvSpPr>
          <p:spPr bwMode="auto">
            <a:xfrm>
              <a:off x="1104" y="2832"/>
              <a:ext cx="912" cy="91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2585" name="Line 9"/>
            <p:cNvSpPr>
              <a:spLocks noChangeShapeType="1"/>
            </p:cNvSpPr>
            <p:nvPr/>
          </p:nvSpPr>
          <p:spPr bwMode="auto">
            <a:xfrm>
              <a:off x="1248" y="2640"/>
              <a:ext cx="1008" cy="100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2586" name="Line 10"/>
            <p:cNvSpPr>
              <a:spLocks noChangeShapeType="1"/>
            </p:cNvSpPr>
            <p:nvPr/>
          </p:nvSpPr>
          <p:spPr bwMode="auto">
            <a:xfrm>
              <a:off x="1392" y="2448"/>
              <a:ext cx="1056" cy="1056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2587" name="Text Box 11"/>
            <p:cNvSpPr txBox="1">
              <a:spLocks noChangeArrowheads="1"/>
            </p:cNvSpPr>
            <p:nvPr/>
          </p:nvSpPr>
          <p:spPr bwMode="auto">
            <a:xfrm>
              <a:off x="2016" y="3677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2588" name="Text Box 12"/>
            <p:cNvSpPr txBox="1">
              <a:spLocks noChangeArrowheads="1"/>
            </p:cNvSpPr>
            <p:nvPr/>
          </p:nvSpPr>
          <p:spPr bwMode="auto">
            <a:xfrm>
              <a:off x="2256" y="3581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2589" name="Text Box 13"/>
            <p:cNvSpPr txBox="1">
              <a:spLocks noChangeArrowheads="1"/>
            </p:cNvSpPr>
            <p:nvPr/>
          </p:nvSpPr>
          <p:spPr bwMode="auto">
            <a:xfrm>
              <a:off x="2448" y="3341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</p:grp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5638801" y="3460751"/>
            <a:ext cx="49117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Las curvas de indiferencia serán lineales. 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La TMS será constante sobre la curva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de indiferencia.</a:t>
            </a:r>
          </a:p>
        </p:txBody>
      </p:sp>
      <p:sp>
        <p:nvSpPr>
          <p:cNvPr id="152595" name="Rectangle 19"/>
          <p:cNvSpPr>
            <a:spLocks noGrp="1" noChangeArrowheads="1"/>
          </p:cNvSpPr>
          <p:nvPr>
            <p:ph type="title"/>
          </p:nvPr>
        </p:nvSpPr>
        <p:spPr>
          <a:xfrm>
            <a:off x="1510496" y="7620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298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D8DDD-16D2-4466-8CA4-7E7E50523F86}" type="slidenum">
              <a:rPr lang="en-US"/>
              <a:pPr/>
              <a:t>36</a:t>
            </a:fld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1143000"/>
          </a:xfrm>
        </p:spPr>
        <p:txBody>
          <a:bodyPr/>
          <a:lstStyle/>
          <a:p>
            <a:r>
              <a:rPr lang="en-US"/>
              <a:t>Complementos Perfectos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utilidad = 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(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 = min (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, </a:t>
            </a:r>
            <a:r>
              <a:rPr lang="en-US" sz="2800" i="1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>
                <a:solidFill>
                  <a:srgbClr val="3B4F89"/>
                </a:solidFill>
                <a:sym typeface="Symbol" pitchFamily="18" charset="2"/>
              </a:rPr>
              <a:t>)</a:t>
            </a:r>
          </a:p>
        </p:txBody>
      </p:sp>
      <p:sp>
        <p:nvSpPr>
          <p:cNvPr id="153604" name="Line 4"/>
          <p:cNvSpPr>
            <a:spLocks noChangeShapeType="1"/>
          </p:cNvSpPr>
          <p:nvPr/>
        </p:nvSpPr>
        <p:spPr bwMode="auto">
          <a:xfrm>
            <a:off x="3124200" y="3429000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>
            <a:off x="3124200" y="6248400"/>
            <a:ext cx="327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6503988" y="60340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x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2008188" y="306228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Cantidad de y</a:t>
            </a: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5867400" y="3436939"/>
            <a:ext cx="42878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470F3E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rgbClr val="470F3E"/>
                </a:solidFill>
              </a:rPr>
              <a:t>Las curvas de indiferencia tendrán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forma de “L”. Sólo si elijo más de los</a:t>
            </a:r>
          </a:p>
          <a:p>
            <a:pPr algn="l"/>
            <a:r>
              <a:rPr lang="en-US" sz="2000">
                <a:solidFill>
                  <a:srgbClr val="470F3E"/>
                </a:solidFill>
              </a:rPr>
              <a:t>2 bienes, la utilidad podrá crecer</a:t>
            </a:r>
          </a:p>
        </p:txBody>
      </p:sp>
      <p:grpSp>
        <p:nvGrpSpPr>
          <p:cNvPr id="153623" name="Group 23"/>
          <p:cNvGrpSpPr>
            <a:grpSpLocks/>
          </p:cNvGrpSpPr>
          <p:nvPr/>
        </p:nvGrpSpPr>
        <p:grpSpPr bwMode="auto">
          <a:xfrm>
            <a:off x="3505200" y="3657600"/>
            <a:ext cx="2743200" cy="2408238"/>
            <a:chOff x="1248" y="2304"/>
            <a:chExt cx="1728" cy="1517"/>
          </a:xfrm>
        </p:grpSpPr>
        <p:sp>
          <p:nvSpPr>
            <p:cNvPr id="153612" name="Text Box 12"/>
            <p:cNvSpPr txBox="1">
              <a:spLocks noChangeArrowheads="1"/>
            </p:cNvSpPr>
            <p:nvPr/>
          </p:nvSpPr>
          <p:spPr bwMode="auto">
            <a:xfrm>
              <a:off x="2640" y="362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1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3" name="Text Box 13"/>
            <p:cNvSpPr txBox="1">
              <a:spLocks noChangeArrowheads="1"/>
            </p:cNvSpPr>
            <p:nvPr/>
          </p:nvSpPr>
          <p:spPr bwMode="auto">
            <a:xfrm>
              <a:off x="2544" y="338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2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4" name="Text Box 14"/>
            <p:cNvSpPr txBox="1">
              <a:spLocks noChangeArrowheads="1"/>
            </p:cNvSpPr>
            <p:nvPr/>
          </p:nvSpPr>
          <p:spPr bwMode="auto">
            <a:xfrm>
              <a:off x="2304" y="3149"/>
              <a:ext cx="33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3B4F8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US" sz="1400">
                  <a:solidFill>
                    <a:srgbClr val="3B4F89"/>
                  </a:solidFill>
                </a:rPr>
                <a:t>U</a:t>
              </a:r>
              <a:r>
                <a:rPr lang="en-US" sz="1400" baseline="-25000">
                  <a:solidFill>
                    <a:srgbClr val="3B4F89"/>
                  </a:solidFill>
                </a:rPr>
                <a:t>3</a:t>
              </a:r>
              <a:endParaRPr lang="en-US" sz="1400">
                <a:solidFill>
                  <a:srgbClr val="3B4F89"/>
                </a:solidFill>
              </a:endParaRPr>
            </a:p>
          </p:txBody>
        </p:sp>
        <p:sp>
          <p:nvSpPr>
            <p:cNvPr id="153616" name="Line 16"/>
            <p:cNvSpPr>
              <a:spLocks noChangeShapeType="1"/>
            </p:cNvSpPr>
            <p:nvPr/>
          </p:nvSpPr>
          <p:spPr bwMode="auto">
            <a:xfrm>
              <a:off x="1248" y="2448"/>
              <a:ext cx="0" cy="1248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7" name="Line 17"/>
            <p:cNvSpPr>
              <a:spLocks noChangeShapeType="1"/>
            </p:cNvSpPr>
            <p:nvPr/>
          </p:nvSpPr>
          <p:spPr bwMode="auto">
            <a:xfrm>
              <a:off x="1248" y="3696"/>
              <a:ext cx="1392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8" name="Line 18"/>
            <p:cNvSpPr>
              <a:spLocks noChangeShapeType="1"/>
            </p:cNvSpPr>
            <p:nvPr/>
          </p:nvSpPr>
          <p:spPr bwMode="auto">
            <a:xfrm>
              <a:off x="1440" y="2352"/>
              <a:ext cx="0" cy="1152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19" name="Line 19"/>
            <p:cNvSpPr>
              <a:spLocks noChangeShapeType="1"/>
            </p:cNvSpPr>
            <p:nvPr/>
          </p:nvSpPr>
          <p:spPr bwMode="auto">
            <a:xfrm>
              <a:off x="1440" y="3504"/>
              <a:ext cx="1104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53620" name="Line 20"/>
            <p:cNvSpPr>
              <a:spLocks noChangeShapeType="1"/>
            </p:cNvSpPr>
            <p:nvPr/>
          </p:nvSpPr>
          <p:spPr bwMode="auto">
            <a:xfrm>
              <a:off x="1632" y="2304"/>
              <a:ext cx="0" cy="96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53621" name="Line 21"/>
            <p:cNvSpPr>
              <a:spLocks noChangeShapeType="1"/>
            </p:cNvSpPr>
            <p:nvPr/>
          </p:nvSpPr>
          <p:spPr bwMode="auto">
            <a:xfrm>
              <a:off x="1632" y="3264"/>
              <a:ext cx="672" cy="0"/>
            </a:xfrm>
            <a:prstGeom prst="line">
              <a:avLst/>
            </a:prstGeom>
            <a:noFill/>
            <a:ln w="28575">
              <a:solidFill>
                <a:srgbClr val="3B4F8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53626" name="Rectangle 26"/>
          <p:cNvSpPr>
            <a:spLocks noGrp="1" noChangeArrowheads="1"/>
          </p:cNvSpPr>
          <p:nvPr>
            <p:ph type="title"/>
          </p:nvPr>
        </p:nvSpPr>
        <p:spPr>
          <a:xfrm>
            <a:off x="1524000" y="111125"/>
            <a:ext cx="9144000" cy="647701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93644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37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600200" y="914400"/>
                <a:ext cx="8763000" cy="5562600"/>
              </a:xfrm>
            </p:spPr>
            <p:txBody>
              <a:bodyPr/>
              <a:lstStyle/>
              <a:p>
                <a:r>
                  <a:rPr lang="es-UY" dirty="0"/>
                  <a:t>Elasticidad de sustitución (</a:t>
                </a:r>
                <a:r>
                  <a:rPr lang="es-UY" dirty="0">
                    <a:sym typeface="Symbol" pitchFamily="18" charset="2"/>
                  </a:rPr>
                  <a:t>) :</a:t>
                </a:r>
              </a:p>
              <a:p>
                <a:endParaRPr lang="es-UY" dirty="0">
                  <a:sym typeface="Symbol" pitchFamily="18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Porcentual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Var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. 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Porcentual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 (</m:t>
                          </m:r>
                          <m:r>
                            <m:rPr>
                              <m:nor/>
                            </m:rPr>
                            <a:rPr lang="es-UY" b="0" i="0" smtClean="0">
                              <a:latin typeface="Cambria Math"/>
                            </a:rPr>
                            <m:t>TMS</m:t>
                          </m:r>
                          <m:r>
                            <m:rPr>
                              <m:nor/>
                            </m:rPr>
                            <a:rPr lang="es-UY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s-UY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s-UY" i="1">
                              <a:latin typeface="Cambria Math"/>
                            </a:rPr>
                            <m:t>(</m:t>
                          </m:r>
                          <m:r>
                            <a:rPr lang="es-UY" i="1">
                              <a:latin typeface="Cambria Math"/>
                            </a:rPr>
                            <m:t>𝑥</m:t>
                          </m:r>
                          <m:r>
                            <a:rPr lang="es-UY" i="1">
                              <a:latin typeface="Cambria Math"/>
                            </a:rPr>
                            <m:t>/</m:t>
                          </m:r>
                          <m:r>
                            <a:rPr lang="es-UY" i="1">
                              <a:latin typeface="Cambria Math"/>
                            </a:rPr>
                            <m:t>𝑦</m:t>
                          </m:r>
                          <m:r>
                            <a:rPr lang="es-UY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s-UY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s-UY" i="1">
                              <a:latin typeface="Cambria Math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/>
                            </a:rPr>
                            <m:t>𝑇𝑀𝑆</m:t>
                          </m:r>
                          <m:r>
                            <a:rPr lang="es-UY" i="1">
                              <a:latin typeface="Cambria Math"/>
                            </a:rPr>
                            <m:t>)</m:t>
                          </m:r>
                        </m:den>
                      </m:f>
                      <m:f>
                        <m:f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/>
                            </a:rPr>
                            <m:t>𝑇𝑀𝑆</m:t>
                          </m:r>
                        </m:num>
                        <m:den>
                          <m:r>
                            <a:rPr lang="es-UY" i="1">
                              <a:latin typeface="Cambria Math"/>
                            </a:rPr>
                            <m:t>𝑥</m:t>
                          </m:r>
                          <m:r>
                            <a:rPr lang="es-UY" i="1">
                              <a:latin typeface="Cambria Math"/>
                            </a:rPr>
                            <m:t>/</m:t>
                          </m:r>
                          <m:r>
                            <a:rPr lang="es-UY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s-UY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UY" b="0" i="1" dirty="0">
                  <a:latin typeface="Cambria Math"/>
                </a:endParaRPr>
              </a:p>
              <a:p>
                <a:pPr marL="0" indent="0" algn="ctr">
                  <a:buNone/>
                </a:pPr>
                <a:endParaRPr lang="es-UY" b="0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</m:t>
                        </m:r>
                        <m:r>
                          <a:rPr lang="es-UY" i="1">
                            <a:latin typeface="Cambria Math"/>
                          </a:rPr>
                          <m:t>(</m:t>
                        </m:r>
                        <m:r>
                          <a:rPr lang="es-UY" i="1">
                            <a:latin typeface="Cambria Math"/>
                          </a:rPr>
                          <m:t>𝑥</m:t>
                        </m:r>
                        <m:r>
                          <a:rPr lang="es-UY" i="1">
                            <a:latin typeface="Cambria Math"/>
                          </a:rPr>
                          <m:t>/</m:t>
                        </m:r>
                        <m:r>
                          <a:rPr lang="es-UY" i="1">
                            <a:latin typeface="Cambria Math"/>
                          </a:rPr>
                          <m:t>𝑦</m:t>
                        </m:r>
                        <m:r>
                          <a:rPr lang="es-UY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𝑙𝑛𝑇𝑀𝑆</m:t>
                        </m:r>
                      </m:den>
                    </m:f>
                    <m:r>
                      <a:rPr lang="es-UY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es-UY" b="0" i="1" smtClean="0">
                            <a:latin typeface="Cambria Math"/>
                            <a:ea typeface="Cambria Math"/>
                          </a:rPr>
                          <m:t>𝑙𝑛</m:t>
                        </m:r>
                        <m:r>
                          <a:rPr lang="es-UY" i="1">
                            <a:latin typeface="Cambria Math"/>
                          </a:rPr>
                          <m:t>(</m:t>
                        </m:r>
                        <m:r>
                          <a:rPr lang="es-UY" i="1">
                            <a:latin typeface="Cambria Math"/>
                          </a:rPr>
                          <m:t>𝑥</m:t>
                        </m:r>
                        <m:r>
                          <a:rPr lang="es-UY" i="1">
                            <a:latin typeface="Cambria Math"/>
                          </a:rPr>
                          <m:t>/</m:t>
                        </m:r>
                        <m:r>
                          <a:rPr lang="es-UY" i="1">
                            <a:latin typeface="Cambria Math"/>
                          </a:rPr>
                          <m:t>𝑦</m:t>
                        </m:r>
                        <m:r>
                          <a:rPr lang="es-UY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UY" i="1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m:rPr>
                            <m:sty m:val="p"/>
                          </m:rPr>
                          <a:rPr lang="es-UY" b="0" i="0" smtClean="0">
                            <a:latin typeface="Cambria Math"/>
                            <a:ea typeface="Cambria Math"/>
                          </a:rPr>
                          <m:t>ln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/>
                          </a:rPr>
                          <m:t>⁡(</m:t>
                        </m:r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s-UY" b="0" i="1" smtClean="0">
                                <a:latin typeface="Cambria Math"/>
                              </a:rPr>
                              <m:t>𝑈𝑀𝑥</m:t>
                            </m:r>
                          </m:num>
                          <m:den>
                            <m:r>
                              <a:rPr lang="es-UY" b="0" i="1" smtClean="0">
                                <a:latin typeface="Cambria Math"/>
                              </a:rPr>
                              <m:t>𝑈𝑀𝑦</m:t>
                            </m:r>
                          </m:den>
                        </m:f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s-UY" dirty="0"/>
                  <a:t> </a:t>
                </a:r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00200" y="914400"/>
                <a:ext cx="8763000" cy="5562600"/>
              </a:xfrm>
              <a:blipFill>
                <a:blip r:embed="rId2"/>
                <a:stretch>
                  <a:fillRect l="-1601" t="-14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1514383" y="76200"/>
            <a:ext cx="91440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s-UY" sz="4000" dirty="0"/>
              <a:t>Elasticidad de Sustitución</a:t>
            </a:r>
          </a:p>
        </p:txBody>
      </p:sp>
    </p:spTree>
    <p:extLst>
      <p:ext uri="{BB962C8B-B14F-4D97-AF65-F5344CB8AC3E}">
        <p14:creationId xmlns:p14="http://schemas.microsoft.com/office/powerpoint/2010/main" val="91916556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38</a:t>
            </a:fld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914400"/>
            <a:ext cx="8763000" cy="5562600"/>
          </a:xfrm>
        </p:spPr>
        <p:txBody>
          <a:bodyPr/>
          <a:lstStyle/>
          <a:p>
            <a:r>
              <a:rPr lang="es-UY" dirty="0">
                <a:sym typeface="Symbol" pitchFamily="18" charset="2"/>
              </a:rPr>
              <a:t>Mide la facilidad de sustitución entre x e y</a:t>
            </a:r>
          </a:p>
          <a:p>
            <a:r>
              <a:rPr lang="es-UY" dirty="0">
                <a:sym typeface="Symbol" pitchFamily="18" charset="2"/>
              </a:rPr>
              <a:t>Mide la curvatura de la curva de indiferencia</a:t>
            </a:r>
          </a:p>
          <a:p>
            <a:r>
              <a:rPr lang="es-UY" dirty="0">
                <a:sym typeface="Symbol" pitchFamily="18" charset="2"/>
              </a:rPr>
              <a:t>Si la TMS cambia poco a medida que cambiamos (</a:t>
            </a:r>
            <a:r>
              <a:rPr lang="es-UY" dirty="0" err="1">
                <a:sym typeface="Symbol" pitchFamily="18" charset="2"/>
              </a:rPr>
              <a:t>x,y</a:t>
            </a:r>
            <a:r>
              <a:rPr lang="es-UY" dirty="0">
                <a:sym typeface="Symbol" pitchFamily="18" charset="2"/>
              </a:rPr>
              <a:t>) (piensen sustitutos perfectos), entonces la sustitución es fácil</a:t>
            </a:r>
          </a:p>
          <a:p>
            <a:r>
              <a:rPr lang="es-UY" dirty="0">
                <a:sym typeface="Symbol" pitchFamily="18" charset="2"/>
              </a:rPr>
              <a:t>Si la CI es “muy curva”, la TMS baja mucho a medida que y/x disminuye. La sustitución es difícil.</a:t>
            </a:r>
          </a:p>
        </p:txBody>
      </p:sp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1514383" y="76200"/>
            <a:ext cx="91440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s-UY" sz="4000" dirty="0"/>
              <a:t>Elasticidad de sustitución (</a:t>
            </a:r>
            <a:r>
              <a:rPr lang="es-UY" sz="4000" dirty="0">
                <a:sym typeface="Symbol" pitchFamily="18" charset="2"/>
              </a:rPr>
              <a:t>)</a:t>
            </a:r>
            <a:endParaRPr lang="es-UY" sz="4000" dirty="0"/>
          </a:p>
        </p:txBody>
      </p:sp>
    </p:spTree>
    <p:extLst>
      <p:ext uri="{BB962C8B-B14F-4D97-AF65-F5344CB8AC3E}">
        <p14:creationId xmlns:p14="http://schemas.microsoft.com/office/powerpoint/2010/main" val="76271247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AB81E-CDF8-4E1A-BAAB-12D2B8F0B544}" type="slidenum">
              <a:rPr lang="en-US"/>
              <a:pPr/>
              <a:t>39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462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600200" y="914400"/>
                <a:ext cx="8763000" cy="5562600"/>
              </a:xfrm>
            </p:spPr>
            <p:txBody>
              <a:bodyPr/>
              <a:lstStyle/>
              <a:p>
                <a:r>
                  <a:rPr lang="es-UY" dirty="0"/>
                  <a:t>La forma general de la función de utilidad CES (</a:t>
                </a:r>
                <a:r>
                  <a:rPr lang="es-UY" dirty="0" err="1"/>
                  <a:t>Constant</a:t>
                </a:r>
                <a:r>
                  <a:rPr lang="es-UY" dirty="0"/>
                  <a:t> </a:t>
                </a:r>
                <a:r>
                  <a:rPr lang="es-UY" dirty="0" err="1"/>
                  <a:t>Elasticity</a:t>
                </a:r>
                <a:r>
                  <a:rPr lang="es-UY" dirty="0"/>
                  <a:t> of </a:t>
                </a:r>
                <a:r>
                  <a:rPr lang="es-UY" dirty="0" err="1"/>
                  <a:t>Substitution</a:t>
                </a:r>
                <a:r>
                  <a:rPr lang="es-UY" dirty="0"/>
                  <a:t>) se puede escribir: 	</a:t>
                </a:r>
              </a:p>
              <a:p>
                <a:pPr marL="0" indent="0">
                  <a:buNone/>
                </a:pPr>
                <a:endParaRPr lang="es-UY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/>
                        </a:rPr>
                        <m:t>𝑢</m:t>
                      </m:r>
                      <m:r>
                        <a:rPr lang="es-UY" i="1" smtClean="0">
                          <a:latin typeface="Cambria Math"/>
                        </a:rPr>
                        <m:t>(</m:t>
                      </m:r>
                      <m:r>
                        <a:rPr lang="es-UY" i="1">
                          <a:latin typeface="Cambria Math"/>
                        </a:rPr>
                        <m:t>𝑥</m:t>
                      </m:r>
                      <m:r>
                        <a:rPr lang="es-UY" i="1">
                          <a:latin typeface="Cambria Math"/>
                        </a:rPr>
                        <m:t>,</m:t>
                      </m:r>
                      <m:r>
                        <a:rPr lang="es-UY" i="1">
                          <a:latin typeface="Cambria Math"/>
                        </a:rPr>
                        <m:t>𝑦</m:t>
                      </m:r>
                      <m:r>
                        <a:rPr lang="es-UY" i="1"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i="1">
                              <a:latin typeface="Cambria Math"/>
                            </a:rPr>
                            <m:t>[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𝜌</m:t>
                              </m:r>
                            </m:sup>
                          </m:sSup>
                          <m:r>
                            <a:rPr lang="es-UY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∝</m:t>
                                  </m:r>
                                </m:e>
                              </m:d>
                              <m:r>
                                <a:rPr lang="es-UY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/>
                                </a:rPr>
                                <m:t>𝜌</m:t>
                              </m:r>
                            </m:sup>
                          </m:sSup>
                          <m:r>
                            <a:rPr lang="es-UY" i="1">
                              <a:latin typeface="Cambria Math"/>
                            </a:rPr>
                            <m:t>]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/>
                            </a:rPr>
                            <m:t>1/</m:t>
                          </m:r>
                          <m:r>
                            <a:rPr lang="es-UY" i="1">
                              <a:latin typeface="Cambria Math"/>
                            </a:rPr>
                            <m:t>𝜌</m:t>
                          </m:r>
                        </m:sup>
                      </m:sSup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, </m:t>
                      </m:r>
                    </m:oMath>
                  </m:oMathPara>
                </a14:m>
                <a:endParaRPr lang="es-UY" b="0" i="0" dirty="0">
                  <a:latin typeface="Cambria Math"/>
                </a:endParaRPr>
              </a:p>
              <a:p>
                <a:pPr marL="0" indent="0" algn="ctr">
                  <a:buNone/>
                </a:pPr>
                <a:endParaRPr lang="es-UY" b="0" i="0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con</m:t>
                      </m:r>
                      <m:r>
                        <m:rPr>
                          <m:nor/>
                        </m:rPr>
                        <a:rPr lang="es-UY" b="0" i="0" smtClean="0">
                          <a:latin typeface="Cambria Math"/>
                        </a:rPr>
                        <m:t>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s-UY" i="1">
                          <a:latin typeface="Cambria Math"/>
                        </a:rPr>
                        <m:t>&gt;0, 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∝&lt;1,−1&lt;</m:t>
                      </m:r>
                      <m:r>
                        <a:rPr lang="es-UY" i="1">
                          <a:latin typeface="Cambria Math"/>
                        </a:rPr>
                        <m:t>𝜌</m:t>
                      </m:r>
                      <m:r>
                        <a:rPr lang="es-UY" i="1">
                          <a:latin typeface="Cambria Math"/>
                        </a:rPr>
                        <m:t>≠0</m:t>
                      </m:r>
                    </m:oMath>
                  </m:oMathPara>
                </a14:m>
                <a:endParaRPr lang="es-UY" dirty="0"/>
              </a:p>
              <a:p>
                <a:pPr marL="0" indent="0" algn="ctr">
                  <a:buNone/>
                </a:pPr>
                <a:endParaRPr lang="es-UY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462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00200" y="914400"/>
                <a:ext cx="8763000" cy="5562600"/>
              </a:xfrm>
              <a:blipFill>
                <a:blip r:embed="rId2"/>
                <a:stretch>
                  <a:fillRect l="-1601" t="-142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1514383" y="76200"/>
            <a:ext cx="91440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01296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47A2-5FAD-43F6-AA88-03A008107F43}" type="slidenum">
              <a:rPr lang="en-US"/>
              <a:pPr/>
              <a:t>4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54"/>
            <a:ext cx="7772400" cy="664346"/>
          </a:xfrm>
        </p:spPr>
        <p:txBody>
          <a:bodyPr>
            <a:normAutofit fontScale="90000"/>
          </a:bodyPr>
          <a:lstStyle/>
          <a:p>
            <a:r>
              <a:rPr lang="es-ES" dirty="0"/>
              <a:t>La </a:t>
            </a:r>
            <a:r>
              <a:rPr lang="es-ES" dirty="0" smtClean="0"/>
              <a:t>Función de Utilidad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2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990600"/>
                <a:ext cx="11353800" cy="5434858"/>
              </a:xfrm>
            </p:spPr>
            <p:txBody>
              <a:bodyPr/>
              <a:lstStyle/>
              <a:p>
                <a:r>
                  <a:rPr lang="es-ES" sz="2800" dirty="0" smtClean="0"/>
                  <a:t>La </a:t>
                </a:r>
                <a:r>
                  <a:rPr lang="es-ES" sz="2800" dirty="0"/>
                  <a:t>función de utilidad de un individuo tiene muchos argumentos porque la utilidad depende de muchas cosas. </a:t>
                </a:r>
                <a:endParaRPr lang="es-ES" sz="2800" dirty="0" smtClean="0"/>
              </a:p>
              <a:p>
                <a:r>
                  <a:rPr lang="es-ES" sz="2800" dirty="0" smtClean="0"/>
                  <a:t>Estos </a:t>
                </a:r>
                <a:r>
                  <a:rPr lang="es-ES" sz="2800" dirty="0"/>
                  <a:t>argumentos o cosas pueden ser de distinta naturaleza: bienes y servicios consumidos, actividades (salir con amigos) y estados (propios y del mundo). </a:t>
                </a:r>
                <a:endParaRPr lang="es-ES" sz="2800" dirty="0" smtClean="0"/>
              </a:p>
              <a:p>
                <a:r>
                  <a:rPr lang="es-ES" sz="2800" dirty="0" smtClean="0"/>
                  <a:t>En </a:t>
                </a:r>
                <a:r>
                  <a:rPr lang="es-ES" sz="2800" dirty="0"/>
                  <a:t>términos matemáticos</a:t>
                </a:r>
                <a:r>
                  <a:rPr lang="es-ES" sz="2800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z="2800" b="0" i="1" dirty="0" smtClean="0">
                          <a:latin typeface="Cambria Math" panose="02040503050406030204" pitchFamily="18" charset="0"/>
                        </a:rPr>
                        <m:t>𝑁𝑖𝑣𝑒𝑙</m:t>
                      </m:r>
                      <m:r>
                        <a:rPr lang="es-UY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UY" sz="2800" b="0" i="1" dirty="0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UY" sz="28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UY" sz="2800" b="0" i="1" dirty="0" smtClean="0">
                          <a:latin typeface="Cambria Math" panose="02040503050406030204" pitchFamily="18" charset="0"/>
                        </a:rPr>
                        <m:t>𝑢𝑡𝑖𝑙𝑖𝑑𝑎𝑑</m:t>
                      </m:r>
                      <m:r>
                        <a:rPr lang="es-ES" sz="28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sz="2800" i="1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800" i="1" dirty="0" err="1">
                          <a:latin typeface="Cambria Math" panose="02040503050406030204" pitchFamily="18" charset="0"/>
                        </a:rPr>
                        <m:t>₁,</m:t>
                      </m:r>
                      <m:r>
                        <a:rPr lang="es-ES" sz="2800" i="1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800" i="1" dirty="0" err="1">
                          <a:latin typeface="Cambria Math" panose="02040503050406030204" pitchFamily="18" charset="0"/>
                        </a:rPr>
                        <m:t>₂,..,</m:t>
                      </m:r>
                      <m:sSub>
                        <m:sSubPr>
                          <m:ctrlPr>
                            <a:rPr lang="es-UY" sz="2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sz="28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sz="28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sz="2800" i="1" dirty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s-ES" sz="2800" dirty="0" smtClean="0"/>
              </a:p>
              <a:p>
                <a:pPr marL="0" indent="0">
                  <a:buNone/>
                </a:pPr>
                <a:r>
                  <a:rPr lang="es-ES" sz="2800" dirty="0" smtClean="0"/>
                  <a:t>	donde </a:t>
                </a:r>
                <a:r>
                  <a:rPr lang="es-ES" sz="2800" dirty="0"/>
                  <a:t>las variables </a:t>
                </a:r>
                <a14:m>
                  <m:oMath xmlns:m="http://schemas.openxmlformats.org/officeDocument/2006/math">
                    <m:r>
                      <a:rPr lang="es-ES" sz="28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8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800" i="1" dirty="0" err="1">
                        <a:latin typeface="Cambria Math" panose="02040503050406030204" pitchFamily="18" charset="0"/>
                      </a:rPr>
                      <m:t>₁,</m:t>
                    </m:r>
                    <m:r>
                      <a:rPr lang="es-ES" sz="2800" i="1" dirty="0" err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ES" sz="2800" i="1" dirty="0" err="1">
                        <a:latin typeface="Cambria Math" panose="02040503050406030204" pitchFamily="18" charset="0"/>
                      </a:rPr>
                      <m:t>₂,..,</m:t>
                    </m:r>
                    <m:sSub>
                      <m:sSubPr>
                        <m:ctrlPr>
                          <a:rPr lang="es-UY" sz="2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sz="2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ES" sz="2800" dirty="0"/>
                  <a:t> miden las cantidades </a:t>
                </a:r>
                <a:r>
                  <a:rPr lang="es-ES" sz="2800" dirty="0" smtClean="0"/>
                  <a:t>	"</a:t>
                </a:r>
                <a:r>
                  <a:rPr lang="es-ES" sz="2800" dirty="0"/>
                  <a:t>consumidas" del conjunto relevante de bienes, servicios, </a:t>
                </a:r>
                <a:r>
                  <a:rPr lang="es-ES" sz="2800" dirty="0" smtClean="0"/>
                  <a:t>	actividades </a:t>
                </a:r>
                <a:r>
                  <a:rPr lang="es-ES" sz="2800" dirty="0"/>
                  <a:t>y estados (propios y del mundo).</a:t>
                </a:r>
              </a:p>
            </p:txBody>
          </p:sp>
        </mc:Choice>
        <mc:Fallback xmlns="">
          <p:sp>
            <p:nvSpPr>
              <p:cNvPr id="132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990600"/>
                <a:ext cx="11353800" cy="5434858"/>
              </a:xfrm>
              <a:blipFill>
                <a:blip r:embed="rId2"/>
                <a:stretch>
                  <a:fillRect l="-966" t="-1235" r="-177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28D-A63C-42B2-BC9F-52B9A60E0951}" type="slidenum">
              <a:rPr lang="en-US"/>
              <a:pPr/>
              <a:t>40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6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676400" y="914400"/>
                <a:ext cx="8610600" cy="5638800"/>
              </a:xfrm>
            </p:spPr>
            <p:txBody>
              <a:bodyPr/>
              <a:lstStyle/>
              <a:p>
                <a:r>
                  <a:rPr lang="es-ES" dirty="0"/>
                  <a:t>Nicholson trabaja con una versión más sencilla de la CES:</a:t>
                </a:r>
              </a:p>
              <a:p>
                <a:endParaRPr lang="es-E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  <m:r>
                      <a:rPr lang="es-UY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r>
                  <a:rPr lang="es-ES" dirty="0"/>
                  <a:t>, </a:t>
                </a:r>
              </a:p>
              <a:p>
                <a:pPr marL="0" indent="0" algn="ctr">
                  <a:buNone/>
                </a:pPr>
                <a:endParaRPr lang="es-ES" dirty="0"/>
              </a:p>
              <a:p>
                <a:pPr marL="0" indent="0" algn="ctr">
                  <a:buNone/>
                </a:pPr>
                <a:r>
                  <a:rPr lang="es-ES" dirty="0"/>
                  <a:t>con </a:t>
                </a:r>
                <a:r>
                  <a:rPr lang="en-US" dirty="0">
                    <a:sym typeface="Symbol" pitchFamily="18" charset="2"/>
                  </a:rPr>
                  <a:t></a:t>
                </a:r>
                <a:r>
                  <a:rPr lang="en-US" dirty="0"/>
                  <a:t> = 1/(1 - </a:t>
                </a:r>
                <a:r>
                  <a:rPr lang="en-US" dirty="0">
                    <a:sym typeface="Symbol" pitchFamily="18" charset="2"/>
                  </a:rPr>
                  <a:t></a:t>
                </a:r>
                <a:r>
                  <a:rPr lang="en-US" dirty="0"/>
                  <a:t>), </a:t>
                </a:r>
                <a:endParaRPr lang="es-ES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55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76400" y="914400"/>
                <a:ext cx="8610600" cy="5638800"/>
              </a:xfrm>
              <a:blipFill>
                <a:blip r:embed="rId2"/>
                <a:stretch>
                  <a:fillRect l="-1628" t="-14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65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219217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228D-A63C-42B2-BC9F-52B9A60E0951}" type="slidenum">
              <a:rPr lang="en-US"/>
              <a:pPr/>
              <a:t>41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651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676400" y="914400"/>
                <a:ext cx="8610600" cy="5638800"/>
              </a:xfrm>
            </p:spPr>
            <p:txBody>
              <a:bodyPr/>
              <a:lstStyle/>
              <a:p>
                <a:r>
                  <a:rPr lang="es-ES" dirty="0"/>
                  <a:t>Las demás funciones de utilidad son casos particulares de la CES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  <m:r>
                      <a:rPr lang="es-UY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p>
                        </m:sSup>
                      </m:num>
                      <m:den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r>
                  <a:rPr lang="es-ES" dirty="0"/>
                  <a:t>, </a:t>
                </a:r>
                <a:r>
                  <a:rPr lang="en-US" dirty="0">
                    <a:sym typeface="Symbol" pitchFamily="18" charset="2"/>
                  </a:rPr>
                  <a:t></a:t>
                </a:r>
                <a:r>
                  <a:rPr lang="en-US" dirty="0"/>
                  <a:t> = 1/(1 - </a:t>
                </a:r>
                <a:r>
                  <a:rPr lang="en-US" dirty="0">
                    <a:sym typeface="Symbol" pitchFamily="18" charset="2"/>
                  </a:rPr>
                  <a:t></a:t>
                </a:r>
                <a:r>
                  <a:rPr lang="en-US" dirty="0"/>
                  <a:t>), </a:t>
                </a:r>
                <a:endParaRPr lang="es-ES" dirty="0"/>
              </a:p>
              <a:p>
                <a:endParaRPr lang="es-ES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ES" i="1" dirty="0">
                        <a:latin typeface="Cambria Math"/>
                      </a:rPr>
                      <m:t>=1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dirty="0">
                        <a:sym typeface="Symbol" pitchFamily="18" charset="2"/>
                      </a:rPr>
                      <m:t> = </m:t>
                    </m:r>
                    <m:r>
                      <a:rPr lang="es-UY" i="1" dirty="0">
                        <a:latin typeface="Cambria Math" panose="02040503050406030204" pitchFamily="18" charset="0"/>
                        <a:sym typeface="Symbol" pitchFamily="18" charset="2"/>
                      </a:rPr>
                      <m:t>⇒ </m:t>
                    </m:r>
                    <m:r>
                      <a:rPr lang="es-ES" i="1" dirty="0">
                        <a:latin typeface="Cambria Math"/>
                      </a:rPr>
                      <m:t>𝑢</m:t>
                    </m:r>
                    <m:r>
                      <a:rPr lang="es-ES" i="1" dirty="0">
                        <a:latin typeface="Cambria Math"/>
                      </a:rPr>
                      <m:t>(</m:t>
                    </m:r>
                    <m:r>
                      <a:rPr lang="es-ES" i="1" dirty="0" err="1">
                        <a:latin typeface="Cambria Math"/>
                      </a:rPr>
                      <m:t>𝑥</m:t>
                    </m:r>
                    <m:r>
                      <a:rPr lang="es-ES" i="1" dirty="0" err="1">
                        <a:latin typeface="Cambria Math"/>
                      </a:rPr>
                      <m:t>,</m:t>
                    </m:r>
                    <m:r>
                      <a:rPr lang="es-ES" i="1" dirty="0" err="1">
                        <a:latin typeface="Cambria Math"/>
                      </a:rPr>
                      <m:t>𝑦</m:t>
                    </m:r>
                    <m:r>
                      <a:rPr lang="es-ES" i="1" dirty="0">
                        <a:latin typeface="Cambria Math"/>
                      </a:rPr>
                      <m:t>)=</m:t>
                    </m:r>
                    <m:r>
                      <a:rPr lang="es-ES" i="1" dirty="0">
                        <a:latin typeface="Cambria Math"/>
                      </a:rPr>
                      <m:t>𝑥</m:t>
                    </m:r>
                    <m:r>
                      <a:rPr lang="es-ES" i="1" dirty="0">
                        <a:latin typeface="Cambria Math"/>
                      </a:rPr>
                      <m:t>+</m:t>
                    </m:r>
                    <m:r>
                      <a:rPr lang="es-ES" i="1" dirty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>
                    <a:sym typeface="Symbol" pitchFamily="18" charset="2"/>
                  </a:rPr>
                  <a:t>: </a:t>
                </a:r>
                <a:r>
                  <a:rPr lang="en-US" dirty="0" err="1">
                    <a:sym typeface="Symbol" pitchFamily="18" charset="2"/>
                  </a:rPr>
                  <a:t>Substitutos</a:t>
                </a:r>
                <a:r>
                  <a:rPr lang="en-US" dirty="0">
                    <a:sym typeface="Symbol" pitchFamily="18" charset="2"/>
                  </a:rPr>
                  <a:t> Perfectos</a:t>
                </a:r>
              </a:p>
              <a:p>
                <a:pPr lvl="1"/>
                <a:endParaRPr lang="es-UY" i="1" dirty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s-E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s-ES" i="1" dirty="0">
                        <a:latin typeface="Cambria Math"/>
                        <a:ea typeface="Cambria Math"/>
                      </a:rPr>
                      <m:t>→−∞</m:t>
                    </m:r>
                    <m:r>
                      <a:rPr lang="es-UY" i="1" dirty="0">
                        <a:latin typeface="Cambria Math" panose="02040503050406030204" pitchFamily="18" charset="0"/>
                      </a:rPr>
                      <m:t>⇒</m:t>
                    </m:r>
                    <m:r>
                      <m:rPr>
                        <m:nor/>
                      </m:rPr>
                      <a:rPr lang="en-US" dirty="0">
                        <a:sym typeface="Symbol" pitchFamily="18" charset="2"/>
                      </a:rPr>
                      <m:t> = </m:t>
                    </m:r>
                    <m:r>
                      <m:rPr>
                        <m:nor/>
                      </m:rPr>
                      <a:rPr lang="es-UY" dirty="0">
                        <a:sym typeface="Symbol" pitchFamily="18" charset="2"/>
                      </a:rPr>
                      <m:t>0</m:t>
                    </m:r>
                    <m:r>
                      <a:rPr lang="es-UY" i="1" dirty="0">
                        <a:latin typeface="Cambria Math" panose="02040503050406030204" pitchFamily="18" charset="0"/>
                        <a:sym typeface="Symbol" pitchFamily="18" charset="2"/>
                      </a:rPr>
                      <m:t>⇒ </m:t>
                    </m:r>
                  </m:oMath>
                </a14:m>
                <a:r>
                  <a:rPr lang="en-US" dirty="0" err="1">
                    <a:sym typeface="Symbol" pitchFamily="18" charset="2"/>
                  </a:rPr>
                  <a:t>Complementos</a:t>
                </a:r>
                <a:r>
                  <a:rPr lang="en-US" dirty="0">
                    <a:sym typeface="Symbol" pitchFamily="18" charset="2"/>
                  </a:rPr>
                  <a:t> Perfectos</a:t>
                </a:r>
                <a:endParaRPr lang="es-ES" dirty="0">
                  <a:ea typeface="Cambria Math"/>
                </a:endParaRP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556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676400" y="914400"/>
                <a:ext cx="8610600" cy="5638800"/>
              </a:xfrm>
              <a:blipFill>
                <a:blip r:embed="rId2"/>
                <a:stretch>
                  <a:fillRect l="-1628" t="-14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65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  <a:noFill/>
          <a:ln/>
        </p:spPr>
        <p:txBody>
          <a:bodyPr/>
          <a:lstStyle/>
          <a:p>
            <a:r>
              <a:rPr lang="en-US" sz="4000" dirty="0" err="1"/>
              <a:t>Ejemplos</a:t>
            </a:r>
            <a:r>
              <a:rPr lang="en-US" sz="4000" dirty="0"/>
              <a:t> de </a:t>
            </a:r>
            <a:r>
              <a:rPr lang="en-US" sz="4000" dirty="0" err="1"/>
              <a:t>Funciones</a:t>
            </a:r>
            <a:r>
              <a:rPr lang="en-US" sz="4000" dirty="0"/>
              <a:t> de </a:t>
            </a:r>
            <a:r>
              <a:rPr lang="en-US" sz="4000" dirty="0" err="1"/>
              <a:t>Utilidad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536058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647A2-5FAD-43F6-AA88-03A008107F43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1454"/>
            <a:ext cx="7772400" cy="664346"/>
          </a:xfrm>
        </p:spPr>
        <p:txBody>
          <a:bodyPr>
            <a:normAutofit fontScale="90000"/>
          </a:bodyPr>
          <a:lstStyle/>
          <a:p>
            <a:r>
              <a:rPr lang="es-ES" dirty="0"/>
              <a:t>La </a:t>
            </a:r>
            <a:r>
              <a:rPr lang="es-ES" dirty="0" smtClean="0"/>
              <a:t>Función de Utilidad</a:t>
            </a:r>
            <a:endParaRPr lang="es-ES" dirty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11353800" cy="5434858"/>
          </a:xfrm>
        </p:spPr>
        <p:txBody>
          <a:bodyPr/>
          <a:lstStyle/>
          <a:p>
            <a:r>
              <a:rPr lang="es-ES" sz="2800" dirty="0"/>
              <a:t>Por lo general, en este curso vamos a suponer que las elecciones relevantes de los sujetos se dan entre dos bienes. </a:t>
            </a:r>
            <a:endParaRPr lang="es-ES" sz="2800" dirty="0" smtClean="0"/>
          </a:p>
          <a:p>
            <a:r>
              <a:rPr lang="es-ES" sz="2800" dirty="0" smtClean="0"/>
              <a:t>Esto </a:t>
            </a:r>
            <a:r>
              <a:rPr lang="es-ES" sz="2800" dirty="0"/>
              <a:t>se debe a </a:t>
            </a:r>
            <a:r>
              <a:rPr lang="es-ES" sz="2800" dirty="0" smtClean="0"/>
              <a:t>que</a:t>
            </a:r>
          </a:p>
          <a:p>
            <a:pPr lvl="1"/>
            <a:r>
              <a:rPr lang="es-ES" sz="2400" dirty="0" smtClean="0"/>
              <a:t>(</a:t>
            </a:r>
            <a:r>
              <a:rPr lang="es-ES" sz="2400" dirty="0"/>
              <a:t>a) simplifica el análisis y es suficiente para aprender los conceptos </a:t>
            </a:r>
            <a:r>
              <a:rPr lang="es-ES" sz="2400" dirty="0" smtClean="0"/>
              <a:t>fundamentales </a:t>
            </a:r>
            <a:r>
              <a:rPr lang="es-ES" sz="2400" dirty="0"/>
              <a:t>suponer que el mundo está compuesto por dos bienes, X e Y (o que el consumo del resto de los bienes permanece constante) y </a:t>
            </a:r>
            <a:endParaRPr lang="es-ES" sz="2400" dirty="0" smtClean="0"/>
          </a:p>
          <a:p>
            <a:pPr lvl="1"/>
            <a:r>
              <a:rPr lang="es-ES" sz="2400" dirty="0" smtClean="0"/>
              <a:t>(</a:t>
            </a:r>
            <a:r>
              <a:rPr lang="es-ES" sz="2400" dirty="0"/>
              <a:t>b) un mundo de dos bienes o una elección entre dos bienes se puede dibujar en un pizarrón o cuaderno (dos dimensiones). </a:t>
            </a:r>
            <a:endParaRPr lang="es-ES" sz="2400" dirty="0" smtClean="0"/>
          </a:p>
          <a:p>
            <a:r>
              <a:rPr lang="es-ES" sz="2800" dirty="0" smtClean="0"/>
              <a:t>Llamamos </a:t>
            </a:r>
            <a:r>
              <a:rPr lang="es-ES" sz="2800" dirty="0"/>
              <a:t>U(X,Y) a esta función de utilidad. Esta representará las preferencias en torno a las cantidades de los bienes X e Y en una canasta compuesta por estos dos bienes.</a:t>
            </a:r>
          </a:p>
        </p:txBody>
      </p:sp>
    </p:spTree>
    <p:extLst>
      <p:ext uri="{BB962C8B-B14F-4D97-AF65-F5344CB8AC3E}">
        <p14:creationId xmlns:p14="http://schemas.microsoft.com/office/powerpoint/2010/main" val="158228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AFAA-0A3C-45AC-96D3-9261619B427E}" type="slidenum">
              <a:rPr lang="en-US"/>
              <a:pPr/>
              <a:t>6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85800"/>
          </a:xfrm>
        </p:spPr>
        <p:txBody>
          <a:bodyPr/>
          <a:lstStyle/>
          <a:p>
            <a:r>
              <a:rPr lang="es-UY" sz="2800" dirty="0"/>
              <a:t>Inexistencia de un único método para medir utilidad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2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838200"/>
                <a:ext cx="11201400" cy="5410200"/>
              </a:xfrm>
            </p:spPr>
            <p:txBody>
              <a:bodyPr/>
              <a:lstStyle/>
              <a:p>
                <a:r>
                  <a:rPr lang="es-ES" dirty="0"/>
                  <a:t>Como los órdenes de preferencias son ordinales (“rankings”), cualquier ordenación de preferencias representada por U, puede ser representada también por F(U), siempre que </a:t>
                </a:r>
                <a14:m>
                  <m:oMath xmlns:m="http://schemas.openxmlformats.org/officeDocument/2006/math">
                    <m:r>
                      <a:rPr lang="es-E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’(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ES" i="1" dirty="0" smtClean="0">
                        <a:latin typeface="Cambria Math" panose="02040503050406030204" pitchFamily="18" charset="0"/>
                      </a:rPr>
                      <m:t>)&gt;0 </m:t>
                    </m:r>
                  </m:oMath>
                </a14:m>
                <a:r>
                  <a:rPr lang="es-ES" dirty="0"/>
                  <a:t>para todo U (F sea una </a:t>
                </a:r>
                <a:r>
                  <a:rPr lang="es-ES" i="1" dirty="0"/>
                  <a:t>transformación </a:t>
                </a:r>
                <a:r>
                  <a:rPr lang="es-ES" i="1" dirty="0" err="1"/>
                  <a:t>monotónica</a:t>
                </a:r>
                <a:r>
                  <a:rPr lang="es-ES" i="1" dirty="0"/>
                  <a:t> de U).</a:t>
                </a:r>
              </a:p>
              <a:p>
                <a:pPr lvl="1"/>
                <a:r>
                  <a:rPr lang="es-ES" i="1" dirty="0"/>
                  <a:t>Ejemplo de F(U)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/>
                          </a:rPr>
                          <m:t>𝑈</m:t>
                        </m:r>
                      </m:e>
                      <m:sup>
                        <m:r>
                          <a:rPr lang="es-E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dirty="0"/>
                  <a:t> </a:t>
                </a:r>
                <a:r>
                  <a:rPr lang="es-ES" dirty="0" err="1"/>
                  <a:t>ó</a:t>
                </a:r>
                <a:r>
                  <a:rPr lang="es-ES" dirty="0"/>
                  <a:t> </a:t>
                </a:r>
                <a:r>
                  <a:rPr lang="es-ES" dirty="0" err="1"/>
                  <a:t>ln</a:t>
                </a:r>
                <a:r>
                  <a:rPr lang="es-ES" dirty="0"/>
                  <a:t>(U)</a:t>
                </a:r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33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838200"/>
                <a:ext cx="11201400" cy="5410200"/>
              </a:xfrm>
              <a:blipFill>
                <a:blip r:embed="rId2"/>
                <a:stretch>
                  <a:fillRect l="-1252" t="-146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1068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AFAA-0A3C-45AC-96D3-9261619B427E}" type="slidenum">
              <a:rPr lang="en-US"/>
              <a:pPr/>
              <a:t>7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9067800" cy="685800"/>
          </a:xfrm>
        </p:spPr>
        <p:txBody>
          <a:bodyPr/>
          <a:lstStyle/>
          <a:p>
            <a:r>
              <a:rPr lang="en-US" sz="2600" dirty="0" err="1"/>
              <a:t>Inexistencia</a:t>
            </a:r>
            <a:r>
              <a:rPr lang="en-US" sz="2600" dirty="0"/>
              <a:t> de un </a:t>
            </a:r>
            <a:r>
              <a:rPr lang="en-US" sz="2600" dirty="0" err="1"/>
              <a:t>único</a:t>
            </a:r>
            <a:r>
              <a:rPr lang="en-US" sz="2600" dirty="0"/>
              <a:t> </a:t>
            </a:r>
            <a:r>
              <a:rPr lang="en-US" sz="2600" dirty="0" err="1"/>
              <a:t>método</a:t>
            </a:r>
            <a:r>
              <a:rPr lang="en-US" sz="2600" dirty="0"/>
              <a:t> para </a:t>
            </a:r>
            <a:r>
              <a:rPr lang="en-US" sz="2600" dirty="0" err="1"/>
              <a:t>medir</a:t>
            </a:r>
            <a:r>
              <a:rPr lang="en-US" sz="2600" dirty="0"/>
              <a:t> la </a:t>
            </a:r>
            <a:r>
              <a:rPr lang="en-US" sz="2600" dirty="0" err="1"/>
              <a:t>utilidad</a:t>
            </a:r>
            <a:endParaRPr lang="en-US" sz="2600" dirty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11049000" cy="5410200"/>
          </a:xfrm>
        </p:spPr>
        <p:txBody>
          <a:bodyPr/>
          <a:lstStyle/>
          <a:p>
            <a:r>
              <a:rPr lang="es-ES" dirty="0"/>
              <a:t>Como las medidas de utilidad no son únicas, no tiene sentido considerar qué tanto más preferible es A que B</a:t>
            </a:r>
          </a:p>
          <a:p>
            <a:r>
              <a:rPr lang="es-ES" dirty="0"/>
              <a:t>También es imposible comparar utilidades entre personas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260799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CE44-F92E-44CD-A225-8CB330C980E7}" type="slidenum">
              <a:rPr lang="en-US"/>
              <a:pPr/>
              <a:t>8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s-UY" dirty="0"/>
              <a:t>Utilidad Marginal</a:t>
            </a: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228600" y="914400"/>
            <a:ext cx="11582400" cy="5181600"/>
          </a:xfrm>
        </p:spPr>
        <p:txBody>
          <a:bodyPr/>
          <a:lstStyle/>
          <a:p>
            <a:r>
              <a:rPr lang="es-ES" dirty="0"/>
              <a:t>Con frecuencia estaremos interesados en analizar el efecto que tiene sobre el bienestar de un individuo el cambio en la cantidad que consume de un determinado bien, servicio, actividad o estado cuando el resto permanece constante. </a:t>
            </a:r>
            <a:endParaRPr lang="es-ES" dirty="0" smtClean="0"/>
          </a:p>
          <a:p>
            <a:r>
              <a:rPr lang="es-ES" dirty="0" smtClean="0"/>
              <a:t>La </a:t>
            </a:r>
            <a:r>
              <a:rPr lang="es-ES" dirty="0"/>
              <a:t>medida del cambio en la utilidad del individuo que provoca un cambio infinitesimal ("de una unidad") en la cantidad que consume del bien (x₁), dejando fija la cantidad que consume del resto de los bienes se conoce como </a:t>
            </a:r>
            <a:r>
              <a:rPr lang="es-ES" b="1" dirty="0"/>
              <a:t>utilidad marginal</a:t>
            </a:r>
            <a:r>
              <a:rPr lang="es-ES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7976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0CE44-F92E-44CD-A225-8CB330C980E7}" type="slidenum">
              <a:rPr lang="en-US"/>
              <a:pPr/>
              <a:t>9</a:t>
            </a:fld>
            <a:endParaRPr 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s-UY" dirty="0"/>
              <a:t>Utilidad Marginal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Marcador de contenido 1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914400"/>
                <a:ext cx="11582400" cy="51816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𝑈𝑡𝑖𝑙𝑖𝑑𝑎𝑑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𝑚𝑎𝑟𝑔𝑖𝑛𝑎𝑙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₁ =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𝜕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s-E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₁,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i="1" dirty="0" err="1">
                          <a:latin typeface="Cambria Math" panose="02040503050406030204" pitchFamily="18" charset="0"/>
                        </a:rPr>
                        <m:t>₂,..,</m:t>
                      </m:r>
                      <m:sSub>
                        <m:sSubPr>
                          <m:ctrlPr>
                            <a:rPr lang="es-ES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UY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ES" i="1" dirty="0">
                          <a:latin typeface="Cambria Math" panose="02040503050406030204" pitchFamily="18" charset="0"/>
                        </a:rPr>
                        <m:t>)/(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𝜕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i="1" dirty="0">
                          <a:latin typeface="Cambria Math" panose="02040503050406030204" pitchFamily="18" charset="0"/>
                        </a:rPr>
                        <m:t>₁)</m:t>
                      </m:r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r>
                  <a:rPr lang="es-ES" dirty="0"/>
                  <a:t>    donde el término ∂ hace referencia a la derivada parcial. </a:t>
                </a:r>
                <a:endParaRPr lang="es-ES" dirty="0" smtClean="0"/>
              </a:p>
              <a:p>
                <a:r>
                  <a:rPr lang="es-ES" dirty="0" smtClean="0"/>
                  <a:t>A </a:t>
                </a:r>
                <a:r>
                  <a:rPr lang="es-ES" dirty="0"/>
                  <a:t>veces, escribiremos la utilidad marginal con respecto a un bien x como </a:t>
                </a:r>
                <a:r>
                  <a:rPr lang="es-ES" dirty="0" err="1"/>
                  <a:t>Ux</a:t>
                </a:r>
                <a:r>
                  <a:rPr lang="es-ES" dirty="0"/>
                  <a:t> o </a:t>
                </a:r>
                <a:r>
                  <a:rPr lang="es-ES" dirty="0" err="1" smtClean="0"/>
                  <a:t>UMx</a:t>
                </a:r>
                <a:r>
                  <a:rPr lang="es-ES" dirty="0" smtClean="0"/>
                  <a:t>.</a:t>
                </a:r>
              </a:p>
              <a:p>
                <a:r>
                  <a:rPr lang="es-ES" dirty="0" smtClean="0"/>
                  <a:t>Cuando </a:t>
                </a:r>
                <a:r>
                  <a:rPr lang="es-ES" dirty="0"/>
                  <a:t>hablamos de bienes o estados que el individuo valora positivamente, el signo de la utilidad marginal será positivo. </a:t>
                </a:r>
                <a:endParaRPr lang="es-ES" dirty="0" smtClean="0"/>
              </a:p>
              <a:p>
                <a:r>
                  <a:rPr lang="es-ES" dirty="0" smtClean="0"/>
                  <a:t>Si </a:t>
                </a:r>
                <a:r>
                  <a:rPr lang="es-ES" dirty="0"/>
                  <a:t>x es este bien o estado que está bueno, tendremos entonces que ∂U/∂x&gt;0. </a:t>
                </a:r>
                <a:endParaRPr lang="es-UY" dirty="0"/>
              </a:p>
            </p:txBody>
          </p:sp>
        </mc:Choice>
        <mc:Fallback xmlns="">
          <p:sp>
            <p:nvSpPr>
              <p:cNvPr id="2" name="Marcador de contenid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914400"/>
                <a:ext cx="11582400" cy="5181600"/>
              </a:xfrm>
              <a:blipFill>
                <a:blip r:embed="rId2"/>
                <a:stretch>
                  <a:fillRect l="-1211" r="-10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5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95088A895E96439FC25D4076FA7587" ma:contentTypeVersion="13" ma:contentTypeDescription="Crear nuevo documento." ma:contentTypeScope="" ma:versionID="300a5c369d3a7063d701097b4bfe84f4">
  <xsd:schema xmlns:xsd="http://www.w3.org/2001/XMLSchema" xmlns:xs="http://www.w3.org/2001/XMLSchema" xmlns:p="http://schemas.microsoft.com/office/2006/metadata/properties" xmlns:ns3="34a7b3cb-ef7e-494e-999c-402a0eddc67f" xmlns:ns4="2064fbaa-bccd-4f10-b374-dc5c8a69bb10" targetNamespace="http://schemas.microsoft.com/office/2006/metadata/properties" ma:root="true" ma:fieldsID="243ec1246d54eb4c70526c533490c5ba" ns3:_="" ns4:_="">
    <xsd:import namespace="34a7b3cb-ef7e-494e-999c-402a0eddc67f"/>
    <xsd:import namespace="2064fbaa-bccd-4f10-b374-dc5c8a69bb1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a7b3cb-ef7e-494e-999c-402a0eddc67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4fbaa-bccd-4f10-b374-dc5c8a69bb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CE130-E8D4-468F-9BC0-2950566CF5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a7b3cb-ef7e-494e-999c-402a0eddc67f"/>
    <ds:schemaRef ds:uri="2064fbaa-bccd-4f10-b374-dc5c8a69b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F10FC9-3CF7-497A-A9D6-B862025BEA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356F3A-AB8A-474D-B88E-E9BCC1D0C07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4a7b3cb-ef7e-494e-999c-402a0eddc67f"/>
    <ds:schemaRef ds:uri="2064fbaa-bccd-4f10-b374-dc5c8a69bb10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2335</Words>
  <Application>Microsoft Office PowerPoint</Application>
  <PresentationFormat>Panorámica</PresentationFormat>
  <Paragraphs>322</Paragraphs>
  <Slides>41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Symbol</vt:lpstr>
      <vt:lpstr>Tema de Office</vt:lpstr>
      <vt:lpstr>Ecuación</vt:lpstr>
      <vt:lpstr>Presentación de PowerPoint</vt:lpstr>
      <vt:lpstr>La Utilidad</vt:lpstr>
      <vt:lpstr>La Función de Utilidad</vt:lpstr>
      <vt:lpstr>La Función de Utilidad</vt:lpstr>
      <vt:lpstr>La Función de Utilidad</vt:lpstr>
      <vt:lpstr>Inexistencia de un único método para medir utilidad</vt:lpstr>
      <vt:lpstr>Inexistencia de un único método para medir la utilidad</vt:lpstr>
      <vt:lpstr>Utilidad Marginal</vt:lpstr>
      <vt:lpstr>Utilidad Marginal</vt:lpstr>
      <vt:lpstr>Utilidad Marginal</vt:lpstr>
      <vt:lpstr>Utilidad Marginal decreciente</vt:lpstr>
      <vt:lpstr>Curvas de Indiferencia</vt:lpstr>
      <vt:lpstr>Curvas de Indiferencia</vt:lpstr>
      <vt:lpstr>Funciones de curvas de indiferencia</vt:lpstr>
      <vt:lpstr>Mapa de Curvas de Indiferencia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Características de las curvas de indiferencia entre dos bienes</vt:lpstr>
      <vt:lpstr>Obtención de la TMS a partir de la Función de Utilidad </vt:lpstr>
      <vt:lpstr>Obtención de la TMS a partir de la Función de Utilidad </vt:lpstr>
      <vt:lpstr>Características de las curvas de indiferencia entre dos bienes</vt:lpstr>
      <vt:lpstr>Características de las curvas de indiferencia entre dos bienes</vt:lpstr>
      <vt:lpstr>Convexidad</vt:lpstr>
      <vt:lpstr>Características de las curvas de indiferencia entre dos bienes</vt:lpstr>
      <vt:lpstr>Tasa Marginal de Sustitución</vt:lpstr>
      <vt:lpstr>Tasa Marginal de Sustitución</vt:lpstr>
      <vt:lpstr>Utilidad Marginal Decreciente y la TMS</vt:lpstr>
      <vt:lpstr>¿Se pueden cruzar 2 curvas de indiferencia?</vt:lpstr>
      <vt:lpstr>Ejemplos de Funciones de Utilidad</vt:lpstr>
      <vt:lpstr>Ejemplos de Funciones de Utilidad</vt:lpstr>
      <vt:lpstr>Ejemplos de Funciones de Utilidad</vt:lpstr>
      <vt:lpstr>Elasticidad de Sustitución</vt:lpstr>
      <vt:lpstr>Elasticidad de sustitución ()</vt:lpstr>
      <vt:lpstr>Ejemplos de Funciones de Utilidad</vt:lpstr>
      <vt:lpstr>Ejemplos de Funciones de Utilidad</vt:lpstr>
      <vt:lpstr>Ejemplos de Funciones de Utilidad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CAFFERA Marcelo</dc:creator>
  <cp:lastModifiedBy>CAFFERA Marcelo</cp:lastModifiedBy>
  <cp:revision>1</cp:revision>
  <dcterms:created xsi:type="dcterms:W3CDTF">2021-04-07T12:01:59Z</dcterms:created>
  <dcterms:modified xsi:type="dcterms:W3CDTF">2021-04-07T12:02:29Z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0x010100BA95088A895E96439FC25D4076FA7587</vt:lpwstr>
  </property>
</Properties>
</file>