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7" r:id="rId5"/>
    <p:sldId id="331" r:id="rId6"/>
    <p:sldId id="363" r:id="rId7"/>
    <p:sldId id="375" r:id="rId8"/>
    <p:sldId id="332" r:id="rId9"/>
    <p:sldId id="377" r:id="rId10"/>
    <p:sldId id="378" r:id="rId11"/>
    <p:sldId id="379" r:id="rId12"/>
    <p:sldId id="380" r:id="rId13"/>
    <p:sldId id="406" r:id="rId14"/>
    <p:sldId id="336" r:id="rId15"/>
    <p:sldId id="338" r:id="rId16"/>
    <p:sldId id="339" r:id="rId17"/>
    <p:sldId id="340" r:id="rId18"/>
    <p:sldId id="342" r:id="rId19"/>
    <p:sldId id="372" r:id="rId20"/>
    <p:sldId id="373" r:id="rId21"/>
    <p:sldId id="374" r:id="rId22"/>
    <p:sldId id="286" r:id="rId23"/>
    <p:sldId id="285" r:id="rId24"/>
    <p:sldId id="346" r:id="rId25"/>
  </p:sldIdLst>
  <p:sldSz cx="12192000" cy="6858000"/>
  <p:notesSz cx="7104063" cy="1023461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rgbClr val="007572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rgbClr val="007572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rgbClr val="007572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rgbClr val="007572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rgbClr val="00757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00757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00757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00757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00757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ffera, Marcelo" initials="C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4D8"/>
    <a:srgbClr val="007572"/>
    <a:srgbClr val="B3FFD9"/>
    <a:srgbClr val="99FFCC"/>
    <a:srgbClr val="DC00DC"/>
    <a:srgbClr val="3B4F89"/>
    <a:srgbClr val="470F3E"/>
    <a:srgbClr val="F3B8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0FC1C4-CA20-4D95-A93A-660DF63E6F37}" v="64" dt="2021-03-12T14:43:27.8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50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7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7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FFERA Marcelo" userId="S::marcaffera@um.edu.uy::7e3ff7ba-5aea-4c9f-955d-fc0ec94bf1c9" providerId="AD" clId="Web-{F80FC1C4-CA20-4D95-A93A-660DF63E6F37}"/>
    <pc:docChg chg="addSld modSld">
      <pc:chgData name="CAFFERA Marcelo" userId="S::marcaffera@um.edu.uy::7e3ff7ba-5aea-4c9f-955d-fc0ec94bf1c9" providerId="AD" clId="Web-{F80FC1C4-CA20-4D95-A93A-660DF63E6F37}" dt="2021-03-12T14:43:27.828" v="64" actId="20577"/>
      <pc:docMkLst>
        <pc:docMk/>
      </pc:docMkLst>
      <pc:sldChg chg="modSp">
        <pc:chgData name="CAFFERA Marcelo" userId="S::marcaffera@um.edu.uy::7e3ff7ba-5aea-4c9f-955d-fc0ec94bf1c9" providerId="AD" clId="Web-{F80FC1C4-CA20-4D95-A93A-660DF63E6F37}" dt="2021-03-12T14:36:55.647" v="1" actId="20577"/>
        <pc:sldMkLst>
          <pc:docMk/>
          <pc:sldMk cId="266362561" sldId="331"/>
        </pc:sldMkLst>
        <pc:spChg chg="mod">
          <ac:chgData name="CAFFERA Marcelo" userId="S::marcaffera@um.edu.uy::7e3ff7ba-5aea-4c9f-955d-fc0ec94bf1c9" providerId="AD" clId="Web-{F80FC1C4-CA20-4D95-A93A-660DF63E6F37}" dt="2021-03-12T14:36:55.647" v="1" actId="20577"/>
          <ac:spMkLst>
            <pc:docMk/>
            <pc:sldMk cId="266362561" sldId="331"/>
            <ac:spMk id="3" creationId="{00000000-0000-0000-0000-000000000000}"/>
          </ac:spMkLst>
        </pc:spChg>
      </pc:sldChg>
      <pc:sldChg chg="modSp">
        <pc:chgData name="CAFFERA Marcelo" userId="S::marcaffera@um.edu.uy::7e3ff7ba-5aea-4c9f-955d-fc0ec94bf1c9" providerId="AD" clId="Web-{F80FC1C4-CA20-4D95-A93A-660DF63E6F37}" dt="2021-03-12T14:43:27.828" v="64" actId="20577"/>
        <pc:sldMkLst>
          <pc:docMk/>
          <pc:sldMk cId="1954769470" sldId="332"/>
        </pc:sldMkLst>
        <pc:spChg chg="mod">
          <ac:chgData name="CAFFERA Marcelo" userId="S::marcaffera@um.edu.uy::7e3ff7ba-5aea-4c9f-955d-fc0ec94bf1c9" providerId="AD" clId="Web-{F80FC1C4-CA20-4D95-A93A-660DF63E6F37}" dt="2021-03-12T14:42:47.046" v="49" actId="20577"/>
          <ac:spMkLst>
            <pc:docMk/>
            <pc:sldMk cId="1954769470" sldId="332"/>
            <ac:spMk id="2" creationId="{00000000-0000-0000-0000-000000000000}"/>
          </ac:spMkLst>
        </pc:spChg>
        <pc:spChg chg="mod">
          <ac:chgData name="CAFFERA Marcelo" userId="S::marcaffera@um.edu.uy::7e3ff7ba-5aea-4c9f-955d-fc0ec94bf1c9" providerId="AD" clId="Web-{F80FC1C4-CA20-4D95-A93A-660DF63E6F37}" dt="2021-03-12T14:43:27.828" v="64" actId="20577"/>
          <ac:spMkLst>
            <pc:docMk/>
            <pc:sldMk cId="1954769470" sldId="332"/>
            <ac:spMk id="3" creationId="{00000000-0000-0000-0000-000000000000}"/>
          </ac:spMkLst>
        </pc:spChg>
      </pc:sldChg>
      <pc:sldChg chg="modSp">
        <pc:chgData name="CAFFERA Marcelo" userId="S::marcaffera@um.edu.uy::7e3ff7ba-5aea-4c9f-955d-fc0ec94bf1c9" providerId="AD" clId="Web-{F80FC1C4-CA20-4D95-A93A-660DF63E6F37}" dt="2021-03-12T14:39:15.103" v="17" actId="20577"/>
        <pc:sldMkLst>
          <pc:docMk/>
          <pc:sldMk cId="1189936620" sldId="363"/>
        </pc:sldMkLst>
        <pc:spChg chg="mod">
          <ac:chgData name="CAFFERA Marcelo" userId="S::marcaffera@um.edu.uy::7e3ff7ba-5aea-4c9f-955d-fc0ec94bf1c9" providerId="AD" clId="Web-{F80FC1C4-CA20-4D95-A93A-660DF63E6F37}" dt="2021-03-12T14:39:15.103" v="17" actId="20577"/>
          <ac:spMkLst>
            <pc:docMk/>
            <pc:sldMk cId="1189936620" sldId="363"/>
            <ac:spMk id="3" creationId="{00000000-0000-0000-0000-000000000000}"/>
          </ac:spMkLst>
        </pc:spChg>
      </pc:sldChg>
      <pc:sldChg chg="modSp add replId">
        <pc:chgData name="CAFFERA Marcelo" userId="S::marcaffera@um.edu.uy::7e3ff7ba-5aea-4c9f-955d-fc0ec94bf1c9" providerId="AD" clId="Web-{F80FC1C4-CA20-4D95-A93A-660DF63E6F37}" dt="2021-03-12T14:40:31.917" v="26" actId="20577"/>
        <pc:sldMkLst>
          <pc:docMk/>
          <pc:sldMk cId="697343371" sldId="375"/>
        </pc:sldMkLst>
        <pc:spChg chg="mod">
          <ac:chgData name="CAFFERA Marcelo" userId="S::marcaffera@um.edu.uy::7e3ff7ba-5aea-4c9f-955d-fc0ec94bf1c9" providerId="AD" clId="Web-{F80FC1C4-CA20-4D95-A93A-660DF63E6F37}" dt="2021-03-12T14:40:31.917" v="26" actId="20577"/>
          <ac:spMkLst>
            <pc:docMk/>
            <pc:sldMk cId="697343371" sldId="37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00150" cy="300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9075" tIns="49538" rIns="99075" bIns="49538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03914" y="0"/>
            <a:ext cx="200149" cy="300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9075" tIns="49538" rIns="99075" bIns="49538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934515"/>
            <a:ext cx="200150" cy="300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9075" tIns="49538" rIns="99075" bIns="49538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610628" y="9934515"/>
            <a:ext cx="493435" cy="300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9075" tIns="49538" rIns="99075" bIns="49538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300"/>
            </a:lvl1pPr>
          </a:lstStyle>
          <a:p>
            <a:fld id="{B6280889-770C-4F94-ABC5-712FA366D26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138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00150" cy="300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9075" tIns="49538" rIns="99075" bIns="49538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903914" y="0"/>
            <a:ext cx="200149" cy="300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9075" tIns="49538" rIns="99075" bIns="49538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209" y="4861441"/>
            <a:ext cx="2686343" cy="1244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9075" tIns="49538" rIns="99075" bIns="4953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934515"/>
            <a:ext cx="200150" cy="300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9075" tIns="49538" rIns="99075" bIns="49538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610628" y="9934515"/>
            <a:ext cx="493435" cy="300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9075" tIns="49538" rIns="99075" bIns="49538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300"/>
            </a:lvl1pPr>
          </a:lstStyle>
          <a:p>
            <a:fld id="{366042BC-34FB-46B8-9416-D3D7B0218D72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67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79CDD-CEED-4DB6-B984-408500F737C3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12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CE648-F337-4119-84BE-2F0DBB97E2E6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3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686800" y="914400"/>
            <a:ext cx="2590800" cy="51816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914400"/>
            <a:ext cx="7569200" cy="51816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20EEF7-B6BC-4DC9-BAD4-72130293736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66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3200" cy="9906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914400" y="2133600"/>
            <a:ext cx="5080000" cy="39624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2133600"/>
            <a:ext cx="5080000" cy="39624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8DA4160F-95DD-4510-9B77-591A3A8855BA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5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10FAC-BA00-4B49-949E-A6EF2FCC1683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873B00-F6FD-4180-9343-22AEEDBEB171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444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14400" y="2133600"/>
            <a:ext cx="508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2133600"/>
            <a:ext cx="508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3053E-1360-4F32-BF89-573E4A454927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9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8813E-3A7D-4F84-A5BB-2A47A364FB92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90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54961-B540-430A-90CA-3E477A628D9B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50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DD9AA1-3F98-4EB3-83D5-829897AE4CF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0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0A695-41BB-4843-9DEE-1999BBAC4D5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79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E18265-4416-43DA-9820-B601BC48F1F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89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914400"/>
            <a:ext cx="10363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133600"/>
            <a:ext cx="103632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22B09E38-5DF4-4B4D-97A1-FA8B3613014E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5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470F3E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470F3E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470F3E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70F3E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6ABB8-64DE-4D40-8584-47F42E83F05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143000"/>
          </a:xfrm>
        </p:spPr>
        <p:txBody>
          <a:bodyPr/>
          <a:lstStyle/>
          <a:p>
            <a:r>
              <a:rPr lang="es-UY" dirty="0"/>
              <a:t>Capítulo</a:t>
            </a:r>
            <a:r>
              <a:rPr lang="en-US" dirty="0"/>
              <a:t> 1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200400"/>
            <a:ext cx="9601200" cy="1752600"/>
          </a:xfrm>
        </p:spPr>
        <p:txBody>
          <a:bodyPr/>
          <a:lstStyle/>
          <a:p>
            <a:r>
              <a:rPr lang="es-UY" dirty="0"/>
              <a:t>Un modelo básico de toma de decisiones de los individuos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76200"/>
            <a:ext cx="11887200" cy="609600"/>
          </a:xfrm>
        </p:spPr>
        <p:txBody>
          <a:bodyPr/>
          <a:lstStyle/>
          <a:p>
            <a:r>
              <a:rPr lang="es-UY" dirty="0" smtClean="0"/>
              <a:t>Un modelo más rico de comportamientos</a:t>
            </a:r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171" y="1295400"/>
            <a:ext cx="11713029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938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0"/>
            <a:ext cx="9067800" cy="685800"/>
          </a:xfrm>
        </p:spPr>
        <p:txBody>
          <a:bodyPr/>
          <a:lstStyle/>
          <a:p>
            <a:r>
              <a:rPr lang="es-ES" sz="4200" dirty="0"/>
              <a:t>El Modelo de la Elección Racional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990600"/>
            <a:ext cx="11049000" cy="5105400"/>
          </a:xfrm>
        </p:spPr>
        <p:txBody>
          <a:bodyPr/>
          <a:lstStyle/>
          <a:p>
            <a:r>
              <a:rPr lang="es-ES" dirty="0"/>
              <a:t> Lo que supone el modelo clásico es que el comportamiento de los individuos (la elección de sus acciones) es </a:t>
            </a:r>
            <a:r>
              <a:rPr lang="es-UY" dirty="0"/>
              <a:t>“</a:t>
            </a:r>
            <a:r>
              <a:rPr lang="es-ES" dirty="0"/>
              <a:t>racional”. </a:t>
            </a:r>
          </a:p>
          <a:p>
            <a:r>
              <a:rPr lang="es-ES" b="1" dirty="0"/>
              <a:t>¿Qué significa una elección racional?</a:t>
            </a:r>
            <a:r>
              <a:rPr lang="es-ES" dirty="0"/>
              <a:t> Que el individuo:</a:t>
            </a:r>
          </a:p>
          <a:p>
            <a:pPr lvl="1"/>
            <a:r>
              <a:rPr lang="es-ES" dirty="0"/>
              <a:t>Se pregunta "¿Qué es deseable?“,</a:t>
            </a:r>
          </a:p>
          <a:p>
            <a:pPr lvl="1"/>
            <a:r>
              <a:rPr lang="es-ES" dirty="0"/>
              <a:t>Se pregunta "¿Qué es factible?“,</a:t>
            </a:r>
          </a:p>
          <a:p>
            <a:pPr lvl="1"/>
            <a:r>
              <a:rPr lang="es-ES" b="1" i="1" u="sng" dirty="0"/>
              <a:t>Y elige la más deseable entre las alternativas factibles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18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685800"/>
          </a:xfrm>
        </p:spPr>
        <p:txBody>
          <a:bodyPr/>
          <a:lstStyle/>
          <a:p>
            <a:r>
              <a:rPr lang="es-ES" sz="4200" dirty="0"/>
              <a:t>El Modelo de la Elección Racional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914400"/>
            <a:ext cx="10896600" cy="5181600"/>
          </a:xfrm>
        </p:spPr>
        <p:txBody>
          <a:bodyPr/>
          <a:lstStyle/>
          <a:p>
            <a:r>
              <a:rPr lang="es-ES" dirty="0"/>
              <a:t>Lo que </a:t>
            </a:r>
            <a:r>
              <a:rPr lang="es-ES" i="1" dirty="0"/>
              <a:t>no</a:t>
            </a:r>
            <a:r>
              <a:rPr lang="es-ES" dirty="0"/>
              <a:t> hace este modelo es explicar las preferencias de los individuos.</a:t>
            </a:r>
          </a:p>
          <a:p>
            <a:r>
              <a:rPr lang="es-ES" b="1" dirty="0"/>
              <a:t>Este modelo toma las preferencias como dadas</a:t>
            </a:r>
            <a:r>
              <a:rPr lang="es-ES" dirty="0"/>
              <a:t>. </a:t>
            </a:r>
          </a:p>
          <a:p>
            <a:r>
              <a:rPr lang="es-ES" dirty="0"/>
              <a:t>El modelo tampoco juzga los gustos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985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0"/>
            <a:ext cx="11658600" cy="685800"/>
          </a:xfrm>
        </p:spPr>
        <p:txBody>
          <a:bodyPr/>
          <a:lstStyle/>
          <a:p>
            <a:r>
              <a:rPr lang="es-ES" dirty="0"/>
              <a:t>Axiomas de la Elección "Racional"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2400" y="914400"/>
            <a:ext cx="11506200" cy="5181600"/>
          </a:xfrm>
        </p:spPr>
        <p:txBody>
          <a:bodyPr/>
          <a:lstStyle/>
          <a:p>
            <a:r>
              <a:rPr lang="es-ES" dirty="0"/>
              <a:t>¿Qué condiciones deben cumplir las preferencias de un consumidor para que la elección del individuo sea racional (elegir lo más deseable entre las alternativas factibles)?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71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685800"/>
          </a:xfrm>
        </p:spPr>
        <p:txBody>
          <a:bodyPr/>
          <a:lstStyle/>
          <a:p>
            <a:r>
              <a:rPr lang="es-ES" sz="4000" dirty="0"/>
              <a:t>Axiomas de la Elección "Racional"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914400"/>
            <a:ext cx="11125200" cy="5181600"/>
          </a:xfrm>
        </p:spPr>
        <p:txBody>
          <a:bodyPr/>
          <a:lstStyle/>
          <a:p>
            <a:r>
              <a:rPr lang="es-ES" b="1" dirty="0"/>
              <a:t>Preferencias tienen que ser: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/>
              <a:t>Completas</a:t>
            </a:r>
            <a:r>
              <a:rPr lang="es-ES" dirty="0"/>
              <a:t>: el sistema de preferencias del individuo tiene que especificar lo que el individuo prefiere para </a:t>
            </a:r>
            <a:r>
              <a:rPr lang="es-ES" b="1" u="sng" dirty="0"/>
              <a:t>todas</a:t>
            </a:r>
            <a:r>
              <a:rPr lang="es-ES" dirty="0"/>
              <a:t> las comparaciones posibles.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669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685800"/>
          </a:xfrm>
        </p:spPr>
        <p:txBody>
          <a:bodyPr/>
          <a:lstStyle/>
          <a:p>
            <a:r>
              <a:rPr lang="es-ES" sz="4000" dirty="0"/>
              <a:t>Axiomas de la Elección "Racional"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2400" y="914400"/>
            <a:ext cx="11734800" cy="5181600"/>
          </a:xfrm>
        </p:spPr>
        <p:txBody>
          <a:bodyPr/>
          <a:lstStyle/>
          <a:p>
            <a:r>
              <a:rPr lang="es-ES" dirty="0"/>
              <a:t>Rubinstein (2007): es como si sometiéramos al individuo a un cuestionario donde debe responder la siguiente pregunta para todos los pares de opciones (</a:t>
            </a:r>
            <a:r>
              <a:rPr lang="es-ES" dirty="0" err="1"/>
              <a:t>x,y</a:t>
            </a:r>
            <a:r>
              <a:rPr lang="es-ES" dirty="0"/>
              <a:t>) en el conjunto de opciones X:    </a:t>
            </a:r>
          </a:p>
          <a:p>
            <a:r>
              <a:rPr lang="es-ES" i="1" dirty="0"/>
              <a:t>¿Cómo compara x a y? Marque una y sólo una de las siguientes tres opciones:</a:t>
            </a:r>
          </a:p>
          <a:p>
            <a:pPr lvl="1"/>
            <a:r>
              <a:rPr lang="es-ES" dirty="0"/>
              <a:t>a. Prefiero x a y (</a:t>
            </a:r>
            <a:r>
              <a:rPr lang="es-ES" dirty="0" err="1"/>
              <a:t>x≻y</a:t>
            </a:r>
            <a:r>
              <a:rPr lang="es-ES" dirty="0"/>
              <a:t>)	</a:t>
            </a:r>
          </a:p>
          <a:p>
            <a:pPr lvl="1"/>
            <a:r>
              <a:rPr lang="es-ES" dirty="0"/>
              <a:t>b. Prefiero y a x (</a:t>
            </a:r>
            <a:r>
              <a:rPr lang="es-ES" dirty="0" err="1"/>
              <a:t>y≻x</a:t>
            </a:r>
            <a:r>
              <a:rPr lang="es-ES" dirty="0"/>
              <a:t>)	</a:t>
            </a:r>
          </a:p>
          <a:p>
            <a:pPr lvl="1"/>
            <a:r>
              <a:rPr lang="es-ES" dirty="0"/>
              <a:t>c. Soy indiferente (I)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13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685800"/>
          </a:xfrm>
        </p:spPr>
        <p:txBody>
          <a:bodyPr/>
          <a:lstStyle/>
          <a:p>
            <a:r>
              <a:rPr lang="es-ES" sz="4000" dirty="0"/>
              <a:t>Axiomas de la Elección "Racional"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2400" y="762000"/>
            <a:ext cx="11658600" cy="5181600"/>
          </a:xfrm>
        </p:spPr>
        <p:txBody>
          <a:bodyPr/>
          <a:lstStyle/>
          <a:p>
            <a:r>
              <a:rPr lang="es-ES" dirty="0"/>
              <a:t>Notar que así formulado, el cuestionario impide: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dirty="0"/>
              <a:t>Que el individuo </a:t>
            </a:r>
            <a:r>
              <a:rPr lang="es-ES" b="1" dirty="0"/>
              <a:t>no pueda comparar</a:t>
            </a:r>
            <a:r>
              <a:rPr lang="es-ES" dirty="0"/>
              <a:t> las alternativas. Respuestas como: "son incomparables", "no se lo que es x" o "no tengo opinión"	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dirty="0"/>
              <a:t>Que las elecciones dependan de otros factores como "depende de qué opinen mis padres", "depende de las circunstancias (“algunas veces prefiero x, pero generalmente prefiero y”)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dirty="0"/>
              <a:t>Expresar la intensidad de las preferencias, como en "prefiero un poco más x" o "amo x y odio y"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46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685800"/>
          </a:xfrm>
        </p:spPr>
        <p:txBody>
          <a:bodyPr/>
          <a:lstStyle/>
          <a:p>
            <a:r>
              <a:rPr lang="es-ES" sz="4000" dirty="0"/>
              <a:t>Axiomas de la Elección "Racional"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3400" y="914400"/>
            <a:ext cx="11049000" cy="5181600"/>
          </a:xfrm>
        </p:spPr>
        <p:txBody>
          <a:bodyPr/>
          <a:lstStyle/>
          <a:p>
            <a:pPr marL="971550" lvl="1" indent="-514350">
              <a:buFont typeface="+mj-lt"/>
              <a:buAutoNum type="arabicPeriod" startAt="4"/>
            </a:pPr>
            <a:r>
              <a:rPr lang="es-ES" dirty="0"/>
              <a:t>Que el individuo se confunda y responda "prefiero x a y e y a x" o "no me puedo concentrar en este momento"    </a:t>
            </a:r>
          </a:p>
          <a:p>
            <a:r>
              <a:rPr lang="es-ES" dirty="0"/>
              <a:t>Adicionalmente, se asume que</a:t>
            </a:r>
          </a:p>
          <a:p>
            <a:pPr marL="971550" lvl="1" indent="-514350">
              <a:buFont typeface="+mj-lt"/>
              <a:buAutoNum type="arabicPeriod" startAt="5"/>
            </a:pPr>
            <a:r>
              <a:rPr lang="es-ES" dirty="0"/>
              <a:t> Q(</a:t>
            </a:r>
            <a:r>
              <a:rPr lang="es-ES" dirty="0" err="1"/>
              <a:t>x,y</a:t>
            </a:r>
            <a:r>
              <a:rPr lang="es-ES" dirty="0"/>
              <a:t>)=Q(</a:t>
            </a:r>
            <a:r>
              <a:rPr lang="es-ES" dirty="0" err="1"/>
              <a:t>y,x</a:t>
            </a:r>
            <a:r>
              <a:rPr lang="es-ES" dirty="0"/>
              <a:t>): la respuesta debe ser la misma independiente de qué se presente como primera alternativa.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16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685800"/>
          </a:xfrm>
        </p:spPr>
        <p:txBody>
          <a:bodyPr/>
          <a:lstStyle/>
          <a:p>
            <a:r>
              <a:rPr lang="es-ES" sz="4000" dirty="0"/>
              <a:t>Axiomas de la Elección "Racional"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914400"/>
            <a:ext cx="11277600" cy="5181600"/>
          </a:xfrm>
        </p:spPr>
        <p:txBody>
          <a:bodyPr/>
          <a:lstStyle/>
          <a:p>
            <a:r>
              <a:rPr lang="es-ES" dirty="0"/>
              <a:t>Su traducción al lenguaje técnico: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dirty="0"/>
              <a:t>Las preferencias son </a:t>
            </a:r>
            <a:r>
              <a:rPr lang="es-ES" b="1" dirty="0"/>
              <a:t>completas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dirty="0"/>
              <a:t>Las preferencias son </a:t>
            </a:r>
            <a:r>
              <a:rPr lang="es-ES" b="1" dirty="0"/>
              <a:t>independientes de la situación</a:t>
            </a:r>
            <a:r>
              <a:rPr lang="es-ES" dirty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dirty="0"/>
              <a:t>Las preferencias son </a:t>
            </a:r>
            <a:r>
              <a:rPr lang="es-ES" b="1" dirty="0"/>
              <a:t>ordinales</a:t>
            </a:r>
            <a:r>
              <a:rPr lang="es-ES" dirty="0"/>
              <a:t> y no cardinales.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dirty="0"/>
              <a:t>El individuo </a:t>
            </a:r>
            <a:r>
              <a:rPr lang="es-ES" b="1" dirty="0"/>
              <a:t>es inteligente y tiene la voluntad </a:t>
            </a:r>
            <a:r>
              <a:rPr lang="es-ES" dirty="0"/>
              <a:t>para resolver problemas y procesos exigentes.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dirty="0"/>
              <a:t>La preferencias no pueden depender de cómo se </a:t>
            </a:r>
            <a:r>
              <a:rPr lang="es-ES" b="1" dirty="0"/>
              <a:t>enmarque la elección</a:t>
            </a:r>
            <a:r>
              <a:rPr lang="es-ES" dirty="0"/>
              <a:t>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166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08C8-8041-4C33-95E4-09EA6990F4D8}" type="slidenum">
              <a:rPr lang="en-US"/>
              <a:pPr/>
              <a:t>19</a:t>
            </a:fld>
            <a:endParaRPr lang="en-US"/>
          </a:p>
        </p:txBody>
      </p:sp>
      <p:sp>
        <p:nvSpPr>
          <p:cNvPr id="1310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11277600" cy="49530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 err="1"/>
              <a:t>Transitivas</a:t>
            </a:r>
            <a:endParaRPr lang="en-US" b="1" dirty="0"/>
          </a:p>
          <a:p>
            <a:pPr lvl="1"/>
            <a:r>
              <a:rPr lang="en-US" dirty="0" err="1"/>
              <a:t>si</a:t>
            </a:r>
            <a:r>
              <a:rPr lang="en-US" dirty="0"/>
              <a:t> “A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preferible</a:t>
            </a:r>
            <a:r>
              <a:rPr lang="en-US" dirty="0"/>
              <a:t> a B” y “B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preferible</a:t>
            </a:r>
            <a:r>
              <a:rPr lang="en-US" dirty="0"/>
              <a:t> a C”, </a:t>
            </a:r>
            <a:r>
              <a:rPr lang="en-US" dirty="0" err="1"/>
              <a:t>entonces</a:t>
            </a:r>
            <a:r>
              <a:rPr lang="en-US" dirty="0"/>
              <a:t> “A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preferible</a:t>
            </a:r>
            <a:r>
              <a:rPr lang="en-US" dirty="0"/>
              <a:t> a C”</a:t>
            </a:r>
          </a:p>
          <a:p>
            <a:pPr lvl="1"/>
            <a:r>
              <a:rPr lang="en-US" dirty="0" err="1"/>
              <a:t>asume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elecciones</a:t>
            </a:r>
            <a:r>
              <a:rPr lang="en-US" dirty="0"/>
              <a:t> de los </a:t>
            </a:r>
            <a:r>
              <a:rPr lang="en-US" dirty="0" err="1"/>
              <a:t>individuos</a:t>
            </a:r>
            <a:r>
              <a:rPr lang="en-US" dirty="0"/>
              <a:t> son </a:t>
            </a:r>
            <a:r>
              <a:rPr lang="en-US" dirty="0" err="1"/>
              <a:t>internamente</a:t>
            </a:r>
            <a:r>
              <a:rPr lang="en-US" dirty="0"/>
              <a:t> </a:t>
            </a:r>
            <a:r>
              <a:rPr lang="en-US" dirty="0" err="1"/>
              <a:t>consistentes</a:t>
            </a:r>
            <a:endParaRPr lang="en-US" dirty="0"/>
          </a:p>
        </p:txBody>
      </p:sp>
      <p:sp>
        <p:nvSpPr>
          <p:cNvPr id="131077" name="Rectangle 1029"/>
          <p:cNvSpPr>
            <a:spLocks noGrp="1" noChangeArrowheads="1"/>
          </p:cNvSpPr>
          <p:nvPr>
            <p:ph type="title"/>
          </p:nvPr>
        </p:nvSpPr>
        <p:spPr>
          <a:xfrm>
            <a:off x="1524000" y="76200"/>
            <a:ext cx="9144000" cy="609600"/>
          </a:xfrm>
          <a:noFill/>
          <a:ln/>
        </p:spPr>
        <p:txBody>
          <a:bodyPr/>
          <a:lstStyle/>
          <a:p>
            <a:r>
              <a:rPr lang="es-UY" dirty="0"/>
              <a:t>Axiomas de la Elección Racional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52600" y="0"/>
            <a:ext cx="8915400" cy="762000"/>
          </a:xfrm>
        </p:spPr>
        <p:txBody>
          <a:bodyPr/>
          <a:lstStyle/>
          <a:p>
            <a:r>
              <a:rPr lang="es-ES" dirty="0"/>
              <a:t>Objetivos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914400"/>
            <a:ext cx="11201400" cy="5334000"/>
          </a:xfrm>
        </p:spPr>
        <p:txBody>
          <a:bodyPr/>
          <a:lstStyle/>
          <a:p>
            <a:r>
              <a:rPr lang="es-UY" dirty="0"/>
              <a:t>En este capítulo empezamos a construir el modelo básico de comportamiento de los consumidores, el que se basa en un modelo más general de toma de decisiones: </a:t>
            </a:r>
            <a:r>
              <a:rPr lang="es-UY" b="1" dirty="0"/>
              <a:t>el modelo de elección racional.</a:t>
            </a:r>
            <a:endParaRPr lang="es-ES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625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8CDA-2375-4CD3-85F1-B2644C011E29}" type="slidenum">
              <a:rPr lang="en-US"/>
              <a:pPr/>
              <a:t>20</a:t>
            </a:fld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847726"/>
            <a:ext cx="10591800" cy="5248275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s-UY" b="1" dirty="0"/>
              <a:t>Continuas</a:t>
            </a:r>
          </a:p>
          <a:p>
            <a:pPr lvl="2"/>
            <a:r>
              <a:rPr lang="es-UY" dirty="0"/>
              <a:t>Si A es preferido a B, entonces las situaciones que se “acercan” a </a:t>
            </a:r>
            <a:r>
              <a:rPr lang="es-UY" dirty="0" err="1"/>
              <a:t>A</a:t>
            </a:r>
            <a:r>
              <a:rPr lang="es-UY" dirty="0"/>
              <a:t> deben ser preferidas a B.</a:t>
            </a:r>
          </a:p>
          <a:p>
            <a:pPr lvl="2"/>
            <a:r>
              <a:rPr lang="es-UY" dirty="0"/>
              <a:t>Supuesto técnico, usado para analizar las respuestas individuales ante cambios relativamente “pequeños” en el ingreso y los precios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title"/>
          </p:nvPr>
        </p:nvSpPr>
        <p:spPr>
          <a:xfrm>
            <a:off x="1524000" y="-76200"/>
            <a:ext cx="9144000" cy="923925"/>
          </a:xfrm>
          <a:noFill/>
          <a:ln/>
        </p:spPr>
        <p:txBody>
          <a:bodyPr/>
          <a:lstStyle/>
          <a:p>
            <a:r>
              <a:rPr lang="en-US" dirty="0" err="1"/>
              <a:t>Axiomas</a:t>
            </a:r>
            <a:r>
              <a:rPr lang="en-US" dirty="0"/>
              <a:t> de la </a:t>
            </a:r>
            <a:r>
              <a:rPr lang="en-US" dirty="0" err="1"/>
              <a:t>Elección</a:t>
            </a:r>
            <a:r>
              <a:rPr lang="en-US" dirty="0"/>
              <a:t> </a:t>
            </a:r>
            <a:r>
              <a:rPr lang="en-US" dirty="0" err="1"/>
              <a:t>Racional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08C8-8041-4C33-95E4-09EA6990F4D8}" type="slidenum">
              <a:rPr lang="en-US"/>
              <a:pPr/>
              <a:t>21</a:t>
            </a:fld>
            <a:endParaRPr lang="en-US"/>
          </a:p>
        </p:txBody>
      </p:sp>
      <p:sp>
        <p:nvSpPr>
          <p:cNvPr id="1310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11277600" cy="4953000"/>
          </a:xfrm>
        </p:spPr>
        <p:txBody>
          <a:bodyPr/>
          <a:lstStyle/>
          <a:p>
            <a:r>
              <a:rPr lang="es-ES" u="sng" dirty="0"/>
              <a:t>Definición</a:t>
            </a:r>
            <a:r>
              <a:rPr lang="es-ES" dirty="0"/>
              <a:t>: </a:t>
            </a:r>
            <a:r>
              <a:rPr lang="es-ES" i="1" dirty="0"/>
              <a:t>Un orden de preferencias sobre un conjunto X es una relación binaria ≽ sobre el conjunto X que satisface:    </a:t>
            </a:r>
          </a:p>
          <a:p>
            <a:pPr lvl="1"/>
            <a:r>
              <a:rPr lang="es-ES" i="1" dirty="0"/>
              <a:t>Completitud: Para cualquier </a:t>
            </a:r>
            <a:r>
              <a:rPr lang="es-ES" i="1" dirty="0" err="1"/>
              <a:t>x,y</a:t>
            </a:r>
            <a:r>
              <a:rPr lang="es-ES" i="1" dirty="0"/>
              <a:t> ∈ X, </a:t>
            </a:r>
            <a:r>
              <a:rPr lang="es-ES" i="1" dirty="0" err="1"/>
              <a:t>x≽y</a:t>
            </a:r>
            <a:r>
              <a:rPr lang="es-ES" i="1" dirty="0"/>
              <a:t> </a:t>
            </a:r>
            <a:r>
              <a:rPr lang="es-ES" i="1" dirty="0" err="1"/>
              <a:t>ó</a:t>
            </a:r>
            <a:r>
              <a:rPr lang="es-ES" i="1" dirty="0"/>
              <a:t> </a:t>
            </a:r>
            <a:r>
              <a:rPr lang="es-ES" i="1" dirty="0" err="1"/>
              <a:t>y≽x</a:t>
            </a:r>
            <a:r>
              <a:rPr lang="es-ES" i="1" dirty="0"/>
              <a:t>, donde ≽ se define como "es al menos preferible a"</a:t>
            </a:r>
          </a:p>
          <a:p>
            <a:pPr lvl="1"/>
            <a:r>
              <a:rPr lang="es-ES" i="1" dirty="0"/>
              <a:t>Transitividad: para </a:t>
            </a:r>
            <a:r>
              <a:rPr lang="es-ES" i="1" dirty="0" err="1"/>
              <a:t>x,y,z∈X</a:t>
            </a:r>
            <a:r>
              <a:rPr lang="es-ES" i="1" dirty="0"/>
              <a:t>, si </a:t>
            </a:r>
            <a:r>
              <a:rPr lang="es-ES" i="1" dirty="0" err="1"/>
              <a:t>x≽y</a:t>
            </a:r>
            <a:r>
              <a:rPr lang="es-ES" i="1" dirty="0"/>
              <a:t> e </a:t>
            </a:r>
            <a:r>
              <a:rPr lang="es-ES" i="1" dirty="0" err="1"/>
              <a:t>y≽z</a:t>
            </a:r>
            <a:r>
              <a:rPr lang="es-ES" i="1" dirty="0"/>
              <a:t>, entonces </a:t>
            </a:r>
            <a:r>
              <a:rPr lang="es-ES" i="1" dirty="0" err="1"/>
              <a:t>x≽z</a:t>
            </a:r>
            <a:r>
              <a:rPr lang="es-ES" i="1" dirty="0"/>
              <a:t> </a:t>
            </a:r>
          </a:p>
          <a:p>
            <a:pPr lvl="1"/>
            <a:r>
              <a:rPr lang="es-ES" i="1" dirty="0"/>
              <a:t>Continuidad</a:t>
            </a:r>
            <a:endParaRPr lang="en-US" i="1" dirty="0"/>
          </a:p>
        </p:txBody>
      </p:sp>
      <p:sp>
        <p:nvSpPr>
          <p:cNvPr id="131077" name="Rectangle 1029"/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9144000" cy="685799"/>
          </a:xfrm>
          <a:noFill/>
          <a:ln/>
        </p:spPr>
        <p:txBody>
          <a:bodyPr/>
          <a:lstStyle/>
          <a:p>
            <a:r>
              <a:rPr lang="es-ES" dirty="0"/>
              <a:t>Orden de preferencias</a:t>
            </a:r>
          </a:p>
        </p:txBody>
      </p:sp>
    </p:spTree>
    <p:extLst>
      <p:ext uri="{BB962C8B-B14F-4D97-AF65-F5344CB8AC3E}">
        <p14:creationId xmlns:p14="http://schemas.microsoft.com/office/powerpoint/2010/main" val="3679828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52600" y="0"/>
            <a:ext cx="8915400" cy="762000"/>
          </a:xfrm>
        </p:spPr>
        <p:txBody>
          <a:bodyPr/>
          <a:lstStyle/>
          <a:p>
            <a:r>
              <a:rPr lang="es-ES" sz="3800" dirty="0"/>
              <a:t>Sobre el modelo de elección racional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914400"/>
            <a:ext cx="11658600" cy="5334000"/>
          </a:xfrm>
        </p:spPr>
        <p:txBody>
          <a:bodyPr/>
          <a:lstStyle/>
          <a:p>
            <a:r>
              <a:rPr lang="es-UY" dirty="0"/>
              <a:t>Este modelo todavía es la base de la enorme mayoría los modelos económicos de comportamiento, no solamente en el caso del consumo.</a:t>
            </a:r>
            <a:endParaRPr lang="es-ES" dirty="0"/>
          </a:p>
          <a:p>
            <a:r>
              <a:rPr lang="es-ES" dirty="0"/>
              <a:t>No tan bueno en algunos casos.</a:t>
            </a:r>
          </a:p>
          <a:p>
            <a:r>
              <a:rPr lang="es-ES" dirty="0">
                <a:ea typeface="+mn-lt"/>
                <a:cs typeface="+mn-lt"/>
              </a:rPr>
              <a:t>La "economía del comportamiento" es la rama que estudia justamente todas las fallas del modelo de elección racional.</a:t>
            </a:r>
            <a:endParaRPr lang="es-ES" dirty="0"/>
          </a:p>
          <a:p>
            <a:r>
              <a:rPr lang="es-ES" dirty="0">
                <a:ea typeface="+mn-lt"/>
                <a:cs typeface="+mn-lt"/>
              </a:rPr>
              <a:t>Nosotros vamos a ver básicamente el modelo de elección racional porque es bueno para predecir cómo se comportan los consumidores en las situaciones básicas que vamos a ver en este curso. </a:t>
            </a:r>
            <a:endParaRPr lang="es-ES" dirty="0">
              <a:cs typeface="Arial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36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52600" y="0"/>
            <a:ext cx="8915400" cy="762000"/>
          </a:xfrm>
        </p:spPr>
        <p:txBody>
          <a:bodyPr/>
          <a:lstStyle/>
          <a:p>
            <a:r>
              <a:rPr lang="es-ES" sz="3800" dirty="0"/>
              <a:t>Sobre el modelo de elección racional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914400"/>
            <a:ext cx="11658600" cy="5334000"/>
          </a:xfrm>
        </p:spPr>
        <p:txBody>
          <a:bodyPr/>
          <a:lstStyle/>
          <a:p>
            <a:r>
              <a:rPr lang="es-ES" dirty="0"/>
              <a:t>De nuevo, es un modelo. </a:t>
            </a:r>
            <a:endParaRPr lang="es-ES"/>
          </a:p>
          <a:p>
            <a:r>
              <a:rPr lang="es-ES" dirty="0"/>
              <a:t>Los economistas somos conscientes que los individuos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/>
              <a:t>no siempre realizan todos</a:t>
            </a:r>
            <a:r>
              <a:rPr lang="es-ES" dirty="0">
                <a:ea typeface="+mn-lt"/>
                <a:cs typeface="+mn-lt"/>
              </a:rPr>
              <a:t> los cálculos que supone este modelo.</a:t>
            </a:r>
          </a:p>
          <a:p>
            <a:r>
              <a:rPr lang="es-ES" dirty="0">
                <a:ea typeface="+mn-lt"/>
                <a:cs typeface="+mn-lt"/>
              </a:rPr>
              <a:t>Que el modelo sea bueno significa que los individuos se comportan "como si" hicieran estos cálculos.</a:t>
            </a:r>
          </a:p>
          <a:p>
            <a:endParaRPr lang="es-UY" dirty="0">
              <a:cs typeface="Arial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43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6385" y="76200"/>
            <a:ext cx="11963399" cy="533400"/>
          </a:xfrm>
        </p:spPr>
        <p:txBody>
          <a:bodyPr/>
          <a:lstStyle/>
          <a:p>
            <a:r>
              <a:rPr lang="es-ES" sz="2600" dirty="0"/>
              <a:t>Comportamiento de los individuos: preferencias, creencias y restricciones</a:t>
            </a:r>
            <a:endParaRPr lang="es-ES" sz="2600" dirty="0">
              <a:cs typeface="Arial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914400"/>
            <a:ext cx="11430000" cy="5181600"/>
          </a:xfrm>
        </p:spPr>
        <p:txBody>
          <a:bodyPr/>
          <a:lstStyle/>
          <a:p>
            <a:r>
              <a:rPr lang="es-ES" dirty="0" smtClean="0"/>
              <a:t>Queremos </a:t>
            </a:r>
            <a:r>
              <a:rPr lang="es-ES" dirty="0"/>
              <a:t>establecer las bases de un modelo que nos responda la pregunta de </a:t>
            </a:r>
            <a:r>
              <a:rPr lang="es-ES" b="1" dirty="0"/>
              <a:t>por qué los individuos se comportan de una determinada manera y no </a:t>
            </a:r>
            <a:r>
              <a:rPr lang="es-ES" b="1" dirty="0" smtClean="0"/>
              <a:t>de otra</a:t>
            </a:r>
            <a:r>
              <a:rPr lang="es-ES" dirty="0"/>
              <a:t>. </a:t>
            </a:r>
            <a:endParaRPr lang="es-ES" dirty="0" smtClean="0"/>
          </a:p>
          <a:p>
            <a:r>
              <a:rPr lang="es-ES" dirty="0"/>
              <a:t>Uno de los factores que explican el comportamiento de las personas son sus </a:t>
            </a:r>
            <a:r>
              <a:rPr lang="es-ES" b="1" dirty="0"/>
              <a:t>preferencias</a:t>
            </a:r>
            <a:r>
              <a:rPr lang="es-ES" dirty="0"/>
              <a:t>. </a:t>
            </a:r>
            <a:r>
              <a:rPr lang="es-ES" dirty="0" smtClean="0"/>
              <a:t>Cuando hablamos de preferencias, generalmente hacemos referencia a los </a:t>
            </a:r>
            <a:r>
              <a:rPr lang="es-ES" b="1" dirty="0"/>
              <a:t>gustos</a:t>
            </a:r>
            <a:r>
              <a:rPr lang="es-ES" dirty="0"/>
              <a:t> (dentro de los cuáles incluimos propensiones </a:t>
            </a:r>
            <a:r>
              <a:rPr lang="es-ES" dirty="0" smtClean="0"/>
              <a:t>sicológicas y las relaciones afectivas con otros). </a:t>
            </a:r>
          </a:p>
          <a:p>
            <a:r>
              <a:rPr lang="es-ES" dirty="0" smtClean="0"/>
              <a:t>Así, las </a:t>
            </a:r>
            <a:r>
              <a:rPr lang="es-ES" dirty="0"/>
              <a:t>personas estudian economía porque es lo que le gusta, se ponen tal pantalón porque es lo que les gusta, etc. </a:t>
            </a: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69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6385" y="76200"/>
            <a:ext cx="11963399" cy="533400"/>
          </a:xfrm>
        </p:spPr>
        <p:txBody>
          <a:bodyPr/>
          <a:lstStyle/>
          <a:p>
            <a:r>
              <a:rPr lang="es-ES" sz="2600" dirty="0"/>
              <a:t>Comportamiento de los individuos: preferencias, creencias y restricciones</a:t>
            </a:r>
            <a:endParaRPr lang="es-ES" sz="2600" dirty="0">
              <a:cs typeface="Arial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914400"/>
            <a:ext cx="11430000" cy="5181600"/>
          </a:xfrm>
        </p:spPr>
        <p:txBody>
          <a:bodyPr/>
          <a:lstStyle/>
          <a:p>
            <a:r>
              <a:rPr lang="es-ES" dirty="0"/>
              <a:t>Sin embargo, a veces los comportamientos que observamos pueden ser el resultado de un proceso de decisión más elaborado. </a:t>
            </a:r>
            <a:endParaRPr lang="es-ES" dirty="0" smtClean="0"/>
          </a:p>
          <a:p>
            <a:r>
              <a:rPr lang="es-ES" dirty="0" smtClean="0"/>
              <a:t>Este </a:t>
            </a:r>
            <a:r>
              <a:rPr lang="es-ES" dirty="0"/>
              <a:t>es el caso de los comportamientos o acciones tendientes a la consecución de un fin u objetivo. </a:t>
            </a:r>
            <a:endParaRPr lang="es-ES" dirty="0" smtClean="0"/>
          </a:p>
          <a:p>
            <a:pPr lvl="1"/>
            <a:r>
              <a:rPr lang="es-ES" dirty="0" smtClean="0"/>
              <a:t>corto </a:t>
            </a:r>
            <a:r>
              <a:rPr lang="es-ES" dirty="0"/>
              <a:t>plazo (conquistar a otra </a:t>
            </a:r>
            <a:r>
              <a:rPr lang="es-ES" dirty="0" smtClean="0"/>
              <a:t>persona), </a:t>
            </a:r>
          </a:p>
          <a:p>
            <a:pPr lvl="1"/>
            <a:r>
              <a:rPr lang="es-ES" dirty="0" smtClean="0"/>
              <a:t>mediano </a:t>
            </a:r>
            <a:r>
              <a:rPr lang="es-ES" dirty="0"/>
              <a:t>plazo (recibirme de economista) </a:t>
            </a:r>
            <a:endParaRPr lang="es-ES" dirty="0" smtClean="0"/>
          </a:p>
          <a:p>
            <a:pPr lvl="1"/>
            <a:r>
              <a:rPr lang="es-ES" dirty="0" smtClean="0"/>
              <a:t>largo </a:t>
            </a:r>
            <a:r>
              <a:rPr lang="es-ES" dirty="0"/>
              <a:t>plazo (desarrollar tal carrera profesional). </a:t>
            </a: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7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6385" y="76200"/>
            <a:ext cx="11963399" cy="533400"/>
          </a:xfrm>
        </p:spPr>
        <p:txBody>
          <a:bodyPr/>
          <a:lstStyle/>
          <a:p>
            <a:r>
              <a:rPr lang="es-ES" sz="2600" dirty="0"/>
              <a:t>Comportamiento de los individuos: preferencias, creencias y restricciones</a:t>
            </a:r>
            <a:endParaRPr lang="es-ES" sz="2600" dirty="0">
              <a:cs typeface="Arial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914400"/>
            <a:ext cx="11430000" cy="5181600"/>
          </a:xfrm>
        </p:spPr>
        <p:txBody>
          <a:bodyPr/>
          <a:lstStyle/>
          <a:p>
            <a:r>
              <a:rPr lang="es-ES" dirty="0"/>
              <a:t>En este caso, los comportamientos o acciones de la persona que observamos son los que él o ella entiende son las necesarias para lograr estos fines u </a:t>
            </a:r>
            <a:r>
              <a:rPr lang="es-ES" dirty="0" smtClean="0"/>
              <a:t>objetivos, dentro del conjunto de comportamientos o acciones que son posibles </a:t>
            </a:r>
          </a:p>
          <a:p>
            <a:r>
              <a:rPr lang="es-ES" dirty="0"/>
              <a:t> Su comportamiento es </a:t>
            </a:r>
            <a:r>
              <a:rPr lang="es-ES" dirty="0" smtClean="0"/>
              <a:t>entonces el </a:t>
            </a:r>
            <a:r>
              <a:rPr lang="es-ES" dirty="0"/>
              <a:t>resultado de </a:t>
            </a:r>
            <a:endParaRPr lang="es-ES" dirty="0" smtClean="0"/>
          </a:p>
          <a:p>
            <a:pPr lvl="1"/>
            <a:r>
              <a:rPr lang="es-ES" dirty="0" smtClean="0"/>
              <a:t>sus </a:t>
            </a:r>
            <a:r>
              <a:rPr lang="es-ES" dirty="0"/>
              <a:t>preferencias (que lo llevan a elegir tal objetivo y no otro) </a:t>
            </a:r>
            <a:endParaRPr lang="es-ES" dirty="0" smtClean="0"/>
          </a:p>
          <a:p>
            <a:pPr lvl="1"/>
            <a:r>
              <a:rPr lang="es-ES" dirty="0" smtClean="0"/>
              <a:t>sus </a:t>
            </a:r>
            <a:r>
              <a:rPr lang="es-ES" b="1" dirty="0"/>
              <a:t>creencias</a:t>
            </a:r>
            <a:r>
              <a:rPr lang="es-ES" dirty="0"/>
              <a:t> acerca de cómo funciona el mundo (qué es lo que tiene que hacer para lograr lo que quiere</a:t>
            </a:r>
            <a:r>
              <a:rPr lang="es-ES" dirty="0" smtClean="0"/>
              <a:t>)</a:t>
            </a:r>
          </a:p>
          <a:p>
            <a:pPr lvl="1"/>
            <a:r>
              <a:rPr lang="es-ES" b="1" dirty="0"/>
              <a:t>restricciones </a:t>
            </a:r>
            <a:r>
              <a:rPr lang="es-ES" dirty="0" smtClean="0"/>
              <a:t>(</a:t>
            </a:r>
            <a:r>
              <a:rPr lang="es-ES" dirty="0"/>
              <a:t>normas </a:t>
            </a:r>
            <a:r>
              <a:rPr lang="es-ES" dirty="0" smtClean="0"/>
              <a:t>legales, normas sociales, riqueza)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089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6385" y="76200"/>
            <a:ext cx="11963399" cy="533400"/>
          </a:xfrm>
        </p:spPr>
        <p:txBody>
          <a:bodyPr/>
          <a:lstStyle/>
          <a:p>
            <a:r>
              <a:rPr lang="es-ES" sz="2600" dirty="0" smtClean="0"/>
              <a:t>Razones de comportamiento que están fuera del modelo racional</a:t>
            </a:r>
            <a:endParaRPr lang="es-ES" sz="2600" dirty="0">
              <a:cs typeface="Arial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914400"/>
            <a:ext cx="11430000" cy="5181600"/>
          </a:xfrm>
        </p:spPr>
        <p:txBody>
          <a:bodyPr/>
          <a:lstStyle/>
          <a:p>
            <a:r>
              <a:rPr lang="es-ES" dirty="0" smtClean="0"/>
              <a:t>Existen </a:t>
            </a:r>
            <a:r>
              <a:rPr lang="es-ES" dirty="0"/>
              <a:t>otras razones de comportamiento que están por fuera del modelo de elección </a:t>
            </a:r>
            <a:r>
              <a:rPr lang="es-ES" dirty="0" smtClean="0"/>
              <a:t>racional: los hábitos</a:t>
            </a:r>
            <a:r>
              <a:rPr lang="es-ES" dirty="0"/>
              <a:t>, las emociones (la vergüenza o enojo) y otras reacciones viscerales (como el miedo), la manera en que los individuos enmarcan una </a:t>
            </a:r>
            <a:r>
              <a:rPr lang="es-ES" dirty="0" smtClean="0"/>
              <a:t>decisión </a:t>
            </a:r>
            <a:r>
              <a:rPr lang="es-ES" dirty="0"/>
              <a:t>y los compromisos (como las promesas). </a:t>
            </a: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57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6385" y="76200"/>
            <a:ext cx="11963399" cy="533400"/>
          </a:xfrm>
        </p:spPr>
        <p:txBody>
          <a:bodyPr/>
          <a:lstStyle/>
          <a:p>
            <a:r>
              <a:rPr lang="es-ES" sz="2600" dirty="0" smtClean="0"/>
              <a:t>Razones de comportamiento que están fuera del modelo racional</a:t>
            </a:r>
            <a:endParaRPr lang="es-ES" sz="2600" dirty="0">
              <a:cs typeface="Arial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914400"/>
            <a:ext cx="11430000" cy="5181600"/>
          </a:xfrm>
        </p:spPr>
        <p:txBody>
          <a:bodyPr/>
          <a:lstStyle/>
          <a:p>
            <a:r>
              <a:rPr lang="es-ES" dirty="0"/>
              <a:t>Implícitamente, el modelo de elección racional asume capacidades cognitivas y de información ilimitadas de los sujetos que toman las decisiones. </a:t>
            </a:r>
            <a:endParaRPr lang="es-ES" dirty="0" smtClean="0"/>
          </a:p>
          <a:p>
            <a:pPr lvl="1"/>
            <a:r>
              <a:rPr lang="es-ES" dirty="0" smtClean="0"/>
              <a:t>Esto </a:t>
            </a:r>
            <a:r>
              <a:rPr lang="es-ES" dirty="0"/>
              <a:t>les permite evaluar todas las alternativas de manera </a:t>
            </a:r>
            <a:r>
              <a:rPr lang="es-ES" dirty="0" smtClean="0"/>
              <a:t>correcta. </a:t>
            </a:r>
          </a:p>
          <a:p>
            <a:r>
              <a:rPr lang="es-ES" dirty="0" smtClean="0"/>
              <a:t>Sin </a:t>
            </a:r>
            <a:r>
              <a:rPr lang="es-ES" dirty="0"/>
              <a:t>embargo, sabemos que esto no es cierto. </a:t>
            </a:r>
            <a:endParaRPr lang="es-ES" dirty="0" smtClean="0"/>
          </a:p>
          <a:p>
            <a:r>
              <a:rPr lang="es-ES" dirty="0" smtClean="0"/>
              <a:t>Los </a:t>
            </a:r>
            <a:r>
              <a:rPr lang="es-ES" dirty="0"/>
              <a:t>individuos se equivocan (entiende que es una acción la que lo llevará a su objetivo, cuando en realidad es otra) y desconocen cosas. </a:t>
            </a:r>
            <a:endParaRPr lang="es-ES" dirty="0" smtClean="0"/>
          </a:p>
          <a:p>
            <a:r>
              <a:rPr lang="es-ES" dirty="0" smtClean="0"/>
              <a:t>Por </a:t>
            </a:r>
            <a:r>
              <a:rPr lang="es-ES" dirty="0"/>
              <a:t>ende, restricciones individuales como </a:t>
            </a:r>
            <a:r>
              <a:rPr lang="es-ES" b="1" dirty="0"/>
              <a:t>su capacidad</a:t>
            </a:r>
            <a:r>
              <a:rPr lang="es-ES" dirty="0"/>
              <a:t> intelectual también son razones de comportamiento.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45676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C136B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757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C136B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757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95088A895E96439FC25D4076FA7587" ma:contentTypeVersion="13" ma:contentTypeDescription="Crear nuevo documento." ma:contentTypeScope="" ma:versionID="300a5c369d3a7063d701097b4bfe84f4">
  <xsd:schema xmlns:xsd="http://www.w3.org/2001/XMLSchema" xmlns:xs="http://www.w3.org/2001/XMLSchema" xmlns:p="http://schemas.microsoft.com/office/2006/metadata/properties" xmlns:ns3="34a7b3cb-ef7e-494e-999c-402a0eddc67f" xmlns:ns4="2064fbaa-bccd-4f10-b374-dc5c8a69bb10" targetNamespace="http://schemas.microsoft.com/office/2006/metadata/properties" ma:root="true" ma:fieldsID="243ec1246d54eb4c70526c533490c5ba" ns3:_="" ns4:_="">
    <xsd:import namespace="34a7b3cb-ef7e-494e-999c-402a0eddc67f"/>
    <xsd:import namespace="2064fbaa-bccd-4f10-b374-dc5c8a69bb1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a7b3cb-ef7e-494e-999c-402a0eddc67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4fbaa-bccd-4f10-b374-dc5c8a69bb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69F535-391F-4244-A8CD-7F2C74B70B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7EE837-8030-460E-8511-C94CF31AA33F}">
  <ds:schemaRefs>
    <ds:schemaRef ds:uri="http://purl.org/dc/elements/1.1/"/>
    <ds:schemaRef ds:uri="http://purl.org/dc/dcmitype/"/>
    <ds:schemaRef ds:uri="2064fbaa-bccd-4f10-b374-dc5c8a69bb10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34a7b3cb-ef7e-494e-999c-402a0eddc67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E1F34D5-59D0-48B5-8A42-E5F8A580C8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a7b3cb-ef7e-494e-999c-402a0eddc67f"/>
    <ds:schemaRef ds:uri="2064fbaa-bccd-4f10-b374-dc5c8a69bb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3904</TotalTime>
  <Words>1186</Words>
  <Application>Microsoft Office PowerPoint</Application>
  <PresentationFormat>Panorámica</PresentationFormat>
  <Paragraphs>109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4" baseType="lpstr">
      <vt:lpstr>Arial</vt:lpstr>
      <vt:lpstr>Times New Roman</vt:lpstr>
      <vt:lpstr>Default Design</vt:lpstr>
      <vt:lpstr>Capítulo 1</vt:lpstr>
      <vt:lpstr>Objetivos</vt:lpstr>
      <vt:lpstr>Sobre el modelo de elección racional</vt:lpstr>
      <vt:lpstr>Sobre el modelo de elección racional</vt:lpstr>
      <vt:lpstr>Comportamiento de los individuos: preferencias, creencias y restricciones</vt:lpstr>
      <vt:lpstr>Comportamiento de los individuos: preferencias, creencias y restricciones</vt:lpstr>
      <vt:lpstr>Comportamiento de los individuos: preferencias, creencias y restricciones</vt:lpstr>
      <vt:lpstr>Razones de comportamiento que están fuera del modelo racional</vt:lpstr>
      <vt:lpstr>Razones de comportamiento que están fuera del modelo racional</vt:lpstr>
      <vt:lpstr>Un modelo más rico de comportamientos</vt:lpstr>
      <vt:lpstr>El Modelo de la Elección Racional</vt:lpstr>
      <vt:lpstr>El Modelo de la Elección Racional</vt:lpstr>
      <vt:lpstr>Axiomas de la Elección "Racional"</vt:lpstr>
      <vt:lpstr>Axiomas de la Elección "Racional"</vt:lpstr>
      <vt:lpstr>Axiomas de la Elección "Racional"</vt:lpstr>
      <vt:lpstr>Axiomas de la Elección "Racional"</vt:lpstr>
      <vt:lpstr>Axiomas de la Elección "Racional"</vt:lpstr>
      <vt:lpstr>Axiomas de la Elección "Racional"</vt:lpstr>
      <vt:lpstr>Axiomas de la Elección Racional</vt:lpstr>
      <vt:lpstr>Axiomas de la Elección Racional</vt:lpstr>
      <vt:lpstr>Orden de preferencias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MICROECONOMIC THEORY</dc:title>
  <dc:creator>Eastern Illinois University</dc:creator>
  <cp:lastModifiedBy>CAFFERA Marcelo</cp:lastModifiedBy>
  <cp:revision>715</cp:revision>
  <cp:lastPrinted>2003-12-07T01:30:56Z</cp:lastPrinted>
  <dcterms:created xsi:type="dcterms:W3CDTF">2003-12-04T02:16:42Z</dcterms:created>
  <dcterms:modified xsi:type="dcterms:W3CDTF">2021-04-07T12:02:48Z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0x010100BA95088A895E96439FC25D4076FA7587</vt:lpwstr>
  </property>
</Properties>
</file>