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slides/slide76.xml" ContentType="application/vnd.openxmlformats-officedocument.presentationml.slide+xml"/>
  <Override PartName="/ppt/slides/slide94.xml" ContentType="application/vnd.openxmlformats-officedocument.presentationml.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s/slide83.xml" ContentType="application/vnd.openxmlformats-officedocument.presentationml.slide+xml"/>
  <Override PartName="/ppt/slides/slide102.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slides/slide72.xml" ContentType="application/vnd.openxmlformats-officedocument.presentationml.slide+xml"/>
  <Override PartName="/ppt/slides/slide90.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s/slide99.xml" ContentType="application/vnd.openxmlformats-officedocument.presentationml.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slides/slide68.xml" ContentType="application/vnd.openxmlformats-officedocument.presentationml.slide+xml"/>
  <Override PartName="/ppt/slides/slide77.xml" ContentType="application/vnd.openxmlformats-officedocument.presentationml.slide+xml"/>
  <Override PartName="/ppt/slides/slide88.xml" ContentType="application/vnd.openxmlformats-officedocument.presentationml.slide+xml"/>
  <Override PartName="/ppt/slides/slide97.xml" ContentType="application/vnd.openxmlformats-officedocument.presentationml.slide+xml"/>
  <Override PartName="/ppt/slides/slide107.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slides/slide75.xml" ContentType="application/vnd.openxmlformats-officedocument.presentationml.slide+xml"/>
  <Override PartName="/ppt/slides/slide86.xml" ContentType="application/vnd.openxmlformats-officedocument.presentationml.slide+xml"/>
  <Override PartName="/ppt/slides/slide95.xml" ContentType="application/vnd.openxmlformats-officedocument.presentationml.slide+xml"/>
  <Override PartName="/ppt/slides/slide103.xml" ContentType="application/vnd.openxmlformats-officedocument.presentationml.slide+xml"/>
  <Override PartName="/ppt/slides/slide105.xml" ContentType="application/vnd.openxmlformats-officedocument.presentationml.slide+xml"/>
  <Override PartName="/ppt/slideLayouts/slideLayout7.xml" ContentType="application/vnd.openxmlformats-officedocument.presentationml.slideLayout+xml"/>
  <Default Extension="bin" ContentType="application/vnd.openxmlformats-officedocument.oleObject"/>
  <Default Extension="png" ContentType="image/png"/>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slides/slide73.xml" ContentType="application/vnd.openxmlformats-officedocument.presentationml.slide+xml"/>
  <Override PartName="/ppt/slides/slide84.xml" ContentType="application/vnd.openxmlformats-officedocument.presentationml.slide+xml"/>
  <Override PartName="/ppt/slides/slide93.xml" ContentType="application/vnd.openxmlformats-officedocument.presentationml.slide+xml"/>
  <Override PartName="/ppt/slides/slide101.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s/slide71.xml" ContentType="application/vnd.openxmlformats-officedocument.presentationml.slide+xml"/>
  <Override PartName="/ppt/slides/slide80.xml" ContentType="application/vnd.openxmlformats-officedocument.presentationml.slide+xml"/>
  <Override PartName="/ppt/slides/slide82.xml" ContentType="application/vnd.openxmlformats-officedocument.presentationml.slide+xml"/>
  <Override PartName="/ppt/slides/slide91.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Default Extension="vml" ContentType="application/vnd.openxmlformats-officedocument.vmlDrawing"/>
  <Override PartName="/ppt/slides/slide89.xml" ContentType="application/vnd.openxmlformats-officedocument.presentationml.slide+xml"/>
  <Override PartName="/ppt/slides/slide98.xml" ContentType="application/vnd.openxmlformats-officedocument.presentationml.slide+xml"/>
  <Override PartName="/ppt/slides/slide108.xml" ContentType="application/vnd.openxmlformats-officedocument.presentationml.slide+xml"/>
  <Override PartName="/ppt/slides/slide8.xml" ContentType="application/vnd.openxmlformats-officedocument.presentationml.slide+xml"/>
  <Override PartName="/ppt/slides/slide49.xml" ContentType="application/vnd.openxmlformats-officedocument.presentationml.slide+xml"/>
  <Override PartName="/ppt/slides/slide69.xml" ContentType="application/vnd.openxmlformats-officedocument.presentationml.slide+xml"/>
  <Override PartName="/ppt/slides/slide78.xml" ContentType="application/vnd.openxmlformats-officedocument.presentationml.slide+xml"/>
  <Override PartName="/ppt/slides/slide87.xml" ContentType="application/vnd.openxmlformats-officedocument.presentationml.slide+xml"/>
  <Override PartName="/ppt/slides/slide96.xml" ContentType="application/vnd.openxmlformats-officedocument.presentationml.slide+xml"/>
  <Override PartName="/ppt/slides/slide106.xml" ContentType="application/vnd.openxmlformats-officedocument.presentationml.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s/slide85.xml" ContentType="application/vnd.openxmlformats-officedocument.presentationml.slide+xml"/>
  <Override PartName="/ppt/slides/slide104.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s/slide74.xml" ContentType="application/vnd.openxmlformats-officedocument.presentationml.slide+xml"/>
  <Override PartName="/ppt/slides/slide92.xml" ContentType="application/vnd.openxmlformats-officedocument.presentationml.slide+xml"/>
  <Override PartName="/ppt/slideLayouts/slideLayout4.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slides/slide81.xml" ContentType="application/vnd.openxmlformats-officedocument.presentationml.slide+xml"/>
  <Override PartName="/ppt/slides/slide100.xml" ContentType="application/vnd.openxmlformats-officedocument.presentationml.slide+xml"/>
  <Default Extension="wmf" ContentType="image/x-wmf"/>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slides/slide70.xml" ContentType="application/vnd.openxmlformats-officedocument.presentationml.slide+xml"/>
  <Override PartName="/ppt/slides/slide12.xml" ContentType="application/vnd.openxmlformats-officedocument.presentationml.slide+xml"/>
  <Override PartName="/ppt/slides/slide30.xml" ContentType="application/vnd.openxmlformats-officedocument.presentationml.slide+xml"/>
  <Override PartName="/ppt/slideLayouts/slideLayout11.xml" ContentType="application/vnd.openxmlformats-officedocument.presentationml.slideLayout+xml"/>
  <Override PartName="/ppt/slides/slide79.xml" ContentType="application/vnd.openxmlformats-officedocument.presentationml.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0"/>
  </p:notesMasterIdLst>
  <p:sldIdLst>
    <p:sldId id="256" r:id="rId2"/>
    <p:sldId id="257" r:id="rId3"/>
    <p:sldId id="258" r:id="rId4"/>
    <p:sldId id="259" r:id="rId5"/>
    <p:sldId id="260" r:id="rId6"/>
    <p:sldId id="261" r:id="rId7"/>
    <p:sldId id="262" r:id="rId8"/>
    <p:sldId id="263" r:id="rId9"/>
    <p:sldId id="264" r:id="rId10"/>
    <p:sldId id="265" r:id="rId11"/>
    <p:sldId id="276" r:id="rId12"/>
    <p:sldId id="278" r:id="rId13"/>
    <p:sldId id="277" r:id="rId14"/>
    <p:sldId id="279" r:id="rId15"/>
    <p:sldId id="280" r:id="rId16"/>
    <p:sldId id="281" r:id="rId17"/>
    <p:sldId id="282" r:id="rId18"/>
    <p:sldId id="283" r:id="rId19"/>
    <p:sldId id="284" r:id="rId20"/>
    <p:sldId id="285" r:id="rId21"/>
    <p:sldId id="286" r:id="rId22"/>
    <p:sldId id="287" r:id="rId23"/>
    <p:sldId id="266" r:id="rId24"/>
    <p:sldId id="267" r:id="rId25"/>
    <p:sldId id="268" r:id="rId26"/>
    <p:sldId id="269" r:id="rId27"/>
    <p:sldId id="270" r:id="rId28"/>
    <p:sldId id="271" r:id="rId29"/>
    <p:sldId id="272" r:id="rId30"/>
    <p:sldId id="273" r:id="rId31"/>
    <p:sldId id="274" r:id="rId32"/>
    <p:sldId id="275" r:id="rId33"/>
    <p:sldId id="288" r:id="rId34"/>
    <p:sldId id="289" r:id="rId35"/>
    <p:sldId id="290" r:id="rId36"/>
    <p:sldId id="291" r:id="rId37"/>
    <p:sldId id="292" r:id="rId38"/>
    <p:sldId id="293" r:id="rId39"/>
    <p:sldId id="294" r:id="rId40"/>
    <p:sldId id="295" r:id="rId41"/>
    <p:sldId id="296" r:id="rId42"/>
    <p:sldId id="297" r:id="rId43"/>
    <p:sldId id="298" r:id="rId44"/>
    <p:sldId id="299" r:id="rId45"/>
    <p:sldId id="300" r:id="rId46"/>
    <p:sldId id="301" r:id="rId47"/>
    <p:sldId id="302" r:id="rId48"/>
    <p:sldId id="303" r:id="rId49"/>
    <p:sldId id="304" r:id="rId50"/>
    <p:sldId id="305" r:id="rId51"/>
    <p:sldId id="306" r:id="rId52"/>
    <p:sldId id="307" r:id="rId53"/>
    <p:sldId id="308" r:id="rId54"/>
    <p:sldId id="309" r:id="rId55"/>
    <p:sldId id="310" r:id="rId56"/>
    <p:sldId id="312" r:id="rId57"/>
    <p:sldId id="311" r:id="rId58"/>
    <p:sldId id="313" r:id="rId59"/>
    <p:sldId id="314" r:id="rId60"/>
    <p:sldId id="315" r:id="rId61"/>
    <p:sldId id="316" r:id="rId62"/>
    <p:sldId id="317" r:id="rId63"/>
    <p:sldId id="318" r:id="rId64"/>
    <p:sldId id="319" r:id="rId65"/>
    <p:sldId id="320" r:id="rId66"/>
    <p:sldId id="321" r:id="rId67"/>
    <p:sldId id="322" r:id="rId68"/>
    <p:sldId id="323" r:id="rId69"/>
    <p:sldId id="324" r:id="rId70"/>
    <p:sldId id="325" r:id="rId71"/>
    <p:sldId id="326" r:id="rId72"/>
    <p:sldId id="327" r:id="rId73"/>
    <p:sldId id="328" r:id="rId74"/>
    <p:sldId id="329" r:id="rId75"/>
    <p:sldId id="330" r:id="rId76"/>
    <p:sldId id="331" r:id="rId77"/>
    <p:sldId id="332" r:id="rId78"/>
    <p:sldId id="333" r:id="rId79"/>
    <p:sldId id="334" r:id="rId80"/>
    <p:sldId id="335" r:id="rId81"/>
    <p:sldId id="336" r:id="rId82"/>
    <p:sldId id="337" r:id="rId83"/>
    <p:sldId id="338" r:id="rId84"/>
    <p:sldId id="339" r:id="rId85"/>
    <p:sldId id="340" r:id="rId86"/>
    <p:sldId id="341" r:id="rId87"/>
    <p:sldId id="342" r:id="rId88"/>
    <p:sldId id="343" r:id="rId89"/>
    <p:sldId id="345" r:id="rId90"/>
    <p:sldId id="346" r:id="rId91"/>
    <p:sldId id="347" r:id="rId92"/>
    <p:sldId id="348" r:id="rId93"/>
    <p:sldId id="349" r:id="rId94"/>
    <p:sldId id="350" r:id="rId95"/>
    <p:sldId id="351" r:id="rId96"/>
    <p:sldId id="352" r:id="rId97"/>
    <p:sldId id="353" r:id="rId98"/>
    <p:sldId id="354" r:id="rId99"/>
    <p:sldId id="355" r:id="rId100"/>
    <p:sldId id="356" r:id="rId101"/>
    <p:sldId id="357" r:id="rId102"/>
    <p:sldId id="358" r:id="rId103"/>
    <p:sldId id="359" r:id="rId104"/>
    <p:sldId id="360" r:id="rId105"/>
    <p:sldId id="361" r:id="rId106"/>
    <p:sldId id="362" r:id="rId107"/>
    <p:sldId id="363" r:id="rId108"/>
    <p:sldId id="364" r:id="rId109"/>
  </p:sldIdLst>
  <p:sldSz cx="9144000" cy="6858000" type="screen4x3"/>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12"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07" Type="http://schemas.openxmlformats.org/officeDocument/2006/relationships/slide" Target="slides/slide106.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102" Type="http://schemas.openxmlformats.org/officeDocument/2006/relationships/slide" Target="slides/slide101.xml"/><Relationship Id="rId110" Type="http://schemas.openxmlformats.org/officeDocument/2006/relationships/notesMaster" Target="notesMasters/notesMaster1.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slide" Target="slides/slide94.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13"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slide" Target="slides/slide9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103" Type="http://schemas.openxmlformats.org/officeDocument/2006/relationships/slide" Target="slides/slide102.xml"/><Relationship Id="rId108" Type="http://schemas.openxmlformats.org/officeDocument/2006/relationships/slide" Target="slides/slide107.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1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6" Type="http://schemas.openxmlformats.org/officeDocument/2006/relationships/slide" Target="slides/slide105.xml"/><Relationship Id="rId114"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6.w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9.wmf"/></Relationships>
</file>

<file path=ppt/drawings/_rels/vmlDrawing13.vml.rels><?xml version="1.0" encoding="UTF-8" standalone="yes"?>
<Relationships xmlns="http://schemas.openxmlformats.org/package/2006/relationships"><Relationship Id="rId3" Type="http://schemas.openxmlformats.org/officeDocument/2006/relationships/image" Target="../media/image23.wmf"/><Relationship Id="rId2" Type="http://schemas.openxmlformats.org/officeDocument/2006/relationships/image" Target="../media/image22.wmf"/><Relationship Id="rId1" Type="http://schemas.openxmlformats.org/officeDocument/2006/relationships/image" Target="../media/image21.w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4.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s>
</file>

<file path=ppt/drawings/_rels/vmlDrawing16.vml.rels><?xml version="1.0" encoding="UTF-8" standalone="yes"?>
<Relationships xmlns="http://schemas.openxmlformats.org/package/2006/relationships"><Relationship Id="rId3" Type="http://schemas.openxmlformats.org/officeDocument/2006/relationships/image" Target="../media/image30.wmf"/><Relationship Id="rId2" Type="http://schemas.openxmlformats.org/officeDocument/2006/relationships/image" Target="../media/image29.wmf"/><Relationship Id="rId1" Type="http://schemas.openxmlformats.org/officeDocument/2006/relationships/image" Target="../media/image28.wmf"/></Relationships>
</file>

<file path=ppt/drawings/_rels/vmlDrawing17.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4.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5.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20.vml.rels><?xml version="1.0" encoding="UTF-8" standalone="yes"?>
<Relationships xmlns="http://schemas.openxmlformats.org/package/2006/relationships"><Relationship Id="rId1" Type="http://schemas.openxmlformats.org/officeDocument/2006/relationships/image" Target="../media/image36.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1.wmf"/></Relationships>
</file>

<file path=ppt/drawings/_rels/vmlDrawing23.vml.rels><?xml version="1.0" encoding="UTF-8" standalone="yes"?>
<Relationships xmlns="http://schemas.openxmlformats.org/package/2006/relationships"><Relationship Id="rId1" Type="http://schemas.openxmlformats.org/officeDocument/2006/relationships/image" Target="../media/image47.wmf"/></Relationships>
</file>

<file path=ppt/drawings/_rels/vmlDrawing24.vml.rels><?xml version="1.0" encoding="UTF-8" standalone="yes"?>
<Relationships xmlns="http://schemas.openxmlformats.org/package/2006/relationships"><Relationship Id="rId1" Type="http://schemas.openxmlformats.org/officeDocument/2006/relationships/image" Target="../media/image48.wmf"/></Relationships>
</file>

<file path=ppt/drawings/_rels/vmlDrawing25.vml.rels><?xml version="1.0" encoding="UTF-8" standalone="yes"?>
<Relationships xmlns="http://schemas.openxmlformats.org/package/2006/relationships"><Relationship Id="rId1" Type="http://schemas.openxmlformats.org/officeDocument/2006/relationships/image" Target="../media/image49.wmf"/></Relationships>
</file>

<file path=ppt/drawings/_rels/vmlDrawing26.vml.rels><?xml version="1.0" encoding="UTF-8" standalone="yes"?>
<Relationships xmlns="http://schemas.openxmlformats.org/package/2006/relationships"><Relationship Id="rId2" Type="http://schemas.openxmlformats.org/officeDocument/2006/relationships/image" Target="../media/image52.wmf"/><Relationship Id="rId1" Type="http://schemas.openxmlformats.org/officeDocument/2006/relationships/image" Target="../media/image51.wmf"/></Relationships>
</file>

<file path=ppt/drawings/_rels/vmlDrawing27.vml.rels><?xml version="1.0" encoding="UTF-8" standalone="yes"?>
<Relationships xmlns="http://schemas.openxmlformats.org/package/2006/relationships"><Relationship Id="rId2" Type="http://schemas.openxmlformats.org/officeDocument/2006/relationships/image" Target="../media/image54.wmf"/><Relationship Id="rId1" Type="http://schemas.openxmlformats.org/officeDocument/2006/relationships/image" Target="../media/image53.wmf"/></Relationships>
</file>

<file path=ppt/drawings/_rels/vmlDrawing28.vml.rels><?xml version="1.0" encoding="UTF-8" standalone="yes"?>
<Relationships xmlns="http://schemas.openxmlformats.org/package/2006/relationships"><Relationship Id="rId3" Type="http://schemas.openxmlformats.org/officeDocument/2006/relationships/image" Target="../media/image57.wmf"/><Relationship Id="rId2" Type="http://schemas.openxmlformats.org/officeDocument/2006/relationships/image" Target="../media/image56.wmf"/><Relationship Id="rId1" Type="http://schemas.openxmlformats.org/officeDocument/2006/relationships/image" Target="../media/image55.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4.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9.w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4.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7C010B8-F63A-486D-B9CA-6E8506DF7974}" type="datetimeFigureOut">
              <a:rPr lang="en-US" smtClean="0"/>
              <a:pPr/>
              <a:t>10/19/2010</a:t>
            </a:fld>
            <a:endParaRPr lang="en-US"/>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DFFE23A0-0A95-4CC5-8416-12342C531260}" type="slidenum">
              <a:rPr lang="en-US" smtClean="0"/>
              <a:pPr/>
              <a:t>‹Nº›</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
          </a:p>
        </p:txBody>
      </p:sp>
      <p:sp>
        <p:nvSpPr>
          <p:cNvPr id="4" name="3 Marcador de fecha"/>
          <p:cNvSpPr>
            <a:spLocks noGrp="1"/>
          </p:cNvSpPr>
          <p:nvPr>
            <p:ph type="dt" sz="half" idx="10"/>
          </p:nvPr>
        </p:nvSpPr>
        <p:spPr/>
        <p:txBody>
          <a:bodyPr/>
          <a:lstStyle/>
          <a:p>
            <a:fld id="{9FE3D605-7A27-41D0-8F6C-4D7AC66DF047}" type="datetime1">
              <a:rPr lang="es-ES" smtClean="0"/>
              <a:pPr/>
              <a:t>19/10/2010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D3AA3729-A7C0-48F2-A058-357F70CF366B}" type="datetime1">
              <a:rPr lang="es-ES" smtClean="0"/>
              <a:pPr/>
              <a:t>19/10/2010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BFCAC78E-402C-4199-B133-5D088EB07572}" type="datetime1">
              <a:rPr lang="es-ES" smtClean="0"/>
              <a:pPr/>
              <a:t>19/10/2010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10"/>
          </p:nvPr>
        </p:nvSpPr>
        <p:spPr/>
        <p:txBody>
          <a:bodyPr/>
          <a:lstStyle/>
          <a:p>
            <a:fld id="{602E46DE-1C35-4413-9F75-D1E3C35C5A12}" type="datetime1">
              <a:rPr lang="es-ES" smtClean="0"/>
              <a:pPr/>
              <a:t>19/10/2010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DBCA076F-A7C9-4834-8AC3-E0B3B74D481F}" type="datetime1">
              <a:rPr lang="es-ES" smtClean="0"/>
              <a:pPr/>
              <a:t>19/10/2010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fecha"/>
          <p:cNvSpPr>
            <a:spLocks noGrp="1"/>
          </p:cNvSpPr>
          <p:nvPr>
            <p:ph type="dt" sz="half" idx="10"/>
          </p:nvPr>
        </p:nvSpPr>
        <p:spPr/>
        <p:txBody>
          <a:bodyPr/>
          <a:lstStyle/>
          <a:p>
            <a:fld id="{CB582A22-3D4F-4757-92C1-1F92F3FF703F}" type="datetime1">
              <a:rPr lang="es-ES" smtClean="0"/>
              <a:pPr/>
              <a:t>19/10/2010</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
        <p:nvSpPr>
          <p:cNvPr id="7" name="6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6 Marcador de fecha"/>
          <p:cNvSpPr>
            <a:spLocks noGrp="1"/>
          </p:cNvSpPr>
          <p:nvPr>
            <p:ph type="dt" sz="half" idx="10"/>
          </p:nvPr>
        </p:nvSpPr>
        <p:spPr/>
        <p:txBody>
          <a:bodyPr/>
          <a:lstStyle/>
          <a:p>
            <a:fld id="{770DCA6A-1C98-4E20-B24B-C8571EEA145D}" type="datetime1">
              <a:rPr lang="es-ES" smtClean="0"/>
              <a:pPr/>
              <a:t>19/10/2010</a:t>
            </a:fld>
            <a:endParaRPr lang="es-ES"/>
          </a:p>
        </p:txBody>
      </p:sp>
      <p:sp>
        <p:nvSpPr>
          <p:cNvPr id="8" name="7 Marcador de pie de página"/>
          <p:cNvSpPr>
            <a:spLocks noGrp="1"/>
          </p:cNvSpPr>
          <p:nvPr>
            <p:ph type="ftr" sz="quarter" idx="11"/>
          </p:nvPr>
        </p:nvSpPr>
        <p:spPr/>
        <p:txBody>
          <a:bodyPr/>
          <a:lstStyle/>
          <a:p>
            <a:r>
              <a:rPr lang="es-ES" smtClean="0"/>
              <a:t>Marcelo Caffera - MOT - 2008</a:t>
            </a:r>
            <a:endParaRPr lang="es-ES"/>
          </a:p>
        </p:txBody>
      </p:sp>
      <p:sp>
        <p:nvSpPr>
          <p:cNvPr id="9" name="8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
          </a:p>
        </p:txBody>
      </p:sp>
      <p:sp>
        <p:nvSpPr>
          <p:cNvPr id="3" name="2 Marcador de fecha"/>
          <p:cNvSpPr>
            <a:spLocks noGrp="1"/>
          </p:cNvSpPr>
          <p:nvPr>
            <p:ph type="dt" sz="half" idx="10"/>
          </p:nvPr>
        </p:nvSpPr>
        <p:spPr/>
        <p:txBody>
          <a:bodyPr/>
          <a:lstStyle/>
          <a:p>
            <a:fld id="{EA4A356E-99D3-4E9B-900E-EB30CE677D1B}" type="datetime1">
              <a:rPr lang="es-ES" smtClean="0"/>
              <a:pPr/>
              <a:t>19/10/2010</a:t>
            </a:fld>
            <a:endParaRPr lang="es-ES"/>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010CD128-BA00-4631-9F91-A2377AC0095C}" type="datetime1">
              <a:rPr lang="es-ES" smtClean="0"/>
              <a:pPr/>
              <a:t>19/10/2010</a:t>
            </a:fld>
            <a:endParaRPr lang="es-ES"/>
          </a:p>
        </p:txBody>
      </p:sp>
      <p:sp>
        <p:nvSpPr>
          <p:cNvPr id="3" name="2 Marcador de pie de página"/>
          <p:cNvSpPr>
            <a:spLocks noGrp="1"/>
          </p:cNvSpPr>
          <p:nvPr>
            <p:ph type="ftr" sz="quarter" idx="11"/>
          </p:nvPr>
        </p:nvSpPr>
        <p:spPr/>
        <p:txBody>
          <a:bodyPr/>
          <a:lstStyle/>
          <a:p>
            <a:r>
              <a:rPr lang="es-ES" smtClean="0"/>
              <a:t>Marcelo Caffera - MOT - 2008</a:t>
            </a:r>
            <a:endParaRPr lang="es-ES"/>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58683888-C9D2-468F-AACB-84219188521C}" type="datetime1">
              <a:rPr lang="es-ES" smtClean="0"/>
              <a:pPr/>
              <a:t>19/10/2010</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
        <p:nvSpPr>
          <p:cNvPr id="7" name="6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F80E566-2EB3-42DD-BB21-A95BF453DBDD}" type="datetime1">
              <a:rPr lang="es-ES" smtClean="0"/>
              <a:pPr/>
              <a:t>19/10/2010</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
        <p:nvSpPr>
          <p:cNvPr id="7" name="6 Marcador de número de diapositiva"/>
          <p:cNvSpPr>
            <a:spLocks noGrp="1"/>
          </p:cNvSpPr>
          <p:nvPr>
            <p:ph type="sldNum" sz="quarter" idx="12"/>
          </p:nvPr>
        </p:nvSpPr>
        <p:spPr/>
        <p:txBody>
          <a:bodyPr/>
          <a:lstStyle/>
          <a:p>
            <a:fld id="{D690F0AA-E88B-4E40-8415-C61B518CFF64}" type="slidenum">
              <a:rPr lang="es-ES" smtClean="0"/>
              <a:pPr/>
              <a:t>‹Nº›</a:t>
            </a:fld>
            <a:endParaRPr lang="es-E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C66F947-744D-4C40-9820-DCC850A2D040}" type="datetime1">
              <a:rPr lang="es-ES" smtClean="0"/>
              <a:pPr/>
              <a:t>19/10/2010</a:t>
            </a:fld>
            <a:endParaRPr lang="es-ES"/>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s-ES" smtClean="0"/>
              <a:t>Marcelo Caffera - MOT - 2008</a:t>
            </a:r>
            <a:endParaRPr lang="es-ES"/>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90F0AA-E88B-4E40-8415-C61B518CFF64}" type="slidenum">
              <a:rPr lang="es-ES" smtClean="0"/>
              <a:pPr/>
              <a:t>‹Nº›</a:t>
            </a:fld>
            <a:endParaRPr lang="es-E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3" Type="http://schemas.openxmlformats.org/officeDocument/2006/relationships/oleObject" Target="../embeddings/oleObject32.bin"/><Relationship Id="rId2" Type="http://schemas.openxmlformats.org/officeDocument/2006/relationships/slideLayout" Target="../slideLayouts/slideLayout2.xml"/><Relationship Id="rId1" Type="http://schemas.openxmlformats.org/officeDocument/2006/relationships/vmlDrawing" Target="../drawings/vmlDrawing25.vml"/></Relationships>
</file>

<file path=ppt/slides/_rels/slide101.xml.rels><?xml version="1.0" encoding="UTF-8" standalone="yes"?>
<Relationships xmlns="http://schemas.openxmlformats.org/package/2006/relationships"><Relationship Id="rId2" Type="http://schemas.openxmlformats.org/officeDocument/2006/relationships/image" Target="../media/image50.png"/><Relationship Id="rId1" Type="http://schemas.openxmlformats.org/officeDocument/2006/relationships/slideLayout" Target="../slideLayouts/slideLayout2.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3" Type="http://schemas.openxmlformats.org/officeDocument/2006/relationships/oleObject" Target="../embeddings/oleObject33.bin"/><Relationship Id="rId2" Type="http://schemas.openxmlformats.org/officeDocument/2006/relationships/slideLayout" Target="../slideLayouts/slideLayout2.xml"/><Relationship Id="rId1" Type="http://schemas.openxmlformats.org/officeDocument/2006/relationships/vmlDrawing" Target="../drawings/vmlDrawing26.vml"/><Relationship Id="rId4" Type="http://schemas.openxmlformats.org/officeDocument/2006/relationships/oleObject" Target="../embeddings/oleObject34.bin"/></Relationships>
</file>

<file path=ppt/slides/_rels/slide105.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2.xml"/><Relationship Id="rId1" Type="http://schemas.openxmlformats.org/officeDocument/2006/relationships/vmlDrawing" Target="../drawings/vmlDrawing27.vml"/><Relationship Id="rId4" Type="http://schemas.openxmlformats.org/officeDocument/2006/relationships/oleObject" Target="../embeddings/oleObject36.bin"/></Relationships>
</file>

<file path=ppt/slides/_rels/slide106.xml.rels><?xml version="1.0" encoding="UTF-8" standalone="yes"?>
<Relationships xmlns="http://schemas.openxmlformats.org/package/2006/relationships"><Relationship Id="rId3" Type="http://schemas.openxmlformats.org/officeDocument/2006/relationships/oleObject" Target="../embeddings/oleObject37.bin"/><Relationship Id="rId2" Type="http://schemas.openxmlformats.org/officeDocument/2006/relationships/slideLayout" Target="../slideLayouts/slideLayout2.xml"/><Relationship Id="rId1" Type="http://schemas.openxmlformats.org/officeDocument/2006/relationships/vmlDrawing" Target="../drawings/vmlDrawing28.vml"/><Relationship Id="rId5" Type="http://schemas.openxmlformats.org/officeDocument/2006/relationships/oleObject" Target="../embeddings/oleObject39.bin"/><Relationship Id="rId4" Type="http://schemas.openxmlformats.org/officeDocument/2006/relationships/oleObject" Target="../embeddings/oleObject38.bin"/></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_rels/slide15.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22.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15.emf"/><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3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38.xml.rels><?xml version="1.0" encoding="UTF-8" standalone="yes"?>
<Relationships xmlns="http://schemas.openxmlformats.org/package/2006/relationships"><Relationship Id="rId2" Type="http://schemas.openxmlformats.org/officeDocument/2006/relationships/image" Target="../media/image18.png"/><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3" Type="http://schemas.openxmlformats.org/officeDocument/2006/relationships/oleObject" Target="../embeddings/oleObject12.bin"/><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2.xml"/><Relationship Id="rId1" Type="http://schemas.openxmlformats.org/officeDocument/2006/relationships/vmlDrawing" Target="../drawings/vmlDrawing13.vml"/><Relationship Id="rId5" Type="http://schemas.openxmlformats.org/officeDocument/2006/relationships/oleObject" Target="../embeddings/oleObject15.bin"/><Relationship Id="rId4" Type="http://schemas.openxmlformats.org/officeDocument/2006/relationships/oleObject" Target="../embeddings/oleObject14.bin"/></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0.xml.rels><?xml version="1.0" encoding="UTF-8" standalone="yes"?>
<Relationships xmlns="http://schemas.openxmlformats.org/package/2006/relationships"><Relationship Id="rId3" Type="http://schemas.openxmlformats.org/officeDocument/2006/relationships/oleObject" Target="../embeddings/oleObject16.bin"/><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3" Type="http://schemas.openxmlformats.org/officeDocument/2006/relationships/oleObject" Target="../embeddings/oleObject17.bin"/><Relationship Id="rId2" Type="http://schemas.openxmlformats.org/officeDocument/2006/relationships/slideLayout" Target="../slideLayouts/slideLayout2.xml"/><Relationship Id="rId1" Type="http://schemas.openxmlformats.org/officeDocument/2006/relationships/vmlDrawing" Target="../drawings/vmlDrawing15.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53.xml.rels><?xml version="1.0" encoding="UTF-8" standalone="yes"?>
<Relationships xmlns="http://schemas.openxmlformats.org/package/2006/relationships"><Relationship Id="rId3" Type="http://schemas.openxmlformats.org/officeDocument/2006/relationships/oleObject" Target="../embeddings/oleObject20.bin"/><Relationship Id="rId2" Type="http://schemas.openxmlformats.org/officeDocument/2006/relationships/slideLayout" Target="../slideLayouts/slideLayout2.xml"/><Relationship Id="rId1" Type="http://schemas.openxmlformats.org/officeDocument/2006/relationships/vmlDrawing" Target="../drawings/vmlDrawing16.vml"/><Relationship Id="rId5" Type="http://schemas.openxmlformats.org/officeDocument/2006/relationships/oleObject" Target="../embeddings/oleObject22.bin"/><Relationship Id="rId4" Type="http://schemas.openxmlformats.org/officeDocument/2006/relationships/oleObject" Target="../embeddings/oleObject21.bin"/></Relationships>
</file>

<file path=ppt/slides/_rels/slide54.xml.rels><?xml version="1.0" encoding="UTF-8" standalone="yes"?>
<Relationships xmlns="http://schemas.openxmlformats.org/package/2006/relationships"><Relationship Id="rId2" Type="http://schemas.openxmlformats.org/officeDocument/2006/relationships/image" Target="../media/image31.png"/><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3" Type="http://schemas.openxmlformats.org/officeDocument/2006/relationships/oleObject" Target="../embeddings/oleObject23.bin"/><Relationship Id="rId2" Type="http://schemas.openxmlformats.org/officeDocument/2006/relationships/slideLayout" Target="../slideLayouts/slideLayout2.xml"/><Relationship Id="rId1" Type="http://schemas.openxmlformats.org/officeDocument/2006/relationships/vmlDrawing" Target="../drawings/vmlDrawing17.vml"/><Relationship Id="rId4" Type="http://schemas.openxmlformats.org/officeDocument/2006/relationships/oleObject" Target="../embeddings/oleObject24.bin"/></Relationships>
</file>

<file path=ppt/slides/_rels/slide66.xml.rels><?xml version="1.0" encoding="UTF-8" standalone="yes"?>
<Relationships xmlns="http://schemas.openxmlformats.org/package/2006/relationships"><Relationship Id="rId3" Type="http://schemas.openxmlformats.org/officeDocument/2006/relationships/oleObject" Target="../embeddings/oleObject25.bin"/><Relationship Id="rId2" Type="http://schemas.openxmlformats.org/officeDocument/2006/relationships/slideLayout" Target="../slideLayouts/slideLayout2.xml"/><Relationship Id="rId1" Type="http://schemas.openxmlformats.org/officeDocument/2006/relationships/vmlDrawing" Target="../drawings/vmlDrawing18.vml"/></Relationships>
</file>

<file path=ppt/slides/_rels/slide67.xml.rels><?xml version="1.0" encoding="UTF-8" standalone="yes"?>
<Relationships xmlns="http://schemas.openxmlformats.org/package/2006/relationships"><Relationship Id="rId3" Type="http://schemas.openxmlformats.org/officeDocument/2006/relationships/oleObject" Target="../embeddings/oleObject26.bin"/><Relationship Id="rId2" Type="http://schemas.openxmlformats.org/officeDocument/2006/relationships/slideLayout" Target="../slideLayouts/slideLayout2.xml"/><Relationship Id="rId1" Type="http://schemas.openxmlformats.org/officeDocument/2006/relationships/vmlDrawing" Target="../drawings/vmlDrawing19.vml"/></Relationships>
</file>

<file path=ppt/slides/_rels/slide68.xml.rels><?xml version="1.0" encoding="UTF-8" standalone="yes"?>
<Relationships xmlns="http://schemas.openxmlformats.org/package/2006/relationships"><Relationship Id="rId3" Type="http://schemas.openxmlformats.org/officeDocument/2006/relationships/oleObject" Target="../embeddings/oleObject27.bin"/><Relationship Id="rId2" Type="http://schemas.openxmlformats.org/officeDocument/2006/relationships/slideLayout" Target="../slideLayouts/slideLayout2.xml"/><Relationship Id="rId1" Type="http://schemas.openxmlformats.org/officeDocument/2006/relationships/vmlDrawing" Target="../drawings/vmlDrawing20.vml"/></Relationships>
</file>

<file path=ppt/slides/_rels/slide69.xml.rels><?xml version="1.0" encoding="UTF-8" standalone="yes"?>
<Relationships xmlns="http://schemas.openxmlformats.org/package/2006/relationships"><Relationship Id="rId2" Type="http://schemas.openxmlformats.org/officeDocument/2006/relationships/image" Target="../media/image37.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oleObject" Target="../embeddings/oleObject4.bin"/><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0.xml.rels><?xml version="1.0" encoding="UTF-8" standalone="yes"?>
<Relationships xmlns="http://schemas.openxmlformats.org/package/2006/relationships"><Relationship Id="rId3" Type="http://schemas.openxmlformats.org/officeDocument/2006/relationships/oleObject" Target="../embeddings/oleObject28.bin"/><Relationship Id="rId2" Type="http://schemas.openxmlformats.org/officeDocument/2006/relationships/slideLayout" Target="../slideLayouts/slideLayout2.xml"/><Relationship Id="rId1" Type="http://schemas.openxmlformats.org/officeDocument/2006/relationships/vmlDrawing" Target="../drawings/vmlDrawing21.v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39.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0.png"/><Relationship Id="rId1" Type="http://schemas.openxmlformats.org/officeDocument/2006/relationships/slideLayout" Target="../slideLayouts/slideLayout7.xml"/></Relationships>
</file>

<file path=ppt/slides/_rels/slide78.xml.rels><?xml version="1.0" encoding="UTF-8" standalone="yes"?>
<Relationships xmlns="http://schemas.openxmlformats.org/package/2006/relationships"><Relationship Id="rId3" Type="http://schemas.openxmlformats.org/officeDocument/2006/relationships/oleObject" Target="../embeddings/oleObject29.bin"/><Relationship Id="rId2" Type="http://schemas.openxmlformats.org/officeDocument/2006/relationships/slideLayout" Target="../slideLayouts/slideLayout2.xml"/><Relationship Id="rId1" Type="http://schemas.openxmlformats.org/officeDocument/2006/relationships/vmlDrawing" Target="../drawings/vmlDrawing22.v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0.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7.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7.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7.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0.xml.rels><?xml version="1.0" encoding="UTF-8" standalone="yes"?>
<Relationships xmlns="http://schemas.openxmlformats.org/package/2006/relationships"><Relationship Id="rId2" Type="http://schemas.openxmlformats.org/officeDocument/2006/relationships/image" Target="../media/image45.png"/><Relationship Id="rId1" Type="http://schemas.openxmlformats.org/officeDocument/2006/relationships/slideLayout" Target="../slideLayouts/slideLayout7.xml"/></Relationships>
</file>

<file path=ppt/slides/_rels/slide91.xml.rels><?xml version="1.0" encoding="UTF-8" standalone="yes"?>
<Relationships xmlns="http://schemas.openxmlformats.org/package/2006/relationships"><Relationship Id="rId2" Type="http://schemas.openxmlformats.org/officeDocument/2006/relationships/image" Target="../media/image46.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3" Type="http://schemas.openxmlformats.org/officeDocument/2006/relationships/oleObject" Target="../embeddings/oleObject30.bin"/><Relationship Id="rId2" Type="http://schemas.openxmlformats.org/officeDocument/2006/relationships/slideLayout" Target="../slideLayouts/slideLayout2.xml"/><Relationship Id="rId1" Type="http://schemas.openxmlformats.org/officeDocument/2006/relationships/vmlDrawing" Target="../drawings/vmlDrawing23.vml"/></Relationships>
</file>

<file path=ppt/slides/_rels/slide99.xml.rels><?xml version="1.0" encoding="UTF-8" standalone="yes"?>
<Relationships xmlns="http://schemas.openxmlformats.org/package/2006/relationships"><Relationship Id="rId3" Type="http://schemas.openxmlformats.org/officeDocument/2006/relationships/oleObject" Target="../embeddings/oleObject31.bin"/><Relationship Id="rId2" Type="http://schemas.openxmlformats.org/officeDocument/2006/relationships/slideLayout" Target="../slideLayouts/slideLayout2.xml"/><Relationship Id="rId1" Type="http://schemas.openxmlformats.org/officeDocument/2006/relationships/vmlDrawing" Target="../drawings/vmlDrawing24.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CLASE DE HOY</a:t>
            </a:r>
            <a:endParaRPr lang="es-ES" dirty="0"/>
          </a:p>
        </p:txBody>
      </p:sp>
      <p:sp>
        <p:nvSpPr>
          <p:cNvPr id="5" name="4 Marcador de contenido"/>
          <p:cNvSpPr>
            <a:spLocks noGrp="1"/>
          </p:cNvSpPr>
          <p:nvPr>
            <p:ph idx="1"/>
          </p:nvPr>
        </p:nvSpPr>
        <p:spPr/>
        <p:txBody>
          <a:bodyPr>
            <a:normAutofit lnSpcReduction="10000"/>
          </a:bodyPr>
          <a:lstStyle/>
          <a:p>
            <a:pPr marL="514350" indent="-514350">
              <a:buFont typeface="+mj-lt"/>
              <a:buAutoNum type="arabicPeriod"/>
            </a:pPr>
            <a:r>
              <a:rPr lang="es-ES" dirty="0" smtClean="0"/>
              <a:t>Crecimiento y rentas (lo que quedó de la clase pasada)</a:t>
            </a:r>
          </a:p>
          <a:p>
            <a:pPr marL="514350" indent="-514350">
              <a:buFont typeface="+mj-lt"/>
              <a:buAutoNum type="arabicPeriod"/>
            </a:pPr>
            <a:r>
              <a:rPr lang="es-ES" dirty="0" smtClean="0"/>
              <a:t>El mercado de la vivienda Urbana: Atributos Estructurales y Densidad</a:t>
            </a:r>
          </a:p>
          <a:p>
            <a:pPr marL="914400" lvl="1" indent="-514350">
              <a:buFont typeface="+mj-lt"/>
              <a:buAutoNum type="arabicPeriod"/>
            </a:pPr>
            <a:r>
              <a:rPr lang="es-ES" dirty="0" smtClean="0"/>
              <a:t>El valor de mercado de inmuebles Montevideo 2006</a:t>
            </a:r>
          </a:p>
          <a:p>
            <a:pPr marL="514350" indent="-514350">
              <a:buFont typeface="+mj-lt"/>
              <a:buAutoNum type="arabicPeriod"/>
            </a:pPr>
            <a:r>
              <a:rPr lang="es-ES" dirty="0" smtClean="0"/>
              <a:t>La localización de las firmas, empleo, descentralización</a:t>
            </a:r>
          </a:p>
          <a:p>
            <a:pPr marL="514350" indent="-514350">
              <a:buFont typeface="+mj-lt"/>
              <a:buAutoNum type="arabicPeriod"/>
            </a:pPr>
            <a:r>
              <a:rPr lang="es-ES" dirty="0" smtClean="0"/>
              <a:t>El rol del Estado</a:t>
            </a:r>
          </a:p>
          <a:p>
            <a:pPr marL="514350" indent="-514350">
              <a:buFont typeface="+mj-lt"/>
              <a:buAutoNum type="arabicPeriod"/>
            </a:pPr>
            <a:endParaRPr lang="es-ES" dirty="0" smtClean="0"/>
          </a:p>
          <a:p>
            <a:pPr marL="514350" indent="-514350">
              <a:buFont typeface="+mj-lt"/>
              <a:buAutoNum type="arabicPeriod"/>
            </a:pPr>
            <a:endParaRPr lang="es-ES" dirty="0" smtClean="0"/>
          </a:p>
          <a:p>
            <a:pPr marL="514350" indent="-514350">
              <a:buFont typeface="+mj-lt"/>
              <a:buAutoNum type="arabicPeriod"/>
            </a:pPr>
            <a:endParaRPr lang="es-ES" dirty="0"/>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1</a:t>
            </a:fld>
            <a:endParaRPr lang="es-ES" dirty="0"/>
          </a:p>
        </p:txBody>
      </p:sp>
      <p:sp>
        <p:nvSpPr>
          <p:cNvPr id="7" name="6 Marcador de pie de página"/>
          <p:cNvSpPr>
            <a:spLocks noGrp="1"/>
          </p:cNvSpPr>
          <p:nvPr>
            <p:ph type="ftr" sz="quarter" idx="11"/>
          </p:nvPr>
        </p:nvSpPr>
        <p:spPr/>
        <p:txBody>
          <a:bodyPr/>
          <a:lstStyle/>
          <a:p>
            <a:r>
              <a:rPr lang="es-ES" dirty="0" smtClean="0"/>
              <a:t>Marcelo </a:t>
            </a:r>
            <a:r>
              <a:rPr lang="es-ES" dirty="0" err="1" smtClean="0"/>
              <a:t>Caffera</a:t>
            </a:r>
            <a:r>
              <a:rPr lang="es-ES" smtClean="0"/>
              <a:t> - MOT - 2008</a:t>
            </a:r>
            <a:endParaRPr lang="es-E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COMPONENTES DEL PRECIO DE LA TIERRA</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10</a:t>
            </a:fld>
            <a:endParaRPr lang="es-ES"/>
          </a:p>
        </p:txBody>
      </p:sp>
      <p:pic>
        <p:nvPicPr>
          <p:cNvPr id="167938" name="Picture 2"/>
          <p:cNvPicPr>
            <a:picLocks noGrp="1" noChangeAspect="1" noChangeArrowheads="1"/>
          </p:cNvPicPr>
          <p:nvPr>
            <p:ph idx="1"/>
          </p:nvPr>
        </p:nvPicPr>
        <p:blipFill>
          <a:blip r:embed="rId2" cstate="print"/>
          <a:srcRect/>
          <a:stretch>
            <a:fillRect/>
          </a:stretch>
        </p:blipFill>
        <p:spPr bwMode="auto">
          <a:xfrm>
            <a:off x="428596" y="1440959"/>
            <a:ext cx="8501122" cy="4965555"/>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Cada miembro querrá</a:t>
            </a:r>
          </a:p>
          <a:p>
            <a:endParaRPr lang="es-ES" dirty="0" smtClean="0"/>
          </a:p>
          <a:p>
            <a:r>
              <a:rPr lang="es-ES" dirty="0" smtClean="0"/>
              <a:t>Gráficamente:</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100</a:t>
            </a:fld>
            <a:endParaRPr lang="es-ES"/>
          </a:p>
        </p:txBody>
      </p:sp>
      <p:graphicFrame>
        <p:nvGraphicFramePr>
          <p:cNvPr id="6" name="5 Objeto"/>
          <p:cNvGraphicFramePr>
            <a:graphicFrameLocks noChangeAspect="1"/>
          </p:cNvGraphicFramePr>
          <p:nvPr/>
        </p:nvGraphicFramePr>
        <p:xfrm>
          <a:off x="2312988" y="2286000"/>
          <a:ext cx="3308350" cy="639763"/>
        </p:xfrm>
        <a:graphic>
          <a:graphicData uri="http://schemas.openxmlformats.org/presentationml/2006/ole">
            <p:oleObj spid="_x0000_s100354" name="Ecuación" r:id="rId3" imgW="170172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101</a:t>
            </a:fld>
            <a:endParaRPr lang="es-ES"/>
          </a:p>
        </p:txBody>
      </p:sp>
      <p:pic>
        <p:nvPicPr>
          <p:cNvPr id="101379" name="Picture 3"/>
          <p:cNvPicPr>
            <a:picLocks noGrp="1" noChangeAspect="1" noChangeArrowheads="1"/>
          </p:cNvPicPr>
          <p:nvPr>
            <p:ph idx="1"/>
          </p:nvPr>
        </p:nvPicPr>
        <p:blipFill>
          <a:blip r:embed="rId2" cstate="print"/>
          <a:srcRect/>
          <a:stretch>
            <a:fillRect/>
          </a:stretch>
        </p:blipFill>
        <p:spPr bwMode="auto">
          <a:xfrm rot="10800000">
            <a:off x="642907" y="1643050"/>
            <a:ext cx="8072495" cy="4714908"/>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¿Cómo deciden?</a:t>
            </a:r>
          </a:p>
          <a:p>
            <a:r>
              <a:rPr lang="es-ES" dirty="0" smtClean="0"/>
              <a:t>Si votan por mayoría, ganará el grupo mayor</a:t>
            </a:r>
          </a:p>
          <a:p>
            <a:r>
              <a:rPr lang="es-ES" dirty="0" smtClean="0"/>
              <a:t>El resultado no será óptimo</a:t>
            </a:r>
          </a:p>
          <a:p>
            <a:r>
              <a:rPr lang="es-ES" dirty="0" smtClean="0"/>
              <a:t>Pero será mejor que no tener espacio libre</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102</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lstStyle/>
          <a:p>
            <a:r>
              <a:rPr lang="es-ES" dirty="0" smtClean="0"/>
              <a:t>Retomamos el modelo de la determinación de la densidad, pero le agregamos un efecto negativo del incremento en la densidad del barrio sobre el valor de las viviendas: </a:t>
            </a:r>
            <a:r>
              <a:rPr lang="el-GR" dirty="0" smtClean="0">
                <a:latin typeface="Times New Roman"/>
                <a:cs typeface="Times New Roman"/>
              </a:rPr>
              <a:t>γ</a:t>
            </a:r>
            <a:endParaRPr lang="es-ES" dirty="0" smtClean="0"/>
          </a:p>
          <a:p>
            <a:r>
              <a:rPr lang="es-ES" dirty="0" smtClean="0"/>
              <a:t>Un propietario que está considerando construir en su terreno (libre), toma la densidad del barrio como dada (</a:t>
            </a:r>
            <a:r>
              <a:rPr lang="es-ES" b="1" i="1" dirty="0" smtClean="0"/>
              <a:t>f</a:t>
            </a:r>
            <a:r>
              <a:rPr lang="es-ES" dirty="0" smtClean="0"/>
              <a:t>) y elige el </a:t>
            </a:r>
            <a:r>
              <a:rPr lang="es-ES" b="1" i="1" dirty="0" smtClean="0"/>
              <a:t>F </a:t>
            </a:r>
            <a:r>
              <a:rPr lang="es-ES" dirty="0" smtClean="0"/>
              <a:t> que maximiza el valor de su propiedad, </a:t>
            </a:r>
            <a:r>
              <a:rPr lang="es-ES" b="1" i="1" dirty="0" smtClean="0"/>
              <a:t>p</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103</a:t>
            </a:fld>
            <a:endParaRPr lang="es-ES"/>
          </a:p>
        </p:txBody>
      </p:sp>
    </p:spTree>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Maximizar</a:t>
            </a:r>
          </a:p>
          <a:p>
            <a:r>
              <a:rPr lang="es-ES" dirty="0" smtClean="0"/>
              <a:t>Con respecto a F, da</a:t>
            </a:r>
          </a:p>
          <a:p>
            <a:r>
              <a:rPr lang="es-ES" dirty="0" smtClean="0"/>
              <a:t> </a:t>
            </a:r>
          </a:p>
          <a:p>
            <a:endParaRPr lang="es-ES" dirty="0" smtClean="0"/>
          </a:p>
          <a:p>
            <a:r>
              <a:rPr lang="es-ES" dirty="0" smtClean="0"/>
              <a:t>Si todos los propietarios razonan de la misma manera, la densidad del barrio se mueve de </a:t>
            </a:r>
            <a:r>
              <a:rPr lang="es-ES" b="1" i="1" dirty="0" smtClean="0"/>
              <a:t>f </a:t>
            </a:r>
            <a:r>
              <a:rPr lang="es-ES" dirty="0" smtClean="0"/>
              <a:t>a </a:t>
            </a:r>
            <a:r>
              <a:rPr lang="es-ES" b="1" i="1" dirty="0" smtClean="0"/>
              <a:t>F</a:t>
            </a:r>
          </a:p>
          <a:p>
            <a:r>
              <a:rPr lang="es-ES" dirty="0" smtClean="0"/>
              <a:t>Haciendo </a:t>
            </a:r>
            <a:r>
              <a:rPr lang="es-ES" b="1" i="1" dirty="0" smtClean="0"/>
              <a:t>f = F </a:t>
            </a:r>
            <a:r>
              <a:rPr lang="es-ES" dirty="0" smtClean="0"/>
              <a:t>podemos calcular el nivel de </a:t>
            </a:r>
            <a:r>
              <a:rPr lang="es-ES" b="1" i="1" dirty="0" smtClean="0"/>
              <a:t>F </a:t>
            </a:r>
            <a:r>
              <a:rPr lang="es-ES" dirty="0" smtClean="0"/>
              <a:t>de equilibrio que producirá el mercado en largo plazo</a:t>
            </a:r>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104</a:t>
            </a:fld>
            <a:endParaRPr lang="es-ES"/>
          </a:p>
        </p:txBody>
      </p:sp>
      <p:graphicFrame>
        <p:nvGraphicFramePr>
          <p:cNvPr id="6" name="5 Objeto"/>
          <p:cNvGraphicFramePr>
            <a:graphicFrameLocks noChangeAspect="1"/>
          </p:cNvGraphicFramePr>
          <p:nvPr/>
        </p:nvGraphicFramePr>
        <p:xfrm>
          <a:off x="3428992" y="1643050"/>
          <a:ext cx="3000882" cy="417514"/>
        </p:xfrm>
        <a:graphic>
          <a:graphicData uri="http://schemas.openxmlformats.org/presentationml/2006/ole">
            <p:oleObj spid="_x0000_s103426" name="Ecuación" r:id="rId3" imgW="1460160" imgH="203040" progId="Equation.3">
              <p:embed/>
            </p:oleObj>
          </a:graphicData>
        </a:graphic>
      </p:graphicFrame>
      <p:graphicFrame>
        <p:nvGraphicFramePr>
          <p:cNvPr id="7" name="6 Objeto"/>
          <p:cNvGraphicFramePr>
            <a:graphicFrameLocks noChangeAspect="1"/>
          </p:cNvGraphicFramePr>
          <p:nvPr/>
        </p:nvGraphicFramePr>
        <p:xfrm>
          <a:off x="3873787" y="2786058"/>
          <a:ext cx="2118314" cy="852492"/>
        </p:xfrm>
        <a:graphic>
          <a:graphicData uri="http://schemas.openxmlformats.org/presentationml/2006/ole">
            <p:oleObj spid="_x0000_s103427" name="Ecuación" r:id="rId4" imgW="1041120" imgH="419040" progId="Equation.3">
              <p:embed/>
            </p:oleObj>
          </a:graphicData>
        </a:graphic>
      </p:graphicFrame>
    </p:spTree>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normAutofit fontScale="92500" lnSpcReduction="10000"/>
          </a:bodyPr>
          <a:lstStyle/>
          <a:p>
            <a:endParaRPr lang="es-ES" dirty="0" smtClean="0"/>
          </a:p>
          <a:p>
            <a:endParaRPr lang="es-ES" dirty="0" smtClean="0"/>
          </a:p>
          <a:p>
            <a:r>
              <a:rPr lang="es-ES" dirty="0" smtClean="0"/>
              <a:t>Usando este resultado podemos calcular el precio del suelo resultante:</a:t>
            </a:r>
          </a:p>
          <a:p>
            <a:endParaRPr lang="es-ES" dirty="0" smtClean="0"/>
          </a:p>
          <a:p>
            <a:endParaRPr lang="es-ES" dirty="0" smtClean="0"/>
          </a:p>
          <a:p>
            <a:r>
              <a:rPr lang="es-ES" b="1" i="1" dirty="0" smtClean="0"/>
              <a:t>¿Qué pasa si en lugar de tener propietarios individuales decidiendo descoordinadamente, decidieran colectivamente?</a:t>
            </a:r>
          </a:p>
          <a:p>
            <a:endParaRPr lang="es-ES" dirty="0" smtClean="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105</a:t>
            </a:fld>
            <a:endParaRPr lang="es-ES"/>
          </a:p>
        </p:txBody>
      </p:sp>
      <p:graphicFrame>
        <p:nvGraphicFramePr>
          <p:cNvPr id="7" name="6 Objeto"/>
          <p:cNvGraphicFramePr>
            <a:graphicFrameLocks noChangeAspect="1"/>
          </p:cNvGraphicFramePr>
          <p:nvPr/>
        </p:nvGraphicFramePr>
        <p:xfrm>
          <a:off x="3324225" y="1785938"/>
          <a:ext cx="1755775" cy="852487"/>
        </p:xfrm>
        <a:graphic>
          <a:graphicData uri="http://schemas.openxmlformats.org/presentationml/2006/ole">
            <p:oleObj spid="_x0000_s104451" name="Ecuación" r:id="rId3" imgW="863280" imgH="419040" progId="Equation.3">
              <p:embed/>
            </p:oleObj>
          </a:graphicData>
        </a:graphic>
      </p:graphicFrame>
      <p:graphicFrame>
        <p:nvGraphicFramePr>
          <p:cNvPr id="8" name="7 Objeto"/>
          <p:cNvGraphicFramePr>
            <a:graphicFrameLocks noChangeAspect="1"/>
          </p:cNvGraphicFramePr>
          <p:nvPr/>
        </p:nvGraphicFramePr>
        <p:xfrm>
          <a:off x="3286116" y="3500438"/>
          <a:ext cx="2281115" cy="1000135"/>
        </p:xfrm>
        <a:graphic>
          <a:graphicData uri="http://schemas.openxmlformats.org/presentationml/2006/ole">
            <p:oleObj spid="_x0000_s104452" name="Ecuación" r:id="rId4" imgW="1130040" imgH="4950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5" end="5"/>
                                            </p:txEl>
                                          </p:spTgt>
                                        </p:tgtEl>
                                        <p:attrNameLst>
                                          <p:attrName>style.visibility</p:attrName>
                                        </p:attrNameLst>
                                      </p:cBhvr>
                                      <p:to>
                                        <p:strVal val="visible"/>
                                      </p:to>
                                    </p:set>
                                    <p:animEffect transition="in" filter="fade">
                                      <p:cBhvr>
                                        <p:cTn id="2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normAutofit/>
          </a:bodyPr>
          <a:lstStyle/>
          <a:p>
            <a:r>
              <a:rPr lang="es-ES" dirty="0" smtClean="0"/>
              <a:t>Con cooperación, o con un solo propietario que estuviera decidiendo sobre la construcción de todo un barrio, el precio del suelo se maximiza haciendo </a:t>
            </a:r>
            <a:r>
              <a:rPr lang="es-ES" b="1" i="1" dirty="0" smtClean="0"/>
              <a:t>f = F</a:t>
            </a:r>
          </a:p>
          <a:p>
            <a:endParaRPr lang="es-ES" dirty="0" smtClean="0"/>
          </a:p>
          <a:p>
            <a:r>
              <a:rPr lang="es-ES" dirty="0" smtClean="0"/>
              <a:t>Lo que da:</a:t>
            </a:r>
          </a:p>
          <a:p>
            <a:endParaRPr lang="es-ES" dirty="0" smtClean="0"/>
          </a:p>
          <a:p>
            <a:r>
              <a:rPr lang="es-ES" dirty="0" smtClean="0"/>
              <a:t>Y: </a:t>
            </a:r>
          </a:p>
          <a:p>
            <a:endParaRPr lang="es-ES" dirty="0" smtClean="0"/>
          </a:p>
          <a:p>
            <a:endParaRPr lang="es-ES" dirty="0" smtClean="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106</a:t>
            </a:fld>
            <a:endParaRPr lang="es-ES"/>
          </a:p>
        </p:txBody>
      </p:sp>
      <p:graphicFrame>
        <p:nvGraphicFramePr>
          <p:cNvPr id="9" name="8 Objeto"/>
          <p:cNvGraphicFramePr>
            <a:graphicFrameLocks noChangeAspect="1"/>
          </p:cNvGraphicFramePr>
          <p:nvPr/>
        </p:nvGraphicFramePr>
        <p:xfrm>
          <a:off x="2571736" y="3714752"/>
          <a:ext cx="3500462" cy="428628"/>
        </p:xfrm>
        <a:graphic>
          <a:graphicData uri="http://schemas.openxmlformats.org/presentationml/2006/ole">
            <p:oleObj spid="_x0000_s105477" name="Ecuación" r:id="rId3" imgW="1485720" imgH="215640" progId="Equation.3">
              <p:embed/>
            </p:oleObj>
          </a:graphicData>
        </a:graphic>
      </p:graphicFrame>
      <p:graphicFrame>
        <p:nvGraphicFramePr>
          <p:cNvPr id="10" name="9 Objeto"/>
          <p:cNvGraphicFramePr>
            <a:graphicFrameLocks noChangeAspect="1"/>
          </p:cNvGraphicFramePr>
          <p:nvPr/>
        </p:nvGraphicFramePr>
        <p:xfrm>
          <a:off x="3714744" y="4286256"/>
          <a:ext cx="2491807" cy="847728"/>
        </p:xfrm>
        <a:graphic>
          <a:graphicData uri="http://schemas.openxmlformats.org/presentationml/2006/ole">
            <p:oleObj spid="_x0000_s105478" name="Ecuación" r:id="rId4" imgW="1231560" imgH="419040" progId="Equation.3">
              <p:embed/>
            </p:oleObj>
          </a:graphicData>
        </a:graphic>
      </p:graphicFrame>
      <p:graphicFrame>
        <p:nvGraphicFramePr>
          <p:cNvPr id="11" name="10 Objeto"/>
          <p:cNvGraphicFramePr>
            <a:graphicFrameLocks noChangeAspect="1"/>
          </p:cNvGraphicFramePr>
          <p:nvPr/>
        </p:nvGraphicFramePr>
        <p:xfrm>
          <a:off x="3714743" y="5286388"/>
          <a:ext cx="2552709" cy="957266"/>
        </p:xfrm>
        <a:graphic>
          <a:graphicData uri="http://schemas.openxmlformats.org/presentationml/2006/ole">
            <p:oleObj spid="_x0000_s105479" name="Ecuación" r:id="rId5" imgW="1218960" imgH="4572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fade">
                                      <p:cBhvr>
                                        <p:cTn id="12" dur="500"/>
                                        <p:tgtEl>
                                          <p:spTgt spid="9"/>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11"/>
                                        </p:tgtEl>
                                        <p:attrNameLst>
                                          <p:attrName>style.visibility</p:attrName>
                                        </p:attrNameLst>
                                      </p:cBhvr>
                                      <p:to>
                                        <p:strVal val="visible"/>
                                      </p:to>
                                    </p:set>
                                    <p:animEffect transition="in" filter="fade">
                                      <p:cBhvr>
                                        <p:cTn id="3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normAutofit lnSpcReduction="10000"/>
          </a:bodyPr>
          <a:lstStyle/>
          <a:p>
            <a:r>
              <a:rPr lang="es-ES" dirty="0" smtClean="0"/>
              <a:t>LA COORDINACIÓN PRODUCE</a:t>
            </a:r>
          </a:p>
          <a:p>
            <a:pPr lvl="1"/>
            <a:r>
              <a:rPr lang="es-ES" dirty="0" smtClean="0"/>
              <a:t>MENOR DENSIDAD</a:t>
            </a:r>
          </a:p>
          <a:p>
            <a:pPr lvl="1"/>
            <a:r>
              <a:rPr lang="es-ES" dirty="0" smtClean="0"/>
              <a:t>MAYOR VALOR DEL SUELO</a:t>
            </a:r>
          </a:p>
          <a:p>
            <a:r>
              <a:rPr lang="es-ES" dirty="0" smtClean="0"/>
              <a:t>En la realidad, como se puede producir este resultado:</a:t>
            </a:r>
          </a:p>
          <a:p>
            <a:pPr lvl="1"/>
            <a:r>
              <a:rPr lang="es-ES" dirty="0" smtClean="0"/>
              <a:t>Regulación</a:t>
            </a:r>
          </a:p>
          <a:p>
            <a:pPr lvl="1"/>
            <a:r>
              <a:rPr lang="es-ES" dirty="0" smtClean="0"/>
              <a:t>Impuesto a la construcción (igual a </a:t>
            </a:r>
            <a:r>
              <a:rPr lang="el-GR" b="1" i="1" dirty="0" smtClean="0">
                <a:latin typeface="Times New Roman"/>
                <a:cs typeface="Times New Roman"/>
              </a:rPr>
              <a:t>γ</a:t>
            </a:r>
            <a:r>
              <a:rPr lang="es-ES" b="1" i="1" dirty="0" smtClean="0">
                <a:latin typeface="Times New Roman"/>
                <a:cs typeface="Times New Roman"/>
              </a:rPr>
              <a:t>F)</a:t>
            </a:r>
          </a:p>
          <a:p>
            <a:r>
              <a:rPr lang="es-ES" b="1" i="1" dirty="0" smtClean="0">
                <a:latin typeface="Times New Roman"/>
                <a:cs typeface="Times New Roman"/>
              </a:rPr>
              <a:t>El regulador no tiene la información para producir F*</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107</a:t>
            </a:fld>
            <a:endParaRPr lang="es-ES"/>
          </a:p>
        </p:txBody>
      </p:sp>
    </p:spTree>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EXTERNALIDADES ENTRE PROPIEDADES</a:t>
            </a:r>
            <a:endParaRPr lang="es-ES" dirty="0"/>
          </a:p>
        </p:txBody>
      </p:sp>
      <p:sp>
        <p:nvSpPr>
          <p:cNvPr id="3" name="2 Marcador de contenido"/>
          <p:cNvSpPr>
            <a:spLocks noGrp="1"/>
          </p:cNvSpPr>
          <p:nvPr>
            <p:ph idx="1"/>
          </p:nvPr>
        </p:nvSpPr>
        <p:spPr/>
        <p:txBody>
          <a:bodyPr>
            <a:normAutofit/>
          </a:bodyPr>
          <a:lstStyle/>
          <a:p>
            <a:r>
              <a:rPr lang="es-ES" dirty="0" smtClean="0"/>
              <a:t>Negociación privada entre las partes</a:t>
            </a:r>
          </a:p>
          <a:p>
            <a:pPr lvl="1"/>
            <a:r>
              <a:rPr lang="es-ES" dirty="0" smtClean="0"/>
              <a:t>Cuando hay pocos agentes</a:t>
            </a:r>
          </a:p>
          <a:p>
            <a:pPr lvl="1"/>
            <a:r>
              <a:rPr lang="es-ES" dirty="0" smtClean="0"/>
              <a:t>No siempre funciona</a:t>
            </a:r>
          </a:p>
          <a:p>
            <a:r>
              <a:rPr lang="es-ES" dirty="0" smtClean="0"/>
              <a:t>Otro enfoque: </a:t>
            </a:r>
            <a:r>
              <a:rPr lang="es-ES" b="1" i="1" dirty="0" smtClean="0"/>
              <a:t>permisos transferibles de </a:t>
            </a:r>
            <a:r>
              <a:rPr lang="es-ES" b="1" i="1" dirty="0" err="1" smtClean="0"/>
              <a:t>construccion</a:t>
            </a:r>
            <a:endParaRPr lang="es-ES" dirty="0" smtClean="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108</a:t>
            </a:fld>
            <a:endParaRPr lang="es-ES"/>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DENSIDAD</a:t>
            </a:r>
            <a:endParaRPr lang="en-US" sz="3000" dirty="0"/>
          </a:p>
        </p:txBody>
      </p:sp>
      <p:sp>
        <p:nvSpPr>
          <p:cNvPr id="3" name="2 Marcador de contenido"/>
          <p:cNvSpPr>
            <a:spLocks noGrp="1"/>
          </p:cNvSpPr>
          <p:nvPr>
            <p:ph idx="1"/>
          </p:nvPr>
        </p:nvSpPr>
        <p:spPr/>
        <p:txBody>
          <a:bodyPr>
            <a:normAutofit lnSpcReduction="10000"/>
          </a:bodyPr>
          <a:lstStyle/>
          <a:p>
            <a:r>
              <a:rPr lang="es-ES" dirty="0" smtClean="0"/>
              <a:t>Contrario a nuestro modelo de la clase pasada, la densidad varía dentro de una área metropolitana.</a:t>
            </a:r>
          </a:p>
          <a:p>
            <a:r>
              <a:rPr lang="es-ES" dirty="0" smtClean="0"/>
              <a:t>La mayor renta por localización hace suba el precio de la tierra y que se sustituya tierra por estructura (</a:t>
            </a:r>
            <a:r>
              <a:rPr lang="es-ES" i="1" dirty="0" smtClean="0"/>
              <a:t>sustitución de factores).</a:t>
            </a:r>
          </a:p>
          <a:p>
            <a:r>
              <a:rPr lang="es-ES" dirty="0" smtClean="0"/>
              <a:t>En sitios donde la tierra es más cara, se tiende a usar menos tierra y más estructura por unidad habitacional.</a:t>
            </a:r>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11</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ATRIBUTOS ESTRUCTURALES Y DENSIDAD</a:t>
            </a:r>
            <a:endParaRPr lang="en-US" sz="3000" dirty="0"/>
          </a:p>
        </p:txBody>
      </p:sp>
      <p:sp>
        <p:nvSpPr>
          <p:cNvPr id="3" name="2 Marcador de contenido"/>
          <p:cNvSpPr>
            <a:spLocks noGrp="1"/>
          </p:cNvSpPr>
          <p:nvPr>
            <p:ph idx="1"/>
          </p:nvPr>
        </p:nvSpPr>
        <p:spPr/>
        <p:txBody>
          <a:bodyPr>
            <a:normAutofit fontScale="92500" lnSpcReduction="10000"/>
          </a:bodyPr>
          <a:lstStyle/>
          <a:p>
            <a:r>
              <a:rPr lang="es-MX" dirty="0" smtClean="0"/>
              <a:t>En la clase pasada, en nuestro modelo de la ciudad estilizada, todas las viviendas eran homogéneas.</a:t>
            </a:r>
          </a:p>
          <a:p>
            <a:r>
              <a:rPr lang="es-MX" dirty="0" smtClean="0"/>
              <a:t>Irreal</a:t>
            </a:r>
          </a:p>
          <a:p>
            <a:r>
              <a:rPr lang="es-MX" dirty="0" smtClean="0"/>
              <a:t>Viviendas difieren por</a:t>
            </a:r>
          </a:p>
          <a:p>
            <a:pPr lvl="1"/>
            <a:r>
              <a:rPr lang="es-MX" dirty="0" smtClean="0"/>
              <a:t>Tamaño terrenos</a:t>
            </a:r>
          </a:p>
          <a:p>
            <a:pPr lvl="1"/>
            <a:r>
              <a:rPr lang="es-MX" dirty="0" smtClean="0"/>
              <a:t>Amenidades que proveen: terrenos llanos, empinados, con vistas espectaculares, cerca de parque</a:t>
            </a:r>
          </a:p>
          <a:p>
            <a:pPr lvl="1"/>
            <a:r>
              <a:rPr lang="es-MX" dirty="0" smtClean="0"/>
              <a:t>No – amenidades: cerca de fábrica que contamina</a:t>
            </a:r>
          </a:p>
          <a:p>
            <a:pPr lvl="1"/>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12</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DENSIDAD</a:t>
            </a:r>
            <a:endParaRPr lang="en-US" sz="3000" dirty="0"/>
          </a:p>
        </p:txBody>
      </p:sp>
      <p:sp>
        <p:nvSpPr>
          <p:cNvPr id="3" name="2 Marcador de contenido"/>
          <p:cNvSpPr>
            <a:spLocks noGrp="1"/>
          </p:cNvSpPr>
          <p:nvPr>
            <p:ph idx="1"/>
          </p:nvPr>
        </p:nvSpPr>
        <p:spPr/>
        <p:txBody>
          <a:bodyPr>
            <a:normAutofit lnSpcReduction="10000"/>
          </a:bodyPr>
          <a:lstStyle/>
          <a:p>
            <a:r>
              <a:rPr lang="es-ES_tradnl" dirty="0" smtClean="0"/>
              <a:t>En otras palabras, nuestro modelo más densidad a media que nos movemos hacia el centro.</a:t>
            </a:r>
          </a:p>
          <a:p>
            <a:r>
              <a:rPr lang="es-ES_tradnl" dirty="0" smtClean="0"/>
              <a:t>La relación es en doble sentido: a mayor valor de la tierra más densidad y a mayor densidad mayor valor de la tierra.</a:t>
            </a:r>
          </a:p>
          <a:p>
            <a:r>
              <a:rPr lang="es-ES_tradnl" dirty="0" smtClean="0"/>
              <a:t>Observación casual de las ciudades sugiere que la densidad decrece con la distancia al centro.</a:t>
            </a:r>
          </a:p>
          <a:p>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13</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DENSIDAD</a:t>
            </a:r>
            <a:endParaRPr lang="en-US" sz="3000" dirty="0"/>
          </a:p>
        </p:txBody>
      </p:sp>
      <p:sp>
        <p:nvSpPr>
          <p:cNvPr id="3" name="2 Marcador de contenido"/>
          <p:cNvSpPr>
            <a:spLocks noGrp="1"/>
          </p:cNvSpPr>
          <p:nvPr>
            <p:ph idx="1"/>
          </p:nvPr>
        </p:nvSpPr>
        <p:spPr/>
        <p:txBody>
          <a:bodyPr>
            <a:normAutofit fontScale="92500" lnSpcReduction="20000"/>
          </a:bodyPr>
          <a:lstStyle/>
          <a:p>
            <a:r>
              <a:rPr lang="es-ES_tradnl" dirty="0" smtClean="0"/>
              <a:t>Un sencillo modelo nos permite estimar el gradiente de densidad (si tenemos datos)</a:t>
            </a:r>
          </a:p>
          <a:p>
            <a:endParaRPr lang="es-ES_tradnl" dirty="0" smtClean="0"/>
          </a:p>
          <a:p>
            <a:endParaRPr lang="es-ES_tradnl" dirty="0" smtClean="0"/>
          </a:p>
          <a:p>
            <a:r>
              <a:rPr lang="es-ES_tradnl" dirty="0" smtClean="0"/>
              <a:t>Decrece exponencialmente con la distancia</a:t>
            </a:r>
          </a:p>
          <a:p>
            <a:r>
              <a:rPr lang="es-ES_tradnl" i="1" dirty="0" smtClean="0"/>
              <a:t>D: </a:t>
            </a:r>
            <a:r>
              <a:rPr lang="es-ES_tradnl" dirty="0" smtClean="0"/>
              <a:t>densidad</a:t>
            </a:r>
          </a:p>
          <a:p>
            <a:r>
              <a:rPr lang="es-ES_tradnl" i="1" dirty="0" smtClean="0"/>
              <a:t>d</a:t>
            </a:r>
            <a:r>
              <a:rPr lang="es-ES_tradnl" dirty="0" smtClean="0"/>
              <a:t>: distancia al centro</a:t>
            </a:r>
          </a:p>
          <a:p>
            <a:r>
              <a:rPr lang="es-ES_tradnl" dirty="0" smtClean="0"/>
              <a:t>D</a:t>
            </a:r>
            <a:r>
              <a:rPr lang="es-ES_tradnl" baseline="-25000" dirty="0" smtClean="0"/>
              <a:t>0: </a:t>
            </a:r>
            <a:r>
              <a:rPr lang="es-ES_tradnl" dirty="0" smtClean="0"/>
              <a:t>estimación del modelo de la densidad en el centro</a:t>
            </a:r>
          </a:p>
          <a:p>
            <a:r>
              <a:rPr lang="el-GR" dirty="0" smtClean="0">
                <a:latin typeface="Times New Roman"/>
                <a:cs typeface="Times New Roman"/>
              </a:rPr>
              <a:t>α</a:t>
            </a:r>
            <a:r>
              <a:rPr lang="es-ES" dirty="0" smtClean="0">
                <a:latin typeface="Times New Roman"/>
                <a:cs typeface="Times New Roman"/>
              </a:rPr>
              <a:t>: porcentaje de reducción de D con d (un km +) </a:t>
            </a:r>
            <a:endParaRPr lang="es-ES_tradnl" dirty="0"/>
          </a:p>
          <a:p>
            <a:endParaRPr lang="es-ES_tradnl" dirty="0" smtClean="0"/>
          </a:p>
        </p:txBody>
      </p:sp>
      <p:graphicFrame>
        <p:nvGraphicFramePr>
          <p:cNvPr id="4" name="3 Objeto"/>
          <p:cNvGraphicFramePr>
            <a:graphicFrameLocks noChangeAspect="1"/>
          </p:cNvGraphicFramePr>
          <p:nvPr/>
        </p:nvGraphicFramePr>
        <p:xfrm>
          <a:off x="1000100" y="2500313"/>
          <a:ext cx="7069163" cy="692150"/>
        </p:xfrm>
        <a:graphic>
          <a:graphicData uri="http://schemas.openxmlformats.org/presentationml/2006/ole">
            <p:oleObj spid="_x0000_s22530" name="Equation" r:id="rId3" imgW="2628720" imgH="241200" progId="">
              <p:embed/>
            </p:oleObj>
          </a:graphicData>
        </a:graphic>
      </p:graphicFrame>
      <p:sp>
        <p:nvSpPr>
          <p:cNvPr id="5" name="4 Marcador de número de diapositiva"/>
          <p:cNvSpPr>
            <a:spLocks noGrp="1"/>
          </p:cNvSpPr>
          <p:nvPr>
            <p:ph type="sldNum" sz="quarter" idx="12"/>
          </p:nvPr>
        </p:nvSpPr>
        <p:spPr/>
        <p:txBody>
          <a:bodyPr/>
          <a:lstStyle/>
          <a:p>
            <a:fld id="{D690F0AA-E88B-4E40-8415-C61B518CFF64}" type="slidenum">
              <a:rPr lang="es-ES" smtClean="0"/>
              <a:pPr/>
              <a:t>14</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DENSIDAD</a:t>
            </a:r>
            <a:endParaRPr lang="en-US" sz="3000" dirty="0"/>
          </a:p>
        </p:txBody>
      </p:sp>
      <p:sp>
        <p:nvSpPr>
          <p:cNvPr id="3" name="2 Marcador de contenido"/>
          <p:cNvSpPr>
            <a:spLocks noGrp="1"/>
          </p:cNvSpPr>
          <p:nvPr>
            <p:ph idx="1"/>
          </p:nvPr>
        </p:nvSpPr>
        <p:spPr/>
        <p:txBody>
          <a:bodyPr>
            <a:normAutofit/>
          </a:bodyPr>
          <a:lstStyle/>
          <a:p>
            <a:r>
              <a:rPr lang="es-ES_tradnl" dirty="0" smtClean="0"/>
              <a:t>Este modelo sencillo ajusta bastante bien el patrón de las ciudades (explica el 50% de la variación de la densidad)</a:t>
            </a:r>
          </a:p>
          <a:p>
            <a:r>
              <a:rPr lang="es-ES_tradnl" dirty="0" smtClean="0"/>
              <a:t>El caso de Boston, 1990:</a:t>
            </a:r>
          </a:p>
          <a:p>
            <a:r>
              <a:rPr lang="es-ES_tradnl" dirty="0" smtClean="0"/>
              <a:t> </a:t>
            </a:r>
            <a:endParaRPr lang="es-ES_tradnl" dirty="0"/>
          </a:p>
        </p:txBody>
      </p:sp>
      <p:pic>
        <p:nvPicPr>
          <p:cNvPr id="10" name="Picture 6"/>
          <p:cNvPicPr>
            <a:picLocks noChangeAspect="1" noChangeArrowheads="1"/>
          </p:cNvPicPr>
          <p:nvPr/>
        </p:nvPicPr>
        <p:blipFill>
          <a:blip r:embed="rId2" cstate="print"/>
          <a:srcRect/>
          <a:stretch>
            <a:fillRect/>
          </a:stretch>
        </p:blipFill>
        <p:spPr bwMode="auto">
          <a:xfrm>
            <a:off x="1643042" y="3786190"/>
            <a:ext cx="6143668" cy="2705100"/>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D690F0AA-E88B-4E40-8415-C61B518CFF64}" type="slidenum">
              <a:rPr lang="es-ES" smtClean="0"/>
              <a:pPr/>
              <a:t>15</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a:bodyPr>
          <a:lstStyle/>
          <a:p>
            <a:r>
              <a:rPr lang="es-MX" sz="3000" dirty="0" smtClean="0"/>
              <a:t>EL MERCADO DE LA VIVIENDA URBANA: DENSIDAD</a:t>
            </a:r>
            <a:endParaRPr lang="en-US" sz="3000" dirty="0"/>
          </a:p>
        </p:txBody>
      </p:sp>
      <p:sp>
        <p:nvSpPr>
          <p:cNvPr id="3" name="2 Marcador de contenido"/>
          <p:cNvSpPr>
            <a:spLocks noGrp="1"/>
          </p:cNvSpPr>
          <p:nvPr>
            <p:ph idx="1"/>
          </p:nvPr>
        </p:nvSpPr>
        <p:spPr/>
        <p:txBody>
          <a:bodyPr>
            <a:normAutofit/>
          </a:bodyPr>
          <a:lstStyle/>
          <a:p>
            <a:r>
              <a:rPr lang="es-ES_tradnl" dirty="0" smtClean="0"/>
              <a:t>¿Como cambia este patrón de densidad con el tiempo? </a:t>
            </a:r>
            <a:r>
              <a:rPr lang="es-MX" dirty="0" smtClean="0"/>
              <a:t>¿Por qué la gente se va del centro?</a:t>
            </a:r>
            <a:endParaRPr lang="es-ES_tradnl" dirty="0" smtClean="0"/>
          </a:p>
          <a:p>
            <a:r>
              <a:rPr lang="es-ES_tradnl" dirty="0" smtClean="0"/>
              <a:t>  </a:t>
            </a:r>
          </a:p>
        </p:txBody>
      </p:sp>
      <p:pic>
        <p:nvPicPr>
          <p:cNvPr id="24591" name="Picture 15"/>
          <p:cNvPicPr>
            <a:picLocks noChangeAspect="1" noChangeArrowheads="1"/>
          </p:cNvPicPr>
          <p:nvPr/>
        </p:nvPicPr>
        <p:blipFill>
          <a:blip r:embed="rId2" cstate="print"/>
          <a:srcRect/>
          <a:stretch>
            <a:fillRect/>
          </a:stretch>
        </p:blipFill>
        <p:spPr bwMode="auto">
          <a:xfrm>
            <a:off x="785786" y="2714620"/>
            <a:ext cx="8072462" cy="3803004"/>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D690F0AA-E88B-4E40-8415-C61B518CFF64}" type="slidenum">
              <a:rPr lang="es-ES" smtClean="0"/>
              <a:pPr/>
              <a:t>16</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sp>
        <p:nvSpPr>
          <p:cNvPr id="3" name="2 Marcador de contenido"/>
          <p:cNvSpPr>
            <a:spLocks noGrp="1"/>
          </p:cNvSpPr>
          <p:nvPr>
            <p:ph idx="1"/>
          </p:nvPr>
        </p:nvSpPr>
        <p:spPr/>
        <p:txBody>
          <a:bodyPr>
            <a:normAutofit lnSpcReduction="10000"/>
          </a:bodyPr>
          <a:lstStyle/>
          <a:p>
            <a:r>
              <a:rPr lang="es-ES_tradnl" dirty="0" smtClean="0"/>
              <a:t>La vivienda es un bien heterogéneo</a:t>
            </a:r>
          </a:p>
          <a:p>
            <a:r>
              <a:rPr lang="es-ES_tradnl" dirty="0" smtClean="0"/>
              <a:t>Cuando un hogar elige una vivienda elige una canasta de características</a:t>
            </a:r>
          </a:p>
          <a:p>
            <a:r>
              <a:rPr lang="es-ES_tradnl" dirty="0" smtClean="0"/>
              <a:t>Al estudiar el mercado de la vivienda, observamos gastos totales en esta canasta. </a:t>
            </a:r>
          </a:p>
          <a:p>
            <a:r>
              <a:rPr lang="es-ES_tradnl" dirty="0" smtClean="0"/>
              <a:t>No precios de los diferentes atributos</a:t>
            </a:r>
          </a:p>
          <a:p>
            <a:r>
              <a:rPr lang="es-ES_tradnl" dirty="0" smtClean="0"/>
              <a:t>Pero los hogares valoran separadamente los distintos atributos y al elegir una casa renuncian a unos por otros</a:t>
            </a:r>
            <a:endParaRPr lang="es-ES_tradnl"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17</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sp>
        <p:nvSpPr>
          <p:cNvPr id="3" name="2 Marcador de contenido"/>
          <p:cNvSpPr>
            <a:spLocks noGrp="1"/>
          </p:cNvSpPr>
          <p:nvPr>
            <p:ph idx="1"/>
          </p:nvPr>
        </p:nvSpPr>
        <p:spPr/>
        <p:txBody>
          <a:bodyPr>
            <a:normAutofit lnSpcReduction="10000"/>
          </a:bodyPr>
          <a:lstStyle/>
          <a:p>
            <a:r>
              <a:rPr lang="es-ES_tradnl" dirty="0" smtClean="0"/>
              <a:t>La valoración de los diferentes atributos reflejará la </a:t>
            </a:r>
            <a:r>
              <a:rPr lang="es-ES_tradnl" i="1" dirty="0" smtClean="0"/>
              <a:t>utilidad marginal decreciente </a:t>
            </a:r>
            <a:r>
              <a:rPr lang="es-ES_tradnl" dirty="0" smtClean="0"/>
              <a:t>que ellos brindan</a:t>
            </a:r>
          </a:p>
          <a:p>
            <a:r>
              <a:rPr lang="es-ES_tradnl" i="1" dirty="0" smtClean="0"/>
              <a:t>Utilidad marginal decreciente de un atributo: </a:t>
            </a:r>
            <a:r>
              <a:rPr lang="es-ES_tradnl" dirty="0" smtClean="0"/>
              <a:t>a medida que la cantidad o calidad del atributo aumenta, la vivienda brinda mayor bienestar, pero a tasas decrecientes</a:t>
            </a:r>
          </a:p>
          <a:p>
            <a:r>
              <a:rPr lang="es-ES_tradnl" dirty="0" smtClean="0"/>
              <a:t>Ilustrado en el siguiente gráfico con el atributo </a:t>
            </a:r>
            <a:r>
              <a:rPr lang="es-ES_tradnl" i="1" dirty="0" smtClean="0"/>
              <a:t>tamaño </a:t>
            </a:r>
            <a:r>
              <a:rPr lang="es-ES_tradnl" dirty="0" smtClean="0"/>
              <a:t>(m</a:t>
            </a:r>
            <a:r>
              <a:rPr lang="es-ES_tradnl" baseline="30000" dirty="0" smtClean="0"/>
              <a:t>2</a:t>
            </a:r>
            <a:r>
              <a:rPr lang="es-ES_tradnl" dirty="0" smtClean="0"/>
              <a:t> construcción).</a:t>
            </a:r>
            <a:endParaRPr lang="es-ES_tradnl"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18</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pic>
        <p:nvPicPr>
          <p:cNvPr id="25602" name="Picture 2"/>
          <p:cNvPicPr>
            <a:picLocks noGrp="1" noChangeAspect="1" noChangeArrowheads="1"/>
          </p:cNvPicPr>
          <p:nvPr>
            <p:ph idx="1"/>
          </p:nvPr>
        </p:nvPicPr>
        <p:blipFill>
          <a:blip r:embed="rId2" cstate="print"/>
          <a:srcRect/>
          <a:stretch>
            <a:fillRect/>
          </a:stretch>
        </p:blipFill>
        <p:spPr bwMode="auto">
          <a:xfrm>
            <a:off x="138692" y="1857364"/>
            <a:ext cx="8623592" cy="4581499"/>
          </a:xfrm>
          <a:prstGeom prst="rect">
            <a:avLst/>
          </a:prstGeom>
          <a:noFill/>
          <a:ln w="9525">
            <a:noFill/>
            <a:miter lim="800000"/>
            <a:headEnd/>
            <a:tailEnd/>
          </a:ln>
          <a:effectLst/>
        </p:spPr>
      </p:pic>
      <p:sp>
        <p:nvSpPr>
          <p:cNvPr id="4" name="3 Marcador de número de diapositiva"/>
          <p:cNvSpPr>
            <a:spLocks noGrp="1"/>
          </p:cNvSpPr>
          <p:nvPr>
            <p:ph type="sldNum" sz="quarter" idx="12"/>
          </p:nvPr>
        </p:nvSpPr>
        <p:spPr/>
        <p:txBody>
          <a:bodyPr/>
          <a:lstStyle/>
          <a:p>
            <a:fld id="{D690F0AA-E88B-4E40-8415-C61B518CFF64}" type="slidenum">
              <a:rPr lang="es-ES" smtClean="0"/>
              <a:pPr/>
              <a:t>19</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CRECIMIENTO Y RENTAS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El modelo puede ser extendido para analizar el crecimiento de las ciudades por crecimiento de la población</a:t>
            </a:r>
          </a:p>
          <a:p>
            <a:r>
              <a:rPr lang="es-ES" dirty="0" smtClean="0"/>
              <a:t>Si observamos </a:t>
            </a:r>
          </a:p>
          <a:p>
            <a:r>
              <a:rPr lang="es-ES" dirty="0" smtClean="0"/>
              <a:t>Podemos concluir que si la población crece a una tasa 2</a:t>
            </a:r>
            <a:r>
              <a:rPr lang="es-ES" i="1" dirty="0" smtClean="0"/>
              <a:t>g, b crecerá a la tasa g</a:t>
            </a:r>
            <a:endParaRPr lang="es-ES" dirty="0" smtClean="0"/>
          </a:p>
          <a:p>
            <a:pPr algn="just"/>
            <a:r>
              <a:rPr lang="es-ES" dirty="0" smtClean="0"/>
              <a:t>Podemos derivar expresiones para calcular a qué distancia va a estar el borde en el año </a:t>
            </a:r>
            <a:r>
              <a:rPr lang="es-ES" i="1" dirty="0" smtClean="0"/>
              <a:t>t, </a:t>
            </a:r>
            <a:r>
              <a:rPr lang="es-ES" dirty="0" smtClean="0"/>
              <a:t>o inversamente, calcular el año </a:t>
            </a:r>
            <a:r>
              <a:rPr lang="es-ES" i="1" dirty="0" smtClean="0"/>
              <a:t>T </a:t>
            </a:r>
            <a:r>
              <a:rPr lang="es-ES" dirty="0" smtClean="0"/>
              <a:t>en el cual el borde va a estar a </a:t>
            </a:r>
            <a:r>
              <a:rPr lang="es-ES" i="1" dirty="0" smtClean="0"/>
              <a:t>b </a:t>
            </a:r>
            <a:r>
              <a:rPr lang="es-ES" i="1" dirty="0" err="1" smtClean="0"/>
              <a:t>kms</a:t>
            </a:r>
            <a:r>
              <a:rPr lang="es-ES" i="1" dirty="0" smtClean="0"/>
              <a:t> </a:t>
            </a:r>
            <a:r>
              <a:rPr lang="es-ES" dirty="0" smtClean="0"/>
              <a:t>del centro</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2</a:t>
            </a:fld>
            <a:endParaRPr lang="es-ES"/>
          </a:p>
        </p:txBody>
      </p:sp>
      <p:graphicFrame>
        <p:nvGraphicFramePr>
          <p:cNvPr id="106500" name="Object 4"/>
          <p:cNvGraphicFramePr>
            <a:graphicFrameLocks noChangeAspect="1"/>
          </p:cNvGraphicFramePr>
          <p:nvPr/>
        </p:nvGraphicFramePr>
        <p:xfrm>
          <a:off x="3786182" y="2571744"/>
          <a:ext cx="1643063" cy="901700"/>
        </p:xfrm>
        <a:graphic>
          <a:graphicData uri="http://schemas.openxmlformats.org/presentationml/2006/ole">
            <p:oleObj spid="_x0000_s1026" name="Ecuación" r:id="rId3" imgW="1643040" imgH="901800" progId="Equation.3">
              <p:embed/>
            </p:oleObj>
          </a:graphicData>
        </a:graphic>
      </p:graphicFrame>
    </p:spTree>
  </p:cSld>
  <p:clrMapOvr>
    <a:masterClrMapping/>
  </p:clrMapOvr>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sp>
        <p:nvSpPr>
          <p:cNvPr id="4" name="3 Marcador de contenido"/>
          <p:cNvSpPr>
            <a:spLocks noGrp="1"/>
          </p:cNvSpPr>
          <p:nvPr>
            <p:ph idx="1"/>
          </p:nvPr>
        </p:nvSpPr>
        <p:spPr/>
        <p:txBody>
          <a:bodyPr>
            <a:normAutofit lnSpcReduction="10000"/>
          </a:bodyPr>
          <a:lstStyle/>
          <a:p>
            <a:r>
              <a:rPr lang="es-ES_tradnl" dirty="0" smtClean="0"/>
              <a:t>¿Cómo podemos estimar el precio implícito de cada uno de los atributos de una vivienda?</a:t>
            </a:r>
          </a:p>
          <a:p>
            <a:r>
              <a:rPr lang="es-ES_tradnl" i="1" dirty="0" smtClean="0"/>
              <a:t>Método de los Precios Hedónicos</a:t>
            </a:r>
          </a:p>
          <a:p>
            <a:r>
              <a:rPr lang="es-ES_tradnl" dirty="0" smtClean="0"/>
              <a:t>Estimamos ecuación que explica el precio de la vivienda como función de todas las características observables de la vivienda</a:t>
            </a:r>
          </a:p>
          <a:p>
            <a:r>
              <a:rPr lang="es-ES_tradnl" dirty="0" smtClean="0"/>
              <a:t>Mediante datos del mercado inmobiliario o encuestas sobre precio a que está dispuesto a vender</a:t>
            </a:r>
            <a:endParaRPr lang="es-ES_tradnl" dirty="0"/>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20</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sp>
        <p:nvSpPr>
          <p:cNvPr id="4" name="3 Marcador de contenido"/>
          <p:cNvSpPr>
            <a:spLocks noGrp="1"/>
          </p:cNvSpPr>
          <p:nvPr>
            <p:ph idx="1"/>
          </p:nvPr>
        </p:nvSpPr>
        <p:spPr/>
        <p:txBody>
          <a:bodyPr>
            <a:normAutofit/>
          </a:bodyPr>
          <a:lstStyle/>
          <a:p>
            <a:r>
              <a:rPr lang="es-ES_tradnl" dirty="0" smtClean="0"/>
              <a:t>Ecuación lineal de precios hedónicos:</a:t>
            </a:r>
          </a:p>
          <a:p>
            <a:endParaRPr lang="es-ES_tradnl" dirty="0" smtClean="0"/>
          </a:p>
          <a:p>
            <a:r>
              <a:rPr lang="es-ES_tradnl" dirty="0" smtClean="0"/>
              <a:t>Xi pueden ser variables cuantitativas (m2, número de baños, distancia  la rambla, número de delitos en el barrio, etc.) como variables cualitativas (</a:t>
            </a:r>
            <a:r>
              <a:rPr lang="es-ES_tradnl" i="1" dirty="0" err="1" smtClean="0"/>
              <a:t>dummies</a:t>
            </a:r>
            <a:r>
              <a:rPr lang="es-ES_tradnl" i="1" dirty="0" smtClean="0"/>
              <a:t>): </a:t>
            </a:r>
            <a:r>
              <a:rPr lang="es-ES_tradnl" dirty="0" smtClean="0"/>
              <a:t>si tiene o no </a:t>
            </a:r>
            <a:r>
              <a:rPr lang="es-ES_tradnl" dirty="0" err="1" smtClean="0"/>
              <a:t>garage</a:t>
            </a:r>
            <a:r>
              <a:rPr lang="es-ES_tradnl" dirty="0" smtClean="0"/>
              <a:t>, piscina, etc.</a:t>
            </a:r>
          </a:p>
        </p:txBody>
      </p:sp>
      <p:graphicFrame>
        <p:nvGraphicFramePr>
          <p:cNvPr id="5" name="4 Objeto"/>
          <p:cNvGraphicFramePr>
            <a:graphicFrameLocks noChangeAspect="1"/>
          </p:cNvGraphicFramePr>
          <p:nvPr/>
        </p:nvGraphicFramePr>
        <p:xfrm>
          <a:off x="2500298" y="2285992"/>
          <a:ext cx="3714776" cy="428628"/>
        </p:xfrm>
        <a:graphic>
          <a:graphicData uri="http://schemas.openxmlformats.org/presentationml/2006/ole">
            <p:oleObj spid="_x0000_s26626" name="Equation" r:id="rId3" imgW="1981080" imgH="228600" progId="">
              <p:embed/>
            </p:oleObj>
          </a:graphicData>
        </a:graphic>
      </p:graphicFrame>
      <p:sp>
        <p:nvSpPr>
          <p:cNvPr id="6" name="5 Marcador de número de diapositiva"/>
          <p:cNvSpPr>
            <a:spLocks noGrp="1"/>
          </p:cNvSpPr>
          <p:nvPr>
            <p:ph type="sldNum" sz="quarter" idx="12"/>
          </p:nvPr>
        </p:nvSpPr>
        <p:spPr/>
        <p:txBody>
          <a:bodyPr/>
          <a:lstStyle/>
          <a:p>
            <a:fld id="{D690F0AA-E88B-4E40-8415-C61B518CFF64}" type="slidenum">
              <a:rPr lang="es-ES" smtClean="0"/>
              <a:pPr/>
              <a:t>21</a:t>
            </a:fld>
            <a:endParaRPr lang="es-ES"/>
          </a:p>
        </p:txBody>
      </p:sp>
      <p:sp>
        <p:nvSpPr>
          <p:cNvPr id="7" name="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PREFERENCIAS DE LOS HOGARES</a:t>
            </a:r>
            <a:endParaRPr lang="es-ES_tradnl" dirty="0"/>
          </a:p>
        </p:txBody>
      </p:sp>
      <p:sp>
        <p:nvSpPr>
          <p:cNvPr id="4" name="3 Marcador de contenido"/>
          <p:cNvSpPr>
            <a:spLocks noGrp="1"/>
          </p:cNvSpPr>
          <p:nvPr>
            <p:ph idx="1"/>
          </p:nvPr>
        </p:nvSpPr>
        <p:spPr/>
        <p:txBody>
          <a:bodyPr>
            <a:normAutofit/>
          </a:bodyPr>
          <a:lstStyle/>
          <a:p>
            <a:r>
              <a:rPr lang="es-ES_tradnl" dirty="0" smtClean="0"/>
              <a:t>La ecuación lineal no refleja utilidad marginal decreciente en los atributos.</a:t>
            </a:r>
          </a:p>
          <a:p>
            <a:r>
              <a:rPr lang="es-ES_tradnl" dirty="0" smtClean="0"/>
              <a:t>La siguiente especificación sí:</a:t>
            </a:r>
          </a:p>
          <a:p>
            <a:endParaRPr lang="es-ES_tradnl" dirty="0" smtClean="0"/>
          </a:p>
          <a:p>
            <a:r>
              <a:rPr lang="es-ES_tradnl" dirty="0" smtClean="0"/>
              <a:t>Para estimar estadísticamente estos parámetros hay que transformar esta ecuación tomando logaritmos de los dos lados para hacerla lineal</a:t>
            </a:r>
          </a:p>
        </p:txBody>
      </p:sp>
      <p:graphicFrame>
        <p:nvGraphicFramePr>
          <p:cNvPr id="5" name="4 Objeto"/>
          <p:cNvGraphicFramePr>
            <a:graphicFrameLocks noChangeAspect="1"/>
          </p:cNvGraphicFramePr>
          <p:nvPr/>
        </p:nvGraphicFramePr>
        <p:xfrm>
          <a:off x="1571604" y="3357562"/>
          <a:ext cx="5557153" cy="642942"/>
        </p:xfrm>
        <a:graphic>
          <a:graphicData uri="http://schemas.openxmlformats.org/presentationml/2006/ole">
            <p:oleObj spid="_x0000_s27650" name="Equation" r:id="rId3" imgW="1790640" imgH="241200" progId="">
              <p:embed/>
            </p:oleObj>
          </a:graphicData>
        </a:graphic>
      </p:graphicFrame>
      <p:sp>
        <p:nvSpPr>
          <p:cNvPr id="6" name="5 Marcador de número de diapositiva"/>
          <p:cNvSpPr>
            <a:spLocks noGrp="1"/>
          </p:cNvSpPr>
          <p:nvPr>
            <p:ph type="sldNum" sz="quarter" idx="12"/>
          </p:nvPr>
        </p:nvSpPr>
        <p:spPr/>
        <p:txBody>
          <a:bodyPr/>
          <a:lstStyle/>
          <a:p>
            <a:fld id="{D690F0AA-E88B-4E40-8415-C61B518CFF64}" type="slidenum">
              <a:rPr lang="es-ES" smtClean="0"/>
              <a:pPr/>
              <a:t>22</a:t>
            </a:fld>
            <a:endParaRPr lang="es-ES"/>
          </a:p>
        </p:txBody>
      </p:sp>
      <p:sp>
        <p:nvSpPr>
          <p:cNvPr id="7" name="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lstStyle/>
          <a:p>
            <a:r>
              <a:rPr lang="es-ES" dirty="0" smtClean="0"/>
              <a:t>Para </a:t>
            </a:r>
            <a:r>
              <a:rPr lang="es-ES" dirty="0"/>
              <a:t>realizar el trabajo se partió del universo de compraventas de inmuebles en </a:t>
            </a:r>
            <a:r>
              <a:rPr lang="es-ES" i="1" dirty="0"/>
              <a:t>Montevideo para el año 2006 </a:t>
            </a:r>
            <a:r>
              <a:rPr lang="es-ES" dirty="0"/>
              <a:t>de los registros del INE</a:t>
            </a:r>
            <a:r>
              <a:rPr lang="es-ES" dirty="0" smtClean="0"/>
              <a:t>.</a:t>
            </a:r>
          </a:p>
          <a:p>
            <a:r>
              <a:rPr lang="es-ES" dirty="0" smtClean="0"/>
              <a:t>8.254 viviendas de propiedad horizontal y 3.146 de propiedad común – destino habitacional</a:t>
            </a:r>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23</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fontScale="92500" lnSpcReduction="20000"/>
          </a:bodyPr>
          <a:lstStyle/>
          <a:p>
            <a:r>
              <a:rPr lang="es-ES" dirty="0"/>
              <a:t>En propiedad horizontal, se excluyeron las unidades con superficie menor a 25 m</a:t>
            </a:r>
            <a:r>
              <a:rPr lang="es-ES" baseline="30000" dirty="0"/>
              <a:t>2</a:t>
            </a:r>
            <a:r>
              <a:rPr lang="es-ES" dirty="0"/>
              <a:t> o mayor a 500 </a:t>
            </a:r>
            <a:r>
              <a:rPr lang="es-ES" dirty="0" smtClean="0"/>
              <a:t>m</a:t>
            </a:r>
            <a:r>
              <a:rPr lang="es-ES" baseline="30000" dirty="0" smtClean="0"/>
              <a:t>2</a:t>
            </a:r>
            <a:r>
              <a:rPr lang="es-ES" dirty="0" smtClean="0"/>
              <a:t>, </a:t>
            </a:r>
            <a:r>
              <a:rPr lang="es-ES" dirty="0"/>
              <a:t>para luego descartar el 10% de los casos, 5% en cada extremo de la </a:t>
            </a:r>
            <a:r>
              <a:rPr lang="es-ES" dirty="0" smtClean="0"/>
              <a:t>distribución.</a:t>
            </a:r>
          </a:p>
          <a:p>
            <a:r>
              <a:rPr lang="es-ES" dirty="0"/>
              <a:t>En propiedad común, se excluyeron las unidades con superficie menor a 25 m</a:t>
            </a:r>
            <a:r>
              <a:rPr lang="es-ES" baseline="30000" dirty="0"/>
              <a:t>2</a:t>
            </a:r>
            <a:r>
              <a:rPr lang="es-ES" dirty="0"/>
              <a:t> o superior a 1.000 m</a:t>
            </a:r>
            <a:r>
              <a:rPr lang="es-ES" baseline="30000" dirty="0"/>
              <a:t>2</a:t>
            </a:r>
            <a:r>
              <a:rPr lang="es-ES" dirty="0"/>
              <a:t> y con terreno menor a 25 m</a:t>
            </a:r>
            <a:r>
              <a:rPr lang="es-ES" baseline="30000" dirty="0"/>
              <a:t>2 </a:t>
            </a:r>
            <a:r>
              <a:rPr lang="es-ES" dirty="0"/>
              <a:t>o mayor a 2.500 m</a:t>
            </a:r>
            <a:r>
              <a:rPr lang="es-ES" baseline="30000" dirty="0"/>
              <a:t>2</a:t>
            </a:r>
            <a:r>
              <a:rPr lang="es-ES" dirty="0" smtClean="0"/>
              <a:t>. Se </a:t>
            </a:r>
            <a:r>
              <a:rPr lang="es-ES" dirty="0"/>
              <a:t>descartaron los extremos de la </a:t>
            </a:r>
            <a:r>
              <a:rPr lang="es-ES" dirty="0" smtClean="0"/>
              <a:t>distribución.</a:t>
            </a:r>
          </a:p>
          <a:p>
            <a:r>
              <a:rPr lang="es-ES" dirty="0" smtClean="0"/>
              <a:t>Muestra final: 7.289 casos para propiedad horizontal y 2.727 para propiedad común. </a:t>
            </a:r>
          </a:p>
          <a:p>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24</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pic>
        <p:nvPicPr>
          <p:cNvPr id="7172" name="Picture 4"/>
          <p:cNvPicPr>
            <a:picLocks noGrp="1" noChangeAspect="1" noChangeArrowheads="1"/>
          </p:cNvPicPr>
          <p:nvPr>
            <p:ph idx="1"/>
          </p:nvPr>
        </p:nvPicPr>
        <p:blipFill>
          <a:blip r:embed="rId2" cstate="print"/>
          <a:srcRect/>
          <a:stretch>
            <a:fillRect/>
          </a:stretch>
        </p:blipFill>
        <p:spPr bwMode="auto">
          <a:xfrm>
            <a:off x="135874" y="1714488"/>
            <a:ext cx="8722405" cy="5143512"/>
          </a:xfrm>
          <a:prstGeom prst="rect">
            <a:avLst/>
          </a:prstGeom>
          <a:noFill/>
          <a:ln w="9525">
            <a:noFill/>
            <a:miter lim="800000"/>
            <a:headEnd/>
            <a:tailEnd/>
          </a:ln>
          <a:effectLst/>
        </p:spPr>
      </p:pic>
      <p:sp>
        <p:nvSpPr>
          <p:cNvPr id="4" name="3 Marcador de número de diapositiva"/>
          <p:cNvSpPr>
            <a:spLocks noGrp="1"/>
          </p:cNvSpPr>
          <p:nvPr>
            <p:ph type="sldNum" sz="quarter" idx="12"/>
          </p:nvPr>
        </p:nvSpPr>
        <p:spPr/>
        <p:txBody>
          <a:bodyPr/>
          <a:lstStyle/>
          <a:p>
            <a:fld id="{D690F0AA-E88B-4E40-8415-C61B518CFF64}" type="slidenum">
              <a:rPr lang="es-ES" smtClean="0"/>
              <a:pPr/>
              <a:t>25</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lnSpcReduction="10000"/>
          </a:bodyPr>
          <a:lstStyle/>
          <a:p>
            <a:r>
              <a:rPr lang="es-ES" dirty="0"/>
              <a:t>“CATEG” y “CATE” toman valor 1 si la categoría catastral es “económica”, 2 si es “común” o 3 si es “confortable”. </a:t>
            </a:r>
            <a:endParaRPr lang="es-ES" dirty="0" smtClean="0"/>
          </a:p>
          <a:p>
            <a:r>
              <a:rPr lang="es-ES" dirty="0" smtClean="0"/>
              <a:t>UBIC” toma el valor 1 si es la ubicación de la unidad en el edificio es “interior”, 2 si es “contra-frente” y 3 si es “frente”.</a:t>
            </a:r>
          </a:p>
          <a:p>
            <a:r>
              <a:rPr lang="es-ES" dirty="0"/>
              <a:t>La variable “CALE” es dicotómica, vale 0 cuando no tiene calefacción y 1 cuando tiene calefacción central o losa radiante. </a:t>
            </a:r>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26</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La </a:t>
            </a:r>
            <a:r>
              <a:rPr lang="es-ES" dirty="0"/>
              <a:t>variable “BARRIO” </a:t>
            </a:r>
            <a:r>
              <a:rPr lang="es-ES" dirty="0" smtClean="0"/>
              <a:t>dicotómica (0/1) </a:t>
            </a:r>
            <a:r>
              <a:rPr lang="es-ES" dirty="0"/>
              <a:t>para cada uno de los </a:t>
            </a:r>
            <a:r>
              <a:rPr lang="es-ES" dirty="0" smtClean="0"/>
              <a:t>63 barrios delimitados </a:t>
            </a:r>
            <a:r>
              <a:rPr lang="es-ES" dirty="0"/>
              <a:t>por el </a:t>
            </a:r>
            <a:r>
              <a:rPr lang="es-ES" dirty="0" smtClean="0"/>
              <a:t>INE</a:t>
            </a:r>
          </a:p>
          <a:p>
            <a:r>
              <a:rPr lang="es-ES" dirty="0"/>
              <a:t>La variable “SEG” es un indicador de seguridad </a:t>
            </a:r>
            <a:endParaRPr lang="es-ES" dirty="0" smtClean="0"/>
          </a:p>
          <a:p>
            <a:pPr lvl="1"/>
            <a:r>
              <a:rPr lang="es-ES" i="1" dirty="0"/>
              <a:t>Anuario Estadístico sobre Violencia y Criminalidad en el Uruguay </a:t>
            </a:r>
            <a:r>
              <a:rPr lang="es-ES" dirty="0"/>
              <a:t>del año </a:t>
            </a:r>
            <a:r>
              <a:rPr lang="es-ES" dirty="0" smtClean="0"/>
              <a:t>2004</a:t>
            </a:r>
          </a:p>
          <a:p>
            <a:pPr lvl="1"/>
            <a:r>
              <a:rPr lang="es-ES" dirty="0"/>
              <a:t>El Anuario </a:t>
            </a:r>
            <a:r>
              <a:rPr lang="es-ES" dirty="0" smtClean="0"/>
              <a:t>divide </a:t>
            </a:r>
            <a:r>
              <a:rPr lang="es-ES" dirty="0"/>
              <a:t>la capital en 24 seccionales, las cuales fueron agrupadas en 5 zonas según el valor inmobiliario de los barrios comprendidos.</a:t>
            </a:r>
            <a:endParaRPr lang="es-ES" dirty="0" smtClean="0"/>
          </a:p>
          <a:p>
            <a:pPr lvl="1"/>
            <a:r>
              <a:rPr lang="es-ES" dirty="0"/>
              <a:t>promedio simple de los distintos tipos de delito per cápita respecto al </a:t>
            </a:r>
            <a:r>
              <a:rPr lang="es-ES" dirty="0" smtClean="0"/>
              <a:t>promedio del total de la ciudad</a:t>
            </a:r>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27</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La </a:t>
            </a:r>
            <a:r>
              <a:rPr lang="es-ES" dirty="0"/>
              <a:t>variable “MEA” se obtuvo a partir de datos sobre calidad del aire del Sistema de Información Geográfica de la Intendencia Municipal de Montevideo. </a:t>
            </a:r>
            <a:endParaRPr lang="es-ES" dirty="0" smtClean="0"/>
          </a:p>
          <a:p>
            <a:r>
              <a:rPr lang="es-ES" dirty="0"/>
              <a:t>L</a:t>
            </a:r>
            <a:r>
              <a:rPr lang="es-ES" dirty="0" smtClean="0"/>
              <a:t>a </a:t>
            </a:r>
            <a:r>
              <a:rPr lang="es-ES" dirty="0"/>
              <a:t>calidad del aire se monitorea en 8 estaciones de la ciudad, que definen 8 grandes zonas del departamento. </a:t>
            </a:r>
            <a:endParaRPr lang="es-ES" dirty="0" smtClean="0"/>
          </a:p>
          <a:p>
            <a:r>
              <a:rPr lang="es-ES" dirty="0" smtClean="0"/>
              <a:t>La </a:t>
            </a:r>
            <a:r>
              <a:rPr lang="es-ES" dirty="0"/>
              <a:t>variable “MEA” toma tres valores numéricos según la calidad del aire: 1 “inadecuada”, 2 “aceptable” y 3 “buena”. </a:t>
            </a:r>
            <a:endParaRPr lang="es-ES" dirty="0" smtClean="0"/>
          </a:p>
          <a:p>
            <a:r>
              <a:rPr lang="es-ES" dirty="0" smtClean="0"/>
              <a:t>De </a:t>
            </a:r>
            <a:r>
              <a:rPr lang="es-ES" dirty="0"/>
              <a:t>esta forma se asignó el valor 1, 2 o 3 a cada barrio de Montevideo según la zona de monitoreo del aire a la cual pertenecen.</a:t>
            </a:r>
          </a:p>
          <a:p>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28</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lnSpcReduction="10000"/>
          </a:bodyPr>
          <a:lstStyle/>
          <a:p>
            <a:r>
              <a:rPr lang="es-ES" dirty="0"/>
              <a:t>Para la estimación del modelo hedónico en </a:t>
            </a:r>
            <a:r>
              <a:rPr lang="es-ES" i="1" dirty="0"/>
              <a:t>propiedad horizontal </a:t>
            </a:r>
            <a:r>
              <a:rPr lang="es-ES" dirty="0"/>
              <a:t>se especificó la siguiente ecuación:</a:t>
            </a:r>
            <a:endParaRPr lang="es-ES" b="1" dirty="0"/>
          </a:p>
          <a:p>
            <a:r>
              <a:rPr lang="es-ES" dirty="0"/>
              <a:t> </a:t>
            </a:r>
            <a:endParaRPr lang="es-ES" b="1" dirty="0"/>
          </a:p>
          <a:p>
            <a:r>
              <a:rPr lang="es-ES" dirty="0"/>
              <a:t>USD = β</a:t>
            </a:r>
            <a:r>
              <a:rPr lang="es-ES" baseline="-25000" dirty="0"/>
              <a:t>0</a:t>
            </a:r>
            <a:r>
              <a:rPr lang="es-ES" dirty="0"/>
              <a:t> + β</a:t>
            </a:r>
            <a:r>
              <a:rPr lang="es-ES" baseline="-25000" dirty="0"/>
              <a:t>1</a:t>
            </a:r>
            <a:r>
              <a:rPr lang="es-ES" dirty="0"/>
              <a:t>*AÑO + β</a:t>
            </a:r>
            <a:r>
              <a:rPr lang="es-ES" baseline="-25000" dirty="0"/>
              <a:t>2</a:t>
            </a:r>
            <a:r>
              <a:rPr lang="es-ES" dirty="0"/>
              <a:t>*CALE + β</a:t>
            </a:r>
            <a:r>
              <a:rPr lang="es-ES" baseline="-25000" dirty="0"/>
              <a:t>3</a:t>
            </a:r>
            <a:r>
              <a:rPr lang="es-ES" dirty="0"/>
              <a:t>*CATE + β</a:t>
            </a:r>
            <a:r>
              <a:rPr lang="es-ES" baseline="-25000" dirty="0"/>
              <a:t>4</a:t>
            </a:r>
            <a:r>
              <a:rPr lang="es-ES" dirty="0"/>
              <a:t>*M2 + β</a:t>
            </a:r>
            <a:r>
              <a:rPr lang="es-ES" baseline="-25000" dirty="0"/>
              <a:t>5</a:t>
            </a:r>
            <a:r>
              <a:rPr lang="es-ES" dirty="0"/>
              <a:t>*M2^2 + β</a:t>
            </a:r>
            <a:r>
              <a:rPr lang="es-ES" baseline="-25000" dirty="0"/>
              <a:t>6</a:t>
            </a:r>
            <a:r>
              <a:rPr lang="es-ES" dirty="0"/>
              <a:t>*PISO + β</a:t>
            </a:r>
            <a:r>
              <a:rPr lang="es-ES" baseline="-25000" dirty="0"/>
              <a:t>7</a:t>
            </a:r>
            <a:r>
              <a:rPr lang="es-ES" dirty="0"/>
              <a:t>*MESVENTA + β</a:t>
            </a:r>
            <a:r>
              <a:rPr lang="es-ES" baseline="-25000" dirty="0"/>
              <a:t>8</a:t>
            </a:r>
            <a:r>
              <a:rPr lang="es-ES" dirty="0"/>
              <a:t>*SEG + β</a:t>
            </a:r>
            <a:r>
              <a:rPr lang="es-ES" baseline="-25000" dirty="0"/>
              <a:t>9</a:t>
            </a:r>
            <a:r>
              <a:rPr lang="es-ES" dirty="0"/>
              <a:t>*MEA + β</a:t>
            </a:r>
            <a:r>
              <a:rPr lang="es-ES" baseline="-25000" dirty="0"/>
              <a:t>10</a:t>
            </a:r>
            <a:r>
              <a:rPr lang="es-ES" dirty="0"/>
              <a:t>*ASC + β</a:t>
            </a:r>
            <a:r>
              <a:rPr lang="es-ES" baseline="-25000" dirty="0"/>
              <a:t>11</a:t>
            </a:r>
            <a:r>
              <a:rPr lang="es-ES" dirty="0"/>
              <a:t>*UBIC + </a:t>
            </a:r>
            <a:r>
              <a:rPr lang="es-ES" dirty="0" smtClean="0"/>
              <a:t>BARRIO</a:t>
            </a:r>
            <a:endParaRPr lang="es-ES" dirty="0"/>
          </a:p>
          <a:p>
            <a:r>
              <a:rPr lang="es-ES" dirty="0"/>
              <a:t> </a:t>
            </a:r>
          </a:p>
          <a:p>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29</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CRECIMIENTO Y RENTAS</a:t>
            </a:r>
            <a:endParaRPr lang="es-ES" dirty="0"/>
          </a:p>
        </p:txBody>
      </p:sp>
      <p:sp>
        <p:nvSpPr>
          <p:cNvPr id="3" name="2 Marcador de contenido"/>
          <p:cNvSpPr>
            <a:spLocks noGrp="1"/>
          </p:cNvSpPr>
          <p:nvPr>
            <p:ph idx="1"/>
          </p:nvPr>
        </p:nvSpPr>
        <p:spPr/>
        <p:txBody>
          <a:bodyPr/>
          <a:lstStyle/>
          <a:p>
            <a:r>
              <a:rPr lang="es-ES" dirty="0" smtClean="0"/>
              <a:t>Básicamente, lo que sucede con la renta urbana (vivienda) a medida que la ciudad crece por crecimiento de la población, en este modelo, se puede observar en el siguiente gráfico:</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3</a:t>
            </a:fld>
            <a:endParaRPr lang="es-ES"/>
          </a:p>
        </p:txBody>
      </p:sp>
    </p:spTree>
  </p:cSld>
  <p:clrMapOvr>
    <a:masterClrMapping/>
  </p:clrMapOvr>
  <p:transition/>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DETERMINANTES DEL VALOR DE MERCADO DE LA VIVIENDA</a:t>
            </a:r>
            <a:endParaRPr lang="es-ES" dirty="0"/>
          </a:p>
        </p:txBody>
      </p:sp>
      <p:sp>
        <p:nvSpPr>
          <p:cNvPr id="3" name="2 Marcador de contenido"/>
          <p:cNvSpPr>
            <a:spLocks noGrp="1"/>
          </p:cNvSpPr>
          <p:nvPr>
            <p:ph idx="1"/>
          </p:nvPr>
        </p:nvSpPr>
        <p:spPr/>
        <p:txBody>
          <a:bodyPr>
            <a:normAutofit/>
          </a:bodyPr>
          <a:lstStyle/>
          <a:p>
            <a:r>
              <a:rPr lang="es-ES" dirty="0"/>
              <a:t>Para estimar el modelo en </a:t>
            </a:r>
            <a:r>
              <a:rPr lang="es-ES" i="1" dirty="0"/>
              <a:t>propiedad común </a:t>
            </a:r>
            <a:r>
              <a:rPr lang="es-ES" dirty="0"/>
              <a:t>se especificó la siguiente ecuación hedónica:  </a:t>
            </a:r>
          </a:p>
          <a:p>
            <a:r>
              <a:rPr lang="es-ES" dirty="0"/>
              <a:t> </a:t>
            </a:r>
          </a:p>
          <a:p>
            <a:r>
              <a:rPr lang="es-ES" dirty="0"/>
              <a:t>USD = β</a:t>
            </a:r>
            <a:r>
              <a:rPr lang="es-ES" baseline="-25000" dirty="0"/>
              <a:t>0</a:t>
            </a:r>
            <a:r>
              <a:rPr lang="es-ES" dirty="0"/>
              <a:t> + β</a:t>
            </a:r>
            <a:r>
              <a:rPr lang="es-ES" baseline="-25000" dirty="0"/>
              <a:t>1</a:t>
            </a:r>
            <a:r>
              <a:rPr lang="es-ES" dirty="0"/>
              <a:t>*AÑO + β</a:t>
            </a:r>
            <a:r>
              <a:rPr lang="es-ES" baseline="-25000" dirty="0"/>
              <a:t>2</a:t>
            </a:r>
            <a:r>
              <a:rPr lang="es-ES" dirty="0"/>
              <a:t>*CATEG + β</a:t>
            </a:r>
            <a:r>
              <a:rPr lang="es-ES" baseline="-25000" dirty="0"/>
              <a:t>3</a:t>
            </a:r>
            <a:r>
              <a:rPr lang="es-ES" dirty="0"/>
              <a:t>*M2EDIF + β</a:t>
            </a:r>
            <a:r>
              <a:rPr lang="es-ES" baseline="-25000" dirty="0"/>
              <a:t>4</a:t>
            </a:r>
            <a:r>
              <a:rPr lang="es-ES" dirty="0"/>
              <a:t>*M2EDIF^2 + β</a:t>
            </a:r>
            <a:r>
              <a:rPr lang="es-ES" baseline="-25000" dirty="0"/>
              <a:t>5</a:t>
            </a:r>
            <a:r>
              <a:rPr lang="es-ES" dirty="0"/>
              <a:t>*M2TERR + β</a:t>
            </a:r>
            <a:r>
              <a:rPr lang="es-ES" baseline="-25000" dirty="0"/>
              <a:t>6</a:t>
            </a:r>
            <a:r>
              <a:rPr lang="es-ES" dirty="0"/>
              <a:t>*SEG + β</a:t>
            </a:r>
            <a:r>
              <a:rPr lang="es-ES" baseline="-25000" dirty="0"/>
              <a:t>7</a:t>
            </a:r>
            <a:r>
              <a:rPr lang="es-ES" dirty="0"/>
              <a:t>*MEA + β</a:t>
            </a:r>
            <a:r>
              <a:rPr lang="es-ES" baseline="-25000" dirty="0"/>
              <a:t>8</a:t>
            </a:r>
            <a:r>
              <a:rPr lang="es-ES" dirty="0"/>
              <a:t>*MESVENTA + </a:t>
            </a:r>
            <a:r>
              <a:rPr lang="es-ES" dirty="0" smtClean="0"/>
              <a:t>BARRIO</a:t>
            </a:r>
            <a:r>
              <a:rPr lang="es-ES" dirty="0"/>
              <a:t> </a:t>
            </a:r>
          </a:p>
          <a:p>
            <a:r>
              <a:rPr lang="es-ES" dirty="0"/>
              <a:t> </a:t>
            </a:r>
          </a:p>
          <a:p>
            <a:endParaRPr lang="es-E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30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6" name="5 Tabla"/>
          <p:cNvGraphicFramePr>
            <a:graphicFrameLocks noGrp="1"/>
          </p:cNvGraphicFramePr>
          <p:nvPr/>
        </p:nvGraphicFramePr>
        <p:xfrm>
          <a:off x="1" y="571480"/>
          <a:ext cx="9143999" cy="6217920"/>
        </p:xfrm>
        <a:graphic>
          <a:graphicData uri="http://schemas.openxmlformats.org/drawingml/2006/table">
            <a:tbl>
              <a:tblPr/>
              <a:tblGrid>
                <a:gridCol w="2867375"/>
                <a:gridCol w="1531057"/>
                <a:gridCol w="1683455"/>
                <a:gridCol w="1684865"/>
                <a:gridCol w="1377247"/>
              </a:tblGrid>
              <a:tr h="163572">
                <a:tc gridSpan="5">
                  <a:txBody>
                    <a:bodyPr/>
                    <a:lstStyle/>
                    <a:p>
                      <a:pPr>
                        <a:spcAft>
                          <a:spcPts val="0"/>
                        </a:spcAft>
                      </a:pPr>
                      <a:r>
                        <a:rPr lang="es-ES" sz="1200" dirty="0" err="1">
                          <a:latin typeface="Arial"/>
                          <a:ea typeface="Times New Roman"/>
                          <a:cs typeface="Times New Roman"/>
                        </a:rPr>
                        <a:t>Dependent</a:t>
                      </a:r>
                      <a:r>
                        <a:rPr lang="es-ES" sz="1200" dirty="0">
                          <a:latin typeface="Arial"/>
                          <a:ea typeface="Times New Roman"/>
                          <a:cs typeface="Times New Roman"/>
                        </a:rPr>
                        <a:t> Variable: USD</a:t>
                      </a:r>
                      <a:endParaRPr lang="es-ES" sz="1200" dirty="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3572">
                <a:tc gridSpan="5">
                  <a:txBody>
                    <a:bodyPr/>
                    <a:lstStyle/>
                    <a:p>
                      <a:pPr>
                        <a:spcAft>
                          <a:spcPts val="0"/>
                        </a:spcAft>
                      </a:pPr>
                      <a:r>
                        <a:rPr lang="es-ES" sz="1200" dirty="0" err="1">
                          <a:latin typeface="Arial"/>
                          <a:ea typeface="Times New Roman"/>
                          <a:cs typeface="Times New Roman"/>
                        </a:rPr>
                        <a:t>Included</a:t>
                      </a:r>
                      <a:r>
                        <a:rPr lang="es-ES" sz="1200" dirty="0">
                          <a:latin typeface="Arial"/>
                          <a:ea typeface="Times New Roman"/>
                          <a:cs typeface="Times New Roman"/>
                        </a:rPr>
                        <a:t> </a:t>
                      </a:r>
                      <a:r>
                        <a:rPr lang="es-ES" sz="1200" dirty="0" err="1">
                          <a:latin typeface="Arial"/>
                          <a:ea typeface="Times New Roman"/>
                          <a:cs typeface="Times New Roman"/>
                        </a:rPr>
                        <a:t>observations</a:t>
                      </a:r>
                      <a:r>
                        <a:rPr lang="es-ES" sz="1200" dirty="0">
                          <a:latin typeface="Arial"/>
                          <a:ea typeface="Times New Roman"/>
                          <a:cs typeface="Times New Roman"/>
                        </a:rPr>
                        <a:t>: 6519</a:t>
                      </a:r>
                      <a:endParaRPr lang="es-ES" sz="1200" dirty="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3572">
                <a:tc gridSpan="5">
                  <a:txBody>
                    <a:bodyPr/>
                    <a:lstStyle/>
                    <a:p>
                      <a:pPr>
                        <a:spcAft>
                          <a:spcPts val="0"/>
                        </a:spcAft>
                      </a:pPr>
                      <a:r>
                        <a:rPr lang="en-US" sz="1200" dirty="0">
                          <a:latin typeface="Arial"/>
                          <a:ea typeface="Times New Roman"/>
                          <a:cs typeface="Times New Roman"/>
                        </a:rPr>
                        <a:t>White </a:t>
                      </a:r>
                      <a:r>
                        <a:rPr lang="en-US" sz="1200" dirty="0" err="1">
                          <a:latin typeface="Arial"/>
                          <a:ea typeface="Times New Roman"/>
                          <a:cs typeface="Times New Roman"/>
                        </a:rPr>
                        <a:t>Heteroskedasticity</a:t>
                      </a:r>
                      <a:r>
                        <a:rPr lang="en-US" sz="1200" dirty="0">
                          <a:latin typeface="Arial"/>
                          <a:ea typeface="Times New Roman"/>
                          <a:cs typeface="Times New Roman"/>
                        </a:rPr>
                        <a:t>-Consistent Standard Errors &amp; Covariance</a:t>
                      </a:r>
                      <a:endParaRPr lang="es-ES" sz="1200" dirty="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163572">
                <a:tc>
                  <a:txBody>
                    <a:bodyPr/>
                    <a:lstStyle/>
                    <a:p>
                      <a:pPr algn="ctr">
                        <a:spcAft>
                          <a:spcPts val="0"/>
                        </a:spcAft>
                      </a:pPr>
                      <a:r>
                        <a:rPr lang="es-ES" sz="1200" dirty="0">
                          <a:latin typeface="Arial"/>
                          <a:ea typeface="Times New Roman"/>
                          <a:cs typeface="Times New Roman"/>
                        </a:rPr>
                        <a:t>Variable</a:t>
                      </a:r>
                      <a:endParaRPr lang="es-ES" sz="1200" dirty="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dirty="0" err="1">
                          <a:latin typeface="Arial"/>
                          <a:ea typeface="Times New Roman"/>
                          <a:cs typeface="Times New Roman"/>
                        </a:rPr>
                        <a:t>Coefficient</a:t>
                      </a:r>
                      <a:endParaRPr lang="es-ES" sz="1200" dirty="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Std. Error</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t-Statistic</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Prob.  </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r h="163572">
                <a:tc>
                  <a:txBody>
                    <a:bodyPr/>
                    <a:lstStyle/>
                    <a:p>
                      <a:pPr algn="ctr">
                        <a:spcAft>
                          <a:spcPts val="0"/>
                        </a:spcAft>
                      </a:pPr>
                      <a:r>
                        <a:rPr lang="es-ES" sz="1200">
                          <a:latin typeface="Arial"/>
                          <a:ea typeface="Times New Roman"/>
                          <a:cs typeface="Times New Roman"/>
                        </a:rPr>
                        <a:t>C</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200" dirty="0">
                          <a:latin typeface="Arial"/>
                          <a:ea typeface="Times New Roman"/>
                          <a:cs typeface="Times New Roman"/>
                        </a:rPr>
                        <a:t>-568607.8</a:t>
                      </a:r>
                      <a:endParaRPr lang="es-ES" sz="1200" dirty="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200">
                          <a:latin typeface="Arial"/>
                          <a:ea typeface="Times New Roman"/>
                          <a:cs typeface="Times New Roman"/>
                        </a:rPr>
                        <a:t> 30330.22</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200">
                          <a:latin typeface="Arial"/>
                          <a:ea typeface="Times New Roman"/>
                          <a:cs typeface="Times New Roman"/>
                        </a:rPr>
                        <a:t>-18.74724</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r>
              <a:tr h="163572">
                <a:tc>
                  <a:txBody>
                    <a:bodyPr/>
                    <a:lstStyle/>
                    <a:p>
                      <a:pPr algn="ctr">
                        <a:spcAft>
                          <a:spcPts val="0"/>
                        </a:spcAft>
                      </a:pPr>
                      <a:r>
                        <a:rPr lang="es-ES" sz="1200" dirty="0">
                          <a:latin typeface="Arial"/>
                          <a:ea typeface="Times New Roman"/>
                          <a:cs typeface="Times New Roman"/>
                        </a:rPr>
                        <a:t>AÑO</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271.0123</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15.49778</a:t>
                      </a:r>
                      <a:endParaRPr lang="es-ES" sz="1200" dirty="0">
                        <a:latin typeface="Times New Roman"/>
                        <a:ea typeface="Times New Roman"/>
                        <a:cs typeface="Times New Roman"/>
                      </a:endParaRPr>
                    </a:p>
                  </a:txBody>
                  <a:tcPr marL="13730" marR="13730" marT="0" marB="0">
                    <a:lnL>
                      <a:noFill/>
                    </a:lnL>
                    <a:lnR>
                      <a:noFill/>
                    </a:lnR>
                    <a:lnT>
                      <a:noFill/>
                    </a:lnT>
                    <a:lnB>
                      <a:noFill/>
                    </a:lnB>
                    <a:solidFill>
                      <a:schemeClr val="bg1"/>
                    </a:solidFill>
                  </a:tcPr>
                </a:tc>
                <a:tc>
                  <a:txBody>
                    <a:bodyPr/>
                    <a:lstStyle/>
                    <a:p>
                      <a:pPr algn="ctr">
                        <a:spcAft>
                          <a:spcPts val="0"/>
                        </a:spcAft>
                      </a:pPr>
                      <a:r>
                        <a:rPr lang="es-ES" sz="1200">
                          <a:latin typeface="Arial"/>
                          <a:ea typeface="Times New Roman"/>
                          <a:cs typeface="Times New Roman"/>
                        </a:rPr>
                        <a:t> 17.48717</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CALEFACCIÓN</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5426.090</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1080.122</a:t>
                      </a:r>
                      <a:endParaRPr lang="es-ES" sz="1200" dirty="0">
                        <a:latin typeface="Times New Roman"/>
                        <a:ea typeface="Times New Roman"/>
                        <a:cs typeface="Times New Roman"/>
                      </a:endParaRPr>
                    </a:p>
                  </a:txBody>
                  <a:tcPr marL="13730" marR="13730" marT="0" marB="0">
                    <a:lnL>
                      <a:noFill/>
                    </a:lnL>
                    <a:lnR>
                      <a:noFill/>
                    </a:lnR>
                    <a:lnT>
                      <a:noFill/>
                    </a:lnT>
                    <a:lnB>
                      <a:noFill/>
                    </a:lnB>
                    <a:solidFill>
                      <a:schemeClr val="bg1">
                        <a:alpha val="0"/>
                      </a:schemeClr>
                    </a:solidFill>
                  </a:tcPr>
                </a:tc>
                <a:tc>
                  <a:txBody>
                    <a:bodyPr/>
                    <a:lstStyle/>
                    <a:p>
                      <a:pPr algn="ctr">
                        <a:spcAft>
                          <a:spcPts val="0"/>
                        </a:spcAft>
                      </a:pPr>
                      <a:r>
                        <a:rPr lang="es-ES" sz="1200">
                          <a:latin typeface="Arial"/>
                          <a:ea typeface="Times New Roman"/>
                          <a:cs typeface="Times New Roman"/>
                        </a:rPr>
                        <a:t> 5.023589</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CATEG CAT</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9713.293</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1220.431</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7.958902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M2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721.0267</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30.04209</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24.00055</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M2^2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-0.925255</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0.135849</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-6.810913</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51452">
                <a:tc>
                  <a:txBody>
                    <a:bodyPr/>
                    <a:lstStyle/>
                    <a:p>
                      <a:pPr algn="ctr">
                        <a:spcAft>
                          <a:spcPts val="0"/>
                        </a:spcAft>
                      </a:pPr>
                      <a:r>
                        <a:rPr lang="es-ES" sz="1200">
                          <a:latin typeface="Arial"/>
                          <a:ea typeface="Times New Roman"/>
                          <a:cs typeface="Times New Roman"/>
                        </a:rPr>
                        <a:t>PISO</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658.7663</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110.3793</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5.968206</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MESVENTA</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335.3449</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73.23949</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4.578745</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SEGURIDAD</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-5195.677</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1006.605</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-5.161584</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CALIDAD AIRE</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1478.316</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506.5222</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2.918562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0.0035</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ASCENSOR</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3929.623</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762.5653</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5.153162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CENTRO</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-3541.188</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1025.669</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-3.452566</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0.0006</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PALERMO</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5402.800</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1331.400</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4.057983</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0.0001</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PARQUE RODÓ</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16774.04</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1389.369</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12.07314</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 CARRETAS</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30591.92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1836.027</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16.66202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POCITOS</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19674.36</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920.3935</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21.37603</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BUCEO</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12531.97</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1636.301</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7.658722</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 BATLLE y V. DOL</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8452.051</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989.6421</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8.540512</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MALVÍN</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16475.26</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1352.148</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12.18451</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P. GORDA</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25366.61</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3156.140</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8.037227</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CARRASCO</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44853.65</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7480.268</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5.996262</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0.0000</a:t>
                      </a:r>
                      <a:endParaRPr lang="es-ES" sz="120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CARRASCO NORTE</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25635.33</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4376.951</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5.856892</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0.0000</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D47</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5898.470</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a:latin typeface="Arial"/>
                          <a:ea typeface="Times New Roman"/>
                          <a:cs typeface="Times New Roman"/>
                        </a:rPr>
                        <a:t> 1230.122</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4.795030</a:t>
                      </a:r>
                      <a:endParaRPr lang="es-ES" sz="1200" dirty="0">
                        <a:latin typeface="Times New Roman"/>
                        <a:ea typeface="Times New Roman"/>
                        <a:cs typeface="Times New Roman"/>
                      </a:endParaRPr>
                    </a:p>
                  </a:txBody>
                  <a:tcPr marL="13730" marR="13730" marT="0" marB="0">
                    <a:lnL>
                      <a:noFill/>
                    </a:lnL>
                    <a:lnR>
                      <a:noFill/>
                    </a:lnR>
                    <a:lnT>
                      <a:noFill/>
                    </a:lnT>
                    <a:lnB>
                      <a:noFill/>
                    </a:lnB>
                  </a:tcPr>
                </a:tc>
                <a:tc>
                  <a:txBody>
                    <a:bodyPr/>
                    <a:lstStyle/>
                    <a:p>
                      <a:pPr algn="ctr">
                        <a:spcAft>
                          <a:spcPts val="0"/>
                        </a:spcAft>
                      </a:pPr>
                      <a:r>
                        <a:rPr lang="es-ES" sz="1200" dirty="0">
                          <a:latin typeface="Arial"/>
                          <a:ea typeface="Times New Roman"/>
                          <a:cs typeface="Times New Roman"/>
                        </a:rPr>
                        <a:t> 0.0000</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lgn="ctr">
                        <a:spcAft>
                          <a:spcPts val="0"/>
                        </a:spcAft>
                      </a:pPr>
                      <a:r>
                        <a:rPr lang="es-ES" sz="1200">
                          <a:latin typeface="Arial"/>
                          <a:ea typeface="Times New Roman"/>
                          <a:cs typeface="Times New Roman"/>
                        </a:rPr>
                        <a:t>D50</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 3138.729</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a:latin typeface="Arial"/>
                          <a:ea typeface="Times New Roman"/>
                          <a:cs typeface="Times New Roman"/>
                        </a:rPr>
                        <a:t> 955.2600</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 3.285733</a:t>
                      </a:r>
                      <a:endParaRPr lang="es-ES" sz="1200" dirty="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200" dirty="0">
                          <a:latin typeface="Arial"/>
                          <a:ea typeface="Times New Roman"/>
                          <a:cs typeface="Times New Roman"/>
                        </a:rPr>
                        <a:t> 0.0010</a:t>
                      </a:r>
                      <a:endParaRPr lang="es-ES" sz="1200" dirty="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r>
              <a:tr h="163572">
                <a:tc>
                  <a:txBody>
                    <a:bodyPr/>
                    <a:lstStyle/>
                    <a:p>
                      <a:pPr>
                        <a:spcAft>
                          <a:spcPts val="0"/>
                        </a:spcAft>
                      </a:pPr>
                      <a:r>
                        <a:rPr lang="es-ES" sz="1200">
                          <a:latin typeface="Arial"/>
                          <a:ea typeface="Times New Roman"/>
                          <a:cs typeface="Times New Roman"/>
                        </a:rPr>
                        <a:t>R-squared</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r">
                        <a:spcAft>
                          <a:spcPts val="0"/>
                        </a:spcAft>
                      </a:pPr>
                      <a:r>
                        <a:rPr lang="es-ES" sz="1200">
                          <a:latin typeface="Arial"/>
                          <a:ea typeface="Times New Roman"/>
                          <a:cs typeface="Times New Roman"/>
                        </a:rPr>
                        <a:t> 0.657392</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gridSpan="2">
                  <a:txBody>
                    <a:bodyPr/>
                    <a:lstStyle/>
                    <a:p>
                      <a:pPr>
                        <a:spcAft>
                          <a:spcPts val="0"/>
                        </a:spcAft>
                      </a:pPr>
                      <a:r>
                        <a:rPr lang="es-ES" sz="1200" dirty="0">
                          <a:latin typeface="Arial"/>
                          <a:ea typeface="Times New Roman"/>
                          <a:cs typeface="Times New Roman"/>
                        </a:rPr>
                        <a:t>    Mean </a:t>
                      </a:r>
                      <a:r>
                        <a:rPr lang="es-ES" sz="1200" dirty="0" err="1">
                          <a:latin typeface="Arial"/>
                          <a:ea typeface="Times New Roman"/>
                          <a:cs typeface="Times New Roman"/>
                        </a:rPr>
                        <a:t>dependent</a:t>
                      </a:r>
                      <a:r>
                        <a:rPr lang="es-ES" sz="1200" dirty="0">
                          <a:latin typeface="Arial"/>
                          <a:ea typeface="Times New Roman"/>
                          <a:cs typeface="Times New Roman"/>
                        </a:rPr>
                        <a:t> </a:t>
                      </a:r>
                      <a:r>
                        <a:rPr lang="es-ES" sz="1200" dirty="0" err="1">
                          <a:latin typeface="Arial"/>
                          <a:ea typeface="Times New Roman"/>
                          <a:cs typeface="Times New Roman"/>
                        </a:rPr>
                        <a:t>var</a:t>
                      </a:r>
                      <a:endParaRPr lang="es-ES" sz="1200" dirty="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c hMerge="1">
                  <a:txBody>
                    <a:bodyPr/>
                    <a:lstStyle/>
                    <a:p>
                      <a:endParaRPr lang="es-ES"/>
                    </a:p>
                  </a:txBody>
                  <a:tcPr/>
                </a:tc>
                <a:tc>
                  <a:txBody>
                    <a:bodyPr/>
                    <a:lstStyle/>
                    <a:p>
                      <a:pPr algn="r">
                        <a:spcAft>
                          <a:spcPts val="0"/>
                        </a:spcAft>
                      </a:pPr>
                      <a:r>
                        <a:rPr lang="es-ES" sz="1200">
                          <a:latin typeface="Arial"/>
                          <a:ea typeface="Times New Roman"/>
                          <a:cs typeface="Times New Roman"/>
                        </a:rPr>
                        <a:t> 42121.05</a:t>
                      </a:r>
                      <a:endParaRPr lang="es-ES" sz="1200">
                        <a:latin typeface="Times New Roman"/>
                        <a:ea typeface="Times New Roman"/>
                        <a:cs typeface="Times New Roman"/>
                      </a:endParaRPr>
                    </a:p>
                  </a:txBody>
                  <a:tcPr marL="13730" marR="13730" marT="0" marB="0">
                    <a:lnL>
                      <a:noFill/>
                    </a:lnL>
                    <a:lnR>
                      <a:noFill/>
                    </a:lnR>
                    <a:lnT w="28575" cap="flat" cmpd="dbl" algn="ctr">
                      <a:solidFill>
                        <a:srgbClr val="000000"/>
                      </a:solidFill>
                      <a:prstDash val="solid"/>
                      <a:round/>
                      <a:headEnd type="none" w="med" len="med"/>
                      <a:tailEnd type="none" w="med" len="med"/>
                    </a:lnT>
                    <a:lnB>
                      <a:noFill/>
                    </a:lnB>
                  </a:tcPr>
                </a:tc>
              </a:tr>
              <a:tr h="163572">
                <a:tc>
                  <a:txBody>
                    <a:bodyPr/>
                    <a:lstStyle/>
                    <a:p>
                      <a:pPr>
                        <a:spcAft>
                          <a:spcPts val="0"/>
                        </a:spcAft>
                      </a:pPr>
                      <a:r>
                        <a:rPr lang="es-ES" sz="1200">
                          <a:latin typeface="Arial"/>
                          <a:ea typeface="Times New Roman"/>
                          <a:cs typeface="Times New Roman"/>
                        </a:rPr>
                        <a:t>Adjusted R-squared</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r">
                        <a:spcAft>
                          <a:spcPts val="0"/>
                        </a:spcAft>
                      </a:pPr>
                      <a:r>
                        <a:rPr lang="es-ES" sz="1200">
                          <a:latin typeface="Arial"/>
                          <a:ea typeface="Times New Roman"/>
                          <a:cs typeface="Times New Roman"/>
                        </a:rPr>
                        <a:t> 0.656179</a:t>
                      </a:r>
                      <a:endParaRPr lang="es-ES" sz="1200">
                        <a:latin typeface="Times New Roman"/>
                        <a:ea typeface="Times New Roman"/>
                        <a:cs typeface="Times New Roman"/>
                      </a:endParaRPr>
                    </a:p>
                  </a:txBody>
                  <a:tcPr marL="13730" marR="13730" marT="0" marB="0">
                    <a:lnL>
                      <a:noFill/>
                    </a:lnL>
                    <a:lnR>
                      <a:noFill/>
                    </a:lnR>
                    <a:lnT>
                      <a:noFill/>
                    </a:lnT>
                    <a:lnB>
                      <a:noFill/>
                    </a:lnB>
                  </a:tcPr>
                </a:tc>
                <a:tc gridSpan="2">
                  <a:txBody>
                    <a:bodyPr/>
                    <a:lstStyle/>
                    <a:p>
                      <a:pPr>
                        <a:spcAft>
                          <a:spcPts val="0"/>
                        </a:spcAft>
                      </a:pPr>
                      <a:r>
                        <a:rPr lang="es-ES" sz="1200">
                          <a:latin typeface="Arial"/>
                          <a:ea typeface="Times New Roman"/>
                          <a:cs typeface="Times New Roman"/>
                        </a:rPr>
                        <a:t>    S.D. dependent var</a:t>
                      </a:r>
                      <a:endParaRPr lang="es-ES" sz="120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a:txBody>
                    <a:bodyPr/>
                    <a:lstStyle/>
                    <a:p>
                      <a:pPr algn="r">
                        <a:spcAft>
                          <a:spcPts val="0"/>
                        </a:spcAft>
                      </a:pPr>
                      <a:r>
                        <a:rPr lang="es-ES" sz="1200" dirty="0">
                          <a:latin typeface="Arial"/>
                          <a:ea typeface="Times New Roman"/>
                          <a:cs typeface="Times New Roman"/>
                        </a:rPr>
                        <a:t> 35469.08</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spcAft>
                          <a:spcPts val="0"/>
                        </a:spcAft>
                      </a:pPr>
                      <a:r>
                        <a:rPr lang="es-ES" sz="1200">
                          <a:latin typeface="Arial"/>
                          <a:ea typeface="Times New Roman"/>
                          <a:cs typeface="Times New Roman"/>
                        </a:rPr>
                        <a:t>S.E. of regression</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r">
                        <a:spcAft>
                          <a:spcPts val="0"/>
                        </a:spcAft>
                      </a:pPr>
                      <a:r>
                        <a:rPr lang="es-ES" sz="1200">
                          <a:latin typeface="Arial"/>
                          <a:ea typeface="Times New Roman"/>
                          <a:cs typeface="Times New Roman"/>
                        </a:rPr>
                        <a:t> 20797.74</a:t>
                      </a:r>
                      <a:endParaRPr lang="es-ES" sz="1200">
                        <a:latin typeface="Times New Roman"/>
                        <a:ea typeface="Times New Roman"/>
                        <a:cs typeface="Times New Roman"/>
                      </a:endParaRPr>
                    </a:p>
                  </a:txBody>
                  <a:tcPr marL="13730" marR="13730" marT="0" marB="0">
                    <a:lnL>
                      <a:noFill/>
                    </a:lnL>
                    <a:lnR>
                      <a:noFill/>
                    </a:lnR>
                    <a:lnT>
                      <a:noFill/>
                    </a:lnT>
                    <a:lnB>
                      <a:noFill/>
                    </a:lnB>
                  </a:tcPr>
                </a:tc>
                <a:tc gridSpan="2">
                  <a:txBody>
                    <a:bodyPr/>
                    <a:lstStyle/>
                    <a:p>
                      <a:pPr>
                        <a:spcAft>
                          <a:spcPts val="0"/>
                        </a:spcAft>
                      </a:pPr>
                      <a:r>
                        <a:rPr lang="es-ES" sz="1200">
                          <a:latin typeface="Arial"/>
                          <a:ea typeface="Times New Roman"/>
                          <a:cs typeface="Times New Roman"/>
                        </a:rPr>
                        <a:t>    Akaike info criterion</a:t>
                      </a:r>
                      <a:endParaRPr lang="es-ES" sz="120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a:txBody>
                    <a:bodyPr/>
                    <a:lstStyle/>
                    <a:p>
                      <a:pPr algn="r">
                        <a:spcAft>
                          <a:spcPts val="0"/>
                        </a:spcAft>
                      </a:pPr>
                      <a:r>
                        <a:rPr lang="es-ES" sz="1200" dirty="0">
                          <a:latin typeface="Arial"/>
                          <a:ea typeface="Times New Roman"/>
                          <a:cs typeface="Times New Roman"/>
                        </a:rPr>
                        <a:t> 22.72675</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spcAft>
                          <a:spcPts val="0"/>
                        </a:spcAft>
                      </a:pPr>
                      <a:r>
                        <a:rPr lang="es-ES" sz="1200">
                          <a:latin typeface="Arial"/>
                          <a:ea typeface="Times New Roman"/>
                          <a:cs typeface="Times New Roman"/>
                        </a:rPr>
                        <a:t>Sum squared resid</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r">
                        <a:spcAft>
                          <a:spcPts val="0"/>
                        </a:spcAft>
                      </a:pPr>
                      <a:r>
                        <a:rPr lang="es-ES" sz="1200">
                          <a:latin typeface="Arial"/>
                          <a:ea typeface="Times New Roman"/>
                          <a:cs typeface="Times New Roman"/>
                        </a:rPr>
                        <a:t> 2.81E+12</a:t>
                      </a:r>
                      <a:endParaRPr lang="es-ES" sz="1200">
                        <a:latin typeface="Times New Roman"/>
                        <a:ea typeface="Times New Roman"/>
                        <a:cs typeface="Times New Roman"/>
                      </a:endParaRPr>
                    </a:p>
                  </a:txBody>
                  <a:tcPr marL="13730" marR="13730" marT="0" marB="0">
                    <a:lnL>
                      <a:noFill/>
                    </a:lnL>
                    <a:lnR>
                      <a:noFill/>
                    </a:lnR>
                    <a:lnT>
                      <a:noFill/>
                    </a:lnT>
                    <a:lnB>
                      <a:noFill/>
                    </a:lnB>
                  </a:tcPr>
                </a:tc>
                <a:tc gridSpan="2">
                  <a:txBody>
                    <a:bodyPr/>
                    <a:lstStyle/>
                    <a:p>
                      <a:pPr>
                        <a:spcAft>
                          <a:spcPts val="0"/>
                        </a:spcAft>
                      </a:pPr>
                      <a:r>
                        <a:rPr lang="es-ES" sz="1200">
                          <a:latin typeface="Arial"/>
                          <a:ea typeface="Times New Roman"/>
                          <a:cs typeface="Times New Roman"/>
                        </a:rPr>
                        <a:t>    Schwarz criterion</a:t>
                      </a:r>
                      <a:endParaRPr lang="es-ES" sz="120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a:txBody>
                    <a:bodyPr/>
                    <a:lstStyle/>
                    <a:p>
                      <a:pPr algn="r">
                        <a:spcAft>
                          <a:spcPts val="0"/>
                        </a:spcAft>
                      </a:pPr>
                      <a:r>
                        <a:rPr lang="es-ES" sz="1200" dirty="0">
                          <a:latin typeface="Arial"/>
                          <a:ea typeface="Times New Roman"/>
                          <a:cs typeface="Times New Roman"/>
                        </a:rPr>
                        <a:t> 22.75172</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spcAft>
                          <a:spcPts val="0"/>
                        </a:spcAft>
                      </a:pPr>
                      <a:r>
                        <a:rPr lang="es-ES" sz="1200">
                          <a:latin typeface="Arial"/>
                          <a:ea typeface="Times New Roman"/>
                          <a:cs typeface="Times New Roman"/>
                        </a:rPr>
                        <a:t>Log likelihood</a:t>
                      </a:r>
                      <a:endParaRPr lang="es-ES" sz="1200">
                        <a:latin typeface="Times New Roman"/>
                        <a:ea typeface="Times New Roman"/>
                        <a:cs typeface="Times New Roman"/>
                      </a:endParaRPr>
                    </a:p>
                  </a:txBody>
                  <a:tcPr marL="13730" marR="13730" marT="0" marB="0">
                    <a:lnL>
                      <a:noFill/>
                    </a:lnL>
                    <a:lnR>
                      <a:noFill/>
                    </a:lnR>
                    <a:lnT>
                      <a:noFill/>
                    </a:lnT>
                    <a:lnB>
                      <a:noFill/>
                    </a:lnB>
                  </a:tcPr>
                </a:tc>
                <a:tc>
                  <a:txBody>
                    <a:bodyPr/>
                    <a:lstStyle/>
                    <a:p>
                      <a:pPr algn="r">
                        <a:spcAft>
                          <a:spcPts val="0"/>
                        </a:spcAft>
                      </a:pPr>
                      <a:r>
                        <a:rPr lang="es-ES" sz="1200">
                          <a:latin typeface="Arial"/>
                          <a:ea typeface="Times New Roman"/>
                          <a:cs typeface="Times New Roman"/>
                        </a:rPr>
                        <a:t>-74053.85</a:t>
                      </a:r>
                      <a:endParaRPr lang="es-ES" sz="1200">
                        <a:latin typeface="Times New Roman"/>
                        <a:ea typeface="Times New Roman"/>
                        <a:cs typeface="Times New Roman"/>
                      </a:endParaRPr>
                    </a:p>
                  </a:txBody>
                  <a:tcPr marL="13730" marR="13730" marT="0" marB="0">
                    <a:lnL>
                      <a:noFill/>
                    </a:lnL>
                    <a:lnR>
                      <a:noFill/>
                    </a:lnR>
                    <a:lnT>
                      <a:noFill/>
                    </a:lnT>
                    <a:lnB>
                      <a:noFill/>
                    </a:lnB>
                  </a:tcPr>
                </a:tc>
                <a:tc gridSpan="2">
                  <a:txBody>
                    <a:bodyPr/>
                    <a:lstStyle/>
                    <a:p>
                      <a:pPr>
                        <a:spcAft>
                          <a:spcPts val="0"/>
                        </a:spcAft>
                      </a:pPr>
                      <a:r>
                        <a:rPr lang="es-ES" sz="1200">
                          <a:latin typeface="Arial"/>
                          <a:ea typeface="Times New Roman"/>
                          <a:cs typeface="Times New Roman"/>
                        </a:rPr>
                        <a:t>    F-statistic</a:t>
                      </a:r>
                      <a:endParaRPr lang="es-ES" sz="1200">
                        <a:latin typeface="Times New Roman"/>
                        <a:ea typeface="Times New Roman"/>
                        <a:cs typeface="Times New Roman"/>
                      </a:endParaRPr>
                    </a:p>
                  </a:txBody>
                  <a:tcPr marL="13730" marR="13730" marT="0" marB="0">
                    <a:lnL>
                      <a:noFill/>
                    </a:lnL>
                    <a:lnR>
                      <a:noFill/>
                    </a:lnR>
                    <a:lnT>
                      <a:noFill/>
                    </a:lnT>
                    <a:lnB>
                      <a:noFill/>
                    </a:lnB>
                  </a:tcPr>
                </a:tc>
                <a:tc hMerge="1">
                  <a:txBody>
                    <a:bodyPr/>
                    <a:lstStyle/>
                    <a:p>
                      <a:endParaRPr lang="es-ES"/>
                    </a:p>
                  </a:txBody>
                  <a:tcPr/>
                </a:tc>
                <a:tc>
                  <a:txBody>
                    <a:bodyPr/>
                    <a:lstStyle/>
                    <a:p>
                      <a:pPr algn="r">
                        <a:spcAft>
                          <a:spcPts val="0"/>
                        </a:spcAft>
                      </a:pPr>
                      <a:r>
                        <a:rPr lang="es-ES" sz="1200" dirty="0">
                          <a:latin typeface="Arial"/>
                          <a:ea typeface="Times New Roman"/>
                          <a:cs typeface="Times New Roman"/>
                        </a:rPr>
                        <a:t> 541.8491</a:t>
                      </a:r>
                      <a:endParaRPr lang="es-ES" sz="1200" dirty="0">
                        <a:latin typeface="Times New Roman"/>
                        <a:ea typeface="Times New Roman"/>
                        <a:cs typeface="Times New Roman"/>
                      </a:endParaRPr>
                    </a:p>
                  </a:txBody>
                  <a:tcPr marL="13730" marR="13730" marT="0" marB="0">
                    <a:lnL>
                      <a:noFill/>
                    </a:lnL>
                    <a:lnR>
                      <a:noFill/>
                    </a:lnR>
                    <a:lnT>
                      <a:noFill/>
                    </a:lnT>
                    <a:lnB>
                      <a:noFill/>
                    </a:lnB>
                  </a:tcPr>
                </a:tc>
              </a:tr>
              <a:tr h="163572">
                <a:tc>
                  <a:txBody>
                    <a:bodyPr/>
                    <a:lstStyle/>
                    <a:p>
                      <a:pPr>
                        <a:spcAft>
                          <a:spcPts val="0"/>
                        </a:spcAft>
                      </a:pPr>
                      <a:r>
                        <a:rPr lang="es-ES" sz="1200">
                          <a:latin typeface="Arial"/>
                          <a:ea typeface="Times New Roman"/>
                          <a:cs typeface="Times New Roman"/>
                        </a:rPr>
                        <a:t>Durbin-Watson stat</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r">
                        <a:spcAft>
                          <a:spcPts val="0"/>
                        </a:spcAft>
                      </a:pPr>
                      <a:r>
                        <a:rPr lang="es-ES" sz="1200">
                          <a:latin typeface="Arial"/>
                          <a:ea typeface="Times New Roman"/>
                          <a:cs typeface="Times New Roman"/>
                        </a:rPr>
                        <a:t> 1.284349</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gridSpan="2">
                  <a:txBody>
                    <a:bodyPr/>
                    <a:lstStyle/>
                    <a:p>
                      <a:pPr>
                        <a:spcAft>
                          <a:spcPts val="0"/>
                        </a:spcAft>
                      </a:pPr>
                      <a:r>
                        <a:rPr lang="es-ES" sz="1200">
                          <a:latin typeface="Arial"/>
                          <a:ea typeface="Times New Roman"/>
                          <a:cs typeface="Times New Roman"/>
                        </a:rPr>
                        <a:t>    Prob(F-statistic)</a:t>
                      </a:r>
                      <a:endParaRPr lang="es-ES" sz="120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c hMerge="1">
                  <a:txBody>
                    <a:bodyPr/>
                    <a:lstStyle/>
                    <a:p>
                      <a:endParaRPr lang="es-ES"/>
                    </a:p>
                  </a:txBody>
                  <a:tcPr/>
                </a:tc>
                <a:tc>
                  <a:txBody>
                    <a:bodyPr/>
                    <a:lstStyle/>
                    <a:p>
                      <a:pPr algn="r">
                        <a:spcAft>
                          <a:spcPts val="0"/>
                        </a:spcAft>
                      </a:pPr>
                      <a:r>
                        <a:rPr lang="es-ES" sz="1200" dirty="0">
                          <a:latin typeface="Arial"/>
                          <a:ea typeface="Times New Roman"/>
                          <a:cs typeface="Times New Roman"/>
                        </a:rPr>
                        <a:t> 0.000000</a:t>
                      </a:r>
                      <a:endParaRPr lang="es-ES" sz="1200" dirty="0">
                        <a:latin typeface="Times New Roman"/>
                        <a:ea typeface="Times New Roman"/>
                        <a:cs typeface="Times New Roman"/>
                      </a:endParaRPr>
                    </a:p>
                  </a:txBody>
                  <a:tcPr marL="13730" marR="13730" marT="0" marB="0">
                    <a:lnL>
                      <a:noFill/>
                    </a:lnL>
                    <a:lnR>
                      <a:noFill/>
                    </a:lnR>
                    <a:lnT>
                      <a:noFill/>
                    </a:lnT>
                    <a:lnB w="28575" cap="flat" cmpd="dbl" algn="ctr">
                      <a:solidFill>
                        <a:srgbClr val="000000"/>
                      </a:solidFill>
                      <a:prstDash val="solid"/>
                      <a:round/>
                      <a:headEnd type="none" w="med" len="med"/>
                      <a:tailEnd type="none" w="med" len="med"/>
                    </a:lnB>
                  </a:tcPr>
                </a:tc>
              </a:tr>
            </a:tbl>
          </a:graphicData>
        </a:graphic>
      </p:graphicFrame>
      <p:sp>
        <p:nvSpPr>
          <p:cNvPr id="8195" name="Rectangle 3"/>
          <p:cNvSpPr>
            <a:spLocks noChangeArrowheads="1"/>
          </p:cNvSpPr>
          <p:nvPr/>
        </p:nvSpPr>
        <p:spPr bwMode="auto">
          <a:xfrm>
            <a:off x="0" y="0"/>
            <a:ext cx="9144000"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Tabla Nº 4. Resultados de la Estimación por MCO en Propiedad Horizontal</a:t>
            </a:r>
            <a:endParaRPr kumimoji="0" lang="es-E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2000" b="0" i="0" u="none" strike="noStrike" cap="none" normalizeH="0" baseline="0" dirty="0" smtClean="0">
              <a:ln>
                <a:noFill/>
              </a:ln>
              <a:solidFill>
                <a:schemeClr val="tx1"/>
              </a:solidFill>
              <a:effectLst/>
              <a:latin typeface="Arial" pitchFamily="34" charset="0"/>
            </a:endParaRPr>
          </a:p>
        </p:txBody>
      </p:sp>
      <p:sp>
        <p:nvSpPr>
          <p:cNvPr id="9" name="8 Elipse"/>
          <p:cNvSpPr/>
          <p:nvPr/>
        </p:nvSpPr>
        <p:spPr>
          <a:xfrm>
            <a:off x="3143240" y="2000240"/>
            <a:ext cx="1000132" cy="428628"/>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useBgFill="1">
        <p:nvSpPr>
          <p:cNvPr id="8" name="7 Llamada con línea 1"/>
          <p:cNvSpPr/>
          <p:nvPr/>
        </p:nvSpPr>
        <p:spPr>
          <a:xfrm>
            <a:off x="4071934" y="785794"/>
            <a:ext cx="2286016" cy="1214446"/>
          </a:xfrm>
          <a:prstGeom prst="borderCallout1">
            <a:avLst>
              <a:gd name="adj1" fmla="val 18750"/>
              <a:gd name="adj2" fmla="val -8333"/>
              <a:gd name="adj3" fmla="val 98516"/>
              <a:gd name="adj4" fmla="val -1756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El precio de la vivienda aumenta con el m2 pero a tasa decreciente</a:t>
            </a:r>
            <a:endParaRPr lang="es-ES" dirty="0">
              <a:solidFill>
                <a:schemeClr val="tx1"/>
              </a:solidFill>
            </a:endParaRPr>
          </a:p>
        </p:txBody>
      </p:sp>
      <p:sp>
        <p:nvSpPr>
          <p:cNvPr id="10" name="9 Elipse"/>
          <p:cNvSpPr/>
          <p:nvPr/>
        </p:nvSpPr>
        <p:spPr>
          <a:xfrm>
            <a:off x="3143240" y="2714620"/>
            <a:ext cx="1071570" cy="285752"/>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useBgFill="1">
        <p:nvSpPr>
          <p:cNvPr id="11" name="10 Llamada con línea 1"/>
          <p:cNvSpPr/>
          <p:nvPr/>
        </p:nvSpPr>
        <p:spPr>
          <a:xfrm>
            <a:off x="7000860" y="500042"/>
            <a:ext cx="2143140" cy="2286016"/>
          </a:xfrm>
          <a:prstGeom prst="borderCallout1">
            <a:avLst>
              <a:gd name="adj1" fmla="val 65201"/>
              <a:gd name="adj2" fmla="val -2139"/>
              <a:gd name="adj3" fmla="val 99453"/>
              <a:gd name="adj4" fmla="val -13398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Un incremento de 1% en la tasa de criminalidad respecto al promedio de la ciudad baja el precio del apartamento en US$ 5.195</a:t>
            </a:r>
            <a:endParaRPr lang="es-ES" dirty="0">
              <a:solidFill>
                <a:schemeClr val="tx1"/>
              </a:solidFill>
            </a:endParaRPr>
          </a:p>
        </p:txBody>
      </p:sp>
      <p:sp>
        <p:nvSpPr>
          <p:cNvPr id="12" name="11 Elipse"/>
          <p:cNvSpPr/>
          <p:nvPr/>
        </p:nvSpPr>
        <p:spPr>
          <a:xfrm>
            <a:off x="3143240" y="2928934"/>
            <a:ext cx="1000132" cy="2143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useBgFill="1">
        <p:nvSpPr>
          <p:cNvPr id="13" name="12 Llamada con línea 1"/>
          <p:cNvSpPr/>
          <p:nvPr/>
        </p:nvSpPr>
        <p:spPr>
          <a:xfrm>
            <a:off x="4929190" y="2714620"/>
            <a:ext cx="1785950" cy="1714512"/>
          </a:xfrm>
          <a:prstGeom prst="borderCallout1">
            <a:avLst>
              <a:gd name="adj1" fmla="val 18750"/>
              <a:gd name="adj2" fmla="val 2402"/>
              <a:gd name="adj3" fmla="val 21116"/>
              <a:gd name="adj4" fmla="val -4328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Un salto en la calidad del aire de categoría aumenta precio apartamento en US$ 1.478</a:t>
            </a:r>
            <a:endParaRPr lang="es-ES" dirty="0">
              <a:solidFill>
                <a:schemeClr val="tx1"/>
              </a:solidFill>
            </a:endParaRPr>
          </a:p>
        </p:txBody>
      </p:sp>
      <p:sp>
        <p:nvSpPr>
          <p:cNvPr id="14" name="13 Elipse"/>
          <p:cNvSpPr/>
          <p:nvPr/>
        </p:nvSpPr>
        <p:spPr>
          <a:xfrm>
            <a:off x="3143240" y="3286124"/>
            <a:ext cx="1000132" cy="214314"/>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useBgFill="1">
        <p:nvSpPr>
          <p:cNvPr id="15" name="14 Llamada con línea 1"/>
          <p:cNvSpPr/>
          <p:nvPr/>
        </p:nvSpPr>
        <p:spPr>
          <a:xfrm>
            <a:off x="5214942" y="5143512"/>
            <a:ext cx="2571768" cy="1500198"/>
          </a:xfrm>
          <a:prstGeom prst="borderCallout1">
            <a:avLst>
              <a:gd name="adj1" fmla="val 18750"/>
              <a:gd name="adj2" fmla="val 1416"/>
              <a:gd name="adj3" fmla="val -113612"/>
              <a:gd name="adj4" fmla="val -5439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solidFill>
                  <a:schemeClr val="tx1"/>
                </a:solidFill>
              </a:rPr>
              <a:t>La misma casa en el centro baja de precio US$ 3.541 respecto al promedio fuera del centro</a:t>
            </a:r>
            <a:endParaRPr lang="es-ES" dirty="0">
              <a:solidFill>
                <a:schemeClr val="tx1"/>
              </a:solidFill>
            </a:endParaRPr>
          </a:p>
        </p:txBody>
      </p:sp>
      <p:sp>
        <p:nvSpPr>
          <p:cNvPr id="16" name="15 Marcador de número de diapositiva"/>
          <p:cNvSpPr>
            <a:spLocks noGrp="1"/>
          </p:cNvSpPr>
          <p:nvPr>
            <p:ph type="sldNum" sz="quarter" idx="12"/>
          </p:nvPr>
        </p:nvSpPr>
        <p:spPr/>
        <p:txBody>
          <a:bodyPr/>
          <a:lstStyle/>
          <a:p>
            <a:fld id="{D690F0AA-E88B-4E40-8415-C61B518CFF64}" type="slidenum">
              <a:rPr lang="es-ES" smtClean="0"/>
              <a:pPr/>
              <a:t>31</a:t>
            </a:fld>
            <a:endParaRPr lang="es-ES"/>
          </a:p>
        </p:txBody>
      </p:sp>
      <p:sp>
        <p:nvSpPr>
          <p:cNvPr id="17" name="1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8">
                                            <p:bg/>
                                          </p:spTgt>
                                        </p:tgtEl>
                                        <p:attrNameLst>
                                          <p:attrName>style.visibility</p:attrName>
                                        </p:attrNameLst>
                                      </p:cBhvr>
                                      <p:to>
                                        <p:strVal val="visible"/>
                                      </p:to>
                                    </p:set>
                                    <p:animEffect transition="in" filter="fade">
                                      <p:cBhvr>
                                        <p:cTn id="12" dur="500"/>
                                        <p:tgtEl>
                                          <p:spTgt spid="8">
                                            <p:bg/>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8">
                                            <p:txEl>
                                              <p:pRg st="0" end="0"/>
                                            </p:txEl>
                                          </p:spTgt>
                                        </p:tgtEl>
                                        <p:attrNameLst>
                                          <p:attrName>style.visibility</p:attrName>
                                        </p:attrNameLst>
                                      </p:cBhvr>
                                      <p:to>
                                        <p:strVal val="visible"/>
                                      </p:to>
                                    </p:set>
                                    <p:animEffect transition="in" filter="fade">
                                      <p:cBhvr>
                                        <p:cTn id="17" dur="500"/>
                                        <p:tgtEl>
                                          <p:spTgt spid="8">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0"/>
                                        </p:tgtEl>
                                        <p:attrNameLst>
                                          <p:attrName>style.visibility</p:attrName>
                                        </p:attrNameLst>
                                      </p:cBhvr>
                                      <p:to>
                                        <p:strVal val="visible"/>
                                      </p:to>
                                    </p:set>
                                    <p:animEffect transition="in" filter="fade">
                                      <p:cBhvr>
                                        <p:cTn id="22" dur="500"/>
                                        <p:tgtEl>
                                          <p:spTgt spid="10"/>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1">
                                            <p:bg/>
                                          </p:spTgt>
                                        </p:tgtEl>
                                        <p:attrNameLst>
                                          <p:attrName>style.visibility</p:attrName>
                                        </p:attrNameLst>
                                      </p:cBhvr>
                                      <p:to>
                                        <p:strVal val="visible"/>
                                      </p:to>
                                    </p:set>
                                    <p:animEffect transition="in" filter="fade">
                                      <p:cBhvr>
                                        <p:cTn id="27" dur="500"/>
                                        <p:tgtEl>
                                          <p:spTgt spid="11">
                                            <p:bg/>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11">
                                            <p:txEl>
                                              <p:pRg st="0" end="0"/>
                                            </p:txEl>
                                          </p:spTgt>
                                        </p:tgtEl>
                                        <p:attrNameLst>
                                          <p:attrName>style.visibility</p:attrName>
                                        </p:attrNameLst>
                                      </p:cBhvr>
                                      <p:to>
                                        <p:strVal val="visible"/>
                                      </p:to>
                                    </p:set>
                                    <p:animEffect transition="in" filter="fade">
                                      <p:cBhvr>
                                        <p:cTn id="32" dur="500"/>
                                        <p:tgtEl>
                                          <p:spTgt spid="11">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grpId="0" nodeType="click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fade">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3">
                                            <p:bg/>
                                          </p:spTgt>
                                        </p:tgtEl>
                                        <p:attrNameLst>
                                          <p:attrName>style.visibility</p:attrName>
                                        </p:attrNameLst>
                                      </p:cBhvr>
                                      <p:to>
                                        <p:strVal val="visible"/>
                                      </p:to>
                                    </p:set>
                                    <p:animEffect transition="in" filter="fade">
                                      <p:cBhvr>
                                        <p:cTn id="42" dur="500"/>
                                        <p:tgtEl>
                                          <p:spTgt spid="13">
                                            <p:bg/>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grpId="0" nodeType="clickEffect">
                                  <p:stCondLst>
                                    <p:cond delay="0"/>
                                  </p:stCondLst>
                                  <p:childTnLst>
                                    <p:set>
                                      <p:cBhvr>
                                        <p:cTn id="46" dur="1" fill="hold">
                                          <p:stCondLst>
                                            <p:cond delay="0"/>
                                          </p:stCondLst>
                                        </p:cTn>
                                        <p:tgtEl>
                                          <p:spTgt spid="13">
                                            <p:txEl>
                                              <p:pRg st="0" end="0"/>
                                            </p:txEl>
                                          </p:spTgt>
                                        </p:tgtEl>
                                        <p:attrNameLst>
                                          <p:attrName>style.visibility</p:attrName>
                                        </p:attrNameLst>
                                      </p:cBhvr>
                                      <p:to>
                                        <p:strVal val="visible"/>
                                      </p:to>
                                    </p:set>
                                    <p:animEffect transition="in" filter="fade">
                                      <p:cBhvr>
                                        <p:cTn id="47" dur="500"/>
                                        <p:tgtEl>
                                          <p:spTgt spid="13">
                                            <p:txEl>
                                              <p:pRg st="0" end="0"/>
                                            </p:txEl>
                                          </p:spTgt>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4"/>
                                        </p:tgtEl>
                                        <p:attrNameLst>
                                          <p:attrName>style.visibility</p:attrName>
                                        </p:attrNameLst>
                                      </p:cBhvr>
                                      <p:to>
                                        <p:strVal val="visible"/>
                                      </p:to>
                                    </p:set>
                                    <p:animEffect transition="in" filter="fade">
                                      <p:cBhvr>
                                        <p:cTn id="52" dur="500"/>
                                        <p:tgtEl>
                                          <p:spTgt spid="14"/>
                                        </p:tgtEl>
                                      </p:cBhvr>
                                    </p:animEffect>
                                  </p:childTnLst>
                                </p:cTn>
                              </p:par>
                            </p:childTnLst>
                          </p:cTn>
                        </p:par>
                      </p:childTnLst>
                    </p:cTn>
                  </p:par>
                  <p:par>
                    <p:cTn id="53" fill="hold">
                      <p:stCondLst>
                        <p:cond delay="indefinite"/>
                      </p:stCondLst>
                      <p:childTnLst>
                        <p:par>
                          <p:cTn id="54" fill="hold">
                            <p:stCondLst>
                              <p:cond delay="0"/>
                            </p:stCondLst>
                            <p:childTnLst>
                              <p:par>
                                <p:cTn id="55" presetID="10" presetClass="entr" presetSubtype="0" fill="hold" grpId="0" nodeType="clickEffect">
                                  <p:stCondLst>
                                    <p:cond delay="0"/>
                                  </p:stCondLst>
                                  <p:childTnLst>
                                    <p:set>
                                      <p:cBhvr>
                                        <p:cTn id="56" dur="1" fill="hold">
                                          <p:stCondLst>
                                            <p:cond delay="0"/>
                                          </p:stCondLst>
                                        </p:cTn>
                                        <p:tgtEl>
                                          <p:spTgt spid="15">
                                            <p:bg/>
                                          </p:spTgt>
                                        </p:tgtEl>
                                        <p:attrNameLst>
                                          <p:attrName>style.visibility</p:attrName>
                                        </p:attrNameLst>
                                      </p:cBhvr>
                                      <p:to>
                                        <p:strVal val="visible"/>
                                      </p:to>
                                    </p:set>
                                    <p:animEffect transition="in" filter="fade">
                                      <p:cBhvr>
                                        <p:cTn id="57" dur="500"/>
                                        <p:tgtEl>
                                          <p:spTgt spid="15">
                                            <p:bg/>
                                          </p:spTgt>
                                        </p:tgtEl>
                                      </p:cBhvr>
                                    </p:animEffect>
                                  </p:childTnLst>
                                </p:cTn>
                              </p:par>
                              <p:par>
                                <p:cTn id="58" presetID="10" presetClass="entr" presetSubtype="0" fill="hold" grpId="0" nodeType="withEffect">
                                  <p:stCondLst>
                                    <p:cond delay="0"/>
                                  </p:stCondLst>
                                  <p:childTnLst>
                                    <p:set>
                                      <p:cBhvr>
                                        <p:cTn id="59" dur="1" fill="hold">
                                          <p:stCondLst>
                                            <p:cond delay="0"/>
                                          </p:stCondLst>
                                        </p:cTn>
                                        <p:tgtEl>
                                          <p:spTgt spid="15">
                                            <p:txEl>
                                              <p:pRg st="0" end="0"/>
                                            </p:txEl>
                                          </p:spTgt>
                                        </p:tgtEl>
                                        <p:attrNameLst>
                                          <p:attrName>style.visibility</p:attrName>
                                        </p:attrNameLst>
                                      </p:cBhvr>
                                      <p:to>
                                        <p:strVal val="visible"/>
                                      </p:to>
                                    </p:set>
                                    <p:animEffect transition="in" filter="fade">
                                      <p:cBhvr>
                                        <p:cTn id="60" dur="500"/>
                                        <p:tgtEl>
                                          <p:spTgt spid="1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animBg="1"/>
      <p:bldP spid="8" grpId="0" uiExpand="1" build="p" animBg="1"/>
      <p:bldP spid="10" grpId="0" animBg="1"/>
      <p:bldP spid="11" grpId="0" build="p" animBg="1"/>
      <p:bldP spid="12" grpId="0" animBg="1"/>
      <p:bldP spid="13" grpId="0" build="p" animBg="1"/>
      <p:bldP spid="14" grpId="0" animBg="1"/>
      <p:bldP spid="15" grpId="0" build="allAtOnce"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1" y="428610"/>
          <a:ext cx="9144000" cy="6429390"/>
        </p:xfrm>
        <a:graphic>
          <a:graphicData uri="http://schemas.openxmlformats.org/drawingml/2006/table">
            <a:tbl>
              <a:tblPr/>
              <a:tblGrid>
                <a:gridCol w="2867379"/>
                <a:gridCol w="1531054"/>
                <a:gridCol w="1683454"/>
                <a:gridCol w="1684867"/>
                <a:gridCol w="1377246"/>
              </a:tblGrid>
              <a:tr h="214313">
                <a:tc gridSpan="5">
                  <a:txBody>
                    <a:bodyPr/>
                    <a:lstStyle/>
                    <a:p>
                      <a:pPr algn="ctr">
                        <a:spcAft>
                          <a:spcPts val="0"/>
                        </a:spcAft>
                      </a:pPr>
                      <a:r>
                        <a:rPr lang="es-ES" sz="1400" dirty="0" err="1">
                          <a:latin typeface="Arial"/>
                          <a:ea typeface="Times New Roman"/>
                          <a:cs typeface="Times New Roman"/>
                        </a:rPr>
                        <a:t>Dependent</a:t>
                      </a:r>
                      <a:r>
                        <a:rPr lang="es-ES" sz="1400" dirty="0">
                          <a:latin typeface="Arial"/>
                          <a:ea typeface="Times New Roman"/>
                          <a:cs typeface="Times New Roman"/>
                        </a:rPr>
                        <a:t> Variable: USD</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4313">
                <a:tc gridSpan="5">
                  <a:txBody>
                    <a:bodyPr/>
                    <a:lstStyle/>
                    <a:p>
                      <a:pPr algn="ctr">
                        <a:spcAft>
                          <a:spcPts val="0"/>
                        </a:spcAft>
                      </a:pPr>
                      <a:r>
                        <a:rPr lang="es-ES" sz="1400" dirty="0" err="1">
                          <a:latin typeface="Arial"/>
                          <a:ea typeface="Times New Roman"/>
                          <a:cs typeface="Times New Roman"/>
                        </a:rPr>
                        <a:t>Included</a:t>
                      </a:r>
                      <a:r>
                        <a:rPr lang="es-ES" sz="1400" dirty="0">
                          <a:latin typeface="Arial"/>
                          <a:ea typeface="Times New Roman"/>
                          <a:cs typeface="Times New Roman"/>
                        </a:rPr>
                        <a:t> </a:t>
                      </a:r>
                      <a:r>
                        <a:rPr lang="es-ES" sz="1400" dirty="0" err="1">
                          <a:latin typeface="Arial"/>
                          <a:ea typeface="Times New Roman"/>
                          <a:cs typeface="Times New Roman"/>
                        </a:rPr>
                        <a:t>observations</a:t>
                      </a:r>
                      <a:r>
                        <a:rPr lang="es-ES" sz="1400" dirty="0">
                          <a:latin typeface="Arial"/>
                          <a:ea typeface="Times New Roman"/>
                          <a:cs typeface="Times New Roman"/>
                        </a:rPr>
                        <a:t>: 2219</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4313">
                <a:tc gridSpan="5">
                  <a:txBody>
                    <a:bodyPr/>
                    <a:lstStyle/>
                    <a:p>
                      <a:pPr algn="ctr">
                        <a:spcAft>
                          <a:spcPts val="0"/>
                        </a:spcAft>
                      </a:pPr>
                      <a:r>
                        <a:rPr lang="en-US" sz="1400" dirty="0">
                          <a:latin typeface="Arial"/>
                          <a:ea typeface="Times New Roman"/>
                          <a:cs typeface="Times New Roman"/>
                        </a:rPr>
                        <a:t>White </a:t>
                      </a:r>
                      <a:r>
                        <a:rPr lang="en-US" sz="1400" dirty="0" err="1">
                          <a:latin typeface="Arial"/>
                          <a:ea typeface="Times New Roman"/>
                          <a:cs typeface="Times New Roman"/>
                        </a:rPr>
                        <a:t>Heteroskedasticity</a:t>
                      </a:r>
                      <a:r>
                        <a:rPr lang="en-US" sz="1400" dirty="0">
                          <a:latin typeface="Arial"/>
                          <a:ea typeface="Times New Roman"/>
                          <a:cs typeface="Times New Roman"/>
                        </a:rPr>
                        <a:t>-Consistent Standard Errors &amp; Covariance</a:t>
                      </a:r>
                      <a:endParaRPr lang="es-ES" sz="1400" dirty="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hMerge="1">
                  <a:txBody>
                    <a:bodyPr/>
                    <a:lstStyle/>
                    <a:p>
                      <a:endParaRPr lang="es-ES"/>
                    </a:p>
                  </a:txBody>
                  <a:tcPr/>
                </a:tc>
                <a:tc hMerge="1">
                  <a:txBody>
                    <a:bodyPr/>
                    <a:lstStyle/>
                    <a:p>
                      <a:endParaRPr lang="es-ES"/>
                    </a:p>
                  </a:txBody>
                  <a:tcPr/>
                </a:tc>
                <a:tc hMerge="1">
                  <a:txBody>
                    <a:bodyPr/>
                    <a:lstStyle/>
                    <a:p>
                      <a:endParaRPr lang="es-ES"/>
                    </a:p>
                  </a:txBody>
                  <a:tcPr/>
                </a:tc>
                <a:tc hMerge="1">
                  <a:txBody>
                    <a:bodyPr/>
                    <a:lstStyle/>
                    <a:p>
                      <a:endParaRPr lang="es-ES"/>
                    </a:p>
                  </a:txBody>
                  <a:tcPr/>
                </a:tc>
              </a:tr>
              <a:tr h="214313">
                <a:tc>
                  <a:txBody>
                    <a:bodyPr/>
                    <a:lstStyle/>
                    <a:p>
                      <a:pPr algn="ctr">
                        <a:spcAft>
                          <a:spcPts val="0"/>
                        </a:spcAft>
                      </a:pPr>
                      <a:r>
                        <a:rPr lang="es-ES" sz="1400" dirty="0">
                          <a:latin typeface="Arial"/>
                          <a:ea typeface="Times New Roman"/>
                          <a:cs typeface="Times New Roman"/>
                        </a:rPr>
                        <a:t>Variable</a:t>
                      </a:r>
                      <a:endParaRPr lang="es-ES" sz="1400" dirty="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Coefficient</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Std. Error</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t-Statistic</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Prob.  </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w="28575" cap="flat" cmpd="dbl" algn="ctr">
                      <a:solidFill>
                        <a:srgbClr val="000000"/>
                      </a:solidFill>
                      <a:prstDash val="solid"/>
                      <a:round/>
                      <a:headEnd type="none" w="med" len="med"/>
                      <a:tailEnd type="none" w="med" len="med"/>
                    </a:lnB>
                  </a:tcPr>
                </a:tc>
              </a:tr>
              <a:tr h="214313">
                <a:tc>
                  <a:txBody>
                    <a:bodyPr/>
                    <a:lstStyle/>
                    <a:p>
                      <a:pPr algn="ctr">
                        <a:spcAft>
                          <a:spcPts val="0"/>
                        </a:spcAft>
                      </a:pPr>
                      <a:r>
                        <a:rPr lang="es-ES" sz="1400" dirty="0">
                          <a:latin typeface="Arial"/>
                          <a:ea typeface="Times New Roman"/>
                          <a:cs typeface="Times New Roman"/>
                        </a:rPr>
                        <a:t>C</a:t>
                      </a:r>
                      <a:endParaRPr lang="es-ES" sz="1400" dirty="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400">
                          <a:latin typeface="Arial"/>
                          <a:ea typeface="Times New Roman"/>
                          <a:cs typeface="Times New Roman"/>
                        </a:rPr>
                        <a:t>-301189.2</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400">
                          <a:latin typeface="Arial"/>
                          <a:ea typeface="Times New Roman"/>
                          <a:cs typeface="Times New Roman"/>
                        </a:rPr>
                        <a:t> 93811.23</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400">
                          <a:latin typeface="Arial"/>
                          <a:ea typeface="Times New Roman"/>
                          <a:cs typeface="Times New Roman"/>
                        </a:rPr>
                        <a:t>-3.210588</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400">
                          <a:latin typeface="Arial"/>
                          <a:ea typeface="Times New Roman"/>
                          <a:cs typeface="Times New Roman"/>
                        </a:rPr>
                        <a:t> 0.0013</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r>
              <a:tr h="214313">
                <a:tc>
                  <a:txBody>
                    <a:bodyPr/>
                    <a:lstStyle/>
                    <a:p>
                      <a:pPr algn="ctr">
                        <a:spcAft>
                          <a:spcPts val="0"/>
                        </a:spcAft>
                      </a:pPr>
                      <a:r>
                        <a:rPr lang="es-ES" sz="1400" dirty="0" smtClean="0">
                          <a:latin typeface="Arial"/>
                          <a:ea typeface="Times New Roman"/>
                          <a:cs typeface="Times New Roman"/>
                        </a:rPr>
                        <a:t>AÑO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146.3738</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48.97622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2.988671</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0.0028</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CATEGORÍA CATASTRAL</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12595.15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1945.341</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6.474519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a:latin typeface="Arial"/>
                          <a:ea typeface="Times New Roman"/>
                          <a:cs typeface="Times New Roman"/>
                        </a:rPr>
                        <a:t>M2EDIF</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302.0389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27.91375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10.82044</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a:latin typeface="Arial"/>
                          <a:ea typeface="Times New Roman"/>
                          <a:cs typeface="Times New Roman"/>
                        </a:rPr>
                        <a:t>M2EDIF^2</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-0.157332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0.054684</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-2.877117</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0.0041</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M2TERRENO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19.65271</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4.255112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4.618612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SEGURIDAD BARRIO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-10234.62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1978.044</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-5.174109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CENTRO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-32917.75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7677.354</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-4.287642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BARRIO SUR</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-29804.05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7756.053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-3.842683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0.0001</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PARQUE RODÓ</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30979.16</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7529.533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4.114353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 CARRETAS</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78362.88</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8872.609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8.832000</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POCITOS</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59646.86</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6101.794</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9.775299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BUCEO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20643.73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3290.788</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6.273189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a:t>
                      </a:r>
                      <a:r>
                        <a:rPr lang="es-ES" sz="1400" baseline="0" dirty="0" smtClean="0">
                          <a:latin typeface="Arial"/>
                          <a:ea typeface="Times New Roman"/>
                          <a:cs typeface="Times New Roman"/>
                        </a:rPr>
                        <a:t> BATTLE y v. DOLORES</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33728.93</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3840.689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8.781999</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MALVÍN</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40542.00</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4423.827</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9.164462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 GORDA</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75024.76</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6330.322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11.85165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CARRASCO</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97196.80</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8516.583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11.41265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CARRASCO NORTE</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36926.31</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dirty="0">
                          <a:latin typeface="Arial"/>
                          <a:ea typeface="Times New Roman"/>
                          <a:cs typeface="Times New Roman"/>
                        </a:rPr>
                        <a:t> 8424.776</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4.383062</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PRADO y N. SAVONA</a:t>
                      </a:r>
                      <a:endParaRPr lang="es-ES" sz="1400" dirty="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18519.27</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6122.895</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3.024593</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0.0025</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dirty="0" smtClean="0">
                          <a:latin typeface="Arial"/>
                          <a:ea typeface="Times New Roman"/>
                          <a:cs typeface="Times New Roman"/>
                        </a:rPr>
                        <a:t>AGUADA</a:t>
                      </a:r>
                      <a:endParaRPr lang="es-ES" sz="1400" dirty="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-20003.03</a:t>
                      </a:r>
                      <a:endParaRPr lang="es-ES" sz="140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dirty="0">
                          <a:latin typeface="Arial"/>
                          <a:ea typeface="Times New Roman"/>
                          <a:cs typeface="Times New Roman"/>
                        </a:rPr>
                        <a:t> 4407.913</a:t>
                      </a:r>
                      <a:endParaRPr lang="es-ES" sz="1400" dirty="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-4.537983</a:t>
                      </a:r>
                      <a:endParaRPr lang="es-ES" sz="140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0.0000</a:t>
                      </a:r>
                      <a:endParaRPr lang="es-ES" sz="140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r>
              <a:tr h="214313">
                <a:tc>
                  <a:txBody>
                    <a:bodyPr/>
                    <a:lstStyle/>
                    <a:p>
                      <a:pPr algn="ctr">
                        <a:spcAft>
                          <a:spcPts val="0"/>
                        </a:spcAft>
                      </a:pPr>
                      <a:r>
                        <a:rPr lang="es-ES" sz="1400">
                          <a:latin typeface="Arial"/>
                          <a:ea typeface="Times New Roman"/>
                          <a:cs typeface="Times New Roman"/>
                        </a:rPr>
                        <a:t>R-squared</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a:txBody>
                    <a:bodyPr/>
                    <a:lstStyle/>
                    <a:p>
                      <a:pPr algn="ctr">
                        <a:spcAft>
                          <a:spcPts val="0"/>
                        </a:spcAft>
                      </a:pPr>
                      <a:r>
                        <a:rPr lang="es-ES" sz="1400">
                          <a:latin typeface="Arial"/>
                          <a:ea typeface="Times New Roman"/>
                          <a:cs typeface="Times New Roman"/>
                        </a:rPr>
                        <a:t> 0.630061</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gridSpan="2">
                  <a:txBody>
                    <a:bodyPr/>
                    <a:lstStyle/>
                    <a:p>
                      <a:pPr algn="ctr">
                        <a:spcAft>
                          <a:spcPts val="0"/>
                        </a:spcAft>
                      </a:pPr>
                      <a:r>
                        <a:rPr lang="es-ES" sz="1400">
                          <a:latin typeface="Arial"/>
                          <a:ea typeface="Times New Roman"/>
                          <a:cs typeface="Times New Roman"/>
                        </a:rPr>
                        <a:t>    Mean dependent var</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c hMerge="1">
                  <a:txBody>
                    <a:bodyPr/>
                    <a:lstStyle/>
                    <a:p>
                      <a:endParaRPr lang="es-ES"/>
                    </a:p>
                  </a:txBody>
                  <a:tcPr/>
                </a:tc>
                <a:tc>
                  <a:txBody>
                    <a:bodyPr/>
                    <a:lstStyle/>
                    <a:p>
                      <a:pPr algn="ctr">
                        <a:spcAft>
                          <a:spcPts val="0"/>
                        </a:spcAft>
                      </a:pPr>
                      <a:r>
                        <a:rPr lang="es-ES" sz="1400">
                          <a:latin typeface="Arial"/>
                          <a:ea typeface="Times New Roman"/>
                          <a:cs typeface="Times New Roman"/>
                        </a:rPr>
                        <a:t> 55363.52</a:t>
                      </a:r>
                      <a:endParaRPr lang="es-ES" sz="1400">
                        <a:latin typeface="Times New Roman"/>
                        <a:ea typeface="Times New Roman"/>
                        <a:cs typeface="Times New Roman"/>
                      </a:endParaRPr>
                    </a:p>
                  </a:txBody>
                  <a:tcPr marL="16933" marR="16933" marT="0" marB="0">
                    <a:lnL>
                      <a:noFill/>
                    </a:lnL>
                    <a:lnR>
                      <a:noFill/>
                    </a:lnR>
                    <a:lnT w="28575" cap="flat" cmpd="dbl" algn="ctr">
                      <a:solidFill>
                        <a:srgbClr val="000000"/>
                      </a:solidFill>
                      <a:prstDash val="solid"/>
                      <a:round/>
                      <a:headEnd type="none" w="med" len="med"/>
                      <a:tailEnd type="none" w="med" len="med"/>
                    </a:lnT>
                    <a:lnB>
                      <a:noFill/>
                    </a:lnB>
                  </a:tcPr>
                </a:tc>
              </a:tr>
              <a:tr h="214313">
                <a:tc>
                  <a:txBody>
                    <a:bodyPr/>
                    <a:lstStyle/>
                    <a:p>
                      <a:pPr algn="ctr">
                        <a:spcAft>
                          <a:spcPts val="0"/>
                        </a:spcAft>
                      </a:pPr>
                      <a:r>
                        <a:rPr lang="es-ES" sz="1400">
                          <a:latin typeface="Arial"/>
                          <a:ea typeface="Times New Roman"/>
                          <a:cs typeface="Times New Roman"/>
                        </a:rPr>
                        <a:t>Adjusted R-squared</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0.626865</a:t>
                      </a:r>
                      <a:endParaRPr lang="es-ES" sz="1400">
                        <a:latin typeface="Times New Roman"/>
                        <a:ea typeface="Times New Roman"/>
                        <a:cs typeface="Times New Roman"/>
                      </a:endParaRPr>
                    </a:p>
                  </a:txBody>
                  <a:tcPr marL="16933" marR="16933" marT="0" marB="0">
                    <a:lnL>
                      <a:noFill/>
                    </a:lnL>
                    <a:lnR>
                      <a:noFill/>
                    </a:lnR>
                    <a:lnT>
                      <a:noFill/>
                    </a:lnT>
                    <a:lnB>
                      <a:noFill/>
                    </a:lnB>
                  </a:tcPr>
                </a:tc>
                <a:tc gridSpan="2">
                  <a:txBody>
                    <a:bodyPr/>
                    <a:lstStyle/>
                    <a:p>
                      <a:pPr algn="ctr">
                        <a:spcAft>
                          <a:spcPts val="0"/>
                        </a:spcAft>
                      </a:pPr>
                      <a:r>
                        <a:rPr lang="es-ES" sz="1400" dirty="0">
                          <a:latin typeface="Arial"/>
                          <a:ea typeface="Times New Roman"/>
                          <a:cs typeface="Times New Roman"/>
                        </a:rPr>
                        <a:t>    S.D. </a:t>
                      </a:r>
                      <a:r>
                        <a:rPr lang="es-ES" sz="1400" dirty="0" err="1">
                          <a:latin typeface="Arial"/>
                          <a:ea typeface="Times New Roman"/>
                          <a:cs typeface="Times New Roman"/>
                        </a:rPr>
                        <a:t>dependent</a:t>
                      </a:r>
                      <a:r>
                        <a:rPr lang="es-ES" sz="1400" dirty="0">
                          <a:latin typeface="Arial"/>
                          <a:ea typeface="Times New Roman"/>
                          <a:cs typeface="Times New Roman"/>
                        </a:rPr>
                        <a:t> </a:t>
                      </a:r>
                      <a:r>
                        <a:rPr lang="es-ES" sz="1400" dirty="0" err="1">
                          <a:latin typeface="Arial"/>
                          <a:ea typeface="Times New Roman"/>
                          <a:cs typeface="Times New Roman"/>
                        </a:rPr>
                        <a:t>var</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a:txBody>
                    <a:bodyPr/>
                    <a:lstStyle/>
                    <a:p>
                      <a:pPr algn="ctr">
                        <a:spcAft>
                          <a:spcPts val="0"/>
                        </a:spcAft>
                      </a:pPr>
                      <a:r>
                        <a:rPr lang="es-ES" sz="1400">
                          <a:latin typeface="Arial"/>
                          <a:ea typeface="Times New Roman"/>
                          <a:cs typeface="Times New Roman"/>
                        </a:rPr>
                        <a:t> 61671.29</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a:latin typeface="Arial"/>
                          <a:ea typeface="Times New Roman"/>
                          <a:cs typeface="Times New Roman"/>
                        </a:rPr>
                        <a:t>S.E. of regression</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37671.77</a:t>
                      </a:r>
                      <a:endParaRPr lang="es-ES" sz="1400">
                        <a:latin typeface="Times New Roman"/>
                        <a:ea typeface="Times New Roman"/>
                        <a:cs typeface="Times New Roman"/>
                      </a:endParaRPr>
                    </a:p>
                  </a:txBody>
                  <a:tcPr marL="16933" marR="16933" marT="0" marB="0">
                    <a:lnL>
                      <a:noFill/>
                    </a:lnL>
                    <a:lnR>
                      <a:noFill/>
                    </a:lnR>
                    <a:lnT>
                      <a:noFill/>
                    </a:lnT>
                    <a:lnB>
                      <a:noFill/>
                    </a:lnB>
                  </a:tcPr>
                </a:tc>
                <a:tc gridSpan="2">
                  <a:txBody>
                    <a:bodyPr/>
                    <a:lstStyle/>
                    <a:p>
                      <a:pPr algn="ctr">
                        <a:spcAft>
                          <a:spcPts val="0"/>
                        </a:spcAft>
                      </a:pPr>
                      <a:r>
                        <a:rPr lang="es-ES" sz="1400" dirty="0">
                          <a:latin typeface="Arial"/>
                          <a:ea typeface="Times New Roman"/>
                          <a:cs typeface="Times New Roman"/>
                        </a:rPr>
                        <a:t>    </a:t>
                      </a:r>
                      <a:r>
                        <a:rPr lang="es-ES" sz="1400" dirty="0" err="1">
                          <a:latin typeface="Arial"/>
                          <a:ea typeface="Times New Roman"/>
                          <a:cs typeface="Times New Roman"/>
                        </a:rPr>
                        <a:t>Akaike</a:t>
                      </a:r>
                      <a:r>
                        <a:rPr lang="es-ES" sz="1400" dirty="0">
                          <a:latin typeface="Arial"/>
                          <a:ea typeface="Times New Roman"/>
                          <a:cs typeface="Times New Roman"/>
                        </a:rPr>
                        <a:t> </a:t>
                      </a:r>
                      <a:r>
                        <a:rPr lang="es-ES" sz="1400" dirty="0" err="1">
                          <a:latin typeface="Arial"/>
                          <a:ea typeface="Times New Roman"/>
                          <a:cs typeface="Times New Roman"/>
                        </a:rPr>
                        <a:t>info</a:t>
                      </a:r>
                      <a:r>
                        <a:rPr lang="es-ES" sz="1400" dirty="0">
                          <a:latin typeface="Arial"/>
                          <a:ea typeface="Times New Roman"/>
                          <a:cs typeface="Times New Roman"/>
                        </a:rPr>
                        <a:t> </a:t>
                      </a:r>
                      <a:r>
                        <a:rPr lang="es-ES" sz="1400" dirty="0" err="1">
                          <a:latin typeface="Arial"/>
                          <a:ea typeface="Times New Roman"/>
                          <a:cs typeface="Times New Roman"/>
                        </a:rPr>
                        <a:t>criterion</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a:txBody>
                    <a:bodyPr/>
                    <a:lstStyle/>
                    <a:p>
                      <a:pPr algn="ctr">
                        <a:spcAft>
                          <a:spcPts val="0"/>
                        </a:spcAft>
                      </a:pPr>
                      <a:r>
                        <a:rPr lang="es-ES" sz="1400">
                          <a:latin typeface="Arial"/>
                          <a:ea typeface="Times New Roman"/>
                          <a:cs typeface="Times New Roman"/>
                        </a:rPr>
                        <a:t> 23.92018</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a:latin typeface="Arial"/>
                          <a:ea typeface="Times New Roman"/>
                          <a:cs typeface="Times New Roman"/>
                        </a:rPr>
                        <a:t>Sum squared resid</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 3.12E+12</a:t>
                      </a:r>
                      <a:endParaRPr lang="es-ES" sz="1400">
                        <a:latin typeface="Times New Roman"/>
                        <a:ea typeface="Times New Roman"/>
                        <a:cs typeface="Times New Roman"/>
                      </a:endParaRPr>
                    </a:p>
                  </a:txBody>
                  <a:tcPr marL="16933" marR="16933" marT="0" marB="0">
                    <a:lnL>
                      <a:noFill/>
                    </a:lnL>
                    <a:lnR>
                      <a:noFill/>
                    </a:lnR>
                    <a:lnT>
                      <a:noFill/>
                    </a:lnT>
                    <a:lnB>
                      <a:noFill/>
                    </a:lnB>
                  </a:tcPr>
                </a:tc>
                <a:tc gridSpan="2">
                  <a:txBody>
                    <a:bodyPr/>
                    <a:lstStyle/>
                    <a:p>
                      <a:pPr algn="ctr">
                        <a:spcAft>
                          <a:spcPts val="0"/>
                        </a:spcAft>
                      </a:pPr>
                      <a:r>
                        <a:rPr lang="es-ES" sz="1400" dirty="0">
                          <a:latin typeface="Arial"/>
                          <a:ea typeface="Times New Roman"/>
                          <a:cs typeface="Times New Roman"/>
                        </a:rPr>
                        <a:t>    </a:t>
                      </a:r>
                      <a:r>
                        <a:rPr lang="es-ES" sz="1400" dirty="0" err="1">
                          <a:latin typeface="Arial"/>
                          <a:ea typeface="Times New Roman"/>
                          <a:cs typeface="Times New Roman"/>
                        </a:rPr>
                        <a:t>Schwarz</a:t>
                      </a:r>
                      <a:r>
                        <a:rPr lang="es-ES" sz="1400" dirty="0">
                          <a:latin typeface="Arial"/>
                          <a:ea typeface="Times New Roman"/>
                          <a:cs typeface="Times New Roman"/>
                        </a:rPr>
                        <a:t> </a:t>
                      </a:r>
                      <a:r>
                        <a:rPr lang="es-ES" sz="1400" dirty="0" err="1">
                          <a:latin typeface="Arial"/>
                          <a:ea typeface="Times New Roman"/>
                          <a:cs typeface="Times New Roman"/>
                        </a:rPr>
                        <a:t>criterion</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a:txBody>
                    <a:bodyPr/>
                    <a:lstStyle/>
                    <a:p>
                      <a:pPr algn="ctr">
                        <a:spcAft>
                          <a:spcPts val="0"/>
                        </a:spcAft>
                      </a:pPr>
                      <a:r>
                        <a:rPr lang="es-ES" sz="1400">
                          <a:latin typeface="Arial"/>
                          <a:ea typeface="Times New Roman"/>
                          <a:cs typeface="Times New Roman"/>
                        </a:rPr>
                        <a:t> 23.97160</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a:latin typeface="Arial"/>
                          <a:ea typeface="Times New Roman"/>
                          <a:cs typeface="Times New Roman"/>
                        </a:rPr>
                        <a:t>Log likelihood</a:t>
                      </a:r>
                      <a:endParaRPr lang="es-ES" sz="1400">
                        <a:latin typeface="Times New Roman"/>
                        <a:ea typeface="Times New Roman"/>
                        <a:cs typeface="Times New Roman"/>
                      </a:endParaRPr>
                    </a:p>
                  </a:txBody>
                  <a:tcPr marL="16933" marR="16933" marT="0" marB="0">
                    <a:lnL>
                      <a:noFill/>
                    </a:lnL>
                    <a:lnR>
                      <a:noFill/>
                    </a:lnR>
                    <a:lnT>
                      <a:noFill/>
                    </a:lnT>
                    <a:lnB>
                      <a:noFill/>
                    </a:lnB>
                  </a:tcPr>
                </a:tc>
                <a:tc>
                  <a:txBody>
                    <a:bodyPr/>
                    <a:lstStyle/>
                    <a:p>
                      <a:pPr algn="ctr">
                        <a:spcAft>
                          <a:spcPts val="0"/>
                        </a:spcAft>
                      </a:pPr>
                      <a:r>
                        <a:rPr lang="es-ES" sz="1400">
                          <a:latin typeface="Arial"/>
                          <a:ea typeface="Times New Roman"/>
                          <a:cs typeface="Times New Roman"/>
                        </a:rPr>
                        <a:t>-26519.44</a:t>
                      </a:r>
                      <a:endParaRPr lang="es-ES" sz="1400">
                        <a:latin typeface="Times New Roman"/>
                        <a:ea typeface="Times New Roman"/>
                        <a:cs typeface="Times New Roman"/>
                      </a:endParaRPr>
                    </a:p>
                  </a:txBody>
                  <a:tcPr marL="16933" marR="16933" marT="0" marB="0">
                    <a:lnL>
                      <a:noFill/>
                    </a:lnL>
                    <a:lnR>
                      <a:noFill/>
                    </a:lnR>
                    <a:lnT>
                      <a:noFill/>
                    </a:lnT>
                    <a:lnB>
                      <a:noFill/>
                    </a:lnB>
                  </a:tcPr>
                </a:tc>
                <a:tc gridSpan="2">
                  <a:txBody>
                    <a:bodyPr/>
                    <a:lstStyle/>
                    <a:p>
                      <a:pPr algn="ctr">
                        <a:spcAft>
                          <a:spcPts val="0"/>
                        </a:spcAft>
                      </a:pPr>
                      <a:r>
                        <a:rPr lang="es-ES" sz="1400" dirty="0">
                          <a:latin typeface="Arial"/>
                          <a:ea typeface="Times New Roman"/>
                          <a:cs typeface="Times New Roman"/>
                        </a:rPr>
                        <a:t>    F-</a:t>
                      </a:r>
                      <a:r>
                        <a:rPr lang="es-ES" sz="1400" dirty="0" err="1">
                          <a:latin typeface="Arial"/>
                          <a:ea typeface="Times New Roman"/>
                          <a:cs typeface="Times New Roman"/>
                        </a:rPr>
                        <a:t>statistic</a:t>
                      </a:r>
                      <a:endParaRPr lang="es-ES" sz="1400" dirty="0">
                        <a:latin typeface="Times New Roman"/>
                        <a:ea typeface="Times New Roman"/>
                        <a:cs typeface="Times New Roman"/>
                      </a:endParaRPr>
                    </a:p>
                  </a:txBody>
                  <a:tcPr marL="16933" marR="16933" marT="0" marB="0">
                    <a:lnL>
                      <a:noFill/>
                    </a:lnL>
                    <a:lnR>
                      <a:noFill/>
                    </a:lnR>
                    <a:lnT>
                      <a:noFill/>
                    </a:lnT>
                    <a:lnB>
                      <a:noFill/>
                    </a:lnB>
                  </a:tcPr>
                </a:tc>
                <a:tc hMerge="1">
                  <a:txBody>
                    <a:bodyPr/>
                    <a:lstStyle/>
                    <a:p>
                      <a:endParaRPr lang="es-ES"/>
                    </a:p>
                  </a:txBody>
                  <a:tcPr/>
                </a:tc>
                <a:tc>
                  <a:txBody>
                    <a:bodyPr/>
                    <a:lstStyle/>
                    <a:p>
                      <a:pPr algn="ctr">
                        <a:spcAft>
                          <a:spcPts val="0"/>
                        </a:spcAft>
                      </a:pPr>
                      <a:r>
                        <a:rPr lang="es-ES" sz="1400">
                          <a:latin typeface="Arial"/>
                          <a:ea typeface="Times New Roman"/>
                          <a:cs typeface="Times New Roman"/>
                        </a:rPr>
                        <a:t> 197.1174</a:t>
                      </a:r>
                      <a:endParaRPr lang="es-ES" sz="1400">
                        <a:latin typeface="Times New Roman"/>
                        <a:ea typeface="Times New Roman"/>
                        <a:cs typeface="Times New Roman"/>
                      </a:endParaRPr>
                    </a:p>
                  </a:txBody>
                  <a:tcPr marL="16933" marR="16933" marT="0" marB="0">
                    <a:lnL>
                      <a:noFill/>
                    </a:lnL>
                    <a:lnR>
                      <a:noFill/>
                    </a:lnR>
                    <a:lnT>
                      <a:noFill/>
                    </a:lnT>
                    <a:lnB>
                      <a:noFill/>
                    </a:lnB>
                  </a:tcPr>
                </a:tc>
              </a:tr>
              <a:tr h="214313">
                <a:tc>
                  <a:txBody>
                    <a:bodyPr/>
                    <a:lstStyle/>
                    <a:p>
                      <a:pPr algn="ctr">
                        <a:spcAft>
                          <a:spcPts val="0"/>
                        </a:spcAft>
                      </a:pPr>
                      <a:r>
                        <a:rPr lang="es-ES" sz="1400">
                          <a:latin typeface="Arial"/>
                          <a:ea typeface="Times New Roman"/>
                          <a:cs typeface="Times New Roman"/>
                        </a:rPr>
                        <a:t>Durbin-Watson stat</a:t>
                      </a:r>
                      <a:endParaRPr lang="es-ES" sz="140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a:txBody>
                    <a:bodyPr/>
                    <a:lstStyle/>
                    <a:p>
                      <a:pPr algn="ctr">
                        <a:spcAft>
                          <a:spcPts val="0"/>
                        </a:spcAft>
                      </a:pPr>
                      <a:r>
                        <a:rPr lang="es-ES" sz="1400">
                          <a:latin typeface="Arial"/>
                          <a:ea typeface="Times New Roman"/>
                          <a:cs typeface="Times New Roman"/>
                        </a:rPr>
                        <a:t> 1.304882</a:t>
                      </a:r>
                      <a:endParaRPr lang="es-ES" sz="140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gridSpan="2">
                  <a:txBody>
                    <a:bodyPr/>
                    <a:lstStyle/>
                    <a:p>
                      <a:pPr algn="ctr">
                        <a:spcAft>
                          <a:spcPts val="0"/>
                        </a:spcAft>
                      </a:pPr>
                      <a:r>
                        <a:rPr lang="es-ES" sz="1400" dirty="0">
                          <a:latin typeface="Arial"/>
                          <a:ea typeface="Times New Roman"/>
                          <a:cs typeface="Times New Roman"/>
                        </a:rPr>
                        <a:t>    </a:t>
                      </a:r>
                      <a:r>
                        <a:rPr lang="es-ES" sz="1400" dirty="0" err="1">
                          <a:latin typeface="Arial"/>
                          <a:ea typeface="Times New Roman"/>
                          <a:cs typeface="Times New Roman"/>
                        </a:rPr>
                        <a:t>Prob</a:t>
                      </a:r>
                      <a:r>
                        <a:rPr lang="es-ES" sz="1400" dirty="0">
                          <a:latin typeface="Arial"/>
                          <a:ea typeface="Times New Roman"/>
                          <a:cs typeface="Times New Roman"/>
                        </a:rPr>
                        <a:t>(F-</a:t>
                      </a:r>
                      <a:r>
                        <a:rPr lang="es-ES" sz="1400" dirty="0" err="1">
                          <a:latin typeface="Arial"/>
                          <a:ea typeface="Times New Roman"/>
                          <a:cs typeface="Times New Roman"/>
                        </a:rPr>
                        <a:t>statistic</a:t>
                      </a:r>
                      <a:r>
                        <a:rPr lang="es-ES" sz="1400" dirty="0">
                          <a:latin typeface="Arial"/>
                          <a:ea typeface="Times New Roman"/>
                          <a:cs typeface="Times New Roman"/>
                        </a:rPr>
                        <a:t>)</a:t>
                      </a:r>
                      <a:endParaRPr lang="es-ES" sz="1400" dirty="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c hMerge="1">
                  <a:txBody>
                    <a:bodyPr/>
                    <a:lstStyle/>
                    <a:p>
                      <a:endParaRPr lang="es-ES"/>
                    </a:p>
                  </a:txBody>
                  <a:tcPr/>
                </a:tc>
                <a:tc>
                  <a:txBody>
                    <a:bodyPr/>
                    <a:lstStyle/>
                    <a:p>
                      <a:pPr algn="ctr">
                        <a:spcAft>
                          <a:spcPts val="0"/>
                        </a:spcAft>
                      </a:pPr>
                      <a:r>
                        <a:rPr lang="es-ES" sz="1400" dirty="0">
                          <a:latin typeface="Arial"/>
                          <a:ea typeface="Times New Roman"/>
                          <a:cs typeface="Times New Roman"/>
                        </a:rPr>
                        <a:t> 0.000000</a:t>
                      </a:r>
                      <a:endParaRPr lang="es-ES" sz="1400" dirty="0">
                        <a:latin typeface="Times New Roman"/>
                        <a:ea typeface="Times New Roman"/>
                        <a:cs typeface="Times New Roman"/>
                      </a:endParaRPr>
                    </a:p>
                  </a:txBody>
                  <a:tcPr marL="16933" marR="16933" marT="0" marB="0">
                    <a:lnL>
                      <a:noFill/>
                    </a:lnL>
                    <a:lnR>
                      <a:noFill/>
                    </a:lnR>
                    <a:lnT>
                      <a:noFill/>
                    </a:lnT>
                    <a:lnB w="28575" cap="flat" cmpd="dbl" algn="ctr">
                      <a:solidFill>
                        <a:srgbClr val="000000"/>
                      </a:solidFill>
                      <a:prstDash val="solid"/>
                      <a:round/>
                      <a:headEnd type="none" w="med" len="med"/>
                      <a:tailEnd type="none" w="med" len="med"/>
                    </a:lnB>
                  </a:tcPr>
                </a:tc>
              </a:tr>
            </a:tbl>
          </a:graphicData>
        </a:graphic>
      </p:graphicFrame>
      <p:sp>
        <p:nvSpPr>
          <p:cNvPr id="32769" name="Rectangle 1"/>
          <p:cNvSpPr>
            <a:spLocks noChangeArrowheads="1"/>
          </p:cNvSpPr>
          <p:nvPr/>
        </p:nvSpPr>
        <p:spPr bwMode="auto">
          <a:xfrm>
            <a:off x="0" y="0"/>
            <a:ext cx="9144000" cy="67710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ES" sz="2000" b="0" i="0" u="none" strike="noStrike" cap="none" normalizeH="0" baseline="0" dirty="0" smtClean="0">
                <a:ln>
                  <a:noFill/>
                </a:ln>
                <a:solidFill>
                  <a:schemeClr val="tx1"/>
                </a:solidFill>
                <a:effectLst/>
                <a:latin typeface="Arial" pitchFamily="34" charset="0"/>
                <a:ea typeface="Times New Roman" pitchFamily="18" charset="0"/>
              </a:rPr>
              <a:t>Tabla Nº 5. Resultados de la Estimación por MCO en Propiedad Común</a:t>
            </a:r>
            <a:endParaRPr kumimoji="0" lang="es-ES" sz="2000" b="0" i="0" u="none" strike="noStrike" cap="none" normalizeH="0" baseline="0" dirty="0" smtClean="0">
              <a:ln>
                <a:noFill/>
              </a:ln>
              <a:solidFill>
                <a:schemeClr val="tx1"/>
              </a:solidFill>
              <a:effectLst/>
              <a:latin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ES" sz="1800" b="0" i="0" u="none" strike="noStrike" cap="none" normalizeH="0" baseline="0" dirty="0" smtClean="0">
              <a:ln>
                <a:noFill/>
              </a:ln>
              <a:solidFill>
                <a:schemeClr val="tx1"/>
              </a:solidFill>
              <a:effectLst/>
              <a:latin typeface="Arial" pitchFamily="34" charset="0"/>
            </a:endParaRPr>
          </a:p>
        </p:txBody>
      </p:sp>
      <p:sp>
        <p:nvSpPr>
          <p:cNvPr id="4" name="3 Elipse"/>
          <p:cNvSpPr/>
          <p:nvPr/>
        </p:nvSpPr>
        <p:spPr>
          <a:xfrm>
            <a:off x="3143240" y="2500306"/>
            <a:ext cx="1071570" cy="357190"/>
          </a:xfrm>
          <a:prstGeom prst="ellipse">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sp>
        <p:nvSpPr>
          <p:cNvPr id="5" name="4 Llamada con línea 1"/>
          <p:cNvSpPr/>
          <p:nvPr/>
        </p:nvSpPr>
        <p:spPr>
          <a:xfrm>
            <a:off x="5500694" y="1785926"/>
            <a:ext cx="3000396" cy="1143008"/>
          </a:xfrm>
          <a:prstGeom prst="borderCallout1">
            <a:avLst>
              <a:gd name="adj1" fmla="val 18750"/>
              <a:gd name="adj2" fmla="val -8333"/>
              <a:gd name="adj3" fmla="val 67339"/>
              <a:gd name="adj4" fmla="val -4521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Seguridad afecta el doble a las casas que a los apartamentos</a:t>
            </a:r>
            <a:endParaRPr lang="es-ES" dirty="0"/>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32</a:t>
            </a:fld>
            <a:endParaRPr lang="es-ES"/>
          </a:p>
        </p:txBody>
      </p:sp>
      <p:sp>
        <p:nvSpPr>
          <p:cNvPr id="7" name="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build="allAtOnce" animBg="1"/>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ATRIBUTOS DE LA VIVIENDA Y CONSTRUCCIÓN</a:t>
            </a:r>
            <a:endParaRPr lang="es-ES_tradnl" dirty="0"/>
          </a:p>
        </p:txBody>
      </p:sp>
      <p:sp>
        <p:nvSpPr>
          <p:cNvPr id="3" name="2 Marcador de contenido"/>
          <p:cNvSpPr>
            <a:spLocks noGrp="1"/>
          </p:cNvSpPr>
          <p:nvPr>
            <p:ph idx="1"/>
          </p:nvPr>
        </p:nvSpPr>
        <p:spPr/>
        <p:txBody>
          <a:bodyPr>
            <a:normAutofit fontScale="92500" lnSpcReduction="20000"/>
          </a:bodyPr>
          <a:lstStyle/>
          <a:p>
            <a:r>
              <a:rPr lang="es-ES_tradnl" dirty="0" smtClean="0"/>
              <a:t>Entender cómo los consumidores valúan lo distintos atributos de una vivienda es fundamental para la construcción de nuevas viviendas de manera rentable</a:t>
            </a:r>
          </a:p>
          <a:p>
            <a:r>
              <a:rPr lang="es-ES_tradnl" dirty="0" smtClean="0"/>
              <a:t>Puede ser también útil a la hora de valorar distintas políticas tendientes a proveer atributos a viviendas, barrios, etc.</a:t>
            </a:r>
          </a:p>
          <a:p>
            <a:r>
              <a:rPr lang="es-ES_tradnl" dirty="0" smtClean="0"/>
              <a:t>A la hora de valorar la características de la futura vivienda, el constructor que desee maximizar los beneficios debe fijar cada atributo de acuerdo a la utilidad y el costo marginal de proveerlo.</a:t>
            </a:r>
          </a:p>
          <a:p>
            <a:endParaRPr lang="es-ES_tradnl"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33</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fontScale="92500"/>
          </a:bodyPr>
          <a:lstStyle/>
          <a:p>
            <a:r>
              <a:rPr lang="es-ES_tradnl" dirty="0" smtClean="0"/>
              <a:t>Una firma constructora propietaria de un terreno, querrá maximizar el beneficio de desarrollar el terreno, neto de los costos de construcción.</a:t>
            </a:r>
          </a:p>
          <a:p>
            <a:r>
              <a:rPr lang="es-ES_tradnl" dirty="0" smtClean="0"/>
              <a:t>La densidad afecta el valor futuro de la tierra.</a:t>
            </a:r>
          </a:p>
          <a:p>
            <a:r>
              <a:rPr lang="es-ES_tradnl" dirty="0" smtClean="0"/>
              <a:t>La densidad a elegir debe ser la que maximiza el valor residual de la tierra (beneficio para el constructor). </a:t>
            </a:r>
          </a:p>
          <a:p>
            <a:r>
              <a:rPr lang="es-ES_tradnl" dirty="0" smtClean="0"/>
              <a:t>Asumimos que el único tipo de construcción es residencial</a:t>
            </a:r>
            <a:endParaRPr lang="es-ES_tradnl"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34</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fontScale="92500" lnSpcReduction="10000"/>
          </a:bodyPr>
          <a:lstStyle/>
          <a:p>
            <a:r>
              <a:rPr lang="es-ES_tradnl" dirty="0" smtClean="0"/>
              <a:t>Al buscar el mayor rendimiento del terreno, el constructor debe comparar el efecto de la densidad sobre la DAP de los hogares por un apartamento (negativo, DAP decrece) con el efecto de la densidad sobre los costos de construcción (positivo, costos crecen)</a:t>
            </a:r>
          </a:p>
          <a:p>
            <a:r>
              <a:rPr lang="es-ES_tradnl" dirty="0" smtClean="0"/>
              <a:t>Medimos densidad como el área total (de piso) construida sobre el área del terreno.</a:t>
            </a:r>
          </a:p>
          <a:p>
            <a:r>
              <a:rPr lang="es-ES_tradnl" dirty="0" smtClean="0"/>
              <a:t>Lamamos a esto FAR </a:t>
            </a:r>
            <a:r>
              <a:rPr lang="es-ES_tradnl" i="1" dirty="0" smtClean="0"/>
              <a:t>(</a:t>
            </a:r>
            <a:r>
              <a:rPr lang="es-ES_tradnl" i="1" dirty="0" err="1" smtClean="0"/>
              <a:t>floor</a:t>
            </a:r>
            <a:r>
              <a:rPr lang="es-ES_tradnl" i="1" dirty="0" smtClean="0"/>
              <a:t> </a:t>
            </a:r>
            <a:r>
              <a:rPr lang="es-ES_tradnl" i="1" dirty="0" err="1" smtClean="0"/>
              <a:t>area</a:t>
            </a:r>
            <a:r>
              <a:rPr lang="es-ES_tradnl" i="1" dirty="0" smtClean="0"/>
              <a:t> ratio), y </a:t>
            </a:r>
            <a:r>
              <a:rPr lang="es-ES_tradnl" dirty="0" smtClean="0"/>
              <a:t>la anotamos </a:t>
            </a:r>
            <a:r>
              <a:rPr lang="es-ES_tradnl" i="1" dirty="0" smtClean="0"/>
              <a:t>F</a:t>
            </a:r>
            <a:endParaRPr lang="es-ES_tradnl" i="1"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35</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fontScale="85000" lnSpcReduction="10000"/>
          </a:bodyPr>
          <a:lstStyle/>
          <a:p>
            <a:r>
              <a:rPr lang="es-ES_tradnl" i="1" dirty="0" smtClean="0"/>
              <a:t>Dado el resto de las cosas, </a:t>
            </a:r>
            <a:r>
              <a:rPr lang="es-ES_tradnl" dirty="0" smtClean="0"/>
              <a:t>esperamos que una familia esté dispuesta a pagar menos por una unidad de vivienda que esté en </a:t>
            </a:r>
            <a:r>
              <a:rPr lang="es-ES_tradnl" dirty="0" smtClean="0"/>
              <a:t>un </a:t>
            </a:r>
            <a:r>
              <a:rPr lang="es-ES_tradnl" dirty="0" smtClean="0"/>
              <a:t>complejo más denso.</a:t>
            </a:r>
          </a:p>
          <a:p>
            <a:endParaRPr lang="es-ES_tradnl" i="1" dirty="0" smtClean="0"/>
          </a:p>
          <a:p>
            <a:endParaRPr lang="es-ES_tradnl" i="1" dirty="0" smtClean="0"/>
          </a:p>
          <a:p>
            <a:r>
              <a:rPr lang="es-ES_tradnl" i="1" dirty="0" smtClean="0"/>
              <a:t>P:</a:t>
            </a:r>
            <a:r>
              <a:rPr lang="es-ES_tradnl" dirty="0" smtClean="0"/>
              <a:t> el precio del m</a:t>
            </a:r>
            <a:r>
              <a:rPr lang="es-ES_tradnl" baseline="30000" dirty="0" smtClean="0"/>
              <a:t>2</a:t>
            </a:r>
            <a:r>
              <a:rPr lang="es-ES_tradnl" dirty="0" smtClean="0"/>
              <a:t> construido</a:t>
            </a:r>
          </a:p>
          <a:p>
            <a:r>
              <a:rPr lang="el-GR" dirty="0" smtClean="0">
                <a:latin typeface="Times New Roman"/>
                <a:cs typeface="Times New Roman"/>
              </a:rPr>
              <a:t>α</a:t>
            </a:r>
            <a:r>
              <a:rPr lang="es-ES_tradnl" dirty="0" smtClean="0"/>
              <a:t>: El valor agregado de todos los demás atributos (dados) que afectan el precio</a:t>
            </a:r>
          </a:p>
          <a:p>
            <a:r>
              <a:rPr lang="el-GR" dirty="0" smtClean="0">
                <a:latin typeface="Times New Roman"/>
                <a:cs typeface="Times New Roman"/>
              </a:rPr>
              <a:t>β</a:t>
            </a:r>
            <a:r>
              <a:rPr lang="es-ES_tradnl" dirty="0" smtClean="0">
                <a:latin typeface="Times New Roman"/>
                <a:cs typeface="Times New Roman"/>
              </a:rPr>
              <a:t>: el cambio en </a:t>
            </a:r>
            <a:r>
              <a:rPr lang="es-ES_tradnl" i="1" dirty="0" smtClean="0">
                <a:latin typeface="Times New Roman"/>
                <a:cs typeface="Times New Roman"/>
              </a:rPr>
              <a:t>P </a:t>
            </a:r>
            <a:r>
              <a:rPr lang="es-ES_tradnl" dirty="0" smtClean="0">
                <a:latin typeface="Times New Roman"/>
                <a:cs typeface="Times New Roman"/>
              </a:rPr>
              <a:t>por cada punto porcentual que crece F</a:t>
            </a:r>
            <a:endParaRPr lang="es-ES_tradnl" dirty="0" smtClean="0"/>
          </a:p>
        </p:txBody>
      </p:sp>
      <p:graphicFrame>
        <p:nvGraphicFramePr>
          <p:cNvPr id="4" name="3 Objeto"/>
          <p:cNvGraphicFramePr>
            <a:graphicFrameLocks noChangeAspect="1"/>
          </p:cNvGraphicFramePr>
          <p:nvPr/>
        </p:nvGraphicFramePr>
        <p:xfrm>
          <a:off x="3143240" y="3143248"/>
          <a:ext cx="2601528" cy="560390"/>
        </p:xfrm>
        <a:graphic>
          <a:graphicData uri="http://schemas.openxmlformats.org/presentationml/2006/ole">
            <p:oleObj spid="_x0000_s28674" name="Equation" r:id="rId3" imgW="761760" imgH="203040" progId="">
              <p:embed/>
            </p:oleObj>
          </a:graphicData>
        </a:graphic>
      </p:graphicFrame>
      <p:sp>
        <p:nvSpPr>
          <p:cNvPr id="5" name="4 Marcador de número de diapositiva"/>
          <p:cNvSpPr>
            <a:spLocks noGrp="1"/>
          </p:cNvSpPr>
          <p:nvPr>
            <p:ph type="sldNum" sz="quarter" idx="12"/>
          </p:nvPr>
        </p:nvSpPr>
        <p:spPr/>
        <p:txBody>
          <a:bodyPr/>
          <a:lstStyle/>
          <a:p>
            <a:fld id="{D690F0AA-E88B-4E40-8415-C61B518CFF64}" type="slidenum">
              <a:rPr lang="es-ES" smtClean="0"/>
              <a:pPr/>
              <a:t>36</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a:bodyPr>
          <a:lstStyle/>
          <a:p>
            <a:r>
              <a:rPr lang="es-ES_tradnl" dirty="0" smtClean="0"/>
              <a:t>Suponemos que el costo por m2 de construcción aumente con </a:t>
            </a:r>
            <a:r>
              <a:rPr lang="es-ES_tradnl" i="1" dirty="0" smtClean="0"/>
              <a:t>F </a:t>
            </a:r>
            <a:r>
              <a:rPr lang="es-ES_tradnl" dirty="0" smtClean="0"/>
              <a:t>(más trabajo de fundaciones, más ascensores, etc.)</a:t>
            </a:r>
          </a:p>
          <a:p>
            <a:endParaRPr lang="es-ES_tradnl" dirty="0" smtClean="0"/>
          </a:p>
          <a:p>
            <a:endParaRPr lang="es-ES_tradnl" dirty="0" smtClean="0"/>
          </a:p>
          <a:p>
            <a:r>
              <a:rPr lang="es-ES_tradnl" dirty="0" smtClean="0"/>
              <a:t>Asumida lineal.</a:t>
            </a:r>
          </a:p>
          <a:p>
            <a:r>
              <a:rPr lang="es-ES_tradnl" dirty="0" smtClean="0"/>
              <a:t>Siguiente gráfico: </a:t>
            </a:r>
            <a:r>
              <a:rPr lang="es-ES_tradnl" i="1" dirty="0" smtClean="0"/>
              <a:t>P, C </a:t>
            </a:r>
            <a:r>
              <a:rPr lang="es-ES_tradnl" dirty="0" smtClean="0"/>
              <a:t>y </a:t>
            </a:r>
            <a:r>
              <a:rPr lang="es-ES_tradnl" i="1" dirty="0" smtClean="0"/>
              <a:t>Beneficio </a:t>
            </a:r>
            <a:r>
              <a:rPr lang="es-ES_tradnl" dirty="0" smtClean="0"/>
              <a:t>en función de </a:t>
            </a:r>
            <a:r>
              <a:rPr lang="es-ES_tradnl" i="1" dirty="0" smtClean="0"/>
              <a:t>F</a:t>
            </a:r>
            <a:endParaRPr lang="es-ES_tradnl" dirty="0" smtClean="0"/>
          </a:p>
        </p:txBody>
      </p:sp>
      <p:graphicFrame>
        <p:nvGraphicFramePr>
          <p:cNvPr id="4" name="3 Objeto"/>
          <p:cNvGraphicFramePr>
            <a:graphicFrameLocks noChangeAspect="1"/>
          </p:cNvGraphicFramePr>
          <p:nvPr/>
        </p:nvGraphicFramePr>
        <p:xfrm>
          <a:off x="3143240" y="3500438"/>
          <a:ext cx="2514600" cy="560387"/>
        </p:xfrm>
        <a:graphic>
          <a:graphicData uri="http://schemas.openxmlformats.org/presentationml/2006/ole">
            <p:oleObj spid="_x0000_s29698" name="Equation" r:id="rId3" imgW="736560" imgH="203040" progId="">
              <p:embed/>
            </p:oleObj>
          </a:graphicData>
        </a:graphic>
      </p:graphicFrame>
      <p:sp>
        <p:nvSpPr>
          <p:cNvPr id="5" name="4 Marcador de número de diapositiva"/>
          <p:cNvSpPr>
            <a:spLocks noGrp="1"/>
          </p:cNvSpPr>
          <p:nvPr>
            <p:ph type="sldNum" sz="quarter" idx="12"/>
          </p:nvPr>
        </p:nvSpPr>
        <p:spPr/>
        <p:txBody>
          <a:bodyPr/>
          <a:lstStyle/>
          <a:p>
            <a:fld id="{D690F0AA-E88B-4E40-8415-C61B518CFF64}" type="slidenum">
              <a:rPr lang="es-ES" smtClean="0"/>
              <a:pPr/>
              <a:t>37</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22" name="Picture 2"/>
          <p:cNvPicPr>
            <a:picLocks noChangeAspect="1" noChangeArrowheads="1"/>
          </p:cNvPicPr>
          <p:nvPr/>
        </p:nvPicPr>
        <p:blipFill>
          <a:blip r:embed="rId2" cstate="print"/>
          <a:srcRect/>
          <a:stretch>
            <a:fillRect/>
          </a:stretch>
        </p:blipFill>
        <p:spPr bwMode="auto">
          <a:xfrm>
            <a:off x="1142976" y="0"/>
            <a:ext cx="7358113" cy="6858000"/>
          </a:xfrm>
          <a:prstGeom prst="rect">
            <a:avLst/>
          </a:prstGeom>
          <a:noFill/>
          <a:ln w="9525">
            <a:noFill/>
            <a:miter lim="800000"/>
            <a:headEnd/>
            <a:tailEnd/>
          </a:ln>
          <a:effectLst/>
        </p:spPr>
      </p:pic>
      <p:sp>
        <p:nvSpPr>
          <p:cNvPr id="3" name="2 Marcador de número de diapositiva"/>
          <p:cNvSpPr>
            <a:spLocks noGrp="1"/>
          </p:cNvSpPr>
          <p:nvPr>
            <p:ph type="sldNum" sz="quarter" idx="12"/>
          </p:nvPr>
        </p:nvSpPr>
        <p:spPr/>
        <p:txBody>
          <a:bodyPr/>
          <a:lstStyle/>
          <a:p>
            <a:fld id="{D690F0AA-E88B-4E40-8415-C61B518CFF64}" type="slidenum">
              <a:rPr lang="es-ES" smtClean="0"/>
              <a:pPr/>
              <a:t>38</a:t>
            </a:fld>
            <a:endParaRPr lang="es-ES"/>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a:bodyPr>
          <a:lstStyle/>
          <a:p>
            <a:r>
              <a:rPr lang="es-ES_tradnl" dirty="0" smtClean="0"/>
              <a:t>Las expresiones matemáticas para el </a:t>
            </a:r>
            <a:r>
              <a:rPr lang="es-ES_tradnl" i="1" dirty="0" smtClean="0"/>
              <a:t>p (precio de la tierra, beneficio) </a:t>
            </a:r>
            <a:r>
              <a:rPr lang="es-ES_tradnl" dirty="0" smtClean="0"/>
              <a:t>y el </a:t>
            </a:r>
            <a:r>
              <a:rPr lang="es-ES_tradnl" i="1" dirty="0" smtClean="0"/>
              <a:t>F </a:t>
            </a:r>
            <a:r>
              <a:rPr lang="es-ES_tradnl" dirty="0" smtClean="0"/>
              <a:t>que maximiza beneficios son:</a:t>
            </a:r>
            <a:endParaRPr lang="es-ES_tradnl" i="1" dirty="0" smtClean="0"/>
          </a:p>
        </p:txBody>
      </p:sp>
      <p:graphicFrame>
        <p:nvGraphicFramePr>
          <p:cNvPr id="4" name="3 Objeto"/>
          <p:cNvGraphicFramePr>
            <a:graphicFrameLocks noChangeAspect="1"/>
          </p:cNvGraphicFramePr>
          <p:nvPr/>
        </p:nvGraphicFramePr>
        <p:xfrm>
          <a:off x="1643042" y="3643314"/>
          <a:ext cx="6111875" cy="2663825"/>
        </p:xfrm>
        <a:graphic>
          <a:graphicData uri="http://schemas.openxmlformats.org/presentationml/2006/ole">
            <p:oleObj spid="_x0000_s31746" name="Equation" r:id="rId3" imgW="1790640" imgH="965160" progId="">
              <p:embed/>
            </p:oleObj>
          </a:graphicData>
        </a:graphic>
      </p:graphicFrame>
      <p:sp>
        <p:nvSpPr>
          <p:cNvPr id="5" name="4 Marcador de número de diapositiva"/>
          <p:cNvSpPr>
            <a:spLocks noGrp="1"/>
          </p:cNvSpPr>
          <p:nvPr>
            <p:ph type="sldNum" sz="quarter" idx="12"/>
          </p:nvPr>
        </p:nvSpPr>
        <p:spPr/>
        <p:txBody>
          <a:bodyPr/>
          <a:lstStyle/>
          <a:p>
            <a:fld id="{D690F0AA-E88B-4E40-8415-C61B518CFF64}" type="slidenum">
              <a:rPr lang="es-ES" smtClean="0"/>
              <a:pPr/>
              <a:t>39</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CRECIMIENTO Y RENTAS</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4</a:t>
            </a:fld>
            <a:endParaRPr lang="es-ES"/>
          </a:p>
        </p:txBody>
      </p:sp>
      <p:pic>
        <p:nvPicPr>
          <p:cNvPr id="107522" name="Picture 2"/>
          <p:cNvPicPr>
            <a:picLocks noGrp="1" noChangeAspect="1" noChangeArrowheads="1"/>
          </p:cNvPicPr>
          <p:nvPr>
            <p:ph idx="1"/>
          </p:nvPr>
        </p:nvPicPr>
        <p:blipFill>
          <a:blip r:embed="rId2" cstate="print"/>
          <a:srcRect/>
          <a:stretch>
            <a:fillRect/>
          </a:stretch>
        </p:blipFill>
        <p:spPr bwMode="auto">
          <a:xfrm>
            <a:off x="1000100" y="1214422"/>
            <a:ext cx="7286675" cy="5286412"/>
          </a:xfrm>
          <a:prstGeom prst="rect">
            <a:avLst/>
          </a:prstGeom>
          <a:noFill/>
          <a:ln w="9525">
            <a:noFill/>
            <a:miter lim="800000"/>
            <a:headEnd/>
            <a:tailEnd/>
          </a:ln>
          <a:effectLst/>
        </p:spPr>
      </p:pic>
    </p:spTree>
  </p:cSld>
  <p:clrMapOvr>
    <a:masterClrMapping/>
  </p:clrMapOvr>
  <p:transition/>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_tradnl" dirty="0" smtClean="0"/>
              <a:t>DENSIDAD RESIDENCIAL Y VALOR DE LA VIVIENDA</a:t>
            </a:r>
            <a:endParaRPr lang="es-ES_tradnl" dirty="0"/>
          </a:p>
        </p:txBody>
      </p:sp>
      <p:sp>
        <p:nvSpPr>
          <p:cNvPr id="3" name="2 Marcador de contenido"/>
          <p:cNvSpPr>
            <a:spLocks noGrp="1"/>
          </p:cNvSpPr>
          <p:nvPr>
            <p:ph idx="1"/>
          </p:nvPr>
        </p:nvSpPr>
        <p:spPr/>
        <p:txBody>
          <a:bodyPr>
            <a:normAutofit/>
          </a:bodyPr>
          <a:lstStyle/>
          <a:p>
            <a:r>
              <a:rPr lang="es-ES_tradnl" dirty="0" smtClean="0"/>
              <a:t>Usando este modelo (calibrando la función de costos) y estimando una ecuación de precios hedónicos, podemos calcular el valor de </a:t>
            </a:r>
            <a:r>
              <a:rPr lang="es-ES_tradnl" i="1" dirty="0" smtClean="0"/>
              <a:t>F </a:t>
            </a:r>
            <a:r>
              <a:rPr lang="es-ES_tradnl" dirty="0" smtClean="0"/>
              <a:t>que maximiza beneficios en un barrio sujeto a  restricciones de densidad y calcular el costo de mantenerlo en términos de pérdida del valor de suelo.</a:t>
            </a:r>
            <a:endParaRPr lang="es-ES_tradnl" i="1" dirty="0" smtClean="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LOCALIZACIÓN Y DENSIDAD RESIDENCIAL</a:t>
            </a:r>
            <a:endParaRPr lang="en-US" dirty="0"/>
          </a:p>
        </p:txBody>
      </p:sp>
      <p:sp>
        <p:nvSpPr>
          <p:cNvPr id="3" name="2 Marcador de contenido"/>
          <p:cNvSpPr>
            <a:spLocks noGrp="1"/>
          </p:cNvSpPr>
          <p:nvPr>
            <p:ph idx="1"/>
          </p:nvPr>
        </p:nvSpPr>
        <p:spPr/>
        <p:txBody>
          <a:bodyPr/>
          <a:lstStyle/>
          <a:p>
            <a:r>
              <a:rPr lang="es-MX" dirty="0" smtClean="0"/>
              <a:t>La densidad residencial será mayor en las áreas metropolitanas de mayor valor</a:t>
            </a:r>
          </a:p>
          <a:p>
            <a:r>
              <a:rPr lang="es-MX" dirty="0" smtClean="0"/>
              <a:t>Costas, parques, ríos y otras a hechas por el hombre</a:t>
            </a:r>
          </a:p>
          <a:p>
            <a:r>
              <a:rPr lang="es-MX" dirty="0" smtClean="0"/>
              <a:t>¿Por qué? ¿Cómo?</a:t>
            </a:r>
          </a:p>
          <a:p>
            <a:r>
              <a:rPr lang="es-MX" dirty="0" smtClean="0"/>
              <a:t>Un mayor valor por una vista, por ejemplo, incrementa el valor de </a:t>
            </a:r>
            <a:r>
              <a:rPr lang="el-GR" dirty="0" smtClean="0">
                <a:latin typeface="Times New Roman"/>
                <a:cs typeface="Times New Roman"/>
              </a:rPr>
              <a:t>α</a:t>
            </a:r>
            <a:r>
              <a:rPr lang="es-MX" dirty="0" smtClean="0">
                <a:latin typeface="Times New Roman"/>
                <a:cs typeface="Times New Roman"/>
              </a:rPr>
              <a:t>, se corre hacia arriba la DAP, sube F* y p*.</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41</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LOCALIZACIÓN Y DENSIDAD RESIDENCIAL</a:t>
            </a:r>
            <a:endParaRPr lang="en-US" dirty="0"/>
          </a:p>
        </p:txBody>
      </p:sp>
      <p:pic>
        <p:nvPicPr>
          <p:cNvPr id="53250" name="Picture 2"/>
          <p:cNvPicPr>
            <a:picLocks noGrp="1" noChangeAspect="1" noChangeArrowheads="1"/>
          </p:cNvPicPr>
          <p:nvPr>
            <p:ph idx="1"/>
          </p:nvPr>
        </p:nvPicPr>
        <p:blipFill>
          <a:blip r:embed="rId2" cstate="print"/>
          <a:srcRect/>
          <a:stretch>
            <a:fillRect/>
          </a:stretch>
        </p:blipFill>
        <p:spPr bwMode="auto">
          <a:xfrm>
            <a:off x="1571604" y="1600200"/>
            <a:ext cx="5786478" cy="5043510"/>
          </a:xfrm>
          <a:prstGeom prst="rect">
            <a:avLst/>
          </a:prstGeom>
          <a:noFill/>
          <a:ln w="9525">
            <a:noFill/>
            <a:miter lim="800000"/>
            <a:headEnd/>
            <a:tailEnd/>
          </a:ln>
          <a:effectLst/>
        </p:spPr>
      </p:pic>
      <p:sp>
        <p:nvSpPr>
          <p:cNvPr id="5" name="4 Marcador de número de diapositiva"/>
          <p:cNvSpPr>
            <a:spLocks noGrp="1"/>
          </p:cNvSpPr>
          <p:nvPr>
            <p:ph type="sldNum" sz="quarter" idx="12"/>
          </p:nvPr>
        </p:nvSpPr>
        <p:spPr/>
        <p:txBody>
          <a:bodyPr/>
          <a:lstStyle/>
          <a:p>
            <a:fld id="{D690F0AA-E88B-4E40-8415-C61B518CFF64}" type="slidenum">
              <a:rPr lang="es-ES" smtClean="0"/>
              <a:pPr/>
              <a:t>42</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LOCALIZACIÓN Y DENSIDAD RESIDENCIAL</a:t>
            </a:r>
            <a:endParaRPr lang="en-US" dirty="0"/>
          </a:p>
        </p:txBody>
      </p:sp>
      <p:sp>
        <p:nvSpPr>
          <p:cNvPr id="4" name="3 Marcador de contenido"/>
          <p:cNvSpPr>
            <a:spLocks noGrp="1"/>
          </p:cNvSpPr>
          <p:nvPr>
            <p:ph idx="1"/>
          </p:nvPr>
        </p:nvSpPr>
        <p:spPr/>
        <p:txBody>
          <a:bodyPr>
            <a:normAutofit lnSpcReduction="10000"/>
          </a:bodyPr>
          <a:lstStyle/>
          <a:p>
            <a:r>
              <a:rPr lang="es-MX" dirty="0" smtClean="0"/>
              <a:t>Esto no significa que el patrón que observemos en las ciudades sea el óptimo (en este sentido) para todos los lugares.</a:t>
            </a:r>
          </a:p>
          <a:p>
            <a:r>
              <a:rPr lang="es-MX" dirty="0" smtClean="0"/>
              <a:t>La densidad que observamos hoy es el resultado de fuerzas del mercado de hoy y de antes.</a:t>
            </a:r>
          </a:p>
          <a:p>
            <a:r>
              <a:rPr lang="es-MX" dirty="0" smtClean="0"/>
              <a:t>Las casas existentes son un costo de oportunidad alto para la nueva construcción.</a:t>
            </a:r>
          </a:p>
          <a:p>
            <a:r>
              <a:rPr lang="es-MX" dirty="0" smtClean="0"/>
              <a:t>Esto abre la cuestión de la re - construcción</a:t>
            </a:r>
            <a:endParaRPr lang="en-US" dirty="0"/>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43</a:t>
            </a:fld>
            <a:endParaRPr lang="es-ES"/>
          </a:p>
        </p:txBody>
      </p:sp>
      <p:sp>
        <p:nvSpPr>
          <p:cNvPr id="6" name="5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Effect transition="in" filter="fade">
                                      <p:cBhvr>
                                        <p:cTn id="7" dur="500"/>
                                        <p:tgtEl>
                                          <p:spTgt spid="4">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xEl>
                                              <p:pRg st="1" end="1"/>
                                            </p:txEl>
                                          </p:spTgt>
                                        </p:tgtEl>
                                        <p:attrNameLst>
                                          <p:attrName>style.visibility</p:attrName>
                                        </p:attrNameLst>
                                      </p:cBhvr>
                                      <p:to>
                                        <p:strVal val="visible"/>
                                      </p:to>
                                    </p:set>
                                    <p:animEffect transition="in" filter="fade">
                                      <p:cBhvr>
                                        <p:cTn id="12" dur="500"/>
                                        <p:tgtEl>
                                          <p:spTgt spid="4">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4">
                                            <p:txEl>
                                              <p:pRg st="2" end="2"/>
                                            </p:txEl>
                                          </p:spTgt>
                                        </p:tgtEl>
                                        <p:attrNameLst>
                                          <p:attrName>style.visibility</p:attrName>
                                        </p:attrNameLst>
                                      </p:cBhvr>
                                      <p:to>
                                        <p:strVal val="visible"/>
                                      </p:to>
                                    </p:set>
                                    <p:animEffect transition="in" filter="fade">
                                      <p:cBhvr>
                                        <p:cTn id="17" dur="500"/>
                                        <p:tgtEl>
                                          <p:spTgt spid="4">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4">
                                            <p:txEl>
                                              <p:pRg st="3" end="3"/>
                                            </p:txEl>
                                          </p:spTgt>
                                        </p:tgtEl>
                                        <p:attrNameLst>
                                          <p:attrName>style.visibility</p:attrName>
                                        </p:attrNameLst>
                                      </p:cBhvr>
                                      <p:to>
                                        <p:strVal val="visible"/>
                                      </p:to>
                                    </p:set>
                                    <p:animEffect transition="in" filter="fade">
                                      <p:cBhvr>
                                        <p:cTn id="22" dur="500"/>
                                        <p:tgtEl>
                                          <p:spTgt spid="4">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Según nuestro modelo, como regla, la mayor cantidad de construcción ocurre en el borde de las ciudades.</a:t>
            </a:r>
          </a:p>
          <a:p>
            <a:r>
              <a:rPr lang="es-MX" dirty="0" smtClean="0"/>
              <a:t>Aquí, el valor residual del suelo con las nuevas construcciones es igual al precio de la tierra sin construcciones, destinada a la agricultura</a:t>
            </a:r>
          </a:p>
          <a:p>
            <a:r>
              <a:rPr lang="es-MX" dirty="0" smtClean="0"/>
              <a:t>Es importante notar que el precio de la tierra en la periferia urbana </a:t>
            </a:r>
            <a:r>
              <a:rPr lang="es-MX" i="1" dirty="0" smtClean="0"/>
              <a:t>no</a:t>
            </a:r>
            <a:r>
              <a:rPr lang="es-MX" dirty="0" smtClean="0"/>
              <a:t> está determinado por el costo del transporte y otros determinantes del precio del suelo adentro de la ciudad</a:t>
            </a:r>
          </a:p>
          <a:p>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44</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fontScale="92500"/>
          </a:bodyPr>
          <a:lstStyle/>
          <a:p>
            <a:r>
              <a:rPr lang="es-MX" dirty="0" smtClean="0"/>
              <a:t>Éstos determinan que tan lejos estará el borde.</a:t>
            </a:r>
          </a:p>
          <a:p>
            <a:r>
              <a:rPr lang="es-MX" dirty="0" smtClean="0"/>
              <a:t>En el borde, el precio del suelo estará determinado por el valor del suelo agrícola.</a:t>
            </a:r>
          </a:p>
          <a:p>
            <a:r>
              <a:rPr lang="es-MX" dirty="0" smtClean="0"/>
              <a:t>Éste, junto con los costos de construcción, determinarán la densidad que maximiza beneficios</a:t>
            </a:r>
          </a:p>
          <a:p>
            <a:r>
              <a:rPr lang="es-MX" dirty="0" smtClean="0"/>
              <a:t>El valor del suelo en el borde será el mismo en diferentes ciudades si el costo de oportunidad es el mismo</a:t>
            </a:r>
          </a:p>
          <a:p>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45</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lnSpcReduction="10000"/>
          </a:bodyPr>
          <a:lstStyle/>
          <a:p>
            <a:r>
              <a:rPr lang="es-MX" dirty="0" smtClean="0"/>
              <a:t>Pero a medida que la ciudad crece el precio de las viviendas en su interior puede aumentar o disminuir de acuerdo a si son mantenidas o no</a:t>
            </a:r>
          </a:p>
          <a:p>
            <a:r>
              <a:rPr lang="es-MX" dirty="0" smtClean="0"/>
              <a:t>Si no son mantenidas puede crear la oportunidad para la construcción de nuevas unidades en su lugar</a:t>
            </a:r>
          </a:p>
          <a:p>
            <a:r>
              <a:rPr lang="es-MX" dirty="0" smtClean="0"/>
              <a:t>También crece el valor del suelo urbano no desarrollado (parques, etc.)</a:t>
            </a:r>
          </a:p>
          <a:p>
            <a:r>
              <a:rPr lang="es-MX" dirty="0" smtClean="0"/>
              <a:t>Presión para el desarrollo.</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46</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fontScale="92500"/>
          </a:bodyPr>
          <a:lstStyle/>
          <a:p>
            <a:r>
              <a:rPr lang="es-MX" dirty="0" smtClean="0"/>
              <a:t>Cuando se hace disponible nuevo suelo urbano, la densidad de construcción es por lo general mayor a la existente en los alrededores.</a:t>
            </a:r>
          </a:p>
          <a:p>
            <a:r>
              <a:rPr lang="es-MX" dirty="0" smtClean="0"/>
              <a:t>Montevideo Shopping, Cristalerías</a:t>
            </a:r>
          </a:p>
          <a:p>
            <a:r>
              <a:rPr lang="es-MX" dirty="0" smtClean="0"/>
              <a:t>En donde hay viviendas construidas, para que sean derrumbadas y se construya algo nuevo, el valor residual del suelo con la re-construcción tiene que ser mayor al valor actual del suelo y el capital existente + costos demolición</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47</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a:bodyPr>
          <a:lstStyle/>
          <a:p>
            <a:r>
              <a:rPr lang="es-MX" dirty="0" smtClean="0"/>
              <a:t>Si el precio actual de la vivienda por m2 construido es</a:t>
            </a:r>
          </a:p>
          <a:p>
            <a:endParaRPr lang="es-MX" dirty="0" smtClean="0"/>
          </a:p>
          <a:p>
            <a:r>
              <a:rPr lang="es-MX" dirty="0" smtClean="0"/>
              <a:t>El valor del suelo es</a:t>
            </a:r>
          </a:p>
          <a:p>
            <a:endParaRPr lang="es-MX" dirty="0" smtClean="0"/>
          </a:p>
          <a:p>
            <a:r>
              <a:rPr lang="es-MX" dirty="0" smtClean="0"/>
              <a:t>Si los costos de demolición son </a:t>
            </a:r>
            <a:r>
              <a:rPr lang="el-GR" dirty="0" smtClean="0">
                <a:latin typeface="Times New Roman"/>
                <a:cs typeface="Times New Roman"/>
              </a:rPr>
              <a:t>δ</a:t>
            </a:r>
            <a:r>
              <a:rPr lang="es-MX" i="1" dirty="0" smtClean="0">
                <a:latin typeface="Times New Roman"/>
                <a:cs typeface="Times New Roman"/>
              </a:rPr>
              <a:t>F</a:t>
            </a:r>
            <a:r>
              <a:rPr lang="es-MX" i="1" baseline="30000" dirty="0" smtClean="0">
                <a:latin typeface="Times New Roman"/>
                <a:cs typeface="Times New Roman"/>
              </a:rPr>
              <a:t>0</a:t>
            </a:r>
            <a:endParaRPr lang="es-MX" i="1" dirty="0" smtClean="0">
              <a:latin typeface="Times New Roman"/>
              <a:cs typeface="Times New Roman"/>
            </a:endParaRPr>
          </a:p>
          <a:p>
            <a:r>
              <a:rPr lang="es-MX" dirty="0" smtClean="0">
                <a:latin typeface="Times New Roman"/>
                <a:cs typeface="Times New Roman"/>
              </a:rPr>
              <a:t>La condición se traduce a </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48</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graphicFrame>
        <p:nvGraphicFramePr>
          <p:cNvPr id="6" name="5 Objeto"/>
          <p:cNvGraphicFramePr>
            <a:graphicFrameLocks noChangeAspect="1"/>
          </p:cNvGraphicFramePr>
          <p:nvPr/>
        </p:nvGraphicFramePr>
        <p:xfrm>
          <a:off x="4000495" y="2714620"/>
          <a:ext cx="2028045" cy="500066"/>
        </p:xfrm>
        <a:graphic>
          <a:graphicData uri="http://schemas.openxmlformats.org/presentationml/2006/ole">
            <p:oleObj spid="_x0000_s54274" name="Equation" r:id="rId3" imgW="927000" imgH="228600" progId="">
              <p:embed/>
            </p:oleObj>
          </a:graphicData>
        </a:graphic>
      </p:graphicFrame>
      <p:graphicFrame>
        <p:nvGraphicFramePr>
          <p:cNvPr id="7" name="6 Objeto"/>
          <p:cNvGraphicFramePr>
            <a:graphicFrameLocks noChangeAspect="1"/>
          </p:cNvGraphicFramePr>
          <p:nvPr/>
        </p:nvGraphicFramePr>
        <p:xfrm>
          <a:off x="4286247" y="3786190"/>
          <a:ext cx="2295758" cy="500066"/>
        </p:xfrm>
        <a:graphic>
          <a:graphicData uri="http://schemas.openxmlformats.org/presentationml/2006/ole">
            <p:oleObj spid="_x0000_s54275" name="Equation" r:id="rId4" imgW="1282680" imgH="279360" progId="">
              <p:embed/>
            </p:oleObj>
          </a:graphicData>
        </a:graphic>
      </p:graphicFrame>
      <p:graphicFrame>
        <p:nvGraphicFramePr>
          <p:cNvPr id="8" name="7 Objeto"/>
          <p:cNvGraphicFramePr>
            <a:graphicFrameLocks noChangeAspect="1"/>
          </p:cNvGraphicFramePr>
          <p:nvPr/>
        </p:nvGraphicFramePr>
        <p:xfrm>
          <a:off x="5357817" y="5357826"/>
          <a:ext cx="1690699" cy="428628"/>
        </p:xfrm>
        <a:graphic>
          <a:graphicData uri="http://schemas.openxmlformats.org/presentationml/2006/ole">
            <p:oleObj spid="_x0000_s54276" name="Equation" r:id="rId5" imgW="901440" imgH="2286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8"/>
                                        </p:tgtEl>
                                        <p:attrNameLst>
                                          <p:attrName>style.visibility</p:attrName>
                                        </p:attrNameLst>
                                      </p:cBhvr>
                                      <p:to>
                                        <p:strVal val="visible"/>
                                      </p:to>
                                    </p:set>
                                    <p:animEffect transition="in" filter="fade">
                                      <p:cBhvr>
                                        <p:cTn id="3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PATRONES DE DESARROLLO URBANO Y RE - CONSTRUCCIÓN</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Utilizando este sencillo modelo (habiendo estimado </a:t>
            </a:r>
            <a:r>
              <a:rPr lang="el-GR" dirty="0" smtClean="0">
                <a:latin typeface="Times New Roman"/>
                <a:cs typeface="Times New Roman"/>
              </a:rPr>
              <a:t>α</a:t>
            </a:r>
            <a:r>
              <a:rPr lang="es-MX" dirty="0" smtClean="0">
                <a:latin typeface="Times New Roman"/>
                <a:cs typeface="Times New Roman"/>
              </a:rPr>
              <a:t> y </a:t>
            </a:r>
            <a:r>
              <a:rPr lang="el-GR" dirty="0" smtClean="0">
                <a:latin typeface="Times New Roman"/>
                <a:cs typeface="Times New Roman"/>
              </a:rPr>
              <a:t>β</a:t>
            </a:r>
            <a:r>
              <a:rPr lang="es-MX" dirty="0" smtClean="0">
                <a:latin typeface="Times New Roman"/>
                <a:cs typeface="Times New Roman"/>
              </a:rPr>
              <a:t>) podemos determinar</a:t>
            </a:r>
            <a:endParaRPr lang="es-MX" dirty="0" smtClean="0"/>
          </a:p>
          <a:p>
            <a:r>
              <a:rPr lang="es-MX" dirty="0" smtClean="0"/>
              <a:t>Cuál sería la densidad del barrio si dejáramos librado al mercado</a:t>
            </a:r>
          </a:p>
          <a:p>
            <a:r>
              <a:rPr lang="es-MX" dirty="0" smtClean="0"/>
              <a:t>La re-construcción depende del ritmo de crecimiento de la ciudad / economía</a:t>
            </a:r>
          </a:p>
          <a:p>
            <a:r>
              <a:rPr lang="es-MX" dirty="0" smtClean="0"/>
              <a:t>A veces no ocurre tan rápido por</a:t>
            </a:r>
          </a:p>
          <a:p>
            <a:pPr lvl="1"/>
            <a:r>
              <a:rPr lang="es-MX" dirty="0" smtClean="0"/>
              <a:t>Costos de transacción: comprar varias propiedades a distintos dueños</a:t>
            </a:r>
          </a:p>
          <a:p>
            <a:pPr lvl="1"/>
            <a:r>
              <a:rPr lang="es-MX" dirty="0" smtClean="0"/>
              <a:t>Regulaciones </a:t>
            </a:r>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49</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CRECIMIENTO Y PRECIO DE LAS VIVIENDAS </a:t>
            </a:r>
            <a:endParaRPr lang="es-ES" dirty="0"/>
          </a:p>
        </p:txBody>
      </p:sp>
      <p:sp>
        <p:nvSpPr>
          <p:cNvPr id="3" name="2 Marcador de contenido"/>
          <p:cNvSpPr>
            <a:spLocks noGrp="1"/>
          </p:cNvSpPr>
          <p:nvPr>
            <p:ph idx="1"/>
          </p:nvPr>
        </p:nvSpPr>
        <p:spPr/>
        <p:txBody>
          <a:bodyPr/>
          <a:lstStyle/>
          <a:p>
            <a:r>
              <a:rPr lang="es-ES" dirty="0" smtClean="0"/>
              <a:t>En un momento determinado </a:t>
            </a:r>
            <a:r>
              <a:rPr lang="es-ES" i="1" dirty="0" smtClean="0"/>
              <a:t>t</a:t>
            </a:r>
            <a:r>
              <a:rPr lang="es-ES" dirty="0" smtClean="0"/>
              <a:t>, en un sitio determinado de la ciudad, el precio de una vivienda debe reflejar el valor presente descontado de las futuras rentas:</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5</a:t>
            </a:fld>
            <a:endParaRPr lang="es-ES"/>
          </a:p>
        </p:txBody>
      </p:sp>
      <p:graphicFrame>
        <p:nvGraphicFramePr>
          <p:cNvPr id="6" name="5 Objeto"/>
          <p:cNvGraphicFramePr>
            <a:graphicFrameLocks noChangeAspect="1"/>
          </p:cNvGraphicFramePr>
          <p:nvPr/>
        </p:nvGraphicFramePr>
        <p:xfrm>
          <a:off x="2357422" y="4000504"/>
          <a:ext cx="4407421" cy="669928"/>
        </p:xfrm>
        <a:graphic>
          <a:graphicData uri="http://schemas.openxmlformats.org/presentationml/2006/ole">
            <p:oleObj spid="_x0000_s2050" name="Ecuación" r:id="rId3" imgW="1587240" imgH="241200" progId="Equation.3">
              <p:embed/>
            </p:oleObj>
          </a:graphicData>
        </a:graphic>
      </p:graphicFrame>
      <p:cxnSp>
        <p:nvCxnSpPr>
          <p:cNvPr id="8" name="7 Conector recto de flecha"/>
          <p:cNvCxnSpPr/>
          <p:nvPr/>
        </p:nvCxnSpPr>
        <p:spPr>
          <a:xfrm rot="5400000" flipH="1" flipV="1">
            <a:off x="5250661" y="4964917"/>
            <a:ext cx="857256"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4357686" y="5500702"/>
            <a:ext cx="2500330" cy="646331"/>
          </a:xfrm>
          <a:prstGeom prst="rect">
            <a:avLst/>
          </a:prstGeom>
          <a:noFill/>
        </p:spPr>
        <p:txBody>
          <a:bodyPr wrap="square" rtlCol="0">
            <a:spAutoFit/>
          </a:bodyPr>
          <a:lstStyle/>
          <a:p>
            <a:r>
              <a:rPr lang="es-ES" dirty="0" smtClean="0"/>
              <a:t>Cambia a medida que crece la ciudad</a:t>
            </a:r>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500"/>
                                        <p:tgtEl>
                                          <p:spTgt spid="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9">
                                            <p:txEl>
                                              <p:pRg st="0" end="0"/>
                                            </p:txEl>
                                          </p:spTgt>
                                        </p:tgtEl>
                                        <p:attrNameLst>
                                          <p:attrName>style.visibility</p:attrName>
                                        </p:attrNameLst>
                                      </p:cBhvr>
                                      <p:to>
                                        <p:strVal val="visible"/>
                                      </p:to>
                                    </p:set>
                                    <p:animEffect transition="in" filter="fade">
                                      <p:cBhvr>
                                        <p:cTn id="22"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allAtOnce"/>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3" name="2 Marcador de contenido"/>
          <p:cNvSpPr>
            <a:spLocks noGrp="1"/>
          </p:cNvSpPr>
          <p:nvPr>
            <p:ph idx="1"/>
          </p:nvPr>
        </p:nvSpPr>
        <p:spPr/>
        <p:txBody>
          <a:bodyPr>
            <a:normAutofit fontScale="85000" lnSpcReduction="20000"/>
          </a:bodyPr>
          <a:lstStyle/>
          <a:p>
            <a:r>
              <a:rPr lang="es-MX" dirty="0" smtClean="0"/>
              <a:t>Ciudad estilizada con dos grupos sociales</a:t>
            </a:r>
          </a:p>
          <a:p>
            <a:endParaRPr lang="es-MX" dirty="0" smtClean="0"/>
          </a:p>
          <a:p>
            <a:r>
              <a:rPr lang="es-MX" dirty="0" smtClean="0"/>
              <a:t>La demanda (DAP) por vivienda depende de la distancia al centro y de la densidad</a:t>
            </a:r>
          </a:p>
          <a:p>
            <a:endParaRPr lang="es-MX" dirty="0" smtClean="0"/>
          </a:p>
          <a:p>
            <a:endParaRPr lang="es-MX" dirty="0" smtClean="0"/>
          </a:p>
          <a:p>
            <a:endParaRPr lang="es-MX" dirty="0" smtClean="0"/>
          </a:p>
          <a:p>
            <a:endParaRPr lang="es-MX" dirty="0" smtClean="0"/>
          </a:p>
          <a:p>
            <a:r>
              <a:rPr lang="es-MX" dirty="0" smtClean="0"/>
              <a:t>Grupo 1 le gusta menos trasladarse y le gusta más el espacio (o es más rico y puede pagar más por menor distancia y más espacio)</a:t>
            </a:r>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50</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graphicFrame>
        <p:nvGraphicFramePr>
          <p:cNvPr id="6" name="5 Objeto"/>
          <p:cNvGraphicFramePr>
            <a:graphicFrameLocks noChangeAspect="1"/>
          </p:cNvGraphicFramePr>
          <p:nvPr/>
        </p:nvGraphicFramePr>
        <p:xfrm>
          <a:off x="2857488" y="3214686"/>
          <a:ext cx="3000396" cy="1571636"/>
        </p:xfrm>
        <a:graphic>
          <a:graphicData uri="http://schemas.openxmlformats.org/presentationml/2006/ole">
            <p:oleObj spid="_x0000_s56322" name="Equation" r:id="rId3" imgW="1180800" imgH="6858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6"/>
                                        </p:tgtEl>
                                        <p:attrNameLst>
                                          <p:attrName>style.visibility</p:attrName>
                                        </p:attrNameLst>
                                      </p:cBhvr>
                                      <p:to>
                                        <p:strVal val="visible"/>
                                      </p:to>
                                    </p:set>
                                    <p:animEffect transition="in" filter="fade">
                                      <p:cBhvr>
                                        <p:cTn id="17" dur="500"/>
                                        <p:tgtEl>
                                          <p:spTgt spid="6"/>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fade">
                                      <p:cBhvr>
                                        <p:cTn id="22" dur="500"/>
                                        <p:tgtEl>
                                          <p:spTgt spid="3">
                                            <p:txEl>
                                              <p:pRg st="7" end="7"/>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3" name="2 Marcador de contenido"/>
          <p:cNvSpPr>
            <a:spLocks noGrp="1"/>
          </p:cNvSpPr>
          <p:nvPr>
            <p:ph idx="1"/>
          </p:nvPr>
        </p:nvSpPr>
        <p:spPr/>
        <p:txBody>
          <a:bodyPr>
            <a:normAutofit lnSpcReduction="10000"/>
          </a:bodyPr>
          <a:lstStyle/>
          <a:p>
            <a:r>
              <a:rPr lang="es-MX" dirty="0" smtClean="0"/>
              <a:t>Puede ser porque grupo 1 es más rico: mayor costo de oportunidad de traslado</a:t>
            </a:r>
          </a:p>
          <a:p>
            <a:r>
              <a:rPr lang="es-MX" dirty="0" smtClean="0"/>
              <a:t>Grupo 1 ocupará las viviendas más cerca del centro en un primer momento mientras la ciudad se desarrolla horizontalmente, con una </a:t>
            </a:r>
            <a:r>
              <a:rPr lang="es-MX" i="1" dirty="0" smtClean="0"/>
              <a:t>F </a:t>
            </a:r>
            <a:r>
              <a:rPr lang="es-MX" dirty="0" smtClean="0"/>
              <a:t>similar (todo depende de </a:t>
            </a:r>
            <a:r>
              <a:rPr lang="es-MX" i="1" dirty="0" smtClean="0"/>
              <a:t>k</a:t>
            </a:r>
            <a:r>
              <a:rPr lang="es-MX" dirty="0" smtClean="0"/>
              <a:t>).</a:t>
            </a:r>
          </a:p>
          <a:p>
            <a:r>
              <a:rPr lang="es-MX" dirty="0" smtClean="0"/>
              <a:t>¿Qué sucede a medida que pasa el tiempo, algunas unidades en el centro se deterioran (quizás) y aparece suelo disponible?</a:t>
            </a:r>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51</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Calculando el </a:t>
            </a:r>
            <a:r>
              <a:rPr lang="es-MX" i="1" dirty="0" smtClean="0"/>
              <a:t>F </a:t>
            </a:r>
            <a:r>
              <a:rPr lang="es-MX" dirty="0" smtClean="0"/>
              <a:t>y el </a:t>
            </a:r>
            <a:r>
              <a:rPr lang="es-MX" i="1" dirty="0" smtClean="0"/>
              <a:t>p </a:t>
            </a:r>
            <a:r>
              <a:rPr lang="es-MX" dirty="0" smtClean="0"/>
              <a:t>que maximiza los beneficios (para el constructor) de cada grupo:</a:t>
            </a:r>
          </a:p>
          <a:p>
            <a:endParaRPr lang="es-MX" dirty="0" smtClean="0"/>
          </a:p>
          <a:p>
            <a:endParaRPr lang="es-MX" dirty="0" smtClean="0"/>
          </a:p>
          <a:p>
            <a:endParaRPr lang="es-MX" dirty="0" smtClean="0"/>
          </a:p>
          <a:p>
            <a:r>
              <a:rPr lang="es-MX" dirty="0" smtClean="0"/>
              <a:t>El nivel de F para el grupo 1 siempre será menor al del grupo 2 (             y            )</a:t>
            </a:r>
          </a:p>
          <a:p>
            <a:r>
              <a:rPr lang="es-MX" dirty="0" smtClean="0"/>
              <a:t>Pero para determinar quién se ubicará donde debemos mirar las ecuaciones de abajo.</a:t>
            </a:r>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52</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graphicFrame>
        <p:nvGraphicFramePr>
          <p:cNvPr id="6" name="5 Objeto"/>
          <p:cNvGraphicFramePr>
            <a:graphicFrameLocks noChangeAspect="1"/>
          </p:cNvGraphicFramePr>
          <p:nvPr/>
        </p:nvGraphicFramePr>
        <p:xfrm>
          <a:off x="2357422" y="2643182"/>
          <a:ext cx="3979654" cy="1301756"/>
        </p:xfrm>
        <a:graphic>
          <a:graphicData uri="http://schemas.openxmlformats.org/presentationml/2006/ole">
            <p:oleObj spid="_x0000_s58370" name="Equation" r:id="rId3" imgW="2717640" imgH="888840" progId="">
              <p:embed/>
            </p:oleObj>
          </a:graphicData>
        </a:graphic>
      </p:graphicFrame>
      <p:graphicFrame>
        <p:nvGraphicFramePr>
          <p:cNvPr id="7" name="6 Objeto"/>
          <p:cNvGraphicFramePr>
            <a:graphicFrameLocks noChangeAspect="1"/>
          </p:cNvGraphicFramePr>
          <p:nvPr/>
        </p:nvGraphicFramePr>
        <p:xfrm>
          <a:off x="3214678" y="4500570"/>
          <a:ext cx="1071570" cy="428628"/>
        </p:xfrm>
        <a:graphic>
          <a:graphicData uri="http://schemas.openxmlformats.org/presentationml/2006/ole">
            <p:oleObj spid="_x0000_s58371" name="Equation" r:id="rId4" imgW="431640" imgH="228600" progId="">
              <p:embed/>
            </p:oleObj>
          </a:graphicData>
        </a:graphic>
      </p:graphicFrame>
      <p:graphicFrame>
        <p:nvGraphicFramePr>
          <p:cNvPr id="8" name="7 Objeto"/>
          <p:cNvGraphicFramePr>
            <a:graphicFrameLocks noChangeAspect="1"/>
          </p:cNvGraphicFramePr>
          <p:nvPr/>
        </p:nvGraphicFramePr>
        <p:xfrm>
          <a:off x="4500562" y="4500570"/>
          <a:ext cx="928694" cy="357191"/>
        </p:xfrm>
        <a:graphic>
          <a:graphicData uri="http://schemas.openxmlformats.org/presentationml/2006/ole">
            <p:oleObj spid="_x0000_s58372" name="Equation" r:id="rId5" imgW="482400" imgH="2286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animEffect transition="in" filter="fade">
                                      <p:cBhvr>
                                        <p:cTn id="17" dur="500"/>
                                        <p:tgtEl>
                                          <p:spTgt spid="3">
                                            <p:txEl>
                                              <p:pRg st="4" end="4"/>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3" name="2 Marcador de contenido"/>
          <p:cNvSpPr>
            <a:spLocks noGrp="1"/>
          </p:cNvSpPr>
          <p:nvPr>
            <p:ph idx="1"/>
          </p:nvPr>
        </p:nvSpPr>
        <p:spPr/>
        <p:txBody>
          <a:bodyPr>
            <a:normAutofit/>
          </a:bodyPr>
          <a:lstStyle/>
          <a:p>
            <a:r>
              <a:rPr lang="es-MX" dirty="0" smtClean="0"/>
              <a:t>El valor de la tierra para cada grupo varia con la distancia de acuerdo a </a:t>
            </a:r>
          </a:p>
          <a:p>
            <a:endParaRPr lang="es-MX" dirty="0" smtClean="0"/>
          </a:p>
          <a:p>
            <a:endParaRPr lang="es-MX" dirty="0" smtClean="0"/>
          </a:p>
          <a:p>
            <a:r>
              <a:rPr lang="es-MX" dirty="0" smtClean="0"/>
              <a:t>Sabemos que (             y               )</a:t>
            </a:r>
          </a:p>
          <a:p>
            <a:r>
              <a:rPr lang="es-MX" dirty="0" smtClean="0"/>
              <a:t>Si el grupo 2 tiene un F mucho mayor y un k un poco menor, su p será más empinado y tendremos:</a:t>
            </a:r>
          </a:p>
          <a:p>
            <a:endParaRPr lang="es-MX" dirty="0" smtClean="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53</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graphicFrame>
        <p:nvGraphicFramePr>
          <p:cNvPr id="6" name="5 Objeto"/>
          <p:cNvGraphicFramePr>
            <a:graphicFrameLocks noChangeAspect="1"/>
          </p:cNvGraphicFramePr>
          <p:nvPr/>
        </p:nvGraphicFramePr>
        <p:xfrm>
          <a:off x="3584574" y="2643182"/>
          <a:ext cx="2334393" cy="966793"/>
        </p:xfrm>
        <a:graphic>
          <a:graphicData uri="http://schemas.openxmlformats.org/presentationml/2006/ole">
            <p:oleObj spid="_x0000_s59394" name="Equation" r:id="rId3" imgW="1041120" imgH="431640" progId="">
              <p:embed/>
            </p:oleObj>
          </a:graphicData>
        </a:graphic>
      </p:graphicFrame>
      <p:graphicFrame>
        <p:nvGraphicFramePr>
          <p:cNvPr id="7" name="6 Objeto"/>
          <p:cNvGraphicFramePr>
            <a:graphicFrameLocks noChangeAspect="1"/>
          </p:cNvGraphicFramePr>
          <p:nvPr/>
        </p:nvGraphicFramePr>
        <p:xfrm>
          <a:off x="3357554" y="4000504"/>
          <a:ext cx="1071570" cy="428628"/>
        </p:xfrm>
        <a:graphic>
          <a:graphicData uri="http://schemas.openxmlformats.org/presentationml/2006/ole">
            <p:oleObj spid="_x0000_s59395" name="Equation" r:id="rId4" imgW="431640" imgH="228600" progId="">
              <p:embed/>
            </p:oleObj>
          </a:graphicData>
        </a:graphic>
      </p:graphicFrame>
      <p:graphicFrame>
        <p:nvGraphicFramePr>
          <p:cNvPr id="8" name="7 Objeto"/>
          <p:cNvGraphicFramePr>
            <a:graphicFrameLocks noChangeAspect="1"/>
          </p:cNvGraphicFramePr>
          <p:nvPr/>
        </p:nvGraphicFramePr>
        <p:xfrm>
          <a:off x="4786314" y="4000504"/>
          <a:ext cx="1173162" cy="377825"/>
        </p:xfrm>
        <a:graphic>
          <a:graphicData uri="http://schemas.openxmlformats.org/presentationml/2006/ole">
            <p:oleObj spid="_x0000_s59396" name="Equation" r:id="rId5" imgW="609480" imgH="241200" progId="">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fade">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4" end="4"/>
                                            </p:txEl>
                                          </p:spTgt>
                                        </p:tgtEl>
                                        <p:attrNameLst>
                                          <p:attrName>style.visibility</p:attrName>
                                        </p:attrNameLst>
                                      </p:cBhvr>
                                      <p:to>
                                        <p:strVal val="visible"/>
                                      </p:to>
                                    </p:set>
                                    <p:animEffect transition="in" filter="fade">
                                      <p:cBhvr>
                                        <p:cTn id="32"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54</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pic>
        <p:nvPicPr>
          <p:cNvPr id="60421" name="Picture 5"/>
          <p:cNvPicPr>
            <a:picLocks noGrp="1" noChangeAspect="1" noChangeArrowheads="1"/>
          </p:cNvPicPr>
          <p:nvPr>
            <p:ph idx="1"/>
          </p:nvPr>
        </p:nvPicPr>
        <p:blipFill>
          <a:blip r:embed="rId2" cstate="print"/>
          <a:srcRect/>
          <a:stretch>
            <a:fillRect/>
          </a:stretch>
        </p:blipFill>
        <p:spPr bwMode="auto">
          <a:xfrm>
            <a:off x="714348" y="1571612"/>
            <a:ext cx="7500990" cy="4663585"/>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RE – CONSTRUCCIÓN Y DISTRIBUCIÓN DE LA TIERRA POR GRUPO SOCIAL</a:t>
            </a:r>
            <a:endParaRPr lang="en-US" dirty="0"/>
          </a:p>
        </p:txBody>
      </p:sp>
      <p:sp>
        <p:nvSpPr>
          <p:cNvPr id="4" name="3 Marcador de número de diapositiva"/>
          <p:cNvSpPr>
            <a:spLocks noGrp="1"/>
          </p:cNvSpPr>
          <p:nvPr>
            <p:ph type="sldNum" sz="quarter" idx="12"/>
          </p:nvPr>
        </p:nvSpPr>
        <p:spPr/>
        <p:txBody>
          <a:bodyPr/>
          <a:lstStyle/>
          <a:p>
            <a:fld id="{D690F0AA-E88B-4E40-8415-C61B518CFF64}" type="slidenum">
              <a:rPr lang="es-ES" smtClean="0"/>
              <a:pPr/>
              <a:t>55</a:t>
            </a:fld>
            <a:endParaRPr lang="es-ES"/>
          </a:p>
        </p:txBody>
      </p:sp>
      <p:sp>
        <p:nvSpPr>
          <p:cNvPr id="5" name="4 Marcador de pie de página"/>
          <p:cNvSpPr>
            <a:spLocks noGrp="1"/>
          </p:cNvSpPr>
          <p:nvPr>
            <p:ph type="ftr" sz="quarter" idx="11"/>
          </p:nvPr>
        </p:nvSpPr>
        <p:spPr/>
        <p:txBody>
          <a:bodyPr/>
          <a:lstStyle/>
          <a:p>
            <a:r>
              <a:rPr lang="es-ES" smtClean="0"/>
              <a:t>Marcelo Caffera - MOT - 2008</a:t>
            </a:r>
            <a:endParaRPr lang="es-ES"/>
          </a:p>
        </p:txBody>
      </p:sp>
      <p:sp>
        <p:nvSpPr>
          <p:cNvPr id="6" name="5 Marcador de contenido"/>
          <p:cNvSpPr>
            <a:spLocks noGrp="1"/>
          </p:cNvSpPr>
          <p:nvPr>
            <p:ph idx="1"/>
          </p:nvPr>
        </p:nvSpPr>
        <p:spPr/>
        <p:txBody>
          <a:bodyPr/>
          <a:lstStyle/>
          <a:p>
            <a:r>
              <a:rPr lang="es-MX" dirty="0" smtClean="0"/>
              <a:t>Si este es el caso, a medida que se hace disponible nuevo suelo para re-construcción en el centro,  la nueva construcción no sólo será más densa, sino que estará ocupada por el grupo 2.</a:t>
            </a:r>
          </a:p>
          <a:p>
            <a:r>
              <a:rPr lang="es-MX" dirty="0" smtClean="0"/>
              <a:t>El grupo 1, los ricos, se mudarán hacia fuera.</a:t>
            </a:r>
            <a:endParaRPr lang="en-US" dirty="0"/>
          </a:p>
        </p:txBody>
      </p:sp>
    </p:spTree>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CLASE DE HOY</a:t>
            </a:r>
            <a:endParaRPr lang="es-ES" dirty="0"/>
          </a:p>
        </p:txBody>
      </p:sp>
      <p:sp>
        <p:nvSpPr>
          <p:cNvPr id="5" name="4 Marcador de contenido"/>
          <p:cNvSpPr>
            <a:spLocks noGrp="1"/>
          </p:cNvSpPr>
          <p:nvPr>
            <p:ph idx="1"/>
          </p:nvPr>
        </p:nvSpPr>
        <p:spPr/>
        <p:txBody>
          <a:bodyPr/>
          <a:lstStyle/>
          <a:p>
            <a:pPr marL="514350" indent="-514350">
              <a:buFont typeface="+mj-lt"/>
              <a:buAutoNum type="arabicPeriod"/>
            </a:pPr>
            <a:r>
              <a:rPr lang="es-ES" dirty="0" smtClean="0"/>
              <a:t>Crecimiento y rentas (lo que quedó de la clase pasada)</a:t>
            </a:r>
          </a:p>
          <a:p>
            <a:pPr marL="514350" indent="-514350">
              <a:buFont typeface="+mj-lt"/>
              <a:buAutoNum type="arabicPeriod"/>
            </a:pPr>
            <a:r>
              <a:rPr lang="es-ES" dirty="0" smtClean="0"/>
              <a:t>El mercado de la vivienda Urbana: Atributos Estructurales y Densidad</a:t>
            </a:r>
          </a:p>
          <a:p>
            <a:pPr marL="914400" lvl="1" indent="-514350">
              <a:buFont typeface="+mj-lt"/>
              <a:buAutoNum type="arabicPeriod"/>
            </a:pPr>
            <a:r>
              <a:rPr lang="es-ES" dirty="0" smtClean="0"/>
              <a:t>El valor de mercado de inmuebles Montevideo 2006</a:t>
            </a:r>
          </a:p>
          <a:p>
            <a:pPr marL="514350" indent="-514350">
              <a:buFont typeface="+mj-lt"/>
              <a:buAutoNum type="arabicPeriod"/>
            </a:pPr>
            <a:r>
              <a:rPr lang="es-ES" dirty="0" smtClean="0">
                <a:solidFill>
                  <a:srgbClr val="FF0000"/>
                </a:solidFill>
              </a:rPr>
              <a:t>La localización de las firmas, empleo, descentralización</a:t>
            </a:r>
          </a:p>
          <a:p>
            <a:pPr marL="514350" indent="-514350">
              <a:buFont typeface="+mj-lt"/>
              <a:buAutoNum type="arabicPeriod"/>
            </a:pPr>
            <a:endParaRPr lang="es-ES" dirty="0" smtClean="0"/>
          </a:p>
          <a:p>
            <a:pPr marL="514350" indent="-514350">
              <a:buFont typeface="+mj-lt"/>
              <a:buAutoNum type="arabicPeriod"/>
            </a:pPr>
            <a:endParaRPr lang="es-ES" dirty="0" smtClean="0"/>
          </a:p>
          <a:p>
            <a:pPr marL="514350" indent="-514350">
              <a:buFont typeface="+mj-lt"/>
              <a:buAutoNum type="arabicPeriod"/>
            </a:pPr>
            <a:endParaRPr lang="es-ES" dirty="0"/>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56</a:t>
            </a:fld>
            <a:endParaRPr lang="es-ES"/>
          </a:p>
        </p:txBody>
      </p:sp>
      <p:sp>
        <p:nvSpPr>
          <p:cNvPr id="7" name="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LOCALIZACIÓN DE LAS FIRMAS, EMPLEO, DESCENTRALIZACIÓN</a:t>
            </a:r>
            <a:endParaRPr lang="en-US" dirty="0"/>
          </a:p>
        </p:txBody>
      </p:sp>
      <p:sp>
        <p:nvSpPr>
          <p:cNvPr id="3" name="2 Marcador de contenido"/>
          <p:cNvSpPr>
            <a:spLocks noGrp="1"/>
          </p:cNvSpPr>
          <p:nvPr>
            <p:ph idx="1"/>
          </p:nvPr>
        </p:nvSpPr>
        <p:spPr/>
        <p:txBody>
          <a:bodyPr>
            <a:normAutofit lnSpcReduction="10000"/>
          </a:bodyPr>
          <a:lstStyle/>
          <a:p>
            <a:r>
              <a:rPr lang="es-MX" dirty="0" smtClean="0"/>
              <a:t>Ahora nos ocupamos del uso del suelo no-residencial</a:t>
            </a:r>
          </a:p>
          <a:p>
            <a:r>
              <a:rPr lang="es-MX" dirty="0" smtClean="0"/>
              <a:t>¿Cómo eligen las firmas su localización dentro de un área metropolitana?</a:t>
            </a:r>
          </a:p>
          <a:p>
            <a:r>
              <a:rPr lang="es-MX" dirty="0" smtClean="0"/>
              <a:t>¿Por qué tendemos a ver concentraciones espaciales de comercios e industrias?</a:t>
            </a:r>
          </a:p>
          <a:p>
            <a:r>
              <a:rPr lang="es-MX" dirty="0" smtClean="0"/>
              <a:t>¿Cómo se explica la descentralización del empleo en zonas metropolitanas en los últimos tiempos?</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57</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LOCALIZACIÓN DE LAS FIRMAS, EMPLEO, DESCENTRALIZACIÓN</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Primero, extendemos nuestro modelo para mostrar por qué en el pasado las firmas tendieron a ocupar el centro</a:t>
            </a:r>
          </a:p>
          <a:p>
            <a:r>
              <a:rPr lang="es-MX" dirty="0" smtClean="0"/>
              <a:t>Luego explicamos porqué se ha dado la descentralización de los centros comerciales, financieros, industriales</a:t>
            </a:r>
          </a:p>
          <a:p>
            <a:r>
              <a:rPr lang="es-MX" dirty="0" smtClean="0"/>
              <a:t>Hacemos énfasis en la localización de industrias que venden al exterior más que comercios que venden a los habitantes de la ciudad (éstos se mueven a donde se mueve la gente, sus clientes).</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58</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LOCALIZACIÓN DE LAS FIRMAS, EMPLEO, DESCENTRALIZACIÓN</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Resumen:</a:t>
            </a:r>
          </a:p>
          <a:p>
            <a:r>
              <a:rPr lang="es-MX" dirty="0" smtClean="0"/>
              <a:t>Las industrias hoy necesitan más espacio por unidad de producto</a:t>
            </a:r>
          </a:p>
          <a:p>
            <a:pPr lvl="1"/>
            <a:r>
              <a:rPr lang="es-MX" dirty="0" smtClean="0"/>
              <a:t>esto empuja a las industrias donde la tierra es más barata</a:t>
            </a:r>
          </a:p>
          <a:p>
            <a:r>
              <a:rPr lang="es-MX" dirty="0" smtClean="0"/>
              <a:t>Desarrollo de las comunicaciones hace menos importante proximidad a otras firmas y puertos de salida (no así carreteras).</a:t>
            </a:r>
          </a:p>
          <a:p>
            <a:r>
              <a:rPr lang="es-MX" dirty="0" smtClean="0"/>
              <a:t>No menos importante: la gente (trabajadores) se han movido hacia la periferia.</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59</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0" presetClass="entr" presetSubtype="0" fill="hold" grpId="0" nodeType="click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CRECIMIENTO Y PRECIO DE LA VIVIENDA</a:t>
            </a:r>
            <a:endParaRPr lang="es-ES" dirty="0"/>
          </a:p>
        </p:txBody>
      </p:sp>
      <p:sp>
        <p:nvSpPr>
          <p:cNvPr id="3" name="2 Marcador de contenido"/>
          <p:cNvSpPr>
            <a:spLocks noGrp="1"/>
          </p:cNvSpPr>
          <p:nvPr>
            <p:ph idx="1"/>
          </p:nvPr>
        </p:nvSpPr>
        <p:spPr/>
        <p:txBody>
          <a:bodyPr/>
          <a:lstStyle/>
          <a:p>
            <a:r>
              <a:rPr lang="es-ES" dirty="0" smtClean="0"/>
              <a:t>Usando una tasa de interés o descuento </a:t>
            </a:r>
            <a:r>
              <a:rPr lang="es-ES" i="1" dirty="0" smtClean="0"/>
              <a:t>i,</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dirty="0"/>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6</a:t>
            </a:fld>
            <a:endParaRPr lang="es-ES"/>
          </a:p>
        </p:txBody>
      </p:sp>
      <p:graphicFrame>
        <p:nvGraphicFramePr>
          <p:cNvPr id="6" name="5 Objeto"/>
          <p:cNvGraphicFramePr>
            <a:graphicFrameLocks noChangeAspect="1"/>
          </p:cNvGraphicFramePr>
          <p:nvPr/>
        </p:nvGraphicFramePr>
        <p:xfrm>
          <a:off x="785813" y="2289175"/>
          <a:ext cx="7134225" cy="1306513"/>
        </p:xfrm>
        <a:graphic>
          <a:graphicData uri="http://schemas.openxmlformats.org/presentationml/2006/ole">
            <p:oleObj spid="_x0000_s3074" name="Ecuación" r:id="rId3" imgW="2666880" imgH="685800" progId="Equation.3">
              <p:embed/>
            </p:oleObj>
          </a:graphicData>
        </a:graphic>
      </p:graphicFrame>
      <p:cxnSp>
        <p:nvCxnSpPr>
          <p:cNvPr id="8" name="7 Conector recto de flecha"/>
          <p:cNvCxnSpPr/>
          <p:nvPr/>
        </p:nvCxnSpPr>
        <p:spPr>
          <a:xfrm rot="16200000" flipV="1">
            <a:off x="2251059" y="3894141"/>
            <a:ext cx="714380" cy="49847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9" name="8 CuadroTexto"/>
          <p:cNvSpPr txBox="1"/>
          <p:nvPr/>
        </p:nvSpPr>
        <p:spPr>
          <a:xfrm>
            <a:off x="2357422" y="4429132"/>
            <a:ext cx="1643074" cy="923330"/>
          </a:xfrm>
          <a:prstGeom prst="rect">
            <a:avLst/>
          </a:prstGeom>
          <a:noFill/>
        </p:spPr>
        <p:txBody>
          <a:bodyPr wrap="square" rtlCol="0">
            <a:spAutoFit/>
          </a:bodyPr>
          <a:lstStyle/>
          <a:p>
            <a:r>
              <a:rPr lang="es-ES" dirty="0" smtClean="0"/>
              <a:t>Valor presente de la renta de la estructura</a:t>
            </a:r>
            <a:endParaRPr lang="es-ES" dirty="0"/>
          </a:p>
        </p:txBody>
      </p:sp>
      <p:cxnSp>
        <p:nvCxnSpPr>
          <p:cNvPr id="11" name="10 Conector recto de flecha"/>
          <p:cNvCxnSpPr/>
          <p:nvPr/>
        </p:nvCxnSpPr>
        <p:spPr>
          <a:xfrm rot="5400000" flipH="1" flipV="1">
            <a:off x="607191" y="4107661"/>
            <a:ext cx="1214446"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2" name="11 CuadroTexto"/>
          <p:cNvSpPr txBox="1"/>
          <p:nvPr/>
        </p:nvSpPr>
        <p:spPr>
          <a:xfrm>
            <a:off x="285720" y="4929199"/>
            <a:ext cx="2500330" cy="1477328"/>
          </a:xfrm>
          <a:prstGeom prst="rect">
            <a:avLst/>
          </a:prstGeom>
          <a:noFill/>
        </p:spPr>
        <p:txBody>
          <a:bodyPr wrap="square" rtlCol="0">
            <a:spAutoFit/>
          </a:bodyPr>
          <a:lstStyle/>
          <a:p>
            <a:r>
              <a:rPr lang="es-ES" dirty="0" smtClean="0"/>
              <a:t>Valor presente de la renta agropecuaria futura que se pierde cuando el lote es desarrollado</a:t>
            </a:r>
            <a:endParaRPr lang="es-ES" i="1" dirty="0"/>
          </a:p>
        </p:txBody>
      </p:sp>
      <p:cxnSp>
        <p:nvCxnSpPr>
          <p:cNvPr id="14" name="13 Conector recto de flecha"/>
          <p:cNvCxnSpPr/>
          <p:nvPr/>
        </p:nvCxnSpPr>
        <p:spPr>
          <a:xfrm rot="16200000" flipV="1">
            <a:off x="3821901" y="3607595"/>
            <a:ext cx="1428760"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5" name="14 CuadroTexto"/>
          <p:cNvSpPr txBox="1"/>
          <p:nvPr/>
        </p:nvSpPr>
        <p:spPr>
          <a:xfrm>
            <a:off x="4286248" y="5000636"/>
            <a:ext cx="2286016" cy="1477328"/>
          </a:xfrm>
          <a:prstGeom prst="rect">
            <a:avLst/>
          </a:prstGeom>
          <a:noFill/>
        </p:spPr>
        <p:txBody>
          <a:bodyPr wrap="square" rtlCol="0">
            <a:spAutoFit/>
          </a:bodyPr>
          <a:lstStyle/>
          <a:p>
            <a:r>
              <a:rPr lang="es-ES" dirty="0" smtClean="0"/>
              <a:t>Valor presente de la renta por localización: costos de transporte ahorrados respecto al borde</a:t>
            </a:r>
            <a:endParaRPr lang="es-ES" dirty="0"/>
          </a:p>
        </p:txBody>
      </p:sp>
      <p:cxnSp>
        <p:nvCxnSpPr>
          <p:cNvPr id="18" name="17 Conector recto de flecha"/>
          <p:cNvCxnSpPr/>
          <p:nvPr/>
        </p:nvCxnSpPr>
        <p:spPr>
          <a:xfrm rot="10800000">
            <a:off x="5643570" y="3786190"/>
            <a:ext cx="1071570" cy="100013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9" name="18 CuadroTexto"/>
          <p:cNvSpPr txBox="1"/>
          <p:nvPr/>
        </p:nvSpPr>
        <p:spPr>
          <a:xfrm>
            <a:off x="6929454" y="3786190"/>
            <a:ext cx="1785950" cy="2585323"/>
          </a:xfrm>
          <a:prstGeom prst="rect">
            <a:avLst/>
          </a:prstGeom>
          <a:noFill/>
        </p:spPr>
        <p:txBody>
          <a:bodyPr wrap="square" rtlCol="0">
            <a:spAutoFit/>
          </a:bodyPr>
          <a:lstStyle/>
          <a:p>
            <a:r>
              <a:rPr lang="es-ES" dirty="0" smtClean="0"/>
              <a:t>Valor presente de los futuros costos de transporte ahorrado respecto al borde cuando este crece a la tasa </a:t>
            </a:r>
            <a:r>
              <a:rPr lang="es-ES" i="1" dirty="0" smtClean="0"/>
              <a:t>g</a:t>
            </a:r>
            <a:endParaRPr lang="es-ES" dirty="0"/>
          </a:p>
        </p:txBody>
      </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11"/>
                                        </p:tgtEl>
                                        <p:attrNameLst>
                                          <p:attrName>style.visibility</p:attrName>
                                        </p:attrNameLst>
                                      </p:cBhvr>
                                      <p:to>
                                        <p:strVal val="visible"/>
                                      </p:to>
                                    </p:set>
                                    <p:animEffect transition="in" filter="fade">
                                      <p:cBhvr>
                                        <p:cTn id="17" dur="500"/>
                                        <p:tgtEl>
                                          <p:spTgt spid="11"/>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2">
                                            <p:txEl>
                                              <p:pRg st="0" end="0"/>
                                            </p:txEl>
                                          </p:spTgt>
                                        </p:tgtEl>
                                        <p:attrNameLst>
                                          <p:attrName>style.visibility</p:attrName>
                                        </p:attrNameLst>
                                      </p:cBhvr>
                                      <p:to>
                                        <p:strVal val="visible"/>
                                      </p:to>
                                    </p:set>
                                    <p:animEffect transition="in" filter="fade">
                                      <p:cBhvr>
                                        <p:cTn id="22" dur="500"/>
                                        <p:tgtEl>
                                          <p:spTgt spid="12">
                                            <p:txEl>
                                              <p:pRg st="0" end="0"/>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500"/>
                                        <p:tgtEl>
                                          <p:spTgt spid="8"/>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9">
                                            <p:txEl>
                                              <p:pRg st="0" end="0"/>
                                            </p:txEl>
                                          </p:spTgt>
                                        </p:tgtEl>
                                        <p:attrNameLst>
                                          <p:attrName>style.visibility</p:attrName>
                                        </p:attrNameLst>
                                      </p:cBhvr>
                                      <p:to>
                                        <p:strVal val="visible"/>
                                      </p:to>
                                    </p:set>
                                    <p:animEffect transition="in" filter="fade">
                                      <p:cBhvr>
                                        <p:cTn id="32" dur="500"/>
                                        <p:tgtEl>
                                          <p:spTgt spid="9">
                                            <p:txEl>
                                              <p:pRg st="0" end="0"/>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14"/>
                                        </p:tgtEl>
                                        <p:attrNameLst>
                                          <p:attrName>style.visibility</p:attrName>
                                        </p:attrNameLst>
                                      </p:cBhvr>
                                      <p:to>
                                        <p:strVal val="visible"/>
                                      </p:to>
                                    </p:set>
                                    <p:animEffect transition="in" filter="fade">
                                      <p:cBhvr>
                                        <p:cTn id="37" dur="500"/>
                                        <p:tgtEl>
                                          <p:spTgt spid="14"/>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grpId="0" nodeType="clickEffect">
                                  <p:stCondLst>
                                    <p:cond delay="0"/>
                                  </p:stCondLst>
                                  <p:childTnLst>
                                    <p:set>
                                      <p:cBhvr>
                                        <p:cTn id="41" dur="1" fill="hold">
                                          <p:stCondLst>
                                            <p:cond delay="0"/>
                                          </p:stCondLst>
                                        </p:cTn>
                                        <p:tgtEl>
                                          <p:spTgt spid="15">
                                            <p:txEl>
                                              <p:pRg st="0" end="0"/>
                                            </p:txEl>
                                          </p:spTgt>
                                        </p:tgtEl>
                                        <p:attrNameLst>
                                          <p:attrName>style.visibility</p:attrName>
                                        </p:attrNameLst>
                                      </p:cBhvr>
                                      <p:to>
                                        <p:strVal val="visible"/>
                                      </p:to>
                                    </p:set>
                                    <p:animEffect transition="in" filter="fade">
                                      <p:cBhvr>
                                        <p:cTn id="42" dur="500"/>
                                        <p:tgtEl>
                                          <p:spTgt spid="15">
                                            <p:txEl>
                                              <p:pRg st="0" end="0"/>
                                            </p:txEl>
                                          </p:spTgt>
                                        </p:tgtEl>
                                      </p:cBhvr>
                                    </p:animEffect>
                                  </p:childTnLst>
                                </p:cTn>
                              </p:par>
                            </p:childTnLst>
                          </p:cTn>
                        </p:par>
                      </p:childTnLst>
                    </p:cTn>
                  </p:par>
                  <p:par>
                    <p:cTn id="43" fill="hold">
                      <p:stCondLst>
                        <p:cond delay="indefinite"/>
                      </p:stCondLst>
                      <p:childTnLst>
                        <p:par>
                          <p:cTn id="44" fill="hold">
                            <p:stCondLst>
                              <p:cond delay="0"/>
                            </p:stCondLst>
                            <p:childTnLst>
                              <p:par>
                                <p:cTn id="45" presetID="10" presetClass="entr" presetSubtype="0" fill="hold" nodeType="clickEffect">
                                  <p:stCondLst>
                                    <p:cond delay="0"/>
                                  </p:stCondLst>
                                  <p:childTnLst>
                                    <p:set>
                                      <p:cBhvr>
                                        <p:cTn id="46" dur="1" fill="hold">
                                          <p:stCondLst>
                                            <p:cond delay="0"/>
                                          </p:stCondLst>
                                        </p:cTn>
                                        <p:tgtEl>
                                          <p:spTgt spid="18"/>
                                        </p:tgtEl>
                                        <p:attrNameLst>
                                          <p:attrName>style.visibility</p:attrName>
                                        </p:attrNameLst>
                                      </p:cBhvr>
                                      <p:to>
                                        <p:strVal val="visible"/>
                                      </p:to>
                                    </p:set>
                                    <p:animEffect transition="in" filter="fade">
                                      <p:cBhvr>
                                        <p:cTn id="47" dur="500"/>
                                        <p:tgtEl>
                                          <p:spTgt spid="18"/>
                                        </p:tgtEl>
                                      </p:cBhvr>
                                    </p:animEffect>
                                  </p:childTnLst>
                                </p:cTn>
                              </p:par>
                            </p:childTnLst>
                          </p:cTn>
                        </p:par>
                      </p:childTnLst>
                    </p:cTn>
                  </p:par>
                  <p:par>
                    <p:cTn id="48" fill="hold">
                      <p:stCondLst>
                        <p:cond delay="indefinite"/>
                      </p:stCondLst>
                      <p:childTnLst>
                        <p:par>
                          <p:cTn id="49" fill="hold">
                            <p:stCondLst>
                              <p:cond delay="0"/>
                            </p:stCondLst>
                            <p:childTnLst>
                              <p:par>
                                <p:cTn id="50" presetID="10" presetClass="entr" presetSubtype="0" fill="hold" grpId="0" nodeType="clickEffect">
                                  <p:stCondLst>
                                    <p:cond delay="0"/>
                                  </p:stCondLst>
                                  <p:childTnLst>
                                    <p:set>
                                      <p:cBhvr>
                                        <p:cTn id="51" dur="1" fill="hold">
                                          <p:stCondLst>
                                            <p:cond delay="0"/>
                                          </p:stCondLst>
                                        </p:cTn>
                                        <p:tgtEl>
                                          <p:spTgt spid="19">
                                            <p:txEl>
                                              <p:pRg st="0" end="0"/>
                                            </p:txEl>
                                          </p:spTgt>
                                        </p:tgtEl>
                                        <p:attrNameLst>
                                          <p:attrName>style.visibility</p:attrName>
                                        </p:attrNameLst>
                                      </p:cBhvr>
                                      <p:to>
                                        <p:strVal val="visible"/>
                                      </p:to>
                                    </p:set>
                                    <p:animEffect transition="in" filter="fade">
                                      <p:cBhvr>
                                        <p:cTn id="52" dur="500"/>
                                        <p:tgtEl>
                                          <p:spTgt spid="1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9" grpId="0" build="allAtOnce"/>
      <p:bldP spid="12" grpId="0" build="allAtOnce"/>
      <p:bldP spid="15" grpId="0" build="allAtOnce"/>
      <p:bldP spid="19" grpId="0" build="allAtOnce"/>
    </p:bld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LA LOCALIZACIÓN DE LAS FIRMAS, EMPLEO, DESCENTRALIZACIÓN</a:t>
            </a:r>
            <a:endParaRPr lang="en-US" dirty="0"/>
          </a:p>
        </p:txBody>
      </p:sp>
      <p:sp>
        <p:nvSpPr>
          <p:cNvPr id="3" name="2 Marcador de contenido"/>
          <p:cNvSpPr>
            <a:spLocks noGrp="1"/>
          </p:cNvSpPr>
          <p:nvPr>
            <p:ph idx="1"/>
          </p:nvPr>
        </p:nvSpPr>
        <p:spPr/>
        <p:txBody>
          <a:bodyPr>
            <a:normAutofit/>
          </a:bodyPr>
          <a:lstStyle/>
          <a:p>
            <a:r>
              <a:rPr lang="es-MX" dirty="0" smtClean="0"/>
              <a:t>Resumen (cont.):</a:t>
            </a:r>
          </a:p>
          <a:p>
            <a:r>
              <a:rPr lang="es-MX" dirty="0" smtClean="0"/>
              <a:t>La descentralización es </a:t>
            </a:r>
            <a:r>
              <a:rPr lang="es-MX" dirty="0" err="1" smtClean="0"/>
              <a:t>multi</a:t>
            </a:r>
            <a:r>
              <a:rPr lang="es-MX" dirty="0" smtClean="0"/>
              <a:t> - céntrica</a:t>
            </a:r>
          </a:p>
          <a:p>
            <a:r>
              <a:rPr lang="es-MX" dirty="0" smtClean="0"/>
              <a:t>Sigue habiendo economías de aglomeración</a:t>
            </a:r>
          </a:p>
          <a:p>
            <a:r>
              <a:rPr lang="es-MX" dirty="0" smtClean="0"/>
              <a:t>Conclusión: el patrón de </a:t>
            </a:r>
            <a:r>
              <a:rPr lang="es-MX" dirty="0" err="1" smtClean="0"/>
              <a:t>multi</a:t>
            </a:r>
            <a:r>
              <a:rPr lang="es-MX" dirty="0" smtClean="0"/>
              <a:t> – descentralización es el resultado de los beneficios de la descentralización y los beneficios de aglomeración</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60</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DISTRIBUCIÓN ESPACIAL DEL EMPLEO</a:t>
            </a:r>
            <a:endParaRPr lang="en-US" dirty="0"/>
          </a:p>
        </p:txBody>
      </p:sp>
      <p:sp>
        <p:nvSpPr>
          <p:cNvPr id="3" name="2 Marcador de contenido"/>
          <p:cNvSpPr>
            <a:spLocks noGrp="1"/>
          </p:cNvSpPr>
          <p:nvPr>
            <p:ph idx="1"/>
          </p:nvPr>
        </p:nvSpPr>
        <p:spPr/>
        <p:txBody>
          <a:bodyPr>
            <a:normAutofit lnSpcReduction="10000"/>
          </a:bodyPr>
          <a:lstStyle/>
          <a:p>
            <a:r>
              <a:rPr lang="es-MX" dirty="0" smtClean="0"/>
              <a:t>La observación de las áreas metropolitanas permite concluir que, en general:</a:t>
            </a:r>
          </a:p>
          <a:p>
            <a:r>
              <a:rPr lang="es-MX" dirty="0" smtClean="0"/>
              <a:t>La densidad del empleo (empleos/km2) decrece con la distancia al centro.</a:t>
            </a:r>
          </a:p>
          <a:p>
            <a:r>
              <a:rPr lang="es-MX" dirty="0" smtClean="0"/>
              <a:t>(exponencialmente, como la densidad de la construcción)</a:t>
            </a:r>
          </a:p>
          <a:p>
            <a:r>
              <a:rPr lang="es-MX" dirty="0" smtClean="0"/>
              <a:t>El crecimiento del empleo es mayor en las áreas fuera del centro (cerca de carreteras, etc.)</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61</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fontScale="92500" lnSpcReduction="10000"/>
          </a:bodyPr>
          <a:lstStyle/>
          <a:p>
            <a:r>
              <a:rPr lang="es-MX" dirty="0" smtClean="0"/>
              <a:t>Introducimos un modelos para explicar estos patrones</a:t>
            </a:r>
          </a:p>
          <a:p>
            <a:r>
              <a:rPr lang="es-MX" dirty="0" smtClean="0"/>
              <a:t>Empezamos explicando la organización pasada de las ciudades (con un solo centro comercial) y luego extendemos el modelo para explicar la descentralización en </a:t>
            </a:r>
            <a:r>
              <a:rPr lang="es-MX" dirty="0" err="1" smtClean="0"/>
              <a:t>multi</a:t>
            </a:r>
            <a:r>
              <a:rPr lang="es-MX" dirty="0" smtClean="0"/>
              <a:t> – centros.</a:t>
            </a:r>
          </a:p>
          <a:p>
            <a:r>
              <a:rPr lang="es-MX" dirty="0" smtClean="0"/>
              <a:t>En nuestro primer modelo de ciudad estilizada, la gente iba a trabajar a un único centro</a:t>
            </a:r>
          </a:p>
          <a:p>
            <a:r>
              <a:rPr lang="es-MX" dirty="0" smtClean="0"/>
              <a:t>Ello es posible si las firmas valoran más el centro que los hogares. ¿Por qué?</a:t>
            </a:r>
          </a:p>
          <a:p>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62</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a:bodyPr>
          <a:lstStyle/>
          <a:p>
            <a:r>
              <a:rPr lang="es-MX" dirty="0" smtClean="0"/>
              <a:t>Ciudad estilizada (del pasado):</a:t>
            </a:r>
          </a:p>
          <a:p>
            <a:pPr marL="514350" indent="-514350">
              <a:buFont typeface="+mj-lt"/>
              <a:buAutoNum type="arabicPeriod"/>
            </a:pPr>
            <a:r>
              <a:rPr lang="es-MX" dirty="0" smtClean="0"/>
              <a:t>Un solo puerto, desde donde se exporta e importa. Costo de traslado de la mercadería y materias primas: </a:t>
            </a:r>
            <a:r>
              <a:rPr lang="es-MX" b="1" dirty="0" smtClean="0"/>
              <a:t>$</a:t>
            </a:r>
            <a:r>
              <a:rPr lang="es-MX" b="1" i="1" dirty="0" smtClean="0"/>
              <a:t>s por km por unidad</a:t>
            </a:r>
            <a:r>
              <a:rPr lang="es-MX" i="1" dirty="0" smtClean="0"/>
              <a:t>. </a:t>
            </a:r>
            <a:r>
              <a:rPr lang="es-MX" dirty="0" smtClean="0"/>
              <a:t>Distancia al puerto: </a:t>
            </a:r>
            <a:r>
              <a:rPr lang="es-MX" b="1" i="1" dirty="0" smtClean="0"/>
              <a:t>d.</a:t>
            </a:r>
          </a:p>
          <a:p>
            <a:pPr marL="514350" indent="-514350">
              <a:buFont typeface="+mj-lt"/>
              <a:buAutoNum type="arabicPeriod"/>
            </a:pPr>
            <a:r>
              <a:rPr lang="es-MX" dirty="0" smtClean="0"/>
              <a:t>Las firmas producen un mismo producto usando el mismo proceso de producción. El nivel de producto por firma está fijo en </a:t>
            </a:r>
            <a:r>
              <a:rPr lang="es-MX" b="1" i="1" dirty="0" smtClean="0"/>
              <a:t>Q</a:t>
            </a:r>
            <a:endParaRPr lang="es-MX" dirty="0" smtClean="0"/>
          </a:p>
          <a:p>
            <a:pPr marL="514350" indent="-514350">
              <a:buFont typeface="+mj-lt"/>
              <a:buAutoNum type="arabicPeriod"/>
            </a:pPr>
            <a:endParaRPr lang="es-MX" dirty="0" smtClean="0"/>
          </a:p>
          <a:p>
            <a:pPr marL="514350" indent="-514350">
              <a:buFont typeface="+mj-lt"/>
              <a:buAutoNum type="arabicPeriod"/>
            </a:pPr>
            <a:endParaRPr lang="es-MX" dirty="0" smtClean="0"/>
          </a:p>
          <a:p>
            <a:pPr marL="514350" indent="-514350">
              <a:buFont typeface="+mj-lt"/>
              <a:buAutoNum type="arabicPeriod"/>
            </a:pPr>
            <a:endParaRPr lang="en-US" i="1"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63</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a:bodyPr>
          <a:lstStyle/>
          <a:p>
            <a:pPr marL="514350" indent="-514350">
              <a:buFont typeface="+mj-lt"/>
              <a:buAutoNum type="arabicPeriod" startAt="3"/>
            </a:pPr>
            <a:r>
              <a:rPr lang="es-MX" dirty="0" smtClean="0"/>
              <a:t>No hay sustitución de factores. El tamaño de los lotes (</a:t>
            </a:r>
            <a:r>
              <a:rPr lang="es-MX" b="1" i="1" dirty="0" smtClean="0"/>
              <a:t>f</a:t>
            </a:r>
            <a:r>
              <a:rPr lang="es-MX" dirty="0" smtClean="0"/>
              <a:t>) y la estructura que usa cada firma está fijo. La renta por la estructura es </a:t>
            </a:r>
            <a:r>
              <a:rPr lang="es-MX" b="1" i="1" dirty="0" smtClean="0"/>
              <a:t>C</a:t>
            </a:r>
            <a:r>
              <a:rPr lang="es-MX" dirty="0" smtClean="0"/>
              <a:t>. La renta residual del suelo por m2 es </a:t>
            </a:r>
            <a:r>
              <a:rPr lang="es-MX" b="1" i="1" dirty="0" err="1" smtClean="0"/>
              <a:t>r</a:t>
            </a:r>
            <a:r>
              <a:rPr lang="es-MX" b="1" i="1" baseline="-25000" dirty="0" err="1" smtClean="0"/>
              <a:t>c</a:t>
            </a:r>
            <a:r>
              <a:rPr lang="es-MX" b="1" i="1" dirty="0" smtClean="0"/>
              <a:t>(d)</a:t>
            </a:r>
            <a:r>
              <a:rPr lang="es-MX" dirty="0" smtClean="0"/>
              <a:t>. </a:t>
            </a:r>
          </a:p>
          <a:p>
            <a:pPr marL="514350" indent="-514350">
              <a:buFont typeface="+mj-lt"/>
              <a:buAutoNum type="arabicPeriod" startAt="3"/>
            </a:pPr>
            <a:r>
              <a:rPr lang="es-MX" dirty="0" smtClean="0"/>
              <a:t>Los mercados de productos e insumos son perfectamente competitivos.</a:t>
            </a:r>
          </a:p>
          <a:p>
            <a:pPr marL="514350" indent="-514350">
              <a:buFont typeface="+mj-lt"/>
              <a:buAutoNum type="arabicPeriod" startAt="3"/>
            </a:pPr>
            <a:r>
              <a:rPr lang="es-MX" dirty="0" smtClean="0"/>
              <a:t>El suelo se asigna a aquellas firmas que ofrezcan la mayor renta.</a:t>
            </a:r>
          </a:p>
          <a:p>
            <a:pPr marL="514350" indent="-514350">
              <a:buFont typeface="+mj-lt"/>
              <a:buAutoNum type="arabicPeriod" startAt="3"/>
            </a:pPr>
            <a:endParaRPr lang="es-MX" dirty="0" smtClean="0"/>
          </a:p>
          <a:p>
            <a:pPr marL="514350" indent="-514350">
              <a:buFont typeface="+mj-lt"/>
              <a:buAutoNum type="arabicPeriod" startAt="3"/>
            </a:pPr>
            <a:endParaRPr lang="en-US" i="1"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64</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lnSpcReduction="10000"/>
          </a:bodyPr>
          <a:lstStyle/>
          <a:p>
            <a:pPr marL="514350" indent="-514350">
              <a:buFont typeface="+mj-lt"/>
              <a:buAutoNum type="arabicPeriod" startAt="6"/>
            </a:pPr>
            <a:r>
              <a:rPr lang="es-MX" dirty="0" smtClean="0"/>
              <a:t>Cada firma vende </a:t>
            </a:r>
            <a:r>
              <a:rPr lang="es-MX" b="1" i="1" dirty="0" smtClean="0"/>
              <a:t>Q </a:t>
            </a:r>
            <a:r>
              <a:rPr lang="es-MX" dirty="0" smtClean="0"/>
              <a:t>unidades a un precio </a:t>
            </a:r>
            <a:r>
              <a:rPr lang="el-GR" dirty="0" smtClean="0">
                <a:latin typeface="Times New Roman"/>
                <a:cs typeface="Times New Roman"/>
              </a:rPr>
              <a:t>ρ</a:t>
            </a:r>
            <a:endParaRPr lang="es-ES" dirty="0" smtClean="0">
              <a:latin typeface="Times New Roman"/>
              <a:cs typeface="Times New Roman"/>
            </a:endParaRPr>
          </a:p>
          <a:p>
            <a:pPr marL="514350" indent="-514350">
              <a:buFont typeface="+mj-lt"/>
              <a:buAutoNum type="arabicPeriod" startAt="6"/>
            </a:pPr>
            <a:r>
              <a:rPr lang="es-ES" dirty="0" smtClean="0">
                <a:latin typeface="Times New Roman"/>
                <a:cs typeface="Times New Roman"/>
              </a:rPr>
              <a:t>Costos en salarios y materiales por unidad: </a:t>
            </a:r>
            <a:r>
              <a:rPr lang="es-ES" b="1" i="1" dirty="0" smtClean="0">
                <a:latin typeface="Times New Roman"/>
                <a:cs typeface="Times New Roman"/>
              </a:rPr>
              <a:t>A</a:t>
            </a:r>
          </a:p>
          <a:p>
            <a:pPr marL="514350" indent="-514350">
              <a:buFont typeface="+mj-lt"/>
              <a:buAutoNum type="arabicPeriod" startAt="6"/>
            </a:pPr>
            <a:r>
              <a:rPr lang="es-ES" dirty="0" smtClean="0">
                <a:latin typeface="Times New Roman"/>
                <a:cs typeface="Times New Roman"/>
              </a:rPr>
              <a:t>Costos de transporte por unidad: </a:t>
            </a:r>
            <a:r>
              <a:rPr lang="es-ES" b="1" i="1" dirty="0" err="1" smtClean="0">
                <a:latin typeface="Times New Roman"/>
                <a:cs typeface="Times New Roman"/>
              </a:rPr>
              <a:t>sd</a:t>
            </a:r>
            <a:endParaRPr lang="es-ES" b="1" i="1" dirty="0" smtClean="0">
              <a:latin typeface="Times New Roman"/>
              <a:cs typeface="Times New Roman"/>
            </a:endParaRPr>
          </a:p>
          <a:p>
            <a:pPr marL="514350" indent="-514350">
              <a:buFont typeface="+mj-lt"/>
              <a:buAutoNum type="arabicPeriod" startAt="6"/>
            </a:pPr>
            <a:r>
              <a:rPr lang="es-ES" dirty="0" smtClean="0">
                <a:latin typeface="Times New Roman"/>
                <a:cs typeface="Times New Roman"/>
              </a:rPr>
              <a:t>Beneficios de cada firma:</a:t>
            </a:r>
            <a:endParaRPr lang="es-MX" dirty="0" smtClean="0"/>
          </a:p>
          <a:p>
            <a:pPr marL="514350" indent="-514350">
              <a:buFont typeface="+mj-lt"/>
              <a:buAutoNum type="arabicPeriod" startAt="6"/>
            </a:pPr>
            <a:endParaRPr lang="es-MX" dirty="0" smtClean="0"/>
          </a:p>
          <a:p>
            <a:pPr marL="514350" indent="-514350">
              <a:buFont typeface="+mj-lt"/>
              <a:buAutoNum type="arabicPeriod" startAt="6"/>
            </a:pPr>
            <a:r>
              <a:rPr lang="es-MX" dirty="0" smtClean="0"/>
              <a:t> En competencia perfecta en equilibrio los beneficios van a ser cero</a:t>
            </a:r>
          </a:p>
          <a:p>
            <a:pPr marL="514350" indent="-514350">
              <a:buFont typeface="+mj-lt"/>
              <a:buAutoNum type="arabicPeriod" startAt="6"/>
            </a:pPr>
            <a:r>
              <a:rPr lang="es-MX" dirty="0" smtClean="0"/>
              <a:t> </a:t>
            </a:r>
          </a:p>
          <a:p>
            <a:pPr marL="514350" indent="-514350">
              <a:buFont typeface="+mj-lt"/>
              <a:buAutoNum type="arabicPeriod" startAt="6"/>
            </a:pPr>
            <a:endParaRPr lang="en-US" i="1"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65</a:t>
            </a:fld>
            <a:endParaRPr lang="es-ES"/>
          </a:p>
        </p:txBody>
      </p:sp>
      <p:graphicFrame>
        <p:nvGraphicFramePr>
          <p:cNvPr id="6" name="5 Objeto"/>
          <p:cNvGraphicFramePr>
            <a:graphicFrameLocks noChangeAspect="1"/>
          </p:cNvGraphicFramePr>
          <p:nvPr/>
        </p:nvGraphicFramePr>
        <p:xfrm>
          <a:off x="2714612" y="3786190"/>
          <a:ext cx="4222780" cy="500066"/>
        </p:xfrm>
        <a:graphic>
          <a:graphicData uri="http://schemas.openxmlformats.org/presentationml/2006/ole">
            <p:oleObj spid="_x0000_s68610" name="Ecuación" r:id="rId3" imgW="1930320" imgH="228600" progId="Equation.3">
              <p:embed/>
            </p:oleObj>
          </a:graphicData>
        </a:graphic>
      </p:graphicFrame>
      <p:graphicFrame>
        <p:nvGraphicFramePr>
          <p:cNvPr id="8" name="7 Objeto"/>
          <p:cNvGraphicFramePr>
            <a:graphicFrameLocks noChangeAspect="1"/>
          </p:cNvGraphicFramePr>
          <p:nvPr/>
        </p:nvGraphicFramePr>
        <p:xfrm>
          <a:off x="2757908" y="5429264"/>
          <a:ext cx="2712612" cy="704852"/>
        </p:xfrm>
        <a:graphic>
          <a:graphicData uri="http://schemas.openxmlformats.org/presentationml/2006/ole">
            <p:oleObj spid="_x0000_s68612" name="Ecuación" r:id="rId4" imgW="161280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animEffect transition="in" filter="fade">
                                      <p:cBhvr>
                                        <p:cTn id="27" dur="500"/>
                                        <p:tgtEl>
                                          <p:spTgt spid="3">
                                            <p:txEl>
                                              <p:pRg st="5" end="5"/>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6" end="6"/>
                                            </p:txEl>
                                          </p:spTgt>
                                        </p:tgtEl>
                                        <p:attrNameLst>
                                          <p:attrName>style.visibility</p:attrName>
                                        </p:attrNameLst>
                                      </p:cBhvr>
                                      <p:to>
                                        <p:strVal val="visible"/>
                                      </p:to>
                                    </p:set>
                                    <p:animEffect transition="in" filter="fade">
                                      <p:cBhvr>
                                        <p:cTn id="32" dur="500"/>
                                        <p:tgtEl>
                                          <p:spTgt spid="3">
                                            <p:txEl>
                                              <p:pRg st="6" end="6"/>
                                            </p:txEl>
                                          </p:spTgt>
                                        </p:tgtEl>
                                      </p:cBhvr>
                                    </p:animEffect>
                                  </p:childTnLst>
                                </p:cTn>
                              </p:par>
                            </p:childTnLst>
                          </p:cTn>
                        </p:par>
                      </p:childTnLst>
                    </p:cTn>
                  </p:par>
                  <p:par>
                    <p:cTn id="33" fill="hold">
                      <p:stCondLst>
                        <p:cond delay="indefinite"/>
                      </p:stCondLst>
                      <p:childTnLst>
                        <p:par>
                          <p:cTn id="34" fill="hold">
                            <p:stCondLst>
                              <p:cond delay="0"/>
                            </p:stCondLst>
                            <p:childTnLst>
                              <p:par>
                                <p:cTn id="35" presetID="10" presetClass="entr" presetSubtype="0" fill="hold" nodeType="clickEffect">
                                  <p:stCondLst>
                                    <p:cond delay="0"/>
                                  </p:stCondLst>
                                  <p:childTnLst>
                                    <p:set>
                                      <p:cBhvr>
                                        <p:cTn id="36" dur="1" fill="hold">
                                          <p:stCondLst>
                                            <p:cond delay="0"/>
                                          </p:stCondLst>
                                        </p:cTn>
                                        <p:tgtEl>
                                          <p:spTgt spid="6"/>
                                        </p:tgtEl>
                                        <p:attrNameLst>
                                          <p:attrName>style.visibility</p:attrName>
                                        </p:attrNameLst>
                                      </p:cBhvr>
                                      <p:to>
                                        <p:strVal val="visible"/>
                                      </p:to>
                                    </p:set>
                                    <p:animEffect transition="in" filter="fade">
                                      <p:cBhvr>
                                        <p:cTn id="37" dur="2000"/>
                                        <p:tgtEl>
                                          <p:spTgt spid="6"/>
                                        </p:tgtEl>
                                      </p:cBhvr>
                                    </p:animEffect>
                                  </p:childTnLst>
                                </p:cTn>
                              </p:par>
                            </p:childTnLst>
                          </p:cTn>
                        </p:par>
                      </p:childTnLst>
                    </p:cTn>
                  </p:par>
                  <p:par>
                    <p:cTn id="38" fill="hold">
                      <p:stCondLst>
                        <p:cond delay="indefinite"/>
                      </p:stCondLst>
                      <p:childTnLst>
                        <p:par>
                          <p:cTn id="39" fill="hold">
                            <p:stCondLst>
                              <p:cond delay="0"/>
                            </p:stCondLst>
                            <p:childTnLst>
                              <p:par>
                                <p:cTn id="40" presetID="10" presetClass="entr" presetSubtype="0" fill="hold" nodeType="clickEffect">
                                  <p:stCondLst>
                                    <p:cond delay="0"/>
                                  </p:stCondLst>
                                  <p:childTnLst>
                                    <p:set>
                                      <p:cBhvr>
                                        <p:cTn id="41" dur="1" fill="hold">
                                          <p:stCondLst>
                                            <p:cond delay="0"/>
                                          </p:stCondLst>
                                        </p:cTn>
                                        <p:tgtEl>
                                          <p:spTgt spid="8"/>
                                        </p:tgtEl>
                                        <p:attrNameLst>
                                          <p:attrName>style.visibility</p:attrName>
                                        </p:attrNameLst>
                                      </p:cBhvr>
                                      <p:to>
                                        <p:strVal val="visible"/>
                                      </p:to>
                                    </p:set>
                                    <p:animEffect transition="in" filter="fade">
                                      <p:cBhvr>
                                        <p:cTn id="4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fontScale="92500" lnSpcReduction="10000"/>
          </a:bodyPr>
          <a:lstStyle/>
          <a:p>
            <a:pPr marL="514350" indent="-514350"/>
            <a:r>
              <a:rPr lang="en-US" dirty="0" smtClean="0"/>
              <a:t>Dado </a:t>
            </a:r>
            <a:r>
              <a:rPr lang="en-US" dirty="0" err="1" smtClean="0"/>
              <a:t>que</a:t>
            </a:r>
            <a:r>
              <a:rPr lang="en-US" dirty="0" smtClean="0"/>
              <a:t> </a:t>
            </a:r>
            <a:r>
              <a:rPr lang="el-GR" dirty="0" smtClean="0">
                <a:latin typeface="Times New Roman"/>
                <a:cs typeface="Times New Roman"/>
              </a:rPr>
              <a:t>ρ</a:t>
            </a:r>
            <a:r>
              <a:rPr lang="es-ES" dirty="0" smtClean="0">
                <a:latin typeface="Times New Roman"/>
                <a:cs typeface="Times New Roman"/>
              </a:rPr>
              <a:t>, C, A y Q no varían con </a:t>
            </a:r>
            <a:r>
              <a:rPr lang="es-ES" b="1" i="1" dirty="0" smtClean="0">
                <a:latin typeface="Times New Roman"/>
                <a:cs typeface="Times New Roman"/>
              </a:rPr>
              <a:t>d</a:t>
            </a:r>
            <a:r>
              <a:rPr lang="es-ES" dirty="0" smtClean="0">
                <a:latin typeface="Times New Roman"/>
                <a:cs typeface="Times New Roman"/>
              </a:rPr>
              <a:t>, las rentas del suelo van a compensar exactamente os mayores costos de transporte en cualquier punto de la ciudad</a:t>
            </a:r>
          </a:p>
          <a:p>
            <a:pPr marL="514350" indent="-514350"/>
            <a:r>
              <a:rPr lang="es-ES" dirty="0" smtClean="0">
                <a:latin typeface="Times New Roman"/>
                <a:cs typeface="Times New Roman"/>
              </a:rPr>
              <a:t>Al igual que en el caso de los hogares, las firmas estarán indiferentes con respecto a </a:t>
            </a:r>
            <a:r>
              <a:rPr lang="es-ES" b="1" i="1" dirty="0" smtClean="0">
                <a:latin typeface="Times New Roman"/>
                <a:cs typeface="Times New Roman"/>
              </a:rPr>
              <a:t>d</a:t>
            </a:r>
            <a:endParaRPr lang="es-ES" dirty="0" smtClean="0">
              <a:latin typeface="Times New Roman"/>
              <a:cs typeface="Times New Roman"/>
            </a:endParaRPr>
          </a:p>
          <a:p>
            <a:pPr marL="514350" indent="-514350"/>
            <a:r>
              <a:rPr lang="es-ES" dirty="0" smtClean="0">
                <a:latin typeface="Times New Roman"/>
                <a:cs typeface="Times New Roman"/>
              </a:rPr>
              <a:t>A medida que las firmas se mueven hacia fuera del centro, la renta residual del suelo decrece exactamente lo mismo que crecen los costos de transporte por m2:</a:t>
            </a:r>
          </a:p>
          <a:p>
            <a:pPr marL="514350" indent="-514350"/>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66</a:t>
            </a:fld>
            <a:endParaRPr lang="es-ES"/>
          </a:p>
        </p:txBody>
      </p:sp>
      <p:graphicFrame>
        <p:nvGraphicFramePr>
          <p:cNvPr id="8" name="7 Objeto"/>
          <p:cNvGraphicFramePr>
            <a:graphicFrameLocks noChangeAspect="1"/>
          </p:cNvGraphicFramePr>
          <p:nvPr/>
        </p:nvGraphicFramePr>
        <p:xfrm>
          <a:off x="5445125" y="5572125"/>
          <a:ext cx="1538288" cy="704850"/>
        </p:xfrm>
        <a:graphic>
          <a:graphicData uri="http://schemas.openxmlformats.org/presentationml/2006/ole">
            <p:oleObj spid="_x0000_s69635" name="Ecuación" r:id="rId3" imgW="91440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8"/>
                                        </p:tgtEl>
                                        <p:attrNameLst>
                                          <p:attrName>style.visibility</p:attrName>
                                        </p:attrNameLst>
                                      </p:cBhvr>
                                      <p:to>
                                        <p:strVal val="visible"/>
                                      </p:to>
                                    </p:set>
                                    <p:animEffect transition="in" filter="fade">
                                      <p:cBhvr>
                                        <p:cTn id="22"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lnSpcReduction="10000"/>
          </a:bodyPr>
          <a:lstStyle/>
          <a:p>
            <a:pPr marL="514350" indent="-514350"/>
            <a:r>
              <a:rPr lang="es-UY" dirty="0" smtClean="0"/>
              <a:t>Ahora podemos ver cómo es que un centro comercial se desarrolla en el centro:</a:t>
            </a:r>
          </a:p>
          <a:p>
            <a:pPr marL="514350" indent="-514350"/>
            <a:r>
              <a:rPr lang="es-UY" i="1" dirty="0" smtClean="0"/>
              <a:t>La pendiente de la renta del suelo para las firmas debe ser mayor a la de los hogares</a:t>
            </a:r>
          </a:p>
          <a:p>
            <a:pPr marL="514350" indent="-514350"/>
            <a:r>
              <a:rPr lang="es-UY" dirty="0" smtClean="0"/>
              <a:t>Los incrementos en los costos de transporte de mercaderías deben crecer más rápidamente que los costos de traslado para las personas a medida que crece </a:t>
            </a:r>
            <a:r>
              <a:rPr lang="es-UY" b="1" i="1" dirty="0" smtClean="0"/>
              <a:t>d</a:t>
            </a:r>
          </a:p>
          <a:p>
            <a:pPr marL="514350" indent="-514350"/>
            <a:r>
              <a:rPr lang="es-UY" dirty="0" smtClean="0"/>
              <a:t>Esto será así a mayor </a:t>
            </a:r>
            <a:r>
              <a:rPr lang="es-UY" b="1" dirty="0" smtClean="0"/>
              <a:t>s </a:t>
            </a:r>
            <a:r>
              <a:rPr lang="es-UY" dirty="0" smtClean="0"/>
              <a:t> y </a:t>
            </a:r>
            <a:r>
              <a:rPr lang="es-UY" b="1" i="1" dirty="0" smtClean="0"/>
              <a:t> </a:t>
            </a:r>
            <a:r>
              <a:rPr lang="es-UY" dirty="0" smtClean="0"/>
              <a:t> menor </a:t>
            </a:r>
            <a:r>
              <a:rPr lang="es-UY" b="1" i="1" dirty="0" smtClean="0"/>
              <a:t>f</a:t>
            </a:r>
            <a:endParaRPr lang="es-UY"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67</a:t>
            </a:fld>
            <a:endParaRPr lang="es-ES"/>
          </a:p>
        </p:txBody>
      </p:sp>
      <p:graphicFrame>
        <p:nvGraphicFramePr>
          <p:cNvPr id="8" name="7 Objeto"/>
          <p:cNvGraphicFramePr>
            <a:graphicFrameLocks noChangeAspect="1"/>
          </p:cNvGraphicFramePr>
          <p:nvPr/>
        </p:nvGraphicFramePr>
        <p:xfrm>
          <a:off x="7358082" y="5357826"/>
          <a:ext cx="1538288" cy="704850"/>
        </p:xfrm>
        <a:graphic>
          <a:graphicData uri="http://schemas.openxmlformats.org/presentationml/2006/ole">
            <p:oleObj spid="_x0000_s70658" name="Ecuación" r:id="rId3" imgW="91440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fontScale="92500" lnSpcReduction="20000"/>
          </a:bodyPr>
          <a:lstStyle/>
          <a:p>
            <a:pPr marL="514350" indent="-514350"/>
            <a:r>
              <a:rPr lang="es-UY" dirty="0" smtClean="0"/>
              <a:t>Bajo estas condiciones las firmas ocupan el centro y los hogares la periferia</a:t>
            </a:r>
          </a:p>
          <a:p>
            <a:pPr marL="514350" indent="-514350"/>
            <a:r>
              <a:rPr lang="es-UY" dirty="0" smtClean="0"/>
              <a:t>En un punto la renta de la tierra para ambos usos se iguala: </a:t>
            </a:r>
            <a:r>
              <a:rPr lang="es-UY" b="1" i="1" dirty="0" smtClean="0"/>
              <a:t>r(m)</a:t>
            </a:r>
            <a:endParaRPr lang="es-UY" dirty="0" smtClean="0"/>
          </a:p>
          <a:p>
            <a:pPr marL="514350" indent="-514350"/>
            <a:r>
              <a:rPr lang="es-UY" dirty="0" smtClean="0"/>
              <a:t>Al borde, la renta del suelo con destino a vivienda es igual a la agrícola: </a:t>
            </a:r>
            <a:r>
              <a:rPr lang="es-UY" b="1" i="1" dirty="0" smtClean="0"/>
              <a:t>r(b) = r </a:t>
            </a:r>
            <a:r>
              <a:rPr lang="es-UY" b="1" i="1" baseline="30000" dirty="0" smtClean="0"/>
              <a:t>a</a:t>
            </a:r>
            <a:endParaRPr lang="es-UY" dirty="0" smtClean="0"/>
          </a:p>
          <a:p>
            <a:pPr marL="514350" indent="-514350"/>
            <a:r>
              <a:rPr lang="es-UY" dirty="0" smtClean="0"/>
              <a:t>La renta industrial del suelo tiene dos componentes: el costo de oportunidad del suelo para uso residencial y la renta por la localización cerca del puerto por ahorro de costos de transporte de mercaderías desde </a:t>
            </a:r>
            <a:r>
              <a:rPr lang="es-UY" b="1" i="1" dirty="0" smtClean="0"/>
              <a:t>m</a:t>
            </a:r>
            <a:endParaRPr lang="es-UY"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68</a:t>
            </a:fld>
            <a:endParaRPr lang="es-ES"/>
          </a:p>
        </p:txBody>
      </p:sp>
      <p:graphicFrame>
        <p:nvGraphicFramePr>
          <p:cNvPr id="8" name="7 Objeto"/>
          <p:cNvGraphicFramePr>
            <a:graphicFrameLocks noChangeAspect="1"/>
          </p:cNvGraphicFramePr>
          <p:nvPr/>
        </p:nvGraphicFramePr>
        <p:xfrm>
          <a:off x="5857884" y="5929330"/>
          <a:ext cx="2647950" cy="704850"/>
        </p:xfrm>
        <a:graphic>
          <a:graphicData uri="http://schemas.openxmlformats.org/presentationml/2006/ole">
            <p:oleObj spid="_x0000_s71682" name="Ecuación" r:id="rId3" imgW="1574640" imgH="4190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nodeType="clickEffect">
                                  <p:stCondLst>
                                    <p:cond delay="0"/>
                                  </p:stCondLst>
                                  <p:childTnLst>
                                    <p:set>
                                      <p:cBhvr>
                                        <p:cTn id="26" dur="1" fill="hold">
                                          <p:stCondLst>
                                            <p:cond delay="0"/>
                                          </p:stCondLst>
                                        </p:cTn>
                                        <p:tgtEl>
                                          <p:spTgt spid="8"/>
                                        </p:tgtEl>
                                        <p:attrNameLst>
                                          <p:attrName>style.visibility</p:attrName>
                                        </p:attrNameLst>
                                      </p:cBhvr>
                                      <p:to>
                                        <p:strVal val="visible"/>
                                      </p:to>
                                    </p:set>
                                    <p:animEffect transition="in" filter="fade">
                                      <p:cBhvr>
                                        <p:cTn id="2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69</a:t>
            </a:fld>
            <a:endParaRPr lang="es-ES"/>
          </a:p>
        </p:txBody>
      </p:sp>
      <p:pic>
        <p:nvPicPr>
          <p:cNvPr id="72707" name="Picture 3"/>
          <p:cNvPicPr>
            <a:picLocks noGrp="1" noChangeAspect="1" noChangeArrowheads="1"/>
          </p:cNvPicPr>
          <p:nvPr>
            <p:ph idx="1"/>
          </p:nvPr>
        </p:nvPicPr>
        <p:blipFill>
          <a:blip r:embed="rId2" cstate="print"/>
          <a:srcRect/>
          <a:stretch>
            <a:fillRect/>
          </a:stretch>
        </p:blipFill>
        <p:spPr bwMode="auto">
          <a:xfrm>
            <a:off x="0" y="1383712"/>
            <a:ext cx="9144000" cy="5477897"/>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CRECIMIENTO Y PRECIO DE LA VIVIENDA</a:t>
            </a:r>
            <a:endParaRPr lang="es-ES" dirty="0"/>
          </a:p>
        </p:txBody>
      </p:sp>
      <p:sp>
        <p:nvSpPr>
          <p:cNvPr id="3" name="2 Marcador de contenido"/>
          <p:cNvSpPr>
            <a:spLocks noGrp="1"/>
          </p:cNvSpPr>
          <p:nvPr>
            <p:ph idx="1"/>
          </p:nvPr>
        </p:nvSpPr>
        <p:spPr/>
        <p:txBody>
          <a:bodyPr>
            <a:normAutofit fontScale="85000" lnSpcReduction="20000"/>
          </a:bodyPr>
          <a:lstStyle/>
          <a:p>
            <a:r>
              <a:rPr lang="es-ES" dirty="0" smtClean="0"/>
              <a:t>La (inversa de) la tasa de capitalización en el momento actual (</a:t>
            </a:r>
            <a:r>
              <a:rPr lang="es-ES" i="1" dirty="0" smtClean="0"/>
              <a:t>t = 0</a:t>
            </a:r>
            <a:r>
              <a:rPr lang="es-ES" dirty="0" smtClean="0"/>
              <a:t>)</a:t>
            </a:r>
          </a:p>
          <a:p>
            <a:endParaRPr lang="es-ES" dirty="0" smtClean="0"/>
          </a:p>
          <a:p>
            <a:endParaRPr lang="es-ES" dirty="0" smtClean="0"/>
          </a:p>
          <a:p>
            <a:endParaRPr lang="es-ES" dirty="0" smtClean="0"/>
          </a:p>
          <a:p>
            <a:endParaRPr lang="es-ES" dirty="0" smtClean="0"/>
          </a:p>
          <a:p>
            <a:r>
              <a:rPr lang="es-ES" dirty="0" smtClean="0"/>
              <a:t>Sin crecimiento de la ciudad (</a:t>
            </a:r>
            <a:r>
              <a:rPr lang="es-ES" i="1" dirty="0" smtClean="0"/>
              <a:t>g = 0</a:t>
            </a:r>
            <a:r>
              <a:rPr lang="es-ES" dirty="0" smtClean="0"/>
              <a:t>), tasa de capitalización = </a:t>
            </a:r>
            <a:r>
              <a:rPr lang="es-ES" i="1" dirty="0" smtClean="0"/>
              <a:t>i</a:t>
            </a:r>
          </a:p>
          <a:p>
            <a:r>
              <a:rPr lang="es-ES" dirty="0" smtClean="0"/>
              <a:t>Con crecimiento, es menor a </a:t>
            </a:r>
            <a:r>
              <a:rPr lang="es-ES" i="1" dirty="0" smtClean="0"/>
              <a:t>i</a:t>
            </a:r>
          </a:p>
          <a:p>
            <a:r>
              <a:rPr lang="es-ES" dirty="0" smtClean="0"/>
              <a:t>Cerca del borde, </a:t>
            </a:r>
            <a:r>
              <a:rPr lang="es-ES" i="1" dirty="0" smtClean="0"/>
              <a:t>R</a:t>
            </a:r>
            <a:r>
              <a:rPr lang="es-ES" i="1" baseline="-25000" dirty="0" smtClean="0"/>
              <a:t>o</a:t>
            </a:r>
            <a:r>
              <a:rPr lang="es-ES" i="1" dirty="0" smtClean="0"/>
              <a:t>(d) </a:t>
            </a:r>
            <a:r>
              <a:rPr lang="es-ES" dirty="0" smtClean="0"/>
              <a:t>es menor, tasa de capitalización es menor y las rentas crecen más rápido</a:t>
            </a:r>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7</a:t>
            </a:fld>
            <a:endParaRPr lang="es-ES"/>
          </a:p>
        </p:txBody>
      </p:sp>
      <p:graphicFrame>
        <p:nvGraphicFramePr>
          <p:cNvPr id="6" name="5 Objeto"/>
          <p:cNvGraphicFramePr>
            <a:graphicFrameLocks noChangeAspect="1"/>
          </p:cNvGraphicFramePr>
          <p:nvPr/>
        </p:nvGraphicFramePr>
        <p:xfrm>
          <a:off x="2285984" y="2643182"/>
          <a:ext cx="4677088" cy="1000132"/>
        </p:xfrm>
        <a:graphic>
          <a:graphicData uri="http://schemas.openxmlformats.org/presentationml/2006/ole">
            <p:oleObj spid="_x0000_s4098" name="Ecuación" r:id="rId3" imgW="2019240" imgH="431640" progId="Equation.3">
              <p:embed/>
            </p:oleObj>
          </a:graphicData>
        </a:graphic>
      </p:graphicFrame>
    </p:spTree>
  </p:cSld>
  <p:clrMapOvr>
    <a:masterClrMapping/>
  </p:clrMapOvr>
  <p:transition/>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fontScale="85000" lnSpcReduction="10000"/>
          </a:bodyPr>
          <a:lstStyle/>
          <a:p>
            <a:pPr marL="514350" indent="-514350"/>
            <a:r>
              <a:rPr lang="es-UY" dirty="0" smtClean="0"/>
              <a:t>Si las firmas se diferenciaran por nivel de producción, uso del suelo, procesos de producción, costos de transporte de la mercadería, tendríamos una renta residual del suelo distinta para cada tipo de firma, con las firmas con la mayor pendiente ubicadas más al centro.</a:t>
            </a:r>
          </a:p>
          <a:p>
            <a:pPr marL="514350" indent="-514350"/>
            <a:r>
              <a:rPr lang="es-UY" dirty="0" smtClean="0"/>
              <a:t>Si analizamos la pendiente de la renta del suelo para las firmas, podemos ver que las firmas que se ubicarán más cerca del centro serán las que tienen mayores costos de transporte, y usen menos suelo</a:t>
            </a:r>
            <a:endParaRPr lang="es-UY"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70</a:t>
            </a:fld>
            <a:endParaRPr lang="es-ES"/>
          </a:p>
        </p:txBody>
      </p:sp>
      <p:graphicFrame>
        <p:nvGraphicFramePr>
          <p:cNvPr id="8" name="7 Objeto"/>
          <p:cNvGraphicFramePr>
            <a:graphicFrameLocks noChangeAspect="1"/>
          </p:cNvGraphicFramePr>
          <p:nvPr/>
        </p:nvGraphicFramePr>
        <p:xfrm>
          <a:off x="3857620" y="5572140"/>
          <a:ext cx="704850" cy="727075"/>
        </p:xfrm>
        <a:graphic>
          <a:graphicData uri="http://schemas.openxmlformats.org/presentationml/2006/ole">
            <p:oleObj spid="_x0000_s73730" name="Ecuación" r:id="rId3" imgW="419040" imgH="43164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nodeType="clickEffect">
                                  <p:stCondLst>
                                    <p:cond delay="0"/>
                                  </p:stCondLst>
                                  <p:childTnLst>
                                    <p:set>
                                      <p:cBhvr>
                                        <p:cTn id="16" dur="1" fill="hold">
                                          <p:stCondLst>
                                            <p:cond delay="0"/>
                                          </p:stCondLst>
                                        </p:cTn>
                                        <p:tgtEl>
                                          <p:spTgt spid="8"/>
                                        </p:tgtEl>
                                        <p:attrNameLst>
                                          <p:attrName>style.visibility</p:attrName>
                                        </p:attrNameLst>
                                      </p:cBhvr>
                                      <p:to>
                                        <p:strVal val="visible"/>
                                      </p:to>
                                    </p:set>
                                    <p:animEffect transition="in" filter="fade">
                                      <p:cBhvr>
                                        <p:cTn id="17" dur="20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MERCADO DEL SUELO CON UN CENTRO COMERCIAL</a:t>
            </a:r>
            <a:endParaRPr lang="en-US" dirty="0"/>
          </a:p>
        </p:txBody>
      </p:sp>
      <p:sp>
        <p:nvSpPr>
          <p:cNvPr id="3" name="2 Marcador de contenido"/>
          <p:cNvSpPr>
            <a:spLocks noGrp="1"/>
          </p:cNvSpPr>
          <p:nvPr>
            <p:ph idx="1"/>
          </p:nvPr>
        </p:nvSpPr>
        <p:spPr/>
        <p:txBody>
          <a:bodyPr>
            <a:normAutofit/>
          </a:bodyPr>
          <a:lstStyle/>
          <a:p>
            <a:pPr marL="514350" indent="-514350"/>
            <a:r>
              <a:rPr lang="es-UY" dirty="0" smtClean="0"/>
              <a:t>Las firmas en el centro serán las que sus estructuras sean más densas (edificios de oficinas altos)</a:t>
            </a:r>
            <a:endParaRPr lang="es-UY"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71</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DESCENTRALIZACIÓN DE LAS INDUSTRIAS CON LA TECNOLOGÍA</a:t>
            </a:r>
            <a:endParaRPr lang="en-US" dirty="0"/>
          </a:p>
        </p:txBody>
      </p:sp>
      <p:sp>
        <p:nvSpPr>
          <p:cNvPr id="3" name="2 Marcador de contenido"/>
          <p:cNvSpPr>
            <a:spLocks noGrp="1"/>
          </p:cNvSpPr>
          <p:nvPr>
            <p:ph idx="1"/>
          </p:nvPr>
        </p:nvSpPr>
        <p:spPr/>
        <p:txBody>
          <a:bodyPr>
            <a:normAutofit fontScale="92500" lnSpcReduction="20000"/>
          </a:bodyPr>
          <a:lstStyle/>
          <a:p>
            <a:pPr marL="514350" indent="-514350"/>
            <a:r>
              <a:rPr lang="es-UY" dirty="0" smtClean="0"/>
              <a:t>Explicación de la descentralización de la industria:</a:t>
            </a:r>
          </a:p>
          <a:p>
            <a:pPr marL="514350" indent="-514350">
              <a:buFont typeface="+mj-lt"/>
              <a:buAutoNum type="arabicPeriod"/>
            </a:pPr>
            <a:r>
              <a:rPr lang="es-UY" dirty="0" smtClean="0"/>
              <a:t>Evolución de los medios de transporte: ferrocarril, autopistas (S XIX)</a:t>
            </a:r>
          </a:p>
          <a:p>
            <a:pPr marL="514350" indent="-514350">
              <a:buFont typeface="+mj-lt"/>
              <a:buAutoNum type="arabicPeriod"/>
            </a:pPr>
            <a:r>
              <a:rPr lang="es-UY" dirty="0" smtClean="0"/>
              <a:t>Cambio en métodos de producción y transporte incrementaron </a:t>
            </a:r>
            <a:r>
              <a:rPr lang="es-UY" b="1" i="1" dirty="0" smtClean="0"/>
              <a:t>f</a:t>
            </a:r>
            <a:r>
              <a:rPr lang="es-UY" dirty="0" smtClean="0"/>
              <a:t>: líneas de ensamblado para producción en serie, stocks.</a:t>
            </a:r>
          </a:p>
          <a:p>
            <a:pPr marL="514350" indent="-514350">
              <a:buFont typeface="+mj-lt"/>
              <a:buAutoNum type="arabicPeriod"/>
            </a:pPr>
            <a:r>
              <a:rPr lang="es-UY" dirty="0" smtClean="0"/>
              <a:t>La pendiente de la renta del suelo bajó</a:t>
            </a:r>
          </a:p>
          <a:p>
            <a:pPr marL="514350" indent="-514350">
              <a:buFont typeface="+mj-lt"/>
              <a:buAutoNum type="arabicPeriod"/>
            </a:pPr>
            <a:r>
              <a:rPr lang="es-UY" dirty="0" smtClean="0"/>
              <a:t>Se hico más rentable ubicarse en sitios más lejanos</a:t>
            </a:r>
            <a:endParaRPr lang="es-UY"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72</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DESCENTRALIZACIÓN DE LAS INDUSTRIAS CON LA TECNOLOGÍA</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73</a:t>
            </a:fld>
            <a:endParaRPr lang="es-ES"/>
          </a:p>
        </p:txBody>
      </p:sp>
      <p:pic>
        <p:nvPicPr>
          <p:cNvPr id="75778" name="Picture 2"/>
          <p:cNvPicPr>
            <a:picLocks noGrp="1" noChangeAspect="1" noChangeArrowheads="1"/>
          </p:cNvPicPr>
          <p:nvPr>
            <p:ph idx="1"/>
          </p:nvPr>
        </p:nvPicPr>
        <p:blipFill>
          <a:blip r:embed="rId2" cstate="print"/>
          <a:srcRect/>
          <a:stretch>
            <a:fillRect/>
          </a:stretch>
        </p:blipFill>
        <p:spPr bwMode="auto">
          <a:xfrm>
            <a:off x="142844" y="1500175"/>
            <a:ext cx="8786874" cy="4929221"/>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MX" dirty="0" smtClean="0"/>
              <a:t>DESCENTRALIZACIÓN DE LAS INDUSTRIAS CON LA TECNOLOGÍA</a:t>
            </a:r>
            <a:endParaRPr lang="en-U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74</a:t>
            </a:fld>
            <a:endParaRPr lang="es-ES"/>
          </a:p>
        </p:txBody>
      </p:sp>
      <p:sp>
        <p:nvSpPr>
          <p:cNvPr id="6" name="5 Marcador de contenido"/>
          <p:cNvSpPr>
            <a:spLocks noGrp="1"/>
          </p:cNvSpPr>
          <p:nvPr>
            <p:ph idx="1"/>
          </p:nvPr>
        </p:nvSpPr>
        <p:spPr/>
        <p:txBody>
          <a:bodyPr/>
          <a:lstStyle/>
          <a:p>
            <a:r>
              <a:rPr lang="es-ES" dirty="0" smtClean="0"/>
              <a:t>Se puede argumentar que la pendiente de la renta del suelo para uso agrícola se hizo cero</a:t>
            </a:r>
          </a:p>
          <a:p>
            <a:r>
              <a:rPr lang="es-ES" dirty="0" smtClean="0"/>
              <a:t>En ese caso, la industria se localizaría donde los demás usos no lo hacen más que en algunos sitios especialmente atractivos para la industria.</a:t>
            </a:r>
          </a:p>
          <a:p>
            <a:r>
              <a:rPr lang="es-ES" dirty="0" smtClean="0"/>
              <a:t>Ejemplos: intersecciones de carreteras, cerca de aeropuertos</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Effect transition="in" filter="fade">
                                      <p:cBhvr>
                                        <p:cTn id="7" dur="500"/>
                                        <p:tgtEl>
                                          <p:spTgt spid="6">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6">
                                            <p:txEl>
                                              <p:pRg st="1" end="1"/>
                                            </p:txEl>
                                          </p:spTgt>
                                        </p:tgtEl>
                                        <p:attrNameLst>
                                          <p:attrName>style.visibility</p:attrName>
                                        </p:attrNameLst>
                                      </p:cBhvr>
                                      <p:to>
                                        <p:strVal val="visible"/>
                                      </p:to>
                                    </p:set>
                                    <p:animEffect transition="in" filter="fade">
                                      <p:cBhvr>
                                        <p:cTn id="12" dur="500"/>
                                        <p:tgtEl>
                                          <p:spTgt spid="6">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6">
                                            <p:txEl>
                                              <p:pRg st="2" end="2"/>
                                            </p:txEl>
                                          </p:spTgt>
                                        </p:tgtEl>
                                        <p:attrNameLst>
                                          <p:attrName>style.visibility</p:attrName>
                                        </p:attrNameLst>
                                      </p:cBhvr>
                                      <p:to>
                                        <p:strVal val="visible"/>
                                      </p:to>
                                    </p:set>
                                    <p:animEffect transition="in" filter="fade">
                                      <p:cBhvr>
                                        <p:cTn id="17" dur="500"/>
                                        <p:tgtEl>
                                          <p:spTgt spid="6">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Las firmas financieras y de servicios que usan espacio de oficina (denso) se han mantenido en el centro de las ciudades hasta (hace muy poco)</a:t>
            </a:r>
          </a:p>
          <a:p>
            <a:r>
              <a:rPr lang="es-ES" dirty="0" smtClean="0"/>
              <a:t>Pero cada vez menos</a:t>
            </a:r>
          </a:p>
          <a:p>
            <a:r>
              <a:rPr lang="es-ES" dirty="0" smtClean="0"/>
              <a:t>Si bien uso del suelo es compatible con mayor densidad, su factor de producción más importante es el trabajo.</a:t>
            </a:r>
          </a:p>
          <a:p>
            <a:r>
              <a:rPr lang="es-ES" dirty="0" smtClean="0"/>
              <a:t>Los costos de conseguir y ensamblar sus fuerza laboral es lo que explica la localización de estas empresas</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75</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a:bodyPr>
          <a:lstStyle/>
          <a:p>
            <a:r>
              <a:rPr lang="es-ES" dirty="0" smtClean="0"/>
              <a:t>Las firmas que se ubiquen más cerca de los hogares de los trabajadores podrán pagarles salarios menores por menores costos de traslado.</a:t>
            </a:r>
          </a:p>
          <a:p>
            <a:r>
              <a:rPr lang="es-ES" dirty="0" smtClean="0"/>
              <a:t>Los salarios variarán con la distancia de forma similar a (o en relación con) la renta del suelo</a:t>
            </a:r>
          </a:p>
          <a:p>
            <a:r>
              <a:rPr lang="es-ES" dirty="0" smtClean="0"/>
              <a:t>Gráfico siguiente</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76</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Marcelo Caffera - MOT - 2008</a:t>
            </a:r>
            <a:endParaRPr lang="es-ES"/>
          </a:p>
        </p:txBody>
      </p:sp>
      <p:sp>
        <p:nvSpPr>
          <p:cNvPr id="3" name="2 Marcador de número de diapositiva"/>
          <p:cNvSpPr>
            <a:spLocks noGrp="1"/>
          </p:cNvSpPr>
          <p:nvPr>
            <p:ph type="sldNum" sz="quarter" idx="12"/>
          </p:nvPr>
        </p:nvSpPr>
        <p:spPr/>
        <p:txBody>
          <a:bodyPr/>
          <a:lstStyle/>
          <a:p>
            <a:fld id="{D690F0AA-E88B-4E40-8415-C61B518CFF64}" type="slidenum">
              <a:rPr lang="es-ES" smtClean="0"/>
              <a:pPr/>
              <a:t>77</a:t>
            </a:fld>
            <a:endParaRPr lang="es-ES"/>
          </a:p>
        </p:txBody>
      </p:sp>
      <p:pic>
        <p:nvPicPr>
          <p:cNvPr id="76802" name="Picture 2"/>
          <p:cNvPicPr>
            <a:picLocks noChangeAspect="1" noChangeArrowheads="1"/>
          </p:cNvPicPr>
          <p:nvPr/>
        </p:nvPicPr>
        <p:blipFill>
          <a:blip r:embed="rId2" cstate="print"/>
          <a:srcRect/>
          <a:stretch>
            <a:fillRect/>
          </a:stretch>
        </p:blipFill>
        <p:spPr bwMode="auto">
          <a:xfrm>
            <a:off x="0" y="-20114"/>
            <a:ext cx="9144000" cy="6449510"/>
          </a:xfrm>
          <a:prstGeom prst="rect">
            <a:avLst/>
          </a:prstGeom>
          <a:noFill/>
          <a:ln w="9525">
            <a:noFill/>
            <a:miter lim="800000"/>
            <a:headEnd/>
            <a:tailEnd/>
          </a:ln>
          <a:effectLst/>
        </p:spPr>
      </p:pic>
      <p:sp>
        <p:nvSpPr>
          <p:cNvPr id="5" name="4 Llamada con línea 1"/>
          <p:cNvSpPr/>
          <p:nvPr/>
        </p:nvSpPr>
        <p:spPr>
          <a:xfrm>
            <a:off x="5000628" y="0"/>
            <a:ext cx="2428892" cy="857256"/>
          </a:xfrm>
          <a:prstGeom prst="borderCallout1">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Centro con renta de la tierra r </a:t>
            </a:r>
            <a:r>
              <a:rPr lang="es-ES" baseline="-25000" dirty="0" smtClean="0"/>
              <a:t>c</a:t>
            </a:r>
            <a:endParaRPr lang="es-ES" baseline="-25000" dirty="0"/>
          </a:p>
        </p:txBody>
      </p:sp>
      <p:sp>
        <p:nvSpPr>
          <p:cNvPr id="6" name="5 Llamada con línea 1"/>
          <p:cNvSpPr/>
          <p:nvPr/>
        </p:nvSpPr>
        <p:spPr>
          <a:xfrm>
            <a:off x="6858016" y="1785926"/>
            <a:ext cx="2285984" cy="1714512"/>
          </a:xfrm>
          <a:prstGeom prst="borderCallout1">
            <a:avLst>
              <a:gd name="adj1" fmla="val 21331"/>
              <a:gd name="adj2" fmla="val 1990"/>
              <a:gd name="adj3" fmla="val 100703"/>
              <a:gd name="adj4" fmla="val -2507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Una firma elige moverse a d</a:t>
            </a:r>
            <a:r>
              <a:rPr lang="es-ES" baseline="-25000" dirty="0" smtClean="0"/>
              <a:t>2</a:t>
            </a:r>
            <a:r>
              <a:rPr lang="es-ES" dirty="0" smtClean="0"/>
              <a:t> del centro. Pagando un salario menor atrae a los trabajadores entre d</a:t>
            </a:r>
            <a:r>
              <a:rPr lang="es-ES" baseline="-25000" dirty="0" smtClean="0"/>
              <a:t>5</a:t>
            </a:r>
            <a:r>
              <a:rPr lang="es-ES" dirty="0" smtClean="0"/>
              <a:t> y d</a:t>
            </a:r>
            <a:r>
              <a:rPr lang="es-ES" baseline="-25000" dirty="0" smtClean="0"/>
              <a:t>4</a:t>
            </a:r>
            <a:r>
              <a:rPr lang="es-ES" dirty="0" smtClean="0"/>
              <a:t>. </a:t>
            </a:r>
            <a:endParaRPr lang="es-ES" dirty="0"/>
          </a:p>
        </p:txBody>
      </p:sp>
      <p:sp>
        <p:nvSpPr>
          <p:cNvPr id="7" name="6 Llamada con línea 1"/>
          <p:cNvSpPr/>
          <p:nvPr/>
        </p:nvSpPr>
        <p:spPr>
          <a:xfrm>
            <a:off x="7286644" y="4000504"/>
            <a:ext cx="1857356" cy="2857496"/>
          </a:xfrm>
          <a:prstGeom prst="borderCallout1">
            <a:avLst>
              <a:gd name="adj1" fmla="val 18750"/>
              <a:gd name="adj2" fmla="val -8333"/>
              <a:gd name="adj3" fmla="val -12879"/>
              <a:gd name="adj4" fmla="val -46160"/>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Como los trabajadores tienen menores costos de transporte están dispuestos a pagar más  por vivienda. La renta del suelo crece (“montañita”)</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4" fill="hold" nodeType="clickEffect">
                                  <p:stCondLst>
                                    <p:cond delay="0"/>
                                  </p:stCondLst>
                                  <p:childTnLst>
                                    <p:set>
                                      <p:cBhvr>
                                        <p:cTn id="6" dur="1" fill="hold">
                                          <p:stCondLst>
                                            <p:cond delay="0"/>
                                          </p:stCondLst>
                                        </p:cTn>
                                        <p:tgtEl>
                                          <p:spTgt spid="76802"/>
                                        </p:tgtEl>
                                        <p:attrNameLst>
                                          <p:attrName>style.visibility</p:attrName>
                                        </p:attrNameLst>
                                      </p:cBhvr>
                                      <p:to>
                                        <p:strVal val="visible"/>
                                      </p:to>
                                    </p:set>
                                    <p:animEffect transition="in" filter="wipe(down)">
                                      <p:cBhvr>
                                        <p:cTn id="7" dur="500"/>
                                        <p:tgtEl>
                                          <p:spTgt spid="7680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fade">
                                      <p:cBhvr>
                                        <p:cTn id="3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6" grpId="0" build="allAtOnce" animBg="1"/>
      <p:bldP spid="7" grpId="0" build="allAtOnce" animBg="1"/>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lnSpcReduction="10000"/>
          </a:bodyPr>
          <a:lstStyle/>
          <a:p>
            <a:r>
              <a:rPr lang="es-ES" dirty="0" smtClean="0"/>
              <a:t>Como los trabajadores se pueden mover y son iguales</a:t>
            </a:r>
          </a:p>
          <a:p>
            <a:endParaRPr lang="es-ES" dirty="0" smtClean="0"/>
          </a:p>
          <a:p>
            <a:r>
              <a:rPr lang="es-ES" dirty="0" smtClean="0"/>
              <a:t>Siendo 1 el centro y 2 el nuevo sitio</a:t>
            </a:r>
          </a:p>
          <a:p>
            <a:r>
              <a:rPr lang="es-ES" dirty="0" smtClean="0"/>
              <a:t>Implicancias:</a:t>
            </a:r>
          </a:p>
          <a:p>
            <a:pPr lvl="1"/>
            <a:r>
              <a:rPr lang="es-ES" dirty="0" smtClean="0"/>
              <a:t>Cuanto más lejos se ubique la firma menores salarios va a pagar</a:t>
            </a:r>
          </a:p>
          <a:p>
            <a:pPr lvl="1"/>
            <a:r>
              <a:rPr lang="es-ES" dirty="0" smtClean="0"/>
              <a:t>Si los beneficios dependen solo de los salarios, debería ubicarse en el borde de la ciudad (b = d</a:t>
            </a:r>
            <a:r>
              <a:rPr lang="es-ES" baseline="-25000" dirty="0" smtClean="0"/>
              <a:t>4</a:t>
            </a:r>
            <a:r>
              <a:rPr lang="es-ES" dirty="0" smtClean="0"/>
              <a:t>)</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78</a:t>
            </a:fld>
            <a:endParaRPr lang="es-ES"/>
          </a:p>
        </p:txBody>
      </p:sp>
      <p:graphicFrame>
        <p:nvGraphicFramePr>
          <p:cNvPr id="6" name="5 Objeto"/>
          <p:cNvGraphicFramePr>
            <a:graphicFrameLocks noChangeAspect="1"/>
          </p:cNvGraphicFramePr>
          <p:nvPr/>
        </p:nvGraphicFramePr>
        <p:xfrm>
          <a:off x="1857356" y="2500306"/>
          <a:ext cx="6572296" cy="614366"/>
        </p:xfrm>
        <a:graphic>
          <a:graphicData uri="http://schemas.openxmlformats.org/presentationml/2006/ole">
            <p:oleObj spid="_x0000_s77826" name="Ecuación" r:id="rId3" imgW="288288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fade">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a:bodyPr>
          <a:lstStyle/>
          <a:p>
            <a:r>
              <a:rPr lang="es-ES" dirty="0" smtClean="0"/>
              <a:t>¿Están en equilibrio las firmas en el gráfico anterior?</a:t>
            </a:r>
          </a:p>
          <a:p>
            <a:r>
              <a:rPr lang="es-ES" dirty="0" smtClean="0"/>
              <a:t>No</a:t>
            </a:r>
          </a:p>
          <a:p>
            <a:r>
              <a:rPr lang="es-ES" dirty="0" smtClean="0"/>
              <a:t>Otras firmas en el centro tendrán el incentivos de moverse hacia fuera</a:t>
            </a:r>
          </a:p>
          <a:p>
            <a:r>
              <a:rPr lang="es-ES" dirty="0" smtClean="0"/>
              <a:t>En equilibrio, la ciudad luciría así:</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79</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CRECIMIENTO Y PRECIO DE LA TIERRA</a:t>
            </a:r>
            <a:endParaRPr lang="es-ES" dirty="0"/>
          </a:p>
        </p:txBody>
      </p:sp>
      <p:sp>
        <p:nvSpPr>
          <p:cNvPr id="3" name="2 Marcador de contenido"/>
          <p:cNvSpPr>
            <a:spLocks noGrp="1"/>
          </p:cNvSpPr>
          <p:nvPr>
            <p:ph idx="1"/>
          </p:nvPr>
        </p:nvSpPr>
        <p:spPr/>
        <p:txBody>
          <a:bodyPr/>
          <a:lstStyle/>
          <a:p>
            <a:r>
              <a:rPr lang="es-ES" dirty="0" smtClean="0"/>
              <a:t>En un sitio ya desarrollado:</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8</a:t>
            </a:fld>
            <a:endParaRPr lang="es-ES"/>
          </a:p>
        </p:txBody>
      </p:sp>
      <p:graphicFrame>
        <p:nvGraphicFramePr>
          <p:cNvPr id="6" name="5 Objeto"/>
          <p:cNvGraphicFramePr>
            <a:graphicFrameLocks noChangeAspect="1"/>
          </p:cNvGraphicFramePr>
          <p:nvPr/>
        </p:nvGraphicFramePr>
        <p:xfrm>
          <a:off x="1644048" y="2255916"/>
          <a:ext cx="5714034" cy="1623934"/>
        </p:xfrm>
        <a:graphic>
          <a:graphicData uri="http://schemas.openxmlformats.org/presentationml/2006/ole">
            <p:oleObj spid="_x0000_s5122" name="Ecuación" r:id="rId3" imgW="2463480" imgH="901440" progId="Equation.3">
              <p:embed/>
            </p:oleObj>
          </a:graphicData>
        </a:graphic>
      </p:graphicFrame>
      <p:cxnSp>
        <p:nvCxnSpPr>
          <p:cNvPr id="8" name="7 Conector recto de flecha"/>
          <p:cNvCxnSpPr/>
          <p:nvPr/>
        </p:nvCxnSpPr>
        <p:spPr>
          <a:xfrm rot="5400000" flipH="1" flipV="1">
            <a:off x="2143108" y="3929066"/>
            <a:ext cx="1000132" cy="714380"/>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1071538" y="4929198"/>
            <a:ext cx="1928826" cy="369332"/>
          </a:xfrm>
          <a:prstGeom prst="rect">
            <a:avLst/>
          </a:prstGeom>
          <a:noFill/>
        </p:spPr>
        <p:txBody>
          <a:bodyPr wrap="square" rtlCol="0">
            <a:spAutoFit/>
          </a:bodyPr>
          <a:lstStyle/>
          <a:p>
            <a:r>
              <a:rPr lang="es-ES" dirty="0" smtClean="0"/>
              <a:t>Valor agrícola</a:t>
            </a:r>
            <a:endParaRPr lang="es-ES" dirty="0"/>
          </a:p>
        </p:txBody>
      </p:sp>
      <p:cxnSp>
        <p:nvCxnSpPr>
          <p:cNvPr id="12" name="11 Conector recto de flecha"/>
          <p:cNvCxnSpPr/>
          <p:nvPr/>
        </p:nvCxnSpPr>
        <p:spPr>
          <a:xfrm rot="5400000" flipH="1" flipV="1">
            <a:off x="3750463" y="4250537"/>
            <a:ext cx="928694" cy="158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3" name="12 CuadroTexto"/>
          <p:cNvSpPr txBox="1"/>
          <p:nvPr/>
        </p:nvSpPr>
        <p:spPr>
          <a:xfrm>
            <a:off x="3071802" y="4929198"/>
            <a:ext cx="2714644" cy="369332"/>
          </a:xfrm>
          <a:prstGeom prst="rect">
            <a:avLst/>
          </a:prstGeom>
          <a:noFill/>
        </p:spPr>
        <p:txBody>
          <a:bodyPr wrap="square" rtlCol="0">
            <a:spAutoFit/>
          </a:bodyPr>
          <a:lstStyle/>
          <a:p>
            <a:r>
              <a:rPr lang="es-ES" dirty="0" smtClean="0"/>
              <a:t>Valor actual localización</a:t>
            </a:r>
            <a:endParaRPr lang="es-ES" dirty="0"/>
          </a:p>
        </p:txBody>
      </p:sp>
      <p:cxnSp>
        <p:nvCxnSpPr>
          <p:cNvPr id="15" name="14 Conector recto de flecha"/>
          <p:cNvCxnSpPr/>
          <p:nvPr/>
        </p:nvCxnSpPr>
        <p:spPr>
          <a:xfrm rot="16200000" flipV="1">
            <a:off x="5857884" y="4071942"/>
            <a:ext cx="571504" cy="28575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6" name="15 CuadroTexto"/>
          <p:cNvSpPr txBox="1"/>
          <p:nvPr/>
        </p:nvSpPr>
        <p:spPr>
          <a:xfrm>
            <a:off x="6072198" y="4714884"/>
            <a:ext cx="2000264" cy="646331"/>
          </a:xfrm>
          <a:prstGeom prst="rect">
            <a:avLst/>
          </a:prstGeom>
          <a:noFill/>
        </p:spPr>
        <p:txBody>
          <a:bodyPr wrap="square" rtlCol="0">
            <a:spAutoFit/>
          </a:bodyPr>
          <a:lstStyle/>
          <a:p>
            <a:r>
              <a:rPr lang="es-ES" dirty="0" smtClean="0"/>
              <a:t>Valor futuro localización</a:t>
            </a:r>
            <a:endParaRPr lang="es-ES" dirty="0"/>
          </a:p>
        </p:txBody>
      </p:sp>
    </p:spTree>
  </p:cSld>
  <p:clrMapOvr>
    <a:masterClrMapping/>
  </p:clrMapOvr>
  <p:transition/>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Marcelo Caffera - MOT - 2008</a:t>
            </a:r>
            <a:endParaRPr lang="es-ES"/>
          </a:p>
        </p:txBody>
      </p:sp>
      <p:sp>
        <p:nvSpPr>
          <p:cNvPr id="3" name="2 Marcador de número de diapositiva"/>
          <p:cNvSpPr>
            <a:spLocks noGrp="1"/>
          </p:cNvSpPr>
          <p:nvPr>
            <p:ph type="sldNum" sz="quarter" idx="12"/>
          </p:nvPr>
        </p:nvSpPr>
        <p:spPr/>
        <p:txBody>
          <a:bodyPr/>
          <a:lstStyle/>
          <a:p>
            <a:fld id="{D690F0AA-E88B-4E40-8415-C61B518CFF64}" type="slidenum">
              <a:rPr lang="es-ES" smtClean="0"/>
              <a:pPr/>
              <a:t>80</a:t>
            </a:fld>
            <a:endParaRPr lang="es-ES"/>
          </a:p>
        </p:txBody>
      </p:sp>
      <p:pic>
        <p:nvPicPr>
          <p:cNvPr id="79874" name="Picture 2"/>
          <p:cNvPicPr>
            <a:picLocks noChangeAspect="1" noChangeArrowheads="1"/>
          </p:cNvPicPr>
          <p:nvPr/>
        </p:nvPicPr>
        <p:blipFill>
          <a:blip r:embed="rId2" cstate="print"/>
          <a:srcRect/>
          <a:stretch>
            <a:fillRect/>
          </a:stretch>
        </p:blipFill>
        <p:spPr bwMode="auto">
          <a:xfrm>
            <a:off x="0" y="0"/>
            <a:ext cx="9144000" cy="6429396"/>
          </a:xfrm>
          <a:prstGeom prst="rect">
            <a:avLst/>
          </a:prstGeom>
          <a:noFill/>
          <a:ln w="9525">
            <a:noFill/>
            <a:miter lim="800000"/>
            <a:headEnd/>
            <a:tailEnd/>
          </a:ln>
          <a:effectLst/>
        </p:spPr>
      </p:pic>
      <p:sp>
        <p:nvSpPr>
          <p:cNvPr id="5" name="4 Llamada con línea 2"/>
          <p:cNvSpPr/>
          <p:nvPr/>
        </p:nvSpPr>
        <p:spPr>
          <a:xfrm>
            <a:off x="7286644" y="1071546"/>
            <a:ext cx="1428760" cy="1571636"/>
          </a:xfrm>
          <a:prstGeom prst="borderCallout2">
            <a:avLst>
              <a:gd name="adj1" fmla="val 100392"/>
              <a:gd name="adj2" fmla="val 50505"/>
              <a:gd name="adj3" fmla="val 127606"/>
              <a:gd name="adj4" fmla="val 37010"/>
              <a:gd name="adj5" fmla="val 187573"/>
              <a:gd name="adj6" fmla="val 1010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Menores costos de transporte para los trabajadores</a:t>
            </a:r>
            <a:endParaRPr lang="es-ES" dirty="0"/>
          </a:p>
        </p:txBody>
      </p:sp>
      <p:sp>
        <p:nvSpPr>
          <p:cNvPr id="6" name="5 Llamada con línea 1"/>
          <p:cNvSpPr/>
          <p:nvPr/>
        </p:nvSpPr>
        <p:spPr>
          <a:xfrm>
            <a:off x="5072066" y="1071546"/>
            <a:ext cx="1928826" cy="1428760"/>
          </a:xfrm>
          <a:prstGeom prst="borderCallout1">
            <a:avLst>
              <a:gd name="adj1" fmla="val 101330"/>
              <a:gd name="adj2" fmla="val 47485"/>
              <a:gd name="adj3" fmla="val 126952"/>
              <a:gd name="adj4" fmla="val 9074"/>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Menores rentas de la tierra y la vivienda</a:t>
            </a:r>
            <a:endParaRPr lang="es-ES" dirty="0"/>
          </a:p>
        </p:txBody>
      </p:sp>
      <p:sp>
        <p:nvSpPr>
          <p:cNvPr id="7" name="6 Llamada con línea 1"/>
          <p:cNvSpPr/>
          <p:nvPr/>
        </p:nvSpPr>
        <p:spPr>
          <a:xfrm>
            <a:off x="1500166" y="500042"/>
            <a:ext cx="2428892" cy="2214578"/>
          </a:xfrm>
          <a:prstGeom prst="borderCallout1">
            <a:avLst>
              <a:gd name="adj1" fmla="val 18750"/>
              <a:gd name="adj2" fmla="val -8333"/>
              <a:gd name="adj3" fmla="val 113166"/>
              <a:gd name="adj4" fmla="val -1343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A medida que la ciudad crece la renta de la tierra y la vivienda no necesariamente crece (como sucedía en la ciudad mono – céntrica.</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79874"/>
                                        </p:tgtEl>
                                        <p:attrNameLst>
                                          <p:attrName>style.visibility</p:attrName>
                                        </p:attrNameLst>
                                      </p:cBhvr>
                                      <p:to>
                                        <p:strVal val="visible"/>
                                      </p:to>
                                    </p:set>
                                    <p:animEffect transition="in" filter="fade">
                                      <p:cBhvr>
                                        <p:cTn id="7" dur="500"/>
                                        <p:tgtEl>
                                          <p:spTgt spid="79874"/>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fade">
                                      <p:cBhvr>
                                        <p:cTn id="3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allAtOnce" animBg="1"/>
      <p:bldP spid="6" grpId="0" build="allAtOnce" animBg="1"/>
      <p:bldP spid="7" grpId="0" build="allAtOnce" animBg="1"/>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a:bodyPr>
          <a:lstStyle/>
          <a:p>
            <a:r>
              <a:rPr lang="es-ES" dirty="0" smtClean="0"/>
              <a:t>¿Están en equilibrio las firmas en el gráfico anterior?</a:t>
            </a:r>
          </a:p>
          <a:p>
            <a:r>
              <a:rPr lang="es-ES" dirty="0" smtClean="0"/>
              <a:t>No</a:t>
            </a:r>
          </a:p>
          <a:p>
            <a:r>
              <a:rPr lang="es-ES" dirty="0" smtClean="0"/>
              <a:t>Otras firmas en el centro tendrán el incentivos de moverse hacia fuera</a:t>
            </a:r>
          </a:p>
          <a:p>
            <a:r>
              <a:rPr lang="es-ES" dirty="0" smtClean="0"/>
              <a:t>En equilibrio, la ciudad luciría así:</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81</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lnSpcReduction="10000"/>
          </a:bodyPr>
          <a:lstStyle/>
          <a:p>
            <a:r>
              <a:rPr lang="es-ES" dirty="0" smtClean="0"/>
              <a:t>En la realidad la descentralización se choca con varios impedimentos:</a:t>
            </a:r>
          </a:p>
          <a:p>
            <a:r>
              <a:rPr lang="es-ES" dirty="0" smtClean="0"/>
              <a:t>El transporte no es igual de costoso en todas las direcciones</a:t>
            </a:r>
          </a:p>
          <a:p>
            <a:pPr lvl="1"/>
            <a:r>
              <a:rPr lang="es-ES" dirty="0" smtClean="0"/>
              <a:t>Puede ser menos costos llegar al centro que moverse dentro de un sub – centro o de un sub – centro a otro</a:t>
            </a:r>
          </a:p>
          <a:p>
            <a:r>
              <a:rPr lang="es-ES" dirty="0" smtClean="0"/>
              <a:t>Las firmas emplean trabajadores de distinta calificación que viven en distintos lados</a:t>
            </a:r>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82</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3">
                                            <p:txEl>
                                              <p:pRg st="3" end="3"/>
                                            </p:txEl>
                                          </p:spTgt>
                                        </p:tgtEl>
                                        <p:attrNameLst>
                                          <p:attrName>style.visibility</p:attrName>
                                        </p:attrNameLst>
                                      </p:cBhvr>
                                      <p:to>
                                        <p:strVal val="visible"/>
                                      </p:to>
                                    </p:set>
                                    <p:animEffect transition="in" filter="fade">
                                      <p:cBhvr>
                                        <p:cTn id="2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MERCADO DE TRABAJO Y LA DESCENTRALIZACIÓN COMERCIAL</a:t>
            </a:r>
            <a:endParaRPr lang="es-ES" dirty="0"/>
          </a:p>
        </p:txBody>
      </p:sp>
      <p:sp>
        <p:nvSpPr>
          <p:cNvPr id="3" name="2 Marcador de contenido"/>
          <p:cNvSpPr>
            <a:spLocks noGrp="1"/>
          </p:cNvSpPr>
          <p:nvPr>
            <p:ph idx="1"/>
          </p:nvPr>
        </p:nvSpPr>
        <p:spPr/>
        <p:txBody>
          <a:bodyPr>
            <a:normAutofit/>
          </a:bodyPr>
          <a:lstStyle/>
          <a:p>
            <a:r>
              <a:rPr lang="es-ES" dirty="0" smtClean="0"/>
              <a:t>¿Qué determina el número y tamaño de los sub – centros de una ciudad?</a:t>
            </a:r>
          </a:p>
          <a:p>
            <a:r>
              <a:rPr lang="es-ES" dirty="0" smtClean="0"/>
              <a:t>Asumimos que existen </a:t>
            </a:r>
            <a:r>
              <a:rPr lang="es-ES" i="1" dirty="0" smtClean="0"/>
              <a:t>beneficios de aglomeración:</a:t>
            </a:r>
          </a:p>
          <a:p>
            <a:pPr lvl="1"/>
            <a:r>
              <a:rPr lang="es-ES" i="1" dirty="0" smtClean="0"/>
              <a:t>Ganancias de productividad por estar cerca de otras firmas (bancos, clientes, etc.)</a:t>
            </a:r>
          </a:p>
          <a:p>
            <a:pPr lvl="1"/>
            <a:r>
              <a:rPr lang="es-ES" i="1" dirty="0" smtClean="0"/>
              <a:t>Cada vez menores por tecnología…¿?</a:t>
            </a:r>
          </a:p>
          <a:p>
            <a:r>
              <a:rPr lang="es-ES" i="1" dirty="0" smtClean="0"/>
              <a:t>Si asumimos que existen:</a:t>
            </a:r>
          </a:p>
          <a:p>
            <a:pPr lvl="1"/>
            <a:endParaRPr lang="es-ES" i="1" dirty="0" smtClean="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83</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Marcelo Caffera - MOT - 2008</a:t>
            </a:r>
            <a:endParaRPr lang="es-ES"/>
          </a:p>
        </p:txBody>
      </p:sp>
      <p:sp>
        <p:nvSpPr>
          <p:cNvPr id="3" name="2 Marcador de número de diapositiva"/>
          <p:cNvSpPr>
            <a:spLocks noGrp="1"/>
          </p:cNvSpPr>
          <p:nvPr>
            <p:ph type="sldNum" sz="quarter" idx="12"/>
          </p:nvPr>
        </p:nvSpPr>
        <p:spPr/>
        <p:txBody>
          <a:bodyPr/>
          <a:lstStyle/>
          <a:p>
            <a:fld id="{D690F0AA-E88B-4E40-8415-C61B518CFF64}" type="slidenum">
              <a:rPr lang="es-ES" smtClean="0"/>
              <a:pPr/>
              <a:t>84</a:t>
            </a:fld>
            <a:endParaRPr lang="es-ES"/>
          </a:p>
        </p:txBody>
      </p:sp>
      <p:pic>
        <p:nvPicPr>
          <p:cNvPr id="94210" name="Picture 2"/>
          <p:cNvPicPr>
            <a:picLocks noChangeAspect="1" noChangeArrowheads="1"/>
          </p:cNvPicPr>
          <p:nvPr/>
        </p:nvPicPr>
        <p:blipFill>
          <a:blip r:embed="rId2" cstate="print"/>
          <a:srcRect/>
          <a:stretch>
            <a:fillRect/>
          </a:stretch>
        </p:blipFill>
        <p:spPr bwMode="auto">
          <a:xfrm>
            <a:off x="0" y="0"/>
            <a:ext cx="9144000" cy="6357958"/>
          </a:xfrm>
          <a:prstGeom prst="rect">
            <a:avLst/>
          </a:prstGeom>
          <a:noFill/>
          <a:ln w="9525">
            <a:noFill/>
            <a:miter lim="800000"/>
            <a:headEnd/>
            <a:tailEnd/>
          </a:ln>
          <a:effectLst/>
        </p:spPr>
      </p:pic>
      <p:sp>
        <p:nvSpPr>
          <p:cNvPr id="5" name="4 Llamada con línea 1"/>
          <p:cNvSpPr/>
          <p:nvPr/>
        </p:nvSpPr>
        <p:spPr>
          <a:xfrm>
            <a:off x="1571604" y="357166"/>
            <a:ext cx="2357454" cy="1214446"/>
          </a:xfrm>
          <a:prstGeom prst="borderCallout1">
            <a:avLst>
              <a:gd name="adj1" fmla="val 100889"/>
              <a:gd name="adj2" fmla="val 35744"/>
              <a:gd name="adj3" fmla="val 317846"/>
              <a:gd name="adj4" fmla="val 5863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Costos de producción (excepto salario) como función del tamaño del sub - centro</a:t>
            </a:r>
            <a:endParaRPr lang="es-ES" dirty="0"/>
          </a:p>
        </p:txBody>
      </p:sp>
      <p:sp>
        <p:nvSpPr>
          <p:cNvPr id="6" name="5 Llamada con línea 1"/>
          <p:cNvSpPr/>
          <p:nvPr/>
        </p:nvSpPr>
        <p:spPr>
          <a:xfrm>
            <a:off x="4500562" y="357166"/>
            <a:ext cx="1643074" cy="1357322"/>
          </a:xfrm>
          <a:prstGeom prst="borderCallout1">
            <a:avLst>
              <a:gd name="adj1" fmla="val 18750"/>
              <a:gd name="adj2" fmla="val -8333"/>
              <a:gd name="adj3" fmla="val 228863"/>
              <a:gd name="adj4" fmla="val -492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Costos salariales en función del tamaño (más traslado)</a:t>
            </a:r>
            <a:endParaRPr lang="es-ES" dirty="0"/>
          </a:p>
        </p:txBody>
      </p:sp>
      <p:sp>
        <p:nvSpPr>
          <p:cNvPr id="7" name="6 Llamada con línea 1"/>
          <p:cNvSpPr/>
          <p:nvPr/>
        </p:nvSpPr>
        <p:spPr>
          <a:xfrm>
            <a:off x="6643702" y="0"/>
            <a:ext cx="2500298" cy="1428736"/>
          </a:xfrm>
          <a:prstGeom prst="borderCallout1">
            <a:avLst>
              <a:gd name="adj1" fmla="val 20689"/>
              <a:gd name="adj2" fmla="val 1641"/>
              <a:gd name="adj3" fmla="val 157284"/>
              <a:gd name="adj4" fmla="val -137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Cuando el centro llega a este tamaño los costos son tal altos que justifican la aparición de otro centro</a:t>
            </a:r>
            <a:endParaRPr lang="es-ES" dirty="0"/>
          </a:p>
        </p:txBody>
      </p:sp>
      <p:sp>
        <p:nvSpPr>
          <p:cNvPr id="8" name="7 Llamada con línea 1"/>
          <p:cNvSpPr/>
          <p:nvPr/>
        </p:nvSpPr>
        <p:spPr>
          <a:xfrm>
            <a:off x="0" y="4643446"/>
            <a:ext cx="2786050" cy="2214554"/>
          </a:xfrm>
          <a:prstGeom prst="borderCallout1">
            <a:avLst>
              <a:gd name="adj1" fmla="val 41488"/>
              <a:gd name="adj2" fmla="val 101104"/>
              <a:gd name="adj3" fmla="val 12608"/>
              <a:gd name="adj4" fmla="val 148226"/>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Los avances en la tecnología de comunicaciones hacen bajar los beneficios de  aglomeración. Para el mismo número de empresas, habrá más centros de menor tamaño.</a:t>
            </a:r>
            <a:endParaRPr lang="es-ES" dirty="0"/>
          </a:p>
        </p:txBody>
      </p:sp>
      <p:cxnSp>
        <p:nvCxnSpPr>
          <p:cNvPr id="10" name="9 Conector recto de flecha"/>
          <p:cNvCxnSpPr/>
          <p:nvPr/>
        </p:nvCxnSpPr>
        <p:spPr>
          <a:xfrm rot="5400000" flipH="1" flipV="1">
            <a:off x="1071538" y="4357694"/>
            <a:ext cx="785818"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4" name="13 Conector recto de flecha"/>
          <p:cNvCxnSpPr/>
          <p:nvPr/>
        </p:nvCxnSpPr>
        <p:spPr>
          <a:xfrm rot="5400000" flipH="1" flipV="1">
            <a:off x="2250265" y="3250405"/>
            <a:ext cx="2000264" cy="1357322"/>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4210"/>
                                        </p:tgtEl>
                                        <p:attrNameLst>
                                          <p:attrName>style.visibility</p:attrName>
                                        </p:attrNameLst>
                                      </p:cBhvr>
                                      <p:to>
                                        <p:strVal val="visible"/>
                                      </p:to>
                                    </p:set>
                                    <p:animEffect transition="in" filter="fade">
                                      <p:cBhvr>
                                        <p:cTn id="7" dur="500"/>
                                        <p:tgtEl>
                                          <p:spTgt spid="9421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fade">
                                      <p:cBhvr>
                                        <p:cTn id="31" dur="500"/>
                                        <p:tgtEl>
                                          <p:spTgt spid="7">
                                            <p:txEl>
                                              <p:pRg st="0" end="0"/>
                                            </p:txEl>
                                          </p:spTgt>
                                        </p:tgtEl>
                                      </p:cBhvr>
                                    </p:animEffect>
                                  </p:childTnLst>
                                </p:cTn>
                              </p:par>
                            </p:childTnLst>
                          </p:cTn>
                        </p:par>
                      </p:childTnLst>
                    </p:cTn>
                  </p:par>
                  <p:par>
                    <p:cTn id="32" fill="hold">
                      <p:stCondLst>
                        <p:cond delay="indefinite"/>
                      </p:stCondLst>
                      <p:childTnLst>
                        <p:par>
                          <p:cTn id="33" fill="hold">
                            <p:stCondLst>
                              <p:cond delay="0"/>
                            </p:stCondLst>
                            <p:childTnLst>
                              <p:par>
                                <p:cTn id="34" presetID="10" presetClass="entr" presetSubtype="0" fill="hold" nodeType="clickEffect">
                                  <p:stCondLst>
                                    <p:cond delay="0"/>
                                  </p:stCondLst>
                                  <p:childTnLst>
                                    <p:set>
                                      <p:cBhvr>
                                        <p:cTn id="35" dur="1" fill="hold">
                                          <p:stCondLst>
                                            <p:cond delay="0"/>
                                          </p:stCondLst>
                                        </p:cTn>
                                        <p:tgtEl>
                                          <p:spTgt spid="14"/>
                                        </p:tgtEl>
                                        <p:attrNameLst>
                                          <p:attrName>style.visibility</p:attrName>
                                        </p:attrNameLst>
                                      </p:cBhvr>
                                      <p:to>
                                        <p:strVal val="visible"/>
                                      </p:to>
                                    </p:set>
                                    <p:animEffect transition="in" filter="fade">
                                      <p:cBhvr>
                                        <p:cTn id="36" dur="500"/>
                                        <p:tgtEl>
                                          <p:spTgt spid="14"/>
                                        </p:tgtEl>
                                      </p:cBhvr>
                                    </p:animEffect>
                                  </p:childTnLst>
                                </p:cTn>
                              </p:par>
                              <p:par>
                                <p:cTn id="37" presetID="10" presetClass="entr" presetSubtype="0" fill="hold" grpId="0" nodeType="withEffect">
                                  <p:stCondLst>
                                    <p:cond delay="0"/>
                                  </p:stCondLst>
                                  <p:childTnLst>
                                    <p:set>
                                      <p:cBhvr>
                                        <p:cTn id="38" dur="1" fill="hold">
                                          <p:stCondLst>
                                            <p:cond delay="0"/>
                                          </p:stCondLst>
                                        </p:cTn>
                                        <p:tgtEl>
                                          <p:spTgt spid="8">
                                            <p:bg/>
                                          </p:spTgt>
                                        </p:tgtEl>
                                        <p:attrNameLst>
                                          <p:attrName>style.visibility</p:attrName>
                                        </p:attrNameLst>
                                      </p:cBhvr>
                                      <p:to>
                                        <p:strVal val="visible"/>
                                      </p:to>
                                    </p:set>
                                    <p:animEffect transition="in" filter="fade">
                                      <p:cBhvr>
                                        <p:cTn id="39" dur="500"/>
                                        <p:tgtEl>
                                          <p:spTgt spid="8">
                                            <p:bg/>
                                          </p:spTgt>
                                        </p:tgtEl>
                                      </p:cBhvr>
                                    </p:animEffect>
                                  </p:childTnLst>
                                </p:cTn>
                              </p:par>
                              <p:par>
                                <p:cTn id="40" presetID="10" presetClass="entr" presetSubtype="0" fill="hold" grpId="0" nodeType="withEffect">
                                  <p:stCondLst>
                                    <p:cond delay="0"/>
                                  </p:stCondLst>
                                  <p:childTnLst>
                                    <p:set>
                                      <p:cBhvr>
                                        <p:cTn id="41" dur="1" fill="hold">
                                          <p:stCondLst>
                                            <p:cond delay="0"/>
                                          </p:stCondLst>
                                        </p:cTn>
                                        <p:tgtEl>
                                          <p:spTgt spid="8">
                                            <p:txEl>
                                              <p:pRg st="0" end="0"/>
                                            </p:txEl>
                                          </p:spTgt>
                                        </p:tgtEl>
                                        <p:attrNameLst>
                                          <p:attrName>style.visibility</p:attrName>
                                        </p:attrNameLst>
                                      </p:cBhvr>
                                      <p:to>
                                        <p:strVal val="visible"/>
                                      </p:to>
                                    </p:set>
                                    <p:animEffect transition="in" filter="fade">
                                      <p:cBhvr>
                                        <p:cTn id="42" dur="500"/>
                                        <p:tgtEl>
                                          <p:spTgt spid="8">
                                            <p:txEl>
                                              <p:pRg st="0" end="0"/>
                                            </p:txEl>
                                          </p:spTgt>
                                        </p:tgtEl>
                                      </p:cBhvr>
                                    </p:animEffect>
                                  </p:childTnLst>
                                </p:cTn>
                              </p:par>
                              <p:par>
                                <p:cTn id="43" presetID="10" presetClass="entr" presetSubtype="0" fill="hold" nodeType="withEffect">
                                  <p:stCondLst>
                                    <p:cond delay="0"/>
                                  </p:stCondLst>
                                  <p:childTnLst>
                                    <p:set>
                                      <p:cBhvr>
                                        <p:cTn id="44" dur="1" fill="hold">
                                          <p:stCondLst>
                                            <p:cond delay="0"/>
                                          </p:stCondLst>
                                        </p:cTn>
                                        <p:tgtEl>
                                          <p:spTgt spid="10"/>
                                        </p:tgtEl>
                                        <p:attrNameLst>
                                          <p:attrName>style.visibility</p:attrName>
                                        </p:attrNameLst>
                                      </p:cBhvr>
                                      <p:to>
                                        <p:strVal val="visible"/>
                                      </p:to>
                                    </p:set>
                                    <p:animEffect transition="in" filter="fade">
                                      <p:cBhvr>
                                        <p:cTn id="45"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6" grpId="0" build="allAtOnce" animBg="1"/>
      <p:bldP spid="7" grpId="0" build="allAtOnce" animBg="1"/>
      <p:bldP spid="8" grpId="0" uiExpand="1" build="allAtOnce" animBg="1"/>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Título"/>
          <p:cNvSpPr>
            <a:spLocks noGrp="1"/>
          </p:cNvSpPr>
          <p:nvPr>
            <p:ph type="title"/>
          </p:nvPr>
        </p:nvSpPr>
        <p:spPr/>
        <p:txBody>
          <a:bodyPr/>
          <a:lstStyle/>
          <a:p>
            <a:r>
              <a:rPr lang="es-ES" dirty="0" smtClean="0"/>
              <a:t>CLASE DE HOY</a:t>
            </a:r>
            <a:endParaRPr lang="es-ES" dirty="0"/>
          </a:p>
        </p:txBody>
      </p:sp>
      <p:sp>
        <p:nvSpPr>
          <p:cNvPr id="5" name="4 Marcador de contenido"/>
          <p:cNvSpPr>
            <a:spLocks noGrp="1"/>
          </p:cNvSpPr>
          <p:nvPr>
            <p:ph idx="1"/>
          </p:nvPr>
        </p:nvSpPr>
        <p:spPr/>
        <p:txBody>
          <a:bodyPr>
            <a:normAutofit lnSpcReduction="10000"/>
          </a:bodyPr>
          <a:lstStyle/>
          <a:p>
            <a:pPr marL="514350" indent="-514350">
              <a:buFont typeface="+mj-lt"/>
              <a:buAutoNum type="arabicPeriod"/>
            </a:pPr>
            <a:r>
              <a:rPr lang="es-ES" dirty="0" smtClean="0"/>
              <a:t>Crecimiento y rentas (lo que quedó de la clase pasada)</a:t>
            </a:r>
          </a:p>
          <a:p>
            <a:pPr marL="514350" indent="-514350">
              <a:buFont typeface="+mj-lt"/>
              <a:buAutoNum type="arabicPeriod"/>
            </a:pPr>
            <a:r>
              <a:rPr lang="es-ES" dirty="0" smtClean="0"/>
              <a:t>El mercado de la vivienda Urbana: Atributos Estructurales y Densidad</a:t>
            </a:r>
          </a:p>
          <a:p>
            <a:pPr marL="914400" lvl="1" indent="-514350">
              <a:buFont typeface="+mj-lt"/>
              <a:buAutoNum type="arabicPeriod"/>
            </a:pPr>
            <a:r>
              <a:rPr lang="es-ES" dirty="0" smtClean="0"/>
              <a:t>El valor de mercado de inmuebles Montevideo 2006</a:t>
            </a:r>
          </a:p>
          <a:p>
            <a:pPr marL="514350" indent="-514350">
              <a:buFont typeface="+mj-lt"/>
              <a:buAutoNum type="arabicPeriod"/>
            </a:pPr>
            <a:r>
              <a:rPr lang="es-ES" dirty="0" smtClean="0"/>
              <a:t>La localización de las firmas, empleo, descentralización</a:t>
            </a:r>
          </a:p>
          <a:p>
            <a:pPr marL="514350" indent="-514350">
              <a:buFont typeface="+mj-lt"/>
              <a:buAutoNum type="arabicPeriod"/>
            </a:pPr>
            <a:r>
              <a:rPr lang="es-ES" dirty="0" smtClean="0">
                <a:solidFill>
                  <a:srgbClr val="FF0000"/>
                </a:solidFill>
              </a:rPr>
              <a:t>El rol del Estado</a:t>
            </a:r>
          </a:p>
          <a:p>
            <a:pPr marL="514350" indent="-514350">
              <a:buFont typeface="+mj-lt"/>
              <a:buAutoNum type="arabicPeriod"/>
            </a:pPr>
            <a:endParaRPr lang="es-ES" dirty="0" smtClean="0"/>
          </a:p>
          <a:p>
            <a:pPr marL="514350" indent="-514350">
              <a:buFont typeface="+mj-lt"/>
              <a:buAutoNum type="arabicPeriod"/>
            </a:pPr>
            <a:endParaRPr lang="es-ES" dirty="0" smtClean="0"/>
          </a:p>
          <a:p>
            <a:pPr marL="514350" indent="-514350">
              <a:buFont typeface="+mj-lt"/>
              <a:buAutoNum type="arabicPeriod"/>
            </a:pPr>
            <a:endParaRPr lang="es-ES" dirty="0"/>
          </a:p>
        </p:txBody>
      </p:sp>
      <p:sp>
        <p:nvSpPr>
          <p:cNvPr id="6" name="5 Marcador de número de diapositiva"/>
          <p:cNvSpPr>
            <a:spLocks noGrp="1"/>
          </p:cNvSpPr>
          <p:nvPr>
            <p:ph type="sldNum" sz="quarter" idx="12"/>
          </p:nvPr>
        </p:nvSpPr>
        <p:spPr/>
        <p:txBody>
          <a:bodyPr/>
          <a:lstStyle/>
          <a:p>
            <a:fld id="{D690F0AA-E88B-4E40-8415-C61B518CFF64}" type="slidenum">
              <a:rPr lang="es-ES" smtClean="0"/>
              <a:pPr/>
              <a:t>85</a:t>
            </a:fld>
            <a:endParaRPr lang="es-ES"/>
          </a:p>
        </p:txBody>
      </p:sp>
      <p:sp>
        <p:nvSpPr>
          <p:cNvPr id="7" name="6 Marcador de pie de página"/>
          <p:cNvSpPr>
            <a:spLocks noGrp="1"/>
          </p:cNvSpPr>
          <p:nvPr>
            <p:ph type="ftr" sz="quarter" idx="11"/>
          </p:nvPr>
        </p:nvSpPr>
        <p:spPr/>
        <p:txBody>
          <a:bodyPr/>
          <a:lstStyle/>
          <a:p>
            <a:r>
              <a:rPr lang="es-ES" smtClean="0"/>
              <a:t>Marcelo Caffera - MOT - 2008</a:t>
            </a:r>
            <a:endParaRPr lang="es-ES"/>
          </a:p>
        </p:txBody>
      </p:sp>
    </p:spTree>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ROL DEL ESTADO</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Los gobiernos locales controlan el uso del suelo urbano</a:t>
            </a:r>
          </a:p>
          <a:p>
            <a:r>
              <a:rPr lang="es-ES" dirty="0" smtClean="0"/>
              <a:t>Pueden afectar el patrón de desarrollo con reglamentación </a:t>
            </a:r>
          </a:p>
          <a:p>
            <a:pPr lvl="1"/>
            <a:r>
              <a:rPr lang="es-ES" dirty="0" smtClean="0"/>
              <a:t>ordenamiento territorial (qué tipos de usos del suelo son posibles en diferentes sitios), </a:t>
            </a:r>
          </a:p>
          <a:p>
            <a:pPr lvl="1"/>
            <a:r>
              <a:rPr lang="es-ES" dirty="0" smtClean="0"/>
              <a:t>Construcción: qué se puede construir</a:t>
            </a:r>
          </a:p>
          <a:p>
            <a:pPr lvl="1"/>
            <a:r>
              <a:rPr lang="es-ES" dirty="0" smtClean="0"/>
              <a:t>La provisión de servicios públicos: calles, saneamiento, luz, etc.</a:t>
            </a:r>
          </a:p>
          <a:p>
            <a:pPr lvl="1"/>
            <a:r>
              <a:rPr lang="es-ES" dirty="0" smtClean="0"/>
              <a:t>Cobran impuestos</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86</a:t>
            </a:fld>
            <a:endParaRPr lang="es-ES"/>
          </a:p>
        </p:txBody>
      </p:sp>
    </p:spTree>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EL ROL DEL ESTADO</a:t>
            </a:r>
            <a:endParaRPr lang="es-ES" dirty="0"/>
          </a:p>
        </p:txBody>
      </p:sp>
      <p:sp>
        <p:nvSpPr>
          <p:cNvPr id="3" name="2 Marcador de contenido"/>
          <p:cNvSpPr>
            <a:spLocks noGrp="1"/>
          </p:cNvSpPr>
          <p:nvPr>
            <p:ph idx="1"/>
          </p:nvPr>
        </p:nvSpPr>
        <p:spPr/>
        <p:txBody>
          <a:bodyPr>
            <a:normAutofit/>
          </a:bodyPr>
          <a:lstStyle/>
          <a:p>
            <a:r>
              <a:rPr lang="es-ES" dirty="0" smtClean="0"/>
              <a:t>Como resultado de deterioro de servicios, crimen, altos impuestos, los centros de las ciudades pueden tener precios bajos</a:t>
            </a:r>
          </a:p>
          <a:p>
            <a:r>
              <a:rPr lang="es-ES" dirty="0" smtClean="0"/>
              <a:t>Por estos motivos, los precios del suelo en una ciudad respecto a la distancia, en lugar de crecer uniformemente, pueden ser así:</a:t>
            </a:r>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87</a:t>
            </a:fld>
            <a:endParaRPr lang="es-ES"/>
          </a:p>
        </p:txBody>
      </p:sp>
    </p:spTree>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Marcelo Caffera - MOT - 2008</a:t>
            </a:r>
            <a:endParaRPr lang="es-ES"/>
          </a:p>
        </p:txBody>
      </p:sp>
      <p:sp>
        <p:nvSpPr>
          <p:cNvPr id="3" name="2 Marcador de número de diapositiva"/>
          <p:cNvSpPr>
            <a:spLocks noGrp="1"/>
          </p:cNvSpPr>
          <p:nvPr>
            <p:ph type="sldNum" sz="quarter" idx="12"/>
          </p:nvPr>
        </p:nvSpPr>
        <p:spPr/>
        <p:txBody>
          <a:bodyPr/>
          <a:lstStyle/>
          <a:p>
            <a:fld id="{D690F0AA-E88B-4E40-8415-C61B518CFF64}" type="slidenum">
              <a:rPr lang="es-ES" smtClean="0"/>
              <a:pPr/>
              <a:t>88</a:t>
            </a:fld>
            <a:endParaRPr lang="es-ES"/>
          </a:p>
        </p:txBody>
      </p:sp>
      <p:pic>
        <p:nvPicPr>
          <p:cNvPr id="95235" name="Picture 3"/>
          <p:cNvPicPr>
            <a:picLocks noChangeAspect="1" noChangeArrowheads="1"/>
          </p:cNvPicPr>
          <p:nvPr/>
        </p:nvPicPr>
        <p:blipFill>
          <a:blip r:embed="rId2" cstate="print"/>
          <a:srcRect/>
          <a:stretch>
            <a:fillRect/>
          </a:stretch>
        </p:blipFill>
        <p:spPr bwMode="auto">
          <a:xfrm rot="10800000">
            <a:off x="-2" y="-3"/>
            <a:ext cx="9144002" cy="6215081"/>
          </a:xfrm>
          <a:prstGeom prst="rect">
            <a:avLst/>
          </a:prstGeom>
          <a:noFill/>
          <a:ln w="9525">
            <a:noFill/>
            <a:miter lim="800000"/>
            <a:headEnd/>
            <a:tailEnd/>
          </a:ln>
          <a:effectLst/>
        </p:spPr>
      </p:pic>
    </p:spTree>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IMPACTO DEL OT EN EL PRECIO DE LAS VIVIENDAS Y LA TIERRA URBANA</a:t>
            </a:r>
            <a:endParaRPr lang="es-ES" dirty="0"/>
          </a:p>
        </p:txBody>
      </p:sp>
      <p:sp>
        <p:nvSpPr>
          <p:cNvPr id="3" name="2 Marcador de contenido"/>
          <p:cNvSpPr>
            <a:spLocks noGrp="1"/>
          </p:cNvSpPr>
          <p:nvPr>
            <p:ph idx="1"/>
          </p:nvPr>
        </p:nvSpPr>
        <p:spPr/>
        <p:txBody>
          <a:bodyPr/>
          <a:lstStyle/>
          <a:p>
            <a:r>
              <a:rPr lang="es-ES" dirty="0" smtClean="0"/>
              <a:t>Ejemplo: top máximo a la densidad </a:t>
            </a:r>
          </a:p>
          <a:p>
            <a:r>
              <a:rPr lang="es-ES" dirty="0" smtClean="0"/>
              <a:t>Incrementa el precio por m2 de las casas construidas, disminuye el precio de la tierra</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89</a:t>
            </a:fld>
            <a:endParaRPr lang="es-ES"/>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CRECIMIENTO Y PRECIO DE LA TIERRA</a:t>
            </a:r>
            <a:endParaRPr lang="es-ES" dirty="0"/>
          </a:p>
        </p:txBody>
      </p:sp>
      <p:sp>
        <p:nvSpPr>
          <p:cNvPr id="3" name="2 Marcador de contenido"/>
          <p:cNvSpPr>
            <a:spLocks noGrp="1"/>
          </p:cNvSpPr>
          <p:nvPr>
            <p:ph idx="1"/>
          </p:nvPr>
        </p:nvSpPr>
        <p:spPr/>
        <p:txBody>
          <a:bodyPr/>
          <a:lstStyle/>
          <a:p>
            <a:r>
              <a:rPr lang="es-ES" dirty="0" smtClean="0"/>
              <a:t>En un sitio aún no desarrollado</a:t>
            </a:r>
          </a:p>
          <a:p>
            <a:endParaRPr lang="es-ES" dirty="0" smtClean="0"/>
          </a:p>
          <a:p>
            <a:endParaRPr lang="es-ES" dirty="0" smtClean="0"/>
          </a:p>
          <a:p>
            <a:endParaRPr lang="es-ES" dirty="0" smtClean="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6A5458E0-9143-42CD-B712-CEF2608BC872}" type="slidenum">
              <a:rPr lang="es-ES" smtClean="0"/>
              <a:pPr/>
              <a:t>9</a:t>
            </a:fld>
            <a:endParaRPr lang="es-ES"/>
          </a:p>
        </p:txBody>
      </p:sp>
      <p:graphicFrame>
        <p:nvGraphicFramePr>
          <p:cNvPr id="6" name="5 Objeto"/>
          <p:cNvGraphicFramePr>
            <a:graphicFrameLocks noChangeAspect="1"/>
          </p:cNvGraphicFramePr>
          <p:nvPr/>
        </p:nvGraphicFramePr>
        <p:xfrm>
          <a:off x="2071670" y="2571744"/>
          <a:ext cx="5776207" cy="1427170"/>
        </p:xfrm>
        <a:graphic>
          <a:graphicData uri="http://schemas.openxmlformats.org/presentationml/2006/ole">
            <p:oleObj spid="_x0000_s6146" name="Ecuación" r:id="rId3" imgW="2057400" imgH="711000" progId="Equation.3">
              <p:embed/>
            </p:oleObj>
          </a:graphicData>
        </a:graphic>
      </p:graphicFrame>
      <p:cxnSp>
        <p:nvCxnSpPr>
          <p:cNvPr id="8" name="7 Conector recto de flecha"/>
          <p:cNvCxnSpPr/>
          <p:nvPr/>
        </p:nvCxnSpPr>
        <p:spPr>
          <a:xfrm rot="5400000" flipH="1" flipV="1">
            <a:off x="3214678" y="4429132"/>
            <a:ext cx="928694" cy="71438"/>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cxnSp>
        <p:nvCxnSpPr>
          <p:cNvPr id="10" name="9 Conector recto de flecha"/>
          <p:cNvCxnSpPr/>
          <p:nvPr/>
        </p:nvCxnSpPr>
        <p:spPr>
          <a:xfrm rot="16200000" flipV="1">
            <a:off x="5786446" y="4429132"/>
            <a:ext cx="928694" cy="214314"/>
          </a:xfrm>
          <a:prstGeom prst="straightConnector1">
            <a:avLst/>
          </a:prstGeom>
          <a:ln>
            <a:tailEnd type="arrow"/>
          </a:ln>
        </p:spPr>
        <p:style>
          <a:lnRef idx="1">
            <a:schemeClr val="accent1"/>
          </a:lnRef>
          <a:fillRef idx="0">
            <a:schemeClr val="accent1"/>
          </a:fillRef>
          <a:effectRef idx="0">
            <a:schemeClr val="accent1"/>
          </a:effectRef>
          <a:fontRef idx="minor">
            <a:schemeClr val="tx1"/>
          </a:fontRef>
        </p:style>
      </p:cxnSp>
      <p:sp>
        <p:nvSpPr>
          <p:cNvPr id="11" name="10 CuadroTexto"/>
          <p:cNvSpPr txBox="1"/>
          <p:nvPr/>
        </p:nvSpPr>
        <p:spPr>
          <a:xfrm>
            <a:off x="2714612" y="5000636"/>
            <a:ext cx="1857388" cy="369332"/>
          </a:xfrm>
          <a:prstGeom prst="rect">
            <a:avLst/>
          </a:prstGeom>
          <a:noFill/>
        </p:spPr>
        <p:txBody>
          <a:bodyPr wrap="square" rtlCol="0">
            <a:spAutoFit/>
          </a:bodyPr>
          <a:lstStyle/>
          <a:p>
            <a:r>
              <a:rPr lang="es-ES" dirty="0" smtClean="0"/>
              <a:t>Valor agrícola</a:t>
            </a:r>
            <a:endParaRPr lang="es-ES" dirty="0"/>
          </a:p>
        </p:txBody>
      </p:sp>
      <p:sp>
        <p:nvSpPr>
          <p:cNvPr id="13" name="12 CuadroTexto"/>
          <p:cNvSpPr txBox="1"/>
          <p:nvPr/>
        </p:nvSpPr>
        <p:spPr>
          <a:xfrm>
            <a:off x="5857884" y="5286388"/>
            <a:ext cx="1643074" cy="646331"/>
          </a:xfrm>
          <a:prstGeom prst="rect">
            <a:avLst/>
          </a:prstGeom>
          <a:noFill/>
        </p:spPr>
        <p:txBody>
          <a:bodyPr wrap="square" rtlCol="0">
            <a:spAutoFit/>
          </a:bodyPr>
          <a:lstStyle/>
          <a:p>
            <a:r>
              <a:rPr lang="es-ES" dirty="0" smtClean="0"/>
              <a:t>Valor futuro localización</a:t>
            </a:r>
            <a:endParaRPr lang="es-ES" dirty="0"/>
          </a:p>
        </p:txBody>
      </p:sp>
    </p:spTree>
  </p:cSld>
  <p:clrMapOvr>
    <a:masterClrMapping/>
  </p:clrMapOvr>
  <p:transition/>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pie de página"/>
          <p:cNvSpPr>
            <a:spLocks noGrp="1"/>
          </p:cNvSpPr>
          <p:nvPr>
            <p:ph type="ftr" sz="quarter" idx="11"/>
          </p:nvPr>
        </p:nvSpPr>
        <p:spPr/>
        <p:txBody>
          <a:bodyPr/>
          <a:lstStyle/>
          <a:p>
            <a:r>
              <a:rPr lang="es-ES" smtClean="0"/>
              <a:t>Marcelo Caffera - MOT - 2008</a:t>
            </a:r>
            <a:endParaRPr lang="es-ES"/>
          </a:p>
        </p:txBody>
      </p:sp>
      <p:sp>
        <p:nvSpPr>
          <p:cNvPr id="3" name="2 Marcador de número de diapositiva"/>
          <p:cNvSpPr>
            <a:spLocks noGrp="1"/>
          </p:cNvSpPr>
          <p:nvPr>
            <p:ph type="sldNum" sz="quarter" idx="12"/>
          </p:nvPr>
        </p:nvSpPr>
        <p:spPr/>
        <p:txBody>
          <a:bodyPr/>
          <a:lstStyle/>
          <a:p>
            <a:fld id="{D690F0AA-E88B-4E40-8415-C61B518CFF64}" type="slidenum">
              <a:rPr lang="es-ES" smtClean="0"/>
              <a:pPr/>
              <a:t>90</a:t>
            </a:fld>
            <a:endParaRPr lang="es-ES"/>
          </a:p>
        </p:txBody>
      </p:sp>
      <p:pic>
        <p:nvPicPr>
          <p:cNvPr id="96258" name="Picture 2"/>
          <p:cNvPicPr>
            <a:picLocks noChangeAspect="1" noChangeArrowheads="1"/>
          </p:cNvPicPr>
          <p:nvPr/>
        </p:nvPicPr>
        <p:blipFill>
          <a:blip r:embed="rId2" cstate="print"/>
          <a:srcRect/>
          <a:stretch>
            <a:fillRect/>
          </a:stretch>
        </p:blipFill>
        <p:spPr bwMode="auto">
          <a:xfrm rot="10800000">
            <a:off x="-2" y="-24"/>
            <a:ext cx="9143997" cy="6357982"/>
          </a:xfrm>
          <a:prstGeom prst="rect">
            <a:avLst/>
          </a:prstGeom>
          <a:noFill/>
          <a:ln w="9525">
            <a:noFill/>
            <a:miter lim="800000"/>
            <a:headEnd/>
            <a:tailEnd/>
          </a:ln>
          <a:effectLst/>
        </p:spPr>
      </p:pic>
      <p:sp>
        <p:nvSpPr>
          <p:cNvPr id="5" name="4 Llamada con línea 1"/>
          <p:cNvSpPr/>
          <p:nvPr/>
        </p:nvSpPr>
        <p:spPr>
          <a:xfrm>
            <a:off x="6572264" y="3643314"/>
            <a:ext cx="2071702" cy="1143008"/>
          </a:xfrm>
          <a:prstGeom prst="borderCallout1">
            <a:avLst>
              <a:gd name="adj1" fmla="val 18750"/>
              <a:gd name="adj2" fmla="val -8333"/>
              <a:gd name="adj3" fmla="val 196136"/>
              <a:gd name="adj4" fmla="val -20150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Límite máximo</a:t>
            </a:r>
            <a:endParaRPr lang="es-ES" dirty="0"/>
          </a:p>
        </p:txBody>
      </p:sp>
      <p:sp>
        <p:nvSpPr>
          <p:cNvPr id="6" name="5 Llamada con línea 1"/>
          <p:cNvSpPr/>
          <p:nvPr/>
        </p:nvSpPr>
        <p:spPr>
          <a:xfrm>
            <a:off x="3929058" y="285728"/>
            <a:ext cx="3357586" cy="571504"/>
          </a:xfrm>
          <a:prstGeom prst="borderCallout1">
            <a:avLst>
              <a:gd name="adj1" fmla="val 18750"/>
              <a:gd name="adj2" fmla="val -8333"/>
              <a:gd name="adj3" fmla="val 117348"/>
              <a:gd name="adj4" fmla="val -68043"/>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Sube p de las casas</a:t>
            </a:r>
            <a:endParaRPr lang="es-ES" dirty="0"/>
          </a:p>
        </p:txBody>
      </p:sp>
      <p:sp>
        <p:nvSpPr>
          <p:cNvPr id="7" name="6 Llamada con línea 1"/>
          <p:cNvSpPr/>
          <p:nvPr/>
        </p:nvSpPr>
        <p:spPr>
          <a:xfrm>
            <a:off x="3071802" y="3000372"/>
            <a:ext cx="2214578" cy="571504"/>
          </a:xfrm>
          <a:prstGeom prst="borderCallout1">
            <a:avLst>
              <a:gd name="adj1" fmla="val 18750"/>
              <a:gd name="adj2" fmla="val -8333"/>
              <a:gd name="adj3" fmla="val 388862"/>
              <a:gd name="adj4" fmla="val -58352"/>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Baja el de la tierra</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6258"/>
                                        </p:tgtEl>
                                        <p:attrNameLst>
                                          <p:attrName>style.visibility</p:attrName>
                                        </p:attrNameLst>
                                      </p:cBhvr>
                                      <p:to>
                                        <p:strVal val="visible"/>
                                      </p:to>
                                    </p:set>
                                    <p:animEffect transition="in" filter="fade">
                                      <p:cBhvr>
                                        <p:cTn id="7" dur="500"/>
                                        <p:tgtEl>
                                          <p:spTgt spid="9625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bg/>
                                          </p:spTgt>
                                        </p:tgtEl>
                                        <p:attrNameLst>
                                          <p:attrName>style.visibility</p:attrName>
                                        </p:attrNameLst>
                                      </p:cBhvr>
                                      <p:to>
                                        <p:strVal val="visible"/>
                                      </p:to>
                                    </p:set>
                                    <p:animEffect transition="in" filter="fade">
                                      <p:cBhvr>
                                        <p:cTn id="12" dur="500"/>
                                        <p:tgtEl>
                                          <p:spTgt spid="5">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animEffect transition="in" filter="fade">
                                      <p:cBhvr>
                                        <p:cTn id="15" dur="500"/>
                                        <p:tgtEl>
                                          <p:spTgt spid="5">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6">
                                            <p:bg/>
                                          </p:spTgt>
                                        </p:tgtEl>
                                        <p:attrNameLst>
                                          <p:attrName>style.visibility</p:attrName>
                                        </p:attrNameLst>
                                      </p:cBhvr>
                                      <p:to>
                                        <p:strVal val="visible"/>
                                      </p:to>
                                    </p:set>
                                    <p:animEffect transition="in" filter="fade">
                                      <p:cBhvr>
                                        <p:cTn id="20" dur="500"/>
                                        <p:tgtEl>
                                          <p:spTgt spid="6">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6">
                                            <p:txEl>
                                              <p:pRg st="0" end="0"/>
                                            </p:txEl>
                                          </p:spTgt>
                                        </p:tgtEl>
                                        <p:attrNameLst>
                                          <p:attrName>style.visibility</p:attrName>
                                        </p:attrNameLst>
                                      </p:cBhvr>
                                      <p:to>
                                        <p:strVal val="visible"/>
                                      </p:to>
                                    </p:set>
                                    <p:animEffect transition="in" filter="fade">
                                      <p:cBhvr>
                                        <p:cTn id="23" dur="500"/>
                                        <p:tgtEl>
                                          <p:spTgt spid="6">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7">
                                            <p:bg/>
                                          </p:spTgt>
                                        </p:tgtEl>
                                        <p:attrNameLst>
                                          <p:attrName>style.visibility</p:attrName>
                                        </p:attrNameLst>
                                      </p:cBhvr>
                                      <p:to>
                                        <p:strVal val="visible"/>
                                      </p:to>
                                    </p:set>
                                    <p:animEffect transition="in" filter="fade">
                                      <p:cBhvr>
                                        <p:cTn id="28" dur="500"/>
                                        <p:tgtEl>
                                          <p:spTgt spid="7">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7">
                                            <p:txEl>
                                              <p:pRg st="0" end="0"/>
                                            </p:txEl>
                                          </p:spTgt>
                                        </p:tgtEl>
                                        <p:attrNameLst>
                                          <p:attrName>style.visibility</p:attrName>
                                        </p:attrNameLst>
                                      </p:cBhvr>
                                      <p:to>
                                        <p:strVal val="visible"/>
                                      </p:to>
                                    </p:set>
                                    <p:animEffect transition="in" filter="fade">
                                      <p:cBhvr>
                                        <p:cTn id="31" dur="500"/>
                                        <p:tgtEl>
                                          <p:spTgt spid="7">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allAtOnce" animBg="1"/>
      <p:bldP spid="6" grpId="0" uiExpand="1" build="allAtOnce" animBg="1"/>
      <p:bldP spid="7" grpId="0" uiExpand="1" build="allAtOnce"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INCIDENCIA DE UN IMPUESTO A LA PROPIEDAD</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91</a:t>
            </a:fld>
            <a:endParaRPr lang="es-ES"/>
          </a:p>
        </p:txBody>
      </p:sp>
      <p:pic>
        <p:nvPicPr>
          <p:cNvPr id="97282" name="Picture 2"/>
          <p:cNvPicPr>
            <a:picLocks noGrp="1" noChangeAspect="1" noChangeArrowheads="1"/>
          </p:cNvPicPr>
          <p:nvPr>
            <p:ph idx="1"/>
          </p:nvPr>
        </p:nvPicPr>
        <p:blipFill>
          <a:blip r:embed="rId2" cstate="print"/>
          <a:srcRect/>
          <a:stretch>
            <a:fillRect/>
          </a:stretch>
        </p:blipFill>
        <p:spPr bwMode="auto">
          <a:xfrm>
            <a:off x="642910" y="1571612"/>
            <a:ext cx="8358246" cy="4857784"/>
          </a:xfrm>
          <a:prstGeom prst="rect">
            <a:avLst/>
          </a:prstGeom>
          <a:noFill/>
          <a:ln w="9525">
            <a:noFill/>
            <a:miter lim="800000"/>
            <a:headEnd/>
            <a:tailEnd/>
          </a:ln>
          <a:effectLst/>
        </p:spPr>
      </p:pic>
      <p:sp>
        <p:nvSpPr>
          <p:cNvPr id="7" name="6 Llamada con línea 1"/>
          <p:cNvSpPr/>
          <p:nvPr/>
        </p:nvSpPr>
        <p:spPr>
          <a:xfrm>
            <a:off x="642910" y="4286256"/>
            <a:ext cx="2571768" cy="1428760"/>
          </a:xfrm>
          <a:prstGeom prst="borderCallout1">
            <a:avLst>
              <a:gd name="adj1" fmla="val 73459"/>
              <a:gd name="adj2" fmla="val 98333"/>
              <a:gd name="adj3" fmla="val 55727"/>
              <a:gd name="adj4" fmla="val 16983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Provoca deterioro de propiedades</a:t>
            </a:r>
            <a:endParaRPr lang="es-ES" dirty="0"/>
          </a:p>
        </p:txBody>
      </p:sp>
      <p:sp>
        <p:nvSpPr>
          <p:cNvPr id="8" name="7 Llamada con línea 1"/>
          <p:cNvSpPr/>
          <p:nvPr/>
        </p:nvSpPr>
        <p:spPr>
          <a:xfrm>
            <a:off x="2214546" y="1500174"/>
            <a:ext cx="3000396" cy="1214446"/>
          </a:xfrm>
          <a:prstGeom prst="borderCallout1">
            <a:avLst>
              <a:gd name="adj1" fmla="val 100116"/>
              <a:gd name="adj2" fmla="val 72772"/>
              <a:gd name="adj3" fmla="val 191437"/>
              <a:gd name="adj4" fmla="val 9438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Recae más sobre el propietario</a:t>
            </a:r>
            <a:endParaRPr lang="es-ES" dirty="0"/>
          </a:p>
        </p:txBody>
      </p:sp>
      <p:sp>
        <p:nvSpPr>
          <p:cNvPr id="9" name="8 Llamada con línea 1"/>
          <p:cNvSpPr/>
          <p:nvPr/>
        </p:nvSpPr>
        <p:spPr>
          <a:xfrm>
            <a:off x="7143768" y="1785926"/>
            <a:ext cx="1285884" cy="1785950"/>
          </a:xfrm>
          <a:prstGeom prst="borderCallout1">
            <a:avLst>
              <a:gd name="adj1" fmla="val 18750"/>
              <a:gd name="adj2" fmla="val -8333"/>
              <a:gd name="adj3" fmla="val 127073"/>
              <a:gd name="adj4" fmla="val -428295"/>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s-ES" dirty="0" smtClean="0"/>
              <a:t>El impuesto se capitaliza en el valor de la propiedad</a:t>
            </a:r>
            <a:endParaRPr lang="es-ES"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97282"/>
                                        </p:tgtEl>
                                        <p:attrNameLst>
                                          <p:attrName>style.visibility</p:attrName>
                                        </p:attrNameLst>
                                      </p:cBhvr>
                                      <p:to>
                                        <p:strVal val="visible"/>
                                      </p:to>
                                    </p:set>
                                    <p:animEffect transition="in" filter="fade">
                                      <p:cBhvr>
                                        <p:cTn id="7" dur="500"/>
                                        <p:tgtEl>
                                          <p:spTgt spid="9728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bg/>
                                          </p:spTgt>
                                        </p:tgtEl>
                                        <p:attrNameLst>
                                          <p:attrName>style.visibility</p:attrName>
                                        </p:attrNameLst>
                                      </p:cBhvr>
                                      <p:to>
                                        <p:strVal val="visible"/>
                                      </p:to>
                                    </p:set>
                                    <p:animEffect transition="in" filter="fade">
                                      <p:cBhvr>
                                        <p:cTn id="12" dur="500"/>
                                        <p:tgtEl>
                                          <p:spTgt spid="7">
                                            <p:bg/>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7">
                                            <p:txEl>
                                              <p:pRg st="0" end="0"/>
                                            </p:txEl>
                                          </p:spTgt>
                                        </p:tgtEl>
                                        <p:attrNameLst>
                                          <p:attrName>style.visibility</p:attrName>
                                        </p:attrNameLst>
                                      </p:cBhvr>
                                      <p:to>
                                        <p:strVal val="visible"/>
                                      </p:to>
                                    </p:set>
                                    <p:animEffect transition="in" filter="fade">
                                      <p:cBhvr>
                                        <p:cTn id="15" dur="500"/>
                                        <p:tgtEl>
                                          <p:spTgt spid="7">
                                            <p:txEl>
                                              <p:pRg st="0" end="0"/>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0" presetClass="entr" presetSubtype="0" fill="hold" grpId="0" nodeType="clickEffect">
                                  <p:stCondLst>
                                    <p:cond delay="0"/>
                                  </p:stCondLst>
                                  <p:childTnLst>
                                    <p:set>
                                      <p:cBhvr>
                                        <p:cTn id="19" dur="1" fill="hold">
                                          <p:stCondLst>
                                            <p:cond delay="0"/>
                                          </p:stCondLst>
                                        </p:cTn>
                                        <p:tgtEl>
                                          <p:spTgt spid="8">
                                            <p:bg/>
                                          </p:spTgt>
                                        </p:tgtEl>
                                        <p:attrNameLst>
                                          <p:attrName>style.visibility</p:attrName>
                                        </p:attrNameLst>
                                      </p:cBhvr>
                                      <p:to>
                                        <p:strVal val="visible"/>
                                      </p:to>
                                    </p:set>
                                    <p:animEffect transition="in" filter="fade">
                                      <p:cBhvr>
                                        <p:cTn id="20" dur="500"/>
                                        <p:tgtEl>
                                          <p:spTgt spid="8">
                                            <p:bg/>
                                          </p:spTgt>
                                        </p:tgtEl>
                                      </p:cBhvr>
                                    </p:animEffect>
                                  </p:childTnLst>
                                </p:cTn>
                              </p:par>
                              <p:par>
                                <p:cTn id="21" presetID="10" presetClass="entr" presetSubtype="0" fill="hold" grpId="0" nodeType="withEffect">
                                  <p:stCondLst>
                                    <p:cond delay="0"/>
                                  </p:stCondLst>
                                  <p:childTnLst>
                                    <p:set>
                                      <p:cBhvr>
                                        <p:cTn id="22" dur="1" fill="hold">
                                          <p:stCondLst>
                                            <p:cond delay="0"/>
                                          </p:stCondLst>
                                        </p:cTn>
                                        <p:tgtEl>
                                          <p:spTgt spid="8">
                                            <p:txEl>
                                              <p:pRg st="0" end="0"/>
                                            </p:txEl>
                                          </p:spTgt>
                                        </p:tgtEl>
                                        <p:attrNameLst>
                                          <p:attrName>style.visibility</p:attrName>
                                        </p:attrNameLst>
                                      </p:cBhvr>
                                      <p:to>
                                        <p:strVal val="visible"/>
                                      </p:to>
                                    </p:set>
                                    <p:animEffect transition="in" filter="fade">
                                      <p:cBhvr>
                                        <p:cTn id="23" dur="500"/>
                                        <p:tgtEl>
                                          <p:spTgt spid="8">
                                            <p:txEl>
                                              <p:pRg st="0" end="0"/>
                                            </p:txEl>
                                          </p:spTgt>
                                        </p:tgtEl>
                                      </p:cBhvr>
                                    </p:animEffect>
                                  </p:childTnLst>
                                </p:cTn>
                              </p:par>
                            </p:childTnLst>
                          </p:cTn>
                        </p:par>
                      </p:childTnLst>
                    </p:cTn>
                  </p:par>
                  <p:par>
                    <p:cTn id="24" fill="hold">
                      <p:stCondLst>
                        <p:cond delay="indefinite"/>
                      </p:stCondLst>
                      <p:childTnLst>
                        <p:par>
                          <p:cTn id="25" fill="hold">
                            <p:stCondLst>
                              <p:cond delay="0"/>
                            </p:stCondLst>
                            <p:childTnLst>
                              <p:par>
                                <p:cTn id="26" presetID="10" presetClass="entr" presetSubtype="0" fill="hold" grpId="0" nodeType="clickEffect">
                                  <p:stCondLst>
                                    <p:cond delay="0"/>
                                  </p:stCondLst>
                                  <p:childTnLst>
                                    <p:set>
                                      <p:cBhvr>
                                        <p:cTn id="27" dur="1" fill="hold">
                                          <p:stCondLst>
                                            <p:cond delay="0"/>
                                          </p:stCondLst>
                                        </p:cTn>
                                        <p:tgtEl>
                                          <p:spTgt spid="9">
                                            <p:bg/>
                                          </p:spTgt>
                                        </p:tgtEl>
                                        <p:attrNameLst>
                                          <p:attrName>style.visibility</p:attrName>
                                        </p:attrNameLst>
                                      </p:cBhvr>
                                      <p:to>
                                        <p:strVal val="visible"/>
                                      </p:to>
                                    </p:set>
                                    <p:animEffect transition="in" filter="fade">
                                      <p:cBhvr>
                                        <p:cTn id="28" dur="500"/>
                                        <p:tgtEl>
                                          <p:spTgt spid="9">
                                            <p:bg/>
                                          </p:spTgt>
                                        </p:tgtEl>
                                      </p:cBhvr>
                                    </p:animEffect>
                                  </p:childTnLst>
                                </p:cTn>
                              </p:par>
                              <p:par>
                                <p:cTn id="29" presetID="10" presetClass="entr" presetSubtype="0" fill="hold" grpId="0" nodeType="withEffect">
                                  <p:stCondLst>
                                    <p:cond delay="0"/>
                                  </p:stCondLst>
                                  <p:childTnLst>
                                    <p:set>
                                      <p:cBhvr>
                                        <p:cTn id="30" dur="1" fill="hold">
                                          <p:stCondLst>
                                            <p:cond delay="0"/>
                                          </p:stCondLst>
                                        </p:cTn>
                                        <p:tgtEl>
                                          <p:spTgt spid="9">
                                            <p:txEl>
                                              <p:pRg st="0" end="0"/>
                                            </p:txEl>
                                          </p:spTgt>
                                        </p:tgtEl>
                                        <p:attrNameLst>
                                          <p:attrName>style.visibility</p:attrName>
                                        </p:attrNameLst>
                                      </p:cBhvr>
                                      <p:to>
                                        <p:strVal val="visible"/>
                                      </p:to>
                                    </p:set>
                                    <p:animEffect transition="in" filter="fade">
                                      <p:cBhvr>
                                        <p:cTn id="31" dur="500"/>
                                        <p:tgtEl>
                                          <p:spTgt spid="9">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build="allAtOnce" animBg="1"/>
      <p:bldP spid="8" grpId="0" build="allAtOnce" animBg="1"/>
      <p:bldP spid="9" grpId="0" build="allAtOnce"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BIENES PÚBLICOS, EXTERNALIDADES Y REGULACIÓN</a:t>
            </a:r>
            <a:endParaRPr lang="es-ES" dirty="0"/>
          </a:p>
        </p:txBody>
      </p:sp>
      <p:sp>
        <p:nvSpPr>
          <p:cNvPr id="3" name="2 Marcador de contenido"/>
          <p:cNvSpPr>
            <a:spLocks noGrp="1"/>
          </p:cNvSpPr>
          <p:nvPr>
            <p:ph idx="1"/>
          </p:nvPr>
        </p:nvSpPr>
        <p:spPr/>
        <p:txBody>
          <a:bodyPr>
            <a:normAutofit lnSpcReduction="10000"/>
          </a:bodyPr>
          <a:lstStyle/>
          <a:p>
            <a:r>
              <a:rPr lang="es-ES" dirty="0" smtClean="0"/>
              <a:t>La calidad de la vida urbana depende de </a:t>
            </a:r>
            <a:r>
              <a:rPr lang="es-ES" dirty="0" smtClean="0"/>
              <a:t>la </a:t>
            </a:r>
            <a:r>
              <a:rPr lang="es-ES" dirty="0" smtClean="0"/>
              <a:t>calidad del medio, incluyendo:</a:t>
            </a:r>
          </a:p>
          <a:p>
            <a:pPr lvl="1"/>
            <a:r>
              <a:rPr lang="es-ES" dirty="0" smtClean="0"/>
              <a:t>Compatibilidad arquitectónica</a:t>
            </a:r>
          </a:p>
          <a:p>
            <a:pPr lvl="1"/>
            <a:r>
              <a:rPr lang="es-ES" dirty="0" smtClean="0"/>
              <a:t>El uso y disponibilidad de espacios públicos</a:t>
            </a:r>
          </a:p>
          <a:p>
            <a:pPr lvl="1"/>
            <a:r>
              <a:rPr lang="es-ES" dirty="0" smtClean="0"/>
              <a:t>Calidad del aire</a:t>
            </a:r>
          </a:p>
          <a:p>
            <a:pPr lvl="1"/>
            <a:r>
              <a:rPr lang="es-ES" dirty="0" smtClean="0"/>
              <a:t>Acceso al agua</a:t>
            </a:r>
          </a:p>
          <a:p>
            <a:pPr lvl="1"/>
            <a:r>
              <a:rPr lang="es-ES" dirty="0" smtClean="0"/>
              <a:t>Disposición y tratamiento de residuos</a:t>
            </a:r>
          </a:p>
          <a:p>
            <a:r>
              <a:rPr lang="es-ES" dirty="0" smtClean="0"/>
              <a:t>En </a:t>
            </a:r>
            <a:r>
              <a:rPr lang="es-ES" dirty="0" smtClean="0"/>
              <a:t>general, depende de </a:t>
            </a:r>
            <a:r>
              <a:rPr lang="es-ES" dirty="0" smtClean="0"/>
              <a:t>la calidad y cantidad de bienes públicos que se </a:t>
            </a:r>
            <a:r>
              <a:rPr lang="es-ES" dirty="0" smtClean="0"/>
              <a:t>brindan</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92</a:t>
            </a:fld>
            <a:endParaRPr lang="es-ES"/>
          </a:p>
        </p:txBody>
      </p:sp>
    </p:spTree>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BIENES PÚBLICOS</a:t>
            </a:r>
            <a:endParaRPr lang="es-ES" dirty="0"/>
          </a:p>
        </p:txBody>
      </p:sp>
      <p:sp>
        <p:nvSpPr>
          <p:cNvPr id="3" name="2 Marcador de contenido"/>
          <p:cNvSpPr>
            <a:spLocks noGrp="1"/>
          </p:cNvSpPr>
          <p:nvPr>
            <p:ph idx="1"/>
          </p:nvPr>
        </p:nvSpPr>
        <p:spPr/>
        <p:txBody>
          <a:bodyPr>
            <a:normAutofit fontScale="92500" lnSpcReduction="10000"/>
          </a:bodyPr>
          <a:lstStyle/>
          <a:p>
            <a:r>
              <a:rPr lang="es-ES" dirty="0" smtClean="0"/>
              <a:t>Afecta bienestar agregado de los habitantes</a:t>
            </a:r>
          </a:p>
          <a:p>
            <a:r>
              <a:rPr lang="es-ES" dirty="0" smtClean="0"/>
              <a:t>Son varios</a:t>
            </a:r>
          </a:p>
          <a:p>
            <a:r>
              <a:rPr lang="es-ES" dirty="0" smtClean="0"/>
              <a:t>Requiere coordinación (acción colectiva)</a:t>
            </a:r>
          </a:p>
          <a:p>
            <a:r>
              <a:rPr lang="es-ES" dirty="0" smtClean="0"/>
              <a:t>No hay incentivos individuales para proveerlos</a:t>
            </a:r>
          </a:p>
          <a:p>
            <a:r>
              <a:rPr lang="es-ES" dirty="0" smtClean="0"/>
              <a:t>El mercado de la vivienda y la tierra urbana los sub – proveerá</a:t>
            </a:r>
          </a:p>
          <a:p>
            <a:r>
              <a:rPr lang="es-ES" dirty="0" smtClean="0"/>
              <a:t>Requiere institución colectiva para determinar mecanismo de provisión, asignación de los costos y control</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93</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grpId="0" nodeType="clickEffect">
                                  <p:stCondLst>
                                    <p:cond delay="0"/>
                                  </p:stCondLst>
                                  <p:childTnLst>
                                    <p:set>
                                      <p:cBhvr>
                                        <p:cTn id="31" dur="1" fill="hold">
                                          <p:stCondLst>
                                            <p:cond delay="0"/>
                                          </p:stCondLst>
                                        </p:cTn>
                                        <p:tgtEl>
                                          <p:spTgt spid="3">
                                            <p:txEl>
                                              <p:pRg st="5" end="5"/>
                                            </p:txEl>
                                          </p:spTgt>
                                        </p:tgtEl>
                                        <p:attrNameLst>
                                          <p:attrName>style.visibility</p:attrName>
                                        </p:attrNameLst>
                                      </p:cBhvr>
                                      <p:to>
                                        <p:strVal val="visible"/>
                                      </p:to>
                                    </p:set>
                                    <p:animEffect transition="in" filter="fade">
                                      <p:cBhvr>
                                        <p:cTn id="32"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dirty="0" smtClean="0"/>
              <a:t>EXTERNALIDADES</a:t>
            </a:r>
            <a:endParaRPr lang="es-ES" dirty="0"/>
          </a:p>
        </p:txBody>
      </p:sp>
      <p:sp>
        <p:nvSpPr>
          <p:cNvPr id="3" name="2 Marcador de contenido"/>
          <p:cNvSpPr>
            <a:spLocks noGrp="1"/>
          </p:cNvSpPr>
          <p:nvPr>
            <p:ph idx="1"/>
          </p:nvPr>
        </p:nvSpPr>
        <p:spPr/>
        <p:txBody>
          <a:bodyPr>
            <a:normAutofit lnSpcReduction="10000"/>
          </a:bodyPr>
          <a:lstStyle/>
          <a:p>
            <a:r>
              <a:rPr lang="es-ES" dirty="0" smtClean="0"/>
              <a:t>Requiere intervención de los gobiernos para interferir en la decisión de los propietarios privados: OT</a:t>
            </a:r>
          </a:p>
          <a:p>
            <a:r>
              <a:rPr lang="es-ES" dirty="0" smtClean="0"/>
              <a:t>No siempre necesario y efectivo</a:t>
            </a:r>
          </a:p>
          <a:p>
            <a:r>
              <a:rPr lang="es-ES" dirty="0" smtClean="0"/>
              <a:t>Bienes públicos y externalidades lejos de ser excepciones poco importantes son comunes</a:t>
            </a:r>
          </a:p>
          <a:p>
            <a:r>
              <a:rPr lang="es-ES" dirty="0" smtClean="0"/>
              <a:t>Así lo indica la evidencia empírica como la que se presentó sobre el valor de la viviendas en Montevideo. </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94</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Suponga:</a:t>
            </a:r>
          </a:p>
          <a:p>
            <a:r>
              <a:rPr lang="es-ES" dirty="0" smtClean="0"/>
              <a:t>Un barrio con </a:t>
            </a:r>
            <a:r>
              <a:rPr lang="es-ES" b="1" i="1" dirty="0" smtClean="0"/>
              <a:t>n </a:t>
            </a:r>
            <a:r>
              <a:rPr lang="es-ES" dirty="0" smtClean="0"/>
              <a:t>propietarios de terrenos iguales con construcciones</a:t>
            </a:r>
          </a:p>
          <a:p>
            <a:r>
              <a:rPr lang="es-ES" dirty="0" smtClean="0"/>
              <a:t>Y un terreno central libre</a:t>
            </a:r>
          </a:p>
          <a:p>
            <a:r>
              <a:rPr lang="es-ES" dirty="0" smtClean="0"/>
              <a:t>Cada propietario piensa que dejar el terreno sin desarrollar le incrementa el valor de su propiedad </a:t>
            </a:r>
            <a:r>
              <a:rPr lang="es-ES" dirty="0" smtClean="0"/>
              <a:t>en </a:t>
            </a:r>
            <a:r>
              <a:rPr lang="es-ES" b="1" i="1" dirty="0" smtClean="0"/>
              <a:t>$VM (el valor marginal de dejar el espacio libre sin construcciones) </a:t>
            </a:r>
            <a:endParaRPr lang="es-ES" dirty="0" smtClean="0"/>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95</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El valor del mercado del terreno es </a:t>
            </a:r>
            <a:r>
              <a:rPr lang="es-ES" b="1" i="1" dirty="0" smtClean="0"/>
              <a:t>$p</a:t>
            </a:r>
          </a:p>
          <a:p>
            <a:r>
              <a:rPr lang="es-ES" dirty="0" smtClean="0"/>
              <a:t>Para preservar el terreno libre debe ser comprado por los vecinos</a:t>
            </a:r>
          </a:p>
          <a:p>
            <a:r>
              <a:rPr lang="es-ES" dirty="0" smtClean="0"/>
              <a:t>Asumimos que </a:t>
            </a:r>
            <a:r>
              <a:rPr lang="es-ES" b="1" i="1" dirty="0" smtClean="0"/>
              <a:t>p&gt;VM</a:t>
            </a:r>
            <a:r>
              <a:rPr lang="es-ES" dirty="0" smtClean="0"/>
              <a:t>, pero </a:t>
            </a:r>
            <a:r>
              <a:rPr lang="es-ES" b="1" i="1" dirty="0" smtClean="0"/>
              <a:t>p &lt; </a:t>
            </a:r>
            <a:r>
              <a:rPr lang="es-ES" b="1" i="1" dirty="0" err="1" smtClean="0"/>
              <a:t>nVM</a:t>
            </a:r>
            <a:endParaRPr lang="es-ES" b="1" i="1" dirty="0" smtClean="0"/>
          </a:p>
          <a:p>
            <a:r>
              <a:rPr lang="es-ES" dirty="0" smtClean="0"/>
              <a:t>Conclusiones:</a:t>
            </a:r>
          </a:p>
          <a:p>
            <a:pPr lvl="1"/>
            <a:r>
              <a:rPr lang="es-ES" dirty="0" smtClean="0"/>
              <a:t>Ningún propietario comprará el terreno por sí solo</a:t>
            </a:r>
          </a:p>
          <a:p>
            <a:pPr lvl="1"/>
            <a:r>
              <a:rPr lang="es-ES" dirty="0" smtClean="0"/>
              <a:t>Hay un incentivo a no aportar para su compra (</a:t>
            </a:r>
            <a:r>
              <a:rPr lang="es-ES" b="1" i="1" dirty="0" smtClean="0"/>
              <a:t>free – </a:t>
            </a:r>
            <a:r>
              <a:rPr lang="es-ES" b="1" i="1" dirty="0" err="1" smtClean="0"/>
              <a:t>riding</a:t>
            </a:r>
            <a:r>
              <a:rPr lang="es-ES" dirty="0" smtClean="0"/>
              <a:t>)</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96</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par>
                                <p:cTn id="23" presetID="10" presetClass="entr" presetSubtype="0" fill="hold" grpId="0" nodeType="withEffect">
                                  <p:stCondLst>
                                    <p:cond delay="0"/>
                                  </p:stCondLst>
                                  <p:childTnLst>
                                    <p:set>
                                      <p:cBhvr>
                                        <p:cTn id="24" dur="1" fill="hold">
                                          <p:stCondLst>
                                            <p:cond delay="0"/>
                                          </p:stCondLst>
                                        </p:cTn>
                                        <p:tgtEl>
                                          <p:spTgt spid="3">
                                            <p:txEl>
                                              <p:pRg st="4" end="4"/>
                                            </p:txEl>
                                          </p:spTgt>
                                        </p:tgtEl>
                                        <p:attrNameLst>
                                          <p:attrName>style.visibility</p:attrName>
                                        </p:attrNameLst>
                                      </p:cBhvr>
                                      <p:to>
                                        <p:strVal val="visible"/>
                                      </p:to>
                                    </p:set>
                                    <p:animEffect transition="in" filter="fade">
                                      <p:cBhvr>
                                        <p:cTn id="25" dur="500"/>
                                        <p:tgtEl>
                                          <p:spTgt spid="3">
                                            <p:txEl>
                                              <p:pRg st="4" end="4"/>
                                            </p:txEl>
                                          </p:spTgt>
                                        </p:tgtEl>
                                      </p:cBhvr>
                                    </p:animEffect>
                                  </p:childTnLst>
                                </p:cTn>
                              </p:par>
                              <p:par>
                                <p:cTn id="26" presetID="10" presetClass="entr" presetSubtype="0" fill="hold" grpId="0" nodeType="withEffect">
                                  <p:stCondLst>
                                    <p:cond delay="0"/>
                                  </p:stCondLst>
                                  <p:childTnLst>
                                    <p:set>
                                      <p:cBhvr>
                                        <p:cTn id="27" dur="1" fill="hold">
                                          <p:stCondLst>
                                            <p:cond delay="0"/>
                                          </p:stCondLst>
                                        </p:cTn>
                                        <p:tgtEl>
                                          <p:spTgt spid="3">
                                            <p:txEl>
                                              <p:pRg st="5" end="5"/>
                                            </p:txEl>
                                          </p:spTgt>
                                        </p:tgtEl>
                                        <p:attrNameLst>
                                          <p:attrName>style.visibility</p:attrName>
                                        </p:attrNameLst>
                                      </p:cBhvr>
                                      <p:to>
                                        <p:strVal val="visible"/>
                                      </p:to>
                                    </p:set>
                                    <p:animEffect transition="in" filter="fade">
                                      <p:cBhvr>
                                        <p:cTn id="28"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Hay una divergencia entre el interés individual y colectivo</a:t>
            </a:r>
          </a:p>
          <a:p>
            <a:r>
              <a:rPr lang="es-ES" dirty="0" smtClean="0"/>
              <a:t>Razones:</a:t>
            </a:r>
          </a:p>
          <a:p>
            <a:pPr lvl="1"/>
            <a:r>
              <a:rPr lang="es-ES" dirty="0" smtClean="0"/>
              <a:t>No exclusión</a:t>
            </a:r>
          </a:p>
          <a:p>
            <a:pPr lvl="1"/>
            <a:r>
              <a:rPr lang="es-ES" dirty="0" smtClean="0"/>
              <a:t>No rivalidad</a:t>
            </a:r>
          </a:p>
          <a:p>
            <a:pPr lvl="1"/>
            <a:r>
              <a:rPr lang="es-ES" dirty="0" smtClean="0"/>
              <a:t>Ninguna institución: contrato privado (mercado), ley (Estado) u otro mecanismo institucional  (comunidad) para obligar a proveer para el bien público</a:t>
            </a:r>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97</a:t>
            </a:fld>
            <a:endParaRPr lang="es-E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par>
                                <p:cTn id="13" presetID="10" presetClass="entr" presetSubtype="0" fill="hold" grpId="0" nodeType="with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par>
                                <p:cTn id="19" presetID="10" presetClass="entr" presetSubtype="0" fill="hold" grpId="0"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500"/>
                                        <p:tgtEl>
                                          <p:spTgt spid="3">
                                            <p:txEl>
                                              <p:pRg st="4" end="4"/>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Notar que un solo propietario de los </a:t>
            </a:r>
            <a:r>
              <a:rPr lang="es-ES" b="1" i="1" dirty="0" smtClean="0"/>
              <a:t>n+1 </a:t>
            </a:r>
            <a:r>
              <a:rPr lang="es-ES" dirty="0" smtClean="0"/>
              <a:t>terrenos que considerara construir en ellos dejaría el espacio libre</a:t>
            </a:r>
          </a:p>
          <a:p>
            <a:r>
              <a:rPr lang="es-ES" dirty="0" smtClean="0"/>
              <a:t>Supongamos que hay dos grupos de personas:</a:t>
            </a:r>
          </a:p>
          <a:p>
            <a:r>
              <a:rPr lang="es-ES" b="1" i="1" dirty="0" smtClean="0"/>
              <a:t>n1</a:t>
            </a:r>
            <a:r>
              <a:rPr lang="es-ES" dirty="0" smtClean="0"/>
              <a:t> personas con </a:t>
            </a:r>
            <a:r>
              <a:rPr lang="es-ES" b="1" i="1" dirty="0" smtClean="0"/>
              <a:t>VM</a:t>
            </a:r>
            <a:r>
              <a:rPr lang="es-ES" b="1" i="1" baseline="-25000" dirty="0" smtClean="0"/>
              <a:t>1</a:t>
            </a:r>
            <a:r>
              <a:rPr lang="es-ES" b="1" i="1" dirty="0" smtClean="0"/>
              <a:t>(m2)</a:t>
            </a:r>
          </a:p>
          <a:p>
            <a:r>
              <a:rPr lang="es-ES" b="1" i="1" dirty="0" smtClean="0"/>
              <a:t>n2</a:t>
            </a:r>
            <a:r>
              <a:rPr lang="es-ES" dirty="0" smtClean="0"/>
              <a:t> personas con </a:t>
            </a:r>
            <a:r>
              <a:rPr lang="es-ES" b="1" i="1" dirty="0" smtClean="0"/>
              <a:t>VM</a:t>
            </a:r>
            <a:r>
              <a:rPr lang="es-ES" b="1" i="1" baseline="-25000" dirty="0" smtClean="0"/>
              <a:t>2</a:t>
            </a:r>
            <a:r>
              <a:rPr lang="es-ES" b="1" i="1" dirty="0" smtClean="0"/>
              <a:t>(m2)</a:t>
            </a:r>
          </a:p>
          <a:p>
            <a:r>
              <a:rPr lang="es-ES" dirty="0" smtClean="0"/>
              <a:t>El beneficio colectivo se maximiza cuando</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98</a:t>
            </a:fld>
            <a:endParaRPr lang="es-ES"/>
          </a:p>
        </p:txBody>
      </p:sp>
      <p:graphicFrame>
        <p:nvGraphicFramePr>
          <p:cNvPr id="6" name="5 Objeto"/>
          <p:cNvGraphicFramePr>
            <a:graphicFrameLocks noChangeAspect="1"/>
          </p:cNvGraphicFramePr>
          <p:nvPr/>
        </p:nvGraphicFramePr>
        <p:xfrm>
          <a:off x="2285984" y="5643578"/>
          <a:ext cx="4000528" cy="371476"/>
        </p:xfrm>
        <a:graphic>
          <a:graphicData uri="http://schemas.openxmlformats.org/presentationml/2006/ole">
            <p:oleObj spid="_x0000_s98306" name="Ecuación" r:id="rId3" imgW="2057400" imgH="22860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5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500"/>
                                        <p:tgtEl>
                                          <p:spTgt spid="3">
                                            <p:txEl>
                                              <p:pRg st="2" end="2"/>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3" end="3"/>
                                            </p:txEl>
                                          </p:spTgt>
                                        </p:tgtEl>
                                        <p:attrNameLst>
                                          <p:attrName>style.visibility</p:attrName>
                                        </p:attrNameLst>
                                      </p:cBhvr>
                                      <p:to>
                                        <p:strVal val="visible"/>
                                      </p:to>
                                    </p:set>
                                    <p:animEffect transition="in" filter="fade">
                                      <p:cBhvr>
                                        <p:cTn id="22" dur="500"/>
                                        <p:tgtEl>
                                          <p:spTgt spid="3">
                                            <p:txEl>
                                              <p:pRg st="3" end="3"/>
                                            </p:txEl>
                                          </p:spTgt>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animEffect transition="in" filter="fade">
                                      <p:cBhvr>
                                        <p:cTn id="27" dur="500"/>
                                        <p:tgtEl>
                                          <p:spTgt spid="3">
                                            <p:txEl>
                                              <p:pRg st="4" end="4"/>
                                            </p:txEl>
                                          </p:spTgt>
                                        </p:tgtEl>
                                      </p:cBhvr>
                                    </p:animEffect>
                                  </p:childTnLst>
                                </p:cTn>
                              </p:par>
                            </p:childTnLst>
                          </p:cTn>
                        </p:par>
                      </p:childTnLst>
                    </p:cTn>
                  </p:par>
                  <p:par>
                    <p:cTn id="28" fill="hold">
                      <p:stCondLst>
                        <p:cond delay="indefinite"/>
                      </p:stCondLst>
                      <p:childTnLst>
                        <p:par>
                          <p:cTn id="29" fill="hold">
                            <p:stCondLst>
                              <p:cond delay="0"/>
                            </p:stCondLst>
                            <p:childTnLst>
                              <p:par>
                                <p:cTn id="30" presetID="10" presetClass="entr" presetSubtype="0" fill="hold" nodeType="clickEffect">
                                  <p:stCondLst>
                                    <p:cond delay="0"/>
                                  </p:stCondLst>
                                  <p:childTnLst>
                                    <p:set>
                                      <p:cBhvr>
                                        <p:cTn id="31" dur="1" fill="hold">
                                          <p:stCondLst>
                                            <p:cond delay="0"/>
                                          </p:stCondLst>
                                        </p:cTn>
                                        <p:tgtEl>
                                          <p:spTgt spid="6"/>
                                        </p:tgtEl>
                                        <p:attrNameLst>
                                          <p:attrName>style.visibility</p:attrName>
                                        </p:attrNameLst>
                                      </p:cBhvr>
                                      <p:to>
                                        <p:strVal val="visible"/>
                                      </p:to>
                                    </p:set>
                                    <p:animEffect transition="in" filter="fade">
                                      <p:cBhvr>
                                        <p:cTn id="3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normAutofit fontScale="90000"/>
          </a:bodyPr>
          <a:lstStyle/>
          <a:p>
            <a:r>
              <a:rPr lang="es-ES" dirty="0" smtClean="0"/>
              <a:t>EL PROBLEMA DE LOS BIENES PÚBLICOS URBANOS</a:t>
            </a:r>
            <a:endParaRPr lang="es-ES" dirty="0"/>
          </a:p>
        </p:txBody>
      </p:sp>
      <p:sp>
        <p:nvSpPr>
          <p:cNvPr id="3" name="2 Marcador de contenido"/>
          <p:cNvSpPr>
            <a:spLocks noGrp="1"/>
          </p:cNvSpPr>
          <p:nvPr>
            <p:ph idx="1"/>
          </p:nvPr>
        </p:nvSpPr>
        <p:spPr/>
        <p:txBody>
          <a:bodyPr/>
          <a:lstStyle/>
          <a:p>
            <a:r>
              <a:rPr lang="es-ES" dirty="0" smtClean="0"/>
              <a:t>Ó</a:t>
            </a:r>
          </a:p>
          <a:p>
            <a:endParaRPr lang="es-ES" dirty="0" smtClean="0"/>
          </a:p>
          <a:p>
            <a:r>
              <a:rPr lang="es-ES" dirty="0" smtClean="0"/>
              <a:t>El problema con esta solución es el incentivo a no pagar</a:t>
            </a:r>
          </a:p>
          <a:p>
            <a:r>
              <a:rPr lang="es-ES" dirty="0" smtClean="0"/>
              <a:t>Supongamos que existe un mecanismo en que todos los miembros del grupos son obligados a pagar 1/n de la cantidad que se decida comprar</a:t>
            </a:r>
          </a:p>
          <a:p>
            <a:endParaRPr lang="es-ES" dirty="0"/>
          </a:p>
        </p:txBody>
      </p:sp>
      <p:sp>
        <p:nvSpPr>
          <p:cNvPr id="4" name="3 Marcador de pie de página"/>
          <p:cNvSpPr>
            <a:spLocks noGrp="1"/>
          </p:cNvSpPr>
          <p:nvPr>
            <p:ph type="ftr" sz="quarter" idx="11"/>
          </p:nvPr>
        </p:nvSpPr>
        <p:spPr/>
        <p:txBody>
          <a:bodyPr/>
          <a:lstStyle/>
          <a:p>
            <a:r>
              <a:rPr lang="es-ES" smtClean="0"/>
              <a:t>Marcelo Caffera - MOT - 2008</a:t>
            </a:r>
            <a:endParaRPr lang="es-ES"/>
          </a:p>
        </p:txBody>
      </p:sp>
      <p:sp>
        <p:nvSpPr>
          <p:cNvPr id="5" name="4 Marcador de número de diapositiva"/>
          <p:cNvSpPr>
            <a:spLocks noGrp="1"/>
          </p:cNvSpPr>
          <p:nvPr>
            <p:ph type="sldNum" sz="quarter" idx="12"/>
          </p:nvPr>
        </p:nvSpPr>
        <p:spPr/>
        <p:txBody>
          <a:bodyPr/>
          <a:lstStyle/>
          <a:p>
            <a:fld id="{D690F0AA-E88B-4E40-8415-C61B518CFF64}" type="slidenum">
              <a:rPr lang="es-ES" smtClean="0"/>
              <a:pPr/>
              <a:t>99</a:t>
            </a:fld>
            <a:endParaRPr lang="es-ES"/>
          </a:p>
        </p:txBody>
      </p:sp>
      <p:graphicFrame>
        <p:nvGraphicFramePr>
          <p:cNvPr id="6" name="5 Objeto"/>
          <p:cNvGraphicFramePr>
            <a:graphicFrameLocks noChangeAspect="1"/>
          </p:cNvGraphicFramePr>
          <p:nvPr/>
        </p:nvGraphicFramePr>
        <p:xfrm>
          <a:off x="1889125" y="2009775"/>
          <a:ext cx="4222750" cy="639763"/>
        </p:xfrm>
        <a:graphic>
          <a:graphicData uri="http://schemas.openxmlformats.org/presentationml/2006/ole">
            <p:oleObj spid="_x0000_s99330" name="Ecuación" r:id="rId3" imgW="2171520" imgH="393480" progId="Equation.3">
              <p:embed/>
            </p:oleObj>
          </a:graphicData>
        </a:graphic>
      </p:graphicFrame>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500"/>
                                        <p:tgtEl>
                                          <p:spTgt spid="3">
                                            <p:txEl>
                                              <p:pRg st="2" end="2"/>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500"/>
                                        <p:tgtEl>
                                          <p:spTgt spid="3">
                                            <p:txEl>
                                              <p:pRg st="3" end="3"/>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nodeType="clickEffect">
                                  <p:stCondLst>
                                    <p:cond delay="0"/>
                                  </p:stCondLst>
                                  <p:childTnLst>
                                    <p:set>
                                      <p:cBhvr>
                                        <p:cTn id="21" dur="1" fill="hold">
                                          <p:stCondLst>
                                            <p:cond delay="0"/>
                                          </p:stCondLst>
                                        </p:cTn>
                                        <p:tgtEl>
                                          <p:spTgt spid="6"/>
                                        </p:tgtEl>
                                        <p:attrNameLst>
                                          <p:attrName>style.visibility</p:attrName>
                                        </p:attrNameLst>
                                      </p:cBhvr>
                                      <p:to>
                                        <p:strVal val="visible"/>
                                      </p:to>
                                    </p:set>
                                    <p:animEffect transition="in" filter="fade">
                                      <p:cBhvr>
                                        <p:cTn id="22"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1235</TotalTime>
  <Words>6984</Words>
  <Application>Microsoft Office PowerPoint</Application>
  <PresentationFormat>Presentación en pantalla (4:3)</PresentationFormat>
  <Paragraphs>996</Paragraphs>
  <Slides>108</Slides>
  <Notes>0</Notes>
  <HiddenSlides>0</HiddenSlides>
  <MMClips>0</MMClips>
  <ScaleCrop>false</ScaleCrop>
  <HeadingPairs>
    <vt:vector size="6" baseType="variant">
      <vt:variant>
        <vt:lpstr>Tema</vt:lpstr>
      </vt:variant>
      <vt:variant>
        <vt:i4>1</vt:i4>
      </vt:variant>
      <vt:variant>
        <vt:lpstr>Servidores OLE incrustados</vt:lpstr>
      </vt:variant>
      <vt:variant>
        <vt:i4>2</vt:i4>
      </vt:variant>
      <vt:variant>
        <vt:lpstr>Títulos de diapositiva</vt:lpstr>
      </vt:variant>
      <vt:variant>
        <vt:i4>108</vt:i4>
      </vt:variant>
    </vt:vector>
  </HeadingPairs>
  <TitlesOfParts>
    <vt:vector size="111" baseType="lpstr">
      <vt:lpstr>Tema de Office</vt:lpstr>
      <vt:lpstr>Ecuación</vt:lpstr>
      <vt:lpstr>Equation</vt:lpstr>
      <vt:lpstr>CLASE DE HOY</vt:lpstr>
      <vt:lpstr>CRECIMIENTO Y RENTAS</vt:lpstr>
      <vt:lpstr>CRECIMIENTO Y RENTAS</vt:lpstr>
      <vt:lpstr>CRECIMIENTO Y RENTAS</vt:lpstr>
      <vt:lpstr>CRECIMIENTO Y PRECIO DE LAS VIVIENDAS </vt:lpstr>
      <vt:lpstr>CRECIMIENTO Y PRECIO DE LA VIVIENDA</vt:lpstr>
      <vt:lpstr>CRECIMIENTO Y PRECIO DE LA VIVIENDA</vt:lpstr>
      <vt:lpstr>CRECIMIENTO Y PRECIO DE LA TIERRA</vt:lpstr>
      <vt:lpstr>CRECIMIENTO Y PRECIO DE LA TIERRA</vt:lpstr>
      <vt:lpstr>COMPONENTES DEL PRECIO DE LA TIERRA</vt:lpstr>
      <vt:lpstr>EL MERCADO DE LA VIVIENDA URBANA: DENSIDAD</vt:lpstr>
      <vt:lpstr>EL MERCADO DE LA VIVIENDA URBANA: ATRIBUTOS ESTRUCTURALES Y DENSIDAD</vt:lpstr>
      <vt:lpstr>EL MERCADO DE LA VIVIENDA URBANA: DENSIDAD</vt:lpstr>
      <vt:lpstr>EL MERCADO DE LA VIVIENDA URBANA: DENSIDAD</vt:lpstr>
      <vt:lpstr>EL MERCADO DE LA VIVIENDA URBANA: DENSIDAD</vt:lpstr>
      <vt:lpstr>EL MERCADO DE LA VIVIENDA URBANA: DENSIDAD</vt:lpstr>
      <vt:lpstr>ATRIBUTOS DE LA VIVIENDA Y PREFERENCIAS DE LOS HOGARES</vt:lpstr>
      <vt:lpstr>ATRIBUTOS DE LA VIVIENDA Y PREFERENCIAS DE LOS HOGARES</vt:lpstr>
      <vt:lpstr>ATRIBUTOS DE LA VIVIENDA Y PREFERENCIAS DE LOS HOGARES</vt:lpstr>
      <vt:lpstr>ATRIBUTOS DE LA VIVIENDA Y PREFERENCIAS DE LOS HOGARES</vt:lpstr>
      <vt:lpstr>ATRIBUTOS DE LA VIVIENDA Y PREFERENCIAS DE LOS HOGARES</vt:lpstr>
      <vt:lpstr>ATRIBUTOS DE LA VIVIENDA Y PREFERENCIAS DE LOS HOGARES</vt:lpstr>
      <vt:lpstr>DETERMINANTES DEL VALOR DE MERCADO DE LA VIVIENDA</vt:lpstr>
      <vt:lpstr>DETERMINANTES DEL VALOR DE MERCADO DE LA VIVIENDA</vt:lpstr>
      <vt:lpstr>DETERMINANTES DEL VALOR DE MERCADO DE LA VIVIENDA</vt:lpstr>
      <vt:lpstr>DETERMINANTES DEL VALOR DE MERCADO DE LA VIVIENDA</vt:lpstr>
      <vt:lpstr>DETERMINANTES DEL VALOR DE MERCADO DE LA VIVIENDA</vt:lpstr>
      <vt:lpstr>DETERMINANTES DEL VALOR DE MERCADO DE LA VIVIENDA</vt:lpstr>
      <vt:lpstr>DETERMINANTES DEL VALOR DE MERCADO DE LA VIVIENDA</vt:lpstr>
      <vt:lpstr>DETERMINANTES DEL VALOR DE MERCADO DE LA VIVIENDA</vt:lpstr>
      <vt:lpstr>Diapositiva 31</vt:lpstr>
      <vt:lpstr>Diapositiva 32</vt:lpstr>
      <vt:lpstr>ATRIBUTOS DE LA VIVIENDA Y CONSTRUCCIÓN</vt:lpstr>
      <vt:lpstr>DENSIDAD RESIDENCIAL Y VALOR DE LA VIVIENDA</vt:lpstr>
      <vt:lpstr>DENSIDAD RESIDENCIAL Y VALOR DE LA VIVIENDA</vt:lpstr>
      <vt:lpstr>DENSIDAD RESIDENCIAL Y VALOR DE LA VIVIENDA</vt:lpstr>
      <vt:lpstr>DENSIDAD RESIDENCIAL Y VALOR DE LA VIVIENDA</vt:lpstr>
      <vt:lpstr>Diapositiva 38</vt:lpstr>
      <vt:lpstr>DENSIDAD RESIDENCIAL Y VALOR DE LA VIVIENDA</vt:lpstr>
      <vt:lpstr>DENSIDAD RESIDENCIAL Y VALOR DE LA VIVIENDA</vt:lpstr>
      <vt:lpstr>LOCALIZACIÓN Y DENSIDAD RESIDENCIAL</vt:lpstr>
      <vt:lpstr>LOCALIZACIÓN Y DENSIDAD RESIDENCIAL</vt:lpstr>
      <vt:lpstr>LOCALIZACIÓN Y DENSIDAD RESIDENCIAL</vt:lpstr>
      <vt:lpstr>PATRONES DE DESARROLLO URBANO Y RE - CONSTRUCCIÓN</vt:lpstr>
      <vt:lpstr>PATRONES DE DESARROLLO URBANO Y RE - CONSTRUCCIÓN</vt:lpstr>
      <vt:lpstr>PATRONES DE DESARROLLO URBANO Y RE - CONSTRUCCIÓN</vt:lpstr>
      <vt:lpstr>PATRONES DE DESARROLLO URBANO Y RE - CONSTRUCCIÓN</vt:lpstr>
      <vt:lpstr>PATRONES DE DESARROLLO URBANO Y RE - CONSTRUCCIÓN</vt:lpstr>
      <vt:lpstr>PATRONES DE DESARROLLO URBANO Y RE - CONSTRUCCIÓN</vt:lpstr>
      <vt:lpstr>RE – CONSTRUCCIÓN Y DISTRIBUCIÓN DE LA TIERRA POR GRUPO SOCIAL</vt:lpstr>
      <vt:lpstr>RE – CONSTRUCCIÓN Y DISTRIBUCIÓN DE LA TIERRA POR GRUPO SOCIAL</vt:lpstr>
      <vt:lpstr>RE – CONSTRUCCIÓN Y DISTRIBUCIÓN DE LA TIERRA POR GRUPO SOCIAL</vt:lpstr>
      <vt:lpstr>RE – CONSTRUCCIÓN Y DISTRIBUCIÓN DE LA TIERRA POR GRUPO SOCIAL</vt:lpstr>
      <vt:lpstr>RE – CONSTRUCCIÓN Y DISTRIBUCIÓN DE LA TIERRA POR GRUPO SOCIAL</vt:lpstr>
      <vt:lpstr>RE – CONSTRUCCIÓN Y DISTRIBUCIÓN DE LA TIERRA POR GRUPO SOCIAL</vt:lpstr>
      <vt:lpstr>CLASE DE HOY</vt:lpstr>
      <vt:lpstr>LA LOCALIZACIÓN DE LAS FIRMAS, EMPLEO, DESCENTRALIZACIÓN</vt:lpstr>
      <vt:lpstr>LA LOCALIZACIÓN DE LAS FIRMAS, EMPLEO, DESCENTRALIZACIÓN</vt:lpstr>
      <vt:lpstr>LA LOCALIZACIÓN DE LAS FIRMAS, EMPLEO, DESCENTRALIZACIÓN</vt:lpstr>
      <vt:lpstr>LA LOCALIZACIÓN DE LAS FIRMAS, EMPLEO, DESCENTRALIZACIÓN</vt:lpstr>
      <vt:lpstr>DISTRIBUCIÓN ESPACIAL DEL EMPLEO</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MERCADO DEL SUELO CON UN CENTRO COMERCIAL</vt:lpstr>
      <vt:lpstr>DESCENTRALIZACIÓN DE LAS INDUSTRIAS CON LA TECNOLOGÍA</vt:lpstr>
      <vt:lpstr>DESCENTRALIZACIÓN DE LAS INDUSTRIAS CON LA TECNOLOGÍA</vt:lpstr>
      <vt:lpstr>DESCENTRALIZACIÓN DE LAS INDUSTRIAS CON LA TECNOLOGÍA</vt:lpstr>
      <vt:lpstr>EL MERCADO DE TRABAJO Y LA DESCENTRALIZACIÓN COMERCIAL</vt:lpstr>
      <vt:lpstr>EL MERCADO DE TRABAJO Y LA DESCENTRALIZACIÓN COMERCIAL</vt:lpstr>
      <vt:lpstr>Diapositiva 77</vt:lpstr>
      <vt:lpstr>EL MERCADO DE TRABAJO Y LA DESCENTRALIZACIÓN COMERCIAL</vt:lpstr>
      <vt:lpstr>EL MERCADO DE TRABAJO Y LA DESCENTRALIZACIÓN COMERCIAL</vt:lpstr>
      <vt:lpstr>Diapositiva 80</vt:lpstr>
      <vt:lpstr>EL MERCADO DE TRABAJO Y LA DESCENTRALIZACIÓN COMERCIAL</vt:lpstr>
      <vt:lpstr>EL MERCADO DE TRABAJO Y LA DESCENTRALIZACIÓN COMERCIAL</vt:lpstr>
      <vt:lpstr>EL MERCADO DE TRABAJO Y LA DESCENTRALIZACIÓN COMERCIAL</vt:lpstr>
      <vt:lpstr>Diapositiva 84</vt:lpstr>
      <vt:lpstr>CLASE DE HOY</vt:lpstr>
      <vt:lpstr>EL ROL DEL ESTADO</vt:lpstr>
      <vt:lpstr>EL ROL DEL ESTADO</vt:lpstr>
      <vt:lpstr>Diapositiva 88</vt:lpstr>
      <vt:lpstr>EL IMPACTO DEL OT EN EL PRECIO DE LAS VIVIENDAS Y LA TIERRA URBANA</vt:lpstr>
      <vt:lpstr>Diapositiva 90</vt:lpstr>
      <vt:lpstr>INCIDENCIA DE UN IMPUESTO A LA PROPIEDAD</vt:lpstr>
      <vt:lpstr>BIENES PÚBLICOS, EXTERNALIDADES Y REGULACIÓN</vt:lpstr>
      <vt:lpstr>BIENES PÚBLICOS</vt:lpstr>
      <vt:lpstr>EXTERNALIDADES</vt:lpstr>
      <vt:lpstr>EL PROBLEMA DE LOS BIENES PÚBLICOS URBANOS</vt:lpstr>
      <vt:lpstr>EL PROBLEMA DE LOS BIENES PÚBLICOS URBANOS</vt:lpstr>
      <vt:lpstr>EL PROBLEMA DE LOS BIENES PÚBLICOS URBANOS</vt:lpstr>
      <vt:lpstr>EL PROBLEMA DE LOS BIENES PÚBLICOS URBANOS</vt:lpstr>
      <vt:lpstr>EL PROBLEMA DE LOS BIENES PÚBLICOS URBANOS</vt:lpstr>
      <vt:lpstr>EL PROBLEMA DE LOS BIENES PÚBLICOS URBANOS</vt:lpstr>
      <vt:lpstr>EL PROBLEMA DE LOS BIENES PÚBLICOS URBANOS</vt:lpstr>
      <vt:lpstr>EL PROBLEMA DE LOS BIENES PÚBLICOS URBANOS</vt:lpstr>
      <vt:lpstr>EXTERNALIDADES ENTRE PROPIEDADES</vt:lpstr>
      <vt:lpstr>EXTERNALIDADES ENTRE PROPIEDADES</vt:lpstr>
      <vt:lpstr>EXTERNALIDADES ENTRE PROPIEDADES</vt:lpstr>
      <vt:lpstr>EXTERNALIDADES ENTRE PROPIEDADES</vt:lpstr>
      <vt:lpstr>EXTERNALIDADES ENTRE PROPIEDADES</vt:lpstr>
      <vt:lpstr>EXTERNALIDADES ENTRE PROPIEDADES</vt:lpstr>
    </vt:vector>
  </TitlesOfParts>
  <Company>Universidad De Montevideo</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CLASE DE HOY</dc:title>
  <dc:creator>Marcelo Caffera</dc:creator>
  <cp:lastModifiedBy>marcaffera</cp:lastModifiedBy>
  <cp:revision>273</cp:revision>
  <dcterms:created xsi:type="dcterms:W3CDTF">2008-10-22T15:36:12Z</dcterms:created>
  <dcterms:modified xsi:type="dcterms:W3CDTF">2010-10-19T20:04:15Z</dcterms:modified>
</cp:coreProperties>
</file>