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5"/>
  </p:notesMasterIdLst>
  <p:sldIdLst>
    <p:sldId id="30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6" r:id="rId22"/>
    <p:sldId id="277" r:id="rId23"/>
    <p:sldId id="280" r:id="rId24"/>
    <p:sldId id="278" r:id="rId25"/>
    <p:sldId id="279"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1.wmf"/><Relationship Id="rId1" Type="http://schemas.openxmlformats.org/officeDocument/2006/relationships/image" Target="../media/image20.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D8D2E02-6E97-494A-BF0C-62A0B2574E59}" type="datetimeFigureOut">
              <a:rPr lang="es-ES"/>
              <a:pPr>
                <a:defRPr/>
              </a:pPr>
              <a:t>02/06/2011</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A792242-9108-4AAC-B1F6-E3DDA458585F}" type="slidenum">
              <a:rPr lang="es-ES"/>
              <a:pPr>
                <a:defRPr/>
              </a:pPr>
              <a:t>‹Nº›</a:t>
            </a:fld>
            <a:endParaRPr lang="es-E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Marcador de imagen de diapositiva"/>
          <p:cNvSpPr>
            <a:spLocks noGrp="1" noRot="1" noChangeAspect="1"/>
          </p:cNvSpPr>
          <p:nvPr>
            <p:ph type="sldImg"/>
          </p:nvPr>
        </p:nvSpPr>
        <p:spPr bwMode="auto">
          <a:noFill/>
          <a:ln>
            <a:solidFill>
              <a:srgbClr val="000000"/>
            </a:solidFill>
            <a:miter lim="800000"/>
            <a:headEnd/>
            <a:tailEnd/>
          </a:ln>
        </p:spPr>
      </p:sp>
      <p:sp>
        <p:nvSpPr>
          <p:cNvPr id="19458"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dirty="0" smtClean="0"/>
          </a:p>
        </p:txBody>
      </p:sp>
      <p:sp>
        <p:nvSpPr>
          <p:cNvPr id="19459"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9973CD-4B69-4D71-8A0E-F23A3AE04D4C}" type="slidenum">
              <a:rPr lang="es-ES">
                <a:cs typeface="Arial" charset="0"/>
              </a:rPr>
              <a:pPr fontAlgn="base">
                <a:spcBef>
                  <a:spcPct val="0"/>
                </a:spcBef>
                <a:spcAft>
                  <a:spcPct val="0"/>
                </a:spcAft>
              </a:pPr>
              <a:t>3</a:t>
            </a:fld>
            <a:endParaRPr lang="es-ES" dirty="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1 Marcador de imagen de diapositiva"/>
          <p:cNvSpPr>
            <a:spLocks noGrp="1" noRot="1" noChangeAspect="1"/>
          </p:cNvSpPr>
          <p:nvPr>
            <p:ph type="sldImg"/>
          </p:nvPr>
        </p:nvSpPr>
        <p:spPr bwMode="auto">
          <a:noFill/>
          <a:ln>
            <a:solidFill>
              <a:srgbClr val="000000"/>
            </a:solidFill>
            <a:miter lim="800000"/>
            <a:headEnd/>
            <a:tailEnd/>
          </a:ln>
        </p:spPr>
      </p:sp>
      <p:sp>
        <p:nvSpPr>
          <p:cNvPr id="90114"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dirty="0" smtClean="0"/>
          </a:p>
        </p:txBody>
      </p:sp>
      <p:sp>
        <p:nvSpPr>
          <p:cNvPr id="90115"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5B3F10C-C032-45E6-A1AA-7A893761661A}" type="slidenum">
              <a:rPr lang="es-ES">
                <a:cs typeface="Arial" charset="0"/>
              </a:rPr>
              <a:pPr fontAlgn="base">
                <a:spcBef>
                  <a:spcPct val="0"/>
                </a:spcBef>
                <a:spcAft>
                  <a:spcPct val="0"/>
                </a:spcAft>
              </a:pPr>
              <a:t>27</a:t>
            </a:fld>
            <a:endParaRPr lang="es-ES" dirty="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20530E0F-ED8C-4A31-A06F-F539B21E0B0E}" type="datetime1">
              <a:rPr lang="es-ES"/>
              <a:pPr>
                <a:defRPr/>
              </a:pPr>
              <a:t>02/06/2011</a:t>
            </a:fld>
            <a:endParaRPr lang="es-ES" dirty="0"/>
          </a:p>
        </p:txBody>
      </p:sp>
      <p:sp>
        <p:nvSpPr>
          <p:cNvPr id="5"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6" name="5 Marcador de número de diapositiva"/>
          <p:cNvSpPr>
            <a:spLocks noGrp="1"/>
          </p:cNvSpPr>
          <p:nvPr>
            <p:ph type="sldNum" sz="quarter" idx="12"/>
          </p:nvPr>
        </p:nvSpPr>
        <p:spPr/>
        <p:txBody>
          <a:bodyPr/>
          <a:lstStyle>
            <a:lvl1pPr>
              <a:defRPr/>
            </a:lvl1pPr>
          </a:lstStyle>
          <a:p>
            <a:pPr>
              <a:defRPr/>
            </a:pPr>
            <a:fld id="{1DF58BFF-9582-4BE0-8906-D9F050433530}" type="slidenum">
              <a:rPr lang="es-ES"/>
              <a:pPr>
                <a:defRPr/>
              </a:pPr>
              <a:t>‹Nº›</a:t>
            </a:fld>
            <a:endParaRPr lang="es-E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115901F6-35BF-461A-94E5-0D75BC38A174}" type="datetime1">
              <a:rPr lang="es-ES"/>
              <a:pPr>
                <a:defRPr/>
              </a:pPr>
              <a:t>02/06/2011</a:t>
            </a:fld>
            <a:endParaRPr lang="es-ES" dirty="0"/>
          </a:p>
        </p:txBody>
      </p:sp>
      <p:sp>
        <p:nvSpPr>
          <p:cNvPr id="5"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6" name="5 Marcador de número de diapositiva"/>
          <p:cNvSpPr>
            <a:spLocks noGrp="1"/>
          </p:cNvSpPr>
          <p:nvPr>
            <p:ph type="sldNum" sz="quarter" idx="12"/>
          </p:nvPr>
        </p:nvSpPr>
        <p:spPr/>
        <p:txBody>
          <a:bodyPr/>
          <a:lstStyle>
            <a:lvl1pPr>
              <a:defRPr/>
            </a:lvl1pPr>
          </a:lstStyle>
          <a:p>
            <a:pPr>
              <a:defRPr/>
            </a:pPr>
            <a:fld id="{3CBD10B8-7257-4129-8153-D8405E0AA64F}" type="slidenum">
              <a:rPr lang="es-ES"/>
              <a:pPr>
                <a:defRPr/>
              </a:pPr>
              <a:t>‹Nº›</a:t>
            </a:fld>
            <a:endParaRPr lang="es-E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631F15A3-95B1-4888-9588-B3FF9CF9129E}" type="datetime1">
              <a:rPr lang="es-ES"/>
              <a:pPr>
                <a:defRPr/>
              </a:pPr>
              <a:t>02/06/2011</a:t>
            </a:fld>
            <a:endParaRPr lang="es-ES" dirty="0"/>
          </a:p>
        </p:txBody>
      </p:sp>
      <p:sp>
        <p:nvSpPr>
          <p:cNvPr id="5"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6" name="5 Marcador de número de diapositiva"/>
          <p:cNvSpPr>
            <a:spLocks noGrp="1"/>
          </p:cNvSpPr>
          <p:nvPr>
            <p:ph type="sldNum" sz="quarter" idx="12"/>
          </p:nvPr>
        </p:nvSpPr>
        <p:spPr/>
        <p:txBody>
          <a:bodyPr/>
          <a:lstStyle>
            <a:lvl1pPr>
              <a:defRPr/>
            </a:lvl1pPr>
          </a:lstStyle>
          <a:p>
            <a:pPr>
              <a:defRPr/>
            </a:pPr>
            <a:fld id="{2B44985E-CD61-4987-89FA-FA129C8CA67B}" type="slidenum">
              <a:rPr lang="es-ES"/>
              <a:pPr>
                <a:defRPr/>
              </a:pPr>
              <a:t>‹Nº›</a:t>
            </a:fld>
            <a:endParaRPr lang="es-E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FD440D2A-0650-4177-A006-16B8FE6BAB99}" type="datetime1">
              <a:rPr lang="es-ES"/>
              <a:pPr>
                <a:defRPr/>
              </a:pPr>
              <a:t>02/06/2011</a:t>
            </a:fld>
            <a:endParaRPr lang="es-ES" dirty="0"/>
          </a:p>
        </p:txBody>
      </p:sp>
      <p:sp>
        <p:nvSpPr>
          <p:cNvPr id="5"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6" name="5 Marcador de número de diapositiva"/>
          <p:cNvSpPr>
            <a:spLocks noGrp="1"/>
          </p:cNvSpPr>
          <p:nvPr>
            <p:ph type="sldNum" sz="quarter" idx="12"/>
          </p:nvPr>
        </p:nvSpPr>
        <p:spPr/>
        <p:txBody>
          <a:bodyPr/>
          <a:lstStyle>
            <a:lvl1pPr>
              <a:defRPr/>
            </a:lvl1pPr>
          </a:lstStyle>
          <a:p>
            <a:pPr>
              <a:defRPr/>
            </a:pPr>
            <a:fld id="{D1CDBB42-6421-47AC-AD76-B1D5462A320C}" type="slidenum">
              <a:rPr lang="es-ES"/>
              <a:pPr>
                <a:defRPr/>
              </a:pPr>
              <a:t>‹Nº›</a:t>
            </a:fld>
            <a:endParaRPr lang="es-E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FD158622-3807-4AEC-8434-FEFB5BDFC200}" type="datetime1">
              <a:rPr lang="es-ES"/>
              <a:pPr>
                <a:defRPr/>
              </a:pPr>
              <a:t>02/06/2011</a:t>
            </a:fld>
            <a:endParaRPr lang="es-ES" dirty="0"/>
          </a:p>
        </p:txBody>
      </p:sp>
      <p:sp>
        <p:nvSpPr>
          <p:cNvPr id="5"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6" name="5 Marcador de número de diapositiva"/>
          <p:cNvSpPr>
            <a:spLocks noGrp="1"/>
          </p:cNvSpPr>
          <p:nvPr>
            <p:ph type="sldNum" sz="quarter" idx="12"/>
          </p:nvPr>
        </p:nvSpPr>
        <p:spPr/>
        <p:txBody>
          <a:bodyPr/>
          <a:lstStyle>
            <a:lvl1pPr>
              <a:defRPr/>
            </a:lvl1pPr>
          </a:lstStyle>
          <a:p>
            <a:pPr>
              <a:defRPr/>
            </a:pPr>
            <a:fld id="{905DBCFE-5CBF-491C-8A73-28D5CA0CA727}" type="slidenum">
              <a:rPr lang="es-ES"/>
              <a:pPr>
                <a:defRPr/>
              </a:pPr>
              <a:t>‹Nº›</a:t>
            </a:fld>
            <a:endParaRPr lang="es-E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31CFFBEE-F6CD-4D58-98E0-0C06E3691878}" type="datetime1">
              <a:rPr lang="es-ES"/>
              <a:pPr>
                <a:defRPr/>
              </a:pPr>
              <a:t>02/06/2011</a:t>
            </a:fld>
            <a:endParaRPr lang="es-ES" dirty="0"/>
          </a:p>
        </p:txBody>
      </p:sp>
      <p:sp>
        <p:nvSpPr>
          <p:cNvPr id="6"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7" name="5 Marcador de número de diapositiva"/>
          <p:cNvSpPr>
            <a:spLocks noGrp="1"/>
          </p:cNvSpPr>
          <p:nvPr>
            <p:ph type="sldNum" sz="quarter" idx="12"/>
          </p:nvPr>
        </p:nvSpPr>
        <p:spPr/>
        <p:txBody>
          <a:bodyPr/>
          <a:lstStyle>
            <a:lvl1pPr>
              <a:defRPr/>
            </a:lvl1pPr>
          </a:lstStyle>
          <a:p>
            <a:pPr>
              <a:defRPr/>
            </a:pPr>
            <a:fld id="{3826DDDF-4EED-4624-829B-0031FA34355B}" type="slidenum">
              <a:rPr lang="es-ES"/>
              <a:pPr>
                <a:defRPr/>
              </a:pPr>
              <a:t>‹Nº›</a:t>
            </a:fld>
            <a:endParaRPr lang="es-E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A0B61ABA-6BF7-4B29-BF96-184BAD4B2661}" type="datetime1">
              <a:rPr lang="es-ES"/>
              <a:pPr>
                <a:defRPr/>
              </a:pPr>
              <a:t>02/06/2011</a:t>
            </a:fld>
            <a:endParaRPr lang="es-ES" dirty="0"/>
          </a:p>
        </p:txBody>
      </p:sp>
      <p:sp>
        <p:nvSpPr>
          <p:cNvPr id="8"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9" name="5 Marcador de número de diapositiva"/>
          <p:cNvSpPr>
            <a:spLocks noGrp="1"/>
          </p:cNvSpPr>
          <p:nvPr>
            <p:ph type="sldNum" sz="quarter" idx="12"/>
          </p:nvPr>
        </p:nvSpPr>
        <p:spPr/>
        <p:txBody>
          <a:bodyPr/>
          <a:lstStyle>
            <a:lvl1pPr>
              <a:defRPr/>
            </a:lvl1pPr>
          </a:lstStyle>
          <a:p>
            <a:pPr>
              <a:defRPr/>
            </a:pPr>
            <a:fld id="{2E9184DE-81A4-4553-9E4B-B005126B561A}" type="slidenum">
              <a:rPr lang="es-ES"/>
              <a:pPr>
                <a:defRPr/>
              </a:pPr>
              <a:t>‹Nº›</a:t>
            </a:fld>
            <a:endParaRPr lang="es-E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D769D851-F546-4942-96A8-CB64AB5883F1}" type="datetime1">
              <a:rPr lang="es-ES"/>
              <a:pPr>
                <a:defRPr/>
              </a:pPr>
              <a:t>02/06/2011</a:t>
            </a:fld>
            <a:endParaRPr lang="es-ES" dirty="0"/>
          </a:p>
        </p:txBody>
      </p:sp>
      <p:sp>
        <p:nvSpPr>
          <p:cNvPr id="4"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5" name="5 Marcador de número de diapositiva"/>
          <p:cNvSpPr>
            <a:spLocks noGrp="1"/>
          </p:cNvSpPr>
          <p:nvPr>
            <p:ph type="sldNum" sz="quarter" idx="12"/>
          </p:nvPr>
        </p:nvSpPr>
        <p:spPr/>
        <p:txBody>
          <a:bodyPr/>
          <a:lstStyle>
            <a:lvl1pPr>
              <a:defRPr/>
            </a:lvl1pPr>
          </a:lstStyle>
          <a:p>
            <a:pPr>
              <a:defRPr/>
            </a:pPr>
            <a:fld id="{35D0F79A-63DB-4534-AC41-0465F72A503D}" type="slidenum">
              <a:rPr lang="es-ES"/>
              <a:pPr>
                <a:defRPr/>
              </a:pPr>
              <a:t>‹Nº›</a:t>
            </a:fld>
            <a:endParaRPr lang="es-E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80CDBD6-EB3D-4082-8F2A-02F9EA173540}" type="datetime1">
              <a:rPr lang="es-ES"/>
              <a:pPr>
                <a:defRPr/>
              </a:pPr>
              <a:t>02/06/2011</a:t>
            </a:fld>
            <a:endParaRPr lang="es-ES" dirty="0"/>
          </a:p>
        </p:txBody>
      </p:sp>
      <p:sp>
        <p:nvSpPr>
          <p:cNvPr id="3"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4" name="5 Marcador de número de diapositiva"/>
          <p:cNvSpPr>
            <a:spLocks noGrp="1"/>
          </p:cNvSpPr>
          <p:nvPr>
            <p:ph type="sldNum" sz="quarter" idx="12"/>
          </p:nvPr>
        </p:nvSpPr>
        <p:spPr/>
        <p:txBody>
          <a:bodyPr/>
          <a:lstStyle>
            <a:lvl1pPr>
              <a:defRPr/>
            </a:lvl1pPr>
          </a:lstStyle>
          <a:p>
            <a:pPr>
              <a:defRPr/>
            </a:pPr>
            <a:fld id="{FDD1A532-F723-4533-A2B8-BFE076FDF0E6}" type="slidenum">
              <a:rPr lang="es-ES"/>
              <a:pPr>
                <a:defRPr/>
              </a:pPr>
              <a:t>‹Nº›</a:t>
            </a:fld>
            <a:endParaRPr lang="es-E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D7C108E4-18FC-4734-8B2A-EF18528623DD}" type="datetime1">
              <a:rPr lang="es-ES"/>
              <a:pPr>
                <a:defRPr/>
              </a:pPr>
              <a:t>02/06/2011</a:t>
            </a:fld>
            <a:endParaRPr lang="es-ES" dirty="0"/>
          </a:p>
        </p:txBody>
      </p:sp>
      <p:sp>
        <p:nvSpPr>
          <p:cNvPr id="6"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7" name="5 Marcador de número de diapositiva"/>
          <p:cNvSpPr>
            <a:spLocks noGrp="1"/>
          </p:cNvSpPr>
          <p:nvPr>
            <p:ph type="sldNum" sz="quarter" idx="12"/>
          </p:nvPr>
        </p:nvSpPr>
        <p:spPr/>
        <p:txBody>
          <a:bodyPr/>
          <a:lstStyle>
            <a:lvl1pPr>
              <a:defRPr/>
            </a:lvl1pPr>
          </a:lstStyle>
          <a:p>
            <a:pPr>
              <a:defRPr/>
            </a:pPr>
            <a:fld id="{3DBBF783-5C39-4916-9506-B147807E2A72}" type="slidenum">
              <a:rPr lang="es-ES"/>
              <a:pPr>
                <a:defRPr/>
              </a:pPr>
              <a:t>‹Nº›</a:t>
            </a:fld>
            <a:endParaRPr lang="es-E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B5097FE2-974B-4EFD-90DF-56C6835D5D36}" type="datetime1">
              <a:rPr lang="es-ES"/>
              <a:pPr>
                <a:defRPr/>
              </a:pPr>
              <a:t>02/06/2011</a:t>
            </a:fld>
            <a:endParaRPr lang="es-ES" dirty="0"/>
          </a:p>
        </p:txBody>
      </p:sp>
      <p:sp>
        <p:nvSpPr>
          <p:cNvPr id="6" name="4 Marcador de pie de página"/>
          <p:cNvSpPr>
            <a:spLocks noGrp="1"/>
          </p:cNvSpPr>
          <p:nvPr>
            <p:ph type="ftr" sz="quarter" idx="11"/>
          </p:nvPr>
        </p:nvSpPr>
        <p:spPr/>
        <p:txBody>
          <a:bodyPr/>
          <a:lstStyle>
            <a:lvl1pPr>
              <a:defRPr/>
            </a:lvl1pPr>
          </a:lstStyle>
          <a:p>
            <a:pPr>
              <a:defRPr/>
            </a:pPr>
            <a:r>
              <a:rPr lang="es-ES" dirty="0"/>
              <a:t>Marcelo Caffera - MOT - FARQ - 2008</a:t>
            </a:r>
          </a:p>
        </p:txBody>
      </p:sp>
      <p:sp>
        <p:nvSpPr>
          <p:cNvPr id="7" name="5 Marcador de número de diapositiva"/>
          <p:cNvSpPr>
            <a:spLocks noGrp="1"/>
          </p:cNvSpPr>
          <p:nvPr>
            <p:ph type="sldNum" sz="quarter" idx="12"/>
          </p:nvPr>
        </p:nvSpPr>
        <p:spPr/>
        <p:txBody>
          <a:bodyPr/>
          <a:lstStyle>
            <a:lvl1pPr>
              <a:defRPr/>
            </a:lvl1pPr>
          </a:lstStyle>
          <a:p>
            <a:pPr>
              <a:defRPr/>
            </a:pPr>
            <a:fld id="{EE2AFE36-6F55-4D50-A705-9EA4641268B7}" type="slidenum">
              <a:rPr lang="es-ES"/>
              <a:pPr>
                <a:defRPr/>
              </a:pPr>
              <a:t>‹Nº›</a:t>
            </a:fld>
            <a:endParaRPr lang="es-E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0418FA8-FF38-476B-A702-7C3963E1EF88}" type="datetime1">
              <a:rPr lang="es-ES"/>
              <a:pPr>
                <a:defRPr/>
              </a:pPr>
              <a:t>02/06/2011</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s-ES" dirty="0"/>
              <a:t>Marcelo Caffera - MOT - FARQ - 2008</a:t>
            </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4EC999F-25D9-41D2-B552-75605B6DD4CA}"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7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6.bin"/></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18.bin"/></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20.bin"/></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22.bin"/></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27.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33.bin"/></Relationships>
</file>

<file path=ppt/slides/_rels/slide91.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oleObject" Target="../embeddings/oleObject35.bin"/></Relationships>
</file>

<file path=ppt/slides/_rels/slide92.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Título"/>
          <p:cNvSpPr>
            <a:spLocks noGrp="1"/>
          </p:cNvSpPr>
          <p:nvPr>
            <p:ph type="title"/>
          </p:nvPr>
        </p:nvSpPr>
        <p:spPr/>
        <p:txBody>
          <a:bodyPr/>
          <a:lstStyle/>
          <a:p>
            <a:r>
              <a:rPr lang="es-ES" dirty="0" smtClean="0"/>
              <a:t>ESQUEMA DE LA CLASE DE HOY</a:t>
            </a:r>
          </a:p>
        </p:txBody>
      </p:sp>
      <p:sp>
        <p:nvSpPr>
          <p:cNvPr id="15362" name="2 Marcador de contenido"/>
          <p:cNvSpPr>
            <a:spLocks noGrp="1"/>
          </p:cNvSpPr>
          <p:nvPr>
            <p:ph idx="1"/>
          </p:nvPr>
        </p:nvSpPr>
        <p:spPr/>
        <p:txBody>
          <a:bodyPr/>
          <a:lstStyle/>
          <a:p>
            <a:pPr marL="571500" indent="-571500">
              <a:buFont typeface="Calibri" pitchFamily="34" charset="0"/>
              <a:buAutoNum type="romanUcPeriod"/>
            </a:pPr>
            <a:r>
              <a:rPr lang="es-ES" dirty="0" smtClean="0"/>
              <a:t>Introducción a los mercados de alquiler y venta de propiedades</a:t>
            </a:r>
          </a:p>
          <a:p>
            <a:pPr marL="971550" lvl="1" indent="-571500">
              <a:buFont typeface="Calibri" pitchFamily="34" charset="0"/>
              <a:buAutoNum type="arabicPeriod"/>
            </a:pPr>
            <a:r>
              <a:rPr lang="es-ES" dirty="0" smtClean="0"/>
              <a:t>Un modelo sencillo para describir el funcionamiento de ambos mercados</a:t>
            </a:r>
          </a:p>
          <a:p>
            <a:pPr marL="971550" lvl="1" indent="-571500">
              <a:buFont typeface="Calibri" pitchFamily="34" charset="0"/>
              <a:buAutoNum type="arabicPeriod"/>
            </a:pPr>
            <a:r>
              <a:rPr lang="es-ES" dirty="0" smtClean="0"/>
              <a:t>El enfoque micro y macro de los mercados de alquiler y venta de propiedades</a:t>
            </a:r>
          </a:p>
          <a:p>
            <a:pPr marL="571500" indent="-571500">
              <a:buFont typeface="Calibri" pitchFamily="34" charset="0"/>
              <a:buAutoNum type="romanUcPeriod"/>
            </a:pPr>
            <a:r>
              <a:rPr lang="es-ES" dirty="0" smtClean="0"/>
              <a:t>Análisis Microeconómico</a:t>
            </a:r>
          </a:p>
          <a:p>
            <a:pPr marL="971550" lvl="1" indent="-571500">
              <a:buFont typeface="Calibri" pitchFamily="34" charset="0"/>
              <a:buAutoNum type="arabicPeriod"/>
            </a:pPr>
            <a:r>
              <a:rPr lang="es-ES" dirty="0" smtClean="0"/>
              <a:t>El mercado de la tierra urbana: renta y precio</a:t>
            </a:r>
          </a:p>
          <a:p>
            <a:pPr marL="971550" lvl="1" indent="-571500">
              <a:buFont typeface="Calibri" pitchFamily="34" charset="0"/>
              <a:buAutoNum type="arabicPeriod"/>
            </a:pPr>
            <a:endParaRPr lang="es-E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BF8A0E4C-BE4F-43C9-9527-CA9077DE24C9}" type="slidenum">
              <a:rPr lang="es-ES"/>
              <a:pPr>
                <a:defRPr/>
              </a:pPr>
              <a:t>1</a:t>
            </a:fld>
            <a:endParaRPr lang="es-E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s-ES" sz="3000" dirty="0" smtClean="0"/>
              <a:t>EL MERCADO DE ALQUILERES</a:t>
            </a:r>
            <a:endParaRPr lang="es-ES" sz="3000" dirty="0"/>
          </a:p>
        </p:txBody>
      </p:sp>
      <p:sp>
        <p:nvSpPr>
          <p:cNvPr id="26626" name="2 Marcador de contenido"/>
          <p:cNvSpPr>
            <a:spLocks noGrp="1"/>
          </p:cNvSpPr>
          <p:nvPr>
            <p:ph idx="1"/>
          </p:nvPr>
        </p:nvSpPr>
        <p:spPr/>
        <p:txBody>
          <a:bodyPr/>
          <a:lstStyle/>
          <a:p>
            <a:r>
              <a:rPr lang="es-ES" dirty="0" smtClean="0"/>
              <a:t>El alquiler se determina en el mercado de propiedades para </a:t>
            </a:r>
            <a:r>
              <a:rPr lang="es-ES" b="1" i="1" dirty="0" smtClean="0"/>
              <a:t>uso</a:t>
            </a:r>
            <a:r>
              <a:rPr lang="es-ES" dirty="0" smtClean="0"/>
              <a:t>, y no en el mercado de propiedades como </a:t>
            </a:r>
            <a:r>
              <a:rPr lang="es-ES" b="1" dirty="0" smtClean="0"/>
              <a:t>activo</a:t>
            </a:r>
            <a:r>
              <a:rPr lang="es-ES" dirty="0" smtClean="0"/>
              <a:t>.</a:t>
            </a:r>
          </a:p>
          <a:p>
            <a:r>
              <a:rPr lang="es-ES" dirty="0" smtClean="0"/>
              <a:t>En el mercado de propiedades para uso (alquileres) la </a:t>
            </a:r>
            <a:r>
              <a:rPr lang="es-ES" b="1" i="1" dirty="0" smtClean="0"/>
              <a:t>oferta</a:t>
            </a:r>
            <a:r>
              <a:rPr lang="es-ES" i="1" dirty="0" smtClean="0"/>
              <a:t> </a:t>
            </a:r>
            <a:r>
              <a:rPr lang="es-ES" dirty="0" smtClean="0"/>
              <a:t>de espacio está dada en el corto plazo por el stock de propiedades (determinado en el mercado de activos).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2181B225-33E0-418D-9AE4-6A0665A73F09}" type="slidenum">
              <a:rPr lang="es-ES"/>
              <a:pPr>
                <a:defRPr/>
              </a:pPr>
              <a:t>10</a:t>
            </a:fld>
            <a:endParaRPr lang="es-E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3" name="2 Marcador de contenido"/>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s-ES" dirty="0" smtClean="0"/>
              <a:t>Como vimos, </a:t>
            </a:r>
            <a:r>
              <a:rPr lang="es-ES" b="1" dirty="0" smtClean="0"/>
              <a:t>la </a:t>
            </a:r>
            <a:r>
              <a:rPr lang="es-ES" b="1" i="1" dirty="0" smtClean="0"/>
              <a:t>demanda</a:t>
            </a:r>
            <a:r>
              <a:rPr lang="es-ES" i="1" dirty="0" smtClean="0"/>
              <a:t> </a:t>
            </a:r>
            <a:r>
              <a:rPr lang="es-ES" dirty="0" smtClean="0"/>
              <a:t>de espacio para alquilar depende de:</a:t>
            </a:r>
          </a:p>
          <a:p>
            <a:pPr lvl="1" fontAlgn="auto">
              <a:spcAft>
                <a:spcPts val="0"/>
              </a:spcAft>
              <a:buFont typeface="Arial" pitchFamily="34" charset="0"/>
              <a:buChar char="–"/>
              <a:defRPr/>
            </a:pPr>
            <a:r>
              <a:rPr lang="es-ES" dirty="0" smtClean="0"/>
              <a:t>El precio de alquiler</a:t>
            </a:r>
          </a:p>
          <a:p>
            <a:pPr lvl="1" fontAlgn="auto">
              <a:spcAft>
                <a:spcPts val="0"/>
              </a:spcAft>
              <a:buFont typeface="Arial" pitchFamily="34" charset="0"/>
              <a:buChar char="–"/>
              <a:defRPr/>
            </a:pPr>
            <a:r>
              <a:rPr lang="es-ES" dirty="0" smtClean="0"/>
              <a:t>Y otros factores exógenos como</a:t>
            </a:r>
          </a:p>
          <a:p>
            <a:pPr lvl="2" fontAlgn="auto">
              <a:spcAft>
                <a:spcPts val="0"/>
              </a:spcAft>
              <a:buFont typeface="Arial" pitchFamily="34" charset="0"/>
              <a:buChar char="•"/>
              <a:defRPr/>
            </a:pPr>
            <a:r>
              <a:rPr lang="es-ES" dirty="0" smtClean="0"/>
              <a:t>El nivel de producción de las empresas</a:t>
            </a:r>
          </a:p>
          <a:p>
            <a:pPr lvl="2" fontAlgn="auto">
              <a:spcAft>
                <a:spcPts val="0"/>
              </a:spcAft>
              <a:buFont typeface="Arial" pitchFamily="34" charset="0"/>
              <a:buChar char="•"/>
              <a:defRPr/>
            </a:pPr>
            <a:r>
              <a:rPr lang="es-ES" dirty="0" smtClean="0"/>
              <a:t>El nivel de ingresos</a:t>
            </a:r>
          </a:p>
          <a:p>
            <a:pPr lvl="2" fontAlgn="auto">
              <a:spcAft>
                <a:spcPts val="0"/>
              </a:spcAft>
              <a:buFont typeface="Arial" pitchFamily="34" charset="0"/>
              <a:buChar char="•"/>
              <a:defRPr/>
            </a:pPr>
            <a:r>
              <a:rPr lang="es-ES" dirty="0" smtClean="0"/>
              <a:t>El número de hogares, etc.</a:t>
            </a:r>
          </a:p>
          <a:p>
            <a:pPr fontAlgn="auto">
              <a:spcAft>
                <a:spcPts val="0"/>
              </a:spcAft>
              <a:buFont typeface="Arial" pitchFamily="34" charset="0"/>
              <a:buChar char="•"/>
              <a:defRPr/>
            </a:pPr>
            <a:r>
              <a:rPr lang="es-ES" dirty="0" smtClean="0"/>
              <a:t>Estando el resto de las cosas fijas, un incremento en uno de estos factores aumenta la demanda de espacio para uso, lo que provoca, dado una oferta fija de propiedades (stock), un incremento en el alquiler.</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8F236E70-B163-4361-8EB3-AC29A8F5CB6F}" type="slidenum">
              <a:rPr lang="es-ES"/>
              <a:pPr>
                <a:defRPr/>
              </a:pPr>
              <a:t>11</a:t>
            </a:fld>
            <a:endParaRPr lang="es-E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28674" name="2 Marcador de contenido"/>
          <p:cNvSpPr>
            <a:spLocks noGrp="1"/>
          </p:cNvSpPr>
          <p:nvPr>
            <p:ph idx="1"/>
          </p:nvPr>
        </p:nvSpPr>
        <p:spPr/>
        <p:txBody>
          <a:bodyPr/>
          <a:lstStyle/>
          <a:p>
            <a:r>
              <a:rPr lang="es-ES" dirty="0" smtClean="0"/>
              <a:t>El siguiente gráfico explica los vínculos entre el mercado de viviendas para alquiler y el mercado de propiedades como activos</a:t>
            </a:r>
          </a:p>
          <a:p>
            <a:endParaRPr lang="es-E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E6C17FD8-C406-4ECE-B847-2210DE6E88EB}" type="slidenum">
              <a:rPr lang="es-ES"/>
              <a:pPr>
                <a:defRPr/>
              </a:pPr>
              <a:t>12</a:t>
            </a:fld>
            <a:endParaRPr lang="es-E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D9A61255-3809-46D9-BC7C-67B674C8EF70}" type="slidenum">
              <a:rPr lang="es-ES"/>
              <a:pPr>
                <a:defRPr/>
              </a:pPr>
              <a:t>13</a:t>
            </a:fld>
            <a:endParaRPr lang="es-ES" dirty="0"/>
          </a:p>
        </p:txBody>
      </p:sp>
      <p:pic>
        <p:nvPicPr>
          <p:cNvPr id="29700" name="Picture 2"/>
          <p:cNvPicPr>
            <a:picLocks noGrp="1" noChangeAspect="1" noChangeArrowheads="1"/>
          </p:cNvPicPr>
          <p:nvPr>
            <p:ph idx="1"/>
          </p:nvPr>
        </p:nvPicPr>
        <p:blipFill>
          <a:blip r:embed="rId2" cstate="print"/>
          <a:srcRect/>
          <a:stretch>
            <a:fillRect/>
          </a:stretch>
        </p:blipFill>
        <p:spPr>
          <a:xfrm>
            <a:off x="1071563" y="1500188"/>
            <a:ext cx="6929437" cy="4895850"/>
          </a:xfr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3" name="2 Marcador de contenido"/>
          <p:cNvSpPr>
            <a:spLocks noGrp="1"/>
          </p:cNvSpPr>
          <p:nvPr>
            <p:ph idx="1"/>
          </p:nvPr>
        </p:nvSpPr>
        <p:spPr/>
        <p:txBody>
          <a:bodyPr/>
          <a:lstStyle/>
          <a:p>
            <a:r>
              <a:rPr lang="es-ES" u="sng" dirty="0" smtClean="0"/>
              <a:t>Cuadrante NE</a:t>
            </a:r>
            <a:r>
              <a:rPr lang="es-ES" dirty="0" smtClean="0"/>
              <a:t>: precio del alquiler por m</a:t>
            </a:r>
            <a:r>
              <a:rPr lang="es-ES" baseline="30000" dirty="0" smtClean="0"/>
              <a:t>2</a:t>
            </a:r>
            <a:r>
              <a:rPr lang="es-ES" dirty="0" smtClean="0"/>
              <a:t> y cantidad de espacio disponible (en m</a:t>
            </a:r>
            <a:r>
              <a:rPr lang="es-ES" baseline="30000" dirty="0" smtClean="0"/>
              <a:t>2</a:t>
            </a:r>
            <a:r>
              <a:rPr lang="es-ES" dirty="0" smtClean="0"/>
              <a:t>).</a:t>
            </a:r>
          </a:p>
          <a:p>
            <a:r>
              <a:rPr lang="es-ES" dirty="0" smtClean="0"/>
              <a:t>La recta representa la demanda por espacio para alquilar como función del precio (es decir, dados todos los otros determinantes).</a:t>
            </a:r>
          </a:p>
          <a:p>
            <a:r>
              <a:rPr lang="es-ES" dirty="0" smtClean="0"/>
              <a:t>Nos indica cuántos m</a:t>
            </a:r>
            <a:r>
              <a:rPr lang="es-ES" baseline="30000" dirty="0" smtClean="0"/>
              <a:t>2</a:t>
            </a:r>
            <a:r>
              <a:rPr lang="es-ES" dirty="0" smtClean="0"/>
              <a:t> se van a demandar para alquilar para cada nivel de precio de los alquileres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BCB8DAB8-1A7C-4394-A0AA-223A9FD10A67}" type="slidenum">
              <a:rPr lang="es-ES"/>
              <a:pPr>
                <a:defRPr/>
              </a:pPr>
              <a:t>14</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3" name="2 Marcador de contenido"/>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s-ES" u="sng" dirty="0" smtClean="0"/>
              <a:t>Cuadrante NE</a:t>
            </a:r>
            <a:r>
              <a:rPr lang="es-ES" dirty="0" smtClean="0"/>
              <a:t>: </a:t>
            </a:r>
          </a:p>
          <a:p>
            <a:pPr fontAlgn="auto">
              <a:spcAft>
                <a:spcPts val="0"/>
              </a:spcAft>
              <a:buFont typeface="Arial" pitchFamily="34" charset="0"/>
              <a:buChar char="•"/>
              <a:defRPr/>
            </a:pPr>
            <a:r>
              <a:rPr lang="es-ES" dirty="0" smtClean="0"/>
              <a:t>La recta puede ser una curva, y más o menos </a:t>
            </a:r>
            <a:r>
              <a:rPr lang="es-ES" i="1" dirty="0" smtClean="0"/>
              <a:t>elástica</a:t>
            </a:r>
          </a:p>
          <a:p>
            <a:pPr fontAlgn="auto">
              <a:spcAft>
                <a:spcPts val="0"/>
              </a:spcAft>
              <a:buFont typeface="Arial" pitchFamily="34" charset="0"/>
              <a:buChar char="•"/>
              <a:defRPr/>
            </a:pPr>
            <a:r>
              <a:rPr lang="es-ES" dirty="0" smtClean="0"/>
              <a:t>Si alguno de los determinantes de la demanda cambian, que no sea el alquiler, la recta se desplaza para arriba o para abajo.</a:t>
            </a:r>
          </a:p>
          <a:p>
            <a:pPr fontAlgn="auto">
              <a:spcAft>
                <a:spcPts val="0"/>
              </a:spcAft>
              <a:buFont typeface="Arial" pitchFamily="34" charset="0"/>
              <a:buChar char="•"/>
              <a:defRPr/>
            </a:pPr>
            <a:r>
              <a:rPr lang="es-ES" dirty="0" smtClean="0"/>
              <a:t>Por ejemplo, si crece el número de hogares, firmas, la economía, la curva se desplaza hacia arriba. Para el mismo valor de los alquileres, la cantidad de espacio que se demanda es mayor.</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2B215573-ED54-4529-AAE5-D278716A1A2D}" type="slidenum">
              <a:rPr lang="es-ES"/>
              <a:pPr>
                <a:defRPr/>
              </a:pPr>
              <a:t>15</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ES" u="sng" dirty="0" smtClean="0"/>
              <a:t>Cuadrante NE</a:t>
            </a:r>
            <a:r>
              <a:rPr lang="es-ES" dirty="0" smtClean="0"/>
              <a:t>:</a:t>
            </a:r>
          </a:p>
          <a:p>
            <a:pPr fontAlgn="auto">
              <a:spcAft>
                <a:spcPts val="0"/>
              </a:spcAft>
              <a:buFont typeface="Arial" pitchFamily="34" charset="0"/>
              <a:buChar char="•"/>
              <a:defRPr/>
            </a:pPr>
            <a:r>
              <a:rPr lang="es-ES" dirty="0" smtClean="0"/>
              <a:t>Determinación del valor de los alquileres</a:t>
            </a:r>
          </a:p>
          <a:p>
            <a:pPr fontAlgn="auto">
              <a:spcAft>
                <a:spcPts val="0"/>
              </a:spcAft>
              <a:buFont typeface="Arial" pitchFamily="34" charset="0"/>
              <a:buChar char="•"/>
              <a:defRPr/>
            </a:pPr>
            <a:r>
              <a:rPr lang="es-ES" dirty="0" smtClean="0"/>
              <a:t>El valor del alquiler de un m</a:t>
            </a:r>
            <a:r>
              <a:rPr lang="es-ES" baseline="30000" dirty="0" smtClean="0"/>
              <a:t>2</a:t>
            </a:r>
            <a:r>
              <a:rPr lang="es-ES" dirty="0" smtClean="0"/>
              <a:t> se determina mediante el equilibrio entre la demanda y la oferta (el stock de m</a:t>
            </a:r>
            <a:r>
              <a:rPr lang="es-ES" baseline="30000" dirty="0" smtClean="0"/>
              <a:t>2</a:t>
            </a:r>
            <a:r>
              <a:rPr lang="es-ES" dirty="0" smtClean="0"/>
              <a:t> en ese momento del tiempo)</a:t>
            </a:r>
          </a:p>
          <a:p>
            <a:pPr fontAlgn="auto">
              <a:spcAft>
                <a:spcPts val="0"/>
              </a:spcAft>
              <a:buFont typeface="Arial" pitchFamily="34" charset="0"/>
              <a:buChar char="•"/>
              <a:defRPr/>
            </a:pPr>
            <a:r>
              <a:rPr lang="es-ES" dirty="0" smtClean="0"/>
              <a:t>Llamamos </a:t>
            </a:r>
            <a:r>
              <a:rPr lang="es-ES" i="1" dirty="0" smtClean="0"/>
              <a:t>D </a:t>
            </a:r>
            <a:r>
              <a:rPr lang="es-ES" dirty="0" smtClean="0"/>
              <a:t>a la demanda y </a:t>
            </a:r>
            <a:r>
              <a:rPr lang="es-ES" i="1" dirty="0" smtClean="0"/>
              <a:t>S </a:t>
            </a:r>
            <a:r>
              <a:rPr lang="es-ES" dirty="0" smtClean="0"/>
              <a:t>a la oferta, el alquiler de equilibrio vendrá dado por</a:t>
            </a:r>
          </a:p>
          <a:p>
            <a:pPr algn="ctr" fontAlgn="auto">
              <a:spcAft>
                <a:spcPts val="0"/>
              </a:spcAft>
              <a:buFont typeface="Arial" pitchFamily="34" charset="0"/>
              <a:buNone/>
              <a:defRPr/>
            </a:pPr>
            <a:r>
              <a:rPr lang="es-ES" i="1" dirty="0" smtClean="0"/>
              <a:t>D(R, y otras cosas) = S</a:t>
            </a:r>
            <a:endParaRPr lang="es-ES" i="1"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3FE6EBDA-BAB4-446E-972A-045B00216B20}" type="slidenum">
              <a:rPr lang="es-ES"/>
              <a:pPr>
                <a:defRPr/>
              </a:pPr>
              <a:t>16</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3" name="2 Marcador de contenido"/>
          <p:cNvSpPr>
            <a:spLocks noGrp="1"/>
          </p:cNvSpPr>
          <p:nvPr>
            <p:ph idx="1"/>
          </p:nvPr>
        </p:nvSpPr>
        <p:spPr/>
        <p:txBody>
          <a:bodyPr/>
          <a:lstStyle/>
          <a:p>
            <a:r>
              <a:rPr lang="es-ES" u="sng" dirty="0" smtClean="0"/>
              <a:t>Cuadrante NE</a:t>
            </a:r>
            <a:r>
              <a:rPr lang="es-ES" dirty="0" smtClean="0"/>
              <a:t>:</a:t>
            </a:r>
          </a:p>
          <a:p>
            <a:r>
              <a:rPr lang="es-ES" i="1" dirty="0" smtClean="0"/>
              <a:t>S </a:t>
            </a:r>
            <a:r>
              <a:rPr lang="es-ES" dirty="0" smtClean="0"/>
              <a:t>viene dado por el stock de m</a:t>
            </a:r>
            <a:r>
              <a:rPr lang="es-ES" baseline="30000" dirty="0" smtClean="0"/>
              <a:t>2</a:t>
            </a:r>
            <a:r>
              <a:rPr lang="es-ES" dirty="0" smtClean="0"/>
              <a:t> en ese momento del tiempo </a:t>
            </a:r>
          </a:p>
          <a:p>
            <a:r>
              <a:rPr lang="es-ES" dirty="0" smtClean="0"/>
              <a:t>Se representa como una línea recta vertical</a:t>
            </a:r>
          </a:p>
          <a:p>
            <a:r>
              <a:rPr lang="es-ES" dirty="0" smtClean="0"/>
              <a:t>Alquiler de equilibrio: punto de corte entre </a:t>
            </a:r>
            <a:r>
              <a:rPr lang="es-ES" i="1" dirty="0" smtClean="0"/>
              <a:t>D </a:t>
            </a:r>
            <a:r>
              <a:rPr lang="es-ES" dirty="0" smtClean="0"/>
              <a:t>y </a:t>
            </a:r>
            <a:r>
              <a:rPr lang="es-ES" i="1" dirty="0" smtClean="0"/>
              <a:t>S.</a:t>
            </a:r>
            <a:endParaRPr lang="es-E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0F6EC570-9ABD-4007-B9AD-EC51F0B21175}" type="slidenum">
              <a:rPr lang="es-ES"/>
              <a:pPr>
                <a:defRPr/>
              </a:pPr>
              <a:t>17</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3" name="2 Marcador de contenido"/>
          <p:cNvSpPr>
            <a:spLocks noGrp="1"/>
          </p:cNvSpPr>
          <p:nvPr>
            <p:ph idx="1"/>
          </p:nvPr>
        </p:nvSpPr>
        <p:spPr/>
        <p:txBody>
          <a:bodyPr/>
          <a:lstStyle/>
          <a:p>
            <a:r>
              <a:rPr lang="es-ES" u="sng" dirty="0" smtClean="0"/>
              <a:t>Cuadrante NO</a:t>
            </a:r>
            <a:r>
              <a:rPr lang="es-ES" dirty="0" smtClean="0"/>
              <a:t>: relación entre el alquiler y el precio del m</a:t>
            </a:r>
            <a:r>
              <a:rPr lang="es-ES" baseline="30000" dirty="0" smtClean="0"/>
              <a:t>2</a:t>
            </a:r>
            <a:r>
              <a:rPr lang="es-ES" dirty="0" smtClean="0"/>
              <a:t> en el mercado de activos.</a:t>
            </a:r>
          </a:p>
          <a:p>
            <a:r>
              <a:rPr lang="es-ES" dirty="0" smtClean="0"/>
              <a:t>En teoría, el precio de un activo hoy debe ser igual al VA de los beneficios futuros que éste otorga</a:t>
            </a:r>
          </a:p>
          <a:p>
            <a:r>
              <a:rPr lang="es-ES" dirty="0" smtClean="0"/>
              <a:t>Si éstos son constantes </a:t>
            </a:r>
            <a:r>
              <a:rPr lang="es-ES" i="1" dirty="0" smtClean="0"/>
              <a:t>(R), </a:t>
            </a:r>
            <a:r>
              <a:rPr lang="es-ES" dirty="0" smtClean="0"/>
              <a:t>éste valor presente se puede expresar como</a:t>
            </a:r>
          </a:p>
          <a:p>
            <a:pPr algn="ctr"/>
            <a:endParaRPr lang="es-ES" dirty="0" smtClean="0"/>
          </a:p>
          <a:p>
            <a:pPr algn="ctr"/>
            <a:endParaRPr lang="es-ES" dirty="0" smtClean="0"/>
          </a:p>
          <a:p>
            <a:endParaRPr lang="es-E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F5C1A360-3FB4-4D0F-AC36-A70E9C404339}" type="slidenum">
              <a:rPr lang="es-ES"/>
              <a:pPr>
                <a:defRPr/>
              </a:pPr>
              <a:t>18</a:t>
            </a:fld>
            <a:endParaRPr lang="es-ES" dirty="0"/>
          </a:p>
        </p:txBody>
      </p:sp>
      <p:graphicFrame>
        <p:nvGraphicFramePr>
          <p:cNvPr id="6" name="Object 2"/>
          <p:cNvGraphicFramePr>
            <a:graphicFrameLocks noChangeAspect="1"/>
          </p:cNvGraphicFramePr>
          <p:nvPr/>
        </p:nvGraphicFramePr>
        <p:xfrm>
          <a:off x="5715000" y="5002213"/>
          <a:ext cx="2073275" cy="1323975"/>
        </p:xfrm>
        <a:graphic>
          <a:graphicData uri="http://schemas.openxmlformats.org/presentationml/2006/ole">
            <p:oleObj spid="_x0000_s2050" name="Ecuación" r:id="rId3" imgW="431640" imgH="39348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3116B550-AC40-4FB0-B830-C7DF7AE720D2}" type="slidenum">
              <a:rPr lang="es-ES"/>
              <a:pPr>
                <a:defRPr/>
              </a:pPr>
              <a:t>19</a:t>
            </a:fld>
            <a:endParaRPr lang="es-ES" dirty="0"/>
          </a:p>
        </p:txBody>
      </p:sp>
      <p:pic>
        <p:nvPicPr>
          <p:cNvPr id="36868" name="Picture 2"/>
          <p:cNvPicPr>
            <a:picLocks noGrp="1" noChangeAspect="1" noChangeArrowheads="1"/>
          </p:cNvPicPr>
          <p:nvPr>
            <p:ph idx="1"/>
          </p:nvPr>
        </p:nvPicPr>
        <p:blipFill>
          <a:blip r:embed="rId2" cstate="print"/>
          <a:srcRect/>
          <a:stretch>
            <a:fillRect/>
          </a:stretch>
        </p:blipFill>
        <p:spPr>
          <a:xfrm>
            <a:off x="1071563" y="1500188"/>
            <a:ext cx="6929437" cy="4895850"/>
          </a:xfrm>
        </p:spPr>
      </p:pic>
      <p:cxnSp>
        <p:nvCxnSpPr>
          <p:cNvPr id="7" name="6 Conector recto"/>
          <p:cNvCxnSpPr/>
          <p:nvPr/>
        </p:nvCxnSpPr>
        <p:spPr>
          <a:xfrm rot="5400000">
            <a:off x="4536281" y="2893215"/>
            <a:ext cx="17859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4786314" y="1571612"/>
            <a:ext cx="1214446" cy="400110"/>
          </a:xfrm>
          <a:prstGeom prst="rect">
            <a:avLst/>
          </a:prstGeom>
          <a:noFill/>
        </p:spPr>
        <p:txBody>
          <a:bodyPr wrap="square" rtlCol="0">
            <a:spAutoFit/>
          </a:bodyPr>
          <a:lstStyle/>
          <a:p>
            <a:r>
              <a:rPr lang="es-ES" sz="1000" dirty="0" smtClean="0"/>
              <a:t>Stock de m2 en el corto plazo</a:t>
            </a:r>
            <a:endParaRPr lang="es-ES" sz="10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LA PROPIEDAD (Y EL CAPITAL)</a:t>
            </a:r>
            <a:endParaRPr lang="es-ES" dirty="0"/>
          </a:p>
        </p:txBody>
      </p:sp>
      <p:sp>
        <p:nvSpPr>
          <p:cNvPr id="3" name="2 Marcador de contenido"/>
          <p:cNvSpPr>
            <a:spLocks noGrp="1"/>
          </p:cNvSpPr>
          <p:nvPr>
            <p:ph idx="1"/>
          </p:nvPr>
        </p:nvSpPr>
        <p:spPr/>
        <p:txBody>
          <a:bodyPr/>
          <a:lstStyle/>
          <a:p>
            <a:r>
              <a:rPr lang="es-ES" dirty="0" smtClean="0"/>
              <a:t>Objetivos:</a:t>
            </a:r>
          </a:p>
          <a:p>
            <a:pPr lvl="1"/>
            <a:r>
              <a:rPr lang="es-ES" dirty="0" smtClean="0"/>
              <a:t>Definición de propiedades</a:t>
            </a:r>
          </a:p>
          <a:p>
            <a:pPr lvl="1"/>
            <a:r>
              <a:rPr lang="es-ES" dirty="0" smtClean="0"/>
              <a:t>Describir como opera el mercado</a:t>
            </a:r>
          </a:p>
          <a:p>
            <a:pPr lvl="1"/>
            <a:r>
              <a:rPr lang="es-ES" dirty="0" smtClean="0"/>
              <a:t>Distinguir entre </a:t>
            </a:r>
          </a:p>
          <a:p>
            <a:pPr lvl="2"/>
            <a:r>
              <a:rPr lang="es-ES" dirty="0" smtClean="0"/>
              <a:t>el mercado para </a:t>
            </a:r>
            <a:r>
              <a:rPr lang="es-ES" b="1" i="1" dirty="0" smtClean="0"/>
              <a:t>uso</a:t>
            </a:r>
            <a:r>
              <a:rPr lang="es-ES" i="1" dirty="0" smtClean="0"/>
              <a:t> </a:t>
            </a:r>
            <a:r>
              <a:rPr lang="es-ES" dirty="0" smtClean="0"/>
              <a:t>(donde el espacio es alquilado o comprado para ocupar) de las propiedades </a:t>
            </a:r>
          </a:p>
          <a:p>
            <a:pPr lvl="2"/>
            <a:r>
              <a:rPr lang="es-ES" dirty="0" smtClean="0"/>
              <a:t>del mercado de </a:t>
            </a:r>
            <a:r>
              <a:rPr lang="es-ES" b="1" i="1" dirty="0" smtClean="0"/>
              <a:t>activos</a:t>
            </a:r>
            <a:r>
              <a:rPr lang="es-ES" i="1" dirty="0" smtClean="0"/>
              <a:t> </a:t>
            </a:r>
            <a:r>
              <a:rPr lang="es-ES" dirty="0" smtClean="0"/>
              <a:t>en propiedades (donde los edificios se compran y vende como inversión).</a:t>
            </a:r>
          </a:p>
        </p:txBody>
      </p:sp>
      <p:sp>
        <p:nvSpPr>
          <p:cNvPr id="4" name="3 Marcador de número de diapositiva"/>
          <p:cNvSpPr>
            <a:spLocks noGrp="1"/>
          </p:cNvSpPr>
          <p:nvPr>
            <p:ph type="sldNum" sz="quarter" idx="12"/>
          </p:nvPr>
        </p:nvSpPr>
        <p:spPr/>
        <p:txBody>
          <a:bodyPr/>
          <a:lstStyle/>
          <a:p>
            <a:pPr>
              <a:defRPr/>
            </a:pPr>
            <a:fld id="{30C0A59B-1AEE-4A8B-9BF3-4F53FC31E7F1}" type="slidenum">
              <a:rPr lang="es-ES"/>
              <a:pPr>
                <a:defRPr/>
              </a:pPr>
              <a:t>2</a:t>
            </a:fld>
            <a:endParaRPr lang="es-ES" dirty="0"/>
          </a:p>
        </p:txBody>
      </p:sp>
      <p:sp>
        <p:nvSpPr>
          <p:cNvPr id="5" name="4 Marcador de pie de página"/>
          <p:cNvSpPr>
            <a:spLocks noGrp="1"/>
          </p:cNvSpPr>
          <p:nvPr>
            <p:ph type="ftr" sz="quarter" idx="11"/>
          </p:nvPr>
        </p:nvSpPr>
        <p:spPr/>
        <p:txBody>
          <a:bodyPr/>
          <a:lstStyle/>
          <a:p>
            <a:pPr>
              <a:defRPr/>
            </a:pPr>
            <a:r>
              <a:rPr lang="es-ES" dirty="0"/>
              <a:t>Marcelo Caffera - MOT - FARQ - 2008</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3" name="2 Marcador de contenido"/>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s-ES" u="sng" dirty="0" smtClean="0"/>
              <a:t>Cuadrante NO</a:t>
            </a:r>
            <a:r>
              <a:rPr lang="es-ES" dirty="0" smtClean="0"/>
              <a:t>: </a:t>
            </a:r>
            <a:r>
              <a:rPr lang="es-ES" i="1" dirty="0" smtClean="0"/>
              <a:t>i es el rendimiento implícito (o tasa de capitalización) </a:t>
            </a:r>
            <a:r>
              <a:rPr lang="es-ES" dirty="0" smtClean="0"/>
              <a:t>de un m</a:t>
            </a:r>
            <a:r>
              <a:rPr lang="es-ES" baseline="30000" dirty="0" smtClean="0"/>
              <a:t>2</a:t>
            </a:r>
            <a:r>
              <a:rPr lang="es-ES" dirty="0" smtClean="0"/>
              <a:t> que se alquila a un precio </a:t>
            </a:r>
            <a:r>
              <a:rPr lang="es-ES" i="1" dirty="0" smtClean="0"/>
              <a:t>R </a:t>
            </a:r>
            <a:r>
              <a:rPr lang="es-ES" dirty="0" smtClean="0"/>
              <a:t>por un período de tiempo “infinito” y que se puede vender a un precio </a:t>
            </a:r>
            <a:r>
              <a:rPr lang="es-ES" i="1" dirty="0" smtClean="0"/>
              <a:t>P</a:t>
            </a:r>
          </a:p>
          <a:p>
            <a:pPr fontAlgn="auto">
              <a:spcAft>
                <a:spcPts val="0"/>
              </a:spcAft>
              <a:buFont typeface="Arial" pitchFamily="34" charset="0"/>
              <a:buChar char="•"/>
              <a:defRPr/>
            </a:pPr>
            <a:r>
              <a:rPr lang="es-ES" dirty="0" smtClean="0"/>
              <a:t>Se utiliza esta fórmula para simplificar el cálculo</a:t>
            </a:r>
          </a:p>
          <a:p>
            <a:pPr fontAlgn="auto">
              <a:spcAft>
                <a:spcPts val="0"/>
              </a:spcAft>
              <a:buFont typeface="Arial" pitchFamily="34" charset="0"/>
              <a:buChar char="•"/>
              <a:defRPr/>
            </a:pPr>
            <a:r>
              <a:rPr lang="es-ES" dirty="0" smtClean="0"/>
              <a:t>En la realidad, van a estar influenciando esta tasa de capitalización:</a:t>
            </a:r>
          </a:p>
          <a:p>
            <a:pPr lvl="1" fontAlgn="auto">
              <a:spcAft>
                <a:spcPts val="0"/>
              </a:spcAft>
              <a:buFont typeface="Arial" pitchFamily="34" charset="0"/>
              <a:buChar char="–"/>
              <a:defRPr/>
            </a:pPr>
            <a:r>
              <a:rPr lang="es-ES" dirty="0" smtClean="0"/>
              <a:t>La tasa de interés de largo plazo de la economía</a:t>
            </a:r>
          </a:p>
          <a:p>
            <a:pPr lvl="1" fontAlgn="auto">
              <a:spcAft>
                <a:spcPts val="0"/>
              </a:spcAft>
              <a:buFont typeface="Arial" pitchFamily="34" charset="0"/>
              <a:buChar char="–"/>
              <a:defRPr/>
            </a:pPr>
            <a:r>
              <a:rPr lang="es-ES" dirty="0" smtClean="0"/>
              <a:t>El crecimiento esperado de los alquileres</a:t>
            </a:r>
          </a:p>
          <a:p>
            <a:pPr lvl="1" fontAlgn="auto">
              <a:spcAft>
                <a:spcPts val="0"/>
              </a:spcAft>
              <a:buFont typeface="Arial" pitchFamily="34" charset="0"/>
              <a:buChar char="–"/>
              <a:defRPr/>
            </a:pPr>
            <a:r>
              <a:rPr lang="es-ES" dirty="0" smtClean="0"/>
              <a:t>Los riesgos asociados de ese flujo de ingresos</a:t>
            </a:r>
          </a:p>
          <a:p>
            <a:pPr lvl="1" fontAlgn="auto">
              <a:spcAft>
                <a:spcPts val="0"/>
              </a:spcAft>
              <a:buFont typeface="Arial" pitchFamily="34" charset="0"/>
              <a:buChar char="–"/>
              <a:defRPr/>
            </a:pPr>
            <a:r>
              <a:rPr lang="es-ES" dirty="0" smtClean="0"/>
              <a:t>El tratamiento impositivo de la propiedad y sus ingresos</a:t>
            </a:r>
          </a:p>
          <a:p>
            <a:pPr fontAlgn="auto">
              <a:spcAft>
                <a:spcPts val="0"/>
              </a:spcAft>
              <a:buFont typeface="Arial" pitchFamily="34" charset="0"/>
              <a:buChar char="•"/>
              <a:defRPr/>
            </a:pP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8FFA63D4-6A7B-4DEF-8243-F4E7C5563144}" type="slidenum">
              <a:rPr lang="es-ES"/>
              <a:pPr>
                <a:defRPr/>
              </a:pPr>
              <a:t>20</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3" name="2 Marcador de contenido"/>
          <p:cNvSpPr>
            <a:spLocks noGrp="1"/>
          </p:cNvSpPr>
          <p:nvPr>
            <p:ph idx="1"/>
          </p:nvPr>
        </p:nvSpPr>
        <p:spPr/>
        <p:txBody>
          <a:bodyPr/>
          <a:lstStyle/>
          <a:p>
            <a:r>
              <a:rPr lang="es-ES" u="sng" dirty="0" smtClean="0"/>
              <a:t>Cuadrante NO</a:t>
            </a:r>
            <a:r>
              <a:rPr lang="es-ES" dirty="0" smtClean="0"/>
              <a:t>: Un incremento en la tasa de capitalización </a:t>
            </a:r>
            <a:r>
              <a:rPr lang="es-ES" i="1" dirty="0" smtClean="0"/>
              <a:t>i </a:t>
            </a:r>
            <a:r>
              <a:rPr lang="es-ES" dirty="0" smtClean="0"/>
              <a:t>mueve la recta en el sentido de las agujas del reloj</a:t>
            </a:r>
          </a:p>
          <a:p>
            <a:r>
              <a:rPr lang="es-ES" dirty="0" smtClean="0"/>
              <a:t>Y viceversa</a:t>
            </a:r>
          </a:p>
          <a:p>
            <a:endParaRPr lang="es-E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734E110E-C134-4754-8D43-F0AD2BFCDD54}" type="slidenum">
              <a:rPr lang="es-ES"/>
              <a:pPr>
                <a:defRPr/>
              </a:pPr>
              <a:t>21</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n-US" dirty="0"/>
          </a:p>
        </p:txBody>
      </p:sp>
      <p:sp>
        <p:nvSpPr>
          <p:cNvPr id="3" name="2 Marcador de contenido"/>
          <p:cNvSpPr>
            <a:spLocks noGrp="1"/>
          </p:cNvSpPr>
          <p:nvPr>
            <p:ph idx="1"/>
          </p:nvPr>
        </p:nvSpPr>
        <p:spPr/>
        <p:txBody>
          <a:bodyPr/>
          <a:lstStyle/>
          <a:p>
            <a:r>
              <a:rPr lang="es-ES" u="sng" dirty="0" smtClean="0"/>
              <a:t>Cuadrante SO</a:t>
            </a:r>
            <a:r>
              <a:rPr lang="es-ES" dirty="0" smtClean="0"/>
              <a:t>: ilustra la creación de nuevos activos</a:t>
            </a:r>
          </a:p>
          <a:p>
            <a:r>
              <a:rPr lang="es-ES" dirty="0" smtClean="0"/>
              <a:t>La función </a:t>
            </a:r>
            <a:r>
              <a:rPr lang="es-ES" i="1" dirty="0" smtClean="0"/>
              <a:t>f(C) </a:t>
            </a:r>
            <a:r>
              <a:rPr lang="es-ES" dirty="0" smtClean="0"/>
              <a:t>es la función (inversa) de oferta de nuevas propiedades</a:t>
            </a:r>
          </a:p>
          <a:p>
            <a:r>
              <a:rPr lang="es-ES" dirty="0" smtClean="0"/>
              <a:t>Refleja los costos marginales de construir, </a:t>
            </a:r>
            <a:r>
              <a:rPr lang="es-ES" i="1" dirty="0" smtClean="0"/>
              <a:t>C</a:t>
            </a:r>
          </a:p>
          <a:p>
            <a:r>
              <a:rPr lang="es-ES" dirty="0" smtClean="0"/>
              <a:t>Como toda función de oferta, es creciente en el precio: cuanto mayor es el precio del m</a:t>
            </a:r>
            <a:r>
              <a:rPr lang="es-ES" baseline="30000" dirty="0" smtClean="0"/>
              <a:t>2</a:t>
            </a:r>
            <a:r>
              <a:rPr lang="es-ES" dirty="0" smtClean="0"/>
              <a:t>, mayor es la construcción </a:t>
            </a:r>
            <a:r>
              <a:rPr lang="es-ES" i="1" dirty="0" smtClean="0"/>
              <a:t>C</a:t>
            </a:r>
            <a:r>
              <a:rPr lang="es-ES" dirty="0" smtClean="0"/>
              <a:t> </a:t>
            </a:r>
            <a:endParaRPr lang="en-U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2DC8E27C-0C2B-4E1A-A4A0-AD921DEC3B43}" type="slidenum">
              <a:rPr lang="es-ES"/>
              <a:pPr>
                <a:defRPr/>
              </a:pPr>
              <a:t>22</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CADD5589-1B79-466B-BD51-661C23276C87}" type="slidenum">
              <a:rPr lang="es-ES"/>
              <a:pPr>
                <a:defRPr/>
              </a:pPr>
              <a:t>23</a:t>
            </a:fld>
            <a:endParaRPr lang="es-ES" dirty="0"/>
          </a:p>
        </p:txBody>
      </p:sp>
      <p:pic>
        <p:nvPicPr>
          <p:cNvPr id="40964" name="Picture 2"/>
          <p:cNvPicPr>
            <a:picLocks noGrp="1" noChangeAspect="1" noChangeArrowheads="1"/>
          </p:cNvPicPr>
          <p:nvPr>
            <p:ph idx="1"/>
          </p:nvPr>
        </p:nvPicPr>
        <p:blipFill>
          <a:blip r:embed="rId2" cstate="print"/>
          <a:srcRect/>
          <a:stretch>
            <a:fillRect/>
          </a:stretch>
        </p:blipFill>
        <p:spPr>
          <a:xfrm>
            <a:off x="1071563" y="1500188"/>
            <a:ext cx="6929437" cy="4895850"/>
          </a:xfrm>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n-US" dirty="0"/>
          </a:p>
        </p:txBody>
      </p:sp>
      <p:sp>
        <p:nvSpPr>
          <p:cNvPr id="3" name="2 Marcador de contenido"/>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s-ES" u="sng" dirty="0" smtClean="0"/>
              <a:t>Cuadrante SO</a:t>
            </a:r>
            <a:r>
              <a:rPr lang="es-ES" dirty="0" smtClean="0"/>
              <a:t>:</a:t>
            </a:r>
          </a:p>
          <a:p>
            <a:pPr fontAlgn="auto">
              <a:spcAft>
                <a:spcPts val="0"/>
              </a:spcAft>
              <a:buFont typeface="Arial" pitchFamily="34" charset="0"/>
              <a:buChar char="•"/>
              <a:defRPr/>
            </a:pPr>
            <a:r>
              <a:rPr lang="es-ES" dirty="0" smtClean="0"/>
              <a:t>El punto de corte de </a:t>
            </a:r>
            <a:r>
              <a:rPr lang="es-ES" i="1" dirty="0" smtClean="0"/>
              <a:t>f(C) </a:t>
            </a:r>
            <a:r>
              <a:rPr lang="es-ES" dirty="0" smtClean="0"/>
              <a:t>con el eje horizontal no dice la mínima cantidad de dinero necesario para construir el primer m</a:t>
            </a:r>
            <a:r>
              <a:rPr lang="es-ES" baseline="30000" dirty="0" smtClean="0"/>
              <a:t>2</a:t>
            </a:r>
            <a:endParaRPr lang="en-US" dirty="0" smtClean="0"/>
          </a:p>
          <a:p>
            <a:pPr fontAlgn="auto">
              <a:spcAft>
                <a:spcPts val="0"/>
              </a:spcAft>
              <a:buFont typeface="Arial" pitchFamily="34" charset="0"/>
              <a:buChar char="•"/>
              <a:defRPr/>
            </a:pPr>
            <a:r>
              <a:rPr lang="es-MX" dirty="0" smtClean="0"/>
              <a:t>Si los costos de construcción no varían mucho en el margen con la cantidad de </a:t>
            </a:r>
            <a:r>
              <a:rPr lang="es-ES" dirty="0" smtClean="0"/>
              <a:t>m</a:t>
            </a:r>
            <a:r>
              <a:rPr lang="es-ES" baseline="30000" dirty="0" smtClean="0"/>
              <a:t>2 </a:t>
            </a:r>
            <a:r>
              <a:rPr lang="es-ES" dirty="0" smtClean="0"/>
              <a:t> la recta se vuelve más horizontal (más elástica)</a:t>
            </a:r>
          </a:p>
          <a:p>
            <a:pPr fontAlgn="auto">
              <a:spcAft>
                <a:spcPts val="0"/>
              </a:spcAft>
              <a:buFont typeface="Arial" pitchFamily="34" charset="0"/>
              <a:buChar char="•"/>
              <a:defRPr/>
            </a:pPr>
            <a:r>
              <a:rPr lang="es-ES" dirty="0" smtClean="0"/>
              <a:t>Cualquier “cuello de botella” en la construcción, como escasez de tierras o impedimentos a la construcción hará la recta más horizontal.</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7EE68DE0-7E4E-435C-B6A8-1F25938FFB0E}" type="slidenum">
              <a:rPr lang="es-ES"/>
              <a:pPr>
                <a:defRPr/>
              </a:pPr>
              <a:t>24</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n-US" dirty="0"/>
          </a:p>
        </p:txBody>
      </p:sp>
      <p:sp>
        <p:nvSpPr>
          <p:cNvPr id="3" name="2 Marcador de contenido"/>
          <p:cNvSpPr>
            <a:spLocks noGrp="1"/>
          </p:cNvSpPr>
          <p:nvPr>
            <p:ph idx="1"/>
          </p:nvPr>
        </p:nvSpPr>
        <p:spPr/>
        <p:txBody>
          <a:bodyPr/>
          <a:lstStyle/>
          <a:p>
            <a:r>
              <a:rPr lang="es-ES" u="sng" dirty="0" smtClean="0"/>
              <a:t>Cuadrante SE</a:t>
            </a:r>
            <a:r>
              <a:rPr lang="es-ES" dirty="0" smtClean="0"/>
              <a:t>: </a:t>
            </a:r>
            <a:r>
              <a:rPr lang="es-MX" dirty="0" smtClean="0"/>
              <a:t>Relaciona la construcción con el stock de propiedades.</a:t>
            </a:r>
          </a:p>
          <a:p>
            <a:r>
              <a:rPr lang="es-MX" dirty="0" smtClean="0"/>
              <a:t>El incremento en stock de inmuebles en un período, </a:t>
            </a:r>
            <a:r>
              <a:rPr lang="es-MX" i="1" dirty="0" smtClean="0"/>
              <a:t>∆S, </a:t>
            </a:r>
            <a:r>
              <a:rPr lang="es-MX" dirty="0" smtClean="0"/>
              <a:t>viene dado por la diferencia entre la construcción de nuevas propiedades, </a:t>
            </a:r>
            <a:r>
              <a:rPr lang="es-MX" i="1" dirty="0" smtClean="0"/>
              <a:t>C</a:t>
            </a:r>
            <a:r>
              <a:rPr lang="es-MX" dirty="0" smtClean="0"/>
              <a:t>, y la depreciación, </a:t>
            </a:r>
            <a:r>
              <a:rPr lang="el-GR" i="1" smtClean="0"/>
              <a:t>δ</a:t>
            </a:r>
            <a:r>
              <a:rPr lang="es-MX" i="1" dirty="0" smtClean="0"/>
              <a:t>S.</a:t>
            </a:r>
          </a:p>
          <a:p>
            <a:r>
              <a:rPr lang="es-MX" dirty="0" smtClean="0"/>
              <a:t>La recta que sale del origen es </a:t>
            </a:r>
          </a:p>
          <a:p>
            <a:endParaRPr lang="en-U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CB7FA074-D71F-4A3B-9565-5874A9807D82}" type="slidenum">
              <a:rPr lang="es-ES"/>
              <a:pPr>
                <a:defRPr/>
              </a:pPr>
              <a:t>25</a:t>
            </a:fld>
            <a:endParaRPr lang="es-ES" dirty="0"/>
          </a:p>
        </p:txBody>
      </p:sp>
      <p:graphicFrame>
        <p:nvGraphicFramePr>
          <p:cNvPr id="6" name="Object 2"/>
          <p:cNvGraphicFramePr>
            <a:graphicFrameLocks noChangeAspect="1"/>
          </p:cNvGraphicFramePr>
          <p:nvPr/>
        </p:nvGraphicFramePr>
        <p:xfrm>
          <a:off x="1071563" y="5429250"/>
          <a:ext cx="2857500" cy="484188"/>
        </p:xfrm>
        <a:graphic>
          <a:graphicData uri="http://schemas.openxmlformats.org/presentationml/2006/ole">
            <p:oleObj spid="_x0000_s35842" name="Equation" r:id="rId3" imgW="1028520" imgH="177480" progId="">
              <p:embed/>
            </p:oleObj>
          </a:graphicData>
        </a:graphic>
      </p:graphicFrame>
      <p:sp>
        <p:nvSpPr>
          <p:cNvPr id="7" name="6 Flecha derecha"/>
          <p:cNvSpPr/>
          <p:nvPr/>
        </p:nvSpPr>
        <p:spPr>
          <a:xfrm>
            <a:off x="4357688" y="5572125"/>
            <a:ext cx="357187"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8" name="Object 3"/>
          <p:cNvGraphicFramePr>
            <a:graphicFrameLocks noChangeAspect="1"/>
          </p:cNvGraphicFramePr>
          <p:nvPr/>
        </p:nvGraphicFramePr>
        <p:xfrm>
          <a:off x="4929188" y="5143500"/>
          <a:ext cx="2546350" cy="1000125"/>
        </p:xfrm>
        <a:graphic>
          <a:graphicData uri="http://schemas.openxmlformats.org/presentationml/2006/ole">
            <p:oleObj spid="_x0000_s35843" name="Equation" r:id="rId4" imgW="419040" imgH="393480" progId="">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n-US" dirty="0"/>
          </a:p>
        </p:txBody>
      </p:sp>
      <p:sp>
        <p:nvSpPr>
          <p:cNvPr id="45058" name="2 Marcador de contenido"/>
          <p:cNvSpPr>
            <a:spLocks noGrp="1"/>
          </p:cNvSpPr>
          <p:nvPr>
            <p:ph idx="1"/>
          </p:nvPr>
        </p:nvSpPr>
        <p:spPr/>
        <p:txBody>
          <a:bodyPr/>
          <a:lstStyle/>
          <a:p>
            <a:r>
              <a:rPr lang="es-MX" dirty="0" smtClean="0"/>
              <a:t>Esto completa la descripción de los 4 cuadrantes, que ilustra ambos mercados en equilibrio</a:t>
            </a:r>
            <a:endParaRPr lang="en-U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C36A2B02-0DD1-4895-91AC-E65601E3CF27}" type="slidenum">
              <a:rPr lang="es-ES"/>
              <a:pPr>
                <a:defRPr/>
              </a:pPr>
              <a:t>26</a:t>
            </a:fld>
            <a:endParaRPr lang="es-E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LOS MERCADOS DE PROPIEDADES PARA ALQUILAR Y COMO ACTIVOS</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C58C9C98-11C3-43CB-B419-C4E3207FA802}" type="slidenum">
              <a:rPr lang="es-ES"/>
              <a:pPr>
                <a:defRPr/>
              </a:pPr>
              <a:t>27</a:t>
            </a:fld>
            <a:endParaRPr lang="es-ES" dirty="0"/>
          </a:p>
        </p:txBody>
      </p:sp>
      <p:pic>
        <p:nvPicPr>
          <p:cNvPr id="88068" name="Picture 2"/>
          <p:cNvPicPr>
            <a:picLocks noGrp="1" noChangeAspect="1" noChangeArrowheads="1"/>
          </p:cNvPicPr>
          <p:nvPr>
            <p:ph idx="1"/>
          </p:nvPr>
        </p:nvPicPr>
        <p:blipFill>
          <a:blip r:embed="rId3" cstate="print"/>
          <a:srcRect/>
          <a:stretch>
            <a:fillRect/>
          </a:stretch>
        </p:blipFill>
        <p:spPr>
          <a:xfrm>
            <a:off x="1071563" y="1500188"/>
            <a:ext cx="6929437" cy="4895850"/>
          </a:xfrm>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1 Título"/>
          <p:cNvSpPr>
            <a:spLocks noGrp="1"/>
          </p:cNvSpPr>
          <p:nvPr>
            <p:ph type="title"/>
          </p:nvPr>
        </p:nvSpPr>
        <p:spPr/>
        <p:txBody>
          <a:bodyPr/>
          <a:lstStyle/>
          <a:p>
            <a:r>
              <a:rPr lang="es-ES" sz="3000" dirty="0" smtClean="0"/>
              <a:t>ESTÁTICA COMPARATIVA: CÓMO CAMBIA EL EQUILIBRIO ANTE CAMBIOS EN…</a:t>
            </a:r>
          </a:p>
        </p:txBody>
      </p:sp>
      <p:sp>
        <p:nvSpPr>
          <p:cNvPr id="99330" name="2 Marcador de contenido"/>
          <p:cNvSpPr>
            <a:spLocks noGrp="1"/>
          </p:cNvSpPr>
          <p:nvPr>
            <p:ph idx="1"/>
          </p:nvPr>
        </p:nvSpPr>
        <p:spPr/>
        <p:txBody>
          <a:bodyPr/>
          <a:lstStyle/>
          <a:p>
            <a:r>
              <a:rPr lang="es-ES" u="sng" dirty="0" smtClean="0"/>
              <a:t>La economía crece</a:t>
            </a:r>
            <a:r>
              <a:rPr lang="es-ES" dirty="0" smtClean="0"/>
              <a:t>: aumenta la producción y el ingreso de las personas, el número de empresas y hogares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75A1F47C-7BC9-4EDA-8980-D80E70024862}" type="slidenum">
              <a:rPr lang="es-ES"/>
              <a:pPr>
                <a:defRPr/>
              </a:pPr>
              <a:t>28</a:t>
            </a:fld>
            <a:endParaRPr lang="es-ES"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1 Título"/>
          <p:cNvSpPr>
            <a:spLocks noGrp="1"/>
          </p:cNvSpPr>
          <p:nvPr>
            <p:ph type="title"/>
          </p:nvPr>
        </p:nvSpPr>
        <p:spPr/>
        <p:txBody>
          <a:bodyPr/>
          <a:lstStyle/>
          <a:p>
            <a:r>
              <a:rPr lang="es-ES" sz="3000" dirty="0" smtClean="0"/>
              <a:t>CAMBIOS EN EL MERCADO DE PROPIEDADES A MEDIDA QUE LA ECONOMÍA CRECE</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753C6F1C-FD1D-4124-9191-5394B7A3834C}" type="slidenum">
              <a:rPr lang="es-ES"/>
              <a:pPr>
                <a:defRPr/>
              </a:pPr>
              <a:t>29</a:t>
            </a:fld>
            <a:endParaRPr lang="es-ES" dirty="0"/>
          </a:p>
        </p:txBody>
      </p:sp>
      <p:pic>
        <p:nvPicPr>
          <p:cNvPr id="102404" name="Picture 2"/>
          <p:cNvPicPr>
            <a:picLocks noGrp="1" noChangeAspect="1" noChangeArrowheads="1"/>
          </p:cNvPicPr>
          <p:nvPr>
            <p:ph idx="1"/>
          </p:nvPr>
        </p:nvPicPr>
        <p:blipFill>
          <a:blip r:embed="rId2" cstate="print"/>
          <a:srcRect/>
          <a:stretch>
            <a:fillRect/>
          </a:stretch>
        </p:blipFill>
        <p:spPr>
          <a:xfrm>
            <a:off x="928688" y="1500188"/>
            <a:ext cx="7358062" cy="4754562"/>
          </a:xfr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Título"/>
          <p:cNvSpPr>
            <a:spLocks noGrp="1"/>
          </p:cNvSpPr>
          <p:nvPr>
            <p:ph type="title"/>
          </p:nvPr>
        </p:nvSpPr>
        <p:spPr/>
        <p:txBody>
          <a:bodyPr/>
          <a:lstStyle/>
          <a:p>
            <a:r>
              <a:rPr lang="es-ES" dirty="0" smtClean="0"/>
              <a:t>DEFINICIÓN DE PROPIEDADES</a:t>
            </a:r>
          </a:p>
        </p:txBody>
      </p:sp>
      <p:sp>
        <p:nvSpPr>
          <p:cNvPr id="3" name="2 Marcador de contenido"/>
          <p:cNvSpPr>
            <a:spLocks noGrp="1"/>
          </p:cNvSpPr>
          <p:nvPr>
            <p:ph idx="1"/>
          </p:nvPr>
        </p:nvSpPr>
        <p:spPr/>
        <p:txBody>
          <a:bodyPr/>
          <a:lstStyle/>
          <a:p>
            <a:endParaRPr lang="es-ES" dirty="0" smtClean="0"/>
          </a:p>
          <a:p>
            <a:endParaRPr lang="es-ES" dirty="0" smtClean="0"/>
          </a:p>
          <a:p>
            <a:r>
              <a:rPr lang="es-ES" dirty="0" smtClean="0"/>
              <a:t>Propiedades: </a:t>
            </a:r>
            <a:r>
              <a:rPr lang="es-ES" i="1" dirty="0" smtClean="0"/>
              <a:t>stock (existencias) de edificios, la tierra donde están construidos y la tierra vacante.</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6F698D9D-C554-4413-A49E-8F7E1217315B}" type="slidenum">
              <a:rPr lang="es-ES"/>
              <a:pPr>
                <a:defRPr/>
              </a:pPr>
              <a:t>3</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Título"/>
          <p:cNvSpPr>
            <a:spLocks noGrp="1"/>
          </p:cNvSpPr>
          <p:nvPr>
            <p:ph type="title"/>
          </p:nvPr>
        </p:nvSpPr>
        <p:spPr/>
        <p:txBody>
          <a:bodyPr/>
          <a:lstStyle/>
          <a:p>
            <a:r>
              <a:rPr lang="es-ES" sz="3000" dirty="0" smtClean="0"/>
              <a:t>ESTÁTICA COMPARATIVA: CÓMO CAMBIA EL EQUILIBRIO ANTE CAMBIOS EN…</a:t>
            </a:r>
          </a:p>
        </p:txBody>
      </p:sp>
      <p:sp>
        <p:nvSpPr>
          <p:cNvPr id="3" name="2 Marcador de contenido"/>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s-ES" u="sng" dirty="0" smtClean="0"/>
              <a:t>La demanda para </a:t>
            </a:r>
            <a:r>
              <a:rPr lang="es-ES" i="1" u="sng" dirty="0" smtClean="0"/>
              <a:t>compra</a:t>
            </a:r>
            <a:r>
              <a:rPr lang="es-ES" u="sng" dirty="0" smtClean="0"/>
              <a:t> de propiedades crece</a:t>
            </a:r>
            <a:r>
              <a:rPr lang="es-ES" dirty="0" smtClean="0"/>
              <a:t>:</a:t>
            </a:r>
          </a:p>
          <a:p>
            <a:pPr fontAlgn="auto">
              <a:spcAft>
                <a:spcPts val="0"/>
              </a:spcAft>
              <a:buFont typeface="Arial" pitchFamily="34" charset="0"/>
              <a:buChar char="•"/>
              <a:defRPr/>
            </a:pPr>
            <a:r>
              <a:rPr lang="es-ES" dirty="0" smtClean="0"/>
              <a:t>Razones:</a:t>
            </a:r>
          </a:p>
          <a:p>
            <a:pPr lvl="1" fontAlgn="auto">
              <a:spcAft>
                <a:spcPts val="0"/>
              </a:spcAft>
              <a:buFont typeface="Arial" pitchFamily="34" charset="0"/>
              <a:buChar char="–"/>
              <a:defRPr/>
            </a:pPr>
            <a:r>
              <a:rPr lang="es-ES" dirty="0" smtClean="0"/>
              <a:t>Si los rendimientos en otros activos (financieros) caen (o aumenta el riesgo), aumenta el rendimiento de la inversión en activos inmobiliarios (o se percibe como más seguro), los inversores saldrán a comprar propiedades</a:t>
            </a:r>
          </a:p>
          <a:p>
            <a:pPr lvl="1" fontAlgn="auto">
              <a:spcAft>
                <a:spcPts val="0"/>
              </a:spcAft>
              <a:buFont typeface="Arial" pitchFamily="34" charset="0"/>
              <a:buChar char="–"/>
              <a:defRPr/>
            </a:pPr>
            <a:r>
              <a:rPr lang="es-ES" dirty="0" smtClean="0"/>
              <a:t>Si baja el impuesto al patrimonio</a:t>
            </a:r>
          </a:p>
          <a:p>
            <a:pPr lvl="1" fontAlgn="auto">
              <a:spcAft>
                <a:spcPts val="0"/>
              </a:spcAft>
              <a:buFont typeface="Arial" pitchFamily="34" charset="0"/>
              <a:buChar char="–"/>
              <a:defRPr/>
            </a:pPr>
            <a:r>
              <a:rPr lang="es-ES" dirty="0" smtClean="0"/>
              <a:t>Si se permite descontar una depreciación más acelerada el mismo flujo de ingresos producirá un retorno mayor luego de impuestos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DD9C48C2-EEEE-41E0-9538-E910604DE0BF}" type="slidenum">
              <a:rPr lang="es-ES"/>
              <a:pPr>
                <a:defRPr/>
              </a:pPr>
              <a:t>30</a:t>
            </a:fld>
            <a:endParaRPr lang="es-ES"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UN INCREMENTO EN LA DEMANDA DE PROPIEDADES COMO ACTIVOS</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09CCB083-CD53-4C95-954E-AE0EECB93F2C}" type="slidenum">
              <a:rPr lang="es-ES"/>
              <a:pPr>
                <a:defRPr/>
              </a:pPr>
              <a:t>31</a:t>
            </a:fld>
            <a:endParaRPr lang="es-ES" dirty="0"/>
          </a:p>
        </p:txBody>
      </p:sp>
      <p:pic>
        <p:nvPicPr>
          <p:cNvPr id="51204" name="Picture 2"/>
          <p:cNvPicPr>
            <a:picLocks noGrp="1" noChangeAspect="1" noChangeArrowheads="1"/>
          </p:cNvPicPr>
          <p:nvPr>
            <p:ph idx="1"/>
          </p:nvPr>
        </p:nvPicPr>
        <p:blipFill>
          <a:blip r:embed="rId2" cstate="print"/>
          <a:srcRect/>
          <a:stretch>
            <a:fillRect/>
          </a:stretch>
        </p:blipFill>
        <p:spPr>
          <a:xfrm>
            <a:off x="1155700" y="1500188"/>
            <a:ext cx="7273925" cy="4786312"/>
          </a:xfrm>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Título"/>
          <p:cNvSpPr>
            <a:spLocks noGrp="1"/>
          </p:cNvSpPr>
          <p:nvPr>
            <p:ph type="title"/>
          </p:nvPr>
        </p:nvSpPr>
        <p:spPr/>
        <p:txBody>
          <a:bodyPr/>
          <a:lstStyle/>
          <a:p>
            <a:r>
              <a:rPr lang="es-ES" sz="3000" dirty="0" smtClean="0"/>
              <a:t>ESTÁTICA COMPARATIVA: CÓMO CAMBIA EL EQUILIBRIO ANTE CAMBIOS EN…</a:t>
            </a:r>
          </a:p>
        </p:txBody>
      </p:sp>
      <p:sp>
        <p:nvSpPr>
          <p:cNvPr id="3" name="2 Marcador de contenido"/>
          <p:cNvSpPr>
            <a:spLocks noGrp="1"/>
          </p:cNvSpPr>
          <p:nvPr>
            <p:ph idx="1"/>
          </p:nvPr>
        </p:nvSpPr>
        <p:spPr/>
        <p:txBody>
          <a:bodyPr/>
          <a:lstStyle/>
          <a:p>
            <a:r>
              <a:rPr lang="es-ES" u="sng" dirty="0" smtClean="0"/>
              <a:t>El crédito, los costos de la construcción</a:t>
            </a:r>
            <a:endParaRPr lang="es-ES" dirty="0" smtClean="0"/>
          </a:p>
          <a:p>
            <a:r>
              <a:rPr lang="es-ES" dirty="0" smtClean="0"/>
              <a:t>Mueve la recta de oferta (costos marginales de construcción)</a:t>
            </a:r>
          </a:p>
          <a:p>
            <a:r>
              <a:rPr lang="es-ES" dirty="0" smtClean="0"/>
              <a:t>Canales:</a:t>
            </a:r>
          </a:p>
          <a:p>
            <a:pPr lvl="1"/>
            <a:r>
              <a:rPr lang="es-ES" dirty="0" smtClean="0"/>
              <a:t>Cambio en la tasa de interés a la que se endeudan las empresas constructoras en el corto plazo</a:t>
            </a:r>
          </a:p>
          <a:p>
            <a:pPr lvl="1"/>
            <a:r>
              <a:rPr lang="es-ES" dirty="0" smtClean="0"/>
              <a:t>Cambio en las regulaciones en la construcción u ordenamiento territorial que afecten los costos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9E77A07C-6A6B-4E4C-96D5-D0B962790C00}" type="slidenum">
              <a:rPr lang="es-ES"/>
              <a:pPr>
                <a:defRPr/>
              </a:pPr>
              <a:t>32</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Título"/>
          <p:cNvSpPr>
            <a:spLocks noGrp="1"/>
          </p:cNvSpPr>
          <p:nvPr>
            <p:ph type="title"/>
          </p:nvPr>
        </p:nvSpPr>
        <p:spPr/>
        <p:txBody>
          <a:bodyPr/>
          <a:lstStyle/>
          <a:p>
            <a:r>
              <a:rPr lang="es-ES" sz="3000" dirty="0" smtClean="0"/>
              <a:t>ESTÁTICA COMPARATIVA: CÓMO CAMBIA EL EQUILIBRIO ANTE CAMBIOS EN…</a:t>
            </a:r>
          </a:p>
        </p:txBody>
      </p:sp>
      <p:sp>
        <p:nvSpPr>
          <p:cNvPr id="3" name="2 Marcador de contenido"/>
          <p:cNvSpPr>
            <a:spLocks noGrp="1"/>
          </p:cNvSpPr>
          <p:nvPr>
            <p:ph idx="1"/>
          </p:nvPr>
        </p:nvSpPr>
        <p:spPr/>
        <p:txBody>
          <a:bodyPr/>
          <a:lstStyle/>
          <a:p>
            <a:r>
              <a:rPr lang="es-ES" u="sng" dirty="0" smtClean="0"/>
              <a:t>El crédito, los costos de la construcción</a:t>
            </a:r>
            <a:endParaRPr lang="es-ES" dirty="0" smtClean="0"/>
          </a:p>
          <a:p>
            <a:r>
              <a:rPr lang="es-ES" dirty="0" smtClean="0"/>
              <a:t>Si aumenta la tasa de interés (restricción al crédito para las empresas)</a:t>
            </a:r>
          </a:p>
          <a:p>
            <a:r>
              <a:rPr lang="es-ES" dirty="0" smtClean="0"/>
              <a:t>O las regulaciones de construcción u ordenamiento territorial se hacen más estrictas e incrementan los costos (¿Ley de Centros Poblados?)</a:t>
            </a:r>
          </a:p>
          <a:p>
            <a:r>
              <a:rPr lang="es-ES" dirty="0" smtClean="0"/>
              <a:t>Las curva de oferta se mueve a la izquierda</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A93CF208-7A8F-487C-A336-30551AB4CDA5}" type="slidenum">
              <a:rPr lang="es-ES"/>
              <a:pPr>
                <a:defRPr/>
              </a:pPr>
              <a:t>33</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1 Título"/>
          <p:cNvSpPr>
            <a:spLocks noGrp="1"/>
          </p:cNvSpPr>
          <p:nvPr>
            <p:ph type="title"/>
          </p:nvPr>
        </p:nvSpPr>
        <p:spPr/>
        <p:txBody>
          <a:bodyPr/>
          <a:lstStyle/>
          <a:p>
            <a:r>
              <a:rPr lang="es-ES" sz="2500" dirty="0" smtClean="0"/>
              <a:t>RESTRICCIÓN AL CRÉDITO A LAS EMPRESAS CONSTRUCTORAS </a:t>
            </a:r>
            <a:br>
              <a:rPr lang="es-ES" sz="2500" dirty="0" smtClean="0"/>
            </a:br>
            <a:r>
              <a:rPr lang="es-ES" sz="2500" dirty="0" smtClean="0"/>
              <a:t>O REGULACIONES DE CONSTRUCCIÓN U ORDENAMIENTO </a:t>
            </a:r>
            <a:br>
              <a:rPr lang="es-ES" sz="2500" dirty="0" smtClean="0"/>
            </a:br>
            <a:r>
              <a:rPr lang="es-ES" sz="2500" dirty="0" smtClean="0"/>
              <a:t>MÁS ESTRICTAS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7543BFB4-A8C3-480C-99AC-8AB510BEB656}" type="slidenum">
              <a:rPr lang="es-ES"/>
              <a:pPr>
                <a:defRPr/>
              </a:pPr>
              <a:t>34</a:t>
            </a:fld>
            <a:endParaRPr lang="es-ES" dirty="0"/>
          </a:p>
        </p:txBody>
      </p:sp>
      <p:pic>
        <p:nvPicPr>
          <p:cNvPr id="54276" name="Picture 2"/>
          <p:cNvPicPr>
            <a:picLocks noGrp="1" noChangeAspect="1" noChangeArrowheads="1"/>
          </p:cNvPicPr>
          <p:nvPr>
            <p:ph idx="1"/>
          </p:nvPr>
        </p:nvPicPr>
        <p:blipFill>
          <a:blip r:embed="rId2" cstate="print"/>
          <a:srcRect/>
          <a:stretch>
            <a:fillRect/>
          </a:stretch>
        </p:blipFill>
        <p:spPr>
          <a:xfrm>
            <a:off x="642938" y="1500188"/>
            <a:ext cx="7858125" cy="4714875"/>
          </a:xfrm>
        </p:spPr>
      </p:pic>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Título"/>
          <p:cNvSpPr>
            <a:spLocks noGrp="1"/>
          </p:cNvSpPr>
          <p:nvPr>
            <p:ph type="title"/>
          </p:nvPr>
        </p:nvSpPr>
        <p:spPr/>
        <p:txBody>
          <a:bodyPr/>
          <a:lstStyle/>
          <a:p>
            <a:r>
              <a:rPr lang="es-ES" sz="2500" dirty="0" smtClean="0"/>
              <a:t>RESTRICCIÓN AL CRÉDITO A LAS EMPRESAS CONSTRUCTORAS </a:t>
            </a:r>
            <a:br>
              <a:rPr lang="es-ES" sz="2500" dirty="0" smtClean="0"/>
            </a:br>
            <a:r>
              <a:rPr lang="es-ES" sz="2500" dirty="0" smtClean="0"/>
              <a:t>O REGULACIONES DE CONSTRUCCIÓN U ORDENAMIENTO </a:t>
            </a:r>
            <a:br>
              <a:rPr lang="es-ES" sz="2500" dirty="0" smtClean="0"/>
            </a:br>
            <a:r>
              <a:rPr lang="es-ES" sz="2500" dirty="0" smtClean="0"/>
              <a:t>MÁS ESTRICTAS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F4AED343-C082-4664-BC3C-24AB9F20E098}" type="slidenum">
              <a:rPr lang="es-ES"/>
              <a:pPr>
                <a:defRPr/>
              </a:pPr>
              <a:t>35</a:t>
            </a:fld>
            <a:endParaRPr lang="es-ES" dirty="0"/>
          </a:p>
        </p:txBody>
      </p:sp>
      <p:sp>
        <p:nvSpPr>
          <p:cNvPr id="6" name="5 Marcador de contenido"/>
          <p:cNvSpPr>
            <a:spLocks noGrp="1"/>
          </p:cNvSpPr>
          <p:nvPr>
            <p:ph idx="1"/>
          </p:nvPr>
        </p:nvSpPr>
        <p:spPr/>
        <p:txBody>
          <a:bodyPr/>
          <a:lstStyle/>
          <a:p>
            <a:r>
              <a:rPr lang="es-ES" dirty="0" smtClean="0"/>
              <a:t>Consecuencias en el largo plazo:</a:t>
            </a:r>
          </a:p>
          <a:p>
            <a:pPr lvl="1"/>
            <a:r>
              <a:rPr lang="es-ES" dirty="0" smtClean="0"/>
              <a:t>Disminuye la construcción de nuevas propiedades</a:t>
            </a:r>
          </a:p>
          <a:p>
            <a:pPr lvl="1"/>
            <a:r>
              <a:rPr lang="es-ES" dirty="0" smtClean="0"/>
              <a:t>Disminuye el stock de propiedades</a:t>
            </a:r>
          </a:p>
          <a:p>
            <a:pPr lvl="1"/>
            <a:r>
              <a:rPr lang="es-ES" i="1" dirty="0" smtClean="0"/>
              <a:t>Aumenta el alquiler</a:t>
            </a:r>
          </a:p>
          <a:p>
            <a:pPr lvl="1"/>
            <a:r>
              <a:rPr lang="es-ES" i="1" dirty="0" smtClean="0"/>
              <a:t>Aumenta el precio de las propiedades</a:t>
            </a:r>
          </a:p>
          <a:p>
            <a:r>
              <a:rPr lang="es-ES" i="1" dirty="0" smtClean="0"/>
              <a:t>Estos dos últimos van en contra de otros objetivos posibles como ser los sociales</a:t>
            </a:r>
          </a:p>
          <a:p>
            <a:r>
              <a:rPr lang="es-ES" dirty="0" smtClean="0"/>
              <a:t>Disyuntiva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animEffect transition="in" filter="fade">
                                      <p:cBhvr>
                                        <p:cTn id="29"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Título"/>
          <p:cNvSpPr>
            <a:spLocks noGrp="1"/>
          </p:cNvSpPr>
          <p:nvPr>
            <p:ph type="title"/>
          </p:nvPr>
        </p:nvSpPr>
        <p:spPr/>
        <p:txBody>
          <a:bodyPr/>
          <a:lstStyle/>
          <a:p>
            <a:r>
              <a:rPr lang="es-ES" sz="3000" dirty="0" smtClean="0"/>
              <a:t>ESTÁTICA COMPARATIVA: CÓMO CAMBIA EL EQUILIBRIO ANTE CAMBIOS EN…</a:t>
            </a:r>
          </a:p>
        </p:txBody>
      </p:sp>
      <p:sp>
        <p:nvSpPr>
          <p:cNvPr id="3" name="2 Marcador de contenido"/>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s-ES" dirty="0" smtClean="0"/>
              <a:t>En la realidad tendremos varios de estos cambios al mismo tiempo</a:t>
            </a:r>
          </a:p>
          <a:p>
            <a:pPr fontAlgn="auto">
              <a:spcAft>
                <a:spcPts val="0"/>
              </a:spcAft>
              <a:buFont typeface="Arial" pitchFamily="34" charset="0"/>
              <a:buChar char="•"/>
              <a:defRPr/>
            </a:pPr>
            <a:r>
              <a:rPr lang="es-ES" dirty="0" smtClean="0"/>
              <a:t>Esto complica un poco la gráfica pero el resultado final es siempre una combinación de los cambios exógenos individuales</a:t>
            </a:r>
          </a:p>
          <a:p>
            <a:pPr fontAlgn="auto">
              <a:spcAft>
                <a:spcPts val="0"/>
              </a:spcAft>
              <a:buFont typeface="Arial" pitchFamily="34" charset="0"/>
              <a:buChar char="•"/>
              <a:defRPr/>
            </a:pPr>
            <a:r>
              <a:rPr lang="es-ES" dirty="0" smtClean="0"/>
              <a:t>Este enfoque sencillo representado por el gráfico de 4 diagramas ilustra bien los cambios en los equilibrios ante cambios exógenos</a:t>
            </a:r>
          </a:p>
          <a:p>
            <a:pPr fontAlgn="auto">
              <a:spcAft>
                <a:spcPts val="0"/>
              </a:spcAft>
              <a:buFont typeface="Arial" pitchFamily="34" charset="0"/>
              <a:buChar char="•"/>
              <a:defRPr/>
            </a:pPr>
            <a:r>
              <a:rPr lang="es-ES" dirty="0" smtClean="0"/>
              <a:t>Desventaja: no ilustra el procesos de ajuste. Se necesita un sistema de ecuaciones simultáneas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3F91FFEC-E0FF-426D-922F-F6C650E68B0B}" type="slidenum">
              <a:rPr lang="es-ES"/>
              <a:pPr>
                <a:defRPr/>
              </a:pPr>
              <a:t>36</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MERCADO DE PROPIEDADES Y POLÍTICA PÚBLICA</a:t>
            </a:r>
            <a:endParaRPr lang="es-ES" dirty="0"/>
          </a:p>
        </p:txBody>
      </p:sp>
      <p:sp>
        <p:nvSpPr>
          <p:cNvPr id="3" name="2 Marcador de contenido"/>
          <p:cNvSpPr>
            <a:spLocks noGrp="1"/>
          </p:cNvSpPr>
          <p:nvPr>
            <p:ph idx="1"/>
          </p:nvPr>
        </p:nvSpPr>
        <p:spPr/>
        <p:txBody>
          <a:bodyPr rtlCol="0">
            <a:normAutofit fontScale="92500"/>
          </a:bodyPr>
          <a:lstStyle/>
          <a:p>
            <a:pPr fontAlgn="auto">
              <a:spcAft>
                <a:spcPts val="0"/>
              </a:spcAft>
              <a:buFont typeface="Arial" pitchFamily="34" charset="0"/>
              <a:buChar char="•"/>
              <a:defRPr/>
            </a:pPr>
            <a:r>
              <a:rPr lang="es-ES" dirty="0" smtClean="0"/>
              <a:t>Las políticas públicas del gobierno e intendencias afectan los mercados de propiedades</a:t>
            </a:r>
          </a:p>
          <a:p>
            <a:pPr fontAlgn="auto">
              <a:spcAft>
                <a:spcPts val="0"/>
              </a:spcAft>
              <a:buFont typeface="Arial" pitchFamily="34" charset="0"/>
              <a:buChar char="•"/>
              <a:defRPr/>
            </a:pPr>
            <a:r>
              <a:rPr lang="es-ES" dirty="0" smtClean="0"/>
              <a:t>Algunas políticas no son directamente destinadas a afectar el mercado inmobiliario:</a:t>
            </a:r>
          </a:p>
          <a:p>
            <a:pPr fontAlgn="auto">
              <a:spcAft>
                <a:spcPts val="0"/>
              </a:spcAft>
              <a:buFont typeface="Arial" pitchFamily="34" charset="0"/>
              <a:buChar char="•"/>
              <a:defRPr/>
            </a:pPr>
            <a:r>
              <a:rPr lang="es-ES" dirty="0" smtClean="0"/>
              <a:t>Ejemplo: la política monetaria afecta la tasa de interés y de esta forma la demanda por activos inmuebles y la construcción</a:t>
            </a:r>
          </a:p>
          <a:p>
            <a:pPr fontAlgn="auto">
              <a:spcAft>
                <a:spcPts val="0"/>
              </a:spcAft>
              <a:buFont typeface="Arial" pitchFamily="34" charset="0"/>
              <a:buChar char="•"/>
              <a:defRPr/>
            </a:pPr>
            <a:r>
              <a:rPr lang="es-ES" dirty="0" smtClean="0"/>
              <a:t>Otra política sí está destinada a afecta el mercado de propiedades</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309F5155-4439-4216-AA2D-C42BA8718947}" type="slidenum">
              <a:rPr lang="es-ES"/>
              <a:pPr>
                <a:defRPr/>
              </a:pPr>
              <a:t>37</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MERCADO DE PROPIEDADES Y POLÍTICA PÚBLICA</a:t>
            </a:r>
            <a:endParaRPr lang="es-ES" dirty="0"/>
          </a:p>
        </p:txBody>
      </p:sp>
      <p:sp>
        <p:nvSpPr>
          <p:cNvPr id="3" name="2 Marcador de contenido"/>
          <p:cNvSpPr>
            <a:spLocks noGrp="1"/>
          </p:cNvSpPr>
          <p:nvPr>
            <p:ph idx="1"/>
          </p:nvPr>
        </p:nvSpPr>
        <p:spPr/>
        <p:txBody>
          <a:bodyPr/>
          <a:lstStyle/>
          <a:p>
            <a:r>
              <a:rPr lang="es-ES" dirty="0" smtClean="0"/>
              <a:t>Al desarrollar esas políticas los reguladores pueden ser capaces de anticipar los cambios que provocan en el mercado</a:t>
            </a:r>
          </a:p>
          <a:p>
            <a:r>
              <a:rPr lang="es-ES" dirty="0" smtClean="0"/>
              <a:t>Ejemplos: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A730C5C6-2E28-4747-86F6-A6CB5E7E624B}" type="slidenum">
              <a:rPr lang="es-ES"/>
              <a:pPr>
                <a:defRPr/>
              </a:pPr>
              <a:t>38</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Título"/>
          <p:cNvSpPr>
            <a:spLocks noGrp="1"/>
          </p:cNvSpPr>
          <p:nvPr>
            <p:ph type="title"/>
          </p:nvPr>
        </p:nvSpPr>
        <p:spPr/>
        <p:txBody>
          <a:bodyPr/>
          <a:lstStyle/>
          <a:p>
            <a:r>
              <a:rPr lang="es-ES" dirty="0" smtClean="0"/>
              <a:t>VIVIENDA</a:t>
            </a:r>
          </a:p>
        </p:txBody>
      </p:sp>
      <p:sp>
        <p:nvSpPr>
          <p:cNvPr id="3" name="2 Marcador de contenido"/>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s-ES" dirty="0" smtClean="0"/>
              <a:t>Dos tipos de programas</a:t>
            </a:r>
          </a:p>
          <a:p>
            <a:pPr lvl="1" fontAlgn="auto">
              <a:spcAft>
                <a:spcPts val="0"/>
              </a:spcAft>
              <a:buFont typeface="Arial" pitchFamily="34" charset="0"/>
              <a:buChar char="–"/>
              <a:defRPr/>
            </a:pPr>
            <a:r>
              <a:rPr lang="es-ES" dirty="0" smtClean="0"/>
              <a:t>Programas públicos de construcción de viviendas para grupos de ingresos bajos y medios-bajos</a:t>
            </a:r>
          </a:p>
          <a:p>
            <a:pPr lvl="1" fontAlgn="auto">
              <a:spcAft>
                <a:spcPts val="0"/>
              </a:spcAft>
              <a:buFont typeface="Arial" pitchFamily="34" charset="0"/>
              <a:buChar char="–"/>
              <a:defRPr/>
            </a:pPr>
            <a:r>
              <a:rPr lang="es-ES" dirty="0" smtClean="0"/>
              <a:t>Asistencia a hogares pobres con el alquiler</a:t>
            </a:r>
          </a:p>
          <a:p>
            <a:pPr fontAlgn="auto">
              <a:spcAft>
                <a:spcPts val="0"/>
              </a:spcAft>
              <a:buFont typeface="Arial" pitchFamily="34" charset="0"/>
              <a:buChar char="•"/>
              <a:defRPr/>
            </a:pPr>
            <a:r>
              <a:rPr lang="es-ES" u="sng" dirty="0" smtClean="0"/>
              <a:t>Efectos de un programa de construcción de viviendas públicas:</a:t>
            </a:r>
          </a:p>
          <a:p>
            <a:pPr fontAlgn="auto">
              <a:spcAft>
                <a:spcPts val="0"/>
              </a:spcAft>
              <a:buFont typeface="Arial" pitchFamily="34" charset="0"/>
              <a:buChar char="•"/>
              <a:defRPr/>
            </a:pPr>
            <a:r>
              <a:rPr lang="es-ES" dirty="0" smtClean="0"/>
              <a:t>Disminuye la demanda por alquiler de unidades privadas</a:t>
            </a:r>
          </a:p>
          <a:p>
            <a:pPr fontAlgn="auto">
              <a:spcAft>
                <a:spcPts val="0"/>
              </a:spcAft>
              <a:buFont typeface="Arial" pitchFamily="34" charset="0"/>
              <a:buChar char="•"/>
              <a:defRPr/>
            </a:pPr>
            <a:r>
              <a:rPr lang="es-ES" dirty="0" smtClean="0"/>
              <a:t>Curva de demanda en cuadrante NE se mueve hacia adentro</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53BE815F-B954-43F5-BA3C-E50305F885C8}" type="slidenum">
              <a:rPr lang="es-ES"/>
              <a:pPr>
                <a:defRPr/>
              </a:pPr>
              <a:t>39</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ln>
            <a:solidFill>
              <a:schemeClr val="accent1"/>
            </a:solidFill>
          </a:ln>
        </p:spPr>
        <p:txBody>
          <a:bodyPr rtlCol="0">
            <a:normAutofit/>
          </a:bodyPr>
          <a:lstStyle/>
          <a:p>
            <a:pPr fontAlgn="auto">
              <a:spcAft>
                <a:spcPts val="0"/>
              </a:spcAft>
              <a:defRPr/>
            </a:pPr>
            <a:r>
              <a:rPr lang="es-ES" sz="3000" dirty="0" smtClean="0"/>
              <a:t>EL MERCADO DE PROPIEDADES PARA ALQUILAR Y EL MERCADO DE PROPIEDADES COMO ACTIVOS</a:t>
            </a:r>
            <a:endParaRPr lang="es-ES" sz="3000" dirty="0"/>
          </a:p>
        </p:txBody>
      </p:sp>
      <p:sp>
        <p:nvSpPr>
          <p:cNvPr id="3" name="2 Marcador de contenido"/>
          <p:cNvSpPr>
            <a:spLocks noGrp="1"/>
          </p:cNvSpPr>
          <p:nvPr>
            <p:ph idx="1"/>
          </p:nvPr>
        </p:nvSpPr>
        <p:spPr/>
        <p:txBody>
          <a:bodyPr>
            <a:normAutofit lnSpcReduction="10000"/>
          </a:bodyPr>
          <a:lstStyle/>
          <a:p>
            <a:pPr algn="just">
              <a:lnSpc>
                <a:spcPct val="80000"/>
              </a:lnSpc>
            </a:pPr>
            <a:r>
              <a:rPr lang="es-ES" sz="2700" dirty="0" smtClean="0"/>
              <a:t>Las necesidades e ingresos de los potenciales ocupantes y la cantidad y calidad de los edificios y casas disponibles determina el precio en el mercado de alquileres (</a:t>
            </a:r>
            <a:r>
              <a:rPr lang="es-ES" sz="2700" b="1" dirty="0" smtClean="0"/>
              <a:t>uso</a:t>
            </a:r>
            <a:r>
              <a:rPr lang="es-ES" sz="2700" dirty="0" smtClean="0"/>
              <a:t>).</a:t>
            </a:r>
          </a:p>
          <a:p>
            <a:pPr>
              <a:lnSpc>
                <a:spcPct val="80000"/>
              </a:lnSpc>
            </a:pPr>
            <a:r>
              <a:rPr lang="es-ES" sz="2700" dirty="0" smtClean="0"/>
              <a:t>Al mismo tiempo los edificios se compran y se venden entre inversores, lo que determina su precio en el mercado de activos (</a:t>
            </a:r>
            <a:r>
              <a:rPr lang="es-ES" sz="2700" b="1" dirty="0" smtClean="0"/>
              <a:t>inversión</a:t>
            </a:r>
            <a:r>
              <a:rPr lang="es-ES" sz="2700" dirty="0" smtClean="0"/>
              <a:t>).</a:t>
            </a:r>
          </a:p>
          <a:p>
            <a:pPr>
              <a:lnSpc>
                <a:spcPct val="80000"/>
              </a:lnSpc>
            </a:pPr>
            <a:r>
              <a:rPr lang="es-ES" sz="2700" dirty="0" smtClean="0"/>
              <a:t>En este punto presentamos un modelo sencillo que ilustra las conexiones entre el mercado de alquileres y el mercado de propiedades como activos</a:t>
            </a:r>
          </a:p>
          <a:p>
            <a:pPr>
              <a:lnSpc>
                <a:spcPct val="80000"/>
              </a:lnSpc>
            </a:pPr>
            <a:r>
              <a:rPr lang="es-ES" sz="2700" dirty="0" smtClean="0"/>
              <a:t>La diferenciación de ambos mercados es importante para identificar como las diferentes fuerzas impactan el mercado de propiedades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7DC63FE2-2A1D-41D0-B24A-9595444DB309}" type="slidenum">
              <a:rPr lang="es-ES"/>
              <a:pPr>
                <a:defRPr/>
              </a:pPr>
              <a:t>4</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Título"/>
          <p:cNvSpPr>
            <a:spLocks noGrp="1"/>
          </p:cNvSpPr>
          <p:nvPr>
            <p:ph type="title"/>
          </p:nvPr>
        </p:nvSpPr>
        <p:spPr/>
        <p:txBody>
          <a:bodyPr/>
          <a:lstStyle/>
          <a:p>
            <a:r>
              <a:rPr lang="es-ES" dirty="0" smtClean="0"/>
              <a:t>VIVIENDA</a:t>
            </a:r>
          </a:p>
        </p:txBody>
      </p:sp>
      <p:sp>
        <p:nvSpPr>
          <p:cNvPr id="3" name="2 Marcador de contenido"/>
          <p:cNvSpPr>
            <a:spLocks noGrp="1"/>
          </p:cNvSpPr>
          <p:nvPr>
            <p:ph idx="1"/>
          </p:nvPr>
        </p:nvSpPr>
        <p:spPr/>
        <p:txBody>
          <a:bodyPr/>
          <a:lstStyle/>
          <a:p>
            <a:r>
              <a:rPr lang="es-ES" dirty="0" smtClean="0"/>
              <a:t>Bajan </a:t>
            </a:r>
          </a:p>
          <a:p>
            <a:pPr lvl="1"/>
            <a:r>
              <a:rPr lang="es-ES" dirty="0" smtClean="0"/>
              <a:t>Los alquileres de las unidades privadas</a:t>
            </a:r>
          </a:p>
          <a:p>
            <a:pPr lvl="1"/>
            <a:r>
              <a:rPr lang="es-ES" dirty="0" smtClean="0"/>
              <a:t>Los precios de las propiedades privadas</a:t>
            </a:r>
          </a:p>
          <a:p>
            <a:pPr lvl="1"/>
            <a:r>
              <a:rPr lang="es-ES" dirty="0" smtClean="0"/>
              <a:t>La construcción privada de unidades</a:t>
            </a:r>
          </a:p>
          <a:p>
            <a:pPr lvl="1"/>
            <a:r>
              <a:rPr lang="es-ES" dirty="0" smtClean="0"/>
              <a:t>El stock de unidades privadas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2B30A51D-1193-4FBD-84AC-533D07342513}" type="slidenum">
              <a:rPr lang="es-ES"/>
              <a:pPr>
                <a:defRPr/>
              </a:pPr>
              <a:t>40</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Título"/>
          <p:cNvSpPr>
            <a:spLocks noGrp="1"/>
          </p:cNvSpPr>
          <p:nvPr>
            <p:ph type="title"/>
          </p:nvPr>
        </p:nvSpPr>
        <p:spPr/>
        <p:txBody>
          <a:bodyPr/>
          <a:lstStyle/>
          <a:p>
            <a:r>
              <a:rPr lang="es-ES" dirty="0" smtClean="0"/>
              <a:t>VIVIENDA</a:t>
            </a:r>
          </a:p>
        </p:txBody>
      </p:sp>
      <p:sp>
        <p:nvSpPr>
          <p:cNvPr id="3" name="2 Marcador de contenido"/>
          <p:cNvSpPr>
            <a:spLocks noGrp="1"/>
          </p:cNvSpPr>
          <p:nvPr>
            <p:ph idx="1"/>
          </p:nvPr>
        </p:nvSpPr>
        <p:spPr/>
        <p:txBody>
          <a:bodyPr/>
          <a:lstStyle/>
          <a:p>
            <a:r>
              <a:rPr lang="es-ES" u="sng" dirty="0" smtClean="0"/>
              <a:t>Efectos de un programa de subsidio de alquileres:</a:t>
            </a:r>
          </a:p>
          <a:p>
            <a:r>
              <a:rPr lang="es-ES" dirty="0" smtClean="0"/>
              <a:t>Mueve hacia fuera la demanda de unidades para alquilar</a:t>
            </a:r>
          </a:p>
          <a:p>
            <a:r>
              <a:rPr lang="es-ES" dirty="0" smtClean="0"/>
              <a:t>Suben los alquileres</a:t>
            </a:r>
          </a:p>
          <a:p>
            <a:r>
              <a:rPr lang="es-ES" dirty="0" smtClean="0"/>
              <a:t>Suben los precios de las propiedades</a:t>
            </a:r>
          </a:p>
          <a:p>
            <a:r>
              <a:rPr lang="es-ES" dirty="0" smtClean="0"/>
              <a:t>Aumenta la construcción de nuevas unidades</a:t>
            </a:r>
          </a:p>
          <a:p>
            <a:r>
              <a:rPr lang="es-ES" dirty="0" smtClean="0"/>
              <a:t>Aumenta el stock de unidades privadas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0E96F454-4BF5-489C-A4A5-C31AB5770E34}" type="slidenum">
              <a:rPr lang="es-ES"/>
              <a:pPr>
                <a:defRPr/>
              </a:pPr>
              <a:t>41</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Título"/>
          <p:cNvSpPr>
            <a:spLocks noGrp="1"/>
          </p:cNvSpPr>
          <p:nvPr>
            <p:ph type="title"/>
          </p:nvPr>
        </p:nvSpPr>
        <p:spPr/>
        <p:txBody>
          <a:bodyPr/>
          <a:lstStyle/>
          <a:p>
            <a:r>
              <a:rPr lang="es-ES" dirty="0" smtClean="0"/>
              <a:t>VIVIENDA</a:t>
            </a:r>
          </a:p>
        </p:txBody>
      </p:sp>
      <p:sp>
        <p:nvSpPr>
          <p:cNvPr id="3" name="2 Marcador de contenido"/>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s-ES" u="sng" dirty="0" smtClean="0"/>
              <a:t>(1) Programa de Construcción de vivienda pública versus (2) Programa de subsidios a los alquileres</a:t>
            </a:r>
          </a:p>
          <a:p>
            <a:pPr fontAlgn="auto">
              <a:spcAft>
                <a:spcPts val="0"/>
              </a:spcAft>
              <a:buFont typeface="Arial" pitchFamily="34" charset="0"/>
              <a:buChar char="•"/>
              <a:defRPr/>
            </a:pPr>
            <a:r>
              <a:rPr lang="es-ES" dirty="0" smtClean="0"/>
              <a:t>Defensores de (2): incentiva la construcción y tiene un efecto modesto en los alquileres</a:t>
            </a:r>
          </a:p>
          <a:p>
            <a:pPr fontAlgn="auto">
              <a:spcAft>
                <a:spcPts val="0"/>
              </a:spcAft>
              <a:buFont typeface="Arial" pitchFamily="34" charset="0"/>
              <a:buChar char="•"/>
              <a:defRPr/>
            </a:pPr>
            <a:r>
              <a:rPr lang="es-ES" dirty="0" smtClean="0"/>
              <a:t>Detractores de (2): aumenta los alquileres y tiene poco impacto en la construcción. Beneficia a propietarios.</a:t>
            </a:r>
          </a:p>
          <a:p>
            <a:pPr fontAlgn="auto">
              <a:spcAft>
                <a:spcPts val="0"/>
              </a:spcAft>
              <a:buFont typeface="Arial" pitchFamily="34" charset="0"/>
              <a:buChar char="•"/>
              <a:defRPr/>
            </a:pPr>
            <a:r>
              <a:rPr lang="es-ES" dirty="0" smtClean="0"/>
              <a:t>La magnitud de los impactos (sobre los alquileres y la construcción) depende de las pendientes relativas de las curvas </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220F268D-7B6B-4492-82B0-3AC134B4149D}" type="slidenum">
              <a:rPr lang="es-ES"/>
              <a:pPr>
                <a:defRPr/>
              </a:pPr>
              <a:t>42</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Título"/>
          <p:cNvSpPr>
            <a:spLocks noGrp="1"/>
          </p:cNvSpPr>
          <p:nvPr>
            <p:ph type="title"/>
          </p:nvPr>
        </p:nvSpPr>
        <p:spPr/>
        <p:txBody>
          <a:bodyPr/>
          <a:lstStyle/>
          <a:p>
            <a:r>
              <a:rPr lang="es-ES" sz="3000" dirty="0" smtClean="0"/>
              <a:t>OTRO EJEMPLO DE POLÍTICA PÚBLICA: REGULACIONES DE GOBIERNOS LOCALES</a:t>
            </a:r>
          </a:p>
        </p:txBody>
      </p:sp>
      <p:sp>
        <p:nvSpPr>
          <p:cNvPr id="3" name="2 Marcador de contenido"/>
          <p:cNvSpPr>
            <a:spLocks noGrp="1"/>
          </p:cNvSpPr>
          <p:nvPr>
            <p:ph idx="1"/>
          </p:nvPr>
        </p:nvSpPr>
        <p:spPr/>
        <p:txBody>
          <a:bodyPr/>
          <a:lstStyle/>
          <a:p>
            <a:r>
              <a:rPr lang="es-ES" dirty="0" smtClean="0"/>
              <a:t>Control de tipo de construcciones y desarrollo que se puede realizar en tierras privadas</a:t>
            </a:r>
          </a:p>
          <a:p>
            <a:r>
              <a:rPr lang="es-ES" dirty="0" smtClean="0"/>
              <a:t>Impone costos al “desarrollo” privado:</a:t>
            </a:r>
          </a:p>
          <a:p>
            <a:pPr lvl="1"/>
            <a:r>
              <a:rPr lang="es-ES" dirty="0" smtClean="0"/>
              <a:t>Tiempo (trámite por permisos)</a:t>
            </a:r>
          </a:p>
          <a:p>
            <a:pPr lvl="1"/>
            <a:r>
              <a:rPr lang="es-ES" dirty="0" smtClean="0"/>
              <a:t>Escasez de sitios incrementa precios (de la tierra)</a:t>
            </a:r>
          </a:p>
          <a:p>
            <a:r>
              <a:rPr lang="es-ES" dirty="0" smtClean="0"/>
              <a:t>Se desplaza la curva de costos marginales de la construcción hacia la izquierda </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1C8778B4-0AFF-4649-9B86-0671E0626FCE}" type="slidenum">
              <a:rPr lang="es-ES"/>
              <a:pPr>
                <a:defRPr/>
              </a:pPr>
              <a:t>43</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OTRO: TRATAMIENTO IMPOSITIVO DE LAS PROPIEDADES</a:t>
            </a:r>
            <a:endParaRPr lang="es-ES" dirty="0"/>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ES" dirty="0" smtClean="0"/>
              <a:t>Impuesto a la renta por alquileres</a:t>
            </a:r>
          </a:p>
          <a:p>
            <a:pPr lvl="1" fontAlgn="auto">
              <a:spcAft>
                <a:spcPts val="0"/>
              </a:spcAft>
              <a:buFont typeface="Arial" pitchFamily="34" charset="0"/>
              <a:buChar char="–"/>
              <a:defRPr/>
            </a:pPr>
            <a:r>
              <a:rPr lang="es-ES" dirty="0" smtClean="0"/>
              <a:t>Aumenta tasa de capitalización exigida</a:t>
            </a:r>
          </a:p>
          <a:p>
            <a:pPr lvl="1" fontAlgn="auto">
              <a:spcAft>
                <a:spcPts val="0"/>
              </a:spcAft>
              <a:buFont typeface="Arial" pitchFamily="34" charset="0"/>
              <a:buChar char="–"/>
              <a:defRPr/>
            </a:pPr>
            <a:r>
              <a:rPr lang="es-ES" dirty="0" smtClean="0"/>
              <a:t>Baja precio, construcción, stock</a:t>
            </a:r>
          </a:p>
          <a:p>
            <a:pPr lvl="1" fontAlgn="auto">
              <a:spcAft>
                <a:spcPts val="0"/>
              </a:spcAft>
              <a:buFont typeface="Arial" pitchFamily="34" charset="0"/>
              <a:buChar char="–"/>
              <a:defRPr/>
            </a:pPr>
            <a:r>
              <a:rPr lang="es-ES" dirty="0" smtClean="0"/>
              <a:t>Aumentan alquileres </a:t>
            </a:r>
          </a:p>
          <a:p>
            <a:pPr fontAlgn="auto">
              <a:spcAft>
                <a:spcPts val="0"/>
              </a:spcAft>
              <a:buFont typeface="Arial" pitchFamily="34" charset="0"/>
              <a:buChar char="•"/>
              <a:defRPr/>
            </a:pPr>
            <a:r>
              <a:rPr lang="es-ES" dirty="0" smtClean="0"/>
              <a:t>Otros posibles: </a:t>
            </a:r>
          </a:p>
          <a:p>
            <a:pPr lvl="1" fontAlgn="auto">
              <a:spcAft>
                <a:spcPts val="0"/>
              </a:spcAft>
              <a:buFont typeface="Arial" pitchFamily="34" charset="0"/>
              <a:buChar char="–"/>
              <a:defRPr/>
            </a:pPr>
            <a:r>
              <a:rPr lang="es-ES" dirty="0" smtClean="0"/>
              <a:t>Pagos de “cuotas BHU” deducibles o no del IR</a:t>
            </a:r>
          </a:p>
          <a:p>
            <a:pPr lvl="1" fontAlgn="auto">
              <a:spcAft>
                <a:spcPts val="0"/>
              </a:spcAft>
              <a:buFont typeface="Arial" pitchFamily="34" charset="0"/>
              <a:buChar char="–"/>
              <a:defRPr/>
            </a:pPr>
            <a:r>
              <a:rPr lang="es-ES" dirty="0" smtClean="0"/>
              <a:t>Rentas por ventas grabadas a o no</a:t>
            </a:r>
          </a:p>
          <a:p>
            <a:pPr lvl="1" fontAlgn="auto">
              <a:spcAft>
                <a:spcPts val="0"/>
              </a:spcAft>
              <a:buFont typeface="Arial" pitchFamily="34" charset="0"/>
              <a:buChar char="–"/>
              <a:defRPr/>
            </a:pPr>
            <a:r>
              <a:rPr lang="es-ES" dirty="0" smtClean="0"/>
              <a:t>Depreciación</a:t>
            </a:r>
          </a:p>
          <a:p>
            <a:pPr lvl="1" fontAlgn="auto">
              <a:spcAft>
                <a:spcPts val="0"/>
              </a:spcAft>
              <a:buFont typeface="Arial" pitchFamily="34" charset="0"/>
              <a:buChar char="–"/>
              <a:defRPr/>
            </a:pPr>
            <a:r>
              <a:rPr lang="es-ES" dirty="0" smtClean="0"/>
              <a:t>Impuesto a la propiedad (aumenta </a:t>
            </a:r>
            <a:r>
              <a:rPr lang="es-ES" i="1" dirty="0" smtClean="0"/>
              <a:t>i)</a:t>
            </a:r>
            <a:endParaRPr lang="es-E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0BB4D65F-27BE-42A7-84D0-450AEEDCCF39}" type="slidenum">
              <a:rPr lang="es-ES"/>
              <a:pPr>
                <a:defRPr/>
              </a:pPr>
              <a:t>44</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Título"/>
          <p:cNvSpPr>
            <a:spLocks noGrp="1"/>
          </p:cNvSpPr>
          <p:nvPr>
            <p:ph type="title"/>
          </p:nvPr>
        </p:nvSpPr>
        <p:spPr/>
        <p:txBody>
          <a:bodyPr/>
          <a:lstStyle/>
          <a:p>
            <a:r>
              <a:rPr lang="es-ES" sz="3000" dirty="0" smtClean="0"/>
              <a:t>2. ENFOQUE MICRO Y MACRO DE LOS MERCADOS DE ALQUILER Y VENTA DE PROPIEDADES</a:t>
            </a:r>
          </a:p>
        </p:txBody>
      </p:sp>
      <p:sp>
        <p:nvSpPr>
          <p:cNvPr id="65538" name="2 Marcador de contenido"/>
          <p:cNvSpPr>
            <a:spLocks noGrp="1"/>
          </p:cNvSpPr>
          <p:nvPr>
            <p:ph idx="1"/>
          </p:nvPr>
        </p:nvSpPr>
        <p:spPr/>
        <p:txBody>
          <a:bodyPr/>
          <a:lstStyle/>
          <a:p>
            <a:pPr marL="571500" indent="-571500">
              <a:buFont typeface="Calibri" pitchFamily="34" charset="0"/>
              <a:buAutoNum type="romanUcPeriod"/>
            </a:pPr>
            <a:r>
              <a:rPr lang="es-ES" dirty="0" smtClean="0"/>
              <a:t>Introducción a los mercados de alquiler y venta de propiedades</a:t>
            </a:r>
          </a:p>
          <a:p>
            <a:pPr marL="971550" lvl="1" indent="-571500">
              <a:buFont typeface="Calibri" pitchFamily="34" charset="0"/>
              <a:buAutoNum type="arabicPeriod"/>
            </a:pPr>
            <a:r>
              <a:rPr lang="es-ES" dirty="0" smtClean="0"/>
              <a:t>Un modelo sencillo para describir el funcionamiento de ambos mercados</a:t>
            </a:r>
          </a:p>
          <a:p>
            <a:pPr marL="971550" lvl="1" indent="-571500">
              <a:buFont typeface="Calibri" pitchFamily="34" charset="0"/>
              <a:buAutoNum type="arabicPeriod"/>
            </a:pPr>
            <a:r>
              <a:rPr lang="es-ES" dirty="0" smtClean="0">
                <a:solidFill>
                  <a:srgbClr val="FF0000"/>
                </a:solidFill>
              </a:rPr>
              <a:t>El enfoque micro y macro de los mercados de alquiler y venta de propiedades</a:t>
            </a:r>
          </a:p>
          <a:p>
            <a:pPr marL="571500" indent="-571500">
              <a:buFont typeface="Calibri" pitchFamily="34" charset="0"/>
              <a:buAutoNum type="romanUcPeriod"/>
            </a:pPr>
            <a:r>
              <a:rPr lang="es-ES" dirty="0" smtClean="0"/>
              <a:t>Análisis Microeconómico</a:t>
            </a:r>
          </a:p>
          <a:p>
            <a:pPr marL="971550" lvl="1" indent="-571500">
              <a:buFont typeface="Calibri" pitchFamily="34" charset="0"/>
              <a:buAutoNum type="arabicPeriod"/>
            </a:pPr>
            <a:r>
              <a:rPr lang="es-ES" dirty="0" smtClean="0"/>
              <a:t>El mercado de la tierra urbana: renta y precio</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C0229900-C4C0-4D95-9D7A-5DE635F262DD}" type="slidenum">
              <a:rPr lang="es-ES"/>
              <a:pPr>
                <a:defRPr/>
              </a:pPr>
              <a:t>45</a:t>
            </a:fld>
            <a:endParaRPr lang="es-ES"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Título"/>
          <p:cNvSpPr>
            <a:spLocks noGrp="1"/>
          </p:cNvSpPr>
          <p:nvPr>
            <p:ph type="title"/>
          </p:nvPr>
        </p:nvSpPr>
        <p:spPr/>
        <p:txBody>
          <a:bodyPr/>
          <a:lstStyle/>
          <a:p>
            <a:r>
              <a:rPr lang="es-ES" dirty="0" smtClean="0"/>
              <a:t>EL ENFOQUE MICRO Y MACRO</a:t>
            </a:r>
          </a:p>
        </p:txBody>
      </p:sp>
      <p:sp>
        <p:nvSpPr>
          <p:cNvPr id="3" name="2 Marcador de contenido"/>
          <p:cNvSpPr>
            <a:spLocks noGrp="1"/>
          </p:cNvSpPr>
          <p:nvPr>
            <p:ph idx="1"/>
          </p:nvPr>
        </p:nvSpPr>
        <p:spPr/>
        <p:txBody>
          <a:bodyPr/>
          <a:lstStyle/>
          <a:p>
            <a:r>
              <a:rPr lang="es-ES" i="1" dirty="0" smtClean="0"/>
              <a:t>Microeconomía: </a:t>
            </a:r>
            <a:r>
              <a:rPr lang="es-ES" dirty="0" smtClean="0"/>
              <a:t>estudia el comportamiento y la interacción de los agentes económicos individuales (hogares, consumidores, firmas, funcionarios públicos, etc.)</a:t>
            </a:r>
          </a:p>
          <a:p>
            <a:r>
              <a:rPr lang="es-ES" i="1" dirty="0" smtClean="0"/>
              <a:t>Macroeconomía: </a:t>
            </a:r>
            <a:r>
              <a:rPr lang="es-ES" dirty="0" smtClean="0"/>
              <a:t>analiza el comportamiento de la economía como un todo</a:t>
            </a:r>
          </a:p>
          <a:p>
            <a:r>
              <a:rPr lang="es-ES" dirty="0" smtClean="0"/>
              <a:t>En la Economía del Sector Inmobiliario se puede realizar la misma distinción</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1896BCBA-8200-43C3-A2BC-E3F4F2F50C69}" type="slidenum">
              <a:rPr lang="es-ES"/>
              <a:pPr>
                <a:defRPr/>
              </a:pPr>
              <a:t>46</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1 Título"/>
          <p:cNvSpPr>
            <a:spLocks noGrp="1"/>
          </p:cNvSpPr>
          <p:nvPr>
            <p:ph type="title"/>
          </p:nvPr>
        </p:nvSpPr>
        <p:spPr/>
        <p:txBody>
          <a:bodyPr/>
          <a:lstStyle/>
          <a:p>
            <a:r>
              <a:rPr lang="es-ES" dirty="0" smtClean="0"/>
              <a:t>EL ENFOQUE MICRO Y MACRO</a:t>
            </a:r>
          </a:p>
        </p:txBody>
      </p:sp>
      <p:sp>
        <p:nvSpPr>
          <p:cNvPr id="3" name="2 Marcador de contenido"/>
          <p:cNvSpPr>
            <a:spLocks noGrp="1"/>
          </p:cNvSpPr>
          <p:nvPr>
            <p:ph idx="1"/>
          </p:nvPr>
        </p:nvSpPr>
        <p:spPr/>
        <p:txBody>
          <a:bodyPr/>
          <a:lstStyle/>
          <a:p>
            <a:r>
              <a:rPr lang="es-ES" dirty="0" smtClean="0"/>
              <a:t>El enfoque micro distingue explícitamente entre los diferentes dimensiones y ubicaciones y otras características de una propiedad a la hora de explicar la operación de la tierra urbana y la estructura espacial de las ciudades</a:t>
            </a:r>
          </a:p>
          <a:p>
            <a:r>
              <a:rPr lang="es-ES" dirty="0" smtClean="0"/>
              <a:t>El enfoque macro se abstrae de las diferencias en las propiedades y agrega el mercado</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4A38479C-3B24-4D84-BA16-B6B4FC851689}" type="slidenum">
              <a:rPr lang="es-ES"/>
              <a:pPr>
                <a:defRPr/>
              </a:pPr>
              <a:t>47</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CRITERIOS PARA DEFINIR UN MERCADO</a:t>
            </a:r>
            <a:endParaRPr lang="es-ES" dirty="0"/>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ES" dirty="0" smtClean="0"/>
              <a:t>El tipo de propiedades</a:t>
            </a:r>
          </a:p>
          <a:p>
            <a:pPr lvl="1" fontAlgn="auto">
              <a:spcAft>
                <a:spcPts val="0"/>
              </a:spcAft>
              <a:buFont typeface="Arial" pitchFamily="34" charset="0"/>
              <a:buChar char="–"/>
              <a:defRPr/>
            </a:pPr>
            <a:r>
              <a:rPr lang="es-ES" dirty="0" smtClean="0"/>
              <a:t>Residencial / no residencial</a:t>
            </a:r>
          </a:p>
          <a:p>
            <a:pPr fontAlgn="auto">
              <a:spcAft>
                <a:spcPts val="0"/>
              </a:spcAft>
              <a:buFont typeface="Arial" pitchFamily="34" charset="0"/>
              <a:buChar char="•"/>
              <a:defRPr/>
            </a:pPr>
            <a:r>
              <a:rPr lang="es-ES" dirty="0" smtClean="0"/>
              <a:t>Geografía</a:t>
            </a:r>
          </a:p>
          <a:p>
            <a:pPr lvl="1" fontAlgn="auto">
              <a:spcAft>
                <a:spcPts val="0"/>
              </a:spcAft>
              <a:buFont typeface="Arial" pitchFamily="34" charset="0"/>
              <a:buChar char="–"/>
              <a:defRPr/>
            </a:pPr>
            <a:r>
              <a:rPr lang="es-ES" dirty="0" smtClean="0"/>
              <a:t>Los lotes y construcciones que componen un mercado inmobiliario deben estar influenciados por las mismas condiciones económicas</a:t>
            </a:r>
          </a:p>
          <a:p>
            <a:pPr lvl="1" fontAlgn="auto">
              <a:spcAft>
                <a:spcPts val="0"/>
              </a:spcAft>
              <a:buFont typeface="Arial" pitchFamily="34" charset="0"/>
              <a:buChar char="–"/>
              <a:defRPr/>
            </a:pPr>
            <a:r>
              <a:rPr lang="es-ES" dirty="0" smtClean="0"/>
              <a:t>No solo por variables económicas a nivel nacional:  tasa de interés</a:t>
            </a:r>
          </a:p>
          <a:p>
            <a:pPr lvl="1" fontAlgn="auto">
              <a:spcAft>
                <a:spcPts val="0"/>
              </a:spcAft>
              <a:buFont typeface="Arial" pitchFamily="34" charset="0"/>
              <a:buChar char="–"/>
              <a:defRPr/>
            </a:pPr>
            <a:r>
              <a:rPr lang="es-ES" dirty="0" smtClean="0"/>
              <a:t>Si no también por variables económicas locales: empleo</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DFE07717-57FF-4055-8111-99B241CE803C}" type="slidenum">
              <a:rPr lang="es-ES"/>
              <a:pPr>
                <a:defRPr/>
              </a:pPr>
              <a:t>48</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CRITERIOS PARA DEFINIR UN MERCADO</a:t>
            </a:r>
            <a:endParaRPr lang="es-ES" dirty="0"/>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ES" dirty="0" smtClean="0"/>
              <a:t>Geografía (cont.)</a:t>
            </a:r>
          </a:p>
          <a:p>
            <a:pPr lvl="1" fontAlgn="auto">
              <a:spcAft>
                <a:spcPts val="0"/>
              </a:spcAft>
              <a:buFont typeface="Arial" pitchFamily="34" charset="0"/>
              <a:buChar char="–"/>
              <a:defRPr/>
            </a:pPr>
            <a:r>
              <a:rPr lang="es-ES" dirty="0" smtClean="0"/>
              <a:t>Un área metropolitana se define por</a:t>
            </a:r>
          </a:p>
          <a:p>
            <a:pPr lvl="2" fontAlgn="auto">
              <a:spcAft>
                <a:spcPts val="0"/>
              </a:spcAft>
              <a:buFont typeface="Arial" pitchFamily="34" charset="0"/>
              <a:buChar char="•"/>
              <a:defRPr/>
            </a:pPr>
            <a:r>
              <a:rPr lang="es-ES" dirty="0" smtClean="0"/>
              <a:t>Densidad de población</a:t>
            </a:r>
          </a:p>
          <a:p>
            <a:pPr lvl="2" fontAlgn="auto">
              <a:spcAft>
                <a:spcPts val="0"/>
              </a:spcAft>
              <a:buFont typeface="Arial" pitchFamily="34" charset="0"/>
              <a:buChar char="•"/>
              <a:defRPr/>
            </a:pPr>
            <a:r>
              <a:rPr lang="es-ES" dirty="0" smtClean="0"/>
              <a:t>Los patrones de traslado de la población respecto al lugar de trabajo</a:t>
            </a:r>
          </a:p>
          <a:p>
            <a:pPr lvl="1" fontAlgn="auto">
              <a:spcAft>
                <a:spcPts val="0"/>
              </a:spcAft>
              <a:buFont typeface="Arial" pitchFamily="34" charset="0"/>
              <a:buChar char="–"/>
              <a:defRPr/>
            </a:pPr>
            <a:r>
              <a:rPr lang="es-ES" dirty="0" smtClean="0"/>
              <a:t>Si se puede razonablemente esperar que un trabajador dentro de un área metropolitana viva en cualquier lugar de dicha área, todas las viviendas en esa área compiten entre sí, forman parte del mismo mercado</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65AE2E20-3B86-46FF-B8E4-7D56FA30DD7A}" type="slidenum">
              <a:rPr lang="es-ES"/>
              <a:pPr>
                <a:defRPr/>
              </a:pPr>
              <a:t>49</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s-ES" sz="3000" dirty="0" smtClean="0"/>
              <a:t>EL MERCADO DE PROPIEDADES COMO ACTIVOS</a:t>
            </a:r>
            <a:endParaRPr lang="es-ES" sz="3000" dirty="0"/>
          </a:p>
        </p:txBody>
      </p:sp>
      <p:sp>
        <p:nvSpPr>
          <p:cNvPr id="3" name="2 Marcador de contenido"/>
          <p:cNvSpPr>
            <a:spLocks noGrp="1"/>
          </p:cNvSpPr>
          <p:nvPr>
            <p:ph idx="1"/>
          </p:nvPr>
        </p:nvSpPr>
        <p:spPr/>
        <p:txBody>
          <a:bodyPr>
            <a:normAutofit/>
          </a:bodyPr>
          <a:lstStyle/>
          <a:p>
            <a:pPr>
              <a:lnSpc>
                <a:spcPct val="80000"/>
              </a:lnSpc>
            </a:pPr>
            <a:r>
              <a:rPr lang="es-ES" sz="3000" dirty="0" smtClean="0"/>
              <a:t>Una propiedad es un bien de capital, durable.</a:t>
            </a:r>
          </a:p>
          <a:p>
            <a:pPr>
              <a:lnSpc>
                <a:spcPct val="80000"/>
              </a:lnSpc>
            </a:pPr>
            <a:endParaRPr lang="es-ES" sz="3000" dirty="0" smtClean="0"/>
          </a:p>
          <a:p>
            <a:pPr>
              <a:lnSpc>
                <a:spcPct val="80000"/>
              </a:lnSpc>
            </a:pPr>
            <a:r>
              <a:rPr lang="es-ES" sz="3000" dirty="0" smtClean="0"/>
              <a:t>Su precio se determina en el mercado de activos, o capital.</a:t>
            </a:r>
          </a:p>
          <a:p>
            <a:pPr>
              <a:lnSpc>
                <a:spcPct val="80000"/>
              </a:lnSpc>
            </a:pPr>
            <a:endParaRPr lang="es-ES" sz="3000" dirty="0" smtClean="0"/>
          </a:p>
          <a:p>
            <a:pPr>
              <a:lnSpc>
                <a:spcPct val="80000"/>
              </a:lnSpc>
            </a:pPr>
            <a:r>
              <a:rPr lang="es-ES" sz="3000" dirty="0" smtClean="0"/>
              <a:t>Un incremento en la </a:t>
            </a:r>
            <a:r>
              <a:rPr lang="es-ES" sz="3000" b="1" dirty="0" smtClean="0"/>
              <a:t>demanda</a:t>
            </a:r>
            <a:r>
              <a:rPr lang="es-ES" sz="3000" dirty="0" smtClean="0"/>
              <a:t>, dado todo lo demás constante, aumenta el precio. Un aumento en </a:t>
            </a:r>
            <a:r>
              <a:rPr lang="es-ES" sz="3000" b="1" dirty="0" smtClean="0"/>
              <a:t>oferta</a:t>
            </a:r>
            <a:r>
              <a:rPr lang="es-ES" sz="3000" dirty="0" smtClean="0"/>
              <a:t>, lo disminuye.</a:t>
            </a:r>
          </a:p>
          <a:p>
            <a:pPr>
              <a:lnSpc>
                <a:spcPct val="80000"/>
              </a:lnSpc>
              <a:buNone/>
            </a:pPr>
            <a:endParaRPr lang="es-ES" sz="3000"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9B735354-1BDC-49AF-8AF6-537C9B023D9B}" type="slidenum">
              <a:rPr lang="es-ES"/>
              <a:pPr>
                <a:defRPr/>
              </a:pPr>
              <a:t>5</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CRITERIOS PARA DEFINIR UN MERCADO</a:t>
            </a:r>
            <a:endParaRPr lang="es-ES" dirty="0"/>
          </a:p>
        </p:txBody>
      </p:sp>
      <p:sp>
        <p:nvSpPr>
          <p:cNvPr id="3" name="2 Marcador de contenido"/>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s-ES" dirty="0" smtClean="0"/>
              <a:t>Geografía (cont.)</a:t>
            </a:r>
          </a:p>
          <a:p>
            <a:pPr lvl="1" fontAlgn="auto">
              <a:spcAft>
                <a:spcPts val="0"/>
              </a:spcAft>
              <a:buFont typeface="Arial" pitchFamily="34" charset="0"/>
              <a:buChar char="–"/>
              <a:defRPr/>
            </a:pPr>
            <a:r>
              <a:rPr lang="es-ES" dirty="0" smtClean="0"/>
              <a:t>Lo mismo para las propiedades que compiten por espacio para oficinas</a:t>
            </a:r>
          </a:p>
          <a:p>
            <a:pPr lvl="1" fontAlgn="auto">
              <a:spcAft>
                <a:spcPts val="0"/>
              </a:spcAft>
              <a:buFont typeface="Arial" pitchFamily="34" charset="0"/>
              <a:buChar char="–"/>
              <a:defRPr/>
            </a:pPr>
            <a:r>
              <a:rPr lang="es-ES" dirty="0" smtClean="0"/>
              <a:t>Esto es menos cierto entre propiedades en distintas zonas metropolitanas</a:t>
            </a:r>
          </a:p>
          <a:p>
            <a:pPr lvl="1" fontAlgn="auto">
              <a:spcAft>
                <a:spcPts val="0"/>
              </a:spcAft>
              <a:buFont typeface="Arial" pitchFamily="34" charset="0"/>
              <a:buChar char="–"/>
              <a:defRPr/>
            </a:pPr>
            <a:r>
              <a:rPr lang="es-ES" dirty="0" smtClean="0"/>
              <a:t>Asegura que los cambios en un mercado impactan de forma similar a todas las propiedades dentro de ese mercado</a:t>
            </a:r>
          </a:p>
          <a:p>
            <a:pPr fontAlgn="auto">
              <a:spcAft>
                <a:spcPts val="0"/>
              </a:spcAft>
              <a:buFont typeface="Arial" pitchFamily="34" charset="0"/>
              <a:buChar char="•"/>
              <a:defRPr/>
            </a:pPr>
            <a:r>
              <a:rPr lang="es-ES" dirty="0" smtClean="0"/>
              <a:t>Macro: nivel metropolitano o mayor</a:t>
            </a:r>
          </a:p>
          <a:p>
            <a:pPr fontAlgn="auto">
              <a:spcAft>
                <a:spcPts val="0"/>
              </a:spcAft>
              <a:buFont typeface="Arial" pitchFamily="34" charset="0"/>
              <a:buChar char="•"/>
              <a:defRPr/>
            </a:pPr>
            <a:r>
              <a:rPr lang="es-ES" dirty="0" smtClean="0"/>
              <a:t>Micro: comportamiento al interior de la metrópolis</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AF6FF8BE-2C69-4179-879C-EB609553BC57}" type="slidenum">
              <a:rPr lang="es-ES"/>
              <a:pPr>
                <a:defRPr/>
              </a:pPr>
              <a:t>50</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1 Título"/>
          <p:cNvSpPr>
            <a:spLocks noGrp="1"/>
          </p:cNvSpPr>
          <p:nvPr>
            <p:ph type="title"/>
          </p:nvPr>
        </p:nvSpPr>
        <p:spPr/>
        <p:txBody>
          <a:bodyPr/>
          <a:lstStyle/>
          <a:p>
            <a:r>
              <a:rPr lang="es-ES" sz="3300" dirty="0" smtClean="0"/>
              <a:t>MICROECONOMÍA DE LA TIERRA URBANA Y LA LOCALIZACIÓN: UNA INTRODUCCIÓN</a:t>
            </a:r>
            <a:endParaRPr lang="es-ES" dirty="0" smtClean="0"/>
          </a:p>
        </p:txBody>
      </p:sp>
      <p:sp>
        <p:nvSpPr>
          <p:cNvPr id="3" name="2 Marcador de contenido"/>
          <p:cNvSpPr>
            <a:spLocks noGrp="1"/>
          </p:cNvSpPr>
          <p:nvPr>
            <p:ph idx="1"/>
          </p:nvPr>
        </p:nvSpPr>
        <p:spPr/>
        <p:txBody>
          <a:bodyPr/>
          <a:lstStyle/>
          <a:p>
            <a:r>
              <a:rPr lang="es-ES" dirty="0" smtClean="0"/>
              <a:t>Cada propiedad: terreno, casa , edificio ocupa un sitio que es </a:t>
            </a:r>
            <a:r>
              <a:rPr lang="es-ES" i="1" dirty="0" smtClean="0"/>
              <a:t>único</a:t>
            </a:r>
          </a:p>
          <a:p>
            <a:r>
              <a:rPr lang="es-ES" dirty="0" smtClean="0"/>
              <a:t>Mercado de </a:t>
            </a:r>
            <a:r>
              <a:rPr lang="es-ES" i="1" dirty="0" smtClean="0"/>
              <a:t>productos diferenciados</a:t>
            </a:r>
          </a:p>
          <a:p>
            <a:r>
              <a:rPr lang="es-ES" dirty="0" smtClean="0"/>
              <a:t>Distinto a mercado de </a:t>
            </a:r>
            <a:r>
              <a:rPr lang="es-ES" i="1" dirty="0" err="1" smtClean="0"/>
              <a:t>commodities</a:t>
            </a:r>
            <a:endParaRPr lang="es-ES" i="1" dirty="0" smtClean="0"/>
          </a:p>
          <a:p>
            <a:r>
              <a:rPr lang="es-ES" dirty="0" smtClean="0"/>
              <a:t>Patrones de precios en mercados de productos diferenciados</a:t>
            </a:r>
          </a:p>
          <a:p>
            <a:pPr marL="971550" lvl="1" indent="-514350">
              <a:buFont typeface="Calibri" pitchFamily="34" charset="0"/>
              <a:buAutoNum type="arabicPeriod"/>
            </a:pPr>
            <a:r>
              <a:rPr lang="es-ES" dirty="0" smtClean="0"/>
              <a:t>Los precios de las propiedades o los terrenos varían con de acuerdo a sus características</a:t>
            </a:r>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D3A2ECDB-6785-4DD0-BD6B-9B10C95E455A}" type="slidenum">
              <a:rPr lang="es-ES"/>
              <a:pPr>
                <a:defRPr/>
              </a:pPr>
              <a:t>51</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1 Título"/>
          <p:cNvSpPr>
            <a:spLocks noGrp="1"/>
          </p:cNvSpPr>
          <p:nvPr>
            <p:ph type="title"/>
          </p:nvPr>
        </p:nvSpPr>
        <p:spPr/>
        <p:txBody>
          <a:bodyPr/>
          <a:lstStyle/>
          <a:p>
            <a:r>
              <a:rPr lang="es-ES" sz="3300" smtClean="0"/>
              <a:t>MICROECONOMÍA DE LA TIERRA URBANA Y LA LOCALIZACIÓN: UNA INTRODUCCIÓN</a:t>
            </a:r>
            <a:endParaRPr lang="es-ES" smtClean="0"/>
          </a:p>
        </p:txBody>
      </p:sp>
      <p:sp>
        <p:nvSpPr>
          <p:cNvPr id="3" name="2 Marcador de contenido"/>
          <p:cNvSpPr>
            <a:spLocks noGrp="1"/>
          </p:cNvSpPr>
          <p:nvPr>
            <p:ph idx="1"/>
          </p:nvPr>
        </p:nvSpPr>
        <p:spPr/>
        <p:txBody>
          <a:bodyPr/>
          <a:lstStyle/>
          <a:p>
            <a:pPr marL="971550" lvl="1" indent="-514350">
              <a:buFont typeface="Calibri" pitchFamily="34" charset="0"/>
              <a:buAutoNum type="arabicPeriod" startAt="2"/>
            </a:pPr>
            <a:r>
              <a:rPr lang="es-ES" smtClean="0"/>
              <a:t>Los precios </a:t>
            </a:r>
            <a:r>
              <a:rPr lang="es-ES" i="1" smtClean="0"/>
              <a:t>relativos </a:t>
            </a:r>
            <a:r>
              <a:rPr lang="es-ES" smtClean="0"/>
              <a:t>de las diferentes propiedades tienden a permanecer estables respecto a cambios en la variables macroeconómicas y el crecimiento de las ciudades</a:t>
            </a:r>
          </a:p>
          <a:p>
            <a:pPr marL="971550" lvl="1" indent="-514350">
              <a:buFont typeface="Calibri" pitchFamily="34" charset="0"/>
              <a:buAutoNum type="arabicPeriod" startAt="2"/>
            </a:pPr>
            <a:r>
              <a:rPr lang="es-ES" smtClean="0"/>
              <a:t>Los precios </a:t>
            </a:r>
            <a:r>
              <a:rPr lang="es-ES" i="1" smtClean="0"/>
              <a:t>relativos </a:t>
            </a:r>
            <a:r>
              <a:rPr lang="es-ES" smtClean="0"/>
              <a:t>tienden a cambiar sólo ante un cambio en las características de las unidades (alteraciones físicas, características del barrio),  las preferencias o los costos de traslado</a:t>
            </a:r>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906A5E23-7828-4EEE-92F4-D993197A5DA5}" type="slidenum">
              <a:rPr lang="es-ES"/>
              <a:pPr>
                <a:defRPr/>
              </a:pPr>
              <a:t>52</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1 Título"/>
          <p:cNvSpPr>
            <a:spLocks noGrp="1"/>
          </p:cNvSpPr>
          <p:nvPr>
            <p:ph type="title"/>
          </p:nvPr>
        </p:nvSpPr>
        <p:spPr/>
        <p:txBody>
          <a:bodyPr/>
          <a:lstStyle/>
          <a:p>
            <a:r>
              <a:rPr lang="es-ES" sz="3300" smtClean="0"/>
              <a:t>MICROECONOMÍA DE LA TIERRA URBANA Y LA LOCALIZACIÓN: UNA INTRODUCCIÓN</a:t>
            </a:r>
            <a:endParaRPr lang="es-ES" smtClean="0"/>
          </a:p>
        </p:txBody>
      </p:sp>
      <p:sp>
        <p:nvSpPr>
          <p:cNvPr id="3" name="2 Marcador de contenido"/>
          <p:cNvSpPr>
            <a:spLocks noGrp="1"/>
          </p:cNvSpPr>
          <p:nvPr>
            <p:ph idx="1"/>
          </p:nvPr>
        </p:nvSpPr>
        <p:spPr/>
        <p:txBody>
          <a:bodyPr/>
          <a:lstStyle/>
          <a:p>
            <a:pPr marL="571500" indent="-514350"/>
            <a:r>
              <a:rPr lang="es-ES" smtClean="0"/>
              <a:t>La estabilidad de los precios relativos dentro de un área metropolitana obedece a dos factores:</a:t>
            </a:r>
          </a:p>
          <a:p>
            <a:pPr marL="971550" lvl="1" indent="-514350"/>
            <a:r>
              <a:rPr lang="es-ES" smtClean="0"/>
              <a:t>La movilidad de los agentes económicos dentro de la metrópolis</a:t>
            </a:r>
          </a:p>
          <a:p>
            <a:pPr marL="971550" lvl="1" indent="-514350"/>
            <a:r>
              <a:rPr lang="es-ES" smtClean="0"/>
              <a:t>La forma en la cuál se forman los precios: reflejan el valor presente de la </a:t>
            </a:r>
            <a:r>
              <a:rPr lang="es-ES" i="1" smtClean="0"/>
              <a:t>utilidad </a:t>
            </a:r>
            <a:r>
              <a:rPr lang="es-ES" smtClean="0"/>
              <a:t>o el ahorro que la característica del inmueble le brinda al usuario, en relación a otras</a:t>
            </a:r>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3E573792-B0BD-4D7B-B2AF-26F858DAA2DC}" type="slidenum">
              <a:rPr lang="es-ES"/>
              <a:pPr>
                <a:defRPr/>
              </a:pPr>
              <a:t>53</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1 Título"/>
          <p:cNvSpPr>
            <a:spLocks noGrp="1"/>
          </p:cNvSpPr>
          <p:nvPr>
            <p:ph type="title"/>
          </p:nvPr>
        </p:nvSpPr>
        <p:spPr/>
        <p:txBody>
          <a:bodyPr/>
          <a:lstStyle/>
          <a:p>
            <a:r>
              <a:rPr lang="es-ES" smtClean="0"/>
              <a:t>ESQUEMA DE LA CLASE DE HOY</a:t>
            </a:r>
          </a:p>
        </p:txBody>
      </p:sp>
      <p:sp>
        <p:nvSpPr>
          <p:cNvPr id="74754" name="2 Marcador de contenido"/>
          <p:cNvSpPr>
            <a:spLocks noGrp="1"/>
          </p:cNvSpPr>
          <p:nvPr>
            <p:ph idx="1"/>
          </p:nvPr>
        </p:nvSpPr>
        <p:spPr/>
        <p:txBody>
          <a:bodyPr/>
          <a:lstStyle/>
          <a:p>
            <a:pPr marL="571500" indent="-571500">
              <a:buFont typeface="Calibri" pitchFamily="34" charset="0"/>
              <a:buAutoNum type="romanUcPeriod"/>
            </a:pPr>
            <a:r>
              <a:rPr lang="es-ES" smtClean="0"/>
              <a:t>Introducción a los mercados de alquiler y venta de propiedades</a:t>
            </a:r>
          </a:p>
          <a:p>
            <a:pPr marL="971550" lvl="1" indent="-571500">
              <a:buFont typeface="Calibri" pitchFamily="34" charset="0"/>
              <a:buAutoNum type="arabicPeriod"/>
            </a:pPr>
            <a:r>
              <a:rPr lang="es-ES" smtClean="0"/>
              <a:t>Un modelo sencillo para describir el funcionamiento de ambos mercados</a:t>
            </a:r>
          </a:p>
          <a:p>
            <a:pPr marL="971550" lvl="1" indent="-571500">
              <a:buFont typeface="Calibri" pitchFamily="34" charset="0"/>
              <a:buAutoNum type="arabicPeriod"/>
            </a:pPr>
            <a:r>
              <a:rPr lang="es-ES" smtClean="0"/>
              <a:t>El enfoque micro y macro de los mercados de alquiler y venta de propiedades</a:t>
            </a:r>
          </a:p>
          <a:p>
            <a:pPr marL="571500" indent="-571500">
              <a:buFont typeface="Calibri" pitchFamily="34" charset="0"/>
              <a:buAutoNum type="romanUcPeriod"/>
            </a:pPr>
            <a:r>
              <a:rPr lang="es-ES" smtClean="0">
                <a:solidFill>
                  <a:srgbClr val="FF0000"/>
                </a:solidFill>
              </a:rPr>
              <a:t>Análisis Microeconómico</a:t>
            </a:r>
          </a:p>
          <a:p>
            <a:pPr marL="971550" lvl="1" indent="-571500">
              <a:buFont typeface="Calibri" pitchFamily="34" charset="0"/>
              <a:buAutoNum type="arabicPeriod"/>
            </a:pPr>
            <a:r>
              <a:rPr lang="es-ES" smtClean="0">
                <a:solidFill>
                  <a:srgbClr val="FF0000"/>
                </a:solidFill>
              </a:rPr>
              <a:t>El mercado de la tierra urbana: renta y precio</a:t>
            </a:r>
          </a:p>
          <a:p>
            <a:pPr marL="971550" lvl="1" indent="-571500">
              <a:buFont typeface="Calibri" pitchFamily="34" charset="0"/>
              <a:buAutoNum type="arabicPeriod"/>
            </a:pPr>
            <a:endParaRPr lang="es-ES" smtClean="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1C2C10E0-66F0-42DF-8F1D-4D4861FEA7AD}" type="slidenum">
              <a:rPr lang="es-ES"/>
              <a:pPr>
                <a:defRPr/>
              </a:pPr>
              <a:t>54</a:t>
            </a:fld>
            <a:endParaRPr lang="es-ES"/>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1 Título"/>
          <p:cNvSpPr>
            <a:spLocks noGrp="1"/>
          </p:cNvSpPr>
          <p:nvPr>
            <p:ph type="ctrTitle"/>
          </p:nvPr>
        </p:nvSpPr>
        <p:spPr/>
        <p:txBody>
          <a:bodyPr/>
          <a:lstStyle/>
          <a:p>
            <a:r>
              <a:rPr lang="es-ES" smtClean="0"/>
              <a:t>II. ANÁLISIS MICROECONÓMICO</a:t>
            </a:r>
          </a:p>
        </p:txBody>
      </p:sp>
      <p:sp>
        <p:nvSpPr>
          <p:cNvPr id="75778" name="2 Subtítulo"/>
          <p:cNvSpPr>
            <a:spLocks noGrp="1"/>
          </p:cNvSpPr>
          <p:nvPr>
            <p:ph type="subTitle" idx="1"/>
          </p:nvPr>
        </p:nvSpPr>
        <p:spPr/>
        <p:txBody>
          <a:bodyPr/>
          <a:lstStyle/>
          <a:p>
            <a:r>
              <a:rPr lang="es-ES" smtClean="0">
                <a:solidFill>
                  <a:schemeClr val="tx1"/>
                </a:solidFill>
              </a:rPr>
              <a:t>El Mercado del Suelo Urbano: rentas y precios</a:t>
            </a:r>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602633E7-E716-4FAF-9953-27BC48C118E8}" type="slidenum">
              <a:rPr lang="es-ES"/>
              <a:pPr>
                <a:defRPr/>
              </a:pPr>
              <a:t>55</a:t>
            </a:fld>
            <a:endParaRPr lang="es-ES"/>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1 Título"/>
          <p:cNvSpPr>
            <a:spLocks noGrp="1"/>
          </p:cNvSpPr>
          <p:nvPr>
            <p:ph type="title"/>
          </p:nvPr>
        </p:nvSpPr>
        <p:spPr/>
        <p:txBody>
          <a:bodyPr/>
          <a:lstStyle/>
          <a:p>
            <a:r>
              <a:rPr lang="es-ES" smtClean="0"/>
              <a:t>INTRODUCCIÓN</a:t>
            </a:r>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ES" dirty="0" smtClean="0"/>
              <a:t>ENFOQUE:  </a:t>
            </a:r>
            <a:r>
              <a:rPr lang="es-ES" i="1" dirty="0" smtClean="0"/>
              <a:t>el precio del suelo en un determinado sitio debe reflejar el valor de cualquiera sea la ventaja que la locación le brinda al usuario</a:t>
            </a:r>
          </a:p>
          <a:p>
            <a:pPr fontAlgn="auto">
              <a:spcAft>
                <a:spcPts val="0"/>
              </a:spcAft>
              <a:buFont typeface="Arial" pitchFamily="34" charset="0"/>
              <a:buChar char="•"/>
              <a:defRPr/>
            </a:pPr>
            <a:r>
              <a:rPr lang="es-ES" i="1" dirty="0" smtClean="0"/>
              <a:t>Principio de la compensación (Renta </a:t>
            </a:r>
            <a:r>
              <a:rPr lang="es-ES" i="1" dirty="0" err="1" smtClean="0"/>
              <a:t>Ricardiana</a:t>
            </a:r>
            <a:r>
              <a:rPr lang="es-ES" i="1" smtClean="0"/>
              <a:t>)</a:t>
            </a:r>
          </a:p>
          <a:p>
            <a:pPr fontAlgn="auto">
              <a:spcAft>
                <a:spcPts val="0"/>
              </a:spcAft>
              <a:buFont typeface="Arial" pitchFamily="34" charset="0"/>
              <a:buChar char="•"/>
              <a:defRPr/>
            </a:pPr>
            <a:r>
              <a:rPr lang="es-ES" dirty="0" smtClean="0"/>
              <a:t>De acuerdo a este enfoque:</a:t>
            </a:r>
          </a:p>
          <a:p>
            <a:pPr fontAlgn="auto">
              <a:spcAft>
                <a:spcPts val="0"/>
              </a:spcAft>
              <a:buFont typeface="Arial" pitchFamily="34" charset="0"/>
              <a:buChar char="•"/>
              <a:defRPr/>
            </a:pPr>
            <a:r>
              <a:rPr lang="es-ES" dirty="0" smtClean="0"/>
              <a:t>La demanda determina precios </a:t>
            </a:r>
            <a:r>
              <a:rPr lang="es-ES" i="1" dirty="0" smtClean="0"/>
              <a:t>relativos</a:t>
            </a:r>
          </a:p>
          <a:p>
            <a:pPr fontAlgn="auto">
              <a:spcAft>
                <a:spcPts val="0"/>
              </a:spcAft>
              <a:buFont typeface="Arial" pitchFamily="34" charset="0"/>
              <a:buChar char="•"/>
              <a:defRPr/>
            </a:pPr>
            <a:r>
              <a:rPr lang="es-ES" dirty="0" smtClean="0"/>
              <a:t>La oferta el </a:t>
            </a:r>
            <a:r>
              <a:rPr lang="es-ES" i="1" dirty="0" smtClean="0"/>
              <a:t>nivel</a:t>
            </a:r>
            <a:r>
              <a:rPr lang="es-ES" dirty="0" smtClean="0"/>
              <a:t> general de precios</a:t>
            </a:r>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FA4A8BA6-6536-46DC-825F-7F9525843AC9}" type="slidenum">
              <a:rPr lang="es-ES"/>
              <a:pPr>
                <a:defRPr/>
              </a:pPr>
              <a:t>56</a:t>
            </a:fld>
            <a:endParaRPr lang="es-ES"/>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a:lstStyle/>
          <a:p>
            <a:r>
              <a:rPr lang="es-MX" smtClean="0"/>
              <a:t>Para ilustrar la renta ricardiana como consecuencia de la distancia del centro (trabajo)</a:t>
            </a:r>
          </a:p>
          <a:p>
            <a:r>
              <a:rPr lang="es-MX" smtClean="0"/>
              <a:t>Una ciudad</a:t>
            </a:r>
          </a:p>
          <a:p>
            <a:r>
              <a:rPr lang="es-MX" smtClean="0"/>
              <a:t>La única ventaja de localización que vamos a considerar es la distancia al centro, donde la gente trabaja</a:t>
            </a:r>
          </a:p>
          <a:p>
            <a:r>
              <a:rPr lang="es-MX" smtClean="0"/>
              <a:t>Ciudad </a:t>
            </a:r>
            <a:r>
              <a:rPr lang="es-MX" i="1" smtClean="0"/>
              <a:t>monocéntrica</a:t>
            </a:r>
          </a:p>
          <a:p>
            <a:endParaRPr lang="en-US" smtClean="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994B9257-41F7-4681-B173-901FAFB0D1A7}" type="slidenum">
              <a:rPr lang="es-ES"/>
              <a:pPr>
                <a:defRPr/>
              </a:pPr>
              <a:t>57</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a:lstStyle/>
          <a:p>
            <a:r>
              <a:rPr lang="es-MX" b="1" i="1" dirty="0" smtClean="0"/>
              <a:t>Renta </a:t>
            </a:r>
            <a:r>
              <a:rPr lang="es-MX" b="1" i="1" dirty="0" err="1" smtClean="0"/>
              <a:t>Ricardiana</a:t>
            </a:r>
            <a:r>
              <a:rPr lang="es-MX" b="1" i="1" dirty="0" smtClean="0"/>
              <a:t>: pagos que un arrendatario ofrece para alquilar el lugar, o que el </a:t>
            </a:r>
            <a:r>
              <a:rPr lang="es-MX" b="1" i="1" smtClean="0"/>
              <a:t>dueño </a:t>
            </a:r>
            <a:r>
              <a:rPr lang="es-MX" b="1" i="1" smtClean="0"/>
              <a:t>cobraría </a:t>
            </a:r>
            <a:r>
              <a:rPr lang="es-MX" b="1" i="1" dirty="0" smtClean="0"/>
              <a:t>por el derecho a uso</a:t>
            </a:r>
          </a:p>
          <a:p>
            <a:r>
              <a:rPr lang="es-MX" dirty="0" smtClean="0"/>
              <a:t>La densidad de construcción por m2 es fija =&gt; el suelo no puede ser sustituido por capital</a:t>
            </a:r>
          </a:p>
          <a:p>
            <a:r>
              <a:rPr lang="es-MX" dirty="0" smtClean="0"/>
              <a:t>Empezamos por un modelo sencillo, irreal, y luego lo vamos a ir complicando para hacerlo más real</a:t>
            </a:r>
            <a:endParaRPr lang="en-US" dirty="0" smtClean="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4706A7F3-70AB-4D2B-ABE3-8B7FABC3E427}" type="slidenum">
              <a:rPr lang="es-ES"/>
              <a:pPr>
                <a:defRPr/>
              </a:pPr>
              <a:t>58</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s-MX" dirty="0" smtClean="0"/>
              <a:t>Características de nuestra ciudad estilizada:</a:t>
            </a:r>
          </a:p>
          <a:p>
            <a:pPr marL="514350" indent="-514350" fontAlgn="auto">
              <a:spcAft>
                <a:spcPts val="0"/>
              </a:spcAft>
              <a:buFont typeface="+mj-lt"/>
              <a:buAutoNum type="arabicPeriod"/>
              <a:defRPr/>
            </a:pPr>
            <a:r>
              <a:rPr lang="es-MX" dirty="0" smtClean="0"/>
              <a:t>El empleo se halla en el único centro de la ciudad, a dónde la gente se traslada desde su lugar de residencia. </a:t>
            </a:r>
          </a:p>
          <a:p>
            <a:pPr marL="914400" lvl="1" indent="-514350" fontAlgn="auto">
              <a:spcAft>
                <a:spcPts val="0"/>
              </a:spcAft>
              <a:buFont typeface="+mj-lt"/>
              <a:buAutoNum type="arabicPeriod"/>
              <a:defRPr/>
            </a:pPr>
            <a:r>
              <a:rPr lang="es-MX" dirty="0" smtClean="0"/>
              <a:t>Costo del traslado: </a:t>
            </a:r>
            <a:r>
              <a:rPr lang="es-MX" i="1" dirty="0" smtClean="0"/>
              <a:t>k </a:t>
            </a:r>
            <a:r>
              <a:rPr lang="es-MX" dirty="0" smtClean="0"/>
              <a:t>por km</a:t>
            </a:r>
          </a:p>
          <a:p>
            <a:pPr marL="914400" lvl="1" indent="-514350" fontAlgn="auto">
              <a:spcAft>
                <a:spcPts val="0"/>
              </a:spcAft>
              <a:buFont typeface="+mj-lt"/>
              <a:buAutoNum type="arabicPeriod"/>
              <a:defRPr/>
            </a:pPr>
            <a:r>
              <a:rPr lang="es-MX" dirty="0" smtClean="0"/>
              <a:t>Distancia de la casa al centro: </a:t>
            </a:r>
            <a:r>
              <a:rPr lang="es-MX" i="1" dirty="0" smtClean="0"/>
              <a:t>d km</a:t>
            </a:r>
          </a:p>
          <a:p>
            <a:pPr marL="514350" indent="-514350" fontAlgn="auto">
              <a:spcAft>
                <a:spcPts val="0"/>
              </a:spcAft>
              <a:buFont typeface="+mj-lt"/>
              <a:buAutoNum type="arabicPeriod"/>
              <a:defRPr/>
            </a:pPr>
            <a:r>
              <a:rPr lang="es-MX" dirty="0" smtClean="0"/>
              <a:t>Los hogares son idénticos y el número de trabajadores por hogar está fijo.</a:t>
            </a:r>
          </a:p>
          <a:p>
            <a:pPr marL="914400" lvl="1" indent="-514350" fontAlgn="auto">
              <a:spcAft>
                <a:spcPts val="0"/>
              </a:spcAft>
              <a:buFont typeface="+mj-lt"/>
              <a:buAutoNum type="arabicPeriod"/>
              <a:defRPr/>
            </a:pPr>
            <a:r>
              <a:rPr lang="es-MX" dirty="0" smtClean="0"/>
              <a:t>Ingreso del hogar: </a:t>
            </a:r>
            <a:r>
              <a:rPr lang="es-MX" i="1" dirty="0" smtClean="0"/>
              <a:t>y ($)</a:t>
            </a:r>
          </a:p>
          <a:p>
            <a:pPr marL="914400" lvl="1" indent="-514350" fontAlgn="auto">
              <a:spcAft>
                <a:spcPts val="0"/>
              </a:spcAft>
              <a:buFont typeface="+mj-lt"/>
              <a:buAutoNum type="arabicPeriod"/>
              <a:defRPr/>
            </a:pPr>
            <a:r>
              <a:rPr lang="es-MX" dirty="0" smtClean="0"/>
              <a:t>Se gasta en renta, otros bienes (x) y traslado</a:t>
            </a:r>
            <a:endParaRPr lang="en-US" dirty="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1A788B1A-2925-4CF8-999A-158C3B96F656}" type="slidenum">
              <a:rPr lang="es-ES"/>
              <a:pPr>
                <a:defRPr/>
              </a:pPr>
              <a:t>59</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s-ES" sz="3000" dirty="0" smtClean="0"/>
              <a:t>EL MERCADO DE PROPIEDADES COMO ACTIVOS</a:t>
            </a:r>
            <a:endParaRPr lang="es-ES" sz="3000" dirty="0"/>
          </a:p>
        </p:txBody>
      </p:sp>
      <p:sp>
        <p:nvSpPr>
          <p:cNvPr id="3" name="2 Marcador de contenido"/>
          <p:cNvSpPr>
            <a:spLocks noGrp="1"/>
          </p:cNvSpPr>
          <p:nvPr>
            <p:ph idx="1"/>
          </p:nvPr>
        </p:nvSpPr>
        <p:spPr/>
        <p:txBody>
          <a:bodyPr>
            <a:normAutofit/>
          </a:bodyPr>
          <a:lstStyle/>
          <a:p>
            <a:pPr>
              <a:lnSpc>
                <a:spcPct val="90000"/>
              </a:lnSpc>
            </a:pPr>
            <a:r>
              <a:rPr lang="es-ES" sz="3000" dirty="0" smtClean="0"/>
              <a:t>La </a:t>
            </a:r>
            <a:r>
              <a:rPr lang="es-ES" sz="3000" b="1" dirty="0" smtClean="0"/>
              <a:t>oferta </a:t>
            </a:r>
            <a:r>
              <a:rPr lang="es-ES" sz="3000" dirty="0" smtClean="0"/>
              <a:t>de nuevas propiedades (construcción):</a:t>
            </a:r>
          </a:p>
          <a:p>
            <a:pPr lvl="1">
              <a:lnSpc>
                <a:spcPct val="90000"/>
              </a:lnSpc>
            </a:pPr>
            <a:r>
              <a:rPr lang="es-ES" sz="2600" dirty="0" smtClean="0"/>
              <a:t>¿De qué depende?</a:t>
            </a:r>
          </a:p>
          <a:p>
            <a:pPr lvl="1">
              <a:lnSpc>
                <a:spcPct val="90000"/>
              </a:lnSpc>
            </a:pPr>
            <a:r>
              <a:rPr lang="es-ES" sz="2600" dirty="0" smtClean="0"/>
              <a:t>Básicamente, del precio de venta de las unidades relativo a los costos (la rentabilidad).</a:t>
            </a:r>
          </a:p>
          <a:p>
            <a:pPr lvl="1">
              <a:lnSpc>
                <a:spcPct val="90000"/>
              </a:lnSpc>
            </a:pPr>
            <a:r>
              <a:rPr lang="es-ES" sz="2600" dirty="0" smtClean="0"/>
              <a:t>Si la demanda por poseer propiedades se incrementa, en el corto plazo, con un stock fijo de propiedades, sus precios aumentan. Esto impulsa la construcción, lo que hace que, si no cambia nada nuevamente, el precio vuelva a bajar.</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0B131D08-08BE-4FEC-96A0-B18A29185AC3}" type="slidenum">
              <a:rPr lang="es-ES"/>
              <a:pPr>
                <a:defRPr/>
              </a:pPr>
              <a:t>6</a:t>
            </a:fld>
            <a:endParaRPr lang="es-E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a:lstStyle/>
          <a:p>
            <a:pPr marL="514350" indent="-514350">
              <a:buFont typeface="Calibri" pitchFamily="34" charset="0"/>
              <a:buAutoNum type="arabicPeriod" startAt="3"/>
            </a:pPr>
            <a:r>
              <a:rPr lang="es-MX" smtClean="0"/>
              <a:t>Las características de las casas son iguales excepto por la localización. La renta es una cantidad de dinero </a:t>
            </a:r>
            <a:r>
              <a:rPr lang="es-MX" i="1" smtClean="0"/>
              <a:t>R(d) </a:t>
            </a:r>
            <a:r>
              <a:rPr lang="es-MX" smtClean="0"/>
              <a:t>que varía con la distancia </a:t>
            </a:r>
            <a:r>
              <a:rPr lang="es-MX" i="1" smtClean="0"/>
              <a:t>d</a:t>
            </a:r>
          </a:p>
          <a:p>
            <a:pPr marL="514350" indent="-514350">
              <a:buFont typeface="Calibri" pitchFamily="34" charset="0"/>
              <a:buAutoNum type="arabicPeriod" startAt="3"/>
            </a:pPr>
            <a:r>
              <a:rPr lang="es-MX" smtClean="0"/>
              <a:t>La vivienda se provee mediante cantidad fija de tierra por unidad (</a:t>
            </a:r>
            <a:r>
              <a:rPr lang="es-MX" i="1" smtClean="0"/>
              <a:t>q </a:t>
            </a:r>
            <a:r>
              <a:rPr lang="es-MX" smtClean="0"/>
              <a:t>m2) y una cantidad fija de capital físico que cuesta </a:t>
            </a:r>
            <a:r>
              <a:rPr lang="es-MX" i="1" smtClean="0"/>
              <a:t>c </a:t>
            </a:r>
            <a:r>
              <a:rPr lang="es-MX" smtClean="0"/>
              <a:t>producir. La densidad residencial es entonces </a:t>
            </a:r>
            <a:r>
              <a:rPr lang="es-MX" i="1" smtClean="0"/>
              <a:t>1/q</a:t>
            </a:r>
            <a:endParaRPr lang="en-US" smtClean="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0576F96D-E10C-43E1-BA2D-62BE249A4968}" type="slidenum">
              <a:rPr lang="es-ES"/>
              <a:pPr>
                <a:defRPr/>
              </a:pPr>
              <a:t>60</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rtlCol="0">
            <a:normAutofit fontScale="92500" lnSpcReduction="10000"/>
          </a:bodyPr>
          <a:lstStyle/>
          <a:p>
            <a:pPr marL="514350" indent="-514350" fontAlgn="auto">
              <a:spcAft>
                <a:spcPts val="0"/>
              </a:spcAft>
              <a:buFont typeface="+mj-lt"/>
              <a:buAutoNum type="arabicPeriod" startAt="5"/>
              <a:defRPr/>
            </a:pPr>
            <a:r>
              <a:rPr lang="es-MX" dirty="0" smtClean="0"/>
              <a:t>La vivienda está ocupada por el hogar que ofrezca la mayor renta, y la tierra es asignada al uso que produzca la mayor renta</a:t>
            </a:r>
          </a:p>
          <a:p>
            <a:pPr marL="514350" indent="-514350" fontAlgn="auto">
              <a:spcAft>
                <a:spcPts val="0"/>
              </a:spcAft>
              <a:buFont typeface="Arial" pitchFamily="34" charset="0"/>
              <a:buChar char="•"/>
              <a:defRPr/>
            </a:pPr>
            <a:r>
              <a:rPr lang="es-MX" dirty="0" smtClean="0"/>
              <a:t>Consecuencia: a medida que nos movemos del centro hacia fuera la renta disminuye para compensar exactamente los mayores costos de traslado, en equilibrio.</a:t>
            </a:r>
          </a:p>
          <a:p>
            <a:pPr marL="514350" indent="-514350" fontAlgn="auto">
              <a:spcAft>
                <a:spcPts val="0"/>
              </a:spcAft>
              <a:buFont typeface="Arial" pitchFamily="34" charset="0"/>
              <a:buChar char="•"/>
              <a:defRPr/>
            </a:pPr>
            <a:r>
              <a:rPr lang="es-MX" dirty="0" smtClean="0"/>
              <a:t>Si no fuera así, los hogares más cerca del centro tendría más ingreso disponible para gastar en otros bienes, </a:t>
            </a:r>
            <a:r>
              <a:rPr lang="es-MX" i="1" dirty="0" smtClean="0"/>
              <a:t>x</a:t>
            </a:r>
            <a:endParaRPr lang="en-US" dirty="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3A66ECC7-7AED-4BFB-BADB-D25CB3290402}" type="slidenum">
              <a:rPr lang="es-ES"/>
              <a:pPr>
                <a:defRPr/>
              </a:pPr>
              <a:t>61</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rtlCol="0">
            <a:normAutofit lnSpcReduction="10000"/>
          </a:bodyPr>
          <a:lstStyle/>
          <a:p>
            <a:pPr marL="514350" indent="-514350" fontAlgn="auto">
              <a:spcAft>
                <a:spcPts val="0"/>
              </a:spcAft>
              <a:buFont typeface="Arial" pitchFamily="34" charset="0"/>
              <a:buChar char="•"/>
              <a:defRPr/>
            </a:pPr>
            <a:r>
              <a:rPr lang="es-MX" dirty="0" smtClean="0"/>
              <a:t>Los hogares más alejados del centro se querrán mover más cerca. </a:t>
            </a:r>
          </a:p>
          <a:p>
            <a:pPr marL="514350" indent="-514350" fontAlgn="auto">
              <a:spcAft>
                <a:spcPts val="0"/>
              </a:spcAft>
              <a:buFont typeface="Arial" pitchFamily="34" charset="0"/>
              <a:buChar char="•"/>
              <a:defRPr/>
            </a:pPr>
            <a:r>
              <a:rPr lang="es-MX" dirty="0" smtClean="0"/>
              <a:t>Ofrecerán rentas más altas. </a:t>
            </a:r>
          </a:p>
          <a:p>
            <a:pPr marL="514350" indent="-514350" fontAlgn="auto">
              <a:spcAft>
                <a:spcPts val="0"/>
              </a:spcAft>
              <a:buFont typeface="Arial" pitchFamily="34" charset="0"/>
              <a:buChar char="•"/>
              <a:defRPr/>
            </a:pPr>
            <a:r>
              <a:rPr lang="es-MX" dirty="0" smtClean="0"/>
              <a:t>Las rentas crecerán más cerca del centro y bajarán más lejos</a:t>
            </a:r>
          </a:p>
          <a:p>
            <a:pPr marL="514350" indent="-514350" fontAlgn="auto">
              <a:spcAft>
                <a:spcPts val="0"/>
              </a:spcAft>
              <a:buFont typeface="Arial" pitchFamily="34" charset="0"/>
              <a:buChar char="•"/>
              <a:defRPr/>
            </a:pPr>
            <a:r>
              <a:rPr lang="es-MX" dirty="0" smtClean="0"/>
              <a:t>Hasta que las diferencias en la renta compensen exactamente las diferencias en traslado. Allí no habrá más incentivos a moverse y el mercado estará en equilibrio</a:t>
            </a:r>
            <a:endParaRPr lang="en-US" dirty="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4A90AE14-C58F-4936-9312-DF2861117AC7}" type="slidenum">
              <a:rPr lang="es-ES"/>
              <a:pPr>
                <a:defRPr/>
              </a:pPr>
              <a:t>62</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rtlCol="0">
            <a:normAutofit lnSpcReduction="10000"/>
          </a:bodyPr>
          <a:lstStyle/>
          <a:p>
            <a:pPr marL="514350" indent="-514350" fontAlgn="auto">
              <a:spcAft>
                <a:spcPts val="0"/>
              </a:spcAft>
              <a:buFont typeface="Arial" pitchFamily="34" charset="0"/>
              <a:buChar char="•"/>
              <a:defRPr/>
            </a:pPr>
            <a:r>
              <a:rPr lang="es-MX" dirty="0" smtClean="0"/>
              <a:t>Notar que como todos los hogares son idénticos, el gasto en otros bienes </a:t>
            </a:r>
            <a:r>
              <a:rPr lang="es-MX" i="1" dirty="0" smtClean="0"/>
              <a:t>x </a:t>
            </a:r>
            <a:r>
              <a:rPr lang="es-MX" dirty="0" smtClean="0"/>
              <a:t>en equilibrio debe ser idéntico </a:t>
            </a:r>
          </a:p>
          <a:p>
            <a:pPr marL="514350" indent="-514350" algn="ctr" fontAlgn="auto">
              <a:spcAft>
                <a:spcPts val="0"/>
              </a:spcAft>
              <a:buFont typeface="Arial" pitchFamily="34" charset="0"/>
              <a:buChar char="•"/>
              <a:defRPr/>
            </a:pPr>
            <a:endParaRPr lang="es-MX" dirty="0" smtClean="0"/>
          </a:p>
          <a:p>
            <a:pPr marL="514350" indent="-514350" algn="ctr" fontAlgn="auto">
              <a:spcAft>
                <a:spcPts val="0"/>
              </a:spcAft>
              <a:buFont typeface="Arial" pitchFamily="34" charset="0"/>
              <a:buChar char="•"/>
              <a:defRPr/>
            </a:pPr>
            <a:endParaRPr lang="es-MX" dirty="0" smtClean="0"/>
          </a:p>
          <a:p>
            <a:pPr marL="514350" indent="-514350" fontAlgn="auto">
              <a:spcAft>
                <a:spcPts val="0"/>
              </a:spcAft>
              <a:buFont typeface="Arial" pitchFamily="34" charset="0"/>
              <a:buChar char="•"/>
              <a:defRPr/>
            </a:pPr>
            <a:r>
              <a:rPr lang="es-MX" dirty="0" smtClean="0"/>
              <a:t>En el centro, </a:t>
            </a:r>
            <a:r>
              <a:rPr lang="es-MX" i="1" dirty="0" smtClean="0"/>
              <a:t>d = 0, </a:t>
            </a:r>
            <a:r>
              <a:rPr lang="es-MX" dirty="0" smtClean="0"/>
              <a:t>los hogares pagarán una renta </a:t>
            </a:r>
            <a:r>
              <a:rPr lang="es-MX" i="1" dirty="0" smtClean="0"/>
              <a:t>R(0) </a:t>
            </a:r>
            <a:r>
              <a:rPr lang="es-MX" dirty="0" smtClean="0"/>
              <a:t>= y – x</a:t>
            </a:r>
            <a:r>
              <a:rPr lang="es-MX" baseline="30000" dirty="0" smtClean="0"/>
              <a:t>0</a:t>
            </a:r>
          </a:p>
          <a:p>
            <a:pPr marL="514350" indent="-514350" fontAlgn="auto">
              <a:spcAft>
                <a:spcPts val="0"/>
              </a:spcAft>
              <a:buFont typeface="Arial" pitchFamily="34" charset="0"/>
              <a:buChar char="•"/>
              <a:defRPr/>
            </a:pPr>
            <a:r>
              <a:rPr lang="es-MX" dirty="0" smtClean="0"/>
              <a:t>A cierta distancia, </a:t>
            </a:r>
            <a:r>
              <a:rPr lang="es-MX" i="1" dirty="0" smtClean="0"/>
              <a:t>b, </a:t>
            </a:r>
            <a:r>
              <a:rPr lang="es-MX" dirty="0" smtClean="0"/>
              <a:t>la ciudad termina y la renta es la más barata</a:t>
            </a:r>
            <a:endParaRPr lang="en-US" dirty="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5D8FEFD9-C211-449C-B6AA-A9D09BBA340F}" type="slidenum">
              <a:rPr lang="es-ES"/>
              <a:pPr>
                <a:defRPr/>
              </a:pPr>
              <a:t>63</a:t>
            </a:fld>
            <a:endParaRPr lang="es-ES"/>
          </a:p>
        </p:txBody>
      </p:sp>
      <p:graphicFrame>
        <p:nvGraphicFramePr>
          <p:cNvPr id="6" name="Object 2"/>
          <p:cNvGraphicFramePr>
            <a:graphicFrameLocks noChangeAspect="1"/>
          </p:cNvGraphicFramePr>
          <p:nvPr/>
        </p:nvGraphicFramePr>
        <p:xfrm>
          <a:off x="2714625" y="3214688"/>
          <a:ext cx="3429000" cy="685800"/>
        </p:xfrm>
        <a:graphic>
          <a:graphicData uri="http://schemas.openxmlformats.org/presentationml/2006/ole">
            <p:oleObj spid="_x0000_s44034" name="Equation" r:id="rId3" imgW="1143000" imgH="228600" progId="">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rtlCol="0">
            <a:normAutofit lnSpcReduction="10000"/>
          </a:bodyPr>
          <a:lstStyle/>
          <a:p>
            <a:pPr marL="514350" indent="-514350" fontAlgn="auto">
              <a:spcAft>
                <a:spcPts val="0"/>
              </a:spcAft>
              <a:buFont typeface="Arial" pitchFamily="34" charset="0"/>
              <a:buChar char="•"/>
              <a:defRPr/>
            </a:pPr>
            <a:r>
              <a:rPr lang="es-MX" dirty="0" smtClean="0"/>
              <a:t>Supongamos que más allá de este borde de la ciudad la tierra se destina a la agricultura y gana una renta </a:t>
            </a:r>
            <a:r>
              <a:rPr lang="es-MX" i="1" dirty="0" smtClean="0"/>
              <a:t>r </a:t>
            </a:r>
            <a:r>
              <a:rPr lang="es-MX" i="1" baseline="30000" dirty="0" smtClean="0"/>
              <a:t>a</a:t>
            </a:r>
            <a:r>
              <a:rPr lang="es-MX" dirty="0" smtClean="0"/>
              <a:t>, por m</a:t>
            </a:r>
            <a:r>
              <a:rPr lang="es-MX" baseline="30000" dirty="0" smtClean="0"/>
              <a:t>2</a:t>
            </a:r>
            <a:r>
              <a:rPr lang="es-MX" dirty="0" smtClean="0"/>
              <a:t>.  </a:t>
            </a:r>
          </a:p>
          <a:p>
            <a:pPr marL="514350" indent="-514350" fontAlgn="auto">
              <a:spcAft>
                <a:spcPts val="0"/>
              </a:spcAft>
              <a:buFont typeface="Arial" pitchFamily="34" charset="0"/>
              <a:buChar char="•"/>
              <a:defRPr/>
            </a:pPr>
            <a:r>
              <a:rPr lang="es-MX" dirty="0" smtClean="0"/>
              <a:t>Como suponemos que el propietario de la tierra busca maximizar los ingresos de su tierra si la renta que puede obtener vendiendo la tierra para desarrollo urbano es mayor que la que puede obtener trabajando la tierra, la venderá</a:t>
            </a:r>
            <a:endParaRPr lang="en-US" dirty="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70826AEA-419C-4E2F-8506-B77D831453B9}" type="slidenum">
              <a:rPr lang="es-ES"/>
              <a:pPr>
                <a:defRPr/>
              </a:pPr>
              <a:t>64</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rtlCol="0">
            <a:normAutofit fontScale="92500" lnSpcReduction="10000"/>
          </a:bodyPr>
          <a:lstStyle/>
          <a:p>
            <a:pPr marL="514350" indent="-514350" fontAlgn="auto">
              <a:spcAft>
                <a:spcPts val="0"/>
              </a:spcAft>
              <a:buFont typeface="Arial" pitchFamily="34" charset="0"/>
              <a:buChar char="•"/>
              <a:defRPr/>
            </a:pPr>
            <a:r>
              <a:rPr lang="es-MX" dirty="0" smtClean="0"/>
              <a:t>Al borde la ciudad, </a:t>
            </a:r>
            <a:r>
              <a:rPr lang="es-MX" i="1" dirty="0" smtClean="0"/>
              <a:t>b, </a:t>
            </a:r>
            <a:r>
              <a:rPr lang="es-MX" dirty="0" smtClean="0"/>
              <a:t>los dueños de la tierra pueden alquilarla a renta </a:t>
            </a:r>
            <a:r>
              <a:rPr lang="es-MX" i="1" dirty="0" smtClean="0"/>
              <a:t>r </a:t>
            </a:r>
            <a:r>
              <a:rPr lang="es-MX" i="1" baseline="30000" dirty="0" smtClean="0"/>
              <a:t>a</a:t>
            </a:r>
            <a:r>
              <a:rPr lang="es-MX" dirty="0" smtClean="0"/>
              <a:t>, por m</a:t>
            </a:r>
            <a:r>
              <a:rPr lang="es-MX" baseline="30000" dirty="0" smtClean="0"/>
              <a:t>2</a:t>
            </a:r>
            <a:r>
              <a:rPr lang="es-MX" dirty="0" smtClean="0"/>
              <a:t>. </a:t>
            </a:r>
          </a:p>
          <a:p>
            <a:pPr marL="514350" indent="-514350" fontAlgn="auto">
              <a:spcAft>
                <a:spcPts val="0"/>
              </a:spcAft>
              <a:buFont typeface="Arial" pitchFamily="34" charset="0"/>
              <a:buChar char="•"/>
              <a:defRPr/>
            </a:pPr>
            <a:r>
              <a:rPr lang="es-MX" dirty="0" smtClean="0"/>
              <a:t>Un terreno puede ser rentado con destino a vivienda por </a:t>
            </a:r>
            <a:r>
              <a:rPr lang="es-MX" i="1" dirty="0" smtClean="0"/>
              <a:t>r </a:t>
            </a:r>
            <a:r>
              <a:rPr lang="es-MX" i="1" baseline="30000" dirty="0" smtClean="0"/>
              <a:t>a </a:t>
            </a:r>
            <a:r>
              <a:rPr lang="es-MX" dirty="0" smtClean="0"/>
              <a:t>*q. (densidad fija)</a:t>
            </a:r>
          </a:p>
          <a:p>
            <a:pPr marL="514350" indent="-514350" fontAlgn="auto">
              <a:spcAft>
                <a:spcPts val="0"/>
              </a:spcAft>
              <a:buFont typeface="Arial" pitchFamily="34" charset="0"/>
              <a:buChar char="•"/>
              <a:defRPr/>
            </a:pPr>
            <a:r>
              <a:rPr lang="es-MX" dirty="0" smtClean="0"/>
              <a:t>La renta de la tierra para una unidad de vivienda al borde de la ciudad tiene dos componentes</a:t>
            </a:r>
            <a:r>
              <a:rPr lang="en-US" dirty="0" smtClean="0"/>
              <a:t>:</a:t>
            </a:r>
          </a:p>
          <a:p>
            <a:pPr marL="514350" indent="-514350" fontAlgn="auto">
              <a:spcAft>
                <a:spcPts val="0"/>
              </a:spcAft>
              <a:buFont typeface="Arial" pitchFamily="34" charset="0"/>
              <a:buChar char="•"/>
              <a:defRPr/>
            </a:pPr>
            <a:r>
              <a:rPr lang="es-MX" dirty="0" smtClean="0"/>
              <a:t>La renta de la tierra: </a:t>
            </a:r>
          </a:p>
          <a:p>
            <a:pPr marL="514350" indent="-514350" fontAlgn="auto">
              <a:spcAft>
                <a:spcPts val="0"/>
              </a:spcAft>
              <a:buFont typeface="Arial" pitchFamily="34" charset="0"/>
              <a:buChar char="•"/>
              <a:defRPr/>
            </a:pPr>
            <a:r>
              <a:rPr lang="es-MX" dirty="0" smtClean="0"/>
              <a:t>La renta de estructura: costo anualizado de construcción, </a:t>
            </a:r>
            <a:r>
              <a:rPr lang="es-MX" i="1" dirty="0" smtClean="0"/>
              <a:t>c</a:t>
            </a:r>
            <a:endParaRPr lang="es-MX" dirty="0" smtClean="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19AABE89-7E39-4079-8A83-DDD4952FF888}" type="slidenum">
              <a:rPr lang="es-ES"/>
              <a:pPr>
                <a:defRPr/>
              </a:pPr>
              <a:t>65</a:t>
            </a:fld>
            <a:endParaRPr lang="es-ES"/>
          </a:p>
        </p:txBody>
      </p:sp>
      <p:graphicFrame>
        <p:nvGraphicFramePr>
          <p:cNvPr id="6" name="Object 2"/>
          <p:cNvGraphicFramePr>
            <a:graphicFrameLocks noChangeAspect="1"/>
          </p:cNvGraphicFramePr>
          <p:nvPr/>
        </p:nvGraphicFramePr>
        <p:xfrm>
          <a:off x="4429125" y="4286250"/>
          <a:ext cx="976313" cy="585788"/>
        </p:xfrm>
        <a:graphic>
          <a:graphicData uri="http://schemas.openxmlformats.org/presentationml/2006/ole">
            <p:oleObj spid="_x0000_s46082" name="Equation" r:id="rId3" imgW="380880" imgH="228600" progId="">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4"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rtlCol="0">
            <a:normAutofit lnSpcReduction="10000"/>
          </a:bodyPr>
          <a:lstStyle/>
          <a:p>
            <a:pPr marL="514350" indent="-514350" fontAlgn="auto">
              <a:spcAft>
                <a:spcPts val="0"/>
              </a:spcAft>
              <a:buFont typeface="Arial" pitchFamily="34" charset="0"/>
              <a:buChar char="•"/>
              <a:defRPr/>
            </a:pPr>
            <a:r>
              <a:rPr lang="es-MX" dirty="0" smtClean="0"/>
              <a:t>Combinando esto con la ecuación anterior</a:t>
            </a:r>
          </a:p>
          <a:p>
            <a:pPr marL="514350" indent="-514350" fontAlgn="auto">
              <a:spcAft>
                <a:spcPts val="0"/>
              </a:spcAft>
              <a:buFont typeface="Arial" pitchFamily="34" charset="0"/>
              <a:buChar char="•"/>
              <a:defRPr/>
            </a:pPr>
            <a:endParaRPr lang="es-MX" dirty="0" smtClean="0"/>
          </a:p>
          <a:p>
            <a:pPr marL="514350" indent="-514350" fontAlgn="auto">
              <a:spcAft>
                <a:spcPts val="0"/>
              </a:spcAft>
              <a:buFont typeface="Arial" pitchFamily="34" charset="0"/>
              <a:buChar char="•"/>
              <a:defRPr/>
            </a:pPr>
            <a:endParaRPr lang="es-MX" dirty="0" smtClean="0"/>
          </a:p>
          <a:p>
            <a:pPr marL="514350" indent="-514350" fontAlgn="auto">
              <a:spcAft>
                <a:spcPts val="0"/>
              </a:spcAft>
              <a:buFont typeface="Arial" pitchFamily="34" charset="0"/>
              <a:buChar char="•"/>
              <a:defRPr/>
            </a:pPr>
            <a:endParaRPr lang="es-MX" dirty="0" smtClean="0"/>
          </a:p>
          <a:p>
            <a:pPr marL="514350" indent="-514350" fontAlgn="auto">
              <a:spcAft>
                <a:spcPts val="0"/>
              </a:spcAft>
              <a:buFont typeface="Arial" pitchFamily="34" charset="0"/>
              <a:buChar char="•"/>
              <a:defRPr/>
            </a:pPr>
            <a:r>
              <a:rPr lang="es-MX" dirty="0" smtClean="0"/>
              <a:t>Esto es lo que una casa que vive en el borde de la ciudad y se traslada al centro de la ciudad consume de otros bienes, si paga una renta que debe cubrir la renta de la tierra + la renta de la estructura </a:t>
            </a:r>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CBCC2A1C-B5D3-4EF1-B0DA-C79DFA51A1B5}" type="slidenum">
              <a:rPr lang="es-ES"/>
              <a:pPr>
                <a:defRPr/>
              </a:pPr>
              <a:t>66</a:t>
            </a:fld>
            <a:endParaRPr lang="es-ES"/>
          </a:p>
        </p:txBody>
      </p:sp>
      <p:graphicFrame>
        <p:nvGraphicFramePr>
          <p:cNvPr id="11" name="Object 7"/>
          <p:cNvGraphicFramePr>
            <a:graphicFrameLocks noChangeAspect="1"/>
          </p:cNvGraphicFramePr>
          <p:nvPr/>
        </p:nvGraphicFramePr>
        <p:xfrm>
          <a:off x="3071813" y="2357438"/>
          <a:ext cx="2714625" cy="542925"/>
        </p:xfrm>
        <a:graphic>
          <a:graphicData uri="http://schemas.openxmlformats.org/presentationml/2006/ole">
            <p:oleObj spid="_x0000_s47111" name="Equation" r:id="rId3" imgW="1143000" imgH="228600" progId="">
              <p:embed/>
            </p:oleObj>
          </a:graphicData>
        </a:graphic>
      </p:graphicFrame>
      <p:graphicFrame>
        <p:nvGraphicFramePr>
          <p:cNvPr id="13" name="Object 9"/>
          <p:cNvGraphicFramePr>
            <a:graphicFrameLocks noChangeAspect="1"/>
          </p:cNvGraphicFramePr>
          <p:nvPr/>
        </p:nvGraphicFramePr>
        <p:xfrm>
          <a:off x="2714625" y="3071813"/>
          <a:ext cx="3448050" cy="642937"/>
        </p:xfrm>
        <a:graphic>
          <a:graphicData uri="http://schemas.openxmlformats.org/presentationml/2006/ole">
            <p:oleObj spid="_x0000_s47113" name="Equation" r:id="rId4" imgW="1498320" imgH="279360" progId="">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4"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a:lstStyle/>
          <a:p>
            <a:pPr marL="514350" indent="-514350"/>
            <a:r>
              <a:rPr lang="es-MX" smtClean="0"/>
              <a:t>Combinando las dos ecuaciones anteriores podemos obtener ilustrar como varía la renta con relación a la distancia respecto del borde de la ciudad:</a:t>
            </a:r>
          </a:p>
          <a:p>
            <a:pPr marL="514350" indent="-514350"/>
            <a:endParaRPr lang="es-MX" smtClean="0"/>
          </a:p>
          <a:p>
            <a:pPr marL="514350" indent="-514350"/>
            <a:endParaRPr lang="es-MX" smtClean="0"/>
          </a:p>
          <a:p>
            <a:pPr marL="514350" indent="-514350"/>
            <a:endParaRPr lang="es-MX" smtClean="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57814361-B30A-4E52-A915-56095A414362}" type="slidenum">
              <a:rPr lang="es-ES"/>
              <a:pPr>
                <a:defRPr/>
              </a:pPr>
              <a:t>67</a:t>
            </a:fld>
            <a:endParaRPr lang="es-ES"/>
          </a:p>
        </p:txBody>
      </p:sp>
      <p:graphicFrame>
        <p:nvGraphicFramePr>
          <p:cNvPr id="11" name="Object 2"/>
          <p:cNvGraphicFramePr>
            <a:graphicFrameLocks noChangeAspect="1"/>
          </p:cNvGraphicFramePr>
          <p:nvPr/>
        </p:nvGraphicFramePr>
        <p:xfrm>
          <a:off x="2928938" y="3786188"/>
          <a:ext cx="2714625" cy="542925"/>
        </p:xfrm>
        <a:graphic>
          <a:graphicData uri="http://schemas.openxmlformats.org/presentationml/2006/ole">
            <p:oleObj spid="_x0000_s48130" name="Equation" r:id="rId3" imgW="1143000" imgH="228600" progId="">
              <p:embed/>
            </p:oleObj>
          </a:graphicData>
        </a:graphic>
      </p:graphicFrame>
      <p:graphicFrame>
        <p:nvGraphicFramePr>
          <p:cNvPr id="8" name="Object 4"/>
          <p:cNvGraphicFramePr>
            <a:graphicFrameLocks noChangeAspect="1"/>
          </p:cNvGraphicFramePr>
          <p:nvPr/>
        </p:nvGraphicFramePr>
        <p:xfrm>
          <a:off x="2714625" y="4572000"/>
          <a:ext cx="3302000" cy="422275"/>
        </p:xfrm>
        <a:graphic>
          <a:graphicData uri="http://schemas.openxmlformats.org/presentationml/2006/ole">
            <p:oleObj spid="_x0000_s48132" name="Equation" r:id="rId4" imgW="2184120" imgH="279360" progId="">
              <p:embed/>
            </p:oleObj>
          </a:graphicData>
        </a:graphic>
      </p:graphicFrame>
      <p:graphicFrame>
        <p:nvGraphicFramePr>
          <p:cNvPr id="9" name="Object 5"/>
          <p:cNvGraphicFramePr>
            <a:graphicFrameLocks noChangeAspect="1"/>
          </p:cNvGraphicFramePr>
          <p:nvPr/>
        </p:nvGraphicFramePr>
        <p:xfrm>
          <a:off x="1857375" y="5143500"/>
          <a:ext cx="6037263" cy="928688"/>
        </p:xfrm>
        <a:graphic>
          <a:graphicData uri="http://schemas.openxmlformats.org/presentationml/2006/ole">
            <p:oleObj spid="_x0000_s48133" name="Equation" r:id="rId5" imgW="1815840" imgH="279360" progId="">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1 Título"/>
          <p:cNvSpPr>
            <a:spLocks noGrp="1"/>
          </p:cNvSpPr>
          <p:nvPr>
            <p:ph type="title"/>
          </p:nvPr>
        </p:nvSpPr>
        <p:spPr/>
        <p:txBody>
          <a:bodyPr/>
          <a:lstStyle/>
          <a:p>
            <a:r>
              <a:rPr lang="es-MX" smtClean="0"/>
              <a:t>UN MODELO SENCILLO</a:t>
            </a:r>
            <a:endParaRPr lang="en-US" smtClean="0"/>
          </a:p>
        </p:txBody>
      </p:sp>
      <p:sp>
        <p:nvSpPr>
          <p:cNvPr id="3" name="2 Marcador de contenido"/>
          <p:cNvSpPr>
            <a:spLocks noGrp="1"/>
          </p:cNvSpPr>
          <p:nvPr>
            <p:ph idx="1"/>
          </p:nvPr>
        </p:nvSpPr>
        <p:spPr/>
        <p:txBody>
          <a:bodyPr rtlCol="0">
            <a:normAutofit lnSpcReduction="10000"/>
          </a:bodyPr>
          <a:lstStyle/>
          <a:p>
            <a:pPr marL="514350" indent="-514350" fontAlgn="auto">
              <a:spcAft>
                <a:spcPts val="0"/>
              </a:spcAft>
              <a:buFont typeface="Arial" pitchFamily="34" charset="0"/>
              <a:buChar char="•"/>
              <a:defRPr/>
            </a:pPr>
            <a:endParaRPr lang="es-MX" dirty="0" smtClean="0"/>
          </a:p>
          <a:p>
            <a:pPr marL="514350" indent="-514350" fontAlgn="auto">
              <a:spcAft>
                <a:spcPts val="0"/>
              </a:spcAft>
              <a:buFont typeface="Arial" pitchFamily="34" charset="0"/>
              <a:buChar char="•"/>
              <a:defRPr/>
            </a:pPr>
            <a:endParaRPr lang="es-MX" dirty="0" smtClean="0"/>
          </a:p>
          <a:p>
            <a:pPr marL="514350" indent="-514350" fontAlgn="auto">
              <a:spcAft>
                <a:spcPts val="0"/>
              </a:spcAft>
              <a:buFont typeface="Arial" pitchFamily="34" charset="0"/>
              <a:buChar char="•"/>
              <a:defRPr/>
            </a:pPr>
            <a:endParaRPr lang="es-MX" dirty="0" smtClean="0"/>
          </a:p>
          <a:p>
            <a:pPr marL="514350" indent="-514350" fontAlgn="auto">
              <a:spcAft>
                <a:spcPts val="0"/>
              </a:spcAft>
              <a:buFont typeface="Arial" pitchFamily="34" charset="0"/>
              <a:buChar char="•"/>
              <a:defRPr/>
            </a:pPr>
            <a:r>
              <a:rPr lang="es-MX" dirty="0" smtClean="0"/>
              <a:t>La renta en un punto de la ciudad absorbe la diferencia de costos de traslados entre ese punto y el borde de la ciudad. Sólo de esta manera compensa ambos costos y a los hogares les será indistinto vivir en cualquier punto</a:t>
            </a:r>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E988E8C7-29D2-4E49-B4DF-1586ECD5516E}" type="slidenum">
              <a:rPr lang="es-ES"/>
              <a:pPr>
                <a:defRPr/>
              </a:pPr>
              <a:t>68</a:t>
            </a:fld>
            <a:endParaRPr lang="es-ES"/>
          </a:p>
        </p:txBody>
      </p:sp>
      <p:graphicFrame>
        <p:nvGraphicFramePr>
          <p:cNvPr id="9" name="Object 4"/>
          <p:cNvGraphicFramePr>
            <a:graphicFrameLocks noChangeAspect="1"/>
          </p:cNvGraphicFramePr>
          <p:nvPr/>
        </p:nvGraphicFramePr>
        <p:xfrm>
          <a:off x="1714500" y="1857375"/>
          <a:ext cx="6037263" cy="928688"/>
        </p:xfrm>
        <a:graphic>
          <a:graphicData uri="http://schemas.openxmlformats.org/presentationml/2006/ole">
            <p:oleObj spid="_x0000_s49156" name="Equation" r:id="rId3" imgW="1815840" imgH="279360" progId="">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MX" dirty="0" smtClean="0"/>
              <a:t>Componentes de la renta de una vivienda</a:t>
            </a:r>
            <a:endParaRPr lang="en-US" dirty="0"/>
          </a:p>
        </p:txBody>
      </p:sp>
      <p:sp>
        <p:nvSpPr>
          <p:cNvPr id="3" name="2 Marcador de contenido"/>
          <p:cNvSpPr>
            <a:spLocks noGrp="1"/>
          </p:cNvSpPr>
          <p:nvPr>
            <p:ph idx="1"/>
          </p:nvPr>
        </p:nvSpPr>
        <p:spPr/>
        <p:txBody>
          <a:bodyPr rtlCol="0">
            <a:normAutofit fontScale="92500" lnSpcReduction="10000"/>
          </a:bodyPr>
          <a:lstStyle/>
          <a:p>
            <a:pPr marL="514350" indent="-514350" fontAlgn="auto">
              <a:spcAft>
                <a:spcPts val="0"/>
              </a:spcAft>
              <a:buFont typeface="Arial" pitchFamily="34" charset="0"/>
              <a:buChar char="•"/>
              <a:defRPr/>
            </a:pPr>
            <a:r>
              <a:rPr lang="es-MX" dirty="0" smtClean="0"/>
              <a:t>La renta necesaria para convertir un terreno destinado a agricultura en urbano: </a:t>
            </a:r>
            <a:r>
              <a:rPr lang="es-MX" i="1" dirty="0" smtClean="0"/>
              <a:t>r </a:t>
            </a:r>
            <a:r>
              <a:rPr lang="es-MX" i="1" baseline="30000" dirty="0" smtClean="0"/>
              <a:t>a </a:t>
            </a:r>
            <a:r>
              <a:rPr lang="es-MX" dirty="0" smtClean="0"/>
              <a:t>*q</a:t>
            </a:r>
          </a:p>
          <a:p>
            <a:pPr marL="514350" indent="-514350" fontAlgn="auto">
              <a:spcAft>
                <a:spcPts val="0"/>
              </a:spcAft>
              <a:buFont typeface="Arial" pitchFamily="34" charset="0"/>
              <a:buChar char="•"/>
              <a:defRPr/>
            </a:pPr>
            <a:r>
              <a:rPr lang="es-MX" dirty="0" smtClean="0"/>
              <a:t>La renta de la estructura: </a:t>
            </a:r>
            <a:r>
              <a:rPr lang="es-MX" i="1" dirty="0" smtClean="0"/>
              <a:t>c</a:t>
            </a:r>
          </a:p>
          <a:p>
            <a:pPr marL="514350" indent="-514350" fontAlgn="auto">
              <a:spcAft>
                <a:spcPts val="0"/>
              </a:spcAft>
              <a:buFont typeface="Arial" pitchFamily="34" charset="0"/>
              <a:buChar char="•"/>
              <a:defRPr/>
            </a:pPr>
            <a:r>
              <a:rPr lang="es-MX" dirty="0" smtClean="0"/>
              <a:t>La renta por la localización (resultante del ahorro en los costos de transporte): </a:t>
            </a:r>
            <a:r>
              <a:rPr lang="es-MX" i="1" dirty="0" smtClean="0"/>
              <a:t>k*(b-d)</a:t>
            </a:r>
          </a:p>
          <a:p>
            <a:pPr marL="514350" indent="-514350" fontAlgn="auto">
              <a:spcAft>
                <a:spcPts val="0"/>
              </a:spcAft>
              <a:buFont typeface="Arial" pitchFamily="34" charset="0"/>
              <a:buChar char="•"/>
              <a:defRPr/>
            </a:pPr>
            <a:r>
              <a:rPr lang="es-MX" dirty="0" smtClean="0"/>
              <a:t>Las dos primeras son constantes entre localizaciones</a:t>
            </a:r>
          </a:p>
          <a:p>
            <a:pPr marL="514350" indent="-514350" fontAlgn="auto">
              <a:spcAft>
                <a:spcPts val="0"/>
              </a:spcAft>
              <a:buFont typeface="Arial" pitchFamily="34" charset="0"/>
              <a:buChar char="•"/>
              <a:defRPr/>
            </a:pPr>
            <a:r>
              <a:rPr lang="es-MX" dirty="0" smtClean="0"/>
              <a:t>La otra cambia con la distancia al centro: </a:t>
            </a:r>
            <a:r>
              <a:rPr lang="es-MX" i="1" dirty="0" smtClean="0"/>
              <a:t>- k</a:t>
            </a:r>
          </a:p>
          <a:p>
            <a:pPr marL="514350" indent="-514350" fontAlgn="auto">
              <a:spcAft>
                <a:spcPts val="0"/>
              </a:spcAft>
              <a:buFont typeface="Arial" pitchFamily="34" charset="0"/>
              <a:buChar char="•"/>
              <a:defRPr/>
            </a:pPr>
            <a:r>
              <a:rPr lang="es-MX" dirty="0" smtClean="0"/>
              <a:t>Ver Gráfico siguiente</a:t>
            </a:r>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8BC57467-EB40-4A9D-BDE8-38542C929C38}" type="slidenum">
              <a:rPr lang="es-ES"/>
              <a:pPr>
                <a:defRPr/>
              </a:pPr>
              <a:t>69</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s-ES" sz="3000" dirty="0" smtClean="0"/>
              <a:t>EL MERCADO DE PROPIEDADES COMO ACTIVOS</a:t>
            </a:r>
            <a:endParaRPr lang="es-ES" sz="3000" dirty="0"/>
          </a:p>
        </p:txBody>
      </p:sp>
      <p:sp>
        <p:nvSpPr>
          <p:cNvPr id="23554" name="2 Marcador de contenido"/>
          <p:cNvSpPr>
            <a:spLocks noGrp="1"/>
          </p:cNvSpPr>
          <p:nvPr>
            <p:ph idx="1"/>
          </p:nvPr>
        </p:nvSpPr>
        <p:spPr/>
        <p:txBody>
          <a:bodyPr/>
          <a:lstStyle/>
          <a:p>
            <a:r>
              <a:rPr lang="es-ES" dirty="0" smtClean="0"/>
              <a:t>¿Cuáles son los determinantes de la </a:t>
            </a:r>
            <a:r>
              <a:rPr lang="es-ES" b="1" dirty="0" smtClean="0"/>
              <a:t>demanda</a:t>
            </a:r>
            <a:r>
              <a:rPr lang="es-ES" dirty="0" smtClean="0"/>
              <a:t> de propiedades como activo?</a:t>
            </a:r>
          </a:p>
          <a:p>
            <a:pPr lvl="1"/>
            <a:r>
              <a:rPr lang="es-ES" dirty="0" smtClean="0"/>
              <a:t>precio</a:t>
            </a:r>
          </a:p>
          <a:p>
            <a:pPr lvl="1"/>
            <a:r>
              <a:rPr lang="es-ES" dirty="0" smtClean="0"/>
              <a:t>Ingreso por rentas (alquiler) del activo</a:t>
            </a:r>
          </a:p>
          <a:p>
            <a:pPr lvl="1"/>
            <a:r>
              <a:rPr lang="es-ES" dirty="0" smtClean="0"/>
              <a:t>Para hablar de los alquileres y como se determinan debemos pasar del mercado de propiedades como activos al mercado de propiedades para alquilar</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81AC63B2-ADC5-4608-A799-3D997F70D8D0}" type="slidenum">
              <a:rPr lang="es-ES"/>
              <a:pPr>
                <a:defRPr/>
              </a:pPr>
              <a:t>7</a:t>
            </a:fld>
            <a:endParaRPr lang="es-ES"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MX" dirty="0" smtClean="0"/>
              <a:t>Componentes de la renta de una vivienda</a:t>
            </a:r>
            <a:endParaRPr lang="en-US" dirty="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E489F89A-BD5B-4A74-94BB-9759CEA593E0}" type="slidenum">
              <a:rPr lang="es-ES"/>
              <a:pPr>
                <a:defRPr/>
              </a:pPr>
              <a:t>70</a:t>
            </a:fld>
            <a:endParaRPr lang="es-ES"/>
          </a:p>
        </p:txBody>
      </p:sp>
      <p:pic>
        <p:nvPicPr>
          <p:cNvPr id="108548" name="Picture 2"/>
          <p:cNvPicPr>
            <a:picLocks noGrp="1" noChangeAspect="1" noChangeArrowheads="1"/>
          </p:cNvPicPr>
          <p:nvPr>
            <p:ph idx="1"/>
          </p:nvPr>
        </p:nvPicPr>
        <p:blipFill>
          <a:blip r:embed="rId2" cstate="print"/>
          <a:srcRect/>
          <a:stretch>
            <a:fillRect/>
          </a:stretch>
        </p:blipFill>
        <p:spPr>
          <a:xfrm>
            <a:off x="571500" y="1500188"/>
            <a:ext cx="8001000" cy="4786312"/>
          </a:xfrm>
        </p:spPr>
      </p:pic>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Componentes de la renta de la tierra urbana</a:t>
            </a:r>
            <a:endParaRPr lang="es-ES" dirty="0"/>
          </a:p>
        </p:txBody>
      </p:sp>
      <p:sp>
        <p:nvSpPr>
          <p:cNvPr id="3" name="2 Marcador de contenido"/>
          <p:cNvSpPr>
            <a:spLocks noGrp="1"/>
          </p:cNvSpPr>
          <p:nvPr>
            <p:ph idx="1"/>
          </p:nvPr>
        </p:nvSpPr>
        <p:spPr/>
        <p:txBody>
          <a:bodyPr/>
          <a:lstStyle/>
          <a:p>
            <a:r>
              <a:rPr lang="es-ES" smtClean="0"/>
              <a:t>Los componentes de la tierra urbana se pueden pensar como residuos de la renta de la vivienda una vez que se le restan la renta de las estructuras</a:t>
            </a:r>
          </a:p>
          <a:p>
            <a:r>
              <a:rPr lang="es-ES" smtClean="0"/>
              <a:t>Si le restamos </a:t>
            </a:r>
            <a:r>
              <a:rPr lang="es-ES" i="1" smtClean="0"/>
              <a:t>c </a:t>
            </a:r>
            <a:r>
              <a:rPr lang="es-ES" smtClean="0"/>
              <a:t>a la renta de la vivienda y dividimos por cantidad de m</a:t>
            </a:r>
            <a:r>
              <a:rPr lang="es-ES" baseline="30000" smtClean="0"/>
              <a:t>2</a:t>
            </a:r>
            <a:r>
              <a:rPr lang="es-ES" smtClean="0"/>
              <a:t>, </a:t>
            </a:r>
            <a:r>
              <a:rPr lang="es-ES" i="1" smtClean="0"/>
              <a:t>q</a:t>
            </a:r>
          </a:p>
          <a:p>
            <a:r>
              <a:rPr lang="es-ES" smtClean="0"/>
              <a:t>Renta de la vivienda: </a:t>
            </a:r>
          </a:p>
          <a:p>
            <a:r>
              <a:rPr lang="es-ES" smtClean="0"/>
              <a:t>Renta de la tierra urbana: </a:t>
            </a:r>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8E9EC993-05A0-4C95-83D1-7CA9E938A8A1}" type="slidenum">
              <a:rPr lang="es-ES"/>
              <a:pPr>
                <a:defRPr/>
              </a:pPr>
              <a:t>71</a:t>
            </a:fld>
            <a:endParaRPr lang="es-ES"/>
          </a:p>
        </p:txBody>
      </p:sp>
      <p:graphicFrame>
        <p:nvGraphicFramePr>
          <p:cNvPr id="91139" name="Object 3"/>
          <p:cNvGraphicFramePr>
            <a:graphicFrameLocks noChangeAspect="1"/>
          </p:cNvGraphicFramePr>
          <p:nvPr/>
        </p:nvGraphicFramePr>
        <p:xfrm>
          <a:off x="4514850" y="3321050"/>
          <a:ext cx="114300" cy="215900"/>
        </p:xfrm>
        <a:graphic>
          <a:graphicData uri="http://schemas.openxmlformats.org/presentationml/2006/ole">
            <p:oleObj spid="_x0000_s91139" name="Ecuación" r:id="rId3" imgW="114120" imgH="215640" progId="Equation.3">
              <p:embed/>
            </p:oleObj>
          </a:graphicData>
        </a:graphic>
      </p:graphicFrame>
      <p:graphicFrame>
        <p:nvGraphicFramePr>
          <p:cNvPr id="8" name="Object 4"/>
          <p:cNvGraphicFramePr>
            <a:graphicFrameLocks noChangeAspect="1"/>
          </p:cNvGraphicFramePr>
          <p:nvPr/>
        </p:nvGraphicFramePr>
        <p:xfrm>
          <a:off x="4857750" y="4857750"/>
          <a:ext cx="3125788" cy="357188"/>
        </p:xfrm>
        <a:graphic>
          <a:graphicData uri="http://schemas.openxmlformats.org/presentationml/2006/ole">
            <p:oleObj spid="_x0000_s91140" name="Ecuación" r:id="rId4" imgW="1777680" imgH="203040" progId="Equation.3">
              <p:embed/>
            </p:oleObj>
          </a:graphicData>
        </a:graphic>
      </p:graphicFrame>
      <p:graphicFrame>
        <p:nvGraphicFramePr>
          <p:cNvPr id="9" name="Object 5"/>
          <p:cNvGraphicFramePr>
            <a:graphicFrameLocks noChangeAspect="1"/>
          </p:cNvGraphicFramePr>
          <p:nvPr/>
        </p:nvGraphicFramePr>
        <p:xfrm>
          <a:off x="5500688" y="5429250"/>
          <a:ext cx="2643187" cy="881063"/>
        </p:xfrm>
        <a:graphic>
          <a:graphicData uri="http://schemas.openxmlformats.org/presentationml/2006/ole">
            <p:oleObj spid="_x0000_s91141" name="Ecuación" r:id="rId5" imgW="1257120" imgH="41904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Componentes de la renta de la tierra urbana</a:t>
            </a:r>
            <a:endParaRPr lang="es-ES" dirty="0"/>
          </a:p>
        </p:txBody>
      </p:sp>
      <p:sp>
        <p:nvSpPr>
          <p:cNvPr id="3" name="2 Marcador de contenido"/>
          <p:cNvSpPr>
            <a:spLocks noGrp="1"/>
          </p:cNvSpPr>
          <p:nvPr>
            <p:ph idx="1"/>
          </p:nvPr>
        </p:nvSpPr>
        <p:spPr/>
        <p:txBody>
          <a:bodyPr rtlCol="0">
            <a:normAutofit/>
          </a:bodyPr>
          <a:lstStyle/>
          <a:p>
            <a:pPr fontAlgn="auto">
              <a:spcAft>
                <a:spcPts val="0"/>
              </a:spcAft>
              <a:buFont typeface="Arial" pitchFamily="34" charset="0"/>
              <a:buChar char="•"/>
              <a:defRPr/>
            </a:pPr>
            <a:r>
              <a:rPr lang="es-ES" dirty="0" smtClean="0"/>
              <a:t>Los componentes de la tierra urbana son dos:</a:t>
            </a:r>
          </a:p>
          <a:p>
            <a:pPr marL="514350" indent="-514350" fontAlgn="auto">
              <a:spcAft>
                <a:spcPts val="0"/>
              </a:spcAft>
              <a:buFont typeface="+mj-lt"/>
              <a:buAutoNum type="arabicPeriod"/>
              <a:defRPr/>
            </a:pPr>
            <a:r>
              <a:rPr lang="es-ES" dirty="0" smtClean="0"/>
              <a:t>La renta por m</a:t>
            </a:r>
            <a:r>
              <a:rPr lang="es-ES" baseline="30000" dirty="0" smtClean="0"/>
              <a:t>2</a:t>
            </a:r>
            <a:r>
              <a:rPr lang="es-ES" dirty="0" smtClean="0"/>
              <a:t> de su uso alternativo, la agricultura.</a:t>
            </a:r>
          </a:p>
          <a:p>
            <a:pPr marL="514350" indent="-514350" fontAlgn="auto">
              <a:spcAft>
                <a:spcPts val="0"/>
              </a:spcAft>
              <a:buFont typeface="+mj-lt"/>
              <a:buAutoNum type="arabicPeriod"/>
              <a:defRPr/>
            </a:pPr>
            <a:r>
              <a:rPr lang="es-ES" dirty="0" smtClean="0"/>
              <a:t>Los ahorros es transporte por m</a:t>
            </a:r>
            <a:r>
              <a:rPr lang="es-ES" baseline="30000" dirty="0" smtClean="0"/>
              <a:t>2</a:t>
            </a:r>
            <a:r>
              <a:rPr lang="es-ES" dirty="0" smtClean="0"/>
              <a:t> que resultan de construir una vivienda en ese m</a:t>
            </a:r>
            <a:r>
              <a:rPr lang="es-ES" baseline="30000" dirty="0" smtClean="0"/>
              <a:t>2</a:t>
            </a:r>
          </a:p>
          <a:p>
            <a:pPr marL="514350" indent="-514350" fontAlgn="auto">
              <a:spcAft>
                <a:spcPts val="0"/>
              </a:spcAft>
              <a:buFont typeface="+mj-lt"/>
              <a:buAutoNum type="arabicPeriod"/>
              <a:defRPr/>
            </a:pPr>
            <a:r>
              <a:rPr lang="es-ES" dirty="0" smtClean="0"/>
              <a:t>Las casas por m</a:t>
            </a:r>
            <a:r>
              <a:rPr lang="es-ES" baseline="30000" dirty="0" smtClean="0"/>
              <a:t>2</a:t>
            </a:r>
            <a:r>
              <a:rPr lang="es-ES" dirty="0" smtClean="0"/>
              <a:t> son </a:t>
            </a:r>
            <a:r>
              <a:rPr lang="es-ES" i="1" dirty="0" smtClean="0"/>
              <a:t>1/q</a:t>
            </a:r>
            <a:r>
              <a:rPr lang="es-ES" dirty="0" smtClean="0"/>
              <a:t>, cada una de las cuales se ahorra </a:t>
            </a:r>
            <a:r>
              <a:rPr lang="es-ES" i="1" dirty="0" smtClean="0"/>
              <a:t>k(b-d)</a:t>
            </a:r>
            <a:endParaRPr lang="es-ES" dirty="0" smtClean="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DEF71C5E-E20A-42B6-9D83-7EFA735B8561}" type="slidenum">
              <a:rPr lang="es-ES"/>
              <a:pPr>
                <a:defRPr/>
              </a:pPr>
              <a:t>72</a:t>
            </a:fld>
            <a:endParaRPr lang="es-ES"/>
          </a:p>
        </p:txBody>
      </p:sp>
      <p:graphicFrame>
        <p:nvGraphicFramePr>
          <p:cNvPr id="92162" name="Object 2"/>
          <p:cNvGraphicFramePr>
            <a:graphicFrameLocks noChangeAspect="1"/>
          </p:cNvGraphicFramePr>
          <p:nvPr/>
        </p:nvGraphicFramePr>
        <p:xfrm>
          <a:off x="4514850" y="3321050"/>
          <a:ext cx="114300" cy="215900"/>
        </p:xfrm>
        <a:graphic>
          <a:graphicData uri="http://schemas.openxmlformats.org/presentationml/2006/ole">
            <p:oleObj spid="_x0000_s92162" name="Ecuación" r:id="rId3" imgW="114120" imgH="215640" progId="Equation.3">
              <p:embed/>
            </p:oleObj>
          </a:graphicData>
        </a:graphic>
      </p:graphicFrame>
      <p:graphicFrame>
        <p:nvGraphicFramePr>
          <p:cNvPr id="92164" name="Object 4"/>
          <p:cNvGraphicFramePr>
            <a:graphicFrameLocks noChangeAspect="1"/>
          </p:cNvGraphicFramePr>
          <p:nvPr/>
        </p:nvGraphicFramePr>
        <p:xfrm>
          <a:off x="5286375" y="5143500"/>
          <a:ext cx="2857500" cy="952500"/>
        </p:xfrm>
        <a:graphic>
          <a:graphicData uri="http://schemas.openxmlformats.org/presentationml/2006/ole">
            <p:oleObj spid="_x0000_s92164" name="Ecuación" r:id="rId4" imgW="1257120" imgH="41904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COMPONENTES DE LA RENTA DE LA VIVIENDA Y LA TIERRA URBANA</a:t>
            </a:r>
            <a:endParaRPr lang="es-ES" dirty="0"/>
          </a:p>
        </p:txBody>
      </p:sp>
      <p:sp>
        <p:nvSpPr>
          <p:cNvPr id="3" name="2 Marcador de contenido"/>
          <p:cNvSpPr>
            <a:spLocks noGrp="1"/>
          </p:cNvSpPr>
          <p:nvPr>
            <p:ph idx="1"/>
          </p:nvPr>
        </p:nvSpPr>
        <p:spPr/>
        <p:txBody>
          <a:bodyPr rtlCol="0">
            <a:normAutofit/>
          </a:bodyPr>
          <a:lstStyle/>
          <a:p>
            <a:pPr fontAlgn="auto">
              <a:spcAft>
                <a:spcPts val="0"/>
              </a:spcAft>
              <a:buFont typeface="Arial" pitchFamily="34" charset="0"/>
              <a:buChar char="•"/>
              <a:defRPr/>
            </a:pPr>
            <a:r>
              <a:rPr lang="es-ES" dirty="0" smtClean="0"/>
              <a:t>Las ecuaciones				y </a:t>
            </a:r>
          </a:p>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r>
              <a:rPr lang="es-ES" dirty="0" smtClean="0"/>
              <a:t>Permiten establecer algunas conclusiones interesantes de </a:t>
            </a:r>
            <a:r>
              <a:rPr lang="es-ES" i="1" dirty="0" smtClean="0"/>
              <a:t>estática comparativa</a:t>
            </a:r>
          </a:p>
          <a:p>
            <a:pPr marL="514350" indent="-514350" fontAlgn="auto">
              <a:spcAft>
                <a:spcPts val="0"/>
              </a:spcAft>
              <a:buFont typeface="+mj-lt"/>
              <a:buAutoNum type="arabicPeriod"/>
              <a:defRPr/>
            </a:pPr>
            <a:r>
              <a:rPr lang="es-ES" dirty="0" smtClean="0"/>
              <a:t>   Cuando el borde de la ciudad (</a:t>
            </a:r>
            <a:r>
              <a:rPr lang="es-ES" i="1" dirty="0" smtClean="0"/>
              <a:t>b</a:t>
            </a:r>
            <a:r>
              <a:rPr lang="es-ES" dirty="0" smtClean="0"/>
              <a:t>) está más lejos del centro de la ciudad, la renta de la vivienda y la tierra en todas las zonas interiores de la ciudad serán mayores</a:t>
            </a:r>
            <a:endParaRPr lang="es-ES" dirty="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274C7DC7-241A-485A-BEC2-8545A39D69AB}" type="slidenum">
              <a:rPr lang="es-ES"/>
              <a:pPr>
                <a:defRPr/>
              </a:pPr>
              <a:t>73</a:t>
            </a:fld>
            <a:endParaRPr lang="es-ES"/>
          </a:p>
        </p:txBody>
      </p:sp>
      <p:graphicFrame>
        <p:nvGraphicFramePr>
          <p:cNvPr id="93186" name="Object 2"/>
          <p:cNvGraphicFramePr>
            <a:graphicFrameLocks noChangeAspect="1"/>
          </p:cNvGraphicFramePr>
          <p:nvPr/>
        </p:nvGraphicFramePr>
        <p:xfrm>
          <a:off x="3643313" y="1714500"/>
          <a:ext cx="2714625" cy="444500"/>
        </p:xfrm>
        <a:graphic>
          <a:graphicData uri="http://schemas.openxmlformats.org/presentationml/2006/ole">
            <p:oleObj spid="_x0000_s93186" name="Ecuación" r:id="rId3" imgW="1777680" imgH="228600" progId="Equation.3">
              <p:embed/>
            </p:oleObj>
          </a:graphicData>
        </a:graphic>
      </p:graphicFrame>
      <p:graphicFrame>
        <p:nvGraphicFramePr>
          <p:cNvPr id="93188" name="Object 4"/>
          <p:cNvGraphicFramePr>
            <a:graphicFrameLocks noChangeAspect="1"/>
          </p:cNvGraphicFramePr>
          <p:nvPr/>
        </p:nvGraphicFramePr>
        <p:xfrm>
          <a:off x="3643313" y="2214563"/>
          <a:ext cx="2857500" cy="714375"/>
        </p:xfrm>
        <a:graphic>
          <a:graphicData uri="http://schemas.openxmlformats.org/presentationml/2006/ole">
            <p:oleObj spid="_x0000_s93188" name="Ecuación" r:id="rId4" imgW="2857680" imgH="95256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COMPONENTES DE LA RENTA DE LA VIVIENDA Y LA TIERRA URBANA</a:t>
            </a:r>
            <a:endParaRPr lang="es-ES" dirty="0"/>
          </a:p>
        </p:txBody>
      </p:sp>
      <p:sp>
        <p:nvSpPr>
          <p:cNvPr id="3" name="2 Marcador de contenido"/>
          <p:cNvSpPr>
            <a:spLocks noGrp="1"/>
          </p:cNvSpPr>
          <p:nvPr>
            <p:ph idx="1"/>
          </p:nvPr>
        </p:nvSpPr>
        <p:spPr/>
        <p:txBody>
          <a:bodyPr rtlCol="0">
            <a:normAutofit/>
          </a:bodyPr>
          <a:lstStyle/>
          <a:p>
            <a:pPr fontAlgn="auto">
              <a:spcAft>
                <a:spcPts val="0"/>
              </a:spcAft>
              <a:buFont typeface="Arial" pitchFamily="34" charset="0"/>
              <a:buChar char="•"/>
              <a:defRPr/>
            </a:pPr>
            <a:r>
              <a:rPr lang="es-ES" dirty="0" smtClean="0"/>
              <a:t> </a:t>
            </a:r>
          </a:p>
          <a:p>
            <a:pPr fontAlgn="auto">
              <a:spcAft>
                <a:spcPts val="0"/>
              </a:spcAft>
              <a:buFont typeface="Arial" pitchFamily="34" charset="0"/>
              <a:buChar char="•"/>
              <a:defRPr/>
            </a:pPr>
            <a:endParaRPr lang="es-ES" dirty="0" smtClean="0"/>
          </a:p>
          <a:p>
            <a:pPr marL="514350" indent="-514350" fontAlgn="auto">
              <a:spcAft>
                <a:spcPts val="0"/>
              </a:spcAft>
              <a:buFont typeface="+mj-lt"/>
              <a:buAutoNum type="arabicPeriod" startAt="2"/>
              <a:defRPr/>
            </a:pPr>
            <a:r>
              <a:rPr lang="es-ES" dirty="0" smtClean="0"/>
              <a:t>Cuando se incrementan los costos de transporte (por km) las rentas de la vivienda y la tierra en las zonas interiores van a ser mayores respecto a las del borde</a:t>
            </a:r>
            <a:endParaRPr lang="es-ES" dirty="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76AA0AF8-072F-4C3F-92BE-B380EC7580FE}" type="slidenum">
              <a:rPr lang="es-ES"/>
              <a:pPr>
                <a:defRPr/>
              </a:pPr>
              <a:t>74</a:t>
            </a:fld>
            <a:endParaRPr lang="es-ES"/>
          </a:p>
        </p:txBody>
      </p:sp>
      <p:graphicFrame>
        <p:nvGraphicFramePr>
          <p:cNvPr id="94210" name="Object 2"/>
          <p:cNvGraphicFramePr>
            <a:graphicFrameLocks noChangeAspect="1"/>
          </p:cNvGraphicFramePr>
          <p:nvPr/>
        </p:nvGraphicFramePr>
        <p:xfrm>
          <a:off x="3214688" y="1714500"/>
          <a:ext cx="3143250" cy="444500"/>
        </p:xfrm>
        <a:graphic>
          <a:graphicData uri="http://schemas.openxmlformats.org/presentationml/2006/ole">
            <p:oleObj spid="_x0000_s94210" name="Ecuación" r:id="rId3" imgW="1777680" imgH="228600" progId="Equation.3">
              <p:embed/>
            </p:oleObj>
          </a:graphicData>
        </a:graphic>
      </p:graphicFrame>
      <p:graphicFrame>
        <p:nvGraphicFramePr>
          <p:cNvPr id="94211" name="Object 3"/>
          <p:cNvGraphicFramePr>
            <a:graphicFrameLocks noChangeAspect="1"/>
          </p:cNvGraphicFramePr>
          <p:nvPr/>
        </p:nvGraphicFramePr>
        <p:xfrm>
          <a:off x="3643313" y="2214563"/>
          <a:ext cx="2857500" cy="714375"/>
        </p:xfrm>
        <a:graphic>
          <a:graphicData uri="http://schemas.openxmlformats.org/presentationml/2006/ole">
            <p:oleObj spid="_x0000_s94211" name="Ecuación" r:id="rId4" imgW="2857680" imgH="95256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COMPONENTES DE LA RENTA DE LA VIVIENDA Y LA TIERRA URBANA</a:t>
            </a:r>
            <a:endParaRPr lang="es-ES" dirty="0"/>
          </a:p>
        </p:txBody>
      </p:sp>
      <p:sp>
        <p:nvSpPr>
          <p:cNvPr id="3" name="2 Marcador de contenido"/>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s-ES" dirty="0" smtClean="0"/>
              <a:t> </a:t>
            </a:r>
          </a:p>
          <a:p>
            <a:pPr fontAlgn="auto">
              <a:spcAft>
                <a:spcPts val="0"/>
              </a:spcAft>
              <a:buFont typeface="Arial" pitchFamily="34" charset="0"/>
              <a:buChar char="•"/>
              <a:defRPr/>
            </a:pPr>
            <a:endParaRPr lang="es-ES" dirty="0" smtClean="0"/>
          </a:p>
          <a:p>
            <a:pPr marL="514350" indent="-514350" fontAlgn="auto">
              <a:spcAft>
                <a:spcPts val="0"/>
              </a:spcAft>
              <a:buFont typeface="+mj-lt"/>
              <a:buAutoNum type="arabicPeriod" startAt="3"/>
              <a:defRPr/>
            </a:pPr>
            <a:endParaRPr lang="es-ES" dirty="0" smtClean="0"/>
          </a:p>
          <a:p>
            <a:pPr marL="514350" indent="-514350" fontAlgn="auto">
              <a:spcAft>
                <a:spcPts val="0"/>
              </a:spcAft>
              <a:buFont typeface="+mj-lt"/>
              <a:buAutoNum type="arabicPeriod" startAt="3"/>
              <a:defRPr/>
            </a:pPr>
            <a:endParaRPr lang="es-ES" dirty="0" smtClean="0"/>
          </a:p>
          <a:p>
            <a:pPr marL="514350" indent="-514350" fontAlgn="auto">
              <a:spcAft>
                <a:spcPts val="0"/>
              </a:spcAft>
              <a:buFont typeface="+mj-lt"/>
              <a:buAutoNum type="arabicPeriod" startAt="3"/>
              <a:defRPr/>
            </a:pPr>
            <a:r>
              <a:rPr lang="es-ES" dirty="0" smtClean="0"/>
              <a:t>Cuando el costo de oportunidad de la tierra (</a:t>
            </a:r>
            <a:r>
              <a:rPr lang="es-ES" i="1" dirty="0" smtClean="0"/>
              <a:t>r </a:t>
            </a:r>
            <a:r>
              <a:rPr lang="es-ES" i="1" baseline="30000" dirty="0" smtClean="0"/>
              <a:t>a</a:t>
            </a:r>
            <a:r>
              <a:rPr lang="es-ES" dirty="0" smtClean="0"/>
              <a:t>) aumenta, las rentas de la vivienda y de la tierra urbana también serán mayores.</a:t>
            </a:r>
          </a:p>
          <a:p>
            <a:pPr marL="514350" indent="-514350" fontAlgn="auto">
              <a:spcAft>
                <a:spcPts val="0"/>
              </a:spcAft>
              <a:buFont typeface="+mj-lt"/>
              <a:buAutoNum type="arabicPeriod" startAt="3"/>
              <a:defRPr/>
            </a:pPr>
            <a:r>
              <a:rPr lang="es-ES" dirty="0" smtClean="0"/>
              <a:t>Cuando aumenta la densidad de la vivienda (baja q) la diferencia de renta de la </a:t>
            </a:r>
            <a:r>
              <a:rPr lang="es-ES" i="1" dirty="0" smtClean="0"/>
              <a:t>tierra </a:t>
            </a:r>
            <a:r>
              <a:rPr lang="es-ES" dirty="0" smtClean="0"/>
              <a:t>urbana entre la que está mas cerca del centro y la más alejada crece</a:t>
            </a:r>
            <a:endParaRPr lang="es-ES" dirty="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F7049552-C310-4F92-BA95-F1D3A24CD8D0}" type="slidenum">
              <a:rPr lang="es-ES"/>
              <a:pPr>
                <a:defRPr/>
              </a:pPr>
              <a:t>75</a:t>
            </a:fld>
            <a:endParaRPr lang="es-ES"/>
          </a:p>
        </p:txBody>
      </p:sp>
      <p:graphicFrame>
        <p:nvGraphicFramePr>
          <p:cNvPr id="95234" name="Object 2"/>
          <p:cNvGraphicFramePr>
            <a:graphicFrameLocks noChangeAspect="1"/>
          </p:cNvGraphicFramePr>
          <p:nvPr/>
        </p:nvGraphicFramePr>
        <p:xfrm>
          <a:off x="3214688" y="1714500"/>
          <a:ext cx="3143250" cy="444500"/>
        </p:xfrm>
        <a:graphic>
          <a:graphicData uri="http://schemas.openxmlformats.org/presentationml/2006/ole">
            <p:oleObj spid="_x0000_s95234" name="Ecuación" r:id="rId3" imgW="1777680" imgH="228600" progId="Equation.3">
              <p:embed/>
            </p:oleObj>
          </a:graphicData>
        </a:graphic>
      </p:graphicFrame>
      <p:graphicFrame>
        <p:nvGraphicFramePr>
          <p:cNvPr id="95235" name="Object 3"/>
          <p:cNvGraphicFramePr>
            <a:graphicFrameLocks noChangeAspect="1"/>
          </p:cNvGraphicFramePr>
          <p:nvPr/>
        </p:nvGraphicFramePr>
        <p:xfrm>
          <a:off x="3286125" y="2357438"/>
          <a:ext cx="2857500" cy="714375"/>
        </p:xfrm>
        <a:graphic>
          <a:graphicData uri="http://schemas.openxmlformats.org/presentationml/2006/ole">
            <p:oleObj spid="_x0000_s95235" name="Ecuación" r:id="rId4" imgW="2857680" imgH="95256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POBLACIÓN, OFERTA DE TIERRAS Y RENTAS RICARDIANAS</a:t>
            </a:r>
            <a:endParaRPr lang="es-ES" dirty="0"/>
          </a:p>
        </p:txBody>
      </p:sp>
      <p:sp>
        <p:nvSpPr>
          <p:cNvPr id="3" name="2 Marcador de contenido"/>
          <p:cNvSpPr>
            <a:spLocks noGrp="1"/>
          </p:cNvSpPr>
          <p:nvPr>
            <p:ph idx="1"/>
          </p:nvPr>
        </p:nvSpPr>
        <p:spPr/>
        <p:txBody>
          <a:bodyPr/>
          <a:lstStyle/>
          <a:p>
            <a:r>
              <a:rPr lang="es-ES" smtClean="0"/>
              <a:t>¿Qué tan lejos del centro de la ciudad estará el borde?</a:t>
            </a:r>
          </a:p>
          <a:p>
            <a:r>
              <a:rPr lang="es-ES" smtClean="0"/>
              <a:t>Consideraciones a tener en cuenta:</a:t>
            </a:r>
          </a:p>
          <a:p>
            <a:pPr lvl="1"/>
            <a:r>
              <a:rPr lang="es-ES" smtClean="0"/>
              <a:t>La población de la ciudad</a:t>
            </a:r>
          </a:p>
          <a:p>
            <a:pPr lvl="1"/>
            <a:r>
              <a:rPr lang="es-ES" smtClean="0"/>
              <a:t>La densidad de la construcción</a:t>
            </a:r>
          </a:p>
          <a:p>
            <a:pPr lvl="1"/>
            <a:r>
              <a:rPr lang="es-ES" smtClean="0"/>
              <a:t>El rol de la topografía en la oferta de tierras</a:t>
            </a:r>
          </a:p>
          <a:p>
            <a:r>
              <a:rPr lang="es-ES" smtClean="0"/>
              <a:t>Por ahora seguimos manteniendo fija la densidad de las construcciones: </a:t>
            </a:r>
            <a:r>
              <a:rPr lang="es-ES" i="1" smtClean="0"/>
              <a:t>q</a:t>
            </a:r>
            <a:endParaRPr lang="es-ES" smtClean="0"/>
          </a:p>
        </p:txBody>
      </p:sp>
      <p:sp>
        <p:nvSpPr>
          <p:cNvPr id="4" name="3 Marcador de pie de página"/>
          <p:cNvSpPr>
            <a:spLocks noGrp="1"/>
          </p:cNvSpPr>
          <p:nvPr>
            <p:ph type="ftr" sz="quarter" idx="11"/>
          </p:nvPr>
        </p:nvSpPr>
        <p:spPr/>
        <p:txBody>
          <a:bodyPr/>
          <a:lstStyle/>
          <a:p>
            <a:pPr>
              <a:defRPr/>
            </a:pPr>
            <a:r>
              <a:rPr lang="es-ES"/>
              <a:t>Marcelo Caffera - MOT - FARQ - 2008</a:t>
            </a:r>
          </a:p>
        </p:txBody>
      </p:sp>
      <p:sp>
        <p:nvSpPr>
          <p:cNvPr id="5" name="4 Marcador de número de diapositiva"/>
          <p:cNvSpPr>
            <a:spLocks noGrp="1"/>
          </p:cNvSpPr>
          <p:nvPr>
            <p:ph type="sldNum" sz="quarter" idx="12"/>
          </p:nvPr>
        </p:nvSpPr>
        <p:spPr/>
        <p:txBody>
          <a:bodyPr/>
          <a:lstStyle/>
          <a:p>
            <a:pPr>
              <a:defRPr/>
            </a:pPr>
            <a:fld id="{77CD8DFA-AEA1-4279-8D18-E242CC348DE3}" type="slidenum">
              <a:rPr lang="es-ES"/>
              <a:pPr>
                <a:defRPr/>
              </a:pPr>
              <a:t>76</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POBLACIÓN, OFERTA DE TIERRAS Y RENTAS RICARDIANAS</a:t>
            </a:r>
            <a:endParaRPr lang="es-ES" dirty="0"/>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ES" dirty="0" smtClean="0"/>
              <a:t>Uno de nuestros supuestos iniciales era que la ciudad era plana y circular (por acción del mercado)</a:t>
            </a:r>
          </a:p>
          <a:p>
            <a:pPr fontAlgn="auto">
              <a:spcAft>
                <a:spcPts val="0"/>
              </a:spcAft>
              <a:buFont typeface="Arial" pitchFamily="34" charset="0"/>
              <a:buChar char="•"/>
              <a:defRPr/>
            </a:pPr>
            <a:r>
              <a:rPr lang="es-ES" dirty="0" smtClean="0"/>
              <a:t>Si este no fuera el caso (por lagos, mar, ríos, montañas, u otros obstáculos físicos, aún hechos por el hombre)….</a:t>
            </a:r>
          </a:p>
          <a:p>
            <a:pPr fontAlgn="auto">
              <a:spcAft>
                <a:spcPts val="0"/>
              </a:spcAft>
              <a:buFont typeface="Arial" pitchFamily="34" charset="0"/>
              <a:buChar char="•"/>
              <a:defRPr/>
            </a:pPr>
            <a:r>
              <a:rPr lang="es-ES" dirty="0" smtClean="0"/>
              <a:t>Dado que seguimos trabajando con una ciudad estilizada, caractericemos la oferta de tierra con una variable </a:t>
            </a:r>
            <a:r>
              <a:rPr lang="es-ES" i="1" dirty="0" smtClean="0"/>
              <a:t>v</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2FF4E059-52FA-4231-94FB-E6BB1B435EB0}" type="slidenum">
              <a:rPr lang="es-ES"/>
              <a:pPr>
                <a:defRPr/>
              </a:pPr>
              <a:t>77</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POBLACIÓN, OFERTA DE TIERRAS Y RENTAS RICARDIANAS</a:t>
            </a:r>
            <a:endParaRPr lang="es-ES" dirty="0"/>
          </a:p>
        </p:txBody>
      </p:sp>
      <p:sp>
        <p:nvSpPr>
          <p:cNvPr id="3" name="2 Marcador de contenido"/>
          <p:cNvSpPr>
            <a:spLocks noGrp="1"/>
          </p:cNvSpPr>
          <p:nvPr>
            <p:ph idx="1"/>
          </p:nvPr>
        </p:nvSpPr>
        <p:spPr/>
        <p:txBody>
          <a:bodyPr/>
          <a:lstStyle/>
          <a:p>
            <a:r>
              <a:rPr lang="es-ES" dirty="0" smtClean="0"/>
              <a:t>Ciudad es completamente circular, </a:t>
            </a:r>
            <a:r>
              <a:rPr lang="es-ES" i="1" dirty="0" smtClean="0"/>
              <a:t>v = 1</a:t>
            </a:r>
          </a:p>
          <a:p>
            <a:r>
              <a:rPr lang="es-ES" dirty="0" smtClean="0"/>
              <a:t>Si </a:t>
            </a:r>
            <a:r>
              <a:rPr lang="es-ES" i="1" dirty="0" smtClean="0"/>
              <a:t>v = 0,1</a:t>
            </a:r>
            <a:r>
              <a:rPr lang="es-ES" dirty="0" smtClean="0"/>
              <a:t> es una península (36º)</a:t>
            </a:r>
          </a:p>
          <a:p>
            <a:r>
              <a:rPr lang="es-ES" dirty="0" smtClean="0"/>
              <a:t>Si la ciudad es completamente circular su área es    por su radio al cuadrado:</a:t>
            </a:r>
          </a:p>
          <a:p>
            <a:r>
              <a:rPr lang="es-ES" dirty="0" smtClean="0"/>
              <a:t>Si la ciudad no es completamente circular, su área será:</a:t>
            </a:r>
          </a:p>
          <a:p>
            <a:r>
              <a:rPr lang="es-ES" dirty="0" smtClean="0"/>
              <a:t>El área debe ser igual al número de hogares (</a:t>
            </a:r>
            <a:r>
              <a:rPr lang="es-ES" i="1" dirty="0" smtClean="0"/>
              <a:t>n</a:t>
            </a:r>
            <a:r>
              <a:rPr lang="es-ES" dirty="0" smtClean="0"/>
              <a:t>) dividido los m</a:t>
            </a:r>
            <a:r>
              <a:rPr lang="es-ES" baseline="30000" dirty="0" smtClean="0"/>
              <a:t>2</a:t>
            </a:r>
            <a:r>
              <a:rPr lang="es-ES" dirty="0" smtClean="0"/>
              <a:t> que ocupa cada hogar </a:t>
            </a:r>
          </a:p>
          <a:p>
            <a:endParaRPr lang="es-E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8C197DBB-5736-4200-956C-700E4F9BAFBC}" type="slidenum">
              <a:rPr lang="es-ES"/>
              <a:pPr>
                <a:defRPr/>
              </a:pPr>
              <a:t>78</a:t>
            </a:fld>
            <a:endParaRPr lang="es-ES" dirty="0"/>
          </a:p>
        </p:txBody>
      </p:sp>
      <p:graphicFrame>
        <p:nvGraphicFramePr>
          <p:cNvPr id="6" name="Object 2"/>
          <p:cNvGraphicFramePr>
            <a:graphicFrameLocks noChangeAspect="1"/>
          </p:cNvGraphicFramePr>
          <p:nvPr/>
        </p:nvGraphicFramePr>
        <p:xfrm>
          <a:off x="5929322" y="3357562"/>
          <a:ext cx="750888" cy="387350"/>
        </p:xfrm>
        <a:graphic>
          <a:graphicData uri="http://schemas.openxmlformats.org/presentationml/2006/ole">
            <p:oleObj spid="_x0000_s96258" name="Ecuación" r:id="rId3" imgW="393480" imgH="203040" progId="Equation.3">
              <p:embed/>
            </p:oleObj>
          </a:graphicData>
        </a:graphic>
      </p:graphicFrame>
      <p:graphicFrame>
        <p:nvGraphicFramePr>
          <p:cNvPr id="7" name="Object 3"/>
          <p:cNvGraphicFramePr>
            <a:graphicFrameLocks noChangeAspect="1"/>
          </p:cNvGraphicFramePr>
          <p:nvPr/>
        </p:nvGraphicFramePr>
        <p:xfrm>
          <a:off x="2643188" y="4429125"/>
          <a:ext cx="1285875" cy="447675"/>
        </p:xfrm>
        <a:graphic>
          <a:graphicData uri="http://schemas.openxmlformats.org/presentationml/2006/ole">
            <p:oleObj spid="_x0000_s96259" name="Ecuación" r:id="rId4" imgW="583920" imgH="203040" progId="Equation.3">
              <p:embed/>
            </p:oleObj>
          </a:graphicData>
        </a:graphic>
      </p:graphicFrame>
      <p:graphicFrame>
        <p:nvGraphicFramePr>
          <p:cNvPr id="8" name="7 Objeto"/>
          <p:cNvGraphicFramePr>
            <a:graphicFrameLocks noChangeAspect="1"/>
          </p:cNvGraphicFramePr>
          <p:nvPr/>
        </p:nvGraphicFramePr>
        <p:xfrm>
          <a:off x="1214414" y="3429000"/>
          <a:ext cx="642942" cy="357190"/>
        </p:xfrm>
        <a:graphic>
          <a:graphicData uri="http://schemas.openxmlformats.org/presentationml/2006/ole">
            <p:oleObj spid="_x0000_s96260" name="Ecuación" r:id="rId5" imgW="139680" imgH="13968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20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POBLACIÓN, OFERTA DE TIERRAS Y RENTAS RICARDIANAS</a:t>
            </a:r>
            <a:endParaRPr lang="es-ES" dirty="0"/>
          </a:p>
        </p:txBody>
      </p:sp>
      <p:sp>
        <p:nvSpPr>
          <p:cNvPr id="3" name="2 Marcador de contenido"/>
          <p:cNvSpPr>
            <a:spLocks noGrp="1"/>
          </p:cNvSpPr>
          <p:nvPr>
            <p:ph idx="1"/>
          </p:nvPr>
        </p:nvSpPr>
        <p:spPr/>
        <p:txBody>
          <a:bodyPr rtlCol="0">
            <a:normAutofit fontScale="92500"/>
          </a:bodyPr>
          <a:lstStyle/>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r>
              <a:rPr lang="es-ES" dirty="0" smtClean="0"/>
              <a:t>Por lo que</a:t>
            </a:r>
          </a:p>
          <a:p>
            <a:pPr fontAlgn="auto">
              <a:spcAft>
                <a:spcPts val="0"/>
              </a:spcAft>
              <a:buFont typeface="Arial" pitchFamily="34" charset="0"/>
              <a:buChar char="•"/>
              <a:defRPr/>
            </a:pPr>
            <a:r>
              <a:rPr lang="es-ES" dirty="0" smtClean="0"/>
              <a:t> </a:t>
            </a:r>
          </a:p>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r>
              <a:rPr lang="es-ES" dirty="0" smtClean="0"/>
              <a:t>Implicancias de esta ecuación:</a:t>
            </a:r>
          </a:p>
          <a:p>
            <a:pPr marL="514350" indent="-514350" fontAlgn="auto">
              <a:spcAft>
                <a:spcPts val="0"/>
              </a:spcAft>
              <a:buFont typeface="+mj-lt"/>
              <a:buAutoNum type="arabicPeriod" startAt="5"/>
              <a:defRPr/>
            </a:pPr>
            <a:r>
              <a:rPr lang="es-ES" dirty="0" smtClean="0"/>
              <a:t>Cuanto más grande la población de la ciudad, menor la densidad residencial y menos circular, más alejado estará el borde la ciudad del centro</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9461DF73-E3D0-4749-A24E-18ABB4D4DDF7}" type="slidenum">
              <a:rPr lang="es-ES"/>
              <a:pPr>
                <a:defRPr/>
              </a:pPr>
              <a:t>79</a:t>
            </a:fld>
            <a:endParaRPr lang="es-ES" dirty="0"/>
          </a:p>
        </p:txBody>
      </p:sp>
      <p:graphicFrame>
        <p:nvGraphicFramePr>
          <p:cNvPr id="7" name="Object 3"/>
          <p:cNvGraphicFramePr>
            <a:graphicFrameLocks noChangeAspect="1"/>
          </p:cNvGraphicFramePr>
          <p:nvPr/>
        </p:nvGraphicFramePr>
        <p:xfrm>
          <a:off x="3214688" y="1857375"/>
          <a:ext cx="1984375" cy="503238"/>
        </p:xfrm>
        <a:graphic>
          <a:graphicData uri="http://schemas.openxmlformats.org/presentationml/2006/ole">
            <p:oleObj spid="_x0000_s97283" name="Ecuación" r:id="rId3" imgW="901440" imgH="228600" progId="Equation.3">
              <p:embed/>
            </p:oleObj>
          </a:graphicData>
        </a:graphic>
      </p:graphicFrame>
      <p:graphicFrame>
        <p:nvGraphicFramePr>
          <p:cNvPr id="8" name="Object 4"/>
          <p:cNvGraphicFramePr>
            <a:graphicFrameLocks noChangeAspect="1"/>
          </p:cNvGraphicFramePr>
          <p:nvPr/>
        </p:nvGraphicFramePr>
        <p:xfrm>
          <a:off x="3143250" y="2786063"/>
          <a:ext cx="1643063" cy="901700"/>
        </p:xfrm>
        <a:graphic>
          <a:graphicData uri="http://schemas.openxmlformats.org/presentationml/2006/ole">
            <p:oleObj spid="_x0000_s97284" name="Ecuación" r:id="rId4" imgW="723600" imgH="46980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s-ES" sz="3000" dirty="0" smtClean="0"/>
              <a:t>EL MERCADO DE ALQUILERES</a:t>
            </a:r>
            <a:endParaRPr lang="es-ES" sz="3000" dirty="0"/>
          </a:p>
        </p:txBody>
      </p:sp>
      <p:sp>
        <p:nvSpPr>
          <p:cNvPr id="24578" name="2 Marcador de contenido"/>
          <p:cNvSpPr>
            <a:spLocks noGrp="1"/>
          </p:cNvSpPr>
          <p:nvPr>
            <p:ph idx="1"/>
          </p:nvPr>
        </p:nvSpPr>
        <p:spPr/>
        <p:txBody>
          <a:bodyPr/>
          <a:lstStyle/>
          <a:p>
            <a:r>
              <a:rPr lang="es-ES" dirty="0" smtClean="0"/>
              <a:t>La </a:t>
            </a:r>
            <a:r>
              <a:rPr lang="es-ES" b="1" i="1" dirty="0" smtClean="0"/>
              <a:t>demanda</a:t>
            </a:r>
            <a:r>
              <a:rPr lang="es-ES" dirty="0" smtClean="0"/>
              <a:t> de propiedades para alquilar viene de familias, empresas, etc.</a:t>
            </a:r>
          </a:p>
          <a:p>
            <a:pPr lvl="1"/>
            <a:r>
              <a:rPr lang="es-ES" dirty="0" smtClean="0"/>
              <a:t>Para las </a:t>
            </a:r>
            <a:r>
              <a:rPr lang="es-ES" i="1" dirty="0" smtClean="0"/>
              <a:t>empresas</a:t>
            </a:r>
            <a:r>
              <a:rPr lang="es-ES" dirty="0" smtClean="0"/>
              <a:t>, el espacio es uno más de sus insumos.</a:t>
            </a:r>
          </a:p>
          <a:p>
            <a:pPr lvl="1"/>
            <a:r>
              <a:rPr lang="es-ES" dirty="0" smtClean="0"/>
              <a:t>Su uso, como el de cualquier otro insumo, depende de</a:t>
            </a:r>
          </a:p>
          <a:p>
            <a:pPr lvl="2"/>
            <a:r>
              <a:rPr lang="es-ES" i="1" dirty="0" smtClean="0"/>
              <a:t>productividad marginal del espacio</a:t>
            </a:r>
          </a:p>
          <a:p>
            <a:pPr lvl="2"/>
            <a:r>
              <a:rPr lang="es-ES" i="1" dirty="0" smtClean="0"/>
              <a:t>costo unitario relativo</a:t>
            </a:r>
            <a:r>
              <a:rPr lang="es-ES" dirty="0" smtClean="0"/>
              <a:t> (</a:t>
            </a:r>
            <a:r>
              <a:rPr lang="es-ES" i="1" dirty="0" smtClean="0"/>
              <a:t>precio relativo</a:t>
            </a:r>
            <a:r>
              <a:rPr lang="es-ES" dirty="0" smtClean="0"/>
              <a:t>) del espacio</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32DDA954-4C74-49AB-AE02-F8831FB89F56}" type="slidenum">
              <a:rPr lang="es-ES"/>
              <a:pPr>
                <a:defRPr/>
              </a:pPr>
              <a:t>8</a:t>
            </a:fld>
            <a:endParaRPr lang="es-ES"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POBLACIÓN, OFERTA DE TIERRAS Y RENTAS RICARDIANAS</a:t>
            </a:r>
            <a:endParaRPr lang="es-ES" dirty="0"/>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ES" dirty="0" smtClean="0"/>
              <a:t>Las ecuaciones fundamentales :</a:t>
            </a:r>
          </a:p>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r>
              <a:rPr lang="es-ES" dirty="0" smtClean="0"/>
              <a:t>Nos dan un modelo bastante poderoso sobre las rentas del suelo urbano</a:t>
            </a:r>
          </a:p>
          <a:p>
            <a:pPr fontAlgn="auto">
              <a:spcAft>
                <a:spcPts val="0"/>
              </a:spcAft>
              <a:buFont typeface="Arial" pitchFamily="34" charset="0"/>
              <a:buChar char="•"/>
              <a:defRPr/>
            </a:pPr>
            <a:r>
              <a:rPr lang="es-ES" dirty="0" smtClean="0"/>
              <a:t>Pero no completo:</a:t>
            </a:r>
          </a:p>
          <a:p>
            <a:pPr lvl="1" fontAlgn="auto">
              <a:spcAft>
                <a:spcPts val="0"/>
              </a:spcAft>
              <a:buFont typeface="Arial" pitchFamily="34" charset="0"/>
              <a:buChar char="–"/>
              <a:defRPr/>
            </a:pPr>
            <a:r>
              <a:rPr lang="es-ES" dirty="0" smtClean="0"/>
              <a:t>El modelo es estático, no explica el ajuste, ignora el futuro crecimiento, asume densidad fija y hogares iguales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41FD98A6-E7A1-4532-98F1-6C898ED266E0}" type="slidenum">
              <a:rPr lang="es-ES"/>
              <a:pPr>
                <a:defRPr/>
              </a:pPr>
              <a:t>80</a:t>
            </a:fld>
            <a:endParaRPr lang="es-ES" dirty="0"/>
          </a:p>
        </p:txBody>
      </p:sp>
      <p:graphicFrame>
        <p:nvGraphicFramePr>
          <p:cNvPr id="98308" name="Object 4"/>
          <p:cNvGraphicFramePr>
            <a:graphicFrameLocks noChangeAspect="1"/>
          </p:cNvGraphicFramePr>
          <p:nvPr/>
        </p:nvGraphicFramePr>
        <p:xfrm>
          <a:off x="928688" y="2214563"/>
          <a:ext cx="3143250" cy="444500"/>
        </p:xfrm>
        <a:graphic>
          <a:graphicData uri="http://schemas.openxmlformats.org/presentationml/2006/ole">
            <p:oleObj spid="_x0000_s98308" name="Ecuación" r:id="rId3" imgW="1777680" imgH="228600" progId="Equation.3">
              <p:embed/>
            </p:oleObj>
          </a:graphicData>
        </a:graphic>
      </p:graphicFrame>
      <p:graphicFrame>
        <p:nvGraphicFramePr>
          <p:cNvPr id="98309" name="Object 5"/>
          <p:cNvGraphicFramePr>
            <a:graphicFrameLocks noChangeAspect="1"/>
          </p:cNvGraphicFramePr>
          <p:nvPr/>
        </p:nvGraphicFramePr>
        <p:xfrm>
          <a:off x="1000125" y="2714625"/>
          <a:ext cx="2857500" cy="714375"/>
        </p:xfrm>
        <a:graphic>
          <a:graphicData uri="http://schemas.openxmlformats.org/presentationml/2006/ole">
            <p:oleObj spid="_x0000_s98309" name="Ecuación" r:id="rId4" imgW="2857680" imgH="952560" progId="Equation.3">
              <p:embed/>
            </p:oleObj>
          </a:graphicData>
        </a:graphic>
      </p:graphicFrame>
      <p:graphicFrame>
        <p:nvGraphicFramePr>
          <p:cNvPr id="98310" name="Object 6"/>
          <p:cNvGraphicFramePr>
            <a:graphicFrameLocks noChangeAspect="1"/>
          </p:cNvGraphicFramePr>
          <p:nvPr/>
        </p:nvGraphicFramePr>
        <p:xfrm>
          <a:off x="4929188" y="2357438"/>
          <a:ext cx="1643062" cy="901700"/>
        </p:xfrm>
        <a:graphic>
          <a:graphicData uri="http://schemas.openxmlformats.org/presentationml/2006/ole">
            <p:oleObj spid="_x0000_s98310" name="Ecuación" r:id="rId5" imgW="723600" imgH="469800" progId="Equation.3">
              <p:embed/>
            </p:oleObj>
          </a:graphicData>
        </a:graphic>
      </p:graphicFrame>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POBLACIÓN, OFERTA DE TIERRAS Y RENTAS RICARDIANAS</a:t>
            </a:r>
            <a:endParaRPr lang="es-ES" dirty="0"/>
          </a:p>
        </p:txBody>
      </p:sp>
      <p:sp>
        <p:nvSpPr>
          <p:cNvPr id="111618" name="2 Marcador de contenido"/>
          <p:cNvSpPr>
            <a:spLocks noGrp="1"/>
          </p:cNvSpPr>
          <p:nvPr>
            <p:ph idx="1"/>
          </p:nvPr>
        </p:nvSpPr>
        <p:spPr/>
        <p:txBody>
          <a:bodyPr/>
          <a:lstStyle/>
          <a:p>
            <a:r>
              <a:rPr lang="es-ES" dirty="0" smtClean="0"/>
              <a:t>¿Qué pasa cuando levantamos el supuesto de hogares iguales?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A57323F9-0DBB-4D61-8378-5793044D1ECB}" type="slidenum">
              <a:rPr lang="es-ES"/>
              <a:pPr>
                <a:defRPr/>
              </a:pPr>
              <a:t>81</a:t>
            </a:fld>
            <a:endParaRPr lang="es-E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1 Título"/>
          <p:cNvSpPr>
            <a:spLocks noGrp="1"/>
          </p:cNvSpPr>
          <p:nvPr>
            <p:ph type="title"/>
          </p:nvPr>
        </p:nvSpPr>
        <p:spPr/>
        <p:txBody>
          <a:bodyPr/>
          <a:lstStyle/>
          <a:p>
            <a:r>
              <a:rPr lang="es-ES" dirty="0" smtClean="0"/>
              <a:t>SEPARACIÓN ESPACIAL</a:t>
            </a:r>
          </a:p>
        </p:txBody>
      </p:sp>
      <p:sp>
        <p:nvSpPr>
          <p:cNvPr id="3" name="2 Marcador de contenido"/>
          <p:cNvSpPr>
            <a:spLocks noGrp="1"/>
          </p:cNvSpPr>
          <p:nvPr>
            <p:ph idx="1"/>
          </p:nvPr>
        </p:nvSpPr>
        <p:spPr/>
        <p:txBody>
          <a:bodyPr/>
          <a:lstStyle/>
          <a:p>
            <a:r>
              <a:rPr lang="es-ES" dirty="0" smtClean="0"/>
              <a:t>Dos tipos de hogares: 1 y 2</a:t>
            </a:r>
          </a:p>
          <a:p>
            <a:r>
              <a:rPr lang="es-ES" dirty="0" smtClean="0"/>
              <a:t>Difieren solo por los costos de transporte</a:t>
            </a:r>
          </a:p>
          <a:p>
            <a:r>
              <a:rPr lang="es-ES" dirty="0" smtClean="0"/>
              <a:t>A los del Grupo 1 les gusta menos trasladarse (o tienen un mayor costo de oportunidad del tiempo)</a:t>
            </a:r>
          </a:p>
          <a:p>
            <a:pPr algn="ctr"/>
            <a:r>
              <a:rPr lang="es-ES" i="1" dirty="0" smtClean="0"/>
              <a:t>k</a:t>
            </a:r>
            <a:r>
              <a:rPr lang="es-ES" i="1" baseline="-25000" dirty="0" smtClean="0"/>
              <a:t>1 </a:t>
            </a:r>
            <a:r>
              <a:rPr lang="es-ES" i="1" dirty="0" smtClean="0"/>
              <a:t>&gt; k</a:t>
            </a:r>
            <a:r>
              <a:rPr lang="es-ES" i="1" baseline="-25000" dirty="0" smtClean="0"/>
              <a:t>2</a:t>
            </a:r>
          </a:p>
          <a:p>
            <a:r>
              <a:rPr lang="es-ES" dirty="0" smtClean="0"/>
              <a:t>Hay n</a:t>
            </a:r>
            <a:r>
              <a:rPr lang="es-ES" baseline="-25000" dirty="0" smtClean="0"/>
              <a:t>1</a:t>
            </a:r>
            <a:r>
              <a:rPr lang="es-ES" dirty="0" smtClean="0"/>
              <a:t> miembros del Grupo 1 y n</a:t>
            </a:r>
            <a:r>
              <a:rPr lang="es-ES" baseline="-25000" dirty="0" smtClean="0"/>
              <a:t>2</a:t>
            </a:r>
            <a:r>
              <a:rPr lang="es-ES" dirty="0" smtClean="0"/>
              <a:t> miembros del Grupo 2</a:t>
            </a:r>
          </a:p>
          <a:p>
            <a:pPr algn="ctr"/>
            <a:endParaRPr lang="es-E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11845961-8B40-48FB-8013-DD40B7745715}" type="slidenum">
              <a:rPr lang="es-ES"/>
              <a:pPr>
                <a:defRPr/>
              </a:pPr>
              <a:t>82</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1 Título"/>
          <p:cNvSpPr>
            <a:spLocks noGrp="1"/>
          </p:cNvSpPr>
          <p:nvPr>
            <p:ph type="title"/>
          </p:nvPr>
        </p:nvSpPr>
        <p:spPr/>
        <p:txBody>
          <a:bodyPr/>
          <a:lstStyle/>
          <a:p>
            <a:r>
              <a:rPr lang="es-ES" dirty="0" smtClean="0"/>
              <a:t>SEPARACIÓN ESPACIAL</a:t>
            </a:r>
          </a:p>
        </p:txBody>
      </p:sp>
      <p:sp>
        <p:nvSpPr>
          <p:cNvPr id="3" name="2 Marcador de contenido"/>
          <p:cNvSpPr>
            <a:spLocks noGrp="1"/>
          </p:cNvSpPr>
          <p:nvPr>
            <p:ph idx="1"/>
          </p:nvPr>
        </p:nvSpPr>
        <p:spPr/>
        <p:txBody>
          <a:bodyPr/>
          <a:lstStyle/>
          <a:p>
            <a:r>
              <a:rPr lang="es-ES" dirty="0" smtClean="0"/>
              <a:t>Dos preguntas</a:t>
            </a:r>
          </a:p>
          <a:p>
            <a:r>
              <a:rPr lang="es-ES" dirty="0" smtClean="0"/>
              <a:t>(1) ¿Se ubicaran mezclados o separados ambos grupos? ¿Qué grupo se ubicará dónde?</a:t>
            </a:r>
          </a:p>
          <a:p>
            <a:r>
              <a:rPr lang="es-ES" dirty="0" smtClean="0"/>
              <a:t>(2) ¿Cómo serán las rentas?</a:t>
            </a:r>
          </a:p>
          <a:p>
            <a:r>
              <a:rPr lang="es-ES" dirty="0" smtClean="0"/>
              <a:t>En todos los demás aspectos el modelo permanece como antes</a:t>
            </a:r>
          </a:p>
          <a:p>
            <a:r>
              <a:rPr lang="es-ES" dirty="0" smtClean="0"/>
              <a:t>La ciudad es circular</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58673B2E-B55E-4122-9FF8-B0527DC40A57}" type="slidenum">
              <a:rPr lang="es-ES"/>
              <a:pPr>
                <a:defRPr/>
              </a:pPr>
              <a:t>83</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1 Título"/>
          <p:cNvSpPr>
            <a:spLocks noGrp="1"/>
          </p:cNvSpPr>
          <p:nvPr>
            <p:ph type="title"/>
          </p:nvPr>
        </p:nvSpPr>
        <p:spPr/>
        <p:txBody>
          <a:bodyPr/>
          <a:lstStyle/>
          <a:p>
            <a:r>
              <a:rPr lang="es-ES" dirty="0" smtClean="0"/>
              <a:t>SEPARACIÓN ESPACIAL</a:t>
            </a:r>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ES" dirty="0" smtClean="0"/>
              <a:t>Empecemos por las rentas de la vivienda que dejan a los dos grupos con el mismo nivel de gasto:</a:t>
            </a:r>
          </a:p>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r>
              <a:rPr lang="es-ES" dirty="0" smtClean="0"/>
              <a:t>Condiciones de equilibrio:</a:t>
            </a:r>
          </a:p>
          <a:p>
            <a:pPr lvl="1" fontAlgn="auto">
              <a:spcAft>
                <a:spcPts val="0"/>
              </a:spcAft>
              <a:buFont typeface="Arial" pitchFamily="34" charset="0"/>
              <a:buChar char="–"/>
              <a:defRPr/>
            </a:pPr>
            <a:r>
              <a:rPr lang="es-ES" dirty="0" smtClean="0"/>
              <a:t>Los miembros de ambos grupos deben estar igualmente bien</a:t>
            </a:r>
          </a:p>
          <a:p>
            <a:pPr lvl="1" fontAlgn="auto">
              <a:spcAft>
                <a:spcPts val="0"/>
              </a:spcAft>
              <a:buFont typeface="Arial" pitchFamily="34" charset="0"/>
              <a:buChar char="–"/>
              <a:defRPr/>
            </a:pPr>
            <a:r>
              <a:rPr lang="es-ES" dirty="0" smtClean="0"/>
              <a:t>Todos deben tener vivienda</a:t>
            </a:r>
          </a:p>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5BA3F7BE-6EBF-438D-8E4D-2F9506324E61}" type="slidenum">
              <a:rPr lang="es-ES"/>
              <a:pPr>
                <a:defRPr/>
              </a:pPr>
              <a:t>84</a:t>
            </a:fld>
            <a:endParaRPr lang="es-ES" dirty="0"/>
          </a:p>
        </p:txBody>
      </p:sp>
      <p:graphicFrame>
        <p:nvGraphicFramePr>
          <p:cNvPr id="6" name="Object 2"/>
          <p:cNvGraphicFramePr>
            <a:graphicFrameLocks noChangeAspect="1"/>
          </p:cNvGraphicFramePr>
          <p:nvPr/>
        </p:nvGraphicFramePr>
        <p:xfrm>
          <a:off x="3143250" y="2928938"/>
          <a:ext cx="2676525" cy="1027112"/>
        </p:xfrm>
        <a:graphic>
          <a:graphicData uri="http://schemas.openxmlformats.org/presentationml/2006/ole">
            <p:oleObj spid="_x0000_s101378" name="Ecuación" r:id="rId3" imgW="1257120" imgH="48240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1 Título"/>
          <p:cNvSpPr>
            <a:spLocks noGrp="1"/>
          </p:cNvSpPr>
          <p:nvPr>
            <p:ph type="title"/>
          </p:nvPr>
        </p:nvSpPr>
        <p:spPr/>
        <p:txBody>
          <a:bodyPr/>
          <a:lstStyle/>
          <a:p>
            <a:r>
              <a:rPr lang="es-ES" dirty="0" smtClean="0"/>
              <a:t>SEPARACIÓN ESPACIAL</a:t>
            </a:r>
          </a:p>
        </p:txBody>
      </p:sp>
      <p:sp>
        <p:nvSpPr>
          <p:cNvPr id="3" name="2 Marcador de contenido"/>
          <p:cNvSpPr>
            <a:spLocks noGrp="1"/>
          </p:cNvSpPr>
          <p:nvPr>
            <p:ph idx="1"/>
          </p:nvPr>
        </p:nvSpPr>
        <p:spPr/>
        <p:txBody>
          <a:bodyPr/>
          <a:lstStyle/>
          <a:p>
            <a:r>
              <a:rPr lang="es-ES" dirty="0" smtClean="0"/>
              <a:t>Para que ambos grupos estén mezclados, las rentas que pagan deben ser iguales, tal que los dueños de las propiedades estén dispuestos a alquilarles la propiedad a cualquier miembro de ambos grupos en un punto determinado de la ciudad a </a:t>
            </a:r>
            <a:r>
              <a:rPr lang="es-ES" i="1" dirty="0" smtClean="0"/>
              <a:t>m </a:t>
            </a:r>
            <a:r>
              <a:rPr lang="es-ES" dirty="0" smtClean="0"/>
              <a:t>km del centro</a:t>
            </a:r>
          </a:p>
          <a:p>
            <a:r>
              <a:rPr lang="es-ES" dirty="0" smtClean="0"/>
              <a:t>Supongamos que en </a:t>
            </a:r>
            <a:r>
              <a:rPr lang="es-ES" i="1" dirty="0" smtClean="0"/>
              <a:t>m </a:t>
            </a:r>
            <a:r>
              <a:rPr lang="es-ES" dirty="0" smtClean="0"/>
              <a:t> son iguales</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5C3B02B5-7061-4F9B-B3DD-C871356928DC}" type="slidenum">
              <a:rPr lang="es-ES"/>
              <a:pPr>
                <a:defRPr/>
              </a:pPr>
              <a:t>85</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1 Título"/>
          <p:cNvSpPr>
            <a:spLocks noGrp="1"/>
          </p:cNvSpPr>
          <p:nvPr>
            <p:ph type="title"/>
          </p:nvPr>
        </p:nvSpPr>
        <p:spPr/>
        <p:txBody>
          <a:bodyPr/>
          <a:lstStyle/>
          <a:p>
            <a:r>
              <a:rPr lang="es-ES" dirty="0" smtClean="0"/>
              <a:t>SEPARACIÓN ESPACIAL</a:t>
            </a:r>
          </a:p>
        </p:txBody>
      </p:sp>
      <p:sp>
        <p:nvSpPr>
          <p:cNvPr id="3" name="2 Marcador de contenido"/>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s-ES" dirty="0" smtClean="0"/>
              <a:t>Hacia fuera de </a:t>
            </a:r>
            <a:r>
              <a:rPr lang="es-ES" i="1" dirty="0" smtClean="0"/>
              <a:t>m </a:t>
            </a:r>
            <a:r>
              <a:rPr lang="es-ES" dirty="0" smtClean="0"/>
              <a:t>, la renta de equilibrio para el Grupo 2 tiene que ser mayor que la del Grupo 1</a:t>
            </a:r>
          </a:p>
          <a:p>
            <a:pPr fontAlgn="auto">
              <a:spcAft>
                <a:spcPts val="0"/>
              </a:spcAft>
              <a:buFont typeface="Arial" pitchFamily="34" charset="0"/>
              <a:buChar char="•"/>
              <a:defRPr/>
            </a:pPr>
            <a:r>
              <a:rPr lang="es-ES" dirty="0" smtClean="0"/>
              <a:t>Esto porque el Grupo 2 le molesta menos trasladarse</a:t>
            </a:r>
          </a:p>
          <a:p>
            <a:pPr algn="ctr" fontAlgn="auto">
              <a:spcAft>
                <a:spcPts val="0"/>
              </a:spcAft>
              <a:buFont typeface="Arial" pitchFamily="34" charset="0"/>
              <a:buChar char="•"/>
              <a:defRPr/>
            </a:pPr>
            <a:r>
              <a:rPr lang="es-ES" i="1" dirty="0" smtClean="0"/>
              <a:t>k</a:t>
            </a:r>
            <a:r>
              <a:rPr lang="es-ES" i="1" baseline="-25000" dirty="0" smtClean="0"/>
              <a:t>1 </a:t>
            </a:r>
            <a:r>
              <a:rPr lang="es-ES" i="1" dirty="0" smtClean="0"/>
              <a:t>&gt; k</a:t>
            </a:r>
            <a:r>
              <a:rPr lang="es-ES" i="1" baseline="-25000" dirty="0" smtClean="0"/>
              <a:t>2</a:t>
            </a:r>
          </a:p>
          <a:p>
            <a:pPr fontAlgn="auto">
              <a:spcAft>
                <a:spcPts val="0"/>
              </a:spcAft>
              <a:buFont typeface="Arial" pitchFamily="34" charset="0"/>
              <a:buChar char="•"/>
              <a:defRPr/>
            </a:pPr>
            <a:r>
              <a:rPr lang="es-ES" dirty="0" smtClean="0"/>
              <a:t>La pendiente de la recta del Grupo 1 es mayor</a:t>
            </a:r>
          </a:p>
          <a:p>
            <a:pPr fontAlgn="auto">
              <a:spcAft>
                <a:spcPts val="0"/>
              </a:spcAft>
              <a:buFont typeface="Arial" pitchFamily="34" charset="0"/>
              <a:buChar char="•"/>
              <a:defRPr/>
            </a:pPr>
            <a:r>
              <a:rPr lang="es-ES" dirty="0" smtClean="0"/>
              <a:t>En este modelo puede haber a los sumo un sitio en el que encontremos miembros del grupo 1 y 2 viviendo junto (</a:t>
            </a:r>
            <a:r>
              <a:rPr lang="es-ES" i="1" dirty="0" smtClean="0"/>
              <a:t>m</a:t>
            </a:r>
            <a:r>
              <a:rPr lang="es-ES" dirty="0" smtClean="0"/>
              <a:t>)</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CBC47B2C-BF3D-4DA4-B8A5-967F1EB7E626}" type="slidenum">
              <a:rPr lang="es-ES"/>
              <a:pPr>
                <a:defRPr/>
              </a:pPr>
              <a:t>86</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1 Título"/>
          <p:cNvSpPr>
            <a:spLocks noGrp="1"/>
          </p:cNvSpPr>
          <p:nvPr>
            <p:ph type="title"/>
          </p:nvPr>
        </p:nvSpPr>
        <p:spPr/>
        <p:txBody>
          <a:bodyPr/>
          <a:lstStyle/>
          <a:p>
            <a:r>
              <a:rPr lang="es-ES" dirty="0" smtClean="0"/>
              <a:t>SEPARACIÓN ESPACIAL</a:t>
            </a:r>
          </a:p>
        </p:txBody>
      </p:sp>
      <p:sp>
        <p:nvSpPr>
          <p:cNvPr id="3" name="2 Marcador de contenido"/>
          <p:cNvSpPr>
            <a:spLocks noGrp="1"/>
          </p:cNvSpPr>
          <p:nvPr>
            <p:ph idx="1"/>
          </p:nvPr>
        </p:nvSpPr>
        <p:spPr/>
        <p:txBody>
          <a:bodyPr/>
          <a:lstStyle/>
          <a:p>
            <a:r>
              <a:rPr lang="es-ES" dirty="0" smtClean="0"/>
              <a:t>Como los dueños alquilarán las viviendas a los que ofrezcan mayor renta, los del grupo 1 vivirán de </a:t>
            </a:r>
            <a:r>
              <a:rPr lang="es-ES" i="1" dirty="0" smtClean="0"/>
              <a:t>m </a:t>
            </a:r>
            <a:r>
              <a:rPr lang="es-ES" dirty="0" smtClean="0"/>
              <a:t>hacia el centro y los del grupo 2 de </a:t>
            </a:r>
            <a:r>
              <a:rPr lang="es-ES" i="1" dirty="0" smtClean="0"/>
              <a:t>m </a:t>
            </a:r>
            <a:r>
              <a:rPr lang="es-ES" dirty="0" smtClean="0"/>
              <a:t> hacia fuera</a:t>
            </a:r>
          </a:p>
          <a:p>
            <a:r>
              <a:rPr lang="es-ES" dirty="0" smtClean="0"/>
              <a:t>Gráfico:</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12C822AC-C9E5-45D7-87B7-BF41BC8B9E93}" type="slidenum">
              <a:rPr lang="es-ES"/>
              <a:pPr>
                <a:defRPr/>
              </a:pPr>
              <a:t>87</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1 Título"/>
          <p:cNvSpPr>
            <a:spLocks noGrp="1"/>
          </p:cNvSpPr>
          <p:nvPr>
            <p:ph type="title"/>
          </p:nvPr>
        </p:nvSpPr>
        <p:spPr/>
        <p:txBody>
          <a:bodyPr/>
          <a:lstStyle/>
          <a:p>
            <a:r>
              <a:rPr lang="es-ES" dirty="0" smtClean="0"/>
              <a:t>SEPARACIÓN ESPACIAL</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F2CA253E-1DD9-46EC-9280-C17E0BEF4100}" type="slidenum">
              <a:rPr lang="es-ES"/>
              <a:pPr>
                <a:defRPr/>
              </a:pPr>
              <a:t>88</a:t>
            </a:fld>
            <a:endParaRPr lang="es-ES" dirty="0"/>
          </a:p>
        </p:txBody>
      </p:sp>
      <p:pic>
        <p:nvPicPr>
          <p:cNvPr id="118788" name="Picture 2"/>
          <p:cNvPicPr>
            <a:picLocks noGrp="1" noChangeAspect="1" noChangeArrowheads="1"/>
          </p:cNvPicPr>
          <p:nvPr>
            <p:ph idx="1"/>
          </p:nvPr>
        </p:nvPicPr>
        <p:blipFill>
          <a:blip r:embed="rId2" cstate="print"/>
          <a:srcRect/>
          <a:stretch>
            <a:fillRect/>
          </a:stretch>
        </p:blipFill>
        <p:spPr>
          <a:xfrm>
            <a:off x="500063" y="1220788"/>
            <a:ext cx="8215312" cy="5164137"/>
          </a:xfrm>
        </p:spPr>
      </p:pic>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1 Título"/>
          <p:cNvSpPr>
            <a:spLocks noGrp="1"/>
          </p:cNvSpPr>
          <p:nvPr>
            <p:ph type="title"/>
          </p:nvPr>
        </p:nvSpPr>
        <p:spPr/>
        <p:txBody>
          <a:bodyPr/>
          <a:lstStyle/>
          <a:p>
            <a:r>
              <a:rPr lang="es-ES" dirty="0" smtClean="0"/>
              <a:t>SEPARACIÓN ESPACIAL</a:t>
            </a:r>
          </a:p>
        </p:txBody>
      </p:sp>
      <p:sp>
        <p:nvSpPr>
          <p:cNvPr id="3" name="2 Marcador de contenido"/>
          <p:cNvSpPr>
            <a:spLocks noGrp="1"/>
          </p:cNvSpPr>
          <p:nvPr>
            <p:ph idx="1"/>
          </p:nvPr>
        </p:nvSpPr>
        <p:spPr/>
        <p:txBody>
          <a:bodyPr rtlCol="0">
            <a:normAutofit fontScale="92500"/>
          </a:bodyPr>
          <a:lstStyle/>
          <a:p>
            <a:pPr fontAlgn="auto">
              <a:spcAft>
                <a:spcPts val="0"/>
              </a:spcAft>
              <a:buFont typeface="Arial" pitchFamily="34" charset="0"/>
              <a:buChar char="•"/>
              <a:defRPr/>
            </a:pPr>
            <a:r>
              <a:rPr lang="es-ES" dirty="0" smtClean="0"/>
              <a:t>El punto </a:t>
            </a:r>
            <a:r>
              <a:rPr lang="es-ES" i="1" dirty="0" smtClean="0"/>
              <a:t>m </a:t>
            </a:r>
            <a:r>
              <a:rPr lang="es-ES" dirty="0" smtClean="0"/>
              <a:t>debe existir sino uno de los dos grupos ofrecerá alquileres más altos para todos los sitios</a:t>
            </a:r>
          </a:p>
          <a:p>
            <a:pPr fontAlgn="auto">
              <a:spcAft>
                <a:spcPts val="0"/>
              </a:spcAft>
              <a:buFont typeface="Arial" pitchFamily="34" charset="0"/>
              <a:buChar char="•"/>
              <a:defRPr/>
            </a:pPr>
            <a:r>
              <a:rPr lang="es-ES" dirty="0" smtClean="0"/>
              <a:t>Como se supone que hay casas para todos los hogares, esto significará que habrá casas vacías y uno de los grupos terminará en la calle</a:t>
            </a:r>
          </a:p>
          <a:p>
            <a:pPr fontAlgn="auto">
              <a:spcAft>
                <a:spcPts val="0"/>
              </a:spcAft>
              <a:buFont typeface="Arial" pitchFamily="34" charset="0"/>
              <a:buChar char="•"/>
              <a:defRPr/>
            </a:pPr>
            <a:r>
              <a:rPr lang="es-ES" dirty="0" smtClean="0"/>
              <a:t>Como alquilar dos casas no proporciona bienestar adicional, el grupo de mayor renta bajará sus ofertas hasta que entre el otro</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286DE1E2-8441-4998-ABE5-4BC69805F00C}" type="slidenum">
              <a:rPr lang="es-ES"/>
              <a:pPr>
                <a:defRPr/>
              </a:pPr>
              <a:t>89</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s-ES" sz="3000" dirty="0" smtClean="0"/>
              <a:t>EL MERCADO DE ALQUILERES</a:t>
            </a:r>
            <a:endParaRPr lang="es-ES" sz="3000" dirty="0"/>
          </a:p>
        </p:txBody>
      </p:sp>
      <p:sp>
        <p:nvSpPr>
          <p:cNvPr id="3" name="2 Marcador de contenido"/>
          <p:cNvSpPr>
            <a:spLocks noGrp="1"/>
          </p:cNvSpPr>
          <p:nvPr>
            <p:ph idx="1"/>
          </p:nvPr>
        </p:nvSpPr>
        <p:spPr/>
        <p:txBody>
          <a:bodyPr>
            <a:normAutofit/>
          </a:bodyPr>
          <a:lstStyle/>
          <a:p>
            <a:pPr lvl="1">
              <a:lnSpc>
                <a:spcPct val="90000"/>
              </a:lnSpc>
            </a:pPr>
            <a:r>
              <a:rPr lang="es-ES" sz="2600" dirty="0" smtClean="0"/>
              <a:t>Los </a:t>
            </a:r>
            <a:r>
              <a:rPr lang="es-ES" sz="2600" b="1" i="1" dirty="0" smtClean="0"/>
              <a:t>hogares</a:t>
            </a:r>
            <a:r>
              <a:rPr lang="es-ES" sz="2600" dirty="0" smtClean="0"/>
              <a:t> demandan espacio como un bien más dentro de una canasta de consumo de bienes y servicios</a:t>
            </a:r>
          </a:p>
          <a:p>
            <a:pPr lvl="1">
              <a:lnSpc>
                <a:spcPct val="90000"/>
              </a:lnSpc>
            </a:pPr>
            <a:r>
              <a:rPr lang="es-ES" sz="2600" dirty="0" smtClean="0"/>
              <a:t>La </a:t>
            </a:r>
            <a:r>
              <a:rPr lang="es-ES" sz="2600" i="1" dirty="0" smtClean="0"/>
              <a:t>demanda de espacio de los hogares </a:t>
            </a:r>
            <a:r>
              <a:rPr lang="es-ES" sz="2600" dirty="0" smtClean="0"/>
              <a:t>depende de sus gustos, el ingreso y el precio relativo del espacio respecto a los otros bienes y servicios: alimentos, transporte, educación, etc.</a:t>
            </a:r>
          </a:p>
          <a:p>
            <a:pPr>
              <a:lnSpc>
                <a:spcPct val="90000"/>
              </a:lnSpc>
            </a:pPr>
            <a:r>
              <a:rPr lang="es-ES" sz="3000" dirty="0" smtClean="0"/>
              <a:t>El </a:t>
            </a:r>
            <a:r>
              <a:rPr lang="es-ES" sz="3000" i="1" dirty="0" smtClean="0"/>
              <a:t>alquiler </a:t>
            </a:r>
            <a:r>
              <a:rPr lang="es-ES" sz="3000" dirty="0" smtClean="0"/>
              <a:t>es el costo del espacio para un arrendatario, pero es también un costo de oportunidad para el ocupante propietario.</a:t>
            </a:r>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855D9DB3-206E-4EA5-B776-54EA1FB9B397}" type="slidenum">
              <a:rPr lang="es-ES"/>
              <a:pPr>
                <a:defRPr/>
              </a:pPr>
              <a:t>9</a:t>
            </a:fld>
            <a:endParaRPr lang="es-ES" dirty="0"/>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1 Título"/>
          <p:cNvSpPr>
            <a:spLocks noGrp="1"/>
          </p:cNvSpPr>
          <p:nvPr>
            <p:ph type="title"/>
          </p:nvPr>
        </p:nvSpPr>
        <p:spPr/>
        <p:txBody>
          <a:bodyPr/>
          <a:lstStyle/>
          <a:p>
            <a:r>
              <a:rPr lang="es-ES" dirty="0" smtClean="0"/>
              <a:t>SEPARACIÓN ESPACIAL</a:t>
            </a:r>
          </a:p>
        </p:txBody>
      </p:sp>
      <p:sp>
        <p:nvSpPr>
          <p:cNvPr id="3" name="2 Marcador de contenido"/>
          <p:cNvSpPr>
            <a:spLocks noGrp="1"/>
          </p:cNvSpPr>
          <p:nvPr>
            <p:ph idx="1"/>
          </p:nvPr>
        </p:nvSpPr>
        <p:spPr/>
        <p:txBody>
          <a:bodyPr/>
          <a:lstStyle/>
          <a:p>
            <a:r>
              <a:rPr lang="es-ES" dirty="0" smtClean="0"/>
              <a:t>El resultado del modelo es segregación espacial</a:t>
            </a:r>
          </a:p>
          <a:p>
            <a:r>
              <a:rPr lang="es-ES" dirty="0" smtClean="0"/>
              <a:t>Haciendo cuentas podemos calcular</a:t>
            </a:r>
          </a:p>
          <a:p>
            <a:endParaRPr lang="es-ES" dirty="0" smtClean="0"/>
          </a:p>
          <a:p>
            <a:endParaRPr lang="es-ES" dirty="0" smtClean="0"/>
          </a:p>
          <a:p>
            <a:endParaRPr lang="es-E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764D8C26-268E-41BD-ABA6-71357F9D8CCE}" type="slidenum">
              <a:rPr lang="es-ES"/>
              <a:pPr>
                <a:defRPr/>
              </a:pPr>
              <a:t>90</a:t>
            </a:fld>
            <a:endParaRPr lang="es-ES" dirty="0"/>
          </a:p>
        </p:txBody>
      </p:sp>
      <p:graphicFrame>
        <p:nvGraphicFramePr>
          <p:cNvPr id="6" name="Object 2"/>
          <p:cNvGraphicFramePr>
            <a:graphicFrameLocks noChangeAspect="1"/>
          </p:cNvGraphicFramePr>
          <p:nvPr/>
        </p:nvGraphicFramePr>
        <p:xfrm>
          <a:off x="3643313" y="3357563"/>
          <a:ext cx="1495425" cy="877887"/>
        </p:xfrm>
        <a:graphic>
          <a:graphicData uri="http://schemas.openxmlformats.org/presentationml/2006/ole">
            <p:oleObj spid="_x0000_s103426" name="Ecuación" r:id="rId3" imgW="799920" imgH="469800" progId="Equation.3">
              <p:embed/>
            </p:oleObj>
          </a:graphicData>
        </a:graphic>
      </p:graphicFrame>
      <p:graphicFrame>
        <p:nvGraphicFramePr>
          <p:cNvPr id="7" name="Object 3"/>
          <p:cNvGraphicFramePr>
            <a:graphicFrameLocks noChangeAspect="1"/>
          </p:cNvGraphicFramePr>
          <p:nvPr/>
        </p:nvGraphicFramePr>
        <p:xfrm>
          <a:off x="3571875" y="4500563"/>
          <a:ext cx="2185988" cy="898525"/>
        </p:xfrm>
        <a:graphic>
          <a:graphicData uri="http://schemas.openxmlformats.org/presentationml/2006/ole">
            <p:oleObj spid="_x0000_s103427" name="Ecuación" r:id="rId4" imgW="1143000" imgH="46980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1 Título"/>
          <p:cNvSpPr>
            <a:spLocks noGrp="1"/>
          </p:cNvSpPr>
          <p:nvPr>
            <p:ph type="title"/>
          </p:nvPr>
        </p:nvSpPr>
        <p:spPr/>
        <p:txBody>
          <a:bodyPr/>
          <a:lstStyle/>
          <a:p>
            <a:r>
              <a:rPr lang="es-ES" dirty="0" smtClean="0"/>
              <a:t>SEPARACIÓN ESPACIAL</a:t>
            </a:r>
          </a:p>
        </p:txBody>
      </p:sp>
      <p:sp>
        <p:nvSpPr>
          <p:cNvPr id="104453" name="2 Marcador de contenido"/>
          <p:cNvSpPr>
            <a:spLocks noGrp="1"/>
          </p:cNvSpPr>
          <p:nvPr>
            <p:ph idx="1"/>
          </p:nvPr>
        </p:nvSpPr>
        <p:spPr/>
        <p:txBody>
          <a:bodyPr/>
          <a:lstStyle/>
          <a:p>
            <a:r>
              <a:rPr lang="es-ES" dirty="0" smtClean="0"/>
              <a:t>En el largo plazo, cuando las viviendas actuales se deterioran, ambos grupos competirán por la tierra también</a:t>
            </a:r>
          </a:p>
          <a:p>
            <a:r>
              <a:rPr lang="es-ES" dirty="0" smtClean="0"/>
              <a:t>Si las casas de ambos grupos son iguales y pueden ser construidas al mismo costo anualizado </a:t>
            </a:r>
            <a:r>
              <a:rPr lang="es-ES" i="1" dirty="0" smtClean="0"/>
              <a:t>c:</a:t>
            </a:r>
          </a:p>
          <a:p>
            <a:endParaRPr lang="es-ES" dirty="0" smtClean="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11E31249-F148-4FC3-9ED1-E317BBA5F0B6}" type="slidenum">
              <a:rPr lang="es-ES"/>
              <a:pPr>
                <a:defRPr/>
              </a:pPr>
              <a:t>91</a:t>
            </a:fld>
            <a:endParaRPr lang="es-ES" dirty="0"/>
          </a:p>
        </p:txBody>
      </p:sp>
      <p:graphicFrame>
        <p:nvGraphicFramePr>
          <p:cNvPr id="104450" name="Object 2"/>
          <p:cNvGraphicFramePr>
            <a:graphicFrameLocks noChangeAspect="1"/>
          </p:cNvGraphicFramePr>
          <p:nvPr/>
        </p:nvGraphicFramePr>
        <p:xfrm>
          <a:off x="928688" y="4918075"/>
          <a:ext cx="2857500" cy="823913"/>
        </p:xfrm>
        <a:graphic>
          <a:graphicData uri="http://schemas.openxmlformats.org/presentationml/2006/ole">
            <p:oleObj spid="_x0000_s104450" name="Ecuación" r:id="rId3" imgW="1422360" imgH="457200" progId="Equation.3">
              <p:embed/>
            </p:oleObj>
          </a:graphicData>
        </a:graphic>
      </p:graphicFrame>
      <p:graphicFrame>
        <p:nvGraphicFramePr>
          <p:cNvPr id="104451" name="Object 3"/>
          <p:cNvGraphicFramePr>
            <a:graphicFrameLocks noChangeAspect="1"/>
          </p:cNvGraphicFramePr>
          <p:nvPr/>
        </p:nvGraphicFramePr>
        <p:xfrm>
          <a:off x="5143500" y="4913313"/>
          <a:ext cx="2574925" cy="812800"/>
        </p:xfrm>
        <a:graphic>
          <a:graphicData uri="http://schemas.openxmlformats.org/presentationml/2006/ole">
            <p:oleObj spid="_x0000_s104451" name="Ecuación" r:id="rId4" imgW="1447560" imgH="457200" progId="Equation.3">
              <p:embed/>
            </p:oleObj>
          </a:graphicData>
        </a:graphic>
      </p:graphicFrame>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1 Título"/>
          <p:cNvSpPr>
            <a:spLocks noGrp="1"/>
          </p:cNvSpPr>
          <p:nvPr>
            <p:ph type="title"/>
          </p:nvPr>
        </p:nvSpPr>
        <p:spPr/>
        <p:txBody>
          <a:bodyPr/>
          <a:lstStyle/>
          <a:p>
            <a:r>
              <a:rPr lang="es-ES" dirty="0" smtClean="0"/>
              <a:t>SEPARACIÓN ESPACIAL</a:t>
            </a:r>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ES" dirty="0" smtClean="0"/>
              <a:t>Notar que ahora las q pueden ser diferentes</a:t>
            </a:r>
          </a:p>
          <a:p>
            <a:pPr fontAlgn="auto">
              <a:spcAft>
                <a:spcPts val="0"/>
              </a:spcAft>
              <a:buFont typeface="Arial" pitchFamily="34" charset="0"/>
              <a:buChar char="•"/>
              <a:defRPr/>
            </a:pPr>
            <a:r>
              <a:rPr lang="es-ES" dirty="0" smtClean="0"/>
              <a:t>La cuestión de qué grupo “desarrolla” el suelo más cerca del centro depende las pendientes relativas</a:t>
            </a:r>
          </a:p>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endParaRPr lang="es-ES" dirty="0" smtClean="0"/>
          </a:p>
          <a:p>
            <a:pPr fontAlgn="auto">
              <a:spcAft>
                <a:spcPts val="0"/>
              </a:spcAft>
              <a:buFont typeface="Arial" pitchFamily="34" charset="0"/>
              <a:buChar char="•"/>
              <a:defRPr/>
            </a:pPr>
            <a:r>
              <a:rPr lang="es-ES" dirty="0" smtClean="0"/>
              <a:t>Estos cocientes representan los costos de transporte adicionales incurridos por cada nuevo m</a:t>
            </a:r>
            <a:r>
              <a:rPr lang="es-ES" baseline="30000" dirty="0" smtClean="0"/>
              <a:t>2</a:t>
            </a:r>
            <a:r>
              <a:rPr lang="es-ES" dirty="0" smtClean="0"/>
              <a:t> de suelo “desarrollado”</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898004C1-9FB7-481D-AEEC-43549113E730}" type="slidenum">
              <a:rPr lang="es-ES"/>
              <a:pPr>
                <a:defRPr/>
              </a:pPr>
              <a:t>92</a:t>
            </a:fld>
            <a:endParaRPr lang="es-ES" dirty="0"/>
          </a:p>
        </p:txBody>
      </p:sp>
      <p:graphicFrame>
        <p:nvGraphicFramePr>
          <p:cNvPr id="105474" name="Object 2"/>
          <p:cNvGraphicFramePr>
            <a:graphicFrameLocks noChangeAspect="1"/>
          </p:cNvGraphicFramePr>
          <p:nvPr/>
        </p:nvGraphicFramePr>
        <p:xfrm>
          <a:off x="4000500" y="3286125"/>
          <a:ext cx="928688" cy="1077913"/>
        </p:xfrm>
        <a:graphic>
          <a:graphicData uri="http://schemas.openxmlformats.org/presentationml/2006/ole">
            <p:oleObj spid="_x0000_s105474" name="Ecuación" r:id="rId3" imgW="393480" imgH="457200" progId="Equation.3">
              <p:embed/>
            </p:oleObj>
          </a:graphicData>
        </a:graphic>
      </p:graphicFrame>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1 Título"/>
          <p:cNvSpPr>
            <a:spLocks noGrp="1"/>
          </p:cNvSpPr>
          <p:nvPr>
            <p:ph type="title"/>
          </p:nvPr>
        </p:nvSpPr>
        <p:spPr/>
        <p:txBody>
          <a:bodyPr/>
          <a:lstStyle/>
          <a:p>
            <a:r>
              <a:rPr lang="es-ES" dirty="0" smtClean="0"/>
              <a:t>SEPARACIÓN ESPACIAL</a:t>
            </a:r>
          </a:p>
        </p:txBody>
      </p:sp>
      <p:sp>
        <p:nvSpPr>
          <p:cNvPr id="3" name="2 Marcador de contenido"/>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s-ES" dirty="0" smtClean="0"/>
              <a:t>Los miembros del Grupo 1 pueden no tener rentas del suelo superiores a los del grupo 2 si además de tener altos costos de transporte, </a:t>
            </a:r>
            <a:r>
              <a:rPr lang="es-ES" i="1" dirty="0" smtClean="0"/>
              <a:t>k, </a:t>
            </a:r>
            <a:r>
              <a:rPr lang="es-ES" dirty="0" smtClean="0"/>
              <a:t>demandan lotes muy grandes, </a:t>
            </a:r>
            <a:r>
              <a:rPr lang="es-ES" i="1" dirty="0" smtClean="0"/>
              <a:t>q</a:t>
            </a:r>
          </a:p>
          <a:p>
            <a:pPr fontAlgn="auto">
              <a:spcAft>
                <a:spcPts val="0"/>
              </a:spcAft>
              <a:buFont typeface="Arial" pitchFamily="34" charset="0"/>
              <a:buChar char="•"/>
              <a:defRPr/>
            </a:pPr>
            <a:r>
              <a:rPr lang="es-ES" dirty="0" smtClean="0"/>
              <a:t>Si estas diferencias entre grupos obedecen a diferencias en ingreso, y si a mayores ingresos la demanda por </a:t>
            </a:r>
            <a:r>
              <a:rPr lang="es-ES" i="1" dirty="0" smtClean="0"/>
              <a:t>q </a:t>
            </a:r>
            <a:r>
              <a:rPr lang="es-ES" dirty="0" smtClean="0"/>
              <a:t>aumenta más que el costo </a:t>
            </a:r>
            <a:r>
              <a:rPr lang="es-ES" i="1" dirty="0" smtClean="0"/>
              <a:t>k, </a:t>
            </a:r>
            <a:r>
              <a:rPr lang="es-ES" dirty="0" smtClean="0"/>
              <a:t>los ricos</a:t>
            </a:r>
            <a:r>
              <a:rPr lang="es-ES" i="1" dirty="0" smtClean="0"/>
              <a:t> se situarán en la periferia en terrenos grandes</a:t>
            </a:r>
          </a:p>
          <a:p>
            <a:pPr fontAlgn="auto">
              <a:spcAft>
                <a:spcPts val="0"/>
              </a:spcAft>
              <a:buFont typeface="Arial" pitchFamily="34" charset="0"/>
              <a:buChar char="•"/>
              <a:defRPr/>
            </a:pPr>
            <a:r>
              <a:rPr lang="es-ES" dirty="0" smtClean="0"/>
              <a:t>Otros factores: calidad de los servicios, escuelas, etc.</a:t>
            </a:r>
            <a:endParaRPr lang="es-ES" dirty="0"/>
          </a:p>
        </p:txBody>
      </p:sp>
      <p:sp>
        <p:nvSpPr>
          <p:cNvPr id="4" name="3 Marcador de pie de página"/>
          <p:cNvSpPr>
            <a:spLocks noGrp="1"/>
          </p:cNvSpPr>
          <p:nvPr>
            <p:ph type="ftr" sz="quarter" idx="11"/>
          </p:nvPr>
        </p:nvSpPr>
        <p:spPr/>
        <p:txBody>
          <a:bodyPr/>
          <a:lstStyle/>
          <a:p>
            <a:pPr>
              <a:defRPr/>
            </a:pPr>
            <a:r>
              <a:rPr lang="es-ES" dirty="0"/>
              <a:t>Marcelo Caffera - MOT - FARQ - 2008</a:t>
            </a:r>
          </a:p>
        </p:txBody>
      </p:sp>
      <p:sp>
        <p:nvSpPr>
          <p:cNvPr id="5" name="4 Marcador de número de diapositiva"/>
          <p:cNvSpPr>
            <a:spLocks noGrp="1"/>
          </p:cNvSpPr>
          <p:nvPr>
            <p:ph type="sldNum" sz="quarter" idx="12"/>
          </p:nvPr>
        </p:nvSpPr>
        <p:spPr/>
        <p:txBody>
          <a:bodyPr/>
          <a:lstStyle/>
          <a:p>
            <a:pPr>
              <a:defRPr/>
            </a:pPr>
            <a:fld id="{952B1198-F1C5-4EAC-B327-DFED9F50B2CF}" type="slidenum">
              <a:rPr lang="es-ES"/>
              <a:pPr>
                <a:defRPr/>
              </a:pPr>
              <a:t>93</a:t>
            </a:fld>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1521</TotalTime>
  <Words>5711</Words>
  <Application>Microsoft Office PowerPoint</Application>
  <PresentationFormat>Presentación en pantalla (4:3)</PresentationFormat>
  <Paragraphs>629</Paragraphs>
  <Slides>93</Slides>
  <Notes>2</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93</vt:i4>
      </vt:variant>
    </vt:vector>
  </HeadingPairs>
  <TitlesOfParts>
    <vt:vector size="96" baseType="lpstr">
      <vt:lpstr>Tema de Office</vt:lpstr>
      <vt:lpstr>Ecuación</vt:lpstr>
      <vt:lpstr>Equation</vt:lpstr>
      <vt:lpstr>ESQUEMA DE LA CLASE DE HOY</vt:lpstr>
      <vt:lpstr>LOS MERCADOS DE LA PROPIEDAD (Y EL CAPITAL)</vt:lpstr>
      <vt:lpstr>DEFINICIÓN DE PROPIEDADES</vt:lpstr>
      <vt:lpstr>EL MERCADO DE PROPIEDADES PARA ALQUILAR Y EL MERCADO DE PROPIEDADES COMO ACTIVOS</vt:lpstr>
      <vt:lpstr>EL MERCADO DE PROPIEDADES COMO ACTIVOS</vt:lpstr>
      <vt:lpstr>EL MERCADO DE PROPIEDADES COMO ACTIVOS</vt:lpstr>
      <vt:lpstr>EL MERCADO DE PROPIEDADES COMO ACTIVOS</vt:lpstr>
      <vt:lpstr>EL MERCADO DE ALQUILERES</vt:lpstr>
      <vt:lpstr>EL MERCADO DE ALQUILERES</vt:lpstr>
      <vt:lpstr>EL MERCADO DE ALQUILERES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LOS MERCADOS DE PROPIEDADES PARA ALQUILAR Y COMO ACTIVOS</vt:lpstr>
      <vt:lpstr>ESTÁTICA COMPARATIVA: CÓMO CAMBIA EL EQUILIBRIO ANTE CAMBIOS EN…</vt:lpstr>
      <vt:lpstr>CAMBIOS EN EL MERCADO DE PROPIEDADES A MEDIDA QUE LA ECONOMÍA CRECE</vt:lpstr>
      <vt:lpstr>ESTÁTICA COMPARATIVA: CÓMO CAMBIA EL EQUILIBRIO ANTE CAMBIOS EN…</vt:lpstr>
      <vt:lpstr>UN INCREMENTO EN LA DEMANDA DE PROPIEDADES COMO ACTIVOS</vt:lpstr>
      <vt:lpstr>ESTÁTICA COMPARATIVA: CÓMO CAMBIA EL EQUILIBRIO ANTE CAMBIOS EN…</vt:lpstr>
      <vt:lpstr>ESTÁTICA COMPARATIVA: CÓMO CAMBIA EL EQUILIBRIO ANTE CAMBIOS EN…</vt:lpstr>
      <vt:lpstr>RESTRICCIÓN AL CRÉDITO A LAS EMPRESAS CONSTRUCTORAS  O REGULACIONES DE CONSTRUCCIÓN U ORDENAMIENTO  MÁS ESTRICTAS</vt:lpstr>
      <vt:lpstr>RESTRICCIÓN AL CRÉDITO A LAS EMPRESAS CONSTRUCTORAS  O REGULACIONES DE CONSTRUCCIÓN U ORDENAMIENTO  MÁS ESTRICTAS</vt:lpstr>
      <vt:lpstr>ESTÁTICA COMPARATIVA: CÓMO CAMBIA EL EQUILIBRIO ANTE CAMBIOS EN…</vt:lpstr>
      <vt:lpstr>MERCADO DE PROPIEDADES Y POLÍTICA PÚBLICA</vt:lpstr>
      <vt:lpstr>MERCADO DE PROPIEDADES Y POLÍTICA PÚBLICA</vt:lpstr>
      <vt:lpstr>VIVIENDA</vt:lpstr>
      <vt:lpstr>VIVIENDA</vt:lpstr>
      <vt:lpstr>VIVIENDA</vt:lpstr>
      <vt:lpstr>VIVIENDA</vt:lpstr>
      <vt:lpstr>OTRO EJEMPLO DE POLÍTICA PÚBLICA: REGULACIONES DE GOBIERNOS LOCALES</vt:lpstr>
      <vt:lpstr>OTRO: TRATAMIENTO IMPOSITIVO DE LAS PROPIEDADES</vt:lpstr>
      <vt:lpstr>2. ENFOQUE MICRO Y MACRO DE LOS MERCADOS DE ALQUILER Y VENTA DE PROPIEDADES</vt:lpstr>
      <vt:lpstr>EL ENFOQUE MICRO Y MACRO</vt:lpstr>
      <vt:lpstr>EL ENFOQUE MICRO Y MACRO</vt:lpstr>
      <vt:lpstr>CRITERIOS PARA DEFINIR UN MERCADO</vt:lpstr>
      <vt:lpstr>CRITERIOS PARA DEFINIR UN MERCADO</vt:lpstr>
      <vt:lpstr>CRITERIOS PARA DEFINIR UN MERCADO</vt:lpstr>
      <vt:lpstr>MICROECONOMÍA DE LA TIERRA URBANA Y LA LOCALIZACIÓN: UNA INTRODUCCIÓN</vt:lpstr>
      <vt:lpstr>MICROECONOMÍA DE LA TIERRA URBANA Y LA LOCALIZACIÓN: UNA INTRODUCCIÓN</vt:lpstr>
      <vt:lpstr>MICROECONOMÍA DE LA TIERRA URBANA Y LA LOCALIZACIÓN: UNA INTRODUCCIÓN</vt:lpstr>
      <vt:lpstr>ESQUEMA DE LA CLASE DE HOY</vt:lpstr>
      <vt:lpstr>II. ANÁLISIS MICROECONÓMICO</vt:lpstr>
      <vt:lpstr>INTRODUCCIÓN</vt:lpstr>
      <vt:lpstr>UN MODELO SENCILLO</vt:lpstr>
      <vt:lpstr>UN MODELO SENCILLO</vt:lpstr>
      <vt:lpstr>UN MODELO SENCILLO</vt:lpstr>
      <vt:lpstr>UN MODELO SENCILLO</vt:lpstr>
      <vt:lpstr>UN MODELO SENCILLO</vt:lpstr>
      <vt:lpstr>UN MODELO SENCILLO</vt:lpstr>
      <vt:lpstr>UN MODELO SENCILLO</vt:lpstr>
      <vt:lpstr>UN MODELO SENCILLO</vt:lpstr>
      <vt:lpstr>UN MODELO SENCILLO</vt:lpstr>
      <vt:lpstr>UN MODELO SENCILLO</vt:lpstr>
      <vt:lpstr>UN MODELO SENCILLO</vt:lpstr>
      <vt:lpstr>UN MODELO SENCILLO</vt:lpstr>
      <vt:lpstr>Componentes de la renta de una vivienda</vt:lpstr>
      <vt:lpstr>Componentes de la renta de una vivienda</vt:lpstr>
      <vt:lpstr>Componentes de la renta de la tierra urbana</vt:lpstr>
      <vt:lpstr>Componentes de la renta de la tierra urbana</vt:lpstr>
      <vt:lpstr>COMPONENTES DE LA RENTA DE LA VIVIENDA Y LA TIERRA URBANA</vt:lpstr>
      <vt:lpstr>COMPONENTES DE LA RENTA DE LA VIVIENDA Y LA TIERRA URBANA</vt:lpstr>
      <vt:lpstr>COMPONENTES DE LA RENTA DE LA VIVIENDA Y LA TIERRA URBANA</vt:lpstr>
      <vt:lpstr>POBLACIÓN, OFERTA DE TIERRAS Y RENTAS RICARDIANAS</vt:lpstr>
      <vt:lpstr>POBLACIÓN, OFERTA DE TIERRAS Y RENTAS RICARDIANAS</vt:lpstr>
      <vt:lpstr>POBLACIÓN, OFERTA DE TIERRAS Y RENTAS RICARDIANAS</vt:lpstr>
      <vt:lpstr>POBLACIÓN, OFERTA DE TIERRAS Y RENTAS RICARDIANAS</vt:lpstr>
      <vt:lpstr>POBLACIÓN, OFERTA DE TIERRAS Y RENTAS RICARDIANAS</vt:lpstr>
      <vt:lpstr>POBLACIÓN, OFERTA DE TIERRAS Y RENTAS RICARDIANAS</vt:lpstr>
      <vt:lpstr>SEPARACIÓN ESPACIAL</vt:lpstr>
      <vt:lpstr>SEPARACIÓN ESPACIAL</vt:lpstr>
      <vt:lpstr>SEPARACIÓN ESPACIAL</vt:lpstr>
      <vt:lpstr>SEPARACIÓN ESPACIAL</vt:lpstr>
      <vt:lpstr>SEPARACIÓN ESPACIAL</vt:lpstr>
      <vt:lpstr>SEPARACIÓN ESPACIAL</vt:lpstr>
      <vt:lpstr>SEPARACIÓN ESPACIAL</vt:lpstr>
      <vt:lpstr>SEPARACIÓN ESPACIAL</vt:lpstr>
      <vt:lpstr>SEPARACIÓN ESPACIAL</vt:lpstr>
      <vt:lpstr>SEPARACIÓN ESPACIAL</vt:lpstr>
      <vt:lpstr>SEPARACIÓN ESPACIAL</vt:lpstr>
      <vt:lpstr>SEPARACIÓN ESPACIAL</vt:lpstr>
    </vt:vector>
  </TitlesOfParts>
  <Company>Universidad De Montevideo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Marcelo Caffera</dc:creator>
  <cp:lastModifiedBy>marcaffera</cp:lastModifiedBy>
  <cp:revision>258</cp:revision>
  <dcterms:created xsi:type="dcterms:W3CDTF">2008-10-15T12:44:02Z</dcterms:created>
  <dcterms:modified xsi:type="dcterms:W3CDTF">2011-06-02T17:29:26Z</dcterms:modified>
</cp:coreProperties>
</file>