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5" r:id="rId13"/>
    <p:sldId id="266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8" r:id="rId30"/>
    <p:sldId id="289" r:id="rId31"/>
    <p:sldId id="290" r:id="rId32"/>
    <p:sldId id="291" r:id="rId33"/>
    <p:sldId id="292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12" r:id="rId45"/>
    <p:sldId id="313" r:id="rId46"/>
    <p:sldId id="314" r:id="rId47"/>
    <p:sldId id="316" r:id="rId48"/>
    <p:sldId id="317" r:id="rId49"/>
    <p:sldId id="318" r:id="rId50"/>
    <p:sldId id="319" r:id="rId51"/>
    <p:sldId id="320" r:id="rId52"/>
    <p:sldId id="321" r:id="rId53"/>
    <p:sldId id="322" r:id="rId54"/>
    <p:sldId id="323" r:id="rId55"/>
    <p:sldId id="324" r:id="rId56"/>
    <p:sldId id="325" r:id="rId57"/>
    <p:sldId id="326" r:id="rId58"/>
    <p:sldId id="327" r:id="rId59"/>
    <p:sldId id="328" r:id="rId60"/>
    <p:sldId id="329" r:id="rId61"/>
    <p:sldId id="330" r:id="rId62"/>
    <p:sldId id="331" r:id="rId63"/>
    <p:sldId id="332" r:id="rId64"/>
    <p:sldId id="334" r:id="rId65"/>
    <p:sldId id="336" r:id="rId66"/>
    <p:sldId id="340" r:id="rId67"/>
    <p:sldId id="341" r:id="rId68"/>
    <p:sldId id="342" r:id="rId69"/>
    <p:sldId id="343" r:id="rId70"/>
    <p:sldId id="344" r:id="rId71"/>
    <p:sldId id="349" r:id="rId72"/>
    <p:sldId id="350" r:id="rId73"/>
    <p:sldId id="351" r:id="rId74"/>
    <p:sldId id="352" r:id="rId75"/>
    <p:sldId id="353" r:id="rId76"/>
    <p:sldId id="354" r:id="rId77"/>
    <p:sldId id="355" r:id="rId78"/>
    <p:sldId id="356" r:id="rId79"/>
    <p:sldId id="357" r:id="rId80"/>
    <p:sldId id="358" r:id="rId81"/>
    <p:sldId id="359" r:id="rId82"/>
    <p:sldId id="360" r:id="rId83"/>
    <p:sldId id="361" r:id="rId84"/>
    <p:sldId id="366" r:id="rId85"/>
    <p:sldId id="372" r:id="rId86"/>
    <p:sldId id="373" r:id="rId8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498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7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583610-9B79-4D43-87BA-4C95D10EF2FC}" type="datetimeFigureOut">
              <a:rPr lang="en-US" smtClean="0"/>
              <a:pPr/>
              <a:t>10/9/2008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9E02E-6DE0-4AAB-8BAF-BC97B94B207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9E02E-6DE0-4AAB-8BAF-BC97B94B207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40B76A-D19F-49E3-B448-A06CB6061211}" type="slidenum">
              <a:rPr lang="es-ES"/>
              <a:pPr/>
              <a:t>41</a:t>
            </a:fld>
            <a:endParaRPr lang="es-ES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BDA5D4-79FA-4AC7-A634-92129B0D1408}" type="slidenum">
              <a:rPr lang="es-ES"/>
              <a:pPr/>
              <a:t>48</a:t>
            </a:fld>
            <a:endParaRPr lang="es-ES"/>
          </a:p>
        </p:txBody>
      </p:sp>
      <p:sp>
        <p:nvSpPr>
          <p:cNvPr id="1085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C43A0C-3C7C-4980-9D53-65073F9B0868}" type="slidenum">
              <a:rPr lang="es-ES"/>
              <a:pPr/>
              <a:t>49</a:t>
            </a:fld>
            <a:endParaRPr lang="es-ES"/>
          </a:p>
        </p:txBody>
      </p:sp>
      <p:sp>
        <p:nvSpPr>
          <p:cNvPr id="1259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E5EB07-D205-4927-B180-401141856A43}" type="slidenum">
              <a:rPr lang="es-ES"/>
              <a:pPr/>
              <a:t>50</a:t>
            </a:fld>
            <a:endParaRPr lang="es-ES"/>
          </a:p>
        </p:txBody>
      </p:sp>
      <p:sp>
        <p:nvSpPr>
          <p:cNvPr id="1280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FAD8F-45B1-4A2C-A0C0-BAF663F7B02E}" type="datetime1">
              <a:rPr lang="en-US" smtClean="0"/>
              <a:pPr/>
              <a:t>10/9/2008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A3137-8D8B-4E40-9631-13D571F54FD5}" type="datetime1">
              <a:rPr lang="en-US" smtClean="0"/>
              <a:pPr/>
              <a:t>10/9/2008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0CDB6-AEF6-4776-87F7-8B9AF9CF58A1}" type="datetime1">
              <a:rPr lang="en-US" smtClean="0"/>
              <a:pPr/>
              <a:t>10/9/2008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E22D0A-2C64-47CA-8D19-09740247BBD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DFF5D-ABAF-41A2-9ADF-58DC6024FAE2}" type="datetime1">
              <a:rPr lang="en-US" smtClean="0"/>
              <a:pPr/>
              <a:t>10/9/2008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D38E-36C5-467F-BD11-ACCEC2B306B4}" type="datetime1">
              <a:rPr lang="en-US" smtClean="0"/>
              <a:pPr/>
              <a:t>10/9/2008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35F9-4CDF-4463-A7F7-F0DB7B326524}" type="datetime1">
              <a:rPr lang="en-US" smtClean="0"/>
              <a:pPr/>
              <a:t>10/9/2008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6076-E44B-4693-9B4A-8BE862B82B3D}" type="datetime1">
              <a:rPr lang="en-US" smtClean="0"/>
              <a:pPr/>
              <a:t>10/9/2008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39671-3728-4858-99B6-33F58B8B4FFA}" type="datetime1">
              <a:rPr lang="en-US" smtClean="0"/>
              <a:pPr/>
              <a:t>10/9/2008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2D64-13F7-4403-AC59-BDDF82EDC1A0}" type="datetime1">
              <a:rPr lang="en-US" smtClean="0"/>
              <a:pPr/>
              <a:t>10/9/2008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321B-96FF-4704-A653-45580E524339}" type="datetime1">
              <a:rPr lang="en-US" smtClean="0"/>
              <a:pPr/>
              <a:t>10/9/2008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78C48-4837-4E14-A777-BBB4067CE1A6}" type="datetime1">
              <a:rPr lang="en-US" smtClean="0"/>
              <a:pPr/>
              <a:t>10/9/2008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D078F-FC0C-4040-A22E-B9979C52B355}" type="datetime1">
              <a:rPr lang="en-US" smtClean="0"/>
              <a:pPr/>
              <a:t>10/9/2008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Marcelo Caffera - MOT - 2008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0771E-D590-46AF-9C48-66DB4A6B257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7.bin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3.bin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19.bin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b="1" dirty="0"/>
              <a:t>Economía Urbana y Mercado del </a:t>
            </a:r>
            <a:r>
              <a:rPr lang="es-ES" b="1" dirty="0" smtClean="0"/>
              <a:t>Suelo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>
                <a:solidFill>
                  <a:schemeClr val="tx1"/>
                </a:solidFill>
              </a:rPr>
              <a:t>Marcelo </a:t>
            </a:r>
            <a:r>
              <a:rPr lang="es-ES" b="1" dirty="0" err="1">
                <a:solidFill>
                  <a:schemeClr val="tx1"/>
                </a:solidFill>
              </a:rPr>
              <a:t>Caffera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s-ES" b="1" dirty="0">
                <a:solidFill>
                  <a:schemeClr val="tx1"/>
                </a:solidFill>
              </a:rPr>
              <a:t> 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s-ES" b="1" dirty="0">
                <a:solidFill>
                  <a:schemeClr val="tx1"/>
                </a:solidFill>
              </a:rPr>
              <a:t>Octubre 2008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¿Qué es la Economía Urbana?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400" dirty="0" smtClean="0">
                <a:latin typeface="Times New Roman" pitchFamily="18" charset="0"/>
              </a:rPr>
              <a:t>El uso de la tierra (y el espacio) tiene posibles </a:t>
            </a:r>
            <a:r>
              <a:rPr lang="es-ES" sz="3400" i="1" dirty="0" smtClean="0">
                <a:latin typeface="Times New Roman" pitchFamily="18" charset="0"/>
              </a:rPr>
              <a:t>fines diversos</a:t>
            </a:r>
          </a:p>
          <a:p>
            <a:pPr lvl="2"/>
            <a:r>
              <a:rPr lang="es-ES" sz="2600" dirty="0" smtClean="0">
                <a:latin typeface="Times New Roman" pitchFamily="18" charset="0"/>
              </a:rPr>
              <a:t>Construcción de casas, apartamentos, calles, etc. </a:t>
            </a:r>
          </a:p>
          <a:p>
            <a:pPr lvl="2"/>
            <a:r>
              <a:rPr lang="es-ES" sz="2600" dirty="0" smtClean="0">
                <a:latin typeface="Times New Roman" pitchFamily="18" charset="0"/>
              </a:rPr>
              <a:t>Recreación (parques, paseos, ramblas, vistas)</a:t>
            </a:r>
          </a:p>
          <a:p>
            <a:pPr lvl="2"/>
            <a:r>
              <a:rPr lang="es-ES" sz="2600" dirty="0" smtClean="0">
                <a:latin typeface="Times New Roman" pitchFamily="18" charset="0"/>
              </a:rPr>
              <a:t>Depósito de residuos</a:t>
            </a:r>
          </a:p>
          <a:p>
            <a:pPr lvl="2"/>
            <a:r>
              <a:rPr lang="es-ES" sz="2600" dirty="0" smtClean="0">
                <a:latin typeface="Times New Roman" pitchFamily="18" charset="0"/>
              </a:rPr>
              <a:t>Conservación de la Biodiversidad</a:t>
            </a:r>
          </a:p>
          <a:p>
            <a:pPr lvl="2"/>
            <a:r>
              <a:rPr lang="es-ES" sz="2600" dirty="0" smtClean="0">
                <a:latin typeface="Times New Roman" pitchFamily="18" charset="0"/>
              </a:rPr>
              <a:t>Etc.</a:t>
            </a:r>
          </a:p>
          <a:p>
            <a:r>
              <a:rPr lang="es-ES" sz="3500" dirty="0" smtClean="0">
                <a:latin typeface="Times New Roman" pitchFamily="18" charset="0"/>
              </a:rPr>
              <a:t>Estos usos son </a:t>
            </a:r>
            <a:r>
              <a:rPr lang="es-ES" sz="3500" i="1" dirty="0" smtClean="0">
                <a:latin typeface="Times New Roman" pitchFamily="18" charset="0"/>
              </a:rPr>
              <a:t>competitivos entre sí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¿Qué es la Economía Urbana?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400" dirty="0" smtClean="0">
                <a:latin typeface="Times New Roman" pitchFamily="18" charset="0"/>
              </a:rPr>
              <a:t>Por ende, hay lugar para la Economía:</a:t>
            </a:r>
          </a:p>
          <a:p>
            <a:pPr lvl="1"/>
            <a:r>
              <a:rPr lang="es-ES" sz="3000" dirty="0" smtClean="0">
                <a:latin typeface="Times New Roman" pitchFamily="18" charset="0"/>
              </a:rPr>
              <a:t>Calcular beneficios y costos de cada uno de estos usos para asignar cuánta y qué tierra entre los diferentes usos</a:t>
            </a:r>
          </a:p>
          <a:p>
            <a:r>
              <a:rPr lang="es-ES" sz="3500" dirty="0" smtClean="0">
                <a:latin typeface="Times New Roman" pitchFamily="18" charset="0"/>
              </a:rPr>
              <a:t>Criterio de asignación de recursos en economía: </a:t>
            </a:r>
            <a:r>
              <a:rPr lang="es-ES" sz="3500" i="1" dirty="0" smtClean="0">
                <a:latin typeface="Times New Roman" pitchFamily="18" charset="0"/>
              </a:rPr>
              <a:t>Eficiencia =&gt;</a:t>
            </a:r>
            <a:r>
              <a:rPr lang="es-ES" sz="3500" dirty="0" smtClean="0">
                <a:latin typeface="Times New Roman" pitchFamily="18" charset="0"/>
              </a:rPr>
              <a:t> maximización de beneficios (ingresos – costos)</a:t>
            </a:r>
            <a:endParaRPr lang="es-ES" sz="3500" i="1" dirty="0" smtClean="0">
              <a:latin typeface="Times New Roman" pitchFamily="18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¿Qué es la Economía Urbana?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Pero hay otros aportes para la economía</a:t>
            </a:r>
          </a:p>
          <a:p>
            <a:r>
              <a:rPr lang="es-MX" dirty="0" smtClean="0"/>
              <a:t>Estudiar las fuerzas económicas que afectan a las ciudades y al desarrollo urbano.</a:t>
            </a:r>
          </a:p>
          <a:p>
            <a:r>
              <a:rPr lang="es-MX" smtClean="0"/>
              <a:t>Implica responder:</a:t>
            </a:r>
          </a:p>
          <a:p>
            <a:pPr lvl="1"/>
            <a:r>
              <a:rPr lang="es-MX" smtClean="0"/>
              <a:t>¿Cuáles</a:t>
            </a:r>
            <a:r>
              <a:rPr lang="es-MX" dirty="0" smtClean="0"/>
              <a:t> son las preferencias y los incentivos que afectan el funcionamiento del mercado de la tierra urbana, el mercado inmobiliario, el crecimiento de las ciudades y con ellos, los sistemas de transporte?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¿Qué es la Economía Urbana?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Idea: ilustrar como mediante el uso de simples modelos económicos se pueden predecir la operación de los mercados.</a:t>
            </a:r>
          </a:p>
          <a:p>
            <a:r>
              <a:rPr lang="es-MX" dirty="0" smtClean="0"/>
              <a:t>Ilustraciones reales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s-ES" dirty="0" smtClean="0"/>
              <a:t>HERRAMIENTAS ANALÍTICAS DE LA MICROECONOMÍA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Objetivo: introducir herramientas analíticas que utilizaremos a lo largo del curso</a:t>
            </a:r>
          </a:p>
          <a:p>
            <a:pPr eaLnBrk="1" hangingPunct="1"/>
            <a:endParaRPr lang="es-ES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dirty="0" smtClean="0"/>
              <a:t>LA DISPOSICIÓN A PAGAR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Valor de algo para una persona: lo que está dispuesta a renunciar por ello</a:t>
            </a:r>
          </a:p>
          <a:p>
            <a:pPr eaLnBrk="1" hangingPunct="1"/>
            <a:r>
              <a:rPr lang="es-ES" smtClean="0"/>
              <a:t>En principio puede estar expresado en términos de cualquier cosa</a:t>
            </a:r>
          </a:p>
          <a:p>
            <a:pPr eaLnBrk="1" hangingPunct="1"/>
            <a:r>
              <a:rPr lang="es-ES" smtClean="0"/>
              <a:t>Lo pondremos en términos de $</a:t>
            </a:r>
          </a:p>
          <a:p>
            <a:pPr eaLnBrk="1" hangingPunct="1"/>
            <a:r>
              <a:rPr lang="es-ES" smtClean="0"/>
              <a:t>Valor = disposición a pagar (DAP)</a:t>
            </a:r>
          </a:p>
          <a:p>
            <a:pPr eaLnBrk="1" hangingPunct="1"/>
            <a:r>
              <a:rPr lang="es-ES" smtClean="0"/>
              <a:t>Veremos qué implica esto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s-ES" smtClean="0"/>
              <a:t>¿Qué determina la disposición a pagar?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es-ES" u="sng" dirty="0" smtClean="0"/>
              <a:t>Gustos</a:t>
            </a:r>
            <a:r>
              <a:rPr lang="es-ES" dirty="0" smtClean="0"/>
              <a:t>: </a:t>
            </a:r>
          </a:p>
          <a:p>
            <a:pPr lvl="1" eaLnBrk="1" hangingPunct="1"/>
            <a:r>
              <a:rPr lang="es-ES" dirty="0" smtClean="0"/>
              <a:t>Ejemplo: Algunas  prefieren vivir frente al mar, otras en el campo, unas en casa, otras en apartamento, etc. </a:t>
            </a:r>
          </a:p>
          <a:p>
            <a:pPr lvl="1" eaLnBrk="1" hangingPunct="1"/>
            <a:r>
              <a:rPr lang="es-ES" dirty="0" smtClean="0"/>
              <a:t>Preferencias endógenas, pero no nos metemos en eso.</a:t>
            </a:r>
          </a:p>
          <a:p>
            <a:pPr eaLnBrk="1" hangingPunct="1"/>
            <a:r>
              <a:rPr lang="es-ES" u="sng" dirty="0" smtClean="0"/>
              <a:t>Capacidad de pago:</a:t>
            </a:r>
          </a:p>
          <a:p>
            <a:pPr lvl="1" eaLnBrk="1" hangingPunct="1"/>
            <a:r>
              <a:rPr lang="es-ES" dirty="0" smtClean="0"/>
              <a:t>Ingreso ($)</a:t>
            </a:r>
          </a:p>
          <a:p>
            <a:pPr eaLnBrk="1" hangingPunct="1"/>
            <a:r>
              <a:rPr lang="es-ES" u="sng" dirty="0" smtClean="0"/>
              <a:t>Precio y disponibilidad de bienes sustitutos</a:t>
            </a:r>
            <a:r>
              <a:rPr lang="es-ES" dirty="0" smtClean="0"/>
              <a:t>:</a:t>
            </a:r>
          </a:p>
          <a:p>
            <a:pPr lvl="1" eaLnBrk="1" hangingPunct="1"/>
            <a:r>
              <a:rPr lang="es-ES" dirty="0" smtClean="0"/>
              <a:t>Lo que esté dispuesto a pagar por un alquiler en </a:t>
            </a:r>
            <a:r>
              <a:rPr lang="es-ES" dirty="0" err="1" smtClean="0"/>
              <a:t>Malvín</a:t>
            </a:r>
            <a:r>
              <a:rPr lang="es-ES" dirty="0" smtClean="0"/>
              <a:t> no va a ser mayor que la diferencia entre el alquiler de una vivienda similar en Pocitos más los costos de transporte.  (Incluyendo costos de oportunidad).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s-ES" smtClean="0"/>
              <a:t>¿Qué determina la disposición a pagar? (cont.)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s-ES" u="sng" dirty="0" smtClean="0"/>
              <a:t>Precio y disponibilidad de bienes complementarios</a:t>
            </a:r>
            <a:r>
              <a:rPr lang="es-ES" dirty="0" smtClean="0"/>
              <a:t>:</a:t>
            </a:r>
          </a:p>
          <a:p>
            <a:pPr lvl="1" eaLnBrk="1" hangingPunct="1"/>
            <a:r>
              <a:rPr lang="es-ES" dirty="0" smtClean="0"/>
              <a:t>Si aumenta el precio de la nafta la gente estará dispuesta a pagar menos por un alquiler en La Paloma o El Pinar.</a:t>
            </a:r>
          </a:p>
          <a:p>
            <a:r>
              <a:rPr lang="es-ES" u="sng" dirty="0" smtClean="0"/>
              <a:t>Expectativas:</a:t>
            </a:r>
          </a:p>
          <a:p>
            <a:pPr lvl="1" algn="just"/>
            <a:r>
              <a:rPr lang="es-ES" dirty="0" smtClean="0"/>
              <a:t>Ejemplo: Si la gente cree las viviendas van a bajar de precio “mañana”, van a estar dispuestos a pagar menos “hoy”.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642938"/>
            <a:ext cx="2643188" cy="5214937"/>
          </a:xfrm>
          <a:noFill/>
        </p:spPr>
        <p:txBody>
          <a:bodyPr/>
          <a:lstStyle/>
          <a:p>
            <a:pPr eaLnBrk="1" hangingPunct="1"/>
            <a:r>
              <a:rPr lang="es-UY" sz="2500" b="1" dirty="0" smtClean="0"/>
              <a:t>Gráfica 1: Disposición a pagar de un individuo por diversas cantidades de un bien</a:t>
            </a:r>
            <a:r>
              <a:rPr lang="es-UY" sz="2500" dirty="0" smtClean="0"/>
              <a:t> </a:t>
            </a:r>
            <a:r>
              <a:rPr lang="es-UY" sz="2000" dirty="0" smtClean="0"/>
              <a:t> 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2971800" y="533400"/>
          <a:ext cx="5529290" cy="5461000"/>
        </p:xfrm>
        <a:graphic>
          <a:graphicData uri="http://schemas.openxmlformats.org/presentationml/2006/ole">
            <p:oleObj spid="_x0000_s1026" name="Drawing" r:id="rId3" imgW="5200560" imgH="9239400" progId="">
              <p:embed/>
            </p:oleObj>
          </a:graphicData>
        </a:graphic>
      </p:graphicFrame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786314" y="5786454"/>
            <a:ext cx="3844947" cy="400110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/>
            <a:r>
              <a:rPr lang="es-ES_tradnl" sz="2000" dirty="0"/>
              <a:t>Unidades del bien</a:t>
            </a:r>
            <a:endParaRPr lang="es-ES" sz="2000" dirty="0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4786314" y="2857497"/>
            <a:ext cx="3571900" cy="400110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/>
            <a:r>
              <a:rPr lang="es-ES_tradnl" sz="2000" dirty="0"/>
              <a:t>Unidades del bien</a:t>
            </a:r>
            <a:endParaRPr lang="es-ES" sz="200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Grafica 1: Disposición a pagar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2600" smtClean="0"/>
              <a:t>Gráfica superior (escalera):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2400" smtClean="0"/>
              <a:t>Altura de cada rectángulo = DAP por cada unidad adicional</a:t>
            </a:r>
          </a:p>
          <a:p>
            <a:pPr lvl="2" eaLnBrk="1" hangingPunct="1">
              <a:lnSpc>
                <a:spcPct val="90000"/>
              </a:lnSpc>
            </a:pPr>
            <a:r>
              <a:rPr lang="es-ES" sz="2000" smtClean="0"/>
              <a:t>$ 38 por la primera unidad</a:t>
            </a:r>
          </a:p>
          <a:p>
            <a:pPr lvl="2" eaLnBrk="1" hangingPunct="1">
              <a:lnSpc>
                <a:spcPct val="90000"/>
              </a:lnSpc>
            </a:pPr>
            <a:r>
              <a:rPr lang="es-ES" sz="2000" smtClean="0"/>
              <a:t>$ 26 por la segunda</a:t>
            </a:r>
          </a:p>
          <a:p>
            <a:pPr lvl="2" eaLnBrk="1" hangingPunct="1">
              <a:lnSpc>
                <a:spcPct val="90000"/>
              </a:lnSpc>
            </a:pPr>
            <a:r>
              <a:rPr lang="es-ES" sz="2000" smtClean="0"/>
              <a:t>$ 17 por la tercera</a:t>
            </a:r>
          </a:p>
          <a:p>
            <a:pPr eaLnBrk="1" hangingPunct="1">
              <a:lnSpc>
                <a:spcPct val="90000"/>
              </a:lnSpc>
            </a:pPr>
            <a:r>
              <a:rPr lang="es-ES" sz="2600" smtClean="0"/>
              <a:t>DAP decreciente</a:t>
            </a:r>
          </a:p>
          <a:p>
            <a:pPr eaLnBrk="1" hangingPunct="1">
              <a:lnSpc>
                <a:spcPct val="90000"/>
              </a:lnSpc>
            </a:pPr>
            <a:r>
              <a:rPr lang="es-ES" sz="2600" smtClean="0"/>
              <a:t>Gráfica inferior (Curva continua)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2400" smtClean="0"/>
              <a:t>Mismo concepto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2400" smtClean="0"/>
              <a:t>Altura = DAP por una cantidad adicional infinitesimal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Programa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es-ES" b="1" dirty="0"/>
              <a:t>C</a:t>
            </a:r>
            <a:r>
              <a:rPr lang="es-ES" b="1" dirty="0" smtClean="0"/>
              <a:t>ONCEPTOS </a:t>
            </a:r>
            <a:r>
              <a:rPr lang="es-ES" b="1" dirty="0"/>
              <a:t>TEÓRICOS INTRODUCTORIOS (BMF, Cap. </a:t>
            </a:r>
            <a:r>
              <a:rPr lang="es-ES" b="1" dirty="0" smtClean="0"/>
              <a:t>3)</a:t>
            </a:r>
          </a:p>
          <a:p>
            <a:pPr marL="971550" lvl="1" indent="-571500">
              <a:buFont typeface="+mj-lt"/>
              <a:buAutoNum type="alphaLcPeriod"/>
            </a:pPr>
            <a:r>
              <a:rPr lang="es-ES" b="1" dirty="0" smtClean="0"/>
              <a:t>Disposición a pagar</a:t>
            </a:r>
            <a:r>
              <a:rPr lang="es-ES" b="1" dirty="0"/>
              <a:t>, Demanda, </a:t>
            </a:r>
            <a:r>
              <a:rPr lang="es-ES" b="1" dirty="0" smtClean="0"/>
              <a:t>Beneficios</a:t>
            </a:r>
            <a:endParaRPr lang="en-US" b="1" dirty="0" smtClean="0"/>
          </a:p>
          <a:p>
            <a:pPr marL="971550" lvl="1" indent="-571500">
              <a:buFont typeface="+mj-lt"/>
              <a:buAutoNum type="alphaLcPeriod"/>
            </a:pPr>
            <a:r>
              <a:rPr lang="es-ES" b="1" dirty="0" smtClean="0"/>
              <a:t>Eficiencia </a:t>
            </a:r>
            <a:r>
              <a:rPr lang="es-ES" b="1" dirty="0"/>
              <a:t>y Sustentabilidad (BF, Cap. 5, BMF, Cap. </a:t>
            </a:r>
            <a:r>
              <a:rPr lang="es-ES" b="1" dirty="0" smtClean="0"/>
              <a:t>4)</a:t>
            </a:r>
          </a:p>
          <a:p>
            <a:pPr marL="971550" lvl="1" indent="-571500">
              <a:buFont typeface="+mj-lt"/>
              <a:buAutoNum type="alphaLcPeriod"/>
            </a:pPr>
            <a:r>
              <a:rPr lang="es-ES" b="1" dirty="0" smtClean="0"/>
              <a:t>Fallas </a:t>
            </a:r>
            <a:r>
              <a:rPr lang="es-ES" b="1" dirty="0"/>
              <a:t>de Mercado: externalidades, recursos comunes y bienes públicos. (BMF, Cap. 4)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s-ES" smtClean="0"/>
              <a:t>Gráfico 1: Distinción entre DAP marginal y total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dirty="0" smtClean="0"/>
              <a:t>DAP marginal: </a:t>
            </a:r>
          </a:p>
          <a:p>
            <a:pPr lvl="1" eaLnBrk="1" hangingPunct="1"/>
            <a:r>
              <a:rPr lang="es-ES" dirty="0" smtClean="0"/>
              <a:t>disposición a pagar por la siguiente unidad o por una unidad adicional</a:t>
            </a:r>
          </a:p>
          <a:p>
            <a:pPr lvl="1" eaLnBrk="1" hangingPunct="1"/>
            <a:r>
              <a:rPr lang="es-ES" dirty="0" smtClean="0"/>
              <a:t>Si la cantidad </a:t>
            </a:r>
            <a:r>
              <a:rPr lang="es-ES" i="1" dirty="0" smtClean="0"/>
              <a:t>(q)</a:t>
            </a:r>
            <a:r>
              <a:rPr lang="es-ES" dirty="0" smtClean="0"/>
              <a:t> = 0, DAP marginal es $38</a:t>
            </a:r>
          </a:p>
          <a:p>
            <a:pPr lvl="1" eaLnBrk="1" hangingPunct="1"/>
            <a:r>
              <a:rPr lang="es-ES" dirty="0" smtClean="0"/>
              <a:t>Si </a:t>
            </a:r>
            <a:r>
              <a:rPr lang="es-ES" i="1" dirty="0" smtClean="0"/>
              <a:t>q = 1</a:t>
            </a:r>
            <a:r>
              <a:rPr lang="es-ES" dirty="0" smtClean="0"/>
              <a:t>, DAP marginal es $26</a:t>
            </a:r>
          </a:p>
          <a:p>
            <a:pPr lvl="1" eaLnBrk="1" hangingPunct="1"/>
            <a:r>
              <a:rPr lang="es-ES" dirty="0" smtClean="0"/>
              <a:t>Altura del rectángulo de la derecha </a:t>
            </a:r>
          </a:p>
          <a:p>
            <a:pPr lvl="1" eaLnBrk="1" hangingPunct="1"/>
            <a:r>
              <a:rPr lang="es-ES" dirty="0" smtClean="0"/>
              <a:t>O altura de la curva (en el gráfico inferior).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s-ES" smtClean="0"/>
              <a:t>Gráfico 1: Distinción entre DAP marginal y total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DAP total:</a:t>
            </a:r>
          </a:p>
          <a:p>
            <a:pPr lvl="1" eaLnBrk="1" hangingPunct="1"/>
            <a:r>
              <a:rPr lang="es-ES" smtClean="0"/>
              <a:t>DAP por todas las unidades que se consuman</a:t>
            </a:r>
          </a:p>
          <a:p>
            <a:pPr lvl="1" eaLnBrk="1" hangingPunct="1"/>
            <a:r>
              <a:rPr lang="es-ES" smtClean="0"/>
              <a:t>Igual al área de todos los rectángulos hasta la cantidad que se consuma</a:t>
            </a:r>
          </a:p>
          <a:p>
            <a:pPr lvl="2" eaLnBrk="1" hangingPunct="1"/>
            <a:r>
              <a:rPr lang="es-ES" smtClean="0"/>
              <a:t>Si q = 3, DAP TOTAL = $38 + $26 + $17 = $81</a:t>
            </a:r>
          </a:p>
          <a:p>
            <a:pPr lvl="1" eaLnBrk="1" hangingPunct="1"/>
            <a:r>
              <a:rPr lang="es-ES" smtClean="0"/>
              <a:t>Igual al área por debajo de la curva </a:t>
            </a:r>
          </a:p>
          <a:p>
            <a:pPr lvl="2" eaLnBrk="1" hangingPunct="1"/>
            <a:r>
              <a:rPr lang="es-ES" smtClean="0"/>
              <a:t>Si q = 3, DAP TOTAL = a + b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La Demanda del Individuo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s-ES" dirty="0" smtClean="0"/>
              <a:t>Curva de DAP = Curva de demanda del individuo por ese bien</a:t>
            </a:r>
          </a:p>
          <a:p>
            <a:pPr algn="just" eaLnBrk="1" hangingPunct="1"/>
            <a:r>
              <a:rPr lang="es-ES" dirty="0" smtClean="0"/>
              <a:t>Varían entre individuos y entre bienes para un mismo individuo</a:t>
            </a:r>
          </a:p>
          <a:p>
            <a:pPr lvl="1" eaLnBrk="1" hangingPunct="1"/>
            <a:r>
              <a:rPr lang="es-ES" dirty="0" smtClean="0"/>
              <a:t>Por gustos, ingreso, etc.</a:t>
            </a:r>
          </a:p>
          <a:p>
            <a:r>
              <a:rPr lang="es-ES" dirty="0" smtClean="0"/>
              <a:t>Gráfico de la izquierda (siguiente diapositiva): dos individuos con distinta DAP marginal.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60350"/>
            <a:ext cx="6769100" cy="9366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" smtClean="0"/>
              <a:t>Gráfico 2: Diferentes Curvas de Demanda Individual</a:t>
            </a:r>
            <a:endParaRPr lang="en-US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838200" y="1752600"/>
          <a:ext cx="7505700" cy="3314700"/>
        </p:xfrm>
        <a:graphic>
          <a:graphicData uri="http://schemas.openxmlformats.org/presentationml/2006/ole">
            <p:oleObj spid="_x0000_s2050" name="Drawing" r:id="rId3" imgW="7505640" imgH="3314880" progId="">
              <p:embed/>
            </p:oleObj>
          </a:graphicData>
        </a:graphic>
      </p:graphicFrame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2193925" y="4689475"/>
            <a:ext cx="1282700" cy="457200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s-ES_tradnl" sz="2400"/>
              <a:t>Cantidad</a:t>
            </a:r>
            <a:endParaRPr lang="es-ES" sz="2400"/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6096000" y="4800600"/>
            <a:ext cx="1282700" cy="457200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s-ES_tradnl" sz="2400"/>
              <a:t>Cantidad</a:t>
            </a:r>
            <a:endParaRPr lang="es-ES" sz="240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s-ES" smtClean="0"/>
              <a:t>Gráfico 2: Diferentes Curvas de Demanda Individual (cont.)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dirty="0" smtClean="0"/>
              <a:t>Gráfico de la derecha:</a:t>
            </a:r>
          </a:p>
          <a:p>
            <a:pPr lvl="1" eaLnBrk="1" hangingPunct="1"/>
            <a:r>
              <a:rPr lang="es-ES" dirty="0" smtClean="0"/>
              <a:t>Dos individuos, uno más rico que el otro</a:t>
            </a:r>
          </a:p>
          <a:p>
            <a:pPr lvl="1" eaLnBrk="1" hangingPunct="1"/>
            <a:r>
              <a:rPr lang="es-ES" dirty="0" smtClean="0"/>
              <a:t>Un individuo en dos momentos del tiempo:</a:t>
            </a:r>
          </a:p>
          <a:p>
            <a:pPr lvl="2" eaLnBrk="1" hangingPunct="1"/>
            <a:r>
              <a:rPr lang="es-ES" dirty="0" smtClean="0"/>
              <a:t>Antes y después de un aumento en el ingreso</a:t>
            </a:r>
          </a:p>
          <a:p>
            <a:pPr lvl="2" eaLnBrk="1" hangingPunct="1"/>
            <a:r>
              <a:rPr lang="es-ES" dirty="0" smtClean="0"/>
              <a:t>Antes y después de obtener información</a:t>
            </a:r>
          </a:p>
          <a:p>
            <a:pPr lvl="3" eaLnBrk="1" hangingPunct="1"/>
            <a:r>
              <a:rPr lang="es-ES" dirty="0" smtClean="0"/>
              <a:t>Ejemplos:</a:t>
            </a:r>
          </a:p>
          <a:p>
            <a:pPr lvl="4" eaLnBrk="1" hangingPunct="1"/>
            <a:r>
              <a:rPr lang="es-ES" dirty="0" smtClean="0"/>
              <a:t>Antes y después de mudarse al apartamento y descubrir que su vecino toca la batería</a:t>
            </a:r>
          </a:p>
          <a:p>
            <a:pPr lvl="4" eaLnBrk="1" hangingPunct="1"/>
            <a:r>
              <a:rPr lang="es-ES" dirty="0" smtClean="0"/>
              <a:t>Antes y después de enterarse que la calidad del aire en el barrio es la peor de Montevideo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08962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_tradnl" smtClean="0"/>
              <a:t>Gráfico 3: La Disposición a pagar (Demanda) Agregada por un </a:t>
            </a:r>
            <a:r>
              <a:rPr lang="es-ES_tradnl" i="1" smtClean="0"/>
              <a:t>bien privado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303213" y="1828800"/>
          <a:ext cx="8613775" cy="3544888"/>
        </p:xfrm>
        <a:graphic>
          <a:graphicData uri="http://schemas.openxmlformats.org/presentationml/2006/ole">
            <p:oleObj spid="_x0000_s3074" name="Drawing" r:id="rId3" imgW="9172440" imgH="3152880" progId="">
              <p:embed/>
            </p:oleObj>
          </a:graphicData>
        </a:graphic>
      </p:graphicFrame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539750" y="4868863"/>
            <a:ext cx="2057400" cy="1200150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s-ES_tradnl" sz="2400"/>
              <a:t>Cantidad demandada por individuo A</a:t>
            </a:r>
            <a:endParaRPr lang="es-ES" sz="240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2700338" y="4868863"/>
            <a:ext cx="1757362" cy="1570037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s-ES_tradnl" sz="2400"/>
              <a:t>Cantidad demandada por individuo B</a:t>
            </a:r>
            <a:endParaRPr lang="es-ES" sz="2400"/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4572000" y="4868863"/>
            <a:ext cx="1981200" cy="1570037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s-ES_tradnl" sz="2400"/>
              <a:t>Cantidad demandada por individuo C</a:t>
            </a:r>
            <a:endParaRPr lang="es-ES" sz="2400"/>
          </a:p>
        </p:txBody>
      </p:sp>
      <p:sp>
        <p:nvSpPr>
          <p:cNvPr id="3079" name="Text Box 8"/>
          <p:cNvSpPr txBox="1">
            <a:spLocks noChangeArrowheads="1"/>
          </p:cNvSpPr>
          <p:nvPr/>
        </p:nvSpPr>
        <p:spPr bwMode="auto">
          <a:xfrm>
            <a:off x="6659563" y="4868863"/>
            <a:ext cx="1981200" cy="1200150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s-ES_tradnl" sz="2400"/>
              <a:t>Cantidad demandada agregada</a:t>
            </a:r>
            <a:endParaRPr lang="es-ES" sz="2400"/>
          </a:p>
        </p:txBody>
      </p:sp>
      <p:sp>
        <p:nvSpPr>
          <p:cNvPr id="3080" name="Text Box 9"/>
          <p:cNvSpPr txBox="1">
            <a:spLocks noChangeArrowheads="1"/>
          </p:cNvSpPr>
          <p:nvPr/>
        </p:nvSpPr>
        <p:spPr bwMode="auto">
          <a:xfrm>
            <a:off x="7451725" y="1641475"/>
            <a:ext cx="1368425" cy="457200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s-ES_tradnl" sz="2400"/>
              <a:t>Agregada</a:t>
            </a:r>
            <a:endParaRPr lang="es-ES" sz="240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s-ES" smtClean="0"/>
              <a:t>DAP/Demanda Agregada de un </a:t>
            </a:r>
            <a:r>
              <a:rPr lang="es-ES" i="1" smtClean="0"/>
              <a:t>bien público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UY" u="sng" smtClean="0"/>
              <a:t>Bienes públicos</a:t>
            </a:r>
            <a:r>
              <a:rPr lang="es-UY" smtClean="0"/>
              <a:t>: </a:t>
            </a:r>
          </a:p>
          <a:p>
            <a:pPr lvl="1" eaLnBrk="1" hangingPunct="1"/>
            <a:r>
              <a:rPr lang="es-UY" i="1" smtClean="0"/>
              <a:t>No-excluibles</a:t>
            </a:r>
            <a:r>
              <a:rPr lang="es-UY" smtClean="0"/>
              <a:t>: No hay forma de excluir a potenciales consumidores que no quieran pagar por ellos. “Free-riders” o polizones. </a:t>
            </a:r>
          </a:p>
          <a:p>
            <a:pPr lvl="1" eaLnBrk="1" hangingPunct="1"/>
            <a:r>
              <a:rPr lang="es-UY" i="1" smtClean="0"/>
              <a:t>No-rivales</a:t>
            </a:r>
            <a:r>
              <a:rPr lang="es-UY" smtClean="0"/>
              <a:t>: La cantidad que consumen del bien el resto de los individuos no disminuye la disponibilidad del mismo para mí. </a:t>
            </a:r>
          </a:p>
          <a:p>
            <a:pPr lvl="1" eaLnBrk="1" hangingPunct="1"/>
            <a:r>
              <a:rPr lang="es-UY" smtClean="0"/>
              <a:t>Una vez que existen o se producen están disponibles para cualquiera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s-ES" smtClean="0"/>
              <a:t>DAP/Demanda Agregada de un </a:t>
            </a:r>
            <a:r>
              <a:rPr lang="es-ES" i="1" smtClean="0"/>
              <a:t>bien público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UY" dirty="0" smtClean="0"/>
              <a:t>Ejemplos</a:t>
            </a:r>
          </a:p>
          <a:p>
            <a:pPr lvl="1" eaLnBrk="1" hangingPunct="1"/>
            <a:r>
              <a:rPr lang="es-UY" dirty="0" smtClean="0"/>
              <a:t>Faros</a:t>
            </a:r>
          </a:p>
          <a:p>
            <a:pPr lvl="1" eaLnBrk="1" hangingPunct="1"/>
            <a:r>
              <a:rPr lang="es-UY" dirty="0" smtClean="0"/>
              <a:t>Defensa</a:t>
            </a:r>
          </a:p>
          <a:p>
            <a:pPr lvl="1" eaLnBrk="1" hangingPunct="1"/>
            <a:r>
              <a:rPr lang="es-UY" dirty="0" smtClean="0"/>
              <a:t>Aire limpio</a:t>
            </a:r>
          </a:p>
          <a:p>
            <a:pPr lvl="1" eaLnBrk="1" hangingPunct="1"/>
            <a:r>
              <a:rPr lang="es-ES" dirty="0" smtClean="0"/>
              <a:t>Un atardecer, una linda vista</a:t>
            </a:r>
          </a:p>
          <a:p>
            <a:pPr lvl="1" eaLnBrk="1" hangingPunct="1"/>
            <a:r>
              <a:rPr lang="es-ES" dirty="0" smtClean="0"/>
              <a:t>La rambla</a:t>
            </a:r>
          </a:p>
          <a:p>
            <a:pPr lvl="1" eaLnBrk="1" hangingPunct="1"/>
            <a:r>
              <a:rPr lang="es-ES" dirty="0" smtClean="0"/>
              <a:t>Una linda casa o un lindo edificio (“lindo”  es  subjetivo)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s-ES" smtClean="0"/>
              <a:t>DAP/Demanda Agregada de un </a:t>
            </a:r>
            <a:r>
              <a:rPr lang="es-ES" i="1" smtClean="0"/>
              <a:t>bien público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s-ES" dirty="0" smtClean="0"/>
              <a:t>La derivación de la DAP/Demanda Agregada de un público es diferente a la de un bien privado</a:t>
            </a:r>
          </a:p>
          <a:p>
            <a:pPr algn="just"/>
            <a:r>
              <a:rPr lang="es-ES" dirty="0" smtClean="0"/>
              <a:t>La DAP Agregada se calcula sumando las DAP marginales individuales ya que es un bien público</a:t>
            </a:r>
          </a:p>
          <a:p>
            <a:pPr algn="just"/>
            <a:r>
              <a:rPr lang="es-ES" dirty="0" smtClean="0"/>
              <a:t>Distinto al caso de un bien privado que sumamos cantidades en lugar de DAP marginales</a:t>
            </a:r>
          </a:p>
          <a:p>
            <a:pPr eaLnBrk="1" hangingPunct="1"/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s-ES" smtClean="0"/>
              <a:t>DAP/Demanda Agregada de un </a:t>
            </a:r>
            <a:r>
              <a:rPr lang="es-ES" i="1" smtClean="0"/>
              <a:t>bien público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s-ES" smtClean="0"/>
              <a:t>En términos gráficos sumamos verticalmente y no horizontalmente como lo hicimos en el caso del bien privado.</a:t>
            </a:r>
          </a:p>
          <a:p>
            <a:pPr eaLnBrk="1" hangingPunct="1"/>
            <a:endParaRPr lang="es-ES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Programa 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1500" lvl="0" indent="-571500">
              <a:buFont typeface="+mj-lt"/>
              <a:buAutoNum type="romanUcPeriod" startAt="2"/>
            </a:pPr>
            <a:r>
              <a:rPr lang="es-ES" dirty="0"/>
              <a:t>LA OPERACIÓN DEL MERCADO DE PROPIEDADES: UN ENFOQUE MICRO Y MACRO</a:t>
            </a:r>
            <a:endParaRPr lang="en-US" sz="2000" dirty="0"/>
          </a:p>
          <a:p>
            <a:pPr marL="971550" lvl="1" indent="-514350">
              <a:buFont typeface="+mj-lt"/>
              <a:buAutoNum type="alphaLcPeriod"/>
            </a:pPr>
            <a:r>
              <a:rPr lang="es-ES" dirty="0"/>
              <a:t>Tipos de propiedad, Áreas, Suelo urbano y localización, y otras definiciones iníciales (DPW, Cap. 2)</a:t>
            </a:r>
            <a:endParaRPr lang="en-US" sz="1800" dirty="0"/>
          </a:p>
          <a:p>
            <a:pPr marL="571500" lvl="0" indent="-571500">
              <a:buFont typeface="+mj-lt"/>
              <a:buAutoNum type="romanUcPeriod" startAt="3"/>
            </a:pPr>
            <a:r>
              <a:rPr lang="es-ES" dirty="0"/>
              <a:t>EL MERCADO DEL SUELO URBANO: RENTAS Y PRECIOS</a:t>
            </a:r>
            <a:endParaRPr lang="en-US" sz="2000" dirty="0"/>
          </a:p>
          <a:p>
            <a:pPr marL="971550" lvl="1" indent="-514350">
              <a:buFont typeface="+mj-lt"/>
              <a:buAutoNum type="alphaLcPeriod"/>
            </a:pPr>
            <a:r>
              <a:rPr lang="es-ES" dirty="0"/>
              <a:t>Componentes de la renta inmobiliaria, Población, oferta de tierras y rentas </a:t>
            </a:r>
            <a:r>
              <a:rPr lang="es-ES" dirty="0" err="1"/>
              <a:t>ricardianas</a:t>
            </a:r>
            <a:r>
              <a:rPr lang="es-ES" dirty="0"/>
              <a:t>, Competencia y separación espacial, Crecimiento de la ciudad, rentas y precios ((DPW, Cap. 3)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DAP y BENEFICIOS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s-ES" smtClean="0"/>
              <a:t>Cuando mejora la calidad ambiental las personas obtienen un beneficio (o una pérdida cuando empeora)</a:t>
            </a:r>
          </a:p>
          <a:p>
            <a:pPr algn="just" eaLnBrk="1" hangingPunct="1"/>
            <a:r>
              <a:rPr lang="es-ES" smtClean="0"/>
              <a:t>¿Cómo lo medimos?</a:t>
            </a:r>
          </a:p>
          <a:p>
            <a:pPr algn="just" eaLnBrk="1" hangingPunct="1"/>
            <a:r>
              <a:rPr lang="es-ES" smtClean="0"/>
              <a:t>Beneficio = Cantidad máxima que la gente está dispuesta a pagar</a:t>
            </a:r>
          </a:p>
          <a:p>
            <a:pPr algn="just" eaLnBrk="1" hangingPunct="1"/>
            <a:r>
              <a:rPr lang="es-ES" smtClean="0"/>
              <a:t>Beneficio = Valor = Sacrificio = DAP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848600" cy="8826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600" b="1" smtClean="0"/>
              <a:t>BENEFICIO DE INCREMENTAR EL CONSUMO DE UN BIEN DE q</a:t>
            </a:r>
            <a:r>
              <a:rPr lang="en-US" sz="2600" b="1" baseline="-25000" smtClean="0"/>
              <a:t>1</a:t>
            </a:r>
            <a:r>
              <a:rPr lang="en-US" sz="2600" b="1" smtClean="0"/>
              <a:t> A q</a:t>
            </a:r>
            <a:r>
              <a:rPr lang="en-US" sz="2600" b="1" baseline="-25000" smtClean="0"/>
              <a:t>2</a:t>
            </a:r>
            <a:endParaRPr lang="en-US" sz="2600" baseline="-25000" smtClean="0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000101" y="1196975"/>
          <a:ext cx="6254774" cy="4626276"/>
        </p:xfrm>
        <a:graphic>
          <a:graphicData uri="http://schemas.openxmlformats.org/presentationml/2006/ole">
            <p:oleObj spid="_x0000_s4098" name="Drawing" r:id="rId3" imgW="4734000" imgH="4676760" progId="">
              <p:embed/>
            </p:oleObj>
          </a:graphicData>
        </a:graphic>
      </p:graphicFrame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3643306" y="5500702"/>
            <a:ext cx="3857652" cy="830997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/>
            <a:r>
              <a:rPr lang="es-ES_tradnl" sz="2400" dirty="0" smtClean="0"/>
              <a:t>Medida cuantitativa de la calidad del aire en un barrio</a:t>
            </a:r>
            <a:endParaRPr lang="es-ES" sz="24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Marcelo </a:t>
            </a:r>
            <a:r>
              <a:rPr lang="en-US" dirty="0" err="1" smtClean="0"/>
              <a:t>Caffera</a:t>
            </a:r>
            <a:r>
              <a:rPr lang="en-US" dirty="0" smtClean="0"/>
              <a:t> - MOT - 2008</a:t>
            </a:r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2643174" y="1571612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Individuo A: beneficio = b</a:t>
            </a:r>
            <a:endParaRPr lang="en-US" dirty="0"/>
          </a:p>
        </p:txBody>
      </p:sp>
      <p:cxnSp>
        <p:nvCxnSpPr>
          <p:cNvPr id="10" name="9 Conector recto de flecha"/>
          <p:cNvCxnSpPr/>
          <p:nvPr/>
        </p:nvCxnSpPr>
        <p:spPr>
          <a:xfrm rot="5400000">
            <a:off x="1500166" y="2714620"/>
            <a:ext cx="192882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4000496" y="2357430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Individuo B: beneficio = a + b</a:t>
            </a:r>
            <a:endParaRPr lang="en-US" dirty="0"/>
          </a:p>
        </p:txBody>
      </p:sp>
      <p:cxnSp>
        <p:nvCxnSpPr>
          <p:cNvPr id="13" name="12 Conector recto de flecha"/>
          <p:cNvCxnSpPr/>
          <p:nvPr/>
        </p:nvCxnSpPr>
        <p:spPr>
          <a:xfrm rot="5400000">
            <a:off x="3714744" y="3214686"/>
            <a:ext cx="121444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BENEFICIO = DAP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s-ES" dirty="0" smtClean="0"/>
              <a:t>Base Valoración</a:t>
            </a:r>
          </a:p>
          <a:p>
            <a:pPr eaLnBrk="1" hangingPunct="1"/>
            <a:r>
              <a:rPr lang="es-ES" dirty="0" smtClean="0"/>
              <a:t>Limitaciones</a:t>
            </a:r>
          </a:p>
          <a:p>
            <a:pPr lvl="1" eaLnBrk="1" hangingPunct="1"/>
            <a:r>
              <a:rPr lang="es-ES" dirty="0" smtClean="0"/>
              <a:t>No siempre fácil de medir</a:t>
            </a:r>
          </a:p>
          <a:p>
            <a:pPr lvl="2"/>
            <a:r>
              <a:rPr lang="es-ES" dirty="0" smtClean="0"/>
              <a:t>Se puede estimar la DAP por la cercanía a la rambla, en metros, pero la estimación tendrá errores</a:t>
            </a:r>
          </a:p>
          <a:p>
            <a:pPr lvl="1" eaLnBrk="1" hangingPunct="1"/>
            <a:r>
              <a:rPr lang="es-ES" dirty="0" smtClean="0"/>
              <a:t>DAP depende de la capacidad de pago</a:t>
            </a:r>
          </a:p>
          <a:p>
            <a:pPr lvl="2" eaLnBrk="1" hangingPunct="1"/>
            <a:r>
              <a:rPr lang="es-ES" dirty="0" smtClean="0"/>
              <a:t>Los pobres no necesariamente valoran menos una casa, obviamente</a:t>
            </a:r>
          </a:p>
          <a:p>
            <a:pPr lvl="1" eaLnBrk="1" hangingPunct="1"/>
            <a:r>
              <a:rPr lang="es-ES" dirty="0" smtClean="0"/>
              <a:t>Información: la gente puede pagar por bienes cuya verdadera calidad no sabe.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DAP A LO LARGO DEL TIEMPO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s-ES" dirty="0" smtClean="0"/>
              <a:t>La asignación de la tierra y el espacio es un problema de naturaleza inter - temporal.</a:t>
            </a:r>
          </a:p>
          <a:p>
            <a:pPr algn="just"/>
            <a:r>
              <a:rPr lang="es-ES" dirty="0" smtClean="0"/>
              <a:t>Se presenta el problema de sumar DAP en diferentes momentos del tiempo</a:t>
            </a:r>
          </a:p>
          <a:p>
            <a:pPr algn="just"/>
            <a:r>
              <a:rPr lang="es-ES" dirty="0" smtClean="0"/>
              <a:t>Lo que se hace en tal caso es </a:t>
            </a:r>
            <a:r>
              <a:rPr lang="es-ES" i="1" dirty="0" smtClean="0"/>
              <a:t>descontar</a:t>
            </a:r>
            <a:r>
              <a:rPr lang="es-ES" dirty="0" smtClean="0"/>
              <a:t> las DAP futuras</a:t>
            </a:r>
          </a:p>
          <a:p>
            <a:pPr algn="just" eaLnBrk="1" hangingPunct="1"/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2800" smtClean="0"/>
              <a:t>DAP A LO LARGO DEL TIEMPO</a:t>
            </a:r>
            <a:endParaRPr lang="es-ES" sz="260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UY" i="1" smtClean="0"/>
              <a:t>Formula general:</a:t>
            </a:r>
          </a:p>
          <a:p>
            <a:pPr eaLnBrk="1" hangingPunct="1">
              <a:lnSpc>
                <a:spcPct val="90000"/>
              </a:lnSpc>
            </a:pPr>
            <a:endParaRPr lang="es-UY" i="1" smtClean="0"/>
          </a:p>
          <a:p>
            <a:pPr eaLnBrk="1" hangingPunct="1">
              <a:lnSpc>
                <a:spcPct val="90000"/>
              </a:lnSpc>
            </a:pPr>
            <a:endParaRPr lang="es-UY" i="1" smtClean="0"/>
          </a:p>
          <a:p>
            <a:pPr eaLnBrk="1" hangingPunct="1">
              <a:lnSpc>
                <a:spcPct val="90000"/>
              </a:lnSpc>
            </a:pPr>
            <a:endParaRPr lang="es-UY" i="1" smtClean="0"/>
          </a:p>
          <a:p>
            <a:pPr eaLnBrk="1" hangingPunct="1">
              <a:lnSpc>
                <a:spcPct val="90000"/>
              </a:lnSpc>
            </a:pPr>
            <a:r>
              <a:rPr lang="es-UY" i="1" smtClean="0"/>
              <a:t>VA= </a:t>
            </a:r>
            <a:r>
              <a:rPr lang="es-UY" smtClean="0"/>
              <a:t>Valor actual</a:t>
            </a:r>
          </a:p>
          <a:p>
            <a:pPr eaLnBrk="1" hangingPunct="1">
              <a:lnSpc>
                <a:spcPct val="90000"/>
              </a:lnSpc>
            </a:pPr>
            <a:r>
              <a:rPr lang="es-UY" i="1" smtClean="0"/>
              <a:t>VF </a:t>
            </a:r>
            <a:r>
              <a:rPr lang="es-UY" smtClean="0"/>
              <a:t>= valor futuro</a:t>
            </a:r>
          </a:p>
          <a:p>
            <a:pPr eaLnBrk="1" hangingPunct="1">
              <a:lnSpc>
                <a:spcPct val="90000"/>
              </a:lnSpc>
            </a:pPr>
            <a:r>
              <a:rPr lang="es-UY" i="1" smtClean="0"/>
              <a:t>r =</a:t>
            </a:r>
            <a:r>
              <a:rPr lang="es-UY" smtClean="0"/>
              <a:t> tasa de interés o descuento</a:t>
            </a:r>
          </a:p>
          <a:p>
            <a:pPr eaLnBrk="1" hangingPunct="1">
              <a:lnSpc>
                <a:spcPct val="90000"/>
              </a:lnSpc>
            </a:pPr>
            <a:r>
              <a:rPr lang="es-UY" i="1" smtClean="0"/>
              <a:t>t = </a:t>
            </a:r>
            <a:r>
              <a:rPr lang="es-UY" smtClean="0"/>
              <a:t>número de períodos (años, meses, etc.)</a:t>
            </a:r>
            <a:endParaRPr lang="es-ES" i="1" smtClean="0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3132138" y="2492375"/>
          <a:ext cx="2305050" cy="1314450"/>
        </p:xfrm>
        <a:graphic>
          <a:graphicData uri="http://schemas.openxmlformats.org/presentationml/2006/ole">
            <p:oleObj spid="_x0000_s5122" name="Equation" r:id="rId3" imgW="698400" imgH="393480" progId="Equation.3">
              <p:embed/>
            </p:oleObj>
          </a:graphicData>
        </a:graphic>
      </p:graphicFrame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DAP A LO LARGO DEL TIEMPO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UY" smtClean="0"/>
              <a:t>En este caso </a:t>
            </a:r>
            <a:r>
              <a:rPr lang="es-UY" i="1" smtClean="0"/>
              <a:t>VA </a:t>
            </a:r>
            <a:r>
              <a:rPr lang="es-UY" smtClean="0"/>
              <a:t>es </a:t>
            </a:r>
            <a:r>
              <a:rPr lang="es-UY" i="1" smtClean="0"/>
              <a:t>DAP actual (DAPA) </a:t>
            </a:r>
            <a:r>
              <a:rPr lang="es-UY" smtClean="0"/>
              <a:t>y </a:t>
            </a:r>
            <a:r>
              <a:rPr lang="es-UY" i="1" smtClean="0"/>
              <a:t>VF </a:t>
            </a:r>
            <a:r>
              <a:rPr lang="es-UY" smtClean="0"/>
              <a:t>es la </a:t>
            </a:r>
            <a:r>
              <a:rPr lang="es-UY" i="1" smtClean="0"/>
              <a:t>DAP en el año t (DAP</a:t>
            </a:r>
            <a:r>
              <a:rPr lang="es-UY" i="1" baseline="-25000" smtClean="0"/>
              <a:t>t</a:t>
            </a:r>
            <a:r>
              <a:rPr lang="es-UY" i="1" smtClean="0"/>
              <a:t>)</a:t>
            </a:r>
          </a:p>
          <a:p>
            <a:pPr algn="just" eaLnBrk="1" hangingPunct="1"/>
            <a:r>
              <a:rPr lang="es-UY" smtClean="0"/>
              <a:t>Tenemos una serie de </a:t>
            </a:r>
            <a:r>
              <a:rPr lang="es-UY" i="1" smtClean="0"/>
              <a:t>DAP</a:t>
            </a:r>
            <a:r>
              <a:rPr lang="es-UY" i="1" baseline="-25000" smtClean="0"/>
              <a:t>t</a:t>
            </a:r>
            <a:r>
              <a:rPr lang="es-UY" i="1" smtClean="0"/>
              <a:t> </a:t>
            </a:r>
            <a:r>
              <a:rPr lang="es-UY" smtClean="0"/>
              <a:t>una cantidad de años </a:t>
            </a:r>
            <a:r>
              <a:rPr lang="es-UY" i="1" smtClean="0"/>
              <a:t>T</a:t>
            </a:r>
            <a:endParaRPr lang="es-UY" baseline="-25000" smtClean="0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1042988" y="4365625"/>
          <a:ext cx="7175500" cy="1046163"/>
        </p:xfrm>
        <a:graphic>
          <a:graphicData uri="http://schemas.openxmlformats.org/presentationml/2006/ole">
            <p:oleObj spid="_x0000_s6146" name="Ecuación" r:id="rId3" imgW="2908080" imgH="419040" progId="Equation.3">
              <p:embed/>
            </p:oleObj>
          </a:graphicData>
        </a:graphic>
      </p:graphicFrame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81428F-3843-4597-8178-D9C7787DFC5D}" type="slidenum">
              <a:rPr lang="en-US"/>
              <a:pPr/>
              <a:t>36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dirty="0" smtClean="0"/>
              <a:t>LOS COSTOS	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s-ES_tradnl" u="sng" dirty="0" smtClean="0"/>
              <a:t>Costo económico </a:t>
            </a:r>
            <a:r>
              <a:rPr lang="es-ES_tradnl" dirty="0" smtClean="0"/>
              <a:t>= </a:t>
            </a:r>
            <a:r>
              <a:rPr lang="es-ES_tradnl" i="1" dirty="0" smtClean="0"/>
              <a:t>Costo de oportunidad</a:t>
            </a:r>
          </a:p>
          <a:p>
            <a:pPr lvl="1" eaLnBrk="1" hangingPunct="1"/>
            <a:r>
              <a:rPr lang="es-ES_tradnl" dirty="0" smtClean="0"/>
              <a:t>Valor </a:t>
            </a:r>
            <a:r>
              <a:rPr lang="es-ES_tradnl" dirty="0" smtClean="0"/>
              <a:t>del uso de ese factor en su siguiente mejor alternativa</a:t>
            </a:r>
          </a:p>
          <a:p>
            <a:pPr lvl="1" eaLnBrk="1" hangingPunct="1"/>
            <a:r>
              <a:rPr lang="es-ES_tradnl" dirty="0" smtClean="0"/>
              <a:t>Diferente </a:t>
            </a:r>
            <a:r>
              <a:rPr lang="es-ES_tradnl" dirty="0" smtClean="0"/>
              <a:t>que costos contables</a:t>
            </a:r>
          </a:p>
          <a:p>
            <a:pPr lvl="2" eaLnBrk="1" hangingPunct="1"/>
            <a:r>
              <a:rPr lang="es-ES_tradnl" dirty="0" smtClean="0"/>
              <a:t>Ejemplo: </a:t>
            </a:r>
            <a:r>
              <a:rPr lang="es-ES_tradnl" dirty="0" smtClean="0"/>
              <a:t>construcción de una casa</a:t>
            </a:r>
            <a:endParaRPr lang="es-ES_tradnl" dirty="0" smtClean="0"/>
          </a:p>
          <a:p>
            <a:pPr lvl="3" eaLnBrk="1" hangingPunct="1"/>
            <a:r>
              <a:rPr lang="es-ES_tradnl" dirty="0" smtClean="0"/>
              <a:t>Costo contable: </a:t>
            </a:r>
            <a:r>
              <a:rPr lang="es-ES_tradnl" dirty="0" smtClean="0"/>
              <a:t>costos de los materiales, etc.</a:t>
            </a:r>
            <a:endParaRPr lang="es-ES_tradnl" dirty="0" smtClean="0"/>
          </a:p>
          <a:p>
            <a:pPr lvl="3" eaLnBrk="1" hangingPunct="1"/>
            <a:r>
              <a:rPr lang="es-ES_tradnl" dirty="0" smtClean="0"/>
              <a:t>Costo económico: costo contable + costo de oportunidad de </a:t>
            </a:r>
            <a:r>
              <a:rPr lang="es-ES_tradnl" dirty="0" smtClean="0"/>
              <a:t>la tierra (los beneficios perdidos por no destinar el terrenos a otro uso) + costo de oportunidad del dinero (intereses)</a:t>
            </a:r>
          </a:p>
          <a:p>
            <a:pPr lvl="2"/>
            <a:r>
              <a:rPr lang="es-ES_tradnl" dirty="0" smtClean="0"/>
              <a:t>Otro ejemplo: costo de ocupar una casa para su dueño: alquiler que se deja de percibir</a:t>
            </a:r>
            <a:endParaRPr lang="es-ES_tradnl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2BC66B-E2A6-4E8E-A43F-A7CDD31CCA5E}" type="slidenum">
              <a:rPr lang="en-US"/>
              <a:pPr/>
              <a:t>37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LOS COSTOS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u="sng" smtClean="0"/>
              <a:t>Costos privados y costos externos</a:t>
            </a:r>
          </a:p>
          <a:p>
            <a:pPr lvl="1" eaLnBrk="1" hangingPunct="1"/>
            <a:r>
              <a:rPr lang="es-ES_tradnl" u="sng" smtClean="0"/>
              <a:t>Costos privados</a:t>
            </a:r>
            <a:r>
              <a:rPr lang="es-ES_tradnl" smtClean="0"/>
              <a:t>: soportados por quienes llevan adelante la acción</a:t>
            </a:r>
          </a:p>
          <a:p>
            <a:pPr lvl="1" eaLnBrk="1" hangingPunct="1"/>
            <a:r>
              <a:rPr lang="es-ES_tradnl" u="sng" smtClean="0"/>
              <a:t>Costos externos</a:t>
            </a:r>
            <a:r>
              <a:rPr lang="es-ES_tradnl" smtClean="0"/>
              <a:t>: Soportados por terceros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30BCC5-543C-4B35-8851-84C1A3B87F1D}" type="slidenum">
              <a:rPr lang="en-US"/>
              <a:pPr/>
              <a:t>38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LOS COSTOS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dirty="0" smtClean="0"/>
              <a:t>Ejemplo de libro de texto: </a:t>
            </a:r>
            <a:r>
              <a:rPr lang="es-ES_tradnl" dirty="0" smtClean="0"/>
              <a:t>Contaminación </a:t>
            </a:r>
          </a:p>
          <a:p>
            <a:pPr lvl="1" eaLnBrk="1" hangingPunct="1"/>
            <a:r>
              <a:rPr lang="es-ES_tradnl" dirty="0" smtClean="0"/>
              <a:t>No figura en la contabilidad de las empresas pero es un costo económico de la producción. Los recursos naturales degradados tienen su costo de oportunidad</a:t>
            </a:r>
          </a:p>
          <a:p>
            <a:pPr lvl="1" eaLnBrk="1" hangingPunct="1"/>
            <a:r>
              <a:rPr lang="es-ES_tradnl" dirty="0" smtClean="0"/>
              <a:t>Afecta a </a:t>
            </a:r>
            <a:r>
              <a:rPr lang="es-ES_tradnl" dirty="0" smtClean="0"/>
              <a:t>terceros</a:t>
            </a:r>
          </a:p>
          <a:p>
            <a:pPr lvl="1" eaLnBrk="1" hangingPunct="1"/>
            <a:endParaRPr lang="es-ES_tradnl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85979F-7A78-41AE-A7BD-C25887E1C46B}" type="slidenum">
              <a:rPr lang="en-US"/>
              <a:pPr/>
              <a:t>39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LOS COSTOS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s-ES_tradnl" dirty="0" smtClean="0"/>
              <a:t>Ejemplo: </a:t>
            </a:r>
            <a:r>
              <a:rPr lang="es-ES_tradnl" dirty="0" smtClean="0"/>
              <a:t>Construcción de un edificio</a:t>
            </a:r>
            <a:endParaRPr lang="es-ES_tradnl" dirty="0" smtClean="0"/>
          </a:p>
          <a:p>
            <a:pPr lvl="1" algn="just" eaLnBrk="1" hangingPunct="1"/>
            <a:r>
              <a:rPr lang="es-ES_tradnl" dirty="0" smtClean="0"/>
              <a:t>Costos privados: </a:t>
            </a:r>
            <a:r>
              <a:rPr lang="es-ES_tradnl" dirty="0" smtClean="0"/>
              <a:t>materiales, mano de obra, costo </a:t>
            </a:r>
            <a:r>
              <a:rPr lang="es-ES_tradnl" dirty="0" smtClean="0"/>
              <a:t>de oportunidad </a:t>
            </a:r>
            <a:r>
              <a:rPr lang="es-ES_tradnl" dirty="0" smtClean="0"/>
              <a:t>del terreno, </a:t>
            </a:r>
            <a:r>
              <a:rPr lang="es-ES_tradnl" dirty="0" smtClean="0"/>
              <a:t>etc.</a:t>
            </a:r>
          </a:p>
          <a:p>
            <a:pPr lvl="1" eaLnBrk="1" hangingPunct="1"/>
            <a:r>
              <a:rPr lang="es-ES_tradnl" dirty="0" smtClean="0"/>
              <a:t>Costos </a:t>
            </a:r>
            <a:r>
              <a:rPr lang="es-ES_tradnl" dirty="0" smtClean="0"/>
              <a:t>Externos: costos </a:t>
            </a:r>
            <a:r>
              <a:rPr lang="es-ES_tradnl" dirty="0" smtClean="0"/>
              <a:t>soportados por terceros (</a:t>
            </a:r>
            <a:r>
              <a:rPr lang="es-ES_tradnl" dirty="0" smtClean="0"/>
              <a:t>Tráfico de camiones, ruido,  pérdida de vista, </a:t>
            </a:r>
            <a:r>
              <a:rPr lang="es-ES_tradnl" dirty="0" smtClean="0"/>
              <a:t>etc.)</a:t>
            </a:r>
          </a:p>
          <a:p>
            <a:pPr lvl="1"/>
            <a:r>
              <a:rPr lang="es-ES_tradnl" u="sng" dirty="0" smtClean="0"/>
              <a:t>Costos sociales</a:t>
            </a:r>
            <a:r>
              <a:rPr lang="es-ES_tradnl" dirty="0" smtClean="0"/>
              <a:t>: </a:t>
            </a:r>
            <a:r>
              <a:rPr lang="es-ES_tradnl" i="1" dirty="0" smtClean="0"/>
              <a:t>todos </a:t>
            </a:r>
            <a:r>
              <a:rPr lang="es-ES_tradnl" dirty="0" smtClean="0"/>
              <a:t>los costos = privados + </a:t>
            </a:r>
            <a:r>
              <a:rPr lang="es-ES_tradnl" dirty="0" smtClean="0"/>
              <a:t>externos</a:t>
            </a:r>
            <a:endParaRPr lang="es-ES_tradnl" u="sng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Programa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lvl="0" indent="-571500">
              <a:buFont typeface="+mj-lt"/>
              <a:buAutoNum type="romanUcPeriod" startAt="4"/>
            </a:pPr>
            <a:r>
              <a:rPr lang="es-ES" dirty="0"/>
              <a:t>EL MERCADO INMOBILIARIO URBANO</a:t>
            </a:r>
            <a:endParaRPr lang="en-US" sz="2000" dirty="0"/>
          </a:p>
          <a:p>
            <a:pPr marL="971550" lvl="1" indent="-514350">
              <a:buFont typeface="+mj-lt"/>
              <a:buAutoNum type="alphaLcPeriod"/>
            </a:pPr>
            <a:r>
              <a:rPr lang="es-ES" dirty="0"/>
              <a:t>Densidad, Preferencias de los hogares, Localización, Patrones de desarrollo urbano, “</a:t>
            </a:r>
            <a:r>
              <a:rPr lang="es-ES" dirty="0" err="1"/>
              <a:t>Commuting</a:t>
            </a:r>
            <a:r>
              <a:rPr lang="es-ES" dirty="0"/>
              <a:t>” (traslado del hogar al trabajo). (DPW, Cap. </a:t>
            </a:r>
            <a:r>
              <a:rPr lang="es-ES" dirty="0" smtClean="0"/>
              <a:t>4)</a:t>
            </a:r>
          </a:p>
          <a:p>
            <a:pPr marL="971550" lvl="1" indent="-514350">
              <a:buFont typeface="+mj-lt"/>
              <a:buAutoNum type="alphaLcPeriod"/>
            </a:pPr>
            <a:r>
              <a:rPr lang="es-ES" dirty="0" smtClean="0"/>
              <a:t>El </a:t>
            </a:r>
            <a:r>
              <a:rPr lang="es-ES" dirty="0"/>
              <a:t>problema de los asentamientos </a:t>
            </a:r>
            <a:r>
              <a:rPr lang="es-ES" dirty="0" smtClean="0"/>
              <a:t>irregulares</a:t>
            </a:r>
          </a:p>
          <a:p>
            <a:pPr marL="971550" lvl="1" indent="-514350">
              <a:buNone/>
            </a:pPr>
            <a:r>
              <a:rPr lang="es-ES" dirty="0"/>
              <a:t>	</a:t>
            </a:r>
            <a:r>
              <a:rPr lang="es-UY" sz="2200" dirty="0" err="1" smtClean="0"/>
              <a:t>Amarante</a:t>
            </a:r>
            <a:r>
              <a:rPr lang="es-UY" sz="2200" dirty="0"/>
              <a:t>, V. y M. </a:t>
            </a:r>
            <a:r>
              <a:rPr lang="es-UY" sz="2200" dirty="0" err="1"/>
              <a:t>Caffera</a:t>
            </a:r>
            <a:r>
              <a:rPr lang="es-UY" sz="2200" dirty="0"/>
              <a:t>. (2003). “Determinantes Económicos de la Formación de Asentamientos Irregulares”, </a:t>
            </a:r>
            <a:r>
              <a:rPr lang="es-UY" sz="2200" i="1" dirty="0"/>
              <a:t>Revista de Economía</a:t>
            </a:r>
            <a:r>
              <a:rPr lang="es-UY" sz="2200" dirty="0"/>
              <a:t> de FCEE, Universidad de Montevideo. Año 2.</a:t>
            </a:r>
            <a:endParaRPr lang="en-US" sz="2200" dirty="0"/>
          </a:p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D5ACCC-C862-478B-BD32-8DF2E94A2220}" type="slidenum">
              <a:rPr lang="en-US"/>
              <a:pPr/>
              <a:t>40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LOS COSTOS	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u="sng" dirty="0" smtClean="0"/>
              <a:t>Curvas de costos:</a:t>
            </a:r>
          </a:p>
          <a:p>
            <a:pPr lvl="1" eaLnBrk="1" hangingPunct="1"/>
            <a:r>
              <a:rPr lang="es-ES_tradnl" dirty="0" smtClean="0"/>
              <a:t>Una </a:t>
            </a:r>
            <a:r>
              <a:rPr lang="es-ES_tradnl" dirty="0" smtClean="0"/>
              <a:t>empresa constructora</a:t>
            </a:r>
            <a:endParaRPr lang="es-ES_tradnl" dirty="0" smtClean="0"/>
          </a:p>
          <a:p>
            <a:pPr lvl="1" eaLnBrk="1" hangingPunct="1"/>
            <a:r>
              <a:rPr lang="es-ES_tradnl" dirty="0" smtClean="0"/>
              <a:t>Un determinado período</a:t>
            </a:r>
          </a:p>
          <a:p>
            <a:pPr lvl="1" eaLnBrk="1" hangingPunct="1"/>
            <a:endParaRPr lang="es-ES_tradnl" u="sng" dirty="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6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7D9F07-7921-44C0-8D50-6DD47C805E1A}" type="slidenum">
              <a:rPr lang="en-US"/>
              <a:pPr/>
              <a:t>41</a:t>
            </a:fld>
            <a:endParaRPr lang="en-US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304800" y="533400"/>
          <a:ext cx="3505200" cy="5857875"/>
        </p:xfrm>
        <a:graphic>
          <a:graphicData uri="http://schemas.openxmlformats.org/presentationml/2006/ole">
            <p:oleObj spid="_x0000_s51202" name="Drawing" r:id="rId4" imgW="3505320" imgH="5857920" progId="WPDraw30.Drawing">
              <p:embed/>
            </p:oleObj>
          </a:graphicData>
        </a:graphic>
      </p:graphicFrame>
      <p:sp>
        <p:nvSpPr>
          <p:cNvPr id="1028" name="Text Box 5"/>
          <p:cNvSpPr txBox="1">
            <a:spLocks noChangeArrowheads="1"/>
          </p:cNvSpPr>
          <p:nvPr/>
        </p:nvSpPr>
        <p:spPr bwMode="auto">
          <a:xfrm>
            <a:off x="838200" y="3124200"/>
            <a:ext cx="3876676" cy="338554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/>
            <a:r>
              <a:rPr lang="es-ES_tradnl" sz="1600" dirty="0" smtClean="0"/>
              <a:t>Metros cuadrados construidos  </a:t>
            </a:r>
            <a:r>
              <a:rPr lang="es-ES_tradnl" sz="1600" dirty="0"/>
              <a:t>por período</a:t>
            </a:r>
            <a:endParaRPr lang="es-ES" sz="1600" dirty="0"/>
          </a:p>
        </p:txBody>
      </p:sp>
      <p:sp>
        <p:nvSpPr>
          <p:cNvPr id="1029" name="Text Box 6"/>
          <p:cNvSpPr txBox="1">
            <a:spLocks noChangeArrowheads="1"/>
          </p:cNvSpPr>
          <p:nvPr/>
        </p:nvSpPr>
        <p:spPr bwMode="auto">
          <a:xfrm>
            <a:off x="714348" y="6143644"/>
            <a:ext cx="4030664" cy="338554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r"/>
            <a:r>
              <a:rPr lang="es-ES_tradnl" sz="1600" dirty="0" smtClean="0"/>
              <a:t>Metros cuadrados construidos </a:t>
            </a:r>
            <a:r>
              <a:rPr lang="es-ES_tradnl" sz="1600" dirty="0"/>
              <a:t>por período</a:t>
            </a:r>
            <a:endParaRPr lang="es-ES" sz="1600" dirty="0"/>
          </a:p>
        </p:txBody>
      </p:sp>
      <p:sp>
        <p:nvSpPr>
          <p:cNvPr id="1030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685800"/>
            <a:ext cx="3810000" cy="5410200"/>
          </a:xfrm>
        </p:spPr>
        <p:txBody>
          <a:bodyPr/>
          <a:lstStyle/>
          <a:p>
            <a:pPr eaLnBrk="1" hangingPunct="1"/>
            <a:r>
              <a:rPr lang="es-ES_tradnl" sz="2000" b="1" dirty="0" smtClean="0"/>
              <a:t>Costo de producir </a:t>
            </a:r>
            <a:r>
              <a:rPr lang="es-ES_tradnl" sz="2000" b="1" dirty="0" smtClean="0"/>
              <a:t>el primer mt2: </a:t>
            </a:r>
            <a:r>
              <a:rPr lang="es-ES_tradnl" sz="2000" b="1" dirty="0" smtClean="0"/>
              <a:t>$5</a:t>
            </a:r>
          </a:p>
          <a:p>
            <a:pPr eaLnBrk="1" hangingPunct="1"/>
            <a:r>
              <a:rPr lang="es-ES_tradnl" sz="2000" b="1" dirty="0" smtClean="0"/>
              <a:t>Costo de producir </a:t>
            </a:r>
            <a:r>
              <a:rPr lang="es-ES_tradnl" sz="2000" b="1" dirty="0" smtClean="0"/>
              <a:t>el segundo: </a:t>
            </a:r>
            <a:r>
              <a:rPr lang="es-ES_tradnl" sz="2000" b="1" dirty="0" smtClean="0"/>
              <a:t>$7</a:t>
            </a:r>
          </a:p>
          <a:p>
            <a:pPr eaLnBrk="1" hangingPunct="1"/>
            <a:r>
              <a:rPr lang="es-ES_tradnl" sz="2000" b="1" dirty="0" smtClean="0"/>
              <a:t>Si pasa de producir 4 </a:t>
            </a:r>
            <a:r>
              <a:rPr lang="es-ES_tradnl" sz="2000" b="1" dirty="0" smtClean="0"/>
              <a:t>a 3 mts2: </a:t>
            </a:r>
            <a:r>
              <a:rPr lang="es-ES_tradnl" sz="2000" b="1" dirty="0" smtClean="0"/>
              <a:t>se ahorra $15</a:t>
            </a:r>
          </a:p>
          <a:p>
            <a:pPr eaLnBrk="1" hangingPunct="1"/>
            <a:r>
              <a:rPr lang="es-ES_tradnl" sz="2000" b="1" dirty="0" smtClean="0"/>
              <a:t>Curva continua: la empresa puede producir cualquier cantidad no entera</a:t>
            </a:r>
          </a:p>
          <a:p>
            <a:pPr eaLnBrk="1" hangingPunct="1"/>
            <a:r>
              <a:rPr lang="es-ES_tradnl" sz="2000" b="1" u="sng" dirty="0" smtClean="0"/>
              <a:t>Curvas de costos marginales: </a:t>
            </a:r>
            <a:r>
              <a:rPr lang="es-ES_tradnl" sz="2000" b="1" dirty="0" smtClean="0"/>
              <a:t>cuánto me cuesta producir </a:t>
            </a:r>
            <a:r>
              <a:rPr lang="es-ES_tradnl" sz="2000" b="1" dirty="0" smtClean="0"/>
              <a:t>un mt2 </a:t>
            </a:r>
            <a:r>
              <a:rPr lang="es-ES_tradnl" sz="2000" b="1" dirty="0" smtClean="0"/>
              <a:t>más</a:t>
            </a:r>
            <a:endParaRPr lang="es-ES_tradnl" sz="2000" b="1" u="sng" dirty="0" smtClean="0"/>
          </a:p>
          <a:p>
            <a:pPr lvl="1" eaLnBrk="1" hangingPunct="1"/>
            <a:r>
              <a:rPr lang="es-ES_tradnl" sz="1800" dirty="0" smtClean="0"/>
              <a:t>CM(q = 4,5) = $19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84AA0B-00D7-4BDD-9163-0BE551D36ECC}" type="slidenum">
              <a:rPr lang="en-US"/>
              <a:pPr/>
              <a:t>42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LOS COSTOS	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Costos totales:</a:t>
            </a:r>
          </a:p>
          <a:p>
            <a:pPr lvl="1" eaLnBrk="1" hangingPunct="1"/>
            <a:r>
              <a:rPr lang="es-ES_tradnl" smtClean="0"/>
              <a:t>Escalera: </a:t>
            </a:r>
          </a:p>
          <a:p>
            <a:pPr lvl="2" eaLnBrk="1" hangingPunct="1"/>
            <a:r>
              <a:rPr lang="es-ES_tradnl" smtClean="0"/>
              <a:t>q = 5 =&gt; Costos Totales = $5 + $7 + $15 + $23 = $60</a:t>
            </a:r>
          </a:p>
          <a:p>
            <a:pPr lvl="1" eaLnBrk="1" hangingPunct="1"/>
            <a:r>
              <a:rPr lang="es-ES_tradnl" smtClean="0"/>
              <a:t>Continua:</a:t>
            </a:r>
          </a:p>
          <a:p>
            <a:pPr lvl="2" eaLnBrk="1" hangingPunct="1"/>
            <a:r>
              <a:rPr lang="es-ES_tradnl" smtClean="0"/>
              <a:t>q = 4,5 =&gt; Costos Totales = a</a:t>
            </a:r>
          </a:p>
          <a:p>
            <a:pPr lvl="2" eaLnBrk="1" hangingPunct="1"/>
            <a:endParaRPr lang="es-ES_tradnl" smtClean="0"/>
          </a:p>
          <a:p>
            <a:pPr lvl="2" eaLnBrk="1" hangingPunct="1"/>
            <a:endParaRPr lang="es-ES_tradnl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272248-4C16-4115-969C-6CED3A24AF45}" type="slidenum">
              <a:rPr lang="en-US"/>
              <a:pPr/>
              <a:t>43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s-ES_tradnl" smtClean="0"/>
              <a:t>La forma de las curvas de costos marginales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s-ES_tradnl" dirty="0" smtClean="0"/>
              <a:t>Influida por:</a:t>
            </a:r>
          </a:p>
          <a:p>
            <a:pPr lvl="1" eaLnBrk="1" hangingPunct="1"/>
            <a:r>
              <a:rPr lang="es-ES_tradnl" dirty="0" smtClean="0"/>
              <a:t>tecnología</a:t>
            </a:r>
          </a:p>
          <a:p>
            <a:pPr lvl="1" eaLnBrk="1" hangingPunct="1"/>
            <a:r>
              <a:rPr lang="es-ES_tradnl" dirty="0" smtClean="0"/>
              <a:t>precios de los factores de producción</a:t>
            </a:r>
          </a:p>
          <a:p>
            <a:pPr lvl="1" eaLnBrk="1" hangingPunct="1"/>
            <a:r>
              <a:rPr lang="es-ES_tradnl" dirty="0" smtClean="0"/>
              <a:t>lapso de tiempo </a:t>
            </a:r>
            <a:endParaRPr lang="es-ES_tradnl" dirty="0" smtClean="0"/>
          </a:p>
          <a:p>
            <a:pPr lvl="1" eaLnBrk="1" hangingPunct="1"/>
            <a:r>
              <a:rPr lang="es-ES_tradnl" dirty="0" smtClean="0"/>
              <a:t>La disponibilidad de tierra para construir</a:t>
            </a:r>
            <a:endParaRPr lang="es-ES_tradnl" dirty="0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D020D4-3F8B-4309-9251-7106AF1A079B}" type="slidenum">
              <a:rPr lang="en-US"/>
              <a:pPr/>
              <a:t>44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EL COSTO MARGINAL Y LA OFERTA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s-ES_tradnl" smtClean="0"/>
              <a:t>¿Cómo deciden cuánto producir empresas que quieren maximizar beneficios y actúan en mercados competitivos?</a:t>
            </a:r>
          </a:p>
          <a:p>
            <a:pPr eaLnBrk="1" hangingPunct="1"/>
            <a:r>
              <a:rPr lang="es-ES_tradnl" smtClean="0"/>
              <a:t>Gráfico siguiente:</a:t>
            </a:r>
          </a:p>
          <a:p>
            <a:pPr lvl="1" eaLnBrk="1" hangingPunct="1"/>
            <a:r>
              <a:rPr lang="es-ES_tradnl" sz="2500" smtClean="0"/>
              <a:t>Dado P* la empresa produce q* (donde P* = CM)</a:t>
            </a:r>
          </a:p>
          <a:p>
            <a:pPr lvl="1" eaLnBrk="1" hangingPunct="1"/>
            <a:r>
              <a:rPr lang="es-ES_tradnl" sz="2500" smtClean="0"/>
              <a:t>Si q &gt; q* =&gt; CM &gt; P* =&gt; pierde plata por esas q - q* unidades</a:t>
            </a:r>
          </a:p>
          <a:p>
            <a:pPr lvl="1" eaLnBrk="1" hangingPunct="1"/>
            <a:r>
              <a:rPr lang="es-ES_tradnl" sz="2500" smtClean="0"/>
              <a:t>Si q &lt; q* =&gt; CM &lt; P* =&gt; gana + plata si produce una unidad +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577779-90F7-461C-B78C-2368F5D4039F}" type="slidenum">
              <a:rPr lang="en-US"/>
              <a:pPr/>
              <a:t>45</a:t>
            </a:fld>
            <a:endParaRPr lang="en-US"/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971550" y="642938"/>
          <a:ext cx="7200900" cy="5572125"/>
        </p:xfrm>
        <a:graphic>
          <a:graphicData uri="http://schemas.openxmlformats.org/presentationml/2006/ole">
            <p:oleObj spid="_x0000_s55298" name="Drawing" r:id="rId3" imgW="7201080" imgH="5572080" progId="WPDraw30.Drawing">
              <p:embed/>
            </p:oleObj>
          </a:graphicData>
        </a:graphic>
      </p:graphicFrame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3429000" y="5867400"/>
            <a:ext cx="2286000" cy="396875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s-ES_tradnl" sz="2000"/>
              <a:t>Cantidad producida</a:t>
            </a:r>
            <a:endParaRPr lang="es-ES" sz="2000"/>
          </a:p>
        </p:txBody>
      </p:sp>
      <p:sp>
        <p:nvSpPr>
          <p:cNvPr id="5125" name="Rectangle 6"/>
          <p:cNvSpPr>
            <a:spLocks noGrp="1" noChangeArrowheads="1"/>
          </p:cNvSpPr>
          <p:nvPr>
            <p:ph type="title"/>
          </p:nvPr>
        </p:nvSpPr>
        <p:spPr>
          <a:xfrm>
            <a:off x="1981200" y="609600"/>
            <a:ext cx="3733800" cy="1524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_tradnl" smtClean="0"/>
              <a:t>EL COSTO MARGINAL Y LA OFERTA</a:t>
            </a:r>
          </a:p>
        </p:txBody>
      </p:sp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6588125" y="1196975"/>
            <a:ext cx="576263" cy="336550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/>
              <a:t>CM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8FD06D-DC1E-4B5E-A5E3-3EF13F0BD533}" type="slidenum">
              <a:rPr lang="en-US"/>
              <a:pPr/>
              <a:t>46</a:t>
            </a:fld>
            <a:endParaRPr lang="en-US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457200" y="2133600"/>
          <a:ext cx="8385175" cy="3054350"/>
        </p:xfrm>
        <a:graphic>
          <a:graphicData uri="http://schemas.openxmlformats.org/presentationml/2006/ole">
            <p:oleObj spid="_x0000_s56322" name="Drawing" r:id="rId3" imgW="9439200" imgH="3438360" progId="WPDraw30.Drawing">
              <p:embed/>
            </p:oleObj>
          </a:graphicData>
        </a:graphic>
      </p:graphicFrame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609600" y="4724400"/>
            <a:ext cx="1768475" cy="822325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s-ES_tradnl" sz="2400"/>
              <a:t>Cantidad empresa A</a:t>
            </a:r>
            <a:endParaRPr lang="es-ES" sz="2400"/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4932363" y="4724400"/>
            <a:ext cx="1752600" cy="822325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s-ES_tradnl" sz="2400"/>
              <a:t>Cantidad empresa C</a:t>
            </a:r>
            <a:endParaRPr lang="es-ES" sz="2400"/>
          </a:p>
        </p:txBody>
      </p:sp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2667000" y="4724400"/>
            <a:ext cx="1752600" cy="822325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s-ES_tradnl" sz="2400"/>
              <a:t>Cantidad empresa B</a:t>
            </a:r>
            <a:endParaRPr lang="es-ES" sz="2400"/>
          </a:p>
        </p:txBody>
      </p:sp>
      <p:sp>
        <p:nvSpPr>
          <p:cNvPr id="6151" name="Text Box 9"/>
          <p:cNvSpPr txBox="1">
            <a:spLocks noChangeArrowheads="1"/>
          </p:cNvSpPr>
          <p:nvPr/>
        </p:nvSpPr>
        <p:spPr bwMode="auto">
          <a:xfrm>
            <a:off x="7010400" y="4800600"/>
            <a:ext cx="1752600" cy="822325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s-ES_tradnl" sz="2400"/>
              <a:t>Cantidad agregada</a:t>
            </a:r>
            <a:endParaRPr lang="es-ES" sz="2400"/>
          </a:p>
        </p:txBody>
      </p:sp>
      <p:sp>
        <p:nvSpPr>
          <p:cNvPr id="615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600" b="1" smtClean="0"/>
              <a:t>Derivación de la Oferta Agregada (Mercado) a partir de las curvas de oferta de empresas individuales</a:t>
            </a:r>
            <a:endParaRPr lang="es-ES_tradnl" b="1" smtClean="0"/>
          </a:p>
        </p:txBody>
      </p:sp>
      <p:sp>
        <p:nvSpPr>
          <p:cNvPr id="6153" name="Text Box 11"/>
          <p:cNvSpPr txBox="1">
            <a:spLocks noChangeArrowheads="1"/>
          </p:cNvSpPr>
          <p:nvPr/>
        </p:nvSpPr>
        <p:spPr bwMode="auto">
          <a:xfrm>
            <a:off x="7164388" y="1989138"/>
            <a:ext cx="1171575" cy="396875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000"/>
              <a:t>Agregada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0EE7F-39BA-457E-BBFA-F6DCCC1DC4CD}" type="slidenum">
              <a:rPr lang="en-US"/>
              <a:pPr/>
              <a:t>47</a:t>
            </a:fld>
            <a:endParaRPr 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r>
              <a:rPr lang="es-ES_tradnl" dirty="0"/>
              <a:t>LA EFICIENCIA ECONÓMICA Y LOS </a:t>
            </a:r>
            <a:r>
              <a:rPr lang="es-ES_tradnl" dirty="0" smtClean="0"/>
              <a:t>MERCADOS COMPETITIVOS</a:t>
            </a:r>
            <a:endParaRPr lang="es-ES_tradnl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/>
              <a:t>Objetivos</a:t>
            </a:r>
          </a:p>
          <a:p>
            <a:pPr lvl="1"/>
            <a:r>
              <a:rPr lang="es-ES_tradnl" dirty="0"/>
              <a:t>Definir eficiencia económica</a:t>
            </a:r>
          </a:p>
          <a:p>
            <a:pPr lvl="1"/>
            <a:r>
              <a:rPr lang="es-ES_tradnl" dirty="0" smtClean="0"/>
              <a:t>“Demostrar” </a:t>
            </a:r>
            <a:r>
              <a:rPr lang="es-ES_tradnl" dirty="0"/>
              <a:t>eficiencia económica de los mercados </a:t>
            </a:r>
            <a:r>
              <a:rPr lang="es-ES_tradnl" dirty="0" smtClean="0"/>
              <a:t>competitivos</a:t>
            </a:r>
            <a:endParaRPr lang="es-ES_tradnl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F7F1-78E4-40E3-BEBE-F481189051A5}" type="slidenum">
              <a:rPr lang="en-US"/>
              <a:pPr/>
              <a:t>48</a:t>
            </a:fld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s-ES_tradnl" dirty="0" smtClean="0"/>
              <a:t>LA </a:t>
            </a:r>
            <a:r>
              <a:rPr lang="es-ES_tradnl" dirty="0"/>
              <a:t>EFICIENCIA ECONÓMICA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/>
              <a:t>Recordar:</a:t>
            </a:r>
          </a:p>
          <a:p>
            <a:pPr algn="just"/>
            <a:endParaRPr lang="es-ES" sz="3500" i="1" dirty="0"/>
          </a:p>
          <a:p>
            <a:pPr algn="just"/>
            <a:r>
              <a:rPr lang="es-ES" sz="3500" i="1" dirty="0"/>
              <a:t>Eficiencia =</a:t>
            </a:r>
            <a:r>
              <a:rPr lang="es-ES" sz="3500" dirty="0"/>
              <a:t> maximización de beneficios netos </a:t>
            </a:r>
            <a:r>
              <a:rPr lang="es-ES" sz="3500" dirty="0" smtClean="0"/>
              <a:t>(ingresos </a:t>
            </a:r>
            <a:r>
              <a:rPr lang="es-ES" sz="3500" dirty="0"/>
              <a:t>– costos)</a:t>
            </a:r>
            <a:endParaRPr lang="es-ES_tradnl" sz="35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B2228-4FCB-4CC1-A20B-FA6B161D2D23}" type="slidenum">
              <a:rPr lang="en-US"/>
              <a:pPr/>
              <a:t>49</a:t>
            </a:fld>
            <a:endParaRPr 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s-ES_tradnl" dirty="0" smtClean="0"/>
              <a:t>LA </a:t>
            </a:r>
            <a:r>
              <a:rPr lang="es-ES_tradnl" dirty="0"/>
              <a:t>EFICIENCIA ECONÓMICA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_tradnl" dirty="0"/>
              <a:t>¿Cuál es el nivel de producción socialmente eficiente de un bien?</a:t>
            </a:r>
          </a:p>
          <a:p>
            <a:pPr lvl="1" algn="just"/>
            <a:r>
              <a:rPr lang="es-ES_tradnl" dirty="0"/>
              <a:t>¿Cuál es el nivel de producción socialmente eficiente de cueros curtidos, lana lavada, computadoras, transporte colectivo, </a:t>
            </a:r>
            <a:r>
              <a:rPr lang="es-ES_tradnl" dirty="0" smtClean="0"/>
              <a:t>casas, etc</a:t>
            </a:r>
            <a:r>
              <a:rPr lang="es-ES_tradnl" dirty="0"/>
              <a:t>.?</a:t>
            </a:r>
          </a:p>
          <a:p>
            <a:pPr algn="just"/>
            <a:r>
              <a:rPr lang="es-ES_tradnl" dirty="0"/>
              <a:t>Aquel que maximiza el beneficio neto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Programa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lvl="0" indent="-571500">
              <a:buFont typeface="+mj-lt"/>
              <a:buAutoNum type="romanUcPeriod" startAt="5"/>
            </a:pPr>
            <a:r>
              <a:rPr lang="es-ES" dirty="0"/>
              <a:t>TEORÍA DE LA LOCALIZACIÓN INDUSTRIAL, DESCENTRALIZACIÓN DEL TRABAJO Y CIUDADES CON MÁS DE UN CENTRO</a:t>
            </a:r>
            <a:endParaRPr lang="en-US" sz="2000" dirty="0"/>
          </a:p>
          <a:p>
            <a:pPr marL="971550" lvl="1" indent="-514350">
              <a:buFont typeface="+mj-lt"/>
              <a:buAutoNum type="alphaLcPeriod"/>
            </a:pPr>
            <a:r>
              <a:rPr lang="es-ES" dirty="0"/>
              <a:t>La distribución espacial del trabajo, descentralización industrial, salarios (DPW, Cap. </a:t>
            </a:r>
            <a:r>
              <a:rPr lang="es-ES" dirty="0" smtClean="0"/>
              <a:t>5)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60A43-5D04-4B0C-95FB-4AA3DA9EE8D7}" type="slidenum">
              <a:rPr lang="en-US"/>
              <a:pPr/>
              <a:t>50</a:t>
            </a:fld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s-ES_tradnl" dirty="0" smtClean="0"/>
              <a:t>LA </a:t>
            </a:r>
            <a:r>
              <a:rPr lang="es-ES_tradnl" dirty="0"/>
              <a:t>EFICIENCIA ECONÓMICA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_tradnl" dirty="0" smtClean="0"/>
              <a:t>Beneficio </a:t>
            </a:r>
            <a:r>
              <a:rPr lang="es-ES_tradnl" dirty="0"/>
              <a:t>= </a:t>
            </a:r>
            <a:r>
              <a:rPr lang="es-ES_tradnl" dirty="0" smtClean="0"/>
              <a:t>Ingresos </a:t>
            </a:r>
            <a:r>
              <a:rPr lang="es-ES_tradnl" dirty="0"/>
              <a:t>– Costos</a:t>
            </a:r>
          </a:p>
          <a:p>
            <a:pPr algn="just"/>
            <a:endParaRPr lang="es-ES_tradnl" dirty="0"/>
          </a:p>
          <a:p>
            <a:pPr algn="just"/>
            <a:r>
              <a:rPr lang="es-ES_tradnl" dirty="0"/>
              <a:t>Beneficio </a:t>
            </a:r>
            <a:r>
              <a:rPr lang="es-ES_tradnl" dirty="0" smtClean="0"/>
              <a:t>= </a:t>
            </a:r>
            <a:r>
              <a:rPr lang="es-ES_tradnl" dirty="0"/>
              <a:t>DAP Total – Costos </a:t>
            </a:r>
            <a:r>
              <a:rPr lang="es-ES_tradnl" dirty="0" smtClean="0"/>
              <a:t>Totales</a:t>
            </a:r>
            <a:endParaRPr lang="es-ES_tradnl" dirty="0"/>
          </a:p>
          <a:p>
            <a:pPr algn="just"/>
            <a:endParaRPr lang="es-ES_tradnl" dirty="0"/>
          </a:p>
          <a:p>
            <a:pPr algn="just"/>
            <a:r>
              <a:rPr lang="es-ES_tradnl" dirty="0"/>
              <a:t>Beneficio </a:t>
            </a:r>
            <a:r>
              <a:rPr lang="es-ES_tradnl" dirty="0" smtClean="0"/>
              <a:t>= </a:t>
            </a:r>
            <a:r>
              <a:rPr lang="es-ES_tradnl" dirty="0"/>
              <a:t>Excedente Total </a:t>
            </a:r>
          </a:p>
        </p:txBody>
      </p:sp>
      <p:sp>
        <p:nvSpPr>
          <p:cNvPr id="126980" name="Line 4"/>
          <p:cNvSpPr>
            <a:spLocks noChangeShapeType="1"/>
          </p:cNvSpPr>
          <p:nvPr/>
        </p:nvSpPr>
        <p:spPr bwMode="auto">
          <a:xfrm>
            <a:off x="4786314" y="2143116"/>
            <a:ext cx="0" cy="7207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</p:spPr>
        <p:txBody>
          <a:bodyPr wrap="none"/>
          <a:lstStyle/>
          <a:p>
            <a:endParaRPr lang="es-E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94BFC-2141-4A3E-BE5F-22B460A9B1B1}" type="slidenum">
              <a:rPr lang="en-US"/>
              <a:pPr/>
              <a:t>51</a:t>
            </a:fld>
            <a:endParaRPr 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s-ES_tradnl" dirty="0" smtClean="0"/>
              <a:t>LA </a:t>
            </a:r>
            <a:r>
              <a:rPr lang="es-ES_tradnl" dirty="0"/>
              <a:t>EFICIENCIA ECONÓMICA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Asumamos por el momento que DAPM y CM incluyen </a:t>
            </a:r>
            <a:r>
              <a:rPr lang="es-ES_tradnl" i="1"/>
              <a:t>todos</a:t>
            </a:r>
            <a:r>
              <a:rPr lang="es-ES_tradnl"/>
              <a:t> los beneficios y costos</a:t>
            </a:r>
          </a:p>
          <a:p>
            <a:endParaRPr lang="es-ES_tradnl"/>
          </a:p>
          <a:p>
            <a:r>
              <a:rPr lang="es-ES_tradnl"/>
              <a:t>Gráfica siguiente:</a:t>
            </a:r>
          </a:p>
          <a:p>
            <a:endParaRPr lang="es-ES_tradnl"/>
          </a:p>
          <a:p>
            <a:pPr lvl="1" algn="ctr"/>
            <a:r>
              <a:rPr lang="es-ES_tradnl" i="1"/>
              <a:t>q </a:t>
            </a:r>
            <a:r>
              <a:rPr lang="es-ES_tradnl" i="1" baseline="30000"/>
              <a:t>e</a:t>
            </a:r>
            <a:r>
              <a:rPr lang="es-ES_tradnl" i="1"/>
              <a:t> =&gt; DAPM = CM = p </a:t>
            </a:r>
            <a:r>
              <a:rPr lang="es-ES_tradnl" i="1" baseline="30000"/>
              <a:t>e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1750-B5C6-4521-8B7B-8CEFB58E1159}" type="slidenum">
              <a:rPr lang="en-US"/>
              <a:pPr/>
              <a:t>52</a:t>
            </a:fld>
            <a:endParaRPr lang="en-US"/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1095375" y="638175"/>
          <a:ext cx="6953250" cy="5581650"/>
        </p:xfrm>
        <a:graphic>
          <a:graphicData uri="http://schemas.openxmlformats.org/presentationml/2006/ole">
            <p:oleObj spid="_x0000_s57346" name="Drawing" r:id="rId3" imgW="6953400" imgH="5581800" progId="WPDraw30.Drawing">
              <p:embed/>
            </p:oleObj>
          </a:graphicData>
        </a:graphic>
      </p:graphicFrame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565525" y="5957888"/>
            <a:ext cx="2608263" cy="396875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s-ES_tradnl" sz="2000"/>
              <a:t>Cantidad de producción</a:t>
            </a:r>
            <a:endParaRPr lang="es-ES" sz="2000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title"/>
          </p:nvPr>
        </p:nvSpPr>
        <p:spPr>
          <a:xfrm>
            <a:off x="2514600" y="685800"/>
            <a:ext cx="3733800" cy="1143000"/>
          </a:xfrm>
          <a:ln/>
        </p:spPr>
        <p:txBody>
          <a:bodyPr/>
          <a:lstStyle/>
          <a:p>
            <a:r>
              <a:rPr lang="es-ES" sz="2500" b="1"/>
              <a:t>El nivel de producción socialmente eficiente</a:t>
            </a:r>
            <a:endParaRPr lang="es-ES" b="1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600200" y="1143000"/>
            <a:ext cx="890588" cy="396875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000" i="1"/>
              <a:t>DAPM</a:t>
            </a:r>
            <a:endParaRPr lang="es-ES_tradnl" i="1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6934200" y="1143000"/>
            <a:ext cx="565150" cy="396875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000" i="1"/>
              <a:t>CM</a:t>
            </a:r>
            <a:endParaRPr lang="es-ES_tradnl" i="1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C717-0049-45CE-8E6B-9BC071D2CFF8}" type="slidenum">
              <a:rPr lang="en-US"/>
              <a:pPr/>
              <a:t>53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s-ES_tradnl" dirty="0" smtClean="0"/>
              <a:t>LA </a:t>
            </a:r>
            <a:r>
              <a:rPr lang="es-ES_tradnl" dirty="0"/>
              <a:t>EFICIENCIA ECONÓMICA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_tradnl" sz="2400" i="1" dirty="0"/>
              <a:t>Proposición: q </a:t>
            </a:r>
            <a:r>
              <a:rPr lang="es-ES_tradnl" sz="2400" i="1" baseline="30000" dirty="0"/>
              <a:t>e</a:t>
            </a:r>
            <a:r>
              <a:rPr lang="es-ES_tradnl" sz="2400" baseline="30000" dirty="0"/>
              <a:t> </a:t>
            </a:r>
            <a:r>
              <a:rPr lang="es-ES_tradnl" sz="2400" dirty="0"/>
              <a:t>maximiza “beneficios netos sociales” </a:t>
            </a:r>
          </a:p>
          <a:p>
            <a:pPr>
              <a:lnSpc>
                <a:spcPct val="90000"/>
              </a:lnSpc>
            </a:pPr>
            <a:endParaRPr lang="es-ES_tradnl" sz="2400" dirty="0"/>
          </a:p>
          <a:p>
            <a:pPr>
              <a:lnSpc>
                <a:spcPct val="90000"/>
              </a:lnSpc>
            </a:pPr>
            <a:r>
              <a:rPr lang="es-ES_tradnl" sz="2400" i="1" dirty="0"/>
              <a:t>Demostración:</a:t>
            </a:r>
            <a:r>
              <a:rPr lang="es-ES_tradnl" sz="2400" dirty="0"/>
              <a:t> </a:t>
            </a:r>
          </a:p>
          <a:p>
            <a:pPr>
              <a:lnSpc>
                <a:spcPct val="90000"/>
              </a:lnSpc>
            </a:pPr>
            <a:endParaRPr lang="es-ES_tradnl" sz="2400" dirty="0"/>
          </a:p>
          <a:p>
            <a:pPr>
              <a:lnSpc>
                <a:spcPct val="90000"/>
              </a:lnSpc>
            </a:pPr>
            <a:r>
              <a:rPr lang="es-ES_tradnl" sz="2400" dirty="0"/>
              <a:t>Disposición total a pagar: </a:t>
            </a:r>
            <a:r>
              <a:rPr lang="es-ES_tradnl" sz="2400" i="1" dirty="0"/>
              <a:t>DTP </a:t>
            </a:r>
            <a:r>
              <a:rPr lang="es-ES_tradnl" sz="2400" i="1" dirty="0" smtClean="0"/>
              <a:t>(q </a:t>
            </a:r>
            <a:r>
              <a:rPr lang="es-ES_tradnl" sz="2400" i="1" baseline="30000" dirty="0" smtClean="0"/>
              <a:t>e </a:t>
            </a:r>
            <a:r>
              <a:rPr lang="es-ES_tradnl" sz="2400" i="1" dirty="0" smtClean="0"/>
              <a:t>) </a:t>
            </a:r>
            <a:r>
              <a:rPr lang="es-ES_tradnl" sz="2400" i="1" dirty="0"/>
              <a:t>= a + b + c</a:t>
            </a:r>
          </a:p>
          <a:p>
            <a:pPr>
              <a:lnSpc>
                <a:spcPct val="90000"/>
              </a:lnSpc>
            </a:pPr>
            <a:endParaRPr lang="es-ES_tradnl" sz="2400" i="1" dirty="0"/>
          </a:p>
          <a:p>
            <a:pPr>
              <a:lnSpc>
                <a:spcPct val="90000"/>
              </a:lnSpc>
            </a:pPr>
            <a:r>
              <a:rPr lang="es-ES_tradnl" sz="2400" dirty="0"/>
              <a:t>Costos totales </a:t>
            </a:r>
            <a:r>
              <a:rPr lang="es-ES_tradnl" sz="2400" i="1" dirty="0"/>
              <a:t>CT ( q </a:t>
            </a:r>
            <a:r>
              <a:rPr lang="es-ES_tradnl" sz="2400" i="1" baseline="30000" dirty="0"/>
              <a:t>e </a:t>
            </a:r>
            <a:r>
              <a:rPr lang="es-ES_tradnl" sz="2400" i="1" dirty="0"/>
              <a:t>) = c</a:t>
            </a:r>
          </a:p>
          <a:p>
            <a:pPr>
              <a:lnSpc>
                <a:spcPct val="90000"/>
              </a:lnSpc>
            </a:pPr>
            <a:endParaRPr lang="es-ES_tradnl" sz="2400" dirty="0"/>
          </a:p>
          <a:p>
            <a:pPr>
              <a:lnSpc>
                <a:spcPct val="90000"/>
              </a:lnSpc>
            </a:pPr>
            <a:r>
              <a:rPr lang="es-ES_tradnl" sz="2400" dirty="0"/>
              <a:t>Excedente total (</a:t>
            </a:r>
            <a:r>
              <a:rPr lang="es-ES_tradnl" sz="2400" i="1" dirty="0"/>
              <a:t>ET</a:t>
            </a:r>
            <a:r>
              <a:rPr lang="es-ES_tradnl" sz="2400" dirty="0"/>
              <a:t>) en </a:t>
            </a:r>
            <a:r>
              <a:rPr lang="es-ES_tradnl" sz="2400" i="1" dirty="0"/>
              <a:t>q </a:t>
            </a:r>
            <a:r>
              <a:rPr lang="es-ES_tradnl" sz="2400" i="1" baseline="30000" dirty="0"/>
              <a:t>e </a:t>
            </a:r>
            <a:r>
              <a:rPr lang="es-ES_tradnl" sz="2400" i="1" dirty="0"/>
              <a:t>= a + b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E734-9C68-42CC-A4BF-6CC0929CBB89}" type="slidenum">
              <a:rPr lang="en-US"/>
              <a:pPr/>
              <a:t>54</a:t>
            </a:fld>
            <a:endParaRPr 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s-ES_tradnl" dirty="0" smtClean="0"/>
              <a:t>LA </a:t>
            </a:r>
            <a:r>
              <a:rPr lang="es-ES_tradnl" dirty="0"/>
              <a:t>EFICIENCIA ECONÓMICA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 smtClean="0"/>
              <a:t>Si </a:t>
            </a:r>
            <a:r>
              <a:rPr lang="es-ES_tradnl" i="1" dirty="0" smtClean="0"/>
              <a:t>q</a:t>
            </a:r>
            <a:r>
              <a:rPr lang="es-ES_tradnl" dirty="0" smtClean="0"/>
              <a:t> es mayor o menor a </a:t>
            </a:r>
            <a:r>
              <a:rPr lang="es-ES_tradnl" i="1" dirty="0" smtClean="0"/>
              <a:t>q </a:t>
            </a:r>
            <a:r>
              <a:rPr lang="es-ES_tradnl" i="1" baseline="30000" dirty="0" smtClean="0"/>
              <a:t>e</a:t>
            </a:r>
            <a:r>
              <a:rPr lang="es-ES_tradnl" baseline="30000" dirty="0" smtClean="0"/>
              <a:t> </a:t>
            </a:r>
            <a:r>
              <a:rPr lang="es-ES_tradnl" dirty="0" smtClean="0"/>
              <a:t>el </a:t>
            </a:r>
            <a:r>
              <a:rPr lang="es-ES_tradnl" i="1" dirty="0" smtClean="0"/>
              <a:t>ET</a:t>
            </a:r>
            <a:r>
              <a:rPr lang="es-ES_tradnl" dirty="0" smtClean="0"/>
              <a:t> disminuye</a:t>
            </a:r>
          </a:p>
          <a:p>
            <a:endParaRPr lang="es-ES_tradnl" dirty="0" smtClean="0"/>
          </a:p>
          <a:p>
            <a:r>
              <a:rPr lang="es-ES_tradnl" dirty="0" smtClean="0"/>
              <a:t>Si es menor también</a:t>
            </a:r>
          </a:p>
          <a:p>
            <a:endParaRPr lang="es-ES_tradnl" dirty="0"/>
          </a:p>
          <a:p>
            <a:r>
              <a:rPr lang="es-ES_tradnl" dirty="0"/>
              <a:t>Si DAPM incluye </a:t>
            </a:r>
            <a:r>
              <a:rPr lang="es-ES_tradnl" i="1" dirty="0"/>
              <a:t>todos</a:t>
            </a:r>
            <a:r>
              <a:rPr lang="es-ES_tradnl" dirty="0"/>
              <a:t> los beneficios y CM incluye todos los costos</a:t>
            </a:r>
            <a:r>
              <a:rPr lang="es-ES_tradnl" i="1" dirty="0"/>
              <a:t> </a:t>
            </a:r>
            <a:endParaRPr lang="es-ES_tradnl" i="1" dirty="0" smtClean="0"/>
          </a:p>
          <a:p>
            <a:pPr lvl="1"/>
            <a:r>
              <a:rPr lang="es-ES_tradnl" i="1" dirty="0" smtClean="0"/>
              <a:t>=&gt; </a:t>
            </a:r>
            <a:r>
              <a:rPr lang="es-ES_tradnl" i="1" dirty="0"/>
              <a:t>q </a:t>
            </a:r>
            <a:r>
              <a:rPr lang="es-ES_tradnl" i="1" baseline="30000" dirty="0"/>
              <a:t>e</a:t>
            </a:r>
            <a:r>
              <a:rPr lang="es-ES_tradnl" dirty="0"/>
              <a:t> = cantidad socialmente eficiente</a:t>
            </a:r>
          </a:p>
          <a:p>
            <a:endParaRPr lang="es-ES_tradnl" dirty="0"/>
          </a:p>
          <a:p>
            <a:r>
              <a:rPr lang="es-ES_tradnl" dirty="0"/>
              <a:t>En </a:t>
            </a:r>
            <a:r>
              <a:rPr lang="es-ES_tradnl" i="1" dirty="0"/>
              <a:t>q </a:t>
            </a:r>
            <a:r>
              <a:rPr lang="es-ES_tradnl" i="1" baseline="30000" dirty="0"/>
              <a:t>e</a:t>
            </a:r>
            <a:r>
              <a:rPr lang="es-ES_tradnl" i="1" dirty="0"/>
              <a:t> =&gt; DMP = CM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C2AB-72D0-4AD7-8A80-5D9A7B630FE9}" type="slidenum">
              <a:rPr lang="en-US"/>
              <a:pPr/>
              <a:t>55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s-ES_tradnl"/>
              <a:t>Eficiencia Económica y Equidad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Eficiencia económica </a:t>
            </a:r>
            <a:r>
              <a:rPr lang="es-ES_tradnl">
                <a:sym typeface="Symbol" pitchFamily="18" charset="2"/>
              </a:rPr>
              <a:t> Equidad distributiva</a:t>
            </a:r>
          </a:p>
          <a:p>
            <a:pPr lvl="1"/>
            <a:r>
              <a:rPr lang="es-ES_tradnl">
                <a:sym typeface="Symbol" pitchFamily="18" charset="2"/>
              </a:rPr>
              <a:t>Eficiencia determinado por </a:t>
            </a:r>
            <a:r>
              <a:rPr lang="es-ES_tradnl" i="1">
                <a:sym typeface="Symbol" pitchFamily="18" charset="2"/>
              </a:rPr>
              <a:t>DAPM</a:t>
            </a:r>
            <a:r>
              <a:rPr lang="es-ES_tradnl">
                <a:sym typeface="Symbol" pitchFamily="18" charset="2"/>
              </a:rPr>
              <a:t> agregada</a:t>
            </a:r>
          </a:p>
          <a:p>
            <a:pPr lvl="1"/>
            <a:r>
              <a:rPr lang="es-ES_tradnl" i="1">
                <a:sym typeface="Symbol" pitchFamily="18" charset="2"/>
              </a:rPr>
              <a:t>DAPM</a:t>
            </a:r>
            <a:r>
              <a:rPr lang="es-ES_tradnl">
                <a:sym typeface="Symbol" pitchFamily="18" charset="2"/>
              </a:rPr>
              <a:t> agregada depende de distribución del ingreso</a:t>
            </a:r>
          </a:p>
          <a:p>
            <a:r>
              <a:rPr lang="es-ES_tradnl">
                <a:sym typeface="Symbol" pitchFamily="18" charset="2"/>
              </a:rPr>
              <a:t>Disyuntiva entre eficiencia y equidad</a:t>
            </a:r>
          </a:p>
          <a:p>
            <a:pPr lvl="1"/>
            <a:r>
              <a:rPr lang="es-ES_tradnl">
                <a:sym typeface="Symbol" pitchFamily="18" charset="2"/>
              </a:rPr>
              <a:t>Ejemplo: llevar saneamiento y electricidad a medios rurales</a:t>
            </a:r>
            <a:endParaRPr lang="es-ES_tradnl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7B62C-4C52-4DA6-A8BF-2E3D9F55EAA3}" type="slidenum">
              <a:rPr lang="en-US"/>
              <a:pPr/>
              <a:t>56</a:t>
            </a:fld>
            <a:endParaRPr lang="en-US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s-ES"/>
              <a:t>Eficiencia Intertemporal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702550" cy="4114800"/>
          </a:xfrm>
        </p:spPr>
        <p:txBody>
          <a:bodyPr/>
          <a:lstStyle/>
          <a:p>
            <a:pPr algn="just"/>
            <a:r>
              <a:rPr lang="es-ES" sz="2800"/>
              <a:t>Los beneficios y los costos a tener en cuenta no son sólo los presentes (de hoy) sino también los futuros</a:t>
            </a:r>
          </a:p>
          <a:p>
            <a:endParaRPr lang="es-ES" sz="2800"/>
          </a:p>
          <a:p>
            <a:pPr algn="just"/>
            <a:r>
              <a:rPr lang="es-ES" sz="2800"/>
              <a:t>En la realidad el problema no es determinar la cantidad eficiente de producción de un bien hoy sino una serie temporal de cantidades de producción en cada período:</a:t>
            </a:r>
          </a:p>
          <a:p>
            <a:pPr algn="ctr"/>
            <a:endParaRPr lang="es-ES" sz="2800"/>
          </a:p>
        </p:txBody>
      </p:sp>
      <p:graphicFrame>
        <p:nvGraphicFramePr>
          <p:cNvPr id="10957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292725" y="5084763"/>
          <a:ext cx="2592388" cy="639762"/>
        </p:xfrm>
        <a:graphic>
          <a:graphicData uri="http://schemas.openxmlformats.org/presentationml/2006/ole">
            <p:oleObj spid="_x0000_s58370" name="Ecuación" r:id="rId3" imgW="97776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09511-9045-424B-8D40-811BFE22177F}" type="slidenum">
              <a:rPr lang="en-US"/>
              <a:pPr/>
              <a:t>57</a:t>
            </a:fld>
            <a:endParaRPr 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s-ES"/>
              <a:t>Eficiencia Intertemporal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702550" cy="4114800"/>
          </a:xfrm>
        </p:spPr>
        <p:txBody>
          <a:bodyPr/>
          <a:lstStyle/>
          <a:p>
            <a:pPr algn="just"/>
            <a:r>
              <a:rPr lang="es-ES" sz="2800" dirty="0"/>
              <a:t>Eficiencia </a:t>
            </a:r>
            <a:r>
              <a:rPr lang="es-ES" sz="2800" dirty="0" err="1"/>
              <a:t>intertemporal</a:t>
            </a:r>
            <a:r>
              <a:rPr lang="es-ES" sz="2800" dirty="0"/>
              <a:t> = maximizar el valor presente de los beneficios </a:t>
            </a:r>
          </a:p>
          <a:p>
            <a:r>
              <a:rPr lang="es-ES" sz="2800" dirty="0"/>
              <a:t>Maximizar:</a:t>
            </a:r>
          </a:p>
          <a:p>
            <a:endParaRPr lang="es-ES" sz="2800" dirty="0"/>
          </a:p>
          <a:p>
            <a:endParaRPr lang="es-ES" sz="2800" dirty="0"/>
          </a:p>
          <a:p>
            <a:endParaRPr lang="es-ES" sz="2800" dirty="0"/>
          </a:p>
          <a:p>
            <a:r>
              <a:rPr lang="es-ES" sz="2800" i="1" dirty="0" smtClean="0"/>
              <a:t>VPB: </a:t>
            </a:r>
            <a:r>
              <a:rPr lang="es-ES" sz="2800" i="1" dirty="0"/>
              <a:t>VP</a:t>
            </a:r>
            <a:r>
              <a:rPr lang="es-ES" sz="2800" dirty="0"/>
              <a:t> de los beneficios </a:t>
            </a:r>
          </a:p>
          <a:p>
            <a:r>
              <a:rPr lang="es-ES" sz="2800" i="1" dirty="0" smtClean="0"/>
              <a:t>B</a:t>
            </a:r>
            <a:r>
              <a:rPr lang="es-ES" sz="2800" dirty="0" smtClean="0"/>
              <a:t>: beneficios</a:t>
            </a:r>
            <a:endParaRPr lang="es-ES" sz="2800" dirty="0"/>
          </a:p>
        </p:txBody>
      </p:sp>
      <p:graphicFrame>
        <p:nvGraphicFramePr>
          <p:cNvPr id="110596" name="Rectangle 4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59394" name="Paquete" r:id="rId3" imgW="0" imgH="0" progId="Package">
              <p:embed/>
            </p:oleObj>
          </a:graphicData>
        </a:graphic>
      </p:graphicFrame>
      <p:graphicFrame>
        <p:nvGraphicFramePr>
          <p:cNvPr id="110598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2041525" y="3644900"/>
          <a:ext cx="4987925" cy="1022350"/>
        </p:xfrm>
        <a:graphic>
          <a:graphicData uri="http://schemas.openxmlformats.org/presentationml/2006/ole">
            <p:oleObj spid="_x0000_s59395" name="Ecuación" r:id="rId4" imgW="204444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5B78-B3A0-4F32-8BB2-C264511D2125}" type="slidenum">
              <a:rPr lang="en-US"/>
              <a:pPr/>
              <a:t>58</a:t>
            </a:fld>
            <a:endParaRPr lang="en-US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s-ES"/>
              <a:t>Eficiencia Intertemporal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702550" cy="4114800"/>
          </a:xfrm>
        </p:spPr>
        <p:txBody>
          <a:bodyPr/>
          <a:lstStyle/>
          <a:p>
            <a:r>
              <a:rPr lang="es-ES" sz="2800" dirty="0"/>
              <a:t>Ver que estamos maximizando:</a:t>
            </a:r>
          </a:p>
          <a:p>
            <a:endParaRPr lang="es-ES" sz="2800" dirty="0"/>
          </a:p>
          <a:p>
            <a:pPr algn="ctr">
              <a:buFontTx/>
              <a:buNone/>
            </a:pPr>
            <a:r>
              <a:rPr lang="es-ES" sz="2800" i="1" dirty="0" smtClean="0"/>
              <a:t>B </a:t>
            </a:r>
            <a:r>
              <a:rPr lang="es-ES" sz="2800" i="1" dirty="0"/>
              <a:t>hoy + Suma de los </a:t>
            </a:r>
            <a:r>
              <a:rPr lang="es-ES" sz="2800" i="1" dirty="0" smtClean="0"/>
              <a:t>B </a:t>
            </a:r>
            <a:r>
              <a:rPr lang="es-ES" sz="2800" i="1" dirty="0"/>
              <a:t>futuros descontados</a:t>
            </a:r>
          </a:p>
          <a:p>
            <a:endParaRPr lang="es-ES" sz="2800" dirty="0"/>
          </a:p>
          <a:p>
            <a:pPr algn="just"/>
            <a:r>
              <a:rPr lang="es-ES" sz="2800" dirty="0"/>
              <a:t>El problema es que generalmente existe una disyuntiva entre ambos </a:t>
            </a:r>
          </a:p>
          <a:p>
            <a:pPr algn="just"/>
            <a:endParaRPr lang="es-ES" sz="2800" dirty="0"/>
          </a:p>
          <a:p>
            <a:r>
              <a:rPr lang="es-ES" sz="2800" dirty="0"/>
              <a:t>Cuanto mayor uno menor el otro</a:t>
            </a:r>
          </a:p>
        </p:txBody>
      </p:sp>
      <p:graphicFrame>
        <p:nvGraphicFramePr>
          <p:cNvPr id="114692" name="Rectangle 4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60418" name="Paquete" r:id="rId3" imgW="0" imgH="0" progId="Package">
              <p:embed/>
            </p:oleObj>
          </a:graphicData>
        </a:graphic>
      </p:graphicFrame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47007-1029-4D68-8AEC-1360B84A51A6}" type="slidenum">
              <a:rPr lang="en-US"/>
              <a:pPr/>
              <a:t>59</a:t>
            </a:fld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s-ES"/>
              <a:t>Eficiencia Intertemporal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702550" cy="4114800"/>
          </a:xfrm>
        </p:spPr>
        <p:txBody>
          <a:bodyPr/>
          <a:lstStyle/>
          <a:p>
            <a:pPr algn="just"/>
            <a:r>
              <a:rPr lang="es-ES" sz="2800" dirty="0"/>
              <a:t>Re – escribiendo esta igualdad en términos de cambios:</a:t>
            </a:r>
          </a:p>
          <a:p>
            <a:pPr algn="just"/>
            <a:endParaRPr lang="es-ES" sz="2800" dirty="0"/>
          </a:p>
          <a:p>
            <a:pPr algn="ctr">
              <a:buFontTx/>
              <a:buNone/>
            </a:pPr>
            <a:r>
              <a:rPr lang="es-ES" sz="2800" i="1" dirty="0"/>
              <a:t>Cambio en el VP de los </a:t>
            </a:r>
            <a:r>
              <a:rPr lang="es-ES" sz="2800" i="1" dirty="0" smtClean="0"/>
              <a:t>B </a:t>
            </a:r>
            <a:r>
              <a:rPr lang="es-ES" sz="2800" i="1" dirty="0"/>
              <a:t>= </a:t>
            </a:r>
          </a:p>
          <a:p>
            <a:pPr algn="ctr">
              <a:buFontTx/>
              <a:buNone/>
            </a:pPr>
            <a:r>
              <a:rPr lang="es-ES" sz="2800" i="1" dirty="0"/>
              <a:t>Cambio en los </a:t>
            </a:r>
            <a:r>
              <a:rPr lang="es-ES" sz="2800" i="1" dirty="0" smtClean="0"/>
              <a:t>BN </a:t>
            </a:r>
            <a:r>
              <a:rPr lang="es-ES" sz="2800" i="1" dirty="0"/>
              <a:t>presentes – </a:t>
            </a:r>
          </a:p>
          <a:p>
            <a:pPr algn="ctr">
              <a:buFontTx/>
              <a:buNone/>
            </a:pPr>
            <a:r>
              <a:rPr lang="es-ES" sz="2800" i="1" dirty="0"/>
              <a:t>Cambio en los Costos presentes + </a:t>
            </a:r>
          </a:p>
          <a:p>
            <a:pPr algn="ctr">
              <a:buFontTx/>
              <a:buNone/>
            </a:pPr>
            <a:r>
              <a:rPr lang="es-ES" sz="2800" i="1" dirty="0"/>
              <a:t>Cambio en los </a:t>
            </a:r>
            <a:r>
              <a:rPr lang="es-ES" sz="2800" i="1" dirty="0" smtClean="0"/>
              <a:t>BN </a:t>
            </a:r>
            <a:r>
              <a:rPr lang="es-ES" sz="2800" i="1" dirty="0"/>
              <a:t>futuros descontados</a:t>
            </a:r>
          </a:p>
        </p:txBody>
      </p:sp>
      <p:graphicFrame>
        <p:nvGraphicFramePr>
          <p:cNvPr id="115716" name="Rectangle 4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61442" name="Paquete" r:id="rId3" imgW="0" imgH="0" progId="Package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Programa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971550" lvl="1" indent="-514350">
              <a:buFont typeface="+mj-lt"/>
              <a:buAutoNum type="alphaLcPeriod"/>
            </a:pPr>
            <a:endParaRPr lang="en-US" sz="1800" dirty="0" smtClean="0"/>
          </a:p>
          <a:p>
            <a:pPr marL="571500" lvl="0" indent="-571500">
              <a:buFont typeface="+mj-lt"/>
              <a:buAutoNum type="romanUcPeriod" startAt="6"/>
            </a:pPr>
            <a:r>
              <a:rPr lang="es-UY" dirty="0" smtClean="0"/>
              <a:t>BIENES PÚBLICOS, ESTERNALIDADES Y LA REGULACIÓN DEL MERCADO DEL SUELO URBANO</a:t>
            </a:r>
            <a:endParaRPr lang="en-US" sz="2000" dirty="0" smtClean="0"/>
          </a:p>
          <a:p>
            <a:pPr marL="971550" lvl="1" indent="-514350">
              <a:buFont typeface="+mj-lt"/>
              <a:buAutoNum type="alphaLcPeriod"/>
            </a:pPr>
            <a:r>
              <a:rPr lang="es-ES" dirty="0" smtClean="0"/>
              <a:t>Valores de la propiedad privada y las amenidades públicas, externalidades entre propiedades, regulación, instrumentos de política. (DPW, </a:t>
            </a:r>
            <a:r>
              <a:rPr lang="es-ES" dirty="0" err="1" smtClean="0"/>
              <a:t>Cap</a:t>
            </a:r>
            <a:r>
              <a:rPr lang="es-ES" dirty="0" smtClean="0"/>
              <a:t> 13 y 14)</a:t>
            </a:r>
            <a:endParaRPr lang="en-US" sz="1800" dirty="0" smtClean="0"/>
          </a:p>
          <a:p>
            <a:pPr lvl="2"/>
            <a:r>
              <a:rPr lang="en-US" dirty="0" err="1" smtClean="0"/>
              <a:t>Panayotou</a:t>
            </a:r>
            <a:r>
              <a:rPr lang="en-US" dirty="0" smtClean="0"/>
              <a:t>, T. 1994. “Conservation of Biodiversity and Economic Development: The Concept of Transferable Development Rights”. </a:t>
            </a:r>
            <a:r>
              <a:rPr lang="en-US" i="1" dirty="0" smtClean="0"/>
              <a:t>Environment and Resource Economics </a:t>
            </a:r>
            <a:r>
              <a:rPr lang="en-US" b="1" dirty="0" smtClean="0"/>
              <a:t>4: </a:t>
            </a:r>
            <a:r>
              <a:rPr lang="en-US" dirty="0" smtClean="0"/>
              <a:t>91 – 110. </a:t>
            </a:r>
          </a:p>
          <a:p>
            <a:pPr lvl="2"/>
            <a:r>
              <a:rPr lang="en-US" dirty="0" smtClean="0"/>
              <a:t>Walls, M. A. 2007. “Smart </a:t>
            </a:r>
            <a:r>
              <a:rPr lang="en-US" dirty="0" err="1" smtClean="0"/>
              <a:t>Growh</a:t>
            </a:r>
            <a:r>
              <a:rPr lang="en-US" dirty="0" smtClean="0"/>
              <a:t> @ 10: A critical examination of Maryland´s landmark Land Use program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228B-669D-4D15-8B9A-274105E66E0F}" type="slidenum">
              <a:rPr lang="en-US"/>
              <a:pPr/>
              <a:t>60</a:t>
            </a:fld>
            <a:endParaRPr 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s-ES"/>
              <a:t>Eficiencia Intertemporal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702550" cy="4114800"/>
          </a:xfrm>
        </p:spPr>
        <p:txBody>
          <a:bodyPr>
            <a:normAutofit lnSpcReduction="10000"/>
          </a:bodyPr>
          <a:lstStyle/>
          <a:p>
            <a:r>
              <a:rPr lang="es-ES" sz="2800" dirty="0"/>
              <a:t>O lo que es lo mismo (cambio = marginal)</a:t>
            </a:r>
          </a:p>
          <a:p>
            <a:pPr algn="ctr">
              <a:buNone/>
            </a:pPr>
            <a:endParaRPr lang="es-ES" sz="2800" i="1" dirty="0" smtClean="0"/>
          </a:p>
          <a:p>
            <a:pPr algn="ctr">
              <a:buNone/>
            </a:pPr>
            <a:r>
              <a:rPr lang="es-ES" sz="2800" i="1" dirty="0" smtClean="0"/>
              <a:t>BM = IMC – CMC –CU</a:t>
            </a:r>
            <a:endParaRPr lang="es-ES" sz="2800" i="1" dirty="0"/>
          </a:p>
          <a:p>
            <a:endParaRPr lang="es-ES" sz="2800" dirty="0" smtClean="0"/>
          </a:p>
          <a:p>
            <a:r>
              <a:rPr lang="es-ES" sz="2800" dirty="0" smtClean="0"/>
              <a:t>Donde</a:t>
            </a:r>
            <a:r>
              <a:rPr lang="es-ES" sz="2800" dirty="0"/>
              <a:t>:</a:t>
            </a:r>
          </a:p>
          <a:p>
            <a:pPr lvl="1"/>
            <a:r>
              <a:rPr lang="es-ES" sz="2400" i="1" dirty="0" smtClean="0"/>
              <a:t>BM</a:t>
            </a:r>
            <a:r>
              <a:rPr lang="es-ES" sz="2400" dirty="0"/>
              <a:t>: beneficio </a:t>
            </a:r>
            <a:r>
              <a:rPr lang="es-ES" sz="2400" i="1" dirty="0" smtClean="0"/>
              <a:t>marginal</a:t>
            </a:r>
            <a:endParaRPr lang="es-ES" sz="2400" i="1" dirty="0"/>
          </a:p>
          <a:p>
            <a:pPr lvl="1"/>
            <a:r>
              <a:rPr lang="es-ES" sz="2400" i="1" dirty="0" smtClean="0"/>
              <a:t>IMC</a:t>
            </a:r>
            <a:r>
              <a:rPr lang="es-ES" sz="2400" dirty="0"/>
              <a:t>: </a:t>
            </a:r>
            <a:r>
              <a:rPr lang="es-ES" sz="2400" dirty="0" smtClean="0"/>
              <a:t>Ingreso </a:t>
            </a:r>
            <a:r>
              <a:rPr lang="es-ES" sz="2400" dirty="0"/>
              <a:t>marginal corriente (presente)</a:t>
            </a:r>
          </a:p>
          <a:p>
            <a:pPr lvl="1"/>
            <a:r>
              <a:rPr lang="es-ES" sz="2400" i="1" dirty="0"/>
              <a:t>CMC</a:t>
            </a:r>
            <a:r>
              <a:rPr lang="es-ES" sz="2400" dirty="0"/>
              <a:t> : costo marginal corriente</a:t>
            </a:r>
          </a:p>
          <a:p>
            <a:pPr lvl="1"/>
            <a:r>
              <a:rPr lang="es-ES" sz="2400" i="1" dirty="0"/>
              <a:t>CU</a:t>
            </a:r>
            <a:r>
              <a:rPr lang="es-ES" sz="2400" dirty="0"/>
              <a:t>: Costos de usuario</a:t>
            </a:r>
          </a:p>
        </p:txBody>
      </p:sp>
      <p:graphicFrame>
        <p:nvGraphicFramePr>
          <p:cNvPr id="116740" name="Rectangle 4"/>
          <p:cNvGraphicFramePr>
            <a:graphicFrameLocks/>
          </p:cNvGraphicFramePr>
          <p:nvPr/>
        </p:nvGraphicFramePr>
        <p:xfrm>
          <a:off x="1547813" y="1412875"/>
          <a:ext cx="6096000" cy="4064000"/>
        </p:xfrm>
        <a:graphic>
          <a:graphicData uri="http://schemas.openxmlformats.org/presentationml/2006/ole">
            <p:oleObj spid="_x0000_s62466" name="Paquete" r:id="rId3" imgW="0" imgH="0" progId="Package">
              <p:embed/>
            </p:oleObj>
          </a:graphicData>
        </a:graphic>
      </p:graphicFrame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50CA6-5F20-477E-BEDD-8DF514F7A80D}" type="slidenum">
              <a:rPr lang="en-US"/>
              <a:pPr/>
              <a:t>61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s-ES"/>
              <a:t>Eficiencia Intertemporal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702550" cy="4114800"/>
          </a:xfrm>
        </p:spPr>
        <p:txBody>
          <a:bodyPr/>
          <a:lstStyle/>
          <a:p>
            <a:endParaRPr lang="es-ES" sz="2800" i="1" dirty="0"/>
          </a:p>
          <a:p>
            <a:r>
              <a:rPr lang="es-ES" sz="2800" i="1" dirty="0"/>
              <a:t>Costos de usuario (CU)</a:t>
            </a:r>
            <a:r>
              <a:rPr lang="es-ES" sz="2800" dirty="0"/>
              <a:t>: </a:t>
            </a:r>
            <a:r>
              <a:rPr lang="es-ES" sz="2800" i="1" dirty="0"/>
              <a:t>Cambio en los </a:t>
            </a:r>
            <a:r>
              <a:rPr lang="es-ES" sz="2800" i="1" dirty="0" smtClean="0"/>
              <a:t>B </a:t>
            </a:r>
            <a:r>
              <a:rPr lang="es-ES" sz="2800" i="1" dirty="0"/>
              <a:t>futuros descontados</a:t>
            </a:r>
            <a:r>
              <a:rPr lang="es-ES" sz="2800" dirty="0"/>
              <a:t> </a:t>
            </a:r>
          </a:p>
          <a:p>
            <a:endParaRPr lang="es-ES" sz="2800" dirty="0"/>
          </a:p>
          <a:p>
            <a:r>
              <a:rPr lang="es-ES" sz="2800" i="1" dirty="0"/>
              <a:t>CU: </a:t>
            </a:r>
            <a:r>
              <a:rPr lang="es-ES" sz="2800" dirty="0"/>
              <a:t>son las consecuencias futuras de nuestro uso presente del recurso</a:t>
            </a:r>
          </a:p>
          <a:p>
            <a:endParaRPr lang="es-ES" sz="2800" dirty="0"/>
          </a:p>
        </p:txBody>
      </p:sp>
      <p:graphicFrame>
        <p:nvGraphicFramePr>
          <p:cNvPr id="117764" name="Rectangle 4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63490" name="Paquete" r:id="rId3" imgW="0" imgH="0" progId="Packag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0CA1F-88C9-4572-BCB3-D62573AB7C15}" type="slidenum">
              <a:rPr lang="en-US"/>
              <a:pPr/>
              <a:t>62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s-ES"/>
              <a:t>Eficiencia Intertemporal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702550" cy="4114800"/>
          </a:xfrm>
        </p:spPr>
        <p:txBody>
          <a:bodyPr/>
          <a:lstStyle/>
          <a:p>
            <a:r>
              <a:rPr lang="es-ES" sz="2800" dirty="0"/>
              <a:t>Si no hay consecuencias futuras </a:t>
            </a:r>
            <a:r>
              <a:rPr lang="es-ES" sz="2800" i="1" dirty="0"/>
              <a:t>CU = 0</a:t>
            </a:r>
          </a:p>
          <a:p>
            <a:pPr lvl="1"/>
            <a:r>
              <a:rPr lang="es-ES" sz="2400" dirty="0"/>
              <a:t>Ejemplo: Un productor rural que decide cuánta agua sacar del Río Uruguay</a:t>
            </a:r>
          </a:p>
          <a:p>
            <a:pPr lvl="1"/>
            <a:r>
              <a:rPr lang="es-ES" sz="2400" dirty="0"/>
              <a:t>(Río Uruguay es muy grande)</a:t>
            </a:r>
          </a:p>
          <a:p>
            <a:r>
              <a:rPr lang="es-ES" sz="2800" dirty="0" smtClean="0"/>
              <a:t>Pero </a:t>
            </a:r>
            <a:r>
              <a:rPr lang="es-ES" sz="2800" dirty="0"/>
              <a:t>si las hay, la eficiencia económica </a:t>
            </a:r>
            <a:r>
              <a:rPr lang="es-ES" sz="2800" dirty="0" err="1" smtClean="0"/>
              <a:t>intertemporal</a:t>
            </a:r>
            <a:r>
              <a:rPr lang="es-ES" sz="2800" dirty="0" smtClean="0"/>
              <a:t> requiere </a:t>
            </a:r>
            <a:endParaRPr lang="es-ES" sz="2800" dirty="0"/>
          </a:p>
        </p:txBody>
      </p:sp>
      <p:graphicFrame>
        <p:nvGraphicFramePr>
          <p:cNvPr id="132100" name="Rectangle 4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64514" name="Paquete" r:id="rId3" imgW="0" imgH="0" progId="Package">
              <p:embed/>
            </p:oleObj>
          </a:graphicData>
        </a:graphic>
      </p:graphicFrame>
      <p:graphicFrame>
        <p:nvGraphicFramePr>
          <p:cNvPr id="132101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2285984" y="4929198"/>
          <a:ext cx="3810000" cy="549275"/>
        </p:xfrm>
        <a:graphic>
          <a:graphicData uri="http://schemas.openxmlformats.org/presentationml/2006/ole">
            <p:oleObj spid="_x0000_s64515" name="Equation" r:id="rId4" imgW="123156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3A6A6-2E28-4D6D-948D-65234F3F15C8}" type="slidenum">
              <a:rPr lang="en-US"/>
              <a:pPr/>
              <a:t>63</a:t>
            </a:fld>
            <a:endParaRPr 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72400" cy="1143000"/>
          </a:xfrm>
          <a:ln/>
        </p:spPr>
        <p:txBody>
          <a:bodyPr/>
          <a:lstStyle/>
          <a:p>
            <a:r>
              <a:rPr lang="es-ES" dirty="0"/>
              <a:t>Eficiencia </a:t>
            </a:r>
            <a:r>
              <a:rPr lang="es-ES" dirty="0" err="1"/>
              <a:t>Intertemporal</a:t>
            </a:r>
            <a:endParaRPr lang="es-ES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7920037" cy="1808162"/>
          </a:xfrm>
        </p:spPr>
        <p:txBody>
          <a:bodyPr>
            <a:normAutofit/>
          </a:bodyPr>
          <a:lstStyle/>
          <a:p>
            <a:r>
              <a:rPr lang="es-ES" sz="1600" i="1" dirty="0"/>
              <a:t>q</a:t>
            </a:r>
            <a:r>
              <a:rPr lang="es-ES" sz="1600" i="1" baseline="-25000" dirty="0"/>
              <a:t>0</a:t>
            </a:r>
            <a:r>
              <a:rPr lang="es-ES" sz="1600" i="1" dirty="0"/>
              <a:t> </a:t>
            </a:r>
            <a:r>
              <a:rPr lang="es-ES" sz="1600" dirty="0"/>
              <a:t>= </a:t>
            </a:r>
            <a:r>
              <a:rPr lang="es-ES" sz="1600" dirty="0" smtClean="0"/>
              <a:t>m</a:t>
            </a:r>
            <a:r>
              <a:rPr lang="es-ES" sz="1600" baseline="30000" dirty="0" smtClean="0"/>
              <a:t>2 </a:t>
            </a:r>
            <a:r>
              <a:rPr lang="es-ES" sz="1600" dirty="0" smtClean="0"/>
              <a:t>urbanizados de una cantidad determinada de tierra disponible</a:t>
            </a:r>
          </a:p>
          <a:p>
            <a:r>
              <a:rPr lang="es-ES" sz="1600" dirty="0" smtClean="0"/>
              <a:t>BMC : valoración corriente de este recurso por parte de la sociedad</a:t>
            </a:r>
          </a:p>
          <a:p>
            <a:r>
              <a:rPr lang="es-ES" sz="1600" dirty="0" smtClean="0"/>
              <a:t>CMC </a:t>
            </a:r>
            <a:r>
              <a:rPr lang="es-ES" sz="1600" dirty="0"/>
              <a:t>: costos corrientes para la sociedad de </a:t>
            </a:r>
            <a:r>
              <a:rPr lang="es-ES" sz="1600" dirty="0" smtClean="0"/>
              <a:t>urbanizar</a:t>
            </a:r>
            <a:endParaRPr lang="es-ES" sz="1600" dirty="0"/>
          </a:p>
          <a:p>
            <a:r>
              <a:rPr lang="es-ES" sz="1600" i="1" dirty="0"/>
              <a:t>q</a:t>
            </a:r>
            <a:r>
              <a:rPr lang="es-ES" sz="1600" i="1" baseline="30000" dirty="0"/>
              <a:t>1</a:t>
            </a:r>
            <a:r>
              <a:rPr lang="es-ES" sz="1600" i="1" baseline="-25000" dirty="0"/>
              <a:t>0 </a:t>
            </a:r>
            <a:r>
              <a:rPr lang="es-ES" sz="1600" i="1" dirty="0"/>
              <a:t>: </a:t>
            </a:r>
            <a:r>
              <a:rPr lang="es-ES" sz="1600" dirty="0"/>
              <a:t>cantidad eficiente </a:t>
            </a:r>
            <a:r>
              <a:rPr lang="es-ES" sz="1600" dirty="0" smtClean="0"/>
              <a:t>de urbanización en </a:t>
            </a:r>
            <a:r>
              <a:rPr lang="es-ES" sz="1600" dirty="0"/>
              <a:t>ausencia de costos futuros</a:t>
            </a:r>
          </a:p>
          <a:p>
            <a:r>
              <a:rPr lang="es-ES" sz="1600" dirty="0"/>
              <a:t> </a:t>
            </a:r>
            <a:r>
              <a:rPr lang="es-ES" sz="1600" i="1" dirty="0"/>
              <a:t>q</a:t>
            </a:r>
            <a:r>
              <a:rPr lang="es-ES" sz="1600" i="1" baseline="30000" dirty="0"/>
              <a:t>*</a:t>
            </a:r>
            <a:r>
              <a:rPr lang="es-ES" sz="1600" i="1" baseline="-25000" dirty="0"/>
              <a:t>0 </a:t>
            </a:r>
            <a:r>
              <a:rPr lang="es-ES" sz="1600" i="1" dirty="0"/>
              <a:t>: </a:t>
            </a:r>
            <a:r>
              <a:rPr lang="es-ES" sz="1600" dirty="0" smtClean="0"/>
              <a:t>cantidad eficiente de urbanización</a:t>
            </a:r>
            <a:r>
              <a:rPr lang="es-ES" sz="1600" dirty="0" smtClean="0"/>
              <a:t> </a:t>
            </a:r>
            <a:r>
              <a:rPr lang="es-ES" sz="1600" dirty="0"/>
              <a:t>en presencia de costos futuros</a:t>
            </a:r>
          </a:p>
          <a:p>
            <a:r>
              <a:rPr lang="es-ES" sz="1600" dirty="0"/>
              <a:t>CTM : costos totales corrientes</a:t>
            </a:r>
          </a:p>
        </p:txBody>
      </p:sp>
      <p:grpSp>
        <p:nvGrpSpPr>
          <p:cNvPr id="66564" name="Group 4"/>
          <p:cNvGrpSpPr>
            <a:grpSpLocks noChangeAspect="1"/>
          </p:cNvGrpSpPr>
          <p:nvPr/>
        </p:nvGrpSpPr>
        <p:grpSpPr bwMode="auto">
          <a:xfrm>
            <a:off x="285720" y="3286124"/>
            <a:ext cx="7959754" cy="3370565"/>
            <a:chOff x="521" y="2069"/>
            <a:chExt cx="5552" cy="2351"/>
          </a:xfrm>
        </p:grpSpPr>
        <p:sp>
          <p:nvSpPr>
            <p:cNvPr id="66563" name="AutoShape 3"/>
            <p:cNvSpPr>
              <a:spLocks noChangeAspect="1" noChangeArrowheads="1" noTextEdit="1"/>
            </p:cNvSpPr>
            <p:nvPr/>
          </p:nvSpPr>
          <p:spPr bwMode="auto">
            <a:xfrm>
              <a:off x="521" y="2069"/>
              <a:ext cx="4944" cy="2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6565" name="Rectangle 5"/>
            <p:cNvSpPr>
              <a:spLocks noChangeArrowheads="1"/>
            </p:cNvSpPr>
            <p:nvPr/>
          </p:nvSpPr>
          <p:spPr bwMode="auto">
            <a:xfrm>
              <a:off x="521" y="2069"/>
              <a:ext cx="5552" cy="235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6566" name="Rectangle 6"/>
            <p:cNvSpPr>
              <a:spLocks noChangeArrowheads="1"/>
            </p:cNvSpPr>
            <p:nvPr/>
          </p:nvSpPr>
          <p:spPr bwMode="auto">
            <a:xfrm>
              <a:off x="1068" y="2288"/>
              <a:ext cx="108" cy="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$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6567" name="Rectangle 7"/>
            <p:cNvSpPr>
              <a:spLocks noChangeArrowheads="1"/>
            </p:cNvSpPr>
            <p:nvPr/>
          </p:nvSpPr>
          <p:spPr bwMode="auto">
            <a:xfrm>
              <a:off x="521" y="2069"/>
              <a:ext cx="8" cy="1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6568" name="Rectangle 8"/>
            <p:cNvSpPr>
              <a:spLocks noChangeArrowheads="1"/>
            </p:cNvSpPr>
            <p:nvPr/>
          </p:nvSpPr>
          <p:spPr bwMode="auto">
            <a:xfrm>
              <a:off x="1137" y="2069"/>
              <a:ext cx="8" cy="1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6569" name="Rectangle 9"/>
            <p:cNvSpPr>
              <a:spLocks noChangeArrowheads="1"/>
            </p:cNvSpPr>
            <p:nvPr/>
          </p:nvSpPr>
          <p:spPr bwMode="auto">
            <a:xfrm>
              <a:off x="1753" y="2069"/>
              <a:ext cx="8" cy="1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6570" name="Rectangle 10"/>
            <p:cNvSpPr>
              <a:spLocks noChangeArrowheads="1"/>
            </p:cNvSpPr>
            <p:nvPr/>
          </p:nvSpPr>
          <p:spPr bwMode="auto">
            <a:xfrm>
              <a:off x="2369" y="2069"/>
              <a:ext cx="8" cy="1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6571" name="Rectangle 11"/>
            <p:cNvSpPr>
              <a:spLocks noChangeArrowheads="1"/>
            </p:cNvSpPr>
            <p:nvPr/>
          </p:nvSpPr>
          <p:spPr bwMode="auto">
            <a:xfrm>
              <a:off x="2985" y="2069"/>
              <a:ext cx="8" cy="1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6572" name="Rectangle 12"/>
            <p:cNvSpPr>
              <a:spLocks noChangeArrowheads="1"/>
            </p:cNvSpPr>
            <p:nvPr/>
          </p:nvSpPr>
          <p:spPr bwMode="auto">
            <a:xfrm>
              <a:off x="3601" y="2069"/>
              <a:ext cx="8" cy="1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6573" name="Rectangle 13"/>
            <p:cNvSpPr>
              <a:spLocks noChangeArrowheads="1"/>
            </p:cNvSpPr>
            <p:nvPr/>
          </p:nvSpPr>
          <p:spPr bwMode="auto">
            <a:xfrm>
              <a:off x="4217" y="2069"/>
              <a:ext cx="8" cy="1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6574" name="Rectangle 14"/>
            <p:cNvSpPr>
              <a:spLocks noChangeArrowheads="1"/>
            </p:cNvSpPr>
            <p:nvPr/>
          </p:nvSpPr>
          <p:spPr bwMode="auto">
            <a:xfrm>
              <a:off x="4834" y="2069"/>
              <a:ext cx="7" cy="1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6575" name="Rectangle 15"/>
            <p:cNvSpPr>
              <a:spLocks noChangeArrowheads="1"/>
            </p:cNvSpPr>
            <p:nvPr/>
          </p:nvSpPr>
          <p:spPr bwMode="auto">
            <a:xfrm>
              <a:off x="5450" y="2069"/>
              <a:ext cx="7" cy="1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6576" name="Freeform 16"/>
            <p:cNvSpPr>
              <a:spLocks noEditPoints="1"/>
            </p:cNvSpPr>
            <p:nvPr/>
          </p:nvSpPr>
          <p:spPr bwMode="auto">
            <a:xfrm>
              <a:off x="1099" y="2364"/>
              <a:ext cx="61" cy="1661"/>
            </a:xfrm>
            <a:custGeom>
              <a:avLst/>
              <a:gdLst/>
              <a:ahLst/>
              <a:cxnLst>
                <a:cxn ang="0">
                  <a:pos x="23" y="1661"/>
                </a:cxn>
                <a:cxn ang="0">
                  <a:pos x="23" y="25"/>
                </a:cxn>
                <a:cxn ang="0">
                  <a:pos x="23" y="25"/>
                </a:cxn>
                <a:cxn ang="0">
                  <a:pos x="30" y="19"/>
                </a:cxn>
                <a:cxn ang="0">
                  <a:pos x="30" y="25"/>
                </a:cxn>
                <a:cxn ang="0">
                  <a:pos x="30" y="25"/>
                </a:cxn>
                <a:cxn ang="0">
                  <a:pos x="30" y="1661"/>
                </a:cxn>
                <a:cxn ang="0">
                  <a:pos x="30" y="1661"/>
                </a:cxn>
                <a:cxn ang="0">
                  <a:pos x="30" y="1661"/>
                </a:cxn>
                <a:cxn ang="0">
                  <a:pos x="23" y="1661"/>
                </a:cxn>
                <a:cxn ang="0">
                  <a:pos x="23" y="1661"/>
                </a:cxn>
                <a:cxn ang="0">
                  <a:pos x="23" y="1661"/>
                </a:cxn>
                <a:cxn ang="0">
                  <a:pos x="0" y="50"/>
                </a:cxn>
                <a:cxn ang="0">
                  <a:pos x="30" y="0"/>
                </a:cxn>
                <a:cxn ang="0">
                  <a:pos x="61" y="50"/>
                </a:cxn>
                <a:cxn ang="0">
                  <a:pos x="0" y="50"/>
                </a:cxn>
              </a:cxnLst>
              <a:rect l="0" t="0" r="r" b="b"/>
              <a:pathLst>
                <a:path w="61" h="1661">
                  <a:moveTo>
                    <a:pt x="23" y="1661"/>
                  </a:moveTo>
                  <a:lnTo>
                    <a:pt x="23" y="25"/>
                  </a:lnTo>
                  <a:lnTo>
                    <a:pt x="23" y="25"/>
                  </a:lnTo>
                  <a:lnTo>
                    <a:pt x="30" y="19"/>
                  </a:lnTo>
                  <a:lnTo>
                    <a:pt x="30" y="25"/>
                  </a:lnTo>
                  <a:lnTo>
                    <a:pt x="30" y="25"/>
                  </a:lnTo>
                  <a:lnTo>
                    <a:pt x="30" y="1661"/>
                  </a:lnTo>
                  <a:lnTo>
                    <a:pt x="30" y="1661"/>
                  </a:lnTo>
                  <a:lnTo>
                    <a:pt x="30" y="1661"/>
                  </a:lnTo>
                  <a:lnTo>
                    <a:pt x="23" y="1661"/>
                  </a:lnTo>
                  <a:lnTo>
                    <a:pt x="23" y="1661"/>
                  </a:lnTo>
                  <a:lnTo>
                    <a:pt x="23" y="1661"/>
                  </a:lnTo>
                  <a:close/>
                  <a:moveTo>
                    <a:pt x="0" y="50"/>
                  </a:moveTo>
                  <a:lnTo>
                    <a:pt x="30" y="0"/>
                  </a:lnTo>
                  <a:lnTo>
                    <a:pt x="61" y="50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000000"/>
            </a:solidFill>
            <a:ln w="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6577" name="Freeform 17"/>
            <p:cNvSpPr>
              <a:spLocks noEditPoints="1"/>
            </p:cNvSpPr>
            <p:nvPr/>
          </p:nvSpPr>
          <p:spPr bwMode="auto">
            <a:xfrm>
              <a:off x="1129" y="4019"/>
              <a:ext cx="3196" cy="50"/>
            </a:xfrm>
            <a:custGeom>
              <a:avLst/>
              <a:gdLst/>
              <a:ahLst/>
              <a:cxnLst>
                <a:cxn ang="0">
                  <a:pos x="8" y="19"/>
                </a:cxn>
                <a:cxn ang="0">
                  <a:pos x="3158" y="19"/>
                </a:cxn>
                <a:cxn ang="0">
                  <a:pos x="3165" y="19"/>
                </a:cxn>
                <a:cxn ang="0">
                  <a:pos x="3165" y="25"/>
                </a:cxn>
                <a:cxn ang="0">
                  <a:pos x="3165" y="25"/>
                </a:cxn>
                <a:cxn ang="0">
                  <a:pos x="3158" y="25"/>
                </a:cxn>
                <a:cxn ang="0">
                  <a:pos x="8" y="25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0" y="19"/>
                </a:cxn>
                <a:cxn ang="0">
                  <a:pos x="8" y="19"/>
                </a:cxn>
                <a:cxn ang="0">
                  <a:pos x="8" y="19"/>
                </a:cxn>
                <a:cxn ang="0">
                  <a:pos x="3135" y="0"/>
                </a:cxn>
                <a:cxn ang="0">
                  <a:pos x="3196" y="25"/>
                </a:cxn>
                <a:cxn ang="0">
                  <a:pos x="3135" y="50"/>
                </a:cxn>
                <a:cxn ang="0">
                  <a:pos x="3135" y="0"/>
                </a:cxn>
              </a:cxnLst>
              <a:rect l="0" t="0" r="r" b="b"/>
              <a:pathLst>
                <a:path w="3196" h="50">
                  <a:moveTo>
                    <a:pt x="8" y="19"/>
                  </a:moveTo>
                  <a:lnTo>
                    <a:pt x="3158" y="19"/>
                  </a:lnTo>
                  <a:lnTo>
                    <a:pt x="3165" y="19"/>
                  </a:lnTo>
                  <a:lnTo>
                    <a:pt x="3165" y="25"/>
                  </a:lnTo>
                  <a:lnTo>
                    <a:pt x="3165" y="25"/>
                  </a:lnTo>
                  <a:lnTo>
                    <a:pt x="3158" y="25"/>
                  </a:lnTo>
                  <a:lnTo>
                    <a:pt x="8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19"/>
                  </a:lnTo>
                  <a:lnTo>
                    <a:pt x="8" y="19"/>
                  </a:lnTo>
                  <a:lnTo>
                    <a:pt x="8" y="19"/>
                  </a:lnTo>
                  <a:close/>
                  <a:moveTo>
                    <a:pt x="3135" y="0"/>
                  </a:moveTo>
                  <a:lnTo>
                    <a:pt x="3196" y="25"/>
                  </a:lnTo>
                  <a:lnTo>
                    <a:pt x="3135" y="50"/>
                  </a:lnTo>
                  <a:lnTo>
                    <a:pt x="3135" y="0"/>
                  </a:lnTo>
                  <a:close/>
                </a:path>
              </a:pathLst>
            </a:custGeom>
            <a:solidFill>
              <a:srgbClr val="000000"/>
            </a:solidFill>
            <a:ln w="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6578" name="Rectangle 18"/>
            <p:cNvSpPr>
              <a:spLocks noChangeArrowheads="1"/>
            </p:cNvSpPr>
            <p:nvPr/>
          </p:nvSpPr>
          <p:spPr bwMode="auto">
            <a:xfrm>
              <a:off x="4402" y="3994"/>
              <a:ext cx="824" cy="2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6579" name="Rectangle 19"/>
            <p:cNvSpPr>
              <a:spLocks noChangeArrowheads="1"/>
            </p:cNvSpPr>
            <p:nvPr/>
          </p:nvSpPr>
          <p:spPr bwMode="auto">
            <a:xfrm>
              <a:off x="4425" y="4000"/>
              <a:ext cx="115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 de un</a:t>
              </a:r>
              <a:r>
                <a:rPr kumimoji="0" lang="es-ES" sz="10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stock de tierra</a:t>
              </a:r>
              <a:r>
                <a:rPr kumimoji="0" lang="es-E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6580" name="Rectangle 20"/>
            <p:cNvSpPr>
              <a:spLocks noChangeArrowheads="1"/>
            </p:cNvSpPr>
            <p:nvPr/>
          </p:nvSpPr>
          <p:spPr bwMode="auto">
            <a:xfrm>
              <a:off x="4425" y="4107"/>
              <a:ext cx="589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1000" dirty="0" smtClean="0">
                  <a:solidFill>
                    <a:srgbClr val="000000"/>
                  </a:solidFill>
                  <a:latin typeface="Arial" pitchFamily="34" charset="0"/>
                </a:rPr>
                <a:t>que se urbaniza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6581" name="Line 21"/>
            <p:cNvSpPr>
              <a:spLocks noChangeShapeType="1"/>
            </p:cNvSpPr>
            <p:nvPr/>
          </p:nvSpPr>
          <p:spPr bwMode="auto">
            <a:xfrm>
              <a:off x="1145" y="2564"/>
              <a:ext cx="2664" cy="1468"/>
            </a:xfrm>
            <a:prstGeom prst="line">
              <a:avLst/>
            </a:pr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6582" name="Rectangle 22"/>
            <p:cNvSpPr>
              <a:spLocks noChangeArrowheads="1"/>
            </p:cNvSpPr>
            <p:nvPr/>
          </p:nvSpPr>
          <p:spPr bwMode="auto">
            <a:xfrm>
              <a:off x="1222" y="2439"/>
              <a:ext cx="269" cy="1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6583" name="Rectangle 23"/>
            <p:cNvSpPr>
              <a:spLocks noChangeArrowheads="1"/>
            </p:cNvSpPr>
            <p:nvPr/>
          </p:nvSpPr>
          <p:spPr bwMode="auto">
            <a:xfrm>
              <a:off x="1245" y="2445"/>
              <a:ext cx="277" cy="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BMC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6584" name="Line 24"/>
            <p:cNvSpPr>
              <a:spLocks noChangeShapeType="1"/>
            </p:cNvSpPr>
            <p:nvPr/>
          </p:nvSpPr>
          <p:spPr bwMode="auto">
            <a:xfrm flipV="1">
              <a:off x="1145" y="3085"/>
              <a:ext cx="2556" cy="784"/>
            </a:xfrm>
            <a:prstGeom prst="line">
              <a:avLst/>
            </a:pr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6585" name="Rectangle 25"/>
            <p:cNvSpPr>
              <a:spLocks noChangeArrowheads="1"/>
            </p:cNvSpPr>
            <p:nvPr/>
          </p:nvSpPr>
          <p:spPr bwMode="auto">
            <a:xfrm>
              <a:off x="3686" y="2972"/>
              <a:ext cx="270" cy="1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6586" name="Rectangle 26"/>
            <p:cNvSpPr>
              <a:spLocks noChangeArrowheads="1"/>
            </p:cNvSpPr>
            <p:nvPr/>
          </p:nvSpPr>
          <p:spPr bwMode="auto">
            <a:xfrm>
              <a:off x="3709" y="2978"/>
              <a:ext cx="285" cy="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CMC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6587" name="Line 27"/>
            <p:cNvSpPr>
              <a:spLocks noChangeShapeType="1"/>
            </p:cNvSpPr>
            <p:nvPr/>
          </p:nvSpPr>
          <p:spPr bwMode="auto">
            <a:xfrm flipV="1">
              <a:off x="1129" y="2564"/>
              <a:ext cx="2134" cy="1305"/>
            </a:xfrm>
            <a:prstGeom prst="line">
              <a:avLst/>
            </a:prstGeom>
            <a:noFill/>
            <a:ln w="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6588" name="Rectangle 28"/>
            <p:cNvSpPr>
              <a:spLocks noChangeArrowheads="1"/>
            </p:cNvSpPr>
            <p:nvPr/>
          </p:nvSpPr>
          <p:spPr bwMode="auto">
            <a:xfrm>
              <a:off x="2985" y="2370"/>
              <a:ext cx="909" cy="1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6589" name="Rectangle 29"/>
            <p:cNvSpPr>
              <a:spLocks noChangeArrowheads="1"/>
            </p:cNvSpPr>
            <p:nvPr/>
          </p:nvSpPr>
          <p:spPr bwMode="auto">
            <a:xfrm>
              <a:off x="3008" y="2376"/>
              <a:ext cx="909" cy="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CTM = CMC + CU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6590" name="Freeform 30"/>
            <p:cNvSpPr>
              <a:spLocks noEditPoints="1"/>
            </p:cNvSpPr>
            <p:nvPr/>
          </p:nvSpPr>
          <p:spPr bwMode="auto">
            <a:xfrm>
              <a:off x="2662" y="3405"/>
              <a:ext cx="8" cy="639"/>
            </a:xfrm>
            <a:custGeom>
              <a:avLst/>
              <a:gdLst/>
              <a:ahLst/>
              <a:cxnLst>
                <a:cxn ang="0">
                  <a:pos x="8" y="25"/>
                </a:cxn>
                <a:cxn ang="0">
                  <a:pos x="0" y="6"/>
                </a:cxn>
                <a:cxn ang="0">
                  <a:pos x="8" y="0"/>
                </a:cxn>
                <a:cxn ang="0">
                  <a:pos x="8" y="50"/>
                </a:cxn>
                <a:cxn ang="0">
                  <a:pos x="0" y="69"/>
                </a:cxn>
                <a:cxn ang="0">
                  <a:pos x="0" y="43"/>
                </a:cxn>
                <a:cxn ang="0">
                  <a:pos x="8" y="50"/>
                </a:cxn>
                <a:cxn ang="0">
                  <a:pos x="8" y="112"/>
                </a:cxn>
                <a:cxn ang="0">
                  <a:pos x="0" y="112"/>
                </a:cxn>
                <a:cxn ang="0">
                  <a:pos x="8" y="87"/>
                </a:cxn>
                <a:cxn ang="0">
                  <a:pos x="8" y="94"/>
                </a:cxn>
                <a:cxn ang="0">
                  <a:pos x="8" y="156"/>
                </a:cxn>
                <a:cxn ang="0">
                  <a:pos x="0" y="137"/>
                </a:cxn>
                <a:cxn ang="0">
                  <a:pos x="8" y="131"/>
                </a:cxn>
                <a:cxn ang="0">
                  <a:pos x="8" y="181"/>
                </a:cxn>
                <a:cxn ang="0">
                  <a:pos x="0" y="200"/>
                </a:cxn>
                <a:cxn ang="0">
                  <a:pos x="0" y="175"/>
                </a:cxn>
                <a:cxn ang="0">
                  <a:pos x="8" y="181"/>
                </a:cxn>
                <a:cxn ang="0">
                  <a:pos x="8" y="244"/>
                </a:cxn>
                <a:cxn ang="0">
                  <a:pos x="0" y="244"/>
                </a:cxn>
                <a:cxn ang="0">
                  <a:pos x="8" y="219"/>
                </a:cxn>
                <a:cxn ang="0">
                  <a:pos x="8" y="225"/>
                </a:cxn>
                <a:cxn ang="0">
                  <a:pos x="8" y="288"/>
                </a:cxn>
                <a:cxn ang="0">
                  <a:pos x="0" y="269"/>
                </a:cxn>
                <a:cxn ang="0">
                  <a:pos x="8" y="263"/>
                </a:cxn>
                <a:cxn ang="0">
                  <a:pos x="8" y="313"/>
                </a:cxn>
                <a:cxn ang="0">
                  <a:pos x="0" y="332"/>
                </a:cxn>
                <a:cxn ang="0">
                  <a:pos x="0" y="307"/>
                </a:cxn>
                <a:cxn ang="0">
                  <a:pos x="8" y="313"/>
                </a:cxn>
                <a:cxn ang="0">
                  <a:pos x="8" y="376"/>
                </a:cxn>
                <a:cxn ang="0">
                  <a:pos x="0" y="376"/>
                </a:cxn>
                <a:cxn ang="0">
                  <a:pos x="8" y="351"/>
                </a:cxn>
                <a:cxn ang="0">
                  <a:pos x="8" y="357"/>
                </a:cxn>
                <a:cxn ang="0">
                  <a:pos x="8" y="420"/>
                </a:cxn>
                <a:cxn ang="0">
                  <a:pos x="0" y="401"/>
                </a:cxn>
                <a:cxn ang="0">
                  <a:pos x="8" y="395"/>
                </a:cxn>
                <a:cxn ang="0">
                  <a:pos x="8" y="445"/>
                </a:cxn>
                <a:cxn ang="0">
                  <a:pos x="0" y="464"/>
                </a:cxn>
                <a:cxn ang="0">
                  <a:pos x="0" y="438"/>
                </a:cxn>
                <a:cxn ang="0">
                  <a:pos x="8" y="445"/>
                </a:cxn>
                <a:cxn ang="0">
                  <a:pos x="8" y="507"/>
                </a:cxn>
                <a:cxn ang="0">
                  <a:pos x="0" y="507"/>
                </a:cxn>
                <a:cxn ang="0">
                  <a:pos x="8" y="482"/>
                </a:cxn>
                <a:cxn ang="0">
                  <a:pos x="8" y="489"/>
                </a:cxn>
                <a:cxn ang="0">
                  <a:pos x="8" y="551"/>
                </a:cxn>
                <a:cxn ang="0">
                  <a:pos x="0" y="533"/>
                </a:cxn>
                <a:cxn ang="0">
                  <a:pos x="8" y="526"/>
                </a:cxn>
                <a:cxn ang="0">
                  <a:pos x="8" y="576"/>
                </a:cxn>
                <a:cxn ang="0">
                  <a:pos x="0" y="595"/>
                </a:cxn>
                <a:cxn ang="0">
                  <a:pos x="0" y="570"/>
                </a:cxn>
                <a:cxn ang="0">
                  <a:pos x="8" y="576"/>
                </a:cxn>
                <a:cxn ang="0">
                  <a:pos x="8" y="639"/>
                </a:cxn>
                <a:cxn ang="0">
                  <a:pos x="0" y="639"/>
                </a:cxn>
                <a:cxn ang="0">
                  <a:pos x="8" y="614"/>
                </a:cxn>
                <a:cxn ang="0">
                  <a:pos x="8" y="620"/>
                </a:cxn>
              </a:cxnLst>
              <a:rect l="0" t="0" r="r" b="b"/>
              <a:pathLst>
                <a:path w="8" h="639">
                  <a:moveTo>
                    <a:pt x="8" y="6"/>
                  </a:moveTo>
                  <a:lnTo>
                    <a:pt x="8" y="25"/>
                  </a:lnTo>
                  <a:lnTo>
                    <a:pt x="8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6"/>
                  </a:lnTo>
                  <a:lnTo>
                    <a:pt x="0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8" y="6"/>
                  </a:lnTo>
                  <a:lnTo>
                    <a:pt x="8" y="6"/>
                  </a:lnTo>
                  <a:close/>
                  <a:moveTo>
                    <a:pt x="8" y="50"/>
                  </a:moveTo>
                  <a:lnTo>
                    <a:pt x="8" y="69"/>
                  </a:lnTo>
                  <a:lnTo>
                    <a:pt x="8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50"/>
                  </a:lnTo>
                  <a:lnTo>
                    <a:pt x="0" y="43"/>
                  </a:lnTo>
                  <a:lnTo>
                    <a:pt x="8" y="43"/>
                  </a:lnTo>
                  <a:lnTo>
                    <a:pt x="8" y="43"/>
                  </a:lnTo>
                  <a:lnTo>
                    <a:pt x="8" y="50"/>
                  </a:lnTo>
                  <a:lnTo>
                    <a:pt x="8" y="50"/>
                  </a:lnTo>
                  <a:close/>
                  <a:moveTo>
                    <a:pt x="8" y="94"/>
                  </a:moveTo>
                  <a:lnTo>
                    <a:pt x="8" y="112"/>
                  </a:lnTo>
                  <a:lnTo>
                    <a:pt x="8" y="112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0" y="94"/>
                  </a:lnTo>
                  <a:lnTo>
                    <a:pt x="0" y="87"/>
                  </a:lnTo>
                  <a:lnTo>
                    <a:pt x="8" y="87"/>
                  </a:lnTo>
                  <a:lnTo>
                    <a:pt x="8" y="87"/>
                  </a:lnTo>
                  <a:lnTo>
                    <a:pt x="8" y="94"/>
                  </a:lnTo>
                  <a:lnTo>
                    <a:pt x="8" y="94"/>
                  </a:lnTo>
                  <a:close/>
                  <a:moveTo>
                    <a:pt x="8" y="137"/>
                  </a:moveTo>
                  <a:lnTo>
                    <a:pt x="8" y="156"/>
                  </a:lnTo>
                  <a:lnTo>
                    <a:pt x="8" y="156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0" y="137"/>
                  </a:lnTo>
                  <a:lnTo>
                    <a:pt x="0" y="131"/>
                  </a:lnTo>
                  <a:lnTo>
                    <a:pt x="8" y="131"/>
                  </a:lnTo>
                  <a:lnTo>
                    <a:pt x="8" y="131"/>
                  </a:lnTo>
                  <a:lnTo>
                    <a:pt x="8" y="137"/>
                  </a:lnTo>
                  <a:lnTo>
                    <a:pt x="8" y="137"/>
                  </a:lnTo>
                  <a:close/>
                  <a:moveTo>
                    <a:pt x="8" y="181"/>
                  </a:moveTo>
                  <a:lnTo>
                    <a:pt x="8" y="200"/>
                  </a:lnTo>
                  <a:lnTo>
                    <a:pt x="8" y="200"/>
                  </a:lnTo>
                  <a:lnTo>
                    <a:pt x="0" y="200"/>
                  </a:lnTo>
                  <a:lnTo>
                    <a:pt x="0" y="200"/>
                  </a:lnTo>
                  <a:lnTo>
                    <a:pt x="0" y="181"/>
                  </a:lnTo>
                  <a:lnTo>
                    <a:pt x="0" y="175"/>
                  </a:lnTo>
                  <a:lnTo>
                    <a:pt x="8" y="175"/>
                  </a:lnTo>
                  <a:lnTo>
                    <a:pt x="8" y="175"/>
                  </a:lnTo>
                  <a:lnTo>
                    <a:pt x="8" y="181"/>
                  </a:lnTo>
                  <a:lnTo>
                    <a:pt x="8" y="181"/>
                  </a:lnTo>
                  <a:close/>
                  <a:moveTo>
                    <a:pt x="8" y="225"/>
                  </a:moveTo>
                  <a:lnTo>
                    <a:pt x="8" y="244"/>
                  </a:lnTo>
                  <a:lnTo>
                    <a:pt x="8" y="244"/>
                  </a:lnTo>
                  <a:lnTo>
                    <a:pt x="0" y="244"/>
                  </a:lnTo>
                  <a:lnTo>
                    <a:pt x="0" y="244"/>
                  </a:lnTo>
                  <a:lnTo>
                    <a:pt x="0" y="225"/>
                  </a:lnTo>
                  <a:lnTo>
                    <a:pt x="0" y="219"/>
                  </a:lnTo>
                  <a:lnTo>
                    <a:pt x="8" y="219"/>
                  </a:lnTo>
                  <a:lnTo>
                    <a:pt x="8" y="219"/>
                  </a:lnTo>
                  <a:lnTo>
                    <a:pt x="8" y="225"/>
                  </a:lnTo>
                  <a:lnTo>
                    <a:pt x="8" y="225"/>
                  </a:lnTo>
                  <a:close/>
                  <a:moveTo>
                    <a:pt x="8" y="269"/>
                  </a:moveTo>
                  <a:lnTo>
                    <a:pt x="8" y="288"/>
                  </a:lnTo>
                  <a:lnTo>
                    <a:pt x="8" y="288"/>
                  </a:lnTo>
                  <a:lnTo>
                    <a:pt x="0" y="288"/>
                  </a:lnTo>
                  <a:lnTo>
                    <a:pt x="0" y="288"/>
                  </a:lnTo>
                  <a:lnTo>
                    <a:pt x="0" y="269"/>
                  </a:lnTo>
                  <a:lnTo>
                    <a:pt x="0" y="263"/>
                  </a:lnTo>
                  <a:lnTo>
                    <a:pt x="8" y="263"/>
                  </a:lnTo>
                  <a:lnTo>
                    <a:pt x="8" y="263"/>
                  </a:lnTo>
                  <a:lnTo>
                    <a:pt x="8" y="269"/>
                  </a:lnTo>
                  <a:lnTo>
                    <a:pt x="8" y="269"/>
                  </a:lnTo>
                  <a:close/>
                  <a:moveTo>
                    <a:pt x="8" y="313"/>
                  </a:moveTo>
                  <a:lnTo>
                    <a:pt x="8" y="332"/>
                  </a:lnTo>
                  <a:lnTo>
                    <a:pt x="8" y="332"/>
                  </a:lnTo>
                  <a:lnTo>
                    <a:pt x="0" y="332"/>
                  </a:lnTo>
                  <a:lnTo>
                    <a:pt x="0" y="332"/>
                  </a:lnTo>
                  <a:lnTo>
                    <a:pt x="0" y="313"/>
                  </a:lnTo>
                  <a:lnTo>
                    <a:pt x="0" y="307"/>
                  </a:lnTo>
                  <a:lnTo>
                    <a:pt x="8" y="307"/>
                  </a:lnTo>
                  <a:lnTo>
                    <a:pt x="8" y="307"/>
                  </a:lnTo>
                  <a:lnTo>
                    <a:pt x="8" y="313"/>
                  </a:lnTo>
                  <a:lnTo>
                    <a:pt x="8" y="313"/>
                  </a:lnTo>
                  <a:close/>
                  <a:moveTo>
                    <a:pt x="8" y="357"/>
                  </a:moveTo>
                  <a:lnTo>
                    <a:pt x="8" y="376"/>
                  </a:lnTo>
                  <a:lnTo>
                    <a:pt x="8" y="376"/>
                  </a:lnTo>
                  <a:lnTo>
                    <a:pt x="0" y="376"/>
                  </a:lnTo>
                  <a:lnTo>
                    <a:pt x="0" y="376"/>
                  </a:lnTo>
                  <a:lnTo>
                    <a:pt x="0" y="357"/>
                  </a:lnTo>
                  <a:lnTo>
                    <a:pt x="0" y="351"/>
                  </a:lnTo>
                  <a:lnTo>
                    <a:pt x="8" y="351"/>
                  </a:lnTo>
                  <a:lnTo>
                    <a:pt x="8" y="351"/>
                  </a:lnTo>
                  <a:lnTo>
                    <a:pt x="8" y="357"/>
                  </a:lnTo>
                  <a:lnTo>
                    <a:pt x="8" y="357"/>
                  </a:lnTo>
                  <a:close/>
                  <a:moveTo>
                    <a:pt x="8" y="401"/>
                  </a:moveTo>
                  <a:lnTo>
                    <a:pt x="8" y="420"/>
                  </a:lnTo>
                  <a:lnTo>
                    <a:pt x="8" y="420"/>
                  </a:lnTo>
                  <a:lnTo>
                    <a:pt x="0" y="420"/>
                  </a:lnTo>
                  <a:lnTo>
                    <a:pt x="0" y="420"/>
                  </a:lnTo>
                  <a:lnTo>
                    <a:pt x="0" y="401"/>
                  </a:lnTo>
                  <a:lnTo>
                    <a:pt x="0" y="395"/>
                  </a:lnTo>
                  <a:lnTo>
                    <a:pt x="8" y="395"/>
                  </a:lnTo>
                  <a:lnTo>
                    <a:pt x="8" y="395"/>
                  </a:lnTo>
                  <a:lnTo>
                    <a:pt x="8" y="401"/>
                  </a:lnTo>
                  <a:lnTo>
                    <a:pt x="8" y="401"/>
                  </a:lnTo>
                  <a:close/>
                  <a:moveTo>
                    <a:pt x="8" y="445"/>
                  </a:moveTo>
                  <a:lnTo>
                    <a:pt x="8" y="464"/>
                  </a:lnTo>
                  <a:lnTo>
                    <a:pt x="8" y="464"/>
                  </a:lnTo>
                  <a:lnTo>
                    <a:pt x="0" y="464"/>
                  </a:lnTo>
                  <a:lnTo>
                    <a:pt x="0" y="464"/>
                  </a:lnTo>
                  <a:lnTo>
                    <a:pt x="0" y="445"/>
                  </a:lnTo>
                  <a:lnTo>
                    <a:pt x="0" y="438"/>
                  </a:lnTo>
                  <a:lnTo>
                    <a:pt x="8" y="438"/>
                  </a:lnTo>
                  <a:lnTo>
                    <a:pt x="8" y="438"/>
                  </a:lnTo>
                  <a:lnTo>
                    <a:pt x="8" y="445"/>
                  </a:lnTo>
                  <a:lnTo>
                    <a:pt x="8" y="445"/>
                  </a:lnTo>
                  <a:close/>
                  <a:moveTo>
                    <a:pt x="8" y="489"/>
                  </a:moveTo>
                  <a:lnTo>
                    <a:pt x="8" y="507"/>
                  </a:lnTo>
                  <a:lnTo>
                    <a:pt x="8" y="507"/>
                  </a:lnTo>
                  <a:lnTo>
                    <a:pt x="0" y="507"/>
                  </a:lnTo>
                  <a:lnTo>
                    <a:pt x="0" y="507"/>
                  </a:lnTo>
                  <a:lnTo>
                    <a:pt x="0" y="489"/>
                  </a:lnTo>
                  <a:lnTo>
                    <a:pt x="0" y="482"/>
                  </a:lnTo>
                  <a:lnTo>
                    <a:pt x="8" y="482"/>
                  </a:lnTo>
                  <a:lnTo>
                    <a:pt x="8" y="482"/>
                  </a:lnTo>
                  <a:lnTo>
                    <a:pt x="8" y="489"/>
                  </a:lnTo>
                  <a:lnTo>
                    <a:pt x="8" y="489"/>
                  </a:lnTo>
                  <a:close/>
                  <a:moveTo>
                    <a:pt x="8" y="533"/>
                  </a:moveTo>
                  <a:lnTo>
                    <a:pt x="8" y="551"/>
                  </a:lnTo>
                  <a:lnTo>
                    <a:pt x="8" y="551"/>
                  </a:lnTo>
                  <a:lnTo>
                    <a:pt x="0" y="551"/>
                  </a:lnTo>
                  <a:lnTo>
                    <a:pt x="0" y="551"/>
                  </a:lnTo>
                  <a:lnTo>
                    <a:pt x="0" y="533"/>
                  </a:lnTo>
                  <a:lnTo>
                    <a:pt x="0" y="526"/>
                  </a:lnTo>
                  <a:lnTo>
                    <a:pt x="8" y="526"/>
                  </a:lnTo>
                  <a:lnTo>
                    <a:pt x="8" y="526"/>
                  </a:lnTo>
                  <a:lnTo>
                    <a:pt x="8" y="533"/>
                  </a:lnTo>
                  <a:lnTo>
                    <a:pt x="8" y="533"/>
                  </a:lnTo>
                  <a:close/>
                  <a:moveTo>
                    <a:pt x="8" y="576"/>
                  </a:moveTo>
                  <a:lnTo>
                    <a:pt x="8" y="595"/>
                  </a:lnTo>
                  <a:lnTo>
                    <a:pt x="8" y="595"/>
                  </a:lnTo>
                  <a:lnTo>
                    <a:pt x="0" y="595"/>
                  </a:lnTo>
                  <a:lnTo>
                    <a:pt x="0" y="595"/>
                  </a:lnTo>
                  <a:lnTo>
                    <a:pt x="0" y="576"/>
                  </a:lnTo>
                  <a:lnTo>
                    <a:pt x="0" y="570"/>
                  </a:lnTo>
                  <a:lnTo>
                    <a:pt x="8" y="570"/>
                  </a:lnTo>
                  <a:lnTo>
                    <a:pt x="8" y="570"/>
                  </a:lnTo>
                  <a:lnTo>
                    <a:pt x="8" y="576"/>
                  </a:lnTo>
                  <a:lnTo>
                    <a:pt x="8" y="576"/>
                  </a:lnTo>
                  <a:close/>
                  <a:moveTo>
                    <a:pt x="8" y="620"/>
                  </a:moveTo>
                  <a:lnTo>
                    <a:pt x="8" y="639"/>
                  </a:lnTo>
                  <a:lnTo>
                    <a:pt x="8" y="639"/>
                  </a:lnTo>
                  <a:lnTo>
                    <a:pt x="0" y="639"/>
                  </a:lnTo>
                  <a:lnTo>
                    <a:pt x="0" y="639"/>
                  </a:lnTo>
                  <a:lnTo>
                    <a:pt x="0" y="620"/>
                  </a:lnTo>
                  <a:lnTo>
                    <a:pt x="0" y="614"/>
                  </a:lnTo>
                  <a:lnTo>
                    <a:pt x="8" y="614"/>
                  </a:lnTo>
                  <a:lnTo>
                    <a:pt x="8" y="614"/>
                  </a:lnTo>
                  <a:lnTo>
                    <a:pt x="8" y="620"/>
                  </a:lnTo>
                  <a:lnTo>
                    <a:pt x="8" y="620"/>
                  </a:lnTo>
                  <a:close/>
                </a:path>
              </a:pathLst>
            </a:custGeom>
            <a:solidFill>
              <a:srgbClr val="000000"/>
            </a:solidFill>
            <a:ln w="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6591" name="Freeform 31"/>
            <p:cNvSpPr>
              <a:spLocks noEditPoints="1"/>
            </p:cNvSpPr>
            <p:nvPr/>
          </p:nvSpPr>
          <p:spPr bwMode="auto">
            <a:xfrm>
              <a:off x="2238" y="3173"/>
              <a:ext cx="8" cy="859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8" y="0"/>
                </a:cxn>
                <a:cxn ang="0">
                  <a:pos x="8" y="50"/>
                </a:cxn>
                <a:cxn ang="0">
                  <a:pos x="0" y="69"/>
                </a:cxn>
                <a:cxn ang="0">
                  <a:pos x="8" y="43"/>
                </a:cxn>
                <a:cxn ang="0">
                  <a:pos x="8" y="112"/>
                </a:cxn>
                <a:cxn ang="0">
                  <a:pos x="0" y="94"/>
                </a:cxn>
                <a:cxn ang="0">
                  <a:pos x="8" y="94"/>
                </a:cxn>
                <a:cxn ang="0">
                  <a:pos x="8" y="156"/>
                </a:cxn>
                <a:cxn ang="0">
                  <a:pos x="0" y="131"/>
                </a:cxn>
                <a:cxn ang="0">
                  <a:pos x="8" y="137"/>
                </a:cxn>
                <a:cxn ang="0">
                  <a:pos x="0" y="200"/>
                </a:cxn>
                <a:cxn ang="0">
                  <a:pos x="8" y="175"/>
                </a:cxn>
                <a:cxn ang="0">
                  <a:pos x="8" y="225"/>
                </a:cxn>
                <a:cxn ang="0">
                  <a:pos x="0" y="244"/>
                </a:cxn>
                <a:cxn ang="0">
                  <a:pos x="8" y="219"/>
                </a:cxn>
                <a:cxn ang="0">
                  <a:pos x="8" y="288"/>
                </a:cxn>
                <a:cxn ang="0">
                  <a:pos x="0" y="269"/>
                </a:cxn>
                <a:cxn ang="0">
                  <a:pos x="8" y="269"/>
                </a:cxn>
                <a:cxn ang="0">
                  <a:pos x="8" y="332"/>
                </a:cxn>
                <a:cxn ang="0">
                  <a:pos x="0" y="307"/>
                </a:cxn>
                <a:cxn ang="0">
                  <a:pos x="8" y="313"/>
                </a:cxn>
                <a:cxn ang="0">
                  <a:pos x="0" y="376"/>
                </a:cxn>
                <a:cxn ang="0">
                  <a:pos x="8" y="351"/>
                </a:cxn>
                <a:cxn ang="0">
                  <a:pos x="8" y="401"/>
                </a:cxn>
                <a:cxn ang="0">
                  <a:pos x="0" y="420"/>
                </a:cxn>
                <a:cxn ang="0">
                  <a:pos x="8" y="395"/>
                </a:cxn>
                <a:cxn ang="0">
                  <a:pos x="8" y="464"/>
                </a:cxn>
                <a:cxn ang="0">
                  <a:pos x="0" y="445"/>
                </a:cxn>
                <a:cxn ang="0">
                  <a:pos x="8" y="445"/>
                </a:cxn>
                <a:cxn ang="0">
                  <a:pos x="8" y="507"/>
                </a:cxn>
                <a:cxn ang="0">
                  <a:pos x="0" y="482"/>
                </a:cxn>
                <a:cxn ang="0">
                  <a:pos x="8" y="489"/>
                </a:cxn>
                <a:cxn ang="0">
                  <a:pos x="0" y="551"/>
                </a:cxn>
                <a:cxn ang="0">
                  <a:pos x="8" y="526"/>
                </a:cxn>
                <a:cxn ang="0">
                  <a:pos x="8" y="576"/>
                </a:cxn>
                <a:cxn ang="0">
                  <a:pos x="0" y="595"/>
                </a:cxn>
                <a:cxn ang="0">
                  <a:pos x="8" y="570"/>
                </a:cxn>
                <a:cxn ang="0">
                  <a:pos x="8" y="639"/>
                </a:cxn>
                <a:cxn ang="0">
                  <a:pos x="0" y="620"/>
                </a:cxn>
                <a:cxn ang="0">
                  <a:pos x="8" y="620"/>
                </a:cxn>
                <a:cxn ang="0">
                  <a:pos x="8" y="683"/>
                </a:cxn>
                <a:cxn ang="0">
                  <a:pos x="0" y="658"/>
                </a:cxn>
                <a:cxn ang="0">
                  <a:pos x="8" y="664"/>
                </a:cxn>
                <a:cxn ang="0">
                  <a:pos x="0" y="727"/>
                </a:cxn>
                <a:cxn ang="0">
                  <a:pos x="8" y="702"/>
                </a:cxn>
                <a:cxn ang="0">
                  <a:pos x="8" y="752"/>
                </a:cxn>
                <a:cxn ang="0">
                  <a:pos x="0" y="771"/>
                </a:cxn>
                <a:cxn ang="0">
                  <a:pos x="8" y="746"/>
                </a:cxn>
                <a:cxn ang="0">
                  <a:pos x="8" y="815"/>
                </a:cxn>
                <a:cxn ang="0">
                  <a:pos x="0" y="796"/>
                </a:cxn>
                <a:cxn ang="0">
                  <a:pos x="8" y="796"/>
                </a:cxn>
                <a:cxn ang="0">
                  <a:pos x="8" y="859"/>
                </a:cxn>
                <a:cxn ang="0">
                  <a:pos x="0" y="833"/>
                </a:cxn>
                <a:cxn ang="0">
                  <a:pos x="8" y="840"/>
                </a:cxn>
              </a:cxnLst>
              <a:rect l="0" t="0" r="r" b="b"/>
              <a:pathLst>
                <a:path w="8" h="859">
                  <a:moveTo>
                    <a:pt x="8" y="6"/>
                  </a:moveTo>
                  <a:lnTo>
                    <a:pt x="8" y="25"/>
                  </a:lnTo>
                  <a:lnTo>
                    <a:pt x="8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6"/>
                  </a:lnTo>
                  <a:lnTo>
                    <a:pt x="0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8" y="6"/>
                  </a:lnTo>
                  <a:lnTo>
                    <a:pt x="8" y="6"/>
                  </a:lnTo>
                  <a:close/>
                  <a:moveTo>
                    <a:pt x="8" y="50"/>
                  </a:moveTo>
                  <a:lnTo>
                    <a:pt x="8" y="69"/>
                  </a:lnTo>
                  <a:lnTo>
                    <a:pt x="8" y="69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50"/>
                  </a:lnTo>
                  <a:lnTo>
                    <a:pt x="0" y="43"/>
                  </a:lnTo>
                  <a:lnTo>
                    <a:pt x="8" y="43"/>
                  </a:lnTo>
                  <a:lnTo>
                    <a:pt x="8" y="43"/>
                  </a:lnTo>
                  <a:lnTo>
                    <a:pt x="8" y="50"/>
                  </a:lnTo>
                  <a:lnTo>
                    <a:pt x="8" y="50"/>
                  </a:lnTo>
                  <a:close/>
                  <a:moveTo>
                    <a:pt x="8" y="94"/>
                  </a:moveTo>
                  <a:lnTo>
                    <a:pt x="8" y="112"/>
                  </a:lnTo>
                  <a:lnTo>
                    <a:pt x="8" y="112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0" y="94"/>
                  </a:lnTo>
                  <a:lnTo>
                    <a:pt x="0" y="87"/>
                  </a:lnTo>
                  <a:lnTo>
                    <a:pt x="8" y="87"/>
                  </a:lnTo>
                  <a:lnTo>
                    <a:pt x="8" y="87"/>
                  </a:lnTo>
                  <a:lnTo>
                    <a:pt x="8" y="94"/>
                  </a:lnTo>
                  <a:lnTo>
                    <a:pt x="8" y="94"/>
                  </a:lnTo>
                  <a:close/>
                  <a:moveTo>
                    <a:pt x="8" y="137"/>
                  </a:moveTo>
                  <a:lnTo>
                    <a:pt x="8" y="156"/>
                  </a:lnTo>
                  <a:lnTo>
                    <a:pt x="8" y="156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0" y="137"/>
                  </a:lnTo>
                  <a:lnTo>
                    <a:pt x="0" y="131"/>
                  </a:lnTo>
                  <a:lnTo>
                    <a:pt x="8" y="131"/>
                  </a:lnTo>
                  <a:lnTo>
                    <a:pt x="8" y="131"/>
                  </a:lnTo>
                  <a:lnTo>
                    <a:pt x="8" y="137"/>
                  </a:lnTo>
                  <a:lnTo>
                    <a:pt x="8" y="137"/>
                  </a:lnTo>
                  <a:close/>
                  <a:moveTo>
                    <a:pt x="8" y="181"/>
                  </a:moveTo>
                  <a:lnTo>
                    <a:pt x="8" y="200"/>
                  </a:lnTo>
                  <a:lnTo>
                    <a:pt x="8" y="200"/>
                  </a:lnTo>
                  <a:lnTo>
                    <a:pt x="0" y="200"/>
                  </a:lnTo>
                  <a:lnTo>
                    <a:pt x="0" y="200"/>
                  </a:lnTo>
                  <a:lnTo>
                    <a:pt x="0" y="181"/>
                  </a:lnTo>
                  <a:lnTo>
                    <a:pt x="0" y="175"/>
                  </a:lnTo>
                  <a:lnTo>
                    <a:pt x="8" y="175"/>
                  </a:lnTo>
                  <a:lnTo>
                    <a:pt x="8" y="175"/>
                  </a:lnTo>
                  <a:lnTo>
                    <a:pt x="8" y="181"/>
                  </a:lnTo>
                  <a:lnTo>
                    <a:pt x="8" y="181"/>
                  </a:lnTo>
                  <a:close/>
                  <a:moveTo>
                    <a:pt x="8" y="225"/>
                  </a:moveTo>
                  <a:lnTo>
                    <a:pt x="8" y="244"/>
                  </a:lnTo>
                  <a:lnTo>
                    <a:pt x="8" y="244"/>
                  </a:lnTo>
                  <a:lnTo>
                    <a:pt x="0" y="244"/>
                  </a:lnTo>
                  <a:lnTo>
                    <a:pt x="0" y="244"/>
                  </a:lnTo>
                  <a:lnTo>
                    <a:pt x="0" y="225"/>
                  </a:lnTo>
                  <a:lnTo>
                    <a:pt x="0" y="219"/>
                  </a:lnTo>
                  <a:lnTo>
                    <a:pt x="8" y="219"/>
                  </a:lnTo>
                  <a:lnTo>
                    <a:pt x="8" y="219"/>
                  </a:lnTo>
                  <a:lnTo>
                    <a:pt x="8" y="225"/>
                  </a:lnTo>
                  <a:lnTo>
                    <a:pt x="8" y="225"/>
                  </a:lnTo>
                  <a:close/>
                  <a:moveTo>
                    <a:pt x="8" y="269"/>
                  </a:moveTo>
                  <a:lnTo>
                    <a:pt x="8" y="288"/>
                  </a:lnTo>
                  <a:lnTo>
                    <a:pt x="8" y="288"/>
                  </a:lnTo>
                  <a:lnTo>
                    <a:pt x="0" y="288"/>
                  </a:lnTo>
                  <a:lnTo>
                    <a:pt x="0" y="288"/>
                  </a:lnTo>
                  <a:lnTo>
                    <a:pt x="0" y="269"/>
                  </a:lnTo>
                  <a:lnTo>
                    <a:pt x="0" y="263"/>
                  </a:lnTo>
                  <a:lnTo>
                    <a:pt x="8" y="263"/>
                  </a:lnTo>
                  <a:lnTo>
                    <a:pt x="8" y="263"/>
                  </a:lnTo>
                  <a:lnTo>
                    <a:pt x="8" y="269"/>
                  </a:lnTo>
                  <a:lnTo>
                    <a:pt x="8" y="269"/>
                  </a:lnTo>
                  <a:close/>
                  <a:moveTo>
                    <a:pt x="8" y="313"/>
                  </a:moveTo>
                  <a:lnTo>
                    <a:pt x="8" y="332"/>
                  </a:lnTo>
                  <a:lnTo>
                    <a:pt x="8" y="332"/>
                  </a:lnTo>
                  <a:lnTo>
                    <a:pt x="0" y="332"/>
                  </a:lnTo>
                  <a:lnTo>
                    <a:pt x="0" y="332"/>
                  </a:lnTo>
                  <a:lnTo>
                    <a:pt x="0" y="313"/>
                  </a:lnTo>
                  <a:lnTo>
                    <a:pt x="0" y="307"/>
                  </a:lnTo>
                  <a:lnTo>
                    <a:pt x="8" y="307"/>
                  </a:lnTo>
                  <a:lnTo>
                    <a:pt x="8" y="307"/>
                  </a:lnTo>
                  <a:lnTo>
                    <a:pt x="8" y="313"/>
                  </a:lnTo>
                  <a:lnTo>
                    <a:pt x="8" y="313"/>
                  </a:lnTo>
                  <a:close/>
                  <a:moveTo>
                    <a:pt x="8" y="357"/>
                  </a:moveTo>
                  <a:lnTo>
                    <a:pt x="8" y="376"/>
                  </a:lnTo>
                  <a:lnTo>
                    <a:pt x="8" y="376"/>
                  </a:lnTo>
                  <a:lnTo>
                    <a:pt x="0" y="376"/>
                  </a:lnTo>
                  <a:lnTo>
                    <a:pt x="0" y="376"/>
                  </a:lnTo>
                  <a:lnTo>
                    <a:pt x="0" y="357"/>
                  </a:lnTo>
                  <a:lnTo>
                    <a:pt x="0" y="351"/>
                  </a:lnTo>
                  <a:lnTo>
                    <a:pt x="8" y="351"/>
                  </a:lnTo>
                  <a:lnTo>
                    <a:pt x="8" y="351"/>
                  </a:lnTo>
                  <a:lnTo>
                    <a:pt x="8" y="357"/>
                  </a:lnTo>
                  <a:lnTo>
                    <a:pt x="8" y="357"/>
                  </a:lnTo>
                  <a:close/>
                  <a:moveTo>
                    <a:pt x="8" y="401"/>
                  </a:moveTo>
                  <a:lnTo>
                    <a:pt x="8" y="420"/>
                  </a:lnTo>
                  <a:lnTo>
                    <a:pt x="8" y="420"/>
                  </a:lnTo>
                  <a:lnTo>
                    <a:pt x="0" y="420"/>
                  </a:lnTo>
                  <a:lnTo>
                    <a:pt x="0" y="420"/>
                  </a:lnTo>
                  <a:lnTo>
                    <a:pt x="0" y="401"/>
                  </a:lnTo>
                  <a:lnTo>
                    <a:pt x="0" y="395"/>
                  </a:lnTo>
                  <a:lnTo>
                    <a:pt x="8" y="395"/>
                  </a:lnTo>
                  <a:lnTo>
                    <a:pt x="8" y="395"/>
                  </a:lnTo>
                  <a:lnTo>
                    <a:pt x="8" y="401"/>
                  </a:lnTo>
                  <a:lnTo>
                    <a:pt x="8" y="401"/>
                  </a:lnTo>
                  <a:close/>
                  <a:moveTo>
                    <a:pt x="8" y="445"/>
                  </a:moveTo>
                  <a:lnTo>
                    <a:pt x="8" y="464"/>
                  </a:lnTo>
                  <a:lnTo>
                    <a:pt x="8" y="464"/>
                  </a:lnTo>
                  <a:lnTo>
                    <a:pt x="0" y="464"/>
                  </a:lnTo>
                  <a:lnTo>
                    <a:pt x="0" y="464"/>
                  </a:lnTo>
                  <a:lnTo>
                    <a:pt x="0" y="445"/>
                  </a:lnTo>
                  <a:lnTo>
                    <a:pt x="0" y="438"/>
                  </a:lnTo>
                  <a:lnTo>
                    <a:pt x="8" y="438"/>
                  </a:lnTo>
                  <a:lnTo>
                    <a:pt x="8" y="438"/>
                  </a:lnTo>
                  <a:lnTo>
                    <a:pt x="8" y="445"/>
                  </a:lnTo>
                  <a:lnTo>
                    <a:pt x="8" y="445"/>
                  </a:lnTo>
                  <a:close/>
                  <a:moveTo>
                    <a:pt x="8" y="489"/>
                  </a:moveTo>
                  <a:lnTo>
                    <a:pt x="8" y="507"/>
                  </a:lnTo>
                  <a:lnTo>
                    <a:pt x="8" y="507"/>
                  </a:lnTo>
                  <a:lnTo>
                    <a:pt x="0" y="507"/>
                  </a:lnTo>
                  <a:lnTo>
                    <a:pt x="0" y="507"/>
                  </a:lnTo>
                  <a:lnTo>
                    <a:pt x="0" y="489"/>
                  </a:lnTo>
                  <a:lnTo>
                    <a:pt x="0" y="482"/>
                  </a:lnTo>
                  <a:lnTo>
                    <a:pt x="8" y="482"/>
                  </a:lnTo>
                  <a:lnTo>
                    <a:pt x="8" y="482"/>
                  </a:lnTo>
                  <a:lnTo>
                    <a:pt x="8" y="489"/>
                  </a:lnTo>
                  <a:lnTo>
                    <a:pt x="8" y="489"/>
                  </a:lnTo>
                  <a:close/>
                  <a:moveTo>
                    <a:pt x="8" y="533"/>
                  </a:moveTo>
                  <a:lnTo>
                    <a:pt x="8" y="551"/>
                  </a:lnTo>
                  <a:lnTo>
                    <a:pt x="8" y="551"/>
                  </a:lnTo>
                  <a:lnTo>
                    <a:pt x="0" y="551"/>
                  </a:lnTo>
                  <a:lnTo>
                    <a:pt x="0" y="551"/>
                  </a:lnTo>
                  <a:lnTo>
                    <a:pt x="0" y="533"/>
                  </a:lnTo>
                  <a:lnTo>
                    <a:pt x="0" y="526"/>
                  </a:lnTo>
                  <a:lnTo>
                    <a:pt x="8" y="526"/>
                  </a:lnTo>
                  <a:lnTo>
                    <a:pt x="8" y="526"/>
                  </a:lnTo>
                  <a:lnTo>
                    <a:pt x="8" y="533"/>
                  </a:lnTo>
                  <a:lnTo>
                    <a:pt x="8" y="533"/>
                  </a:lnTo>
                  <a:close/>
                  <a:moveTo>
                    <a:pt x="8" y="576"/>
                  </a:moveTo>
                  <a:lnTo>
                    <a:pt x="8" y="595"/>
                  </a:lnTo>
                  <a:lnTo>
                    <a:pt x="8" y="595"/>
                  </a:lnTo>
                  <a:lnTo>
                    <a:pt x="0" y="595"/>
                  </a:lnTo>
                  <a:lnTo>
                    <a:pt x="0" y="595"/>
                  </a:lnTo>
                  <a:lnTo>
                    <a:pt x="0" y="576"/>
                  </a:lnTo>
                  <a:lnTo>
                    <a:pt x="0" y="570"/>
                  </a:lnTo>
                  <a:lnTo>
                    <a:pt x="8" y="570"/>
                  </a:lnTo>
                  <a:lnTo>
                    <a:pt x="8" y="570"/>
                  </a:lnTo>
                  <a:lnTo>
                    <a:pt x="8" y="576"/>
                  </a:lnTo>
                  <a:lnTo>
                    <a:pt x="8" y="576"/>
                  </a:lnTo>
                  <a:close/>
                  <a:moveTo>
                    <a:pt x="8" y="620"/>
                  </a:moveTo>
                  <a:lnTo>
                    <a:pt x="8" y="639"/>
                  </a:lnTo>
                  <a:lnTo>
                    <a:pt x="8" y="639"/>
                  </a:lnTo>
                  <a:lnTo>
                    <a:pt x="0" y="639"/>
                  </a:lnTo>
                  <a:lnTo>
                    <a:pt x="0" y="639"/>
                  </a:lnTo>
                  <a:lnTo>
                    <a:pt x="0" y="620"/>
                  </a:lnTo>
                  <a:lnTo>
                    <a:pt x="0" y="614"/>
                  </a:lnTo>
                  <a:lnTo>
                    <a:pt x="8" y="614"/>
                  </a:lnTo>
                  <a:lnTo>
                    <a:pt x="8" y="614"/>
                  </a:lnTo>
                  <a:lnTo>
                    <a:pt x="8" y="620"/>
                  </a:lnTo>
                  <a:lnTo>
                    <a:pt x="8" y="620"/>
                  </a:lnTo>
                  <a:close/>
                  <a:moveTo>
                    <a:pt x="8" y="664"/>
                  </a:moveTo>
                  <a:lnTo>
                    <a:pt x="8" y="683"/>
                  </a:lnTo>
                  <a:lnTo>
                    <a:pt x="8" y="683"/>
                  </a:lnTo>
                  <a:lnTo>
                    <a:pt x="0" y="683"/>
                  </a:lnTo>
                  <a:lnTo>
                    <a:pt x="0" y="683"/>
                  </a:lnTo>
                  <a:lnTo>
                    <a:pt x="0" y="664"/>
                  </a:lnTo>
                  <a:lnTo>
                    <a:pt x="0" y="658"/>
                  </a:lnTo>
                  <a:lnTo>
                    <a:pt x="8" y="658"/>
                  </a:lnTo>
                  <a:lnTo>
                    <a:pt x="8" y="658"/>
                  </a:lnTo>
                  <a:lnTo>
                    <a:pt x="8" y="664"/>
                  </a:lnTo>
                  <a:lnTo>
                    <a:pt x="8" y="664"/>
                  </a:lnTo>
                  <a:close/>
                  <a:moveTo>
                    <a:pt x="8" y="708"/>
                  </a:moveTo>
                  <a:lnTo>
                    <a:pt x="8" y="727"/>
                  </a:lnTo>
                  <a:lnTo>
                    <a:pt x="8" y="727"/>
                  </a:lnTo>
                  <a:lnTo>
                    <a:pt x="0" y="727"/>
                  </a:lnTo>
                  <a:lnTo>
                    <a:pt x="0" y="727"/>
                  </a:lnTo>
                  <a:lnTo>
                    <a:pt x="0" y="708"/>
                  </a:lnTo>
                  <a:lnTo>
                    <a:pt x="0" y="702"/>
                  </a:lnTo>
                  <a:lnTo>
                    <a:pt x="8" y="702"/>
                  </a:lnTo>
                  <a:lnTo>
                    <a:pt x="8" y="702"/>
                  </a:lnTo>
                  <a:lnTo>
                    <a:pt x="8" y="708"/>
                  </a:lnTo>
                  <a:lnTo>
                    <a:pt x="8" y="708"/>
                  </a:lnTo>
                  <a:close/>
                  <a:moveTo>
                    <a:pt x="8" y="752"/>
                  </a:moveTo>
                  <a:lnTo>
                    <a:pt x="8" y="771"/>
                  </a:lnTo>
                  <a:lnTo>
                    <a:pt x="8" y="771"/>
                  </a:lnTo>
                  <a:lnTo>
                    <a:pt x="0" y="771"/>
                  </a:lnTo>
                  <a:lnTo>
                    <a:pt x="0" y="771"/>
                  </a:lnTo>
                  <a:lnTo>
                    <a:pt x="0" y="752"/>
                  </a:lnTo>
                  <a:lnTo>
                    <a:pt x="0" y="746"/>
                  </a:lnTo>
                  <a:lnTo>
                    <a:pt x="8" y="746"/>
                  </a:lnTo>
                  <a:lnTo>
                    <a:pt x="8" y="746"/>
                  </a:lnTo>
                  <a:lnTo>
                    <a:pt x="8" y="752"/>
                  </a:lnTo>
                  <a:lnTo>
                    <a:pt x="8" y="752"/>
                  </a:lnTo>
                  <a:close/>
                  <a:moveTo>
                    <a:pt x="8" y="796"/>
                  </a:moveTo>
                  <a:lnTo>
                    <a:pt x="8" y="815"/>
                  </a:lnTo>
                  <a:lnTo>
                    <a:pt x="8" y="815"/>
                  </a:lnTo>
                  <a:lnTo>
                    <a:pt x="0" y="815"/>
                  </a:lnTo>
                  <a:lnTo>
                    <a:pt x="0" y="815"/>
                  </a:lnTo>
                  <a:lnTo>
                    <a:pt x="0" y="796"/>
                  </a:lnTo>
                  <a:lnTo>
                    <a:pt x="0" y="790"/>
                  </a:lnTo>
                  <a:lnTo>
                    <a:pt x="8" y="790"/>
                  </a:lnTo>
                  <a:lnTo>
                    <a:pt x="8" y="790"/>
                  </a:lnTo>
                  <a:lnTo>
                    <a:pt x="8" y="796"/>
                  </a:lnTo>
                  <a:lnTo>
                    <a:pt x="8" y="796"/>
                  </a:lnTo>
                  <a:close/>
                  <a:moveTo>
                    <a:pt x="8" y="840"/>
                  </a:moveTo>
                  <a:lnTo>
                    <a:pt x="8" y="859"/>
                  </a:lnTo>
                  <a:lnTo>
                    <a:pt x="8" y="859"/>
                  </a:lnTo>
                  <a:lnTo>
                    <a:pt x="0" y="859"/>
                  </a:lnTo>
                  <a:lnTo>
                    <a:pt x="0" y="859"/>
                  </a:lnTo>
                  <a:lnTo>
                    <a:pt x="0" y="840"/>
                  </a:lnTo>
                  <a:lnTo>
                    <a:pt x="0" y="833"/>
                  </a:lnTo>
                  <a:lnTo>
                    <a:pt x="8" y="833"/>
                  </a:lnTo>
                  <a:lnTo>
                    <a:pt x="8" y="833"/>
                  </a:lnTo>
                  <a:lnTo>
                    <a:pt x="8" y="840"/>
                  </a:lnTo>
                  <a:lnTo>
                    <a:pt x="8" y="840"/>
                  </a:lnTo>
                  <a:close/>
                </a:path>
              </a:pathLst>
            </a:custGeom>
            <a:solidFill>
              <a:srgbClr val="000000"/>
            </a:solidFill>
            <a:ln w="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6592" name="Rectangle 32"/>
            <p:cNvSpPr>
              <a:spLocks noChangeArrowheads="1"/>
            </p:cNvSpPr>
            <p:nvPr/>
          </p:nvSpPr>
          <p:spPr bwMode="auto">
            <a:xfrm>
              <a:off x="2177" y="4094"/>
              <a:ext cx="131" cy="15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6593" name="Rectangle 33"/>
            <p:cNvSpPr>
              <a:spLocks noChangeArrowheads="1"/>
            </p:cNvSpPr>
            <p:nvPr/>
          </p:nvSpPr>
          <p:spPr bwMode="auto">
            <a:xfrm>
              <a:off x="2177" y="4094"/>
              <a:ext cx="131" cy="15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6594" name="Rectangle 34"/>
            <p:cNvSpPr>
              <a:spLocks noChangeArrowheads="1"/>
            </p:cNvSpPr>
            <p:nvPr/>
          </p:nvSpPr>
          <p:spPr bwMode="auto">
            <a:xfrm>
              <a:off x="2254" y="4094"/>
              <a:ext cx="69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*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6595" name="Rectangle 35"/>
            <p:cNvSpPr>
              <a:spLocks noChangeArrowheads="1"/>
            </p:cNvSpPr>
            <p:nvPr/>
          </p:nvSpPr>
          <p:spPr bwMode="auto">
            <a:xfrm>
              <a:off x="2246" y="4157"/>
              <a:ext cx="69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6596" name="Rectangle 36"/>
            <p:cNvSpPr>
              <a:spLocks noChangeArrowheads="1"/>
            </p:cNvSpPr>
            <p:nvPr/>
          </p:nvSpPr>
          <p:spPr bwMode="auto">
            <a:xfrm>
              <a:off x="2192" y="4113"/>
              <a:ext cx="10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2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q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6597" name="Rectangle 37"/>
            <p:cNvSpPr>
              <a:spLocks noChangeArrowheads="1"/>
            </p:cNvSpPr>
            <p:nvPr/>
          </p:nvSpPr>
          <p:spPr bwMode="auto">
            <a:xfrm>
              <a:off x="2593" y="4082"/>
              <a:ext cx="130" cy="15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6598" name="Rectangle 38"/>
            <p:cNvSpPr>
              <a:spLocks noChangeArrowheads="1"/>
            </p:cNvSpPr>
            <p:nvPr/>
          </p:nvSpPr>
          <p:spPr bwMode="auto">
            <a:xfrm>
              <a:off x="2593" y="4082"/>
              <a:ext cx="130" cy="15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6599" name="Rectangle 39"/>
            <p:cNvSpPr>
              <a:spLocks noChangeArrowheads="1"/>
            </p:cNvSpPr>
            <p:nvPr/>
          </p:nvSpPr>
          <p:spPr bwMode="auto">
            <a:xfrm>
              <a:off x="2662" y="4081"/>
              <a:ext cx="69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6600" name="Rectangle 40"/>
            <p:cNvSpPr>
              <a:spLocks noChangeArrowheads="1"/>
            </p:cNvSpPr>
            <p:nvPr/>
          </p:nvSpPr>
          <p:spPr bwMode="auto">
            <a:xfrm>
              <a:off x="2662" y="4144"/>
              <a:ext cx="69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6601" name="Rectangle 41"/>
            <p:cNvSpPr>
              <a:spLocks noChangeArrowheads="1"/>
            </p:cNvSpPr>
            <p:nvPr/>
          </p:nvSpPr>
          <p:spPr bwMode="auto">
            <a:xfrm>
              <a:off x="2608" y="4100"/>
              <a:ext cx="10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2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q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97F0B-4F0E-432C-B8A1-FECD430197B1}" type="slidenum">
              <a:rPr lang="en-US"/>
              <a:pPr/>
              <a:t>64</a:t>
            </a:fld>
            <a:endParaRPr 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72400" cy="1143000"/>
          </a:xfrm>
          <a:ln/>
        </p:spPr>
        <p:txBody>
          <a:bodyPr>
            <a:normAutofit fontScale="90000"/>
          </a:bodyPr>
          <a:lstStyle/>
          <a:p>
            <a:r>
              <a:rPr lang="es-ES"/>
              <a:t>Eficiencia Intertemporal : ¿Es apropiado descontar?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7632700" cy="4535487"/>
          </a:xfrm>
        </p:spPr>
        <p:txBody>
          <a:bodyPr>
            <a:normAutofit lnSpcReduction="10000"/>
          </a:bodyPr>
          <a:lstStyle/>
          <a:p>
            <a:endParaRPr lang="es-ES" sz="2400"/>
          </a:p>
          <a:p>
            <a:r>
              <a:rPr lang="es-ES" sz="2400"/>
              <a:t>Todos descontamos el futuro</a:t>
            </a:r>
          </a:p>
          <a:p>
            <a:pPr algn="just"/>
            <a:endParaRPr lang="es-ES" sz="2400"/>
          </a:p>
          <a:p>
            <a:pPr algn="just"/>
            <a:r>
              <a:rPr lang="es-ES" sz="2400"/>
              <a:t>¿Estarán mejor o peor las generaciones futuras si descontamos que si no descontamos el futuro?</a:t>
            </a:r>
          </a:p>
          <a:p>
            <a:endParaRPr lang="es-ES" sz="2400"/>
          </a:p>
          <a:p>
            <a:r>
              <a:rPr lang="es-ES" sz="2400"/>
              <a:t>¿Estaríamos mejor si nuestro abuelos hubieran usado tasas de descuento menores?</a:t>
            </a:r>
          </a:p>
          <a:p>
            <a:endParaRPr lang="es-ES" sz="2400"/>
          </a:p>
          <a:p>
            <a:r>
              <a:rPr lang="es-ES" sz="2400"/>
              <a:t>Disyuntiva: Tasas de descuento bajas incrementan inversión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DC2B-93F3-43CD-8277-8839A218A07A}" type="slidenum">
              <a:rPr lang="en-US"/>
              <a:pPr/>
              <a:t>65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72400" cy="1143000"/>
          </a:xfrm>
          <a:ln/>
        </p:spPr>
        <p:txBody>
          <a:bodyPr>
            <a:normAutofit fontScale="90000"/>
          </a:bodyPr>
          <a:lstStyle/>
          <a:p>
            <a:r>
              <a:rPr lang="es-ES" dirty="0"/>
              <a:t>Eficiencia </a:t>
            </a:r>
            <a:r>
              <a:rPr lang="es-ES" dirty="0" err="1"/>
              <a:t>Intertemporal</a:t>
            </a:r>
            <a:r>
              <a:rPr lang="es-ES" dirty="0"/>
              <a:t> : ¿Es apropiado descontar?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7632700" cy="4535487"/>
          </a:xfrm>
        </p:spPr>
        <p:txBody>
          <a:bodyPr>
            <a:normAutofit fontScale="92500" lnSpcReduction="20000"/>
          </a:bodyPr>
          <a:lstStyle/>
          <a:p>
            <a:endParaRPr lang="es-ES" sz="2800" dirty="0"/>
          </a:p>
          <a:p>
            <a:r>
              <a:rPr lang="es-ES" sz="2800" dirty="0"/>
              <a:t>¿Estaríamos mejor si nuestro abuelos hubieran usado tasas de descuento menores?</a:t>
            </a:r>
          </a:p>
          <a:p>
            <a:endParaRPr lang="es-ES" sz="2800" dirty="0" smtClean="0"/>
          </a:p>
          <a:p>
            <a:r>
              <a:rPr lang="es-ES" sz="2800" dirty="0" smtClean="0"/>
              <a:t>Observación: Cuanto mayor </a:t>
            </a:r>
            <a:r>
              <a:rPr lang="es-ES" sz="2800" i="1" dirty="0" smtClean="0"/>
              <a:t>r, </a:t>
            </a:r>
            <a:r>
              <a:rPr lang="es-ES" sz="2800" dirty="0" smtClean="0"/>
              <a:t>menor el peso </a:t>
            </a:r>
            <a:r>
              <a:rPr lang="es-ES" sz="2800" i="1" dirty="0" smtClean="0"/>
              <a:t>hoy </a:t>
            </a:r>
            <a:r>
              <a:rPr lang="es-ES" sz="2800" dirty="0" smtClean="0"/>
              <a:t> de los </a:t>
            </a:r>
            <a:r>
              <a:rPr lang="es-ES" sz="2800" i="1" dirty="0" smtClean="0"/>
              <a:t>BN futuros </a:t>
            </a:r>
            <a:endParaRPr lang="es-ES" sz="2800" dirty="0" smtClean="0"/>
          </a:p>
          <a:p>
            <a:endParaRPr lang="es-ES" sz="2800" dirty="0"/>
          </a:p>
          <a:p>
            <a:pPr algn="just"/>
            <a:r>
              <a:rPr lang="es-ES" sz="2800" dirty="0"/>
              <a:t>Disyuntiva: Tasas de descuento bajas incrementan inversión </a:t>
            </a:r>
          </a:p>
          <a:p>
            <a:endParaRPr lang="es-ES" sz="2800" dirty="0"/>
          </a:p>
          <a:p>
            <a:r>
              <a:rPr lang="es-ES" sz="2800" dirty="0"/>
              <a:t>Incrementan número de proyectos “rentables”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F7166-55BA-4148-911A-DA702DA90702}" type="slidenum">
              <a:rPr lang="en-US"/>
              <a:pPr/>
              <a:t>66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28604"/>
            <a:ext cx="7772400" cy="1200171"/>
          </a:xfrm>
          <a:ln/>
        </p:spPr>
        <p:txBody>
          <a:bodyPr>
            <a:noAutofit/>
          </a:bodyPr>
          <a:lstStyle/>
          <a:p>
            <a:r>
              <a:rPr lang="es-ES_tradnl" sz="4000" dirty="0" smtClean="0"/>
              <a:t>EFICIENCIA </a:t>
            </a:r>
            <a:r>
              <a:rPr lang="es-ES_tradnl" sz="4000" dirty="0"/>
              <a:t>ECONOMICA Y MERCADOS COMPETITIVOS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_tradnl" dirty="0"/>
              <a:t>Un sistema de mercado; ¿producirá cantidades socialmente eficientes?</a:t>
            </a:r>
          </a:p>
          <a:p>
            <a:pPr algn="just"/>
            <a:r>
              <a:rPr lang="es-ES_tradnl" dirty="0"/>
              <a:t>Si dejamos la producción de </a:t>
            </a:r>
            <a:r>
              <a:rPr lang="es-ES_tradnl" i="1" dirty="0"/>
              <a:t>q</a:t>
            </a:r>
            <a:r>
              <a:rPr lang="es-ES_tradnl" dirty="0"/>
              <a:t> en manos de mercados competitivos, ¿el resultado será </a:t>
            </a:r>
            <a:r>
              <a:rPr lang="es-ES_tradnl" i="1" dirty="0" err="1"/>
              <a:t>q</a:t>
            </a:r>
            <a:r>
              <a:rPr lang="es-ES_tradnl" i="1" baseline="30000" dirty="0" err="1"/>
              <a:t>e</a:t>
            </a:r>
            <a:r>
              <a:rPr lang="es-ES_tradnl" dirty="0"/>
              <a:t>?</a:t>
            </a:r>
          </a:p>
          <a:p>
            <a:r>
              <a:rPr lang="es-ES_tradnl" dirty="0"/>
              <a:t>Gráfico siguiente:</a:t>
            </a:r>
          </a:p>
          <a:p>
            <a:pPr lvl="1"/>
            <a:r>
              <a:rPr lang="es-ES_tradnl" dirty="0"/>
              <a:t>D: curva de demanda agregada</a:t>
            </a:r>
          </a:p>
          <a:p>
            <a:pPr lvl="1"/>
            <a:r>
              <a:rPr lang="es-ES_tradnl" dirty="0"/>
              <a:t>O: curva de oferta agregada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61CA-8CB9-48C7-AA91-1F8FA59FDB8E}" type="slidenum">
              <a:rPr lang="en-US"/>
              <a:pPr/>
              <a:t>67</a:t>
            </a:fld>
            <a:endParaRPr lang="en-US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1090613" y="638175"/>
          <a:ext cx="6962775" cy="5581650"/>
        </p:xfrm>
        <a:graphic>
          <a:graphicData uri="http://schemas.openxmlformats.org/presentationml/2006/ole">
            <p:oleObj spid="_x0000_s65538" name="Drawing" r:id="rId3" imgW="6962760" imgH="5581800" progId="WPDraw30.Drawing">
              <p:embed/>
            </p:oleObj>
          </a:graphicData>
        </a:graphic>
      </p:graphicFrame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4953000" y="5832475"/>
            <a:ext cx="1343025" cy="457200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s-ES_tradnl" sz="2400"/>
              <a:t>Cantidad</a:t>
            </a:r>
            <a:endParaRPr lang="es-ES" sz="2400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916238" y="765175"/>
            <a:ext cx="2376487" cy="138588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/>
              <a:t>Equilibrio en un mercado competitivo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7380288" y="1628775"/>
            <a:ext cx="287337" cy="336550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/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68B7-65AE-40C0-A0F7-4B8E09C9AA54}" type="slidenum">
              <a:rPr lang="en-US"/>
              <a:pPr/>
              <a:t>68</a:t>
            </a:fld>
            <a:endParaRPr 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r>
              <a:rPr lang="es-ES_tradnl" dirty="0" smtClean="0"/>
              <a:t>EFICIENCIA </a:t>
            </a:r>
            <a:r>
              <a:rPr lang="es-ES_tradnl" dirty="0"/>
              <a:t>ECONOMICA Y MERCADOS COMPETITIVOS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i="1"/>
              <a:t>(p </a:t>
            </a:r>
            <a:r>
              <a:rPr lang="es-ES_tradnl" i="1" baseline="30000"/>
              <a:t>m</a:t>
            </a:r>
            <a:r>
              <a:rPr lang="es-ES_tradnl" i="1"/>
              <a:t>, q </a:t>
            </a:r>
            <a:r>
              <a:rPr lang="es-ES_tradnl" i="1" baseline="30000"/>
              <a:t>m</a:t>
            </a:r>
            <a:r>
              <a:rPr lang="es-ES_tradnl" i="1"/>
              <a:t>)</a:t>
            </a:r>
            <a:r>
              <a:rPr lang="es-ES_tradnl"/>
              <a:t>: equilibrio de mercado</a:t>
            </a:r>
          </a:p>
          <a:p>
            <a:endParaRPr lang="es-ES_tradnl"/>
          </a:p>
          <a:p>
            <a:r>
              <a:rPr lang="es-ES_tradnl"/>
              <a:t>cantidad demandada = cantidad ofrecida</a:t>
            </a:r>
          </a:p>
          <a:p>
            <a:endParaRPr lang="es-ES_tradnl" i="1"/>
          </a:p>
          <a:p>
            <a:r>
              <a:rPr lang="es-ES_tradnl" i="1"/>
              <a:t>¿ q </a:t>
            </a:r>
            <a:r>
              <a:rPr lang="es-ES_tradnl" i="1" baseline="30000"/>
              <a:t>m</a:t>
            </a:r>
            <a:r>
              <a:rPr lang="es-ES_tradnl" i="1"/>
              <a:t> = q </a:t>
            </a:r>
            <a:r>
              <a:rPr lang="es-ES_tradnl" i="1" baseline="30000"/>
              <a:t>e</a:t>
            </a:r>
            <a:r>
              <a:rPr lang="es-ES_tradnl" i="1"/>
              <a:t>?</a:t>
            </a:r>
            <a:r>
              <a:rPr lang="es-ES_tradnl"/>
              <a:t> </a:t>
            </a:r>
          </a:p>
          <a:p>
            <a:endParaRPr lang="es-ES_tradnl"/>
          </a:p>
          <a:p>
            <a:r>
              <a:rPr lang="es-ES_tradnl"/>
              <a:t>Sí y sólo sí </a:t>
            </a:r>
            <a:r>
              <a:rPr lang="es-ES_tradnl" i="1"/>
              <a:t>D = DAPM</a:t>
            </a:r>
            <a:r>
              <a:rPr lang="es-ES_tradnl"/>
              <a:t> y </a:t>
            </a:r>
            <a:r>
              <a:rPr lang="es-ES_tradnl" i="1"/>
              <a:t>O = CM</a:t>
            </a:r>
            <a:endParaRPr lang="es-ES_tradnl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8FC14-F258-4EFD-8D1F-E931DCB29EB1}" type="slidenum">
              <a:rPr lang="en-US"/>
              <a:pPr/>
              <a:t>69</a:t>
            </a:fld>
            <a:endParaRPr 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r>
              <a:rPr lang="es-ES_tradnl" dirty="0" smtClean="0"/>
              <a:t>EFICIENCIA </a:t>
            </a:r>
            <a:r>
              <a:rPr lang="es-ES_tradnl" dirty="0"/>
              <a:t>ECONOMICA Y MERCADOS COMPETITIVOS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_tradnl" sz="2800"/>
              <a:t>Recordar: por definición </a:t>
            </a:r>
            <a:r>
              <a:rPr lang="es-ES_tradnl" sz="2800" i="1"/>
              <a:t>DAPM y CM</a:t>
            </a:r>
            <a:r>
              <a:rPr lang="es-ES_tradnl" sz="2800"/>
              <a:t> (primer gráfico) incluyen </a:t>
            </a:r>
            <a:r>
              <a:rPr lang="es-ES_tradnl" sz="2800" i="1"/>
              <a:t>todos </a:t>
            </a:r>
            <a:r>
              <a:rPr lang="es-ES_tradnl" sz="2800"/>
              <a:t> los beneficios y costos</a:t>
            </a:r>
          </a:p>
          <a:p>
            <a:endParaRPr lang="es-ES_tradnl" sz="2800"/>
          </a:p>
          <a:p>
            <a:r>
              <a:rPr lang="es-ES_tradnl" sz="2800"/>
              <a:t>Si no es así habrá beneficios y costos </a:t>
            </a:r>
            <a:r>
              <a:rPr lang="es-ES_tradnl" sz="2800" i="1"/>
              <a:t>externos</a:t>
            </a:r>
            <a:r>
              <a:rPr lang="es-ES_tradnl" sz="2800"/>
              <a:t> </a:t>
            </a:r>
          </a:p>
          <a:p>
            <a:endParaRPr lang="es-ES_tradnl" sz="2800"/>
          </a:p>
          <a:p>
            <a:r>
              <a:rPr lang="es-ES_tradnl" sz="2800"/>
              <a:t>Si hay beneficios y costos externos el mercado </a:t>
            </a:r>
            <a:r>
              <a:rPr lang="es-ES_tradnl" sz="2800" i="1"/>
              <a:t>falla =&gt; el mercado no produce q </a:t>
            </a:r>
            <a:r>
              <a:rPr lang="es-ES_tradnl" sz="2800" i="1" baseline="30000"/>
              <a:t>e</a:t>
            </a:r>
            <a:r>
              <a:rPr lang="es-ES_tradnl" sz="2800" i="1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I. CONCEPTOS </a:t>
            </a:r>
            <a:r>
              <a:rPr lang="en-US" dirty="0"/>
              <a:t>TEÓRICOS INTRODUCTORIOS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s-MX" dirty="0" smtClean="0"/>
              <a:t>¿Qué es la Economía Urbana?</a:t>
            </a:r>
          </a:p>
          <a:p>
            <a:pPr marL="514350" indent="-514350">
              <a:buFont typeface="+mj-lt"/>
              <a:buAutoNum type="alphaUcPeriod"/>
            </a:pPr>
            <a:r>
              <a:rPr lang="es-MX" dirty="0" smtClean="0"/>
              <a:t>Herramientas Analíticas de la Microeconomía</a:t>
            </a:r>
          </a:p>
          <a:p>
            <a:pPr marL="914400" lvl="1" indent="-514350">
              <a:buFont typeface="+mj-lt"/>
              <a:buAutoNum type="alphaLcPeriod"/>
            </a:pPr>
            <a:r>
              <a:rPr lang="es-MX" dirty="0" smtClean="0"/>
              <a:t>Disposición a </a:t>
            </a:r>
            <a:r>
              <a:rPr lang="es-MX" dirty="0" smtClean="0"/>
              <a:t>pagar y Demanda</a:t>
            </a:r>
          </a:p>
          <a:p>
            <a:pPr marL="914400" lvl="1" indent="-514350">
              <a:buFont typeface="+mj-lt"/>
              <a:buAutoNum type="alphaLcPeriod"/>
            </a:pPr>
            <a:r>
              <a:rPr lang="es-MX" dirty="0" smtClean="0"/>
              <a:t>Costos y Oferta</a:t>
            </a:r>
          </a:p>
          <a:p>
            <a:pPr marL="514350" indent="-514350">
              <a:buFont typeface="+mj-lt"/>
              <a:buAutoNum type="alphaUcPeriod"/>
            </a:pPr>
            <a:r>
              <a:rPr lang="es-MX" dirty="0" smtClean="0"/>
              <a:t>Eficiencia</a:t>
            </a:r>
          </a:p>
          <a:p>
            <a:pPr marL="914400" lvl="1" indent="-514350">
              <a:buFont typeface="+mj-lt"/>
              <a:buAutoNum type="alphaLcPeriod"/>
            </a:pPr>
            <a:r>
              <a:rPr lang="es-MX" dirty="0" smtClean="0"/>
              <a:t>Definición</a:t>
            </a:r>
          </a:p>
          <a:p>
            <a:pPr marL="914400" lvl="1" indent="-514350">
              <a:buFont typeface="+mj-lt"/>
              <a:buAutoNum type="alphaLcPeriod"/>
            </a:pPr>
            <a:r>
              <a:rPr lang="es-MX" dirty="0" smtClean="0"/>
              <a:t>Eficiencia de los mercados competitivos</a:t>
            </a:r>
          </a:p>
          <a:p>
            <a:pPr marL="514350" indent="-514350">
              <a:buFont typeface="+mj-lt"/>
              <a:buAutoNum type="alphaUcPeriod"/>
            </a:pPr>
            <a:r>
              <a:rPr lang="es-MX" dirty="0" smtClean="0"/>
              <a:t>Fallas de mercados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39374-19C4-496B-846F-C833DE811724}" type="slidenum">
              <a:rPr lang="en-US"/>
              <a:pPr/>
              <a:t>70</a:t>
            </a:fld>
            <a:endParaRPr 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r>
              <a:rPr lang="es-ES_tradnl" dirty="0" smtClean="0"/>
              <a:t>EFICIENCIA </a:t>
            </a:r>
            <a:r>
              <a:rPr lang="es-ES_tradnl" dirty="0"/>
              <a:t>ECONOMICA Y MERCADOS COMPETITIVOS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Hay un papel potencial para el regulador</a:t>
            </a:r>
          </a:p>
          <a:p>
            <a:r>
              <a:rPr lang="es-ES_tradnl"/>
              <a:t>A continuación: fallas de mercado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2BE94-3FE2-4CF7-A3C8-6961EAC1607C}" type="slidenum">
              <a:rPr lang="en-US"/>
              <a:pPr/>
              <a:t>71</a:t>
            </a:fld>
            <a:endParaRPr lang="en-US"/>
          </a:p>
        </p:txBody>
      </p:sp>
      <p:graphicFrame>
        <p:nvGraphicFramePr>
          <p:cNvPr id="109572" name="Object 4"/>
          <p:cNvGraphicFramePr>
            <a:graphicFrameLocks noChangeAspect="1"/>
          </p:cNvGraphicFramePr>
          <p:nvPr>
            <p:ph type="body" idx="1"/>
          </p:nvPr>
        </p:nvGraphicFramePr>
        <p:xfrm>
          <a:off x="838200" y="-6019800"/>
          <a:ext cx="7881938" cy="12573000"/>
        </p:xfrm>
        <a:graphic>
          <a:graphicData uri="http://schemas.openxmlformats.org/presentationml/2006/ole">
            <p:oleObj spid="_x0000_s68610" name="Drawing" r:id="rId3" imgW="3038400" imgH="5248440" progId="WPDraw30.Drawing">
              <p:embed/>
            </p:oleObj>
          </a:graphicData>
        </a:graphic>
      </p:graphicFrame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1447800" y="685800"/>
            <a:ext cx="65532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109574" name="Text Box 6"/>
          <p:cNvSpPr txBox="1">
            <a:spLocks noChangeArrowheads="1"/>
          </p:cNvSpPr>
          <p:nvPr/>
        </p:nvSpPr>
        <p:spPr bwMode="auto">
          <a:xfrm>
            <a:off x="914400" y="304800"/>
            <a:ext cx="7467600" cy="369332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UY" dirty="0"/>
              <a:t>Los Costos Externos y los resultados del mercado</a:t>
            </a:r>
            <a:endParaRPr lang="es-ES" dirty="0"/>
          </a:p>
        </p:txBody>
      </p:sp>
      <p:sp>
        <p:nvSpPr>
          <p:cNvPr id="109576" name="Text Box 8"/>
          <p:cNvSpPr txBox="1">
            <a:spLocks noChangeArrowheads="1"/>
          </p:cNvSpPr>
          <p:nvPr/>
        </p:nvSpPr>
        <p:spPr bwMode="auto">
          <a:xfrm>
            <a:off x="1295400" y="1371600"/>
            <a:ext cx="2438400" cy="396875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UY" sz="2000"/>
              <a:t>Demanda de papel</a:t>
            </a:r>
            <a:endParaRPr lang="es-ES" sz="2000"/>
          </a:p>
        </p:txBody>
      </p:sp>
      <p:sp>
        <p:nvSpPr>
          <p:cNvPr id="109577" name="Text Box 9"/>
          <p:cNvSpPr txBox="1">
            <a:spLocks noChangeArrowheads="1"/>
          </p:cNvSpPr>
          <p:nvPr/>
        </p:nvSpPr>
        <p:spPr bwMode="auto">
          <a:xfrm>
            <a:off x="7467600" y="2667000"/>
            <a:ext cx="1371600" cy="1311275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UY" sz="2000"/>
              <a:t>Costos marginales privados (CMP)</a:t>
            </a:r>
            <a:endParaRPr lang="es-ES" sz="2000"/>
          </a:p>
        </p:txBody>
      </p:sp>
      <p:sp>
        <p:nvSpPr>
          <p:cNvPr id="109578" name="Text Box 10"/>
          <p:cNvSpPr txBox="1">
            <a:spLocks noChangeArrowheads="1"/>
          </p:cNvSpPr>
          <p:nvPr/>
        </p:nvSpPr>
        <p:spPr bwMode="auto">
          <a:xfrm>
            <a:off x="6096000" y="2133600"/>
            <a:ext cx="23622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109579" name="Text Box 11"/>
          <p:cNvSpPr txBox="1">
            <a:spLocks noChangeArrowheads="1"/>
          </p:cNvSpPr>
          <p:nvPr/>
        </p:nvSpPr>
        <p:spPr bwMode="auto">
          <a:xfrm>
            <a:off x="5410200" y="1219200"/>
            <a:ext cx="2971800" cy="701675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UY" sz="2000"/>
              <a:t>Costos marginales sociales (CME+CMP)</a:t>
            </a:r>
            <a:endParaRPr lang="es-ES" sz="2000"/>
          </a:p>
        </p:txBody>
      </p:sp>
      <p:sp>
        <p:nvSpPr>
          <p:cNvPr id="109580" name="Text Box 12"/>
          <p:cNvSpPr txBox="1">
            <a:spLocks noChangeArrowheads="1"/>
          </p:cNvSpPr>
          <p:nvPr/>
        </p:nvSpPr>
        <p:spPr bwMode="auto">
          <a:xfrm>
            <a:off x="2971800" y="6172200"/>
            <a:ext cx="3733800" cy="396875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UY" sz="2000"/>
              <a:t>Cantidad de papel producido</a:t>
            </a:r>
            <a:endParaRPr lang="es-ES" sz="200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BE6DF-67CC-40E2-B65A-F99EEC951983}" type="slidenum">
              <a:rPr lang="en-US"/>
              <a:pPr/>
              <a:t>72</a:t>
            </a:fld>
            <a:endParaRPr 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r>
              <a:rPr lang="es-UY"/>
              <a:t>Los Costos Externos y los resultados del mercado</a:t>
            </a:r>
            <a:endParaRPr lang="es-E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UY"/>
              <a:t>El sistema de mercado produce demasiado papel a un precio demasiado bajo</a:t>
            </a:r>
          </a:p>
          <a:p>
            <a:pPr lvl="1" algn="just"/>
            <a:r>
              <a:rPr lang="es-UY"/>
              <a:t>Los dueños de la planta de papel no tienen en cuenta costos externos (todos los costos sociales). No tienen en cuenta costos de oportunidad del río</a:t>
            </a:r>
          </a:p>
          <a:p>
            <a:pPr algn="just"/>
            <a:endParaRPr lang="es-UY" b="1" i="1"/>
          </a:p>
          <a:p>
            <a:pPr algn="just"/>
            <a:r>
              <a:rPr lang="es-UY"/>
              <a:t>Papel  potencial para el regulador</a:t>
            </a:r>
            <a:endParaRPr lang="es-ES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B46C-4E1E-4AD7-80B7-8EE0EB1A425F}" type="slidenum">
              <a:rPr lang="en-US"/>
              <a:pPr/>
              <a:t>73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s-UY"/>
              <a:t>LAS EXTERNALIDADES</a:t>
            </a:r>
            <a:endParaRPr lang="es-E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UY">
                <a:cs typeface="Times New Roman" pitchFamily="18" charset="0"/>
              </a:rPr>
              <a:t>La contaminación ambiental y la sobre-explotación de recursos naturales son la consecuencia de la imposibilidad por parte de </a:t>
            </a:r>
            <a:r>
              <a:rPr lang="es-UY" i="1">
                <a:cs typeface="Times New Roman" pitchFamily="18" charset="0"/>
              </a:rPr>
              <a:t>mercados, estados o comunidades</a:t>
            </a:r>
            <a:r>
              <a:rPr lang="es-UY">
                <a:cs typeface="Times New Roman" pitchFamily="18" charset="0"/>
              </a:rPr>
              <a:t> de lidiar con las </a:t>
            </a:r>
            <a:r>
              <a:rPr lang="es-UY" i="1">
                <a:cs typeface="Times New Roman" pitchFamily="18" charset="0"/>
              </a:rPr>
              <a:t>externalidades </a:t>
            </a:r>
            <a:r>
              <a:rPr lang="es-UY">
                <a:cs typeface="Times New Roman" pitchFamily="18" charset="0"/>
              </a:rPr>
              <a:t>asociadas al uso los mismos</a:t>
            </a:r>
            <a:endParaRPr lang="es-ES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AFB08-8554-48D6-BD00-66F9B7E79BAA}" type="slidenum">
              <a:rPr lang="en-US"/>
              <a:pPr/>
              <a:t>74</a:t>
            </a:fld>
            <a:endParaRPr 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s-UY"/>
              <a:t>DEFINICIÓN DE EXTERNALIDAD</a:t>
            </a:r>
            <a:endParaRPr lang="es-E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UY">
                <a:cs typeface="Times New Roman" pitchFamily="18" charset="0"/>
              </a:rPr>
              <a:t>Baumol y Oates (1988): </a:t>
            </a:r>
            <a:r>
              <a:rPr lang="es-UY" i="1">
                <a:cs typeface="Times New Roman" pitchFamily="18" charset="0"/>
              </a:rPr>
              <a:t>“Existe una externalidad siempre que las relaciones de utilidad [bienestar] o producción de algún individuo … incluyan variables reales … cuyos valores [cantidades] son elegidos por otros…”. </a:t>
            </a:r>
          </a:p>
          <a:p>
            <a:endParaRPr lang="es-ES" i="1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E476-A39D-46A8-B1BB-6711650C6442}" type="slidenum">
              <a:rPr lang="en-US"/>
              <a:pPr/>
              <a:t>75</a:t>
            </a:fld>
            <a:endParaRPr lang="en-US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792163"/>
          </a:xfrm>
          <a:ln/>
        </p:spPr>
        <p:txBody>
          <a:bodyPr/>
          <a:lstStyle/>
          <a:p>
            <a:r>
              <a:rPr lang="es-UY"/>
              <a:t>DEFINICIÓN DE EXTERNALIDAD</a:t>
            </a:r>
            <a:endParaRPr lang="es-ES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UY">
                <a:cs typeface="Times New Roman" pitchFamily="18" charset="0"/>
              </a:rPr>
              <a:t>La variable real en cuestión (pureza del agua del río) está incluida entre las variables que determinan el nivel de bienestar o beneficio de pescadores, bañistas, empresarios hoteleros aguas abajo, pero su nivel es elegido por la firma aguas arriba (papelera).</a:t>
            </a:r>
            <a:endParaRPr lang="es-ES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0354-EEA8-4981-A455-CA659C942AB7}" type="slidenum">
              <a:rPr lang="en-US"/>
              <a:pPr/>
              <a:t>76</a:t>
            </a:fld>
            <a:endParaRPr lang="en-US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s-UY"/>
              <a:t>DEFINICIÓN DE EXTERNALIDAD</a:t>
            </a:r>
            <a:endParaRPr lang="es-ES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algn="just"/>
            <a:r>
              <a:rPr lang="es-UY"/>
              <a:t>Por definición no existen compensaciones o no son suficientes</a:t>
            </a:r>
          </a:p>
          <a:p>
            <a:pPr algn="just"/>
            <a:r>
              <a:rPr lang="es-UY"/>
              <a:t>Externalidad: </a:t>
            </a:r>
            <a:r>
              <a:rPr lang="es-UY" i="1">
                <a:cs typeface="Times New Roman" pitchFamily="18" charset="0"/>
              </a:rPr>
              <a:t>la acción de un agente repercute en el bienestar o nivel de producción de otro, sin que exista como contrapartida una institución de intercambio a través de la cual los efectos externos son compensados en su totalidad.</a:t>
            </a:r>
            <a:endParaRPr lang="es-ES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CEFF4-0244-4EA5-82B2-2183A7B57A1F}" type="slidenum">
              <a:rPr lang="en-US"/>
              <a:pPr/>
              <a:t>77</a:t>
            </a:fld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r>
              <a:rPr lang="es-UY"/>
              <a:t>Externalidades positivas y negativas</a:t>
            </a:r>
            <a:endParaRPr lang="es-E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s-UY"/>
              <a:t>Positivas: “La noche de las luces”, un lindo jardín, etc</a:t>
            </a:r>
          </a:p>
          <a:p>
            <a:pPr>
              <a:lnSpc>
                <a:spcPct val="90000"/>
              </a:lnSpc>
            </a:pPr>
            <a:r>
              <a:rPr lang="es-UY"/>
              <a:t>Negativas:</a:t>
            </a:r>
          </a:p>
          <a:p>
            <a:pPr lvl="1">
              <a:lnSpc>
                <a:spcPct val="90000"/>
              </a:lnSpc>
            </a:pPr>
            <a:r>
              <a:rPr lang="es-UY"/>
              <a:t>Los fuegos artificiales cuando bajan</a:t>
            </a:r>
          </a:p>
          <a:p>
            <a:pPr lvl="1">
              <a:lnSpc>
                <a:spcPct val="90000"/>
              </a:lnSpc>
            </a:pPr>
            <a:r>
              <a:rPr lang="es-UY"/>
              <a:t>El humo de una parrillada</a:t>
            </a:r>
          </a:p>
          <a:p>
            <a:pPr lvl="1">
              <a:lnSpc>
                <a:spcPct val="90000"/>
              </a:lnSpc>
            </a:pPr>
            <a:r>
              <a:rPr lang="es-UY"/>
              <a:t>El humo de los automóviles</a:t>
            </a:r>
          </a:p>
          <a:p>
            <a:pPr lvl="1">
              <a:lnSpc>
                <a:spcPct val="90000"/>
              </a:lnSpc>
            </a:pPr>
            <a:r>
              <a:rPr lang="es-UY"/>
              <a:t>Un edificio que tapa un paisaje </a:t>
            </a:r>
          </a:p>
          <a:p>
            <a:pPr lvl="1">
              <a:lnSpc>
                <a:spcPct val="90000"/>
              </a:lnSpc>
            </a:pPr>
            <a:r>
              <a:rPr lang="es-UY"/>
              <a:t>El ruido de las bocinas</a:t>
            </a:r>
            <a:endParaRPr lang="es-ES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5643-3471-48C6-A2CB-1EA26CA92FCF}" type="slidenum">
              <a:rPr lang="en-US"/>
              <a:pPr/>
              <a:t>78</a:t>
            </a:fld>
            <a:endParaRPr 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s-UY"/>
              <a:t>LAS EXTERNALIDADES</a:t>
            </a:r>
            <a:endParaRPr lang="es-E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UY"/>
              <a:t>Puede involucrar a dos o más personas:</a:t>
            </a:r>
          </a:p>
          <a:p>
            <a:pPr lvl="1"/>
            <a:r>
              <a:rPr lang="es-UY"/>
              <a:t>Música alta: vecinos</a:t>
            </a:r>
          </a:p>
          <a:p>
            <a:pPr lvl="1"/>
            <a:r>
              <a:rPr lang="es-UY"/>
              <a:t>Calentamiento global: millones de personas</a:t>
            </a:r>
          </a:p>
          <a:p>
            <a:pPr lvl="1"/>
            <a:endParaRPr lang="es-UY"/>
          </a:p>
          <a:p>
            <a:pPr algn="just"/>
            <a:r>
              <a:rPr lang="es-UY"/>
              <a:t>¿Cuál es el límite geográfico de una externalidad?</a:t>
            </a:r>
          </a:p>
          <a:p>
            <a:pPr lvl="1"/>
            <a:r>
              <a:rPr lang="es-UY"/>
              <a:t>No es geográfico</a:t>
            </a:r>
            <a:endParaRPr lang="es-ES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FD2C-E2E1-4F85-970A-D7F6EEA6DBFF}" type="slidenum">
              <a:rPr lang="en-US"/>
              <a:pPr/>
              <a:t>79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s-UY"/>
              <a:t>LAS EXTERNALIDADES</a:t>
            </a:r>
            <a:endParaRPr lang="es-E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UY" dirty="0"/>
              <a:t>El límite lo da la DAP: si los habitantes de Montevideo están dispuestos a pagar por la conservación de las playa de La Paloma o los Bañados de Rocha es porque su bienestar se ve afectado	existe una externalidad</a:t>
            </a:r>
          </a:p>
          <a:p>
            <a:r>
              <a:rPr lang="es-UY" dirty="0"/>
              <a:t>Otros ejemplos: Exxon Valdez, Amazonas 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¿Qué es la Economía?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3000" dirty="0" smtClean="0">
                <a:latin typeface="Times New Roman" pitchFamily="18" charset="0"/>
              </a:rPr>
              <a:t>Economía: </a:t>
            </a:r>
          </a:p>
          <a:p>
            <a:pPr lvl="1"/>
            <a:r>
              <a:rPr lang="es-ES" sz="2600" dirty="0" smtClean="0">
                <a:latin typeface="Times New Roman" pitchFamily="18" charset="0"/>
              </a:rPr>
              <a:t>estudia cómo asignar recursos escasos para </a:t>
            </a:r>
            <a:r>
              <a:rPr lang="es-ES" sz="2600" i="1" dirty="0" smtClean="0">
                <a:latin typeface="Times New Roman" pitchFamily="18" charset="0"/>
              </a:rPr>
              <a:t>fines diversos</a:t>
            </a:r>
            <a:r>
              <a:rPr lang="es-ES" sz="2600" dirty="0" smtClean="0">
                <a:latin typeface="Times New Roman" pitchFamily="18" charset="0"/>
              </a:rPr>
              <a:t> y </a:t>
            </a:r>
            <a:r>
              <a:rPr lang="es-ES" sz="2600" i="1" dirty="0" smtClean="0">
                <a:latin typeface="Times New Roman" pitchFamily="18" charset="0"/>
              </a:rPr>
              <a:t>competitivos entre sí</a:t>
            </a:r>
          </a:p>
          <a:p>
            <a:pPr lvl="1"/>
            <a:r>
              <a:rPr lang="es-ES" sz="2600" dirty="0" smtClean="0">
                <a:latin typeface="Times New Roman" pitchFamily="18" charset="0"/>
              </a:rPr>
              <a:t>estudia los incentivos de los agentes económicos como forma de explicar sus comportamientos              recomendaciones de política</a:t>
            </a:r>
          </a:p>
          <a:p>
            <a:r>
              <a:rPr lang="es-ES" sz="3000" dirty="0" smtClean="0">
                <a:latin typeface="Times New Roman" pitchFamily="18" charset="0"/>
              </a:rPr>
              <a:t>Objetivo: recomendaciones de política</a:t>
            </a:r>
          </a:p>
          <a:p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AD13-A48C-4728-A662-4A6C5D5DF9FF}" type="slidenum">
              <a:rPr lang="en-US"/>
              <a:pPr/>
              <a:t>80</a:t>
            </a:fld>
            <a:endParaRPr 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s-UY"/>
              <a:t>Recursos de libre acceso</a:t>
            </a:r>
            <a:endParaRPr lang="es-E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UY"/>
              <a:t>Fuente fundamental de externalidades:</a:t>
            </a:r>
          </a:p>
          <a:p>
            <a:pPr lvl="1">
              <a:lnSpc>
                <a:spcPct val="90000"/>
              </a:lnSpc>
            </a:pPr>
            <a:r>
              <a:rPr lang="es-UY"/>
              <a:t>derechos de propiedad mal definidos</a:t>
            </a:r>
          </a:p>
          <a:p>
            <a:pPr lvl="1">
              <a:lnSpc>
                <a:spcPct val="90000"/>
              </a:lnSpc>
            </a:pPr>
            <a:r>
              <a:rPr lang="es-UY"/>
              <a:t>No se aplican </a:t>
            </a:r>
          </a:p>
          <a:p>
            <a:pPr lvl="1">
              <a:lnSpc>
                <a:spcPct val="90000"/>
              </a:lnSpc>
            </a:pPr>
            <a:r>
              <a:rPr lang="es-UY"/>
              <a:t>No se cumplen</a:t>
            </a:r>
          </a:p>
          <a:p>
            <a:pPr>
              <a:lnSpc>
                <a:spcPct val="90000"/>
              </a:lnSpc>
            </a:pPr>
            <a:endParaRPr lang="es-UY"/>
          </a:p>
          <a:p>
            <a:pPr>
              <a:lnSpc>
                <a:spcPct val="90000"/>
              </a:lnSpc>
            </a:pPr>
            <a:r>
              <a:rPr lang="es-UY"/>
              <a:t>Caso: recursos de libre acceso</a:t>
            </a:r>
          </a:p>
          <a:p>
            <a:pPr>
              <a:lnSpc>
                <a:spcPct val="90000"/>
              </a:lnSpc>
            </a:pPr>
            <a:endParaRPr lang="es-UY"/>
          </a:p>
          <a:p>
            <a:pPr>
              <a:lnSpc>
                <a:spcPct val="90000"/>
              </a:lnSpc>
            </a:pPr>
            <a:r>
              <a:rPr lang="es-UY"/>
              <a:t>¿Qué son?</a:t>
            </a:r>
            <a:endParaRPr lang="es-ES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3470-513F-411C-97E1-FB661D376167}" type="slidenum">
              <a:rPr lang="en-US"/>
              <a:pPr/>
              <a:t>81</a:t>
            </a:fld>
            <a:endParaRPr 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s-UY"/>
              <a:t>Recursos de libre acceso: definición</a:t>
            </a:r>
            <a:endParaRPr lang="es-E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UY"/>
              <a:t>Dos conceptos</a:t>
            </a:r>
          </a:p>
          <a:p>
            <a:pPr lvl="1"/>
            <a:r>
              <a:rPr lang="es-UY" u="sng"/>
              <a:t>Exclusión</a:t>
            </a:r>
            <a:r>
              <a:rPr lang="es-UY"/>
              <a:t>: posibilidad de excluir a quienes no pagan (polizones o “free-riders”) </a:t>
            </a:r>
          </a:p>
          <a:p>
            <a:pPr lvl="1"/>
            <a:r>
              <a:rPr lang="es-UY" u="sng"/>
              <a:t>Rivalidad</a:t>
            </a:r>
            <a:r>
              <a:rPr lang="es-UY"/>
              <a:t>: posibilidad de consumo simultaneo</a:t>
            </a:r>
          </a:p>
          <a:p>
            <a:r>
              <a:rPr lang="es-UY"/>
              <a:t>Bien privado: rival y excluíble</a:t>
            </a:r>
          </a:p>
          <a:p>
            <a:r>
              <a:rPr lang="es-UY"/>
              <a:t>Recurso de libre acceso: no excluíble + rival (a partir de determinado punto)</a:t>
            </a:r>
            <a:endParaRPr lang="es-ES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AC119-2BA4-4BB0-BF5A-2FD84D0D5C0B}" type="slidenum">
              <a:rPr lang="en-US"/>
              <a:pPr/>
              <a:t>82</a:t>
            </a:fld>
            <a:endParaRPr lang="en-US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r>
              <a:rPr lang="es-UY"/>
              <a:t>Ejemplos de recursos de libre acceso</a:t>
            </a:r>
            <a:endParaRPr lang="es-E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UY"/>
              <a:t>Peces en los océanos</a:t>
            </a:r>
          </a:p>
          <a:p>
            <a:r>
              <a:rPr lang="es-UY"/>
              <a:t>Agua para riego</a:t>
            </a:r>
          </a:p>
          <a:p>
            <a:r>
              <a:rPr lang="es-UY"/>
              <a:t>Madera en montes</a:t>
            </a:r>
          </a:p>
          <a:p>
            <a:r>
              <a:rPr lang="es-UY"/>
              <a:t>Parque de los Aliados</a:t>
            </a:r>
          </a:p>
          <a:p>
            <a:r>
              <a:rPr lang="es-UY"/>
              <a:t>Playas</a:t>
            </a:r>
          </a:p>
          <a:p>
            <a:r>
              <a:rPr lang="es-UY"/>
              <a:t>Carreteras públicas</a:t>
            </a:r>
            <a:endParaRPr lang="es-ES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9A00-C68A-4939-877A-62DB51B5AA27}" type="slidenum">
              <a:rPr lang="en-US"/>
              <a:pPr/>
              <a:t>83</a:t>
            </a:fld>
            <a:endParaRPr 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s-UY"/>
              <a:t>Recursos de libre acceso</a:t>
            </a:r>
            <a:endParaRPr lang="es-E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UY" dirty="0"/>
              <a:t>¿Cuál es el problema?</a:t>
            </a:r>
          </a:p>
          <a:p>
            <a:r>
              <a:rPr lang="es-UY" dirty="0"/>
              <a:t>Su uso no será socialmente eficiente</a:t>
            </a:r>
          </a:p>
          <a:p>
            <a:pPr>
              <a:buFontTx/>
              <a:buNone/>
            </a:pPr>
            <a:endParaRPr lang="es-UY" dirty="0"/>
          </a:p>
          <a:p>
            <a:pPr algn="ctr">
              <a:buFontTx/>
              <a:buNone/>
            </a:pPr>
            <a:r>
              <a:rPr lang="es-UY" dirty="0"/>
              <a:t>“Tragedia de los comunes” </a:t>
            </a:r>
          </a:p>
          <a:p>
            <a:pPr algn="ctr">
              <a:buFontTx/>
              <a:buNone/>
            </a:pPr>
            <a:r>
              <a:rPr lang="es-UY" dirty="0"/>
              <a:t>(</a:t>
            </a:r>
            <a:r>
              <a:rPr lang="es-UY" dirty="0" err="1"/>
              <a:t>Garret</a:t>
            </a:r>
            <a:r>
              <a:rPr lang="es-UY" dirty="0"/>
              <a:t> </a:t>
            </a:r>
            <a:r>
              <a:rPr lang="es-UY" dirty="0" err="1"/>
              <a:t>Hardin</a:t>
            </a:r>
            <a:r>
              <a:rPr lang="es-UY" dirty="0"/>
              <a:t>, </a:t>
            </a:r>
            <a:r>
              <a:rPr lang="es-UY" dirty="0" err="1"/>
              <a:t>Science</a:t>
            </a:r>
            <a:r>
              <a:rPr lang="es-UY" dirty="0"/>
              <a:t>, 1968)</a:t>
            </a:r>
          </a:p>
          <a:p>
            <a:r>
              <a:rPr lang="es-UY" dirty="0"/>
              <a:t>¿Por qué se da la tragedia de los comunes?</a:t>
            </a:r>
            <a:endParaRPr lang="es-ES" dirty="0"/>
          </a:p>
        </p:txBody>
      </p:sp>
      <p:sp>
        <p:nvSpPr>
          <p:cNvPr id="121860" name="AutoShape 4"/>
          <p:cNvSpPr>
            <a:spLocks noChangeArrowheads="1"/>
          </p:cNvSpPr>
          <p:nvPr/>
        </p:nvSpPr>
        <p:spPr bwMode="auto">
          <a:xfrm>
            <a:off x="4214810" y="2857496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F4AD5-0709-46C0-B408-D0BC2894DB36}" type="slidenum">
              <a:rPr lang="en-US"/>
              <a:pPr/>
              <a:t>84</a:t>
            </a:fld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s-UY"/>
              <a:t>Bienes Públicos</a:t>
            </a:r>
            <a:endParaRPr lang="es-E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UY" dirty="0"/>
              <a:t>¿Cuál es el problema?</a:t>
            </a:r>
          </a:p>
          <a:p>
            <a:pPr lvl="1"/>
            <a:r>
              <a:rPr lang="es-UY" dirty="0"/>
              <a:t>Nadie va a querer proveer un bien público</a:t>
            </a:r>
          </a:p>
          <a:p>
            <a:pPr lvl="1"/>
            <a:r>
              <a:rPr lang="es-UY" dirty="0"/>
              <a:t>Sub-provistos por el mercado</a:t>
            </a:r>
          </a:p>
          <a:p>
            <a:r>
              <a:rPr lang="es-UY" dirty="0" smtClean="0"/>
              <a:t>Papel </a:t>
            </a:r>
            <a:r>
              <a:rPr lang="es-UY" i="1" dirty="0" smtClean="0"/>
              <a:t>potencial</a:t>
            </a:r>
            <a:r>
              <a:rPr lang="es-UY" dirty="0" smtClean="0"/>
              <a:t> para el Estado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74AE-F942-432C-BA95-9ABBF6FCCF88}" type="slidenum">
              <a:rPr lang="en-US"/>
              <a:pPr/>
              <a:t>85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r>
              <a:rPr lang="es-ES"/>
              <a:t>Eficiencia Dinámica (Intertemporal) y Mercados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Sólo si </a:t>
            </a:r>
            <a:r>
              <a:rPr lang="es-ES" i="1"/>
              <a:t>D = BMC</a:t>
            </a:r>
            <a:r>
              <a:rPr lang="es-ES"/>
              <a:t> para la sociedad (no hay beneficios externos)</a:t>
            </a:r>
          </a:p>
          <a:p>
            <a:r>
              <a:rPr lang="es-ES"/>
              <a:t>Y si </a:t>
            </a:r>
            <a:r>
              <a:rPr lang="es-ES" i="1"/>
              <a:t>O = CTM</a:t>
            </a:r>
            <a:r>
              <a:rPr lang="es-ES"/>
              <a:t> (No hay costos externos)</a:t>
            </a:r>
          </a:p>
          <a:p>
            <a:r>
              <a:rPr lang="es-ES"/>
              <a:t>Es decir, si</a:t>
            </a:r>
          </a:p>
          <a:p>
            <a:r>
              <a:rPr lang="es-ES" i="1"/>
              <a:t>CMC</a:t>
            </a:r>
            <a:r>
              <a:rPr lang="es-ES"/>
              <a:t> privado = </a:t>
            </a:r>
            <a:r>
              <a:rPr lang="es-ES" i="1"/>
              <a:t>CMC</a:t>
            </a:r>
            <a:r>
              <a:rPr lang="es-ES"/>
              <a:t> social, y</a:t>
            </a:r>
          </a:p>
          <a:p>
            <a:r>
              <a:rPr lang="es-ES"/>
              <a:t>Costos sociales futuros = Costos privados futuros (CU es igual en ambos casos)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DB100-ABDD-498E-B165-08A8E8328367}" type="slidenum">
              <a:rPr lang="en-US"/>
              <a:pPr/>
              <a:t>86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s-ES"/>
              <a:t>Mercados y Descuento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" dirty="0"/>
              <a:t>Una forma de que los </a:t>
            </a:r>
            <a:r>
              <a:rPr lang="es-ES" i="1" dirty="0"/>
              <a:t>CU</a:t>
            </a:r>
            <a:r>
              <a:rPr lang="es-ES" dirty="0"/>
              <a:t> privados y sociales difieran es que la tasa de descuento del mercado sea diferente de la social</a:t>
            </a:r>
          </a:p>
          <a:p>
            <a:pPr algn="just"/>
            <a:r>
              <a:rPr lang="es-ES" dirty="0"/>
              <a:t>Si es demasiado alta (como lo es en general) </a:t>
            </a:r>
            <a:r>
              <a:rPr lang="es-ES" i="1" dirty="0"/>
              <a:t>CU</a:t>
            </a:r>
            <a:r>
              <a:rPr lang="es-ES" dirty="0"/>
              <a:t> privados va a ser menor que los sociales</a:t>
            </a:r>
          </a:p>
          <a:p>
            <a:pPr algn="just"/>
            <a:r>
              <a:rPr lang="es-ES" i="1" dirty="0" smtClean="0"/>
              <a:t>Crecimiento de la ciudad</a:t>
            </a:r>
            <a:r>
              <a:rPr lang="es-ES" dirty="0" smtClean="0"/>
              <a:t> </a:t>
            </a:r>
            <a:r>
              <a:rPr lang="es-ES" dirty="0"/>
              <a:t>hoy va a ser mayor que la </a:t>
            </a:r>
            <a:r>
              <a:rPr lang="es-ES" dirty="0" smtClean="0"/>
              <a:t>óptima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¿Qué es una urbe?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Marcelo Caffera - MOT - 2008</a:t>
            </a: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771E-D590-46AF-9C48-66DB4A6B257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3960</Words>
  <Application>Microsoft Office PowerPoint</Application>
  <PresentationFormat>Presentación en pantalla (4:3)</PresentationFormat>
  <Paragraphs>614</Paragraphs>
  <Slides>86</Slides>
  <Notes>5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7</vt:i4>
      </vt:variant>
      <vt:variant>
        <vt:lpstr>Títulos de diapositiva</vt:lpstr>
      </vt:variant>
      <vt:variant>
        <vt:i4>86</vt:i4>
      </vt:variant>
    </vt:vector>
  </HeadingPairs>
  <TitlesOfParts>
    <vt:vector size="94" baseType="lpstr">
      <vt:lpstr>Tema de Office</vt:lpstr>
      <vt:lpstr>Drawing</vt:lpstr>
      <vt:lpstr>Equation</vt:lpstr>
      <vt:lpstr>Ecuación</vt:lpstr>
      <vt:lpstr>Corel Presentations 8 Drawing</vt:lpstr>
      <vt:lpstr>Microsoft Editor de ecuaciones 3.0</vt:lpstr>
      <vt:lpstr>Paquete</vt:lpstr>
      <vt:lpstr>MathType 5.0 Equation</vt:lpstr>
      <vt:lpstr>Economía Urbana y Mercado del Suelo</vt:lpstr>
      <vt:lpstr>Programa</vt:lpstr>
      <vt:lpstr>Programa </vt:lpstr>
      <vt:lpstr>Programa</vt:lpstr>
      <vt:lpstr>Programa</vt:lpstr>
      <vt:lpstr>Programa</vt:lpstr>
      <vt:lpstr>I. CONCEPTOS TEÓRICOS INTRODUCTORIOS</vt:lpstr>
      <vt:lpstr>¿Qué es la Economía?</vt:lpstr>
      <vt:lpstr>¿Qué es una urbe?</vt:lpstr>
      <vt:lpstr>¿Qué es la Economía Urbana?</vt:lpstr>
      <vt:lpstr>¿Qué es la Economía Urbana?</vt:lpstr>
      <vt:lpstr>¿Qué es la Economía Urbana?</vt:lpstr>
      <vt:lpstr>¿Qué es la Economía Urbana?</vt:lpstr>
      <vt:lpstr>HERRAMIENTAS ANALÍTICAS DE LA MICROECONOMÍA</vt:lpstr>
      <vt:lpstr>LA DISPOSICIÓN A PAGAR</vt:lpstr>
      <vt:lpstr>¿Qué determina la disposición a pagar?</vt:lpstr>
      <vt:lpstr>¿Qué determina la disposición a pagar? (cont.)</vt:lpstr>
      <vt:lpstr>Gráfica 1: Disposición a pagar de un individuo por diversas cantidades de un bien  </vt:lpstr>
      <vt:lpstr>Grafica 1: Disposición a pagar</vt:lpstr>
      <vt:lpstr>Gráfico 1: Distinción entre DAP marginal y total</vt:lpstr>
      <vt:lpstr>Gráfico 1: Distinción entre DAP marginal y total</vt:lpstr>
      <vt:lpstr>La Demanda del Individuo</vt:lpstr>
      <vt:lpstr>Gráfico 2: Diferentes Curvas de Demanda Individual</vt:lpstr>
      <vt:lpstr>Gráfico 2: Diferentes Curvas de Demanda Individual (cont.)</vt:lpstr>
      <vt:lpstr>Gráfico 3: La Disposición a pagar (Demanda) Agregada por un bien privado</vt:lpstr>
      <vt:lpstr>DAP/Demanda Agregada de un bien público</vt:lpstr>
      <vt:lpstr>DAP/Demanda Agregada de un bien público</vt:lpstr>
      <vt:lpstr>DAP/Demanda Agregada de un bien público</vt:lpstr>
      <vt:lpstr>DAP/Demanda Agregada de un bien público</vt:lpstr>
      <vt:lpstr>DAP y BENEFICIOS</vt:lpstr>
      <vt:lpstr>BENEFICIO DE INCREMENTAR EL CONSUMO DE UN BIEN DE q1 A q2</vt:lpstr>
      <vt:lpstr>BENEFICIO = DAP</vt:lpstr>
      <vt:lpstr>DAP A LO LARGO DEL TIEMPO</vt:lpstr>
      <vt:lpstr>DAP A LO LARGO DEL TIEMPO</vt:lpstr>
      <vt:lpstr>DAP A LO LARGO DEL TIEMPO</vt:lpstr>
      <vt:lpstr>LOS COSTOS </vt:lpstr>
      <vt:lpstr>LOS COSTOS</vt:lpstr>
      <vt:lpstr>LOS COSTOS</vt:lpstr>
      <vt:lpstr>LOS COSTOS</vt:lpstr>
      <vt:lpstr>LOS COSTOS </vt:lpstr>
      <vt:lpstr>Diapositiva 41</vt:lpstr>
      <vt:lpstr>LOS COSTOS </vt:lpstr>
      <vt:lpstr>La forma de las curvas de costos marginales</vt:lpstr>
      <vt:lpstr>EL COSTO MARGINAL Y LA OFERTA</vt:lpstr>
      <vt:lpstr>EL COSTO MARGINAL Y LA OFERTA</vt:lpstr>
      <vt:lpstr>Derivación de la Oferta Agregada (Mercado) a partir de las curvas de oferta de empresas individuales</vt:lpstr>
      <vt:lpstr>LA EFICIENCIA ECONÓMICA Y LOS MERCADOS COMPETITIVOS</vt:lpstr>
      <vt:lpstr>LA EFICIENCIA ECONÓMICA</vt:lpstr>
      <vt:lpstr>LA EFICIENCIA ECONÓMICA</vt:lpstr>
      <vt:lpstr>LA EFICIENCIA ECONÓMICA</vt:lpstr>
      <vt:lpstr>LA EFICIENCIA ECONÓMICA</vt:lpstr>
      <vt:lpstr>El nivel de producción socialmente eficiente</vt:lpstr>
      <vt:lpstr>LA EFICIENCIA ECONÓMICA</vt:lpstr>
      <vt:lpstr>LA EFICIENCIA ECONÓMICA</vt:lpstr>
      <vt:lpstr>Eficiencia Económica y Equidad</vt:lpstr>
      <vt:lpstr>Eficiencia Intertemporal</vt:lpstr>
      <vt:lpstr>Eficiencia Intertemporal</vt:lpstr>
      <vt:lpstr>Eficiencia Intertemporal</vt:lpstr>
      <vt:lpstr>Eficiencia Intertemporal</vt:lpstr>
      <vt:lpstr>Eficiencia Intertemporal</vt:lpstr>
      <vt:lpstr>Eficiencia Intertemporal</vt:lpstr>
      <vt:lpstr>Eficiencia Intertemporal</vt:lpstr>
      <vt:lpstr>Eficiencia Intertemporal</vt:lpstr>
      <vt:lpstr>Eficiencia Intertemporal : ¿Es apropiado descontar?</vt:lpstr>
      <vt:lpstr>Eficiencia Intertemporal : ¿Es apropiado descontar?</vt:lpstr>
      <vt:lpstr>EFICIENCIA ECONOMICA Y MERCADOS COMPETITIVOS</vt:lpstr>
      <vt:lpstr>Diapositiva 67</vt:lpstr>
      <vt:lpstr>EFICIENCIA ECONOMICA Y MERCADOS COMPETITIVOS</vt:lpstr>
      <vt:lpstr>EFICIENCIA ECONOMICA Y MERCADOS COMPETITIVOS</vt:lpstr>
      <vt:lpstr>EFICIENCIA ECONOMICA Y MERCADOS COMPETITIVOS</vt:lpstr>
      <vt:lpstr>Diapositiva 71</vt:lpstr>
      <vt:lpstr>Los Costos Externos y los resultados del mercado</vt:lpstr>
      <vt:lpstr>LAS EXTERNALIDADES</vt:lpstr>
      <vt:lpstr>DEFINICIÓN DE EXTERNALIDAD</vt:lpstr>
      <vt:lpstr>DEFINICIÓN DE EXTERNALIDAD</vt:lpstr>
      <vt:lpstr>DEFINICIÓN DE EXTERNALIDAD</vt:lpstr>
      <vt:lpstr>Externalidades positivas y negativas</vt:lpstr>
      <vt:lpstr>LAS EXTERNALIDADES</vt:lpstr>
      <vt:lpstr>LAS EXTERNALIDADES</vt:lpstr>
      <vt:lpstr>Recursos de libre acceso</vt:lpstr>
      <vt:lpstr>Recursos de libre acceso: definición</vt:lpstr>
      <vt:lpstr>Ejemplos de recursos de libre acceso</vt:lpstr>
      <vt:lpstr>Recursos de libre acceso</vt:lpstr>
      <vt:lpstr>Bienes Públicos</vt:lpstr>
      <vt:lpstr>Eficiencia Dinámica (Intertemporal) y Mercados</vt:lpstr>
      <vt:lpstr>Mercados y Descuento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Economía Urbana y Mercado del Suelo</dc:title>
  <dc:creator>Marcelo</dc:creator>
  <cp:lastModifiedBy>Marcelo Caffera</cp:lastModifiedBy>
  <cp:revision>52</cp:revision>
  <dcterms:created xsi:type="dcterms:W3CDTF">2008-10-08T20:21:37Z</dcterms:created>
  <dcterms:modified xsi:type="dcterms:W3CDTF">2008-10-09T19:24:08Z</dcterms:modified>
</cp:coreProperties>
</file>