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60" r:id="rId4"/>
    <p:sldId id="281" r:id="rId5"/>
    <p:sldId id="259" r:id="rId6"/>
    <p:sldId id="261" r:id="rId7"/>
    <p:sldId id="273" r:id="rId8"/>
    <p:sldId id="262" r:id="rId9"/>
    <p:sldId id="263" r:id="rId10"/>
    <p:sldId id="264" r:id="rId11"/>
    <p:sldId id="265" r:id="rId12"/>
    <p:sldId id="267" r:id="rId13"/>
    <p:sldId id="280" r:id="rId14"/>
    <p:sldId id="268" r:id="rId15"/>
    <p:sldId id="272" r:id="rId16"/>
    <p:sldId id="269" r:id="rId17"/>
    <p:sldId id="270" r:id="rId18"/>
    <p:sldId id="271" r:id="rId19"/>
    <p:sldId id="279" r:id="rId20"/>
    <p:sldId id="276" r:id="rId21"/>
    <p:sldId id="277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Librach" initials="RL" lastIdx="14" clrIdx="0">
    <p:extLst>
      <p:ext uri="{19B8F6BF-5375-455C-9EA6-DF929625EA0E}">
        <p15:presenceInfo xmlns:p15="http://schemas.microsoft.com/office/powerpoint/2012/main" userId="cef3932bf5300fe6" providerId="Windows Live"/>
      </p:ext>
    </p:extLst>
  </p:cmAuthor>
  <p:cmAuthor id="2" name="CAFFERA Marcelo" initials="CM" lastIdx="5" clrIdx="1">
    <p:extLst>
      <p:ext uri="{19B8F6BF-5375-455C-9EA6-DF929625EA0E}">
        <p15:presenceInfo xmlns:p15="http://schemas.microsoft.com/office/powerpoint/2012/main" userId="S-1-5-21-1555455855-360382516-1539857752-2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630" autoAdjust="0"/>
  </p:normalViewPr>
  <p:slideViewPr>
    <p:cSldViewPr snapToGrid="0">
      <p:cViewPr>
        <p:scale>
          <a:sx n="60" d="100"/>
          <a:sy n="60" d="100"/>
        </p:scale>
        <p:origin x="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11T10:55:42.462" idx="3">
    <p:pos x="10" y="10"/>
    <p:text>I'm not 100% sure but "funciona en el principio cap and trade" should it be "funciona con" or "funciona segun"?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11T10:59:54.672" idx="5">
    <p:pos x="10" y="10"/>
    <p:text>In the other slides you have 'suficiente' before 'permisos' and I think it sounds better before and not after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11T10:59:06.922" idx="4">
    <p:pos x="2599" y="411"/>
    <p:text>Maybe 'permisos' should be singular 'permiso'?</p:text>
    <p:extLst>
      <p:ext uri="{C676402C-5697-4E1C-873F-D02D1690AC5C}">
        <p15:threadingInfo xmlns:p15="http://schemas.microsoft.com/office/powerpoint/2012/main" timeZoneBias="180"/>
      </p:ext>
    </p:extLst>
  </p:cm>
  <p:cm authorId="1" dt="2016-06-11T11:00:58.843" idx="7">
    <p:pos x="10" y="10"/>
    <p:text>I think "comprar más permiso de otro emisor" is better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13T15:06:53.082" idx="3">
    <p:pos x="10" y="10"/>
    <p:text>¿Fuente de información?</p:text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96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013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07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59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512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43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550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685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370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026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14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B73B-8C6B-48E3-AAEA-56B0E978BC98}" type="datetimeFigureOut">
              <a:rPr lang="sl-SI" smtClean="0"/>
              <a:t>31. 10. 2018</a:t>
            </a:fld>
            <a:endParaRPr lang="sl-S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21861-7381-4A7F-A105-F9F2A0F76A0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047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ec.europa.eu/clima/policies/ets/revision/docs/impact_assessment_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4" y="372328"/>
            <a:ext cx="9376508" cy="52677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1258" y="1384670"/>
            <a:ext cx="9744891" cy="2625634"/>
          </a:xfrm>
        </p:spPr>
        <p:txBody>
          <a:bodyPr/>
          <a:lstStyle/>
          <a:p>
            <a:pPr algn="ctr"/>
            <a:r>
              <a:rPr lang="es-ES" dirty="0"/>
              <a:t>El Sistema de Comercio de Emisiones de la Unión </a:t>
            </a:r>
            <a:r>
              <a:rPr lang="es-ES" dirty="0" smtClean="0"/>
              <a:t>Europea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000" dirty="0" smtClean="0"/>
              <a:t>(T</a:t>
            </a:r>
            <a:r>
              <a:rPr lang="en-US" sz="2000" dirty="0" smtClean="0"/>
              <a:t>he</a:t>
            </a:r>
            <a:r>
              <a:rPr lang="en-US" sz="2000" dirty="0"/>
              <a:t> European Union Emissions Trading </a:t>
            </a:r>
            <a:r>
              <a:rPr lang="en-US" sz="2000" dirty="0" smtClean="0"/>
              <a:t>System</a:t>
            </a:r>
            <a:r>
              <a:rPr lang="sl-SI" sz="2000" dirty="0" smtClean="0"/>
              <a:t> – EU ETS)   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077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sl-SI" dirty="0" smtClean="0"/>
              <a:t>C</a:t>
            </a:r>
            <a:r>
              <a:rPr lang="es-ES" dirty="0" err="1"/>
              <a:t>ap</a:t>
            </a:r>
            <a:r>
              <a:rPr lang="es-ES" dirty="0"/>
              <a:t> and </a:t>
            </a:r>
            <a:r>
              <a:rPr lang="es-ES" dirty="0" err="1" smtClean="0"/>
              <a:t>trade</a:t>
            </a:r>
            <a:r>
              <a:rPr lang="en-CA" dirty="0" smtClean="0"/>
              <a:t>”</a:t>
            </a:r>
            <a:endParaRPr lang="sl-SI" dirty="0"/>
          </a:p>
        </p:txBody>
      </p:sp>
      <p:sp>
        <p:nvSpPr>
          <p:cNvPr id="10" name="Označba mesta vsebine 9"/>
          <p:cNvSpPr>
            <a:spLocks noGrp="1"/>
          </p:cNvSpPr>
          <p:nvPr>
            <p:ph sz="half" idx="1"/>
          </p:nvPr>
        </p:nvSpPr>
        <p:spPr>
          <a:xfrm>
            <a:off x="1909246" y="5542908"/>
            <a:ext cx="6972763" cy="929812"/>
          </a:xfrm>
        </p:spPr>
        <p:txBody>
          <a:bodyPr/>
          <a:lstStyle/>
          <a:p>
            <a:r>
              <a:rPr lang="sl-SI" dirty="0" smtClean="0"/>
              <a:t>…</a:t>
            </a:r>
            <a:r>
              <a:rPr lang="es-UY" dirty="0" smtClean="0"/>
              <a:t>o </a:t>
            </a:r>
            <a:r>
              <a:rPr lang="es-UY" dirty="0"/>
              <a:t>pagar una multa </a:t>
            </a:r>
            <a:r>
              <a:rPr lang="es-UY" dirty="0" smtClean="0"/>
              <a:t>considerable</a:t>
            </a:r>
            <a:r>
              <a:rPr lang="sl-SI" dirty="0" smtClean="0"/>
              <a:t>.</a:t>
            </a:r>
            <a:endParaRPr lang="sl-SI" dirty="0"/>
          </a:p>
          <a:p>
            <a:endParaRPr lang="sl-SI" dirty="0"/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54" y="1514297"/>
            <a:ext cx="6301891" cy="3543084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585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sl-SI" dirty="0" smtClean="0"/>
              <a:t>C</a:t>
            </a:r>
            <a:r>
              <a:rPr lang="es-ES" dirty="0" err="1"/>
              <a:t>ap</a:t>
            </a:r>
            <a:r>
              <a:rPr lang="es-ES" dirty="0"/>
              <a:t> and </a:t>
            </a:r>
            <a:r>
              <a:rPr lang="es-ES" dirty="0" err="1" smtClean="0"/>
              <a:t>trade</a:t>
            </a:r>
            <a:r>
              <a:rPr lang="en-CA" dirty="0" smtClean="0"/>
              <a:t>”</a:t>
            </a:r>
            <a:endParaRPr lang="sl-SI" dirty="0"/>
          </a:p>
        </p:txBody>
      </p:sp>
      <p:sp>
        <p:nvSpPr>
          <p:cNvPr id="10" name="Označba mesta vsebine 9"/>
          <p:cNvSpPr>
            <a:spLocks noGrp="1"/>
          </p:cNvSpPr>
          <p:nvPr>
            <p:ph sz="half" idx="1"/>
          </p:nvPr>
        </p:nvSpPr>
        <p:spPr>
          <a:xfrm>
            <a:off x="174661" y="5516731"/>
            <a:ext cx="11281024" cy="1277553"/>
          </a:xfrm>
        </p:spPr>
        <p:txBody>
          <a:bodyPr>
            <a:normAutofit fontScale="92500" lnSpcReduction="10000"/>
          </a:bodyPr>
          <a:lstStyle/>
          <a:p>
            <a:r>
              <a:rPr lang="es-UY" dirty="0"/>
              <a:t>Si no </a:t>
            </a:r>
            <a:r>
              <a:rPr lang="sl-SI" dirty="0" smtClean="0"/>
              <a:t>tienen suficiente</a:t>
            </a:r>
            <a:r>
              <a:rPr lang="es-ES" dirty="0" smtClean="0">
                <a:solidFill>
                  <a:srgbClr val="FF0000"/>
                </a:solidFill>
              </a:rPr>
              <a:t>s</a:t>
            </a:r>
            <a:r>
              <a:rPr lang="sl-SI" dirty="0" smtClean="0"/>
              <a:t> </a:t>
            </a:r>
            <a:r>
              <a:rPr lang="es-UY" dirty="0" smtClean="0"/>
              <a:t>permiso</a:t>
            </a:r>
            <a:r>
              <a:rPr lang="es-UY" dirty="0" smtClean="0">
                <a:solidFill>
                  <a:srgbClr val="FF0000"/>
                </a:solidFill>
              </a:rPr>
              <a:t>s</a:t>
            </a:r>
            <a:r>
              <a:rPr lang="es-UY" dirty="0" smtClean="0"/>
              <a:t>, </a:t>
            </a:r>
            <a:r>
              <a:rPr lang="es-UY" dirty="0"/>
              <a:t>tienen que reducir sus emisiones o </a:t>
            </a:r>
            <a:r>
              <a:rPr lang="es-UY" dirty="0" err="1" smtClean="0"/>
              <a:t>compr</a:t>
            </a:r>
            <a:r>
              <a:rPr lang="sl-SI" dirty="0" smtClean="0"/>
              <a:t>ar</a:t>
            </a:r>
            <a:r>
              <a:rPr lang="es-UY" dirty="0" smtClean="0"/>
              <a:t> más permiso</a:t>
            </a:r>
            <a:r>
              <a:rPr lang="es-UY" dirty="0" smtClean="0">
                <a:solidFill>
                  <a:srgbClr val="FF0000"/>
                </a:solidFill>
              </a:rPr>
              <a:t>s</a:t>
            </a:r>
            <a:r>
              <a:rPr lang="es-UY" dirty="0" smtClean="0"/>
              <a:t> </a:t>
            </a:r>
            <a:r>
              <a:rPr lang="es-UY" dirty="0"/>
              <a:t>a otro emisor. </a:t>
            </a:r>
            <a:endParaRPr lang="sl-SI" dirty="0"/>
          </a:p>
          <a:p>
            <a:r>
              <a:rPr lang="es-UY" dirty="0"/>
              <a:t>Si le sobran permisos, </a:t>
            </a:r>
            <a:r>
              <a:rPr lang="es-UY" dirty="0" smtClean="0"/>
              <a:t>los </a:t>
            </a:r>
            <a:r>
              <a:rPr lang="es-UY" dirty="0"/>
              <a:t>pueden </a:t>
            </a:r>
            <a:r>
              <a:rPr lang="es-UY" dirty="0" smtClean="0"/>
              <a:t>guardar </a:t>
            </a:r>
            <a:r>
              <a:rPr lang="es-UY" dirty="0"/>
              <a:t>para el próximo año o venderlos.</a:t>
            </a:r>
            <a:endParaRPr lang="sl-SI" dirty="0"/>
          </a:p>
          <a:p>
            <a:endParaRPr lang="sl-SI" dirty="0"/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85" y="1473200"/>
            <a:ext cx="6301891" cy="3543084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949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sl-SI" dirty="0" smtClean="0"/>
              <a:t>C</a:t>
            </a:r>
            <a:r>
              <a:rPr lang="es-ES" dirty="0" err="1"/>
              <a:t>ap</a:t>
            </a:r>
            <a:r>
              <a:rPr lang="es-ES" dirty="0"/>
              <a:t> and </a:t>
            </a:r>
            <a:r>
              <a:rPr lang="es-ES" dirty="0" err="1" smtClean="0"/>
              <a:t>trade</a:t>
            </a:r>
            <a:r>
              <a:rPr lang="es-MX" dirty="0" smtClean="0"/>
              <a:t>”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69871" y="1575560"/>
            <a:ext cx="11399176" cy="4861200"/>
          </a:xfrm>
        </p:spPr>
        <p:txBody>
          <a:bodyPr>
            <a:normAutofit/>
          </a:bodyPr>
          <a:lstStyle/>
          <a:p>
            <a:r>
              <a:rPr lang="es-ES" dirty="0" smtClean="0"/>
              <a:t>Cada</a:t>
            </a:r>
            <a:r>
              <a:rPr lang="es-ES" dirty="0"/>
              <a:t> asignación da al tenedor el derecho a </a:t>
            </a:r>
            <a:r>
              <a:rPr lang="es-ES" dirty="0" smtClean="0"/>
              <a:t>emitir</a:t>
            </a:r>
            <a:r>
              <a:rPr lang="sl-SI" dirty="0" smtClean="0"/>
              <a:t>:</a:t>
            </a:r>
            <a:endParaRPr lang="es-ES" dirty="0" smtClean="0"/>
          </a:p>
          <a:p>
            <a:pPr lvl="1"/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tonelada</a:t>
            </a:r>
            <a:r>
              <a:rPr lang="en-US" dirty="0"/>
              <a:t> de </a:t>
            </a:r>
            <a:r>
              <a:rPr lang="en-US" dirty="0" err="1"/>
              <a:t>dióxido</a:t>
            </a:r>
            <a:r>
              <a:rPr lang="en-US" dirty="0"/>
              <a:t> de </a:t>
            </a:r>
            <a:r>
              <a:rPr lang="en-US" dirty="0" err="1"/>
              <a:t>carbono</a:t>
            </a:r>
            <a:r>
              <a:rPr lang="en-US" dirty="0"/>
              <a:t> (CO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en-US" b="1" dirty="0" smtClean="0"/>
              <a:t>o</a:t>
            </a:r>
            <a:endParaRPr lang="sl-SI" b="1" dirty="0" smtClean="0"/>
          </a:p>
          <a:p>
            <a:pPr lvl="1"/>
            <a:r>
              <a:rPr lang="es-ES" dirty="0"/>
              <a:t>la cantidad equivalente de </a:t>
            </a:r>
            <a:r>
              <a:rPr lang="es-ES" dirty="0" smtClean="0"/>
              <a:t>óxido </a:t>
            </a:r>
            <a:r>
              <a:rPr lang="es-ES" dirty="0"/>
              <a:t>nitroso (NO</a:t>
            </a:r>
            <a:r>
              <a:rPr lang="es-ES" baseline="-25000" dirty="0"/>
              <a:t>2</a:t>
            </a:r>
            <a:r>
              <a:rPr lang="es-ES" dirty="0"/>
              <a:t>) y los </a:t>
            </a:r>
            <a:r>
              <a:rPr lang="es-ES" dirty="0" err="1"/>
              <a:t>perfluorocarbonos</a:t>
            </a:r>
            <a:r>
              <a:rPr lang="es-ES" dirty="0"/>
              <a:t> (PFC</a:t>
            </a:r>
            <a:r>
              <a:rPr lang="es-ES" dirty="0" smtClean="0"/>
              <a:t>).</a:t>
            </a:r>
            <a:endParaRPr lang="sl-SI" dirty="0" smtClean="0"/>
          </a:p>
          <a:p>
            <a:pPr lvl="1"/>
            <a:endParaRPr lang="sl-SI" dirty="0"/>
          </a:p>
          <a:p>
            <a:r>
              <a:rPr lang="es-ES" dirty="0"/>
              <a:t>Las aerolíneas pueden utilizar los derechos de emisión para </a:t>
            </a:r>
            <a:r>
              <a:rPr lang="es-ES" dirty="0" smtClean="0"/>
              <a:t>propósitos </a:t>
            </a:r>
            <a:r>
              <a:rPr lang="es-ES" dirty="0"/>
              <a:t>de </a:t>
            </a:r>
            <a:r>
              <a:rPr lang="es-ES" dirty="0" smtClean="0"/>
              <a:t>cumplimiento</a:t>
            </a:r>
            <a:r>
              <a:rPr lang="sl-SI" dirty="0" smtClean="0"/>
              <a:t>, </a:t>
            </a:r>
            <a:r>
              <a:rPr lang="sl-SI" dirty="0" smtClean="0"/>
              <a:t>pero</a:t>
            </a:r>
            <a:r>
              <a:rPr lang="es-UY" dirty="0" smtClean="0"/>
              <a:t> </a:t>
            </a:r>
            <a:r>
              <a:rPr lang="sl-SI" dirty="0" smtClean="0"/>
              <a:t>l</a:t>
            </a:r>
            <a:r>
              <a:rPr lang="es-ES" dirty="0" smtClean="0"/>
              <a:t>as </a:t>
            </a:r>
            <a:r>
              <a:rPr lang="es-ES" dirty="0"/>
              <a:t>instalaciones fijas no pueden utilizar derechos de la aviación.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73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El tope de emisiones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1344"/>
            <a:ext cx="10515600" cy="5077047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sl-SI" dirty="0" smtClean="0"/>
              <a:t>2013: 2,084,301,856 derechos de emisión</a:t>
            </a:r>
          </a:p>
          <a:p>
            <a:pPr marL="285750" indent="-285750"/>
            <a:r>
              <a:rPr lang="sl-SI" dirty="0" smtClean="0"/>
              <a:t>Durante la fase 3 (2013-2020) </a:t>
            </a:r>
            <a:r>
              <a:rPr lang="es-ES" dirty="0" smtClean="0"/>
              <a:t>cada año</a:t>
            </a:r>
            <a:r>
              <a:rPr lang="sl-SI" dirty="0" smtClean="0"/>
              <a:t> el </a:t>
            </a:r>
            <a:r>
              <a:rPr lang="es-MX" dirty="0" smtClean="0"/>
              <a:t>“</a:t>
            </a:r>
            <a:r>
              <a:rPr lang="sl-SI" dirty="0" smtClean="0"/>
              <a:t>cap</a:t>
            </a:r>
            <a:r>
              <a:rPr lang="es-MX" dirty="0" smtClean="0"/>
              <a:t>”</a:t>
            </a:r>
            <a:r>
              <a:rPr lang="es-ES" dirty="0" smtClean="0"/>
              <a:t> se reduce </a:t>
            </a:r>
            <a:r>
              <a:rPr lang="es-ES" b="1" dirty="0" smtClean="0"/>
              <a:t>1,74%</a:t>
            </a:r>
            <a:r>
              <a:rPr lang="es-ES" dirty="0" smtClean="0"/>
              <a:t> de la cantidad total promedio de derechos de emisión expedidos anualmente en la</a:t>
            </a:r>
            <a:r>
              <a:rPr lang="sl-SI" dirty="0" smtClean="0"/>
              <a:t> fase 2</a:t>
            </a:r>
            <a:r>
              <a:rPr lang="es-ES" dirty="0" smtClean="0"/>
              <a:t> </a:t>
            </a:r>
            <a:r>
              <a:rPr lang="sl-SI" dirty="0" smtClean="0"/>
              <a:t>(</a:t>
            </a:r>
            <a:r>
              <a:rPr lang="es-ES" dirty="0" smtClean="0"/>
              <a:t>2008-2012</a:t>
            </a:r>
            <a:r>
              <a:rPr lang="sl-SI" dirty="0" smtClean="0"/>
              <a:t>)</a:t>
            </a:r>
            <a:r>
              <a:rPr lang="es-MX" dirty="0" smtClean="0"/>
              <a:t>.</a:t>
            </a:r>
            <a:endParaRPr lang="sl-SI" dirty="0" smtClean="0"/>
          </a:p>
          <a:p>
            <a:pPr marL="285750" indent="-285750"/>
            <a:r>
              <a:rPr lang="es-ES" dirty="0" smtClean="0"/>
              <a:t>Esto equivale a una reducción de 38,264,246 derechos de emisión cada año.</a:t>
            </a:r>
            <a:endParaRPr lang="sl-SI" dirty="0" smtClean="0"/>
          </a:p>
          <a:p>
            <a:pPr marL="285750" indent="-285750"/>
            <a:r>
              <a:rPr lang="sl-SI" dirty="0" smtClean="0"/>
              <a:t>E</a:t>
            </a:r>
            <a:r>
              <a:rPr lang="es-ES" dirty="0" smtClean="0"/>
              <a:t>l número de derechos será 21% menor en 2020 que en 2005.</a:t>
            </a:r>
            <a:endParaRPr lang="sl-SI" dirty="0" smtClean="0"/>
          </a:p>
          <a:p>
            <a:pPr marL="285750" indent="-285750"/>
            <a:r>
              <a:rPr lang="sl-SI" b="1" dirty="0" smtClean="0"/>
              <a:t>El objetivo</a:t>
            </a:r>
            <a:r>
              <a:rPr lang="sl-SI" dirty="0" smtClean="0"/>
              <a:t>: reducir las emisiones </a:t>
            </a:r>
            <a:r>
              <a:rPr lang="es-ES" dirty="0" smtClean="0"/>
              <a:t>40% </a:t>
            </a:r>
            <a:r>
              <a:rPr lang="es-ES" dirty="0" smtClean="0">
                <a:solidFill>
                  <a:srgbClr val="FF0000"/>
                </a:solidFill>
              </a:rPr>
              <a:t>para el</a:t>
            </a:r>
            <a:r>
              <a:rPr lang="es-ES" dirty="0" smtClean="0"/>
              <a:t> 2030 con respecto a 1990</a:t>
            </a:r>
            <a:r>
              <a:rPr lang="sl-SI" dirty="0" smtClean="0"/>
              <a:t> </a:t>
            </a:r>
            <a:r>
              <a:rPr lang="sl-SI" sz="36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⇨ </a:t>
            </a:r>
            <a:r>
              <a:rPr lang="es-ES" dirty="0" smtClean="0">
                <a:solidFill>
                  <a:srgbClr val="FF0000"/>
                </a:solidFill>
              </a:rPr>
              <a:t>la tapa ¿el tope? </a:t>
            </a:r>
            <a:r>
              <a:rPr lang="es-ES" dirty="0" smtClean="0"/>
              <a:t>tendrá que se</a:t>
            </a:r>
            <a:r>
              <a:rPr lang="sl-SI" dirty="0" smtClean="0"/>
              <a:t>r</a:t>
            </a:r>
            <a:r>
              <a:rPr lang="es-ES" dirty="0" smtClean="0"/>
              <a:t> rebajad</a:t>
            </a:r>
            <a:r>
              <a:rPr lang="es-ES" dirty="0" smtClean="0">
                <a:solidFill>
                  <a:srgbClr val="FF0000"/>
                </a:solidFill>
              </a:rPr>
              <a:t>o</a:t>
            </a:r>
            <a:r>
              <a:rPr lang="es-ES" dirty="0" smtClean="0"/>
              <a:t> un 2,2% por año desde 2021</a:t>
            </a:r>
            <a:r>
              <a:rPr lang="sl-SI" dirty="0" smtClean="0"/>
              <a:t> (</a:t>
            </a:r>
            <a:r>
              <a:rPr lang="es-ES" dirty="0" smtClean="0"/>
              <a:t>en comparación con el 1,74% actual</a:t>
            </a:r>
            <a:r>
              <a:rPr lang="sl-SI" dirty="0" smtClean="0"/>
              <a:t>)</a:t>
            </a:r>
            <a:r>
              <a:rPr lang="es-ES" dirty="0" smtClean="0"/>
              <a:t>.</a:t>
            </a:r>
            <a:endParaRPr lang="sl-SI" dirty="0" smtClean="0"/>
          </a:p>
          <a:p>
            <a:pPr marL="285750" indent="-285750"/>
            <a:r>
              <a:rPr lang="es-ES" dirty="0" smtClean="0"/>
              <a:t>Esto reduciría las emisiones de alrededor del 43% de los niveles de 200</a:t>
            </a:r>
            <a:r>
              <a:rPr lang="sl-SI" dirty="0" smtClean="0"/>
              <a:t>5</a:t>
            </a:r>
            <a:r>
              <a:rPr lang="es-ES" dirty="0" smtClean="0"/>
              <a:t>.</a:t>
            </a:r>
          </a:p>
          <a:p>
            <a:pPr marL="285750" indent="-285750"/>
            <a:r>
              <a:rPr lang="es-ES" dirty="0" smtClean="0"/>
              <a:t>En 2050, las emisiones se reducirían a alrededor del 90% en comparación con 2005.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Fase </a:t>
            </a:r>
            <a:r>
              <a:rPr lang="sl-SI" dirty="0"/>
              <a:t>1 (2005-2007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97712" y="1585822"/>
            <a:ext cx="11392786" cy="5011679"/>
          </a:xfrm>
        </p:spPr>
        <p:txBody>
          <a:bodyPr>
            <a:normAutofit/>
          </a:bodyPr>
          <a:lstStyle/>
          <a:p>
            <a:r>
              <a:rPr lang="sl-SI" dirty="0" smtClean="0"/>
              <a:t>P</a:t>
            </a:r>
            <a:r>
              <a:rPr lang="es-ES" dirty="0" err="1" smtClean="0"/>
              <a:t>iloto</a:t>
            </a:r>
            <a:r>
              <a:rPr lang="es-ES" dirty="0" smtClean="0"/>
              <a:t> </a:t>
            </a:r>
            <a:r>
              <a:rPr lang="es-ES" dirty="0"/>
              <a:t>de 3 años de </a:t>
            </a:r>
            <a:r>
              <a:rPr lang="es-MX" dirty="0" smtClean="0"/>
              <a:t>“</a:t>
            </a:r>
            <a:r>
              <a:rPr lang="es-ES" dirty="0" smtClean="0"/>
              <a:t>aprender haciendo</a:t>
            </a:r>
            <a:r>
              <a:rPr lang="es-MX" dirty="0" smtClean="0"/>
              <a:t>”</a:t>
            </a:r>
            <a:endParaRPr lang="sl-SI" dirty="0" smtClean="0"/>
          </a:p>
          <a:p>
            <a:r>
              <a:rPr lang="sl-SI" dirty="0" err="1"/>
              <a:t>Características</a:t>
            </a:r>
            <a:r>
              <a:rPr lang="sl-SI" dirty="0"/>
              <a:t> </a:t>
            </a:r>
            <a:r>
              <a:rPr lang="sl-SI" dirty="0" err="1" smtClean="0"/>
              <a:t>principales</a:t>
            </a:r>
            <a:r>
              <a:rPr lang="sl-SI" dirty="0" smtClean="0"/>
              <a:t>:</a:t>
            </a:r>
          </a:p>
          <a:p>
            <a:pPr lvl="1"/>
            <a:r>
              <a:rPr lang="es-ES" dirty="0"/>
              <a:t>Cubrir sólo las emisiones de CO</a:t>
            </a:r>
            <a:r>
              <a:rPr lang="es-ES" sz="1400" dirty="0"/>
              <a:t>2</a:t>
            </a:r>
            <a:r>
              <a:rPr lang="es-ES" dirty="0"/>
              <a:t> de los generadores de energía y las industrias de alto consumo energético</a:t>
            </a:r>
          </a:p>
          <a:p>
            <a:pPr lvl="1"/>
            <a:r>
              <a:rPr lang="es-ES" dirty="0" smtClean="0"/>
              <a:t>La </a:t>
            </a:r>
            <a:r>
              <a:rPr lang="es-ES" dirty="0"/>
              <a:t>sanción por incumplimiento fue de 40 € por </a:t>
            </a:r>
            <a:r>
              <a:rPr lang="es-ES" dirty="0" smtClean="0"/>
              <a:t>tonelada</a:t>
            </a:r>
            <a:endParaRPr lang="sl-SI" dirty="0" smtClean="0"/>
          </a:p>
          <a:p>
            <a:pPr indent="-285750"/>
            <a:r>
              <a:rPr lang="sl-SI" dirty="0"/>
              <a:t>L</a:t>
            </a:r>
            <a:r>
              <a:rPr lang="es-ES" dirty="0" err="1" smtClean="0"/>
              <a:t>ogró</a:t>
            </a:r>
            <a:r>
              <a:rPr lang="es-ES" dirty="0" smtClean="0"/>
              <a:t> </a:t>
            </a:r>
            <a:r>
              <a:rPr lang="es-ES" dirty="0" smtClean="0"/>
              <a:t>establecer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U</a:t>
            </a:r>
            <a:r>
              <a:rPr lang="es-ES" dirty="0" smtClean="0"/>
              <a:t>n </a:t>
            </a:r>
            <a:r>
              <a:rPr lang="es-ES" dirty="0"/>
              <a:t>precio para el carbono</a:t>
            </a:r>
          </a:p>
          <a:p>
            <a:pPr lvl="1"/>
            <a:r>
              <a:rPr lang="sl-SI" dirty="0" smtClean="0"/>
              <a:t>E</a:t>
            </a:r>
            <a:r>
              <a:rPr lang="es-ES" dirty="0" smtClean="0"/>
              <a:t>l </a:t>
            </a:r>
            <a:r>
              <a:rPr lang="es-ES" dirty="0"/>
              <a:t>libre comercio de derechos de emisión de la UE</a:t>
            </a:r>
          </a:p>
          <a:p>
            <a:pPr lvl="1"/>
            <a:r>
              <a:rPr lang="sl-SI" dirty="0" smtClean="0"/>
              <a:t>L</a:t>
            </a:r>
            <a:r>
              <a:rPr lang="es-ES" dirty="0" smtClean="0"/>
              <a:t>a </a:t>
            </a:r>
            <a:r>
              <a:rPr lang="es-ES" dirty="0"/>
              <a:t>infraestructura necesaria para monitorear, reportar y verificar las emisiones de las empresas </a:t>
            </a:r>
            <a:r>
              <a:rPr lang="es-ES" dirty="0" smtClean="0"/>
              <a:t>cubiertas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16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an.com/2/MediaLibrary/adae2c9f-0cc8-4f57-b7c7-e63d5c56d64c/COP21_Price_of_Carbon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" r="3032" b="3260"/>
          <a:stretch/>
        </p:blipFill>
        <p:spPr bwMode="auto">
          <a:xfrm>
            <a:off x="343136" y="1190847"/>
            <a:ext cx="11061442" cy="43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061717" cy="775063"/>
          </a:xfrm>
        </p:spPr>
        <p:txBody>
          <a:bodyPr/>
          <a:lstStyle/>
          <a:p>
            <a:r>
              <a:rPr lang="sl-SI" dirty="0" smtClean="0"/>
              <a:t>Fase </a:t>
            </a:r>
            <a:r>
              <a:rPr lang="sl-SI" dirty="0"/>
              <a:t>2 (2008-2012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02019" y="1384663"/>
            <a:ext cx="11669231" cy="5138411"/>
          </a:xfrm>
        </p:spPr>
        <p:txBody>
          <a:bodyPr>
            <a:normAutofit/>
          </a:bodyPr>
          <a:lstStyle/>
          <a:p>
            <a:r>
              <a:rPr lang="sl-SI" dirty="0" smtClean="0"/>
              <a:t>Primer </a:t>
            </a:r>
            <a:r>
              <a:rPr lang="sl-SI" dirty="0"/>
              <a:t>período de </a:t>
            </a:r>
            <a:r>
              <a:rPr lang="sl-SI" dirty="0" err="1"/>
              <a:t>compromiso</a:t>
            </a:r>
            <a:r>
              <a:rPr lang="sl-SI" dirty="0"/>
              <a:t> del </a:t>
            </a:r>
            <a:r>
              <a:rPr lang="sl-SI" dirty="0" err="1"/>
              <a:t>Protocolo</a:t>
            </a:r>
            <a:r>
              <a:rPr lang="sl-SI" dirty="0"/>
              <a:t> de </a:t>
            </a:r>
            <a:r>
              <a:rPr lang="sl-SI" dirty="0" err="1" smtClean="0"/>
              <a:t>Kyoto</a:t>
            </a:r>
            <a:endParaRPr lang="sl-SI" dirty="0" smtClean="0"/>
          </a:p>
          <a:p>
            <a:r>
              <a:rPr lang="sl-SI" dirty="0" err="1"/>
              <a:t>Características</a:t>
            </a:r>
            <a:r>
              <a:rPr lang="sl-SI" dirty="0"/>
              <a:t> </a:t>
            </a:r>
            <a:r>
              <a:rPr lang="sl-SI" dirty="0" err="1"/>
              <a:t>principales</a:t>
            </a:r>
            <a:r>
              <a:rPr lang="sl-SI" dirty="0"/>
              <a:t>:</a:t>
            </a:r>
          </a:p>
          <a:p>
            <a:pPr lvl="1"/>
            <a:r>
              <a:rPr lang="es-ES" dirty="0"/>
              <a:t>Bajo límite máximo de derechos (un 6,5% menor en comparación con 2005)</a:t>
            </a:r>
          </a:p>
          <a:p>
            <a:pPr lvl="1"/>
            <a:r>
              <a:rPr lang="es-ES" dirty="0"/>
              <a:t>3 nuevos países se unieron - Islandia, Liechtenstein y Noruega</a:t>
            </a:r>
          </a:p>
          <a:p>
            <a:pPr lvl="1"/>
            <a:r>
              <a:rPr lang="sl-SI" dirty="0" smtClean="0"/>
              <a:t>L</a:t>
            </a:r>
            <a:r>
              <a:rPr lang="es-ES" dirty="0" smtClean="0"/>
              <a:t>as </a:t>
            </a:r>
            <a:r>
              <a:rPr lang="es-ES" dirty="0"/>
              <a:t>emisiones de óxido nitroso de la producción de ácido nítrico incluidos por una serie de países</a:t>
            </a:r>
          </a:p>
          <a:p>
            <a:pPr lvl="1"/>
            <a:r>
              <a:rPr lang="es-ES" dirty="0"/>
              <a:t>La proporción de asignación gratuita se redujo ligeramente a alrededor del 90</a:t>
            </a:r>
            <a:r>
              <a:rPr lang="es-ES" dirty="0" smtClean="0"/>
              <a:t>%</a:t>
            </a:r>
            <a:endParaRPr lang="sl-SI" dirty="0" smtClean="0"/>
          </a:p>
          <a:p>
            <a:pPr lvl="1"/>
            <a:r>
              <a:rPr lang="es-ES" dirty="0"/>
              <a:t>La sanción por incumplimiento se incrementó a 100 € por tonelada</a:t>
            </a:r>
          </a:p>
          <a:p>
            <a:pPr lvl="1"/>
            <a:r>
              <a:rPr lang="es-ES" dirty="0"/>
              <a:t>Las empresas se les permite comprar créditos internacionales por un total de alrededor de 1,4 millones de toneladas de </a:t>
            </a:r>
            <a:r>
              <a:rPr lang="es-ES" dirty="0" smtClean="0"/>
              <a:t>CO</a:t>
            </a:r>
            <a:r>
              <a:rPr lang="es-ES" sz="1400" dirty="0" smtClean="0"/>
              <a:t>2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2888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F</a:t>
            </a:r>
            <a:r>
              <a:rPr lang="es-ES" b="1" dirty="0" smtClean="0"/>
              <a:t>ase </a:t>
            </a:r>
            <a:r>
              <a:rPr lang="es-ES" b="1" dirty="0"/>
              <a:t>3 (2013-2020)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25302" y="1711234"/>
            <a:ext cx="11169503" cy="4817157"/>
          </a:xfrm>
        </p:spPr>
        <p:txBody>
          <a:bodyPr/>
          <a:lstStyle/>
          <a:p>
            <a:r>
              <a:rPr lang="sl-SI" dirty="0"/>
              <a:t>Los </a:t>
            </a:r>
            <a:r>
              <a:rPr lang="sl-SI" dirty="0" err="1" smtClean="0"/>
              <a:t>cambios</a:t>
            </a:r>
            <a:r>
              <a:rPr lang="sl-SI" dirty="0" smtClean="0"/>
              <a:t> </a:t>
            </a:r>
            <a:r>
              <a:rPr lang="sl-SI" dirty="0" err="1" smtClean="0"/>
              <a:t>principales</a:t>
            </a:r>
            <a:r>
              <a:rPr lang="sl-SI" dirty="0" smtClean="0"/>
              <a:t>: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Tope </a:t>
            </a:r>
            <a:r>
              <a:rPr lang="es-ES" dirty="0" smtClean="0"/>
              <a:t>de </a:t>
            </a:r>
            <a:r>
              <a:rPr lang="es-ES" dirty="0"/>
              <a:t>toda la UE sobre las emisiones se aplica en lugar del sistema anterior de límites nacionales</a:t>
            </a:r>
            <a:endParaRPr lang="sl-SI" dirty="0" smtClean="0"/>
          </a:p>
          <a:p>
            <a:pPr lvl="1"/>
            <a:r>
              <a:rPr lang="es-ES" dirty="0"/>
              <a:t>La subasta es el método predeterminado de asignación de derechos (en lugar de la asignación gratuita</a:t>
            </a:r>
            <a:r>
              <a:rPr lang="es-ES" dirty="0" smtClean="0"/>
              <a:t>)</a:t>
            </a:r>
            <a:endParaRPr lang="sl-SI" dirty="0" smtClean="0"/>
          </a:p>
          <a:p>
            <a:pPr lvl="1"/>
            <a:r>
              <a:rPr lang="es-ES" dirty="0" smtClean="0"/>
              <a:t>Reglas </a:t>
            </a:r>
            <a:r>
              <a:rPr lang="es-ES" dirty="0"/>
              <a:t>de asignación armonizadas se aplican a los derechos que </a:t>
            </a:r>
            <a:r>
              <a:rPr lang="es-ES" dirty="0" smtClean="0"/>
              <a:t>quede</a:t>
            </a:r>
            <a:r>
              <a:rPr lang="sl-SI" dirty="0" smtClean="0"/>
              <a:t>n</a:t>
            </a:r>
            <a:r>
              <a:rPr lang="es-ES" dirty="0" smtClean="0"/>
              <a:t> dado</a:t>
            </a:r>
            <a:r>
              <a:rPr lang="sl-SI" dirty="0" smtClean="0"/>
              <a:t>s</a:t>
            </a:r>
            <a:r>
              <a:rPr lang="es-ES" dirty="0" smtClean="0"/>
              <a:t> </a:t>
            </a:r>
            <a:r>
              <a:rPr lang="es-ES" dirty="0"/>
              <a:t>de forma gratuita</a:t>
            </a:r>
            <a:endParaRPr lang="sl-SI" dirty="0" smtClean="0"/>
          </a:p>
          <a:p>
            <a:pPr lvl="1"/>
            <a:r>
              <a:rPr lang="sl-SI" dirty="0" smtClean="0"/>
              <a:t>Inclui</a:t>
            </a:r>
            <a:r>
              <a:rPr lang="es-MX" dirty="0" smtClean="0"/>
              <a:t>r</a:t>
            </a:r>
            <a:r>
              <a:rPr lang="sl-SI" dirty="0" smtClean="0"/>
              <a:t> m</a:t>
            </a:r>
            <a:r>
              <a:rPr lang="es-ES" dirty="0" err="1" smtClean="0"/>
              <a:t>ás</a:t>
            </a:r>
            <a:r>
              <a:rPr lang="es-ES" dirty="0" smtClean="0"/>
              <a:t> </a:t>
            </a:r>
            <a:r>
              <a:rPr lang="es-ES" dirty="0"/>
              <a:t>sectores y </a:t>
            </a:r>
            <a:r>
              <a:rPr lang="es-ES" dirty="0" smtClean="0"/>
              <a:t>gases</a:t>
            </a:r>
            <a:endParaRPr lang="sl-SI" dirty="0" smtClean="0"/>
          </a:p>
          <a:p>
            <a:pPr lvl="1"/>
            <a:r>
              <a:rPr lang="es-ES" dirty="0" smtClean="0"/>
              <a:t>300 </a:t>
            </a:r>
            <a:r>
              <a:rPr lang="es-ES" dirty="0"/>
              <a:t>millones de derechos que se contabilicen en la reserva para nuevos entrantes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6800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Fase 4 (2021-2030)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392071"/>
            <a:ext cx="11018480" cy="5117911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Presentado e</a:t>
            </a:r>
            <a:r>
              <a:rPr lang="es-MX" dirty="0" smtClean="0"/>
              <a:t>n</a:t>
            </a:r>
            <a:r>
              <a:rPr lang="sl-SI" dirty="0" smtClean="0"/>
              <a:t> Julio 2015</a:t>
            </a:r>
          </a:p>
          <a:p>
            <a:r>
              <a:rPr lang="es-ES" dirty="0" smtClean="0"/>
              <a:t>La </a:t>
            </a:r>
            <a:r>
              <a:rPr lang="es-ES" dirty="0" smtClean="0"/>
              <a:t>revisión del sistema de asignación libre para concentrarse en los sectores de mayor riesgo de la reubicación de su producción fuera de la UE (alrededor de 50 sectores en total)</a:t>
            </a:r>
            <a:endParaRPr lang="sl-SI" dirty="0" smtClean="0"/>
          </a:p>
          <a:p>
            <a:r>
              <a:rPr lang="es-ES" dirty="0" smtClean="0"/>
              <a:t>Un gran número de derechos de emisión </a:t>
            </a:r>
            <a:r>
              <a:rPr lang="sl-SI" dirty="0" smtClean="0"/>
              <a:t>gratis</a:t>
            </a:r>
            <a:r>
              <a:rPr lang="es-ES" dirty="0" smtClean="0"/>
              <a:t> para las nuevas y crecientes instalaciones</a:t>
            </a:r>
            <a:endParaRPr lang="sl-SI" dirty="0" smtClean="0"/>
          </a:p>
          <a:p>
            <a:r>
              <a:rPr lang="es-ES" dirty="0" smtClean="0"/>
              <a:t>Normas más flexibles para </a:t>
            </a:r>
            <a:r>
              <a:rPr lang="sl-SI" dirty="0" err="1" smtClean="0"/>
              <a:t>adaptar</a:t>
            </a:r>
            <a:r>
              <a:rPr lang="es-ES" dirty="0" smtClean="0"/>
              <a:t> la cantidad de derechos de emisión </a:t>
            </a:r>
            <a:r>
              <a:rPr lang="sl-SI" dirty="0" smtClean="0"/>
              <a:t>gratis</a:t>
            </a:r>
            <a:r>
              <a:rPr lang="es-ES" dirty="0" smtClean="0"/>
              <a:t> con las cifras de producción</a:t>
            </a:r>
          </a:p>
          <a:p>
            <a:r>
              <a:rPr lang="es-ES" dirty="0" smtClean="0"/>
              <a:t>Actualización de los parámetros para reflejar los avances tecnológicos desde 2008</a:t>
            </a:r>
            <a:endParaRPr lang="sl-SI" dirty="0" smtClean="0"/>
          </a:p>
          <a:p>
            <a:r>
              <a:rPr lang="es-ES" dirty="0" smtClean="0"/>
              <a:t>Se espera que alrededor de 6,3 mil millones de los derechos se asignarán de forma gratuita a las empresas durante el período 2021-2030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09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0800000" flipV="1">
            <a:off x="677333" y="1160060"/>
            <a:ext cx="8780565" cy="668740"/>
          </a:xfrm>
        </p:spPr>
        <p:txBody>
          <a:bodyPr>
            <a:noAutofit/>
          </a:bodyPr>
          <a:lstStyle/>
          <a:p>
            <a:r>
              <a:rPr lang="es-ES" sz="2000" b="1" dirty="0"/>
              <a:t>La financiación de la innovación baja en carbono y la modernización del sector energético</a:t>
            </a:r>
            <a:endParaRPr lang="sl-SI" sz="2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S</a:t>
            </a:r>
            <a:r>
              <a:rPr lang="es-ES" dirty="0" smtClean="0"/>
              <a:t>e </a:t>
            </a:r>
            <a:r>
              <a:rPr lang="es-ES" dirty="0"/>
              <a:t>crearán varios mecanismos de apoyo para ayudar a la industria y los sectores </a:t>
            </a:r>
            <a:r>
              <a:rPr lang="es-ES" dirty="0" smtClean="0"/>
              <a:t>a poder cumplir </a:t>
            </a:r>
            <a:r>
              <a:rPr lang="es-ES" dirty="0"/>
              <a:t>con los retos de innovación y de inversión de la transición hacia una economía baja en carbono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Estos incluyen dos nuevos </a:t>
            </a:r>
            <a:r>
              <a:rPr lang="es-ES" dirty="0" smtClean="0"/>
              <a:t>fondos</a:t>
            </a:r>
            <a:r>
              <a:rPr lang="en-US" dirty="0" smtClean="0"/>
              <a:t>:</a:t>
            </a:r>
            <a:endParaRPr lang="es-ES" dirty="0"/>
          </a:p>
          <a:p>
            <a:pPr lvl="1"/>
            <a:r>
              <a:rPr lang="es-ES" dirty="0"/>
              <a:t>Fondo de Innovación - la ampliación del apoyo existente para la demostración de tecnologías innovadoras a la penetración innovación en la industria</a:t>
            </a:r>
          </a:p>
          <a:p>
            <a:pPr lvl="1"/>
            <a:r>
              <a:rPr lang="es-ES" dirty="0"/>
              <a:t>Fondo de Modernización - facilitar las inversiones en la modernización del sector de la energía y de los sistemas de energía más amplios e impulsar la eficiencia energética en los 10 Estados miembros de bajos </a:t>
            </a:r>
            <a:r>
              <a:rPr lang="es-ES" dirty="0" smtClean="0"/>
              <a:t>ingresos</a:t>
            </a:r>
            <a:endParaRPr lang="sl-SI" dirty="0"/>
          </a:p>
          <a:p>
            <a:r>
              <a:rPr lang="sl-SI" dirty="0" smtClean="0"/>
              <a:t>D</a:t>
            </a:r>
            <a:r>
              <a:rPr lang="es-ES" dirty="0" err="1" smtClean="0"/>
              <a:t>erechos</a:t>
            </a:r>
            <a:r>
              <a:rPr lang="es-ES" dirty="0" smtClean="0"/>
              <a:t> </a:t>
            </a:r>
            <a:r>
              <a:rPr lang="es-ES" dirty="0"/>
              <a:t>gratuitos también siguen estando disponibles para modernizar el sector energético de estos menores </a:t>
            </a:r>
            <a:r>
              <a:rPr lang="es-ES" dirty="0" smtClean="0"/>
              <a:t>ingresos </a:t>
            </a:r>
            <a:r>
              <a:rPr lang="sl-SI" dirty="0" smtClean="0"/>
              <a:t>de </a:t>
            </a:r>
            <a:r>
              <a:rPr lang="es-ES" dirty="0" smtClean="0"/>
              <a:t>los </a:t>
            </a:r>
            <a:r>
              <a:rPr lang="es-ES" dirty="0"/>
              <a:t>Estados miembros.</a:t>
            </a: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mtClean="0"/>
              <a:t>Fase 4 (2021-2030)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669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/>
          <a:stretch/>
        </p:blipFill>
        <p:spPr>
          <a:xfrm>
            <a:off x="6053827" y="1709317"/>
            <a:ext cx="5594187" cy="4449000"/>
          </a:xfrm>
          <a:prstGeom prst="rect">
            <a:avLst/>
          </a:prstGeom>
          <a:effectLst>
            <a:glow>
              <a:schemeClr val="bg1"/>
            </a:glow>
            <a:softEdge rad="2032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15001"/>
            <a:ext cx="4835192" cy="1210938"/>
          </a:xfrm>
        </p:spPr>
        <p:txBody>
          <a:bodyPr>
            <a:normAutofit fontScale="90000"/>
          </a:bodyPr>
          <a:lstStyle/>
          <a:p>
            <a:r>
              <a:rPr lang="sl-SI" dirty="0"/>
              <a:t>¿</a:t>
            </a:r>
            <a:r>
              <a:rPr lang="sl-SI" dirty="0" err="1" smtClean="0"/>
              <a:t>Qué</a:t>
            </a:r>
            <a:r>
              <a:rPr lang="sl-SI" dirty="0" smtClean="0"/>
              <a:t> es ETS de la </a:t>
            </a:r>
            <a:r>
              <a:rPr lang="sl-SI" dirty="0"/>
              <a:t>UE?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9870" y="1525940"/>
            <a:ext cx="5948737" cy="4808078"/>
          </a:xfrm>
        </p:spPr>
        <p:txBody>
          <a:bodyPr>
            <a:normAutofit/>
          </a:bodyPr>
          <a:lstStyle/>
          <a:p>
            <a:r>
              <a:rPr lang="sl-SI" dirty="0"/>
              <a:t>I</a:t>
            </a:r>
            <a:r>
              <a:rPr lang="es-ES" dirty="0" err="1" smtClean="0"/>
              <a:t>nstrumento</a:t>
            </a:r>
            <a:r>
              <a:rPr lang="sl-SI" dirty="0" smtClean="0"/>
              <a:t> </a:t>
            </a:r>
            <a:r>
              <a:rPr lang="es-ES" dirty="0"/>
              <a:t>principal</a:t>
            </a:r>
            <a:r>
              <a:rPr lang="es-ES" dirty="0" smtClean="0"/>
              <a:t> </a:t>
            </a:r>
            <a:r>
              <a:rPr lang="es-ES" dirty="0"/>
              <a:t>de política climática </a:t>
            </a:r>
            <a:r>
              <a:rPr lang="sl-SI" dirty="0" smtClean="0"/>
              <a:t>de </a:t>
            </a:r>
            <a:r>
              <a:rPr lang="sl-SI" dirty="0"/>
              <a:t>la UE</a:t>
            </a:r>
            <a:endParaRPr lang="es-ES" dirty="0"/>
          </a:p>
          <a:p>
            <a:r>
              <a:rPr lang="es-UY" sz="2000" dirty="0" smtClean="0"/>
              <a:t>P</a:t>
            </a:r>
            <a:r>
              <a:rPr lang="es-ES" sz="2000" dirty="0" err="1" smtClean="0"/>
              <a:t>rimer</a:t>
            </a:r>
            <a:r>
              <a:rPr lang="es-ES" sz="2000" dirty="0" smtClean="0"/>
              <a:t> </a:t>
            </a:r>
            <a:r>
              <a:rPr lang="sl-SI" sz="2000" dirty="0" smtClean="0"/>
              <a:t>y </a:t>
            </a:r>
            <a:r>
              <a:rPr lang="sl-SI" sz="2000" dirty="0" err="1" smtClean="0"/>
              <a:t>mayor</a:t>
            </a:r>
            <a:r>
              <a:rPr lang="sl-SI" sz="2000" dirty="0" smtClean="0"/>
              <a:t> </a:t>
            </a:r>
            <a:r>
              <a:rPr lang="es-ES" sz="2000" dirty="0" smtClean="0"/>
              <a:t>régimen </a:t>
            </a:r>
            <a:r>
              <a:rPr lang="es-ES" sz="2000" dirty="0"/>
              <a:t>de </a:t>
            </a:r>
            <a:r>
              <a:rPr lang="es-ES" sz="2000" dirty="0" smtClean="0"/>
              <a:t>comercio </a:t>
            </a:r>
            <a:r>
              <a:rPr lang="es-ES" sz="2000" dirty="0"/>
              <a:t>de </a:t>
            </a:r>
            <a:r>
              <a:rPr lang="sl-SI" sz="2000" dirty="0" smtClean="0"/>
              <a:t>g</a:t>
            </a:r>
            <a:r>
              <a:rPr lang="es-ES" sz="2000" dirty="0" err="1" smtClean="0"/>
              <a:t>randes</a:t>
            </a:r>
            <a:r>
              <a:rPr lang="es-ES" sz="2000" dirty="0" smtClean="0"/>
              <a:t> </a:t>
            </a:r>
            <a:r>
              <a:rPr lang="es-ES" sz="2000" dirty="0"/>
              <a:t>emisiones de gases de </a:t>
            </a:r>
            <a:r>
              <a:rPr lang="es-ES" sz="2000" dirty="0" smtClean="0"/>
              <a:t>efecto</a:t>
            </a:r>
            <a:r>
              <a:rPr lang="sl-SI" sz="2000" dirty="0"/>
              <a:t> </a:t>
            </a:r>
            <a:r>
              <a:rPr lang="es-ES" sz="2000" dirty="0" smtClean="0"/>
              <a:t>invernadero (GEI) </a:t>
            </a:r>
            <a:r>
              <a:rPr lang="es-ES" sz="2000" dirty="0" smtClean="0"/>
              <a:t>en el mundo</a:t>
            </a:r>
            <a:endParaRPr lang="sl-SI" sz="2000" dirty="0" smtClean="0"/>
          </a:p>
          <a:p>
            <a:r>
              <a:rPr lang="sl-SI" dirty="0" smtClean="0"/>
              <a:t>31 </a:t>
            </a:r>
            <a:r>
              <a:rPr lang="sl-SI" dirty="0" err="1" smtClean="0"/>
              <a:t>países</a:t>
            </a:r>
            <a:r>
              <a:rPr lang="sl-SI" dirty="0" smtClean="0"/>
              <a:t>:</a:t>
            </a:r>
          </a:p>
          <a:p>
            <a:pPr lvl="1"/>
            <a:r>
              <a:rPr lang="sl-SI" dirty="0"/>
              <a:t>28 </a:t>
            </a:r>
            <a:r>
              <a:rPr lang="sl-SI" dirty="0" err="1"/>
              <a:t>miembros</a:t>
            </a:r>
            <a:r>
              <a:rPr lang="sl-SI" dirty="0"/>
              <a:t> de la </a:t>
            </a:r>
            <a:r>
              <a:rPr lang="sl-SI" dirty="0" smtClean="0"/>
              <a:t>UE </a:t>
            </a:r>
          </a:p>
          <a:p>
            <a:pPr lvl="1"/>
            <a:r>
              <a:rPr lang="sl-SI" dirty="0" err="1"/>
              <a:t>Noruega</a:t>
            </a:r>
            <a:r>
              <a:rPr lang="sl-SI" dirty="0"/>
              <a:t>, </a:t>
            </a:r>
            <a:r>
              <a:rPr lang="sl-SI" dirty="0" err="1"/>
              <a:t>Islandia</a:t>
            </a:r>
            <a:r>
              <a:rPr lang="sl-SI" dirty="0"/>
              <a:t>, </a:t>
            </a:r>
            <a:r>
              <a:rPr lang="sl-SI" dirty="0" smtClean="0"/>
              <a:t>Liechtenstein</a:t>
            </a:r>
          </a:p>
        </p:txBody>
      </p:sp>
    </p:spTree>
    <p:extLst>
      <p:ext uri="{BB962C8B-B14F-4D97-AF65-F5344CB8AC3E}">
        <p14:creationId xmlns:p14="http://schemas.microsoft.com/office/powerpoint/2010/main" val="345184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862" y="307286"/>
            <a:ext cx="9312827" cy="686858"/>
          </a:xfrm>
        </p:spPr>
        <p:txBody>
          <a:bodyPr>
            <a:normAutofit/>
          </a:bodyPr>
          <a:lstStyle/>
          <a:p>
            <a:r>
              <a:rPr lang="es-ES" sz="3250" dirty="0" smtClean="0"/>
              <a:t>La</a:t>
            </a:r>
            <a:r>
              <a:rPr lang="sl-SI" sz="3250" dirty="0" smtClean="0"/>
              <a:t>s</a:t>
            </a:r>
            <a:r>
              <a:rPr lang="es-ES" sz="3250" dirty="0" smtClean="0"/>
              <a:t> reforma</a:t>
            </a:r>
            <a:r>
              <a:rPr lang="sl-SI" sz="3250" dirty="0" smtClean="0"/>
              <a:t>s</a:t>
            </a:r>
            <a:r>
              <a:rPr lang="es-ES" sz="3250" dirty="0" smtClean="0"/>
              <a:t> estructurales </a:t>
            </a:r>
            <a:r>
              <a:rPr lang="es-ES" sz="3250" dirty="0"/>
              <a:t>de la ETS de la UE</a:t>
            </a:r>
            <a:endParaRPr lang="sl-SI" sz="325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0875" y="1111103"/>
            <a:ext cx="11068492" cy="5566144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Un excedente de derechos de emisión se ha acumulado en el sistema de comercio de emisiones (ETS) desde el año 2009. </a:t>
            </a:r>
            <a:endParaRPr lang="es-ES" b="1" dirty="0" smtClean="0"/>
          </a:p>
          <a:p>
            <a:pPr algn="just"/>
            <a:r>
              <a:rPr lang="es-ES" dirty="0" smtClean="0"/>
              <a:t>Debido en gran parte a </a:t>
            </a:r>
            <a:r>
              <a:rPr lang="es-ES" dirty="0"/>
              <a:t>la crisis económica (que reduce las emisiones más de lo previsto) y las altas importaciones de créditos internacionales. </a:t>
            </a:r>
            <a:endParaRPr lang="es-ES" dirty="0" smtClean="0"/>
          </a:p>
          <a:p>
            <a:pPr algn="just"/>
            <a:r>
              <a:rPr lang="es-ES" dirty="0" smtClean="0"/>
              <a:t>Esto </a:t>
            </a:r>
            <a:r>
              <a:rPr lang="es-ES" dirty="0"/>
              <a:t>ha llevado a bajar los precios de carbono y por lo tanto un incentivo más débil para reducir las emisiones</a:t>
            </a:r>
            <a:r>
              <a:rPr lang="es-ES" dirty="0" smtClean="0"/>
              <a:t>.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2927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820" y="183820"/>
            <a:ext cx="10449639" cy="1320800"/>
          </a:xfrm>
        </p:spPr>
        <p:txBody>
          <a:bodyPr/>
          <a:lstStyle/>
          <a:p>
            <a:r>
              <a:rPr lang="en-US" dirty="0"/>
              <a:t>‘Back-loading’ </a:t>
            </a:r>
            <a:r>
              <a:rPr lang="es-ES" dirty="0"/>
              <a:t>de las subastas en la fase 3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7967" y="1403498"/>
            <a:ext cx="11685182" cy="5119576"/>
          </a:xfrm>
        </p:spPr>
        <p:txBody>
          <a:bodyPr>
            <a:norm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sl-SI" dirty="0" smtClean="0"/>
              <a:t>Enmienda al Reglamento de subastas del ETS, que entró en vigor el 27 de febrero de 2014</a:t>
            </a:r>
            <a:r>
              <a:rPr lang="es-ES" altLang="sl-SI" dirty="0" smtClean="0">
                <a:solidFill>
                  <a:schemeClr val="tx1"/>
                </a:solidFill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Medida de </a:t>
            </a:r>
            <a:r>
              <a:rPr lang="es-ES" dirty="0"/>
              <a:t>corto </a:t>
            </a:r>
            <a:r>
              <a:rPr lang="es-ES" dirty="0" smtClean="0"/>
              <a:t>plazo: pospuso </a:t>
            </a:r>
            <a:r>
              <a:rPr lang="es-ES" dirty="0"/>
              <a:t>la subasta de 900 millones de </a:t>
            </a:r>
            <a:r>
              <a:rPr lang="es-ES" dirty="0" smtClean="0"/>
              <a:t>derechos a </a:t>
            </a:r>
            <a:r>
              <a:rPr lang="es-ES" dirty="0"/>
              <a:t>2019-2020.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sl-SI" dirty="0" smtClean="0"/>
              <a:t>El volúmenes en que se reducen las subastas:</a:t>
            </a:r>
            <a:endParaRPr lang="es-ES" altLang="sl-SI" dirty="0"/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sl-SI" dirty="0"/>
              <a:t>400 millones de derechos de emisión en 2014</a:t>
            </a: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sl-SI" dirty="0"/>
              <a:t>300 millones en 2015</a:t>
            </a: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sl-SI" dirty="0"/>
              <a:t>200 millones en el </a:t>
            </a:r>
            <a:r>
              <a:rPr lang="es-ES" altLang="sl-SI" dirty="0" smtClean="0"/>
              <a:t>2016</a:t>
            </a:r>
            <a:endParaRPr lang="sl-SI" altLang="sl-SI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975372" y="3803125"/>
            <a:ext cx="40076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900" b="0" i="0" u="none" strike="noStrike" cap="none" normalizeH="0" baseline="0" dirty="0" smtClean="0">
                <a:ln>
                  <a:noFill/>
                </a:ln>
                <a:solidFill>
                  <a:srgbClr val="113355"/>
                </a:solidFill>
                <a:effectLst/>
                <a:latin typeface="Verdana" panose="020B0604030504040204" pitchFamily="34" charset="0"/>
              </a:rPr>
              <a:t> </a:t>
            </a:r>
            <a:endParaRPr kumimoji="0" lang="sl-SI" altLang="sl-SI" sz="9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08476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</a:t>
            </a:r>
            <a:r>
              <a:rPr lang="es-ES" dirty="0" err="1" smtClean="0"/>
              <a:t>eserva</a:t>
            </a:r>
            <a:r>
              <a:rPr lang="es-ES" dirty="0" smtClean="0"/>
              <a:t> </a:t>
            </a:r>
            <a:r>
              <a:rPr lang="es-ES" dirty="0"/>
              <a:t>de la estabilidad del mercado</a:t>
            </a: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5935" y="1443038"/>
            <a:ext cx="11429999" cy="5072062"/>
          </a:xfrm>
        </p:spPr>
        <p:txBody>
          <a:bodyPr>
            <a:norm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dirty="0"/>
              <a:t>Como una solución a largo </a:t>
            </a:r>
            <a:r>
              <a:rPr lang="es-ES" dirty="0" smtClean="0"/>
              <a:t>plazo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dirty="0" smtClean="0"/>
              <a:t>La </a:t>
            </a:r>
            <a:r>
              <a:rPr lang="es-ES" dirty="0"/>
              <a:t>reserva comenzará a operar en enero </a:t>
            </a:r>
            <a:r>
              <a:rPr lang="es-ES" dirty="0" smtClean="0"/>
              <a:t>del </a:t>
            </a:r>
            <a:r>
              <a:rPr lang="es-ES" dirty="0"/>
              <a:t>año 2019.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sl-SI" dirty="0" smtClean="0">
                <a:latin typeface="Verdana" panose="020B0604030504040204" pitchFamily="34" charset="0"/>
              </a:rPr>
              <a:t>Los </a:t>
            </a:r>
            <a:r>
              <a:rPr lang="es-ES" altLang="sl-SI" dirty="0">
                <a:latin typeface="Verdana" panose="020B0604030504040204" pitchFamily="34" charset="0"/>
              </a:rPr>
              <a:t>900 millones de derechos de emisión que se cargan de nuevo en 2014-2016 serán transferidos a la reserva en vez de subastadas en 2019-2020.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sl-SI" dirty="0" smtClean="0">
                <a:latin typeface="Verdana" panose="020B0604030504040204" pitchFamily="34" charset="0"/>
              </a:rPr>
              <a:t>Los derechos </a:t>
            </a:r>
            <a:r>
              <a:rPr lang="es-ES" altLang="sl-SI" dirty="0">
                <a:latin typeface="Verdana" panose="020B0604030504040204" pitchFamily="34" charset="0"/>
              </a:rPr>
              <a:t>no asignados también serán transferidos a la reserva. </a:t>
            </a:r>
            <a:endParaRPr lang="es-ES" altLang="sl-SI" dirty="0" smtClean="0">
              <a:latin typeface="Verdana" panose="020B060403050404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sl-SI" dirty="0" smtClean="0">
                <a:latin typeface="Verdana" panose="020B0604030504040204" pitchFamily="34" charset="0"/>
              </a:rPr>
              <a:t>La </a:t>
            </a:r>
            <a:r>
              <a:rPr lang="es-ES" altLang="sl-SI" dirty="0">
                <a:latin typeface="Verdana" panose="020B0604030504040204" pitchFamily="34" charset="0"/>
              </a:rPr>
              <a:t>cantidad exacta no se conocerá </a:t>
            </a:r>
            <a:r>
              <a:rPr lang="sl-SI" altLang="sl-SI" dirty="0" err="1" smtClean="0">
                <a:latin typeface="Verdana" panose="020B0604030504040204" pitchFamily="34" charset="0"/>
              </a:rPr>
              <a:t>hasta</a:t>
            </a:r>
            <a:r>
              <a:rPr lang="es-ES" altLang="sl-SI" dirty="0" smtClean="0">
                <a:latin typeface="Verdana" panose="020B0604030504040204" pitchFamily="34" charset="0"/>
              </a:rPr>
              <a:t> </a:t>
            </a:r>
            <a:r>
              <a:rPr lang="es-ES" altLang="sl-SI" dirty="0">
                <a:latin typeface="Verdana" panose="020B0604030504040204" pitchFamily="34" charset="0"/>
              </a:rPr>
              <a:t>2020. </a:t>
            </a:r>
            <a:endParaRPr lang="es-ES" altLang="sl-SI" dirty="0" smtClean="0">
              <a:latin typeface="Verdana" panose="020B060403050404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dirty="0" smtClean="0"/>
              <a:t>Los </a:t>
            </a:r>
            <a:r>
              <a:rPr lang="es-ES" dirty="0"/>
              <a:t>esfuerzos para abordar el desequilibrio de mercado también se verían </a:t>
            </a:r>
            <a:r>
              <a:rPr lang="es-ES" dirty="0" smtClean="0"/>
              <a:t>reforzados por </a:t>
            </a:r>
            <a:r>
              <a:rPr lang="es-ES" dirty="0"/>
              <a:t>una reducción más rápida </a:t>
            </a:r>
            <a:r>
              <a:rPr lang="es-ES" dirty="0" smtClean="0"/>
              <a:t>del tope</a:t>
            </a:r>
            <a:r>
              <a:rPr lang="es-ES" dirty="0"/>
              <a:t> anual de emisiones. Esto es parte de la propuesta de la Comisión para la revisión de la ETS de la UE</a:t>
            </a:r>
            <a:r>
              <a:rPr lang="es-ES" dirty="0" smtClean="0"/>
              <a:t>.</a:t>
            </a:r>
            <a:endParaRPr lang="sl-SI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095967" y="159350"/>
            <a:ext cx="65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9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inherit"/>
            </a:endParaRPr>
          </a:p>
        </p:txBody>
      </p:sp>
      <p:pic>
        <p:nvPicPr>
          <p:cNvPr id="1040" name="Picture 16" descr="pd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900" y="682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hoose translations of the previous 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38" y="68263"/>
            <a:ext cx="1524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4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585"/>
          </a:xfrm>
        </p:spPr>
        <p:txBody>
          <a:bodyPr/>
          <a:lstStyle/>
          <a:p>
            <a:r>
              <a:rPr lang="sl-SI" dirty="0"/>
              <a:t>La </a:t>
            </a:r>
            <a:r>
              <a:rPr lang="sl-SI" dirty="0" err="1" smtClean="0"/>
              <a:t>subasta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0121" y="1310185"/>
            <a:ext cx="11674549" cy="5324531"/>
          </a:xfrm>
        </p:spPr>
        <p:txBody>
          <a:bodyPr>
            <a:norm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sl-SI" smtClean="0">
                <a:latin typeface="inherit"/>
              </a:rPr>
              <a:t>Dos </a:t>
            </a:r>
            <a:r>
              <a:rPr lang="es-ES" altLang="sl-SI" dirty="0">
                <a:latin typeface="inherit"/>
              </a:rPr>
              <a:t>plataformas de subastas están en su lugar</a:t>
            </a:r>
            <a:r>
              <a:rPr lang="es-ES" altLang="sl-SI" dirty="0" smtClean="0">
                <a:latin typeface="inherit"/>
              </a:rPr>
              <a:t>:</a:t>
            </a:r>
            <a:endParaRPr lang="es-ES" altLang="sl-SI" dirty="0">
              <a:latin typeface="inherit"/>
            </a:endParaRPr>
          </a:p>
          <a:p>
            <a:pPr marL="685800"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sl-SI" dirty="0">
                <a:latin typeface="inherit"/>
              </a:rPr>
              <a:t>El </a:t>
            </a:r>
            <a:r>
              <a:rPr lang="es-ES" altLang="sl-SI" dirty="0" err="1">
                <a:latin typeface="inherit"/>
              </a:rPr>
              <a:t>European</a:t>
            </a:r>
            <a:r>
              <a:rPr lang="es-ES" altLang="sl-SI" dirty="0">
                <a:latin typeface="inherit"/>
              </a:rPr>
              <a:t> </a:t>
            </a:r>
            <a:r>
              <a:rPr lang="es-ES" altLang="sl-SI" dirty="0" err="1">
                <a:latin typeface="inherit"/>
              </a:rPr>
              <a:t>Energy</a:t>
            </a:r>
            <a:r>
              <a:rPr lang="es-ES" altLang="sl-SI" dirty="0">
                <a:latin typeface="inherit"/>
              </a:rPr>
              <a:t> Exchange (EEX) en Leipzig es la plataforma común para la </a:t>
            </a:r>
            <a:r>
              <a:rPr lang="es-ES" altLang="sl-SI" dirty="0" smtClean="0">
                <a:latin typeface="inherit"/>
              </a:rPr>
              <a:t>mayoría </a:t>
            </a:r>
            <a:r>
              <a:rPr lang="es-ES" altLang="sl-SI" dirty="0">
                <a:latin typeface="inherit"/>
              </a:rPr>
              <a:t>de los países que participan en el ETS de la UE. EEX también actúa como plataforma de subastas de Alemania.</a:t>
            </a:r>
          </a:p>
          <a:p>
            <a:pPr marL="685800"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sl-SI" dirty="0">
                <a:latin typeface="inherit"/>
              </a:rPr>
              <a:t>La segunda plataforma de subastas es de Futuros ICE Europa (ICE) de Londres, que actúa como plataforma del Reino Unido.</a:t>
            </a:r>
            <a:endParaRPr lang="sl-SI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900" b="0" i="0" u="none" strike="noStrike" cap="none" normalizeH="0" baseline="0" dirty="0" smtClean="0">
              <a:ln>
                <a:noFill/>
              </a:ln>
              <a:solidFill>
                <a:srgbClr val="11335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112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9292"/>
          </a:xfrm>
        </p:spPr>
        <p:txBody>
          <a:bodyPr/>
          <a:lstStyle/>
          <a:p>
            <a:r>
              <a:rPr lang="sl-SI" dirty="0" smtClean="0"/>
              <a:t> E</a:t>
            </a:r>
            <a:r>
              <a:rPr lang="es-ES" dirty="0" smtClean="0"/>
              <a:t>l </a:t>
            </a:r>
            <a:r>
              <a:rPr lang="es-ES" dirty="0"/>
              <a:t>inicio del </a:t>
            </a:r>
            <a:r>
              <a:rPr lang="es-ES" dirty="0" smtClean="0"/>
              <a:t>sistema</a:t>
            </a:r>
            <a:endParaRPr lang="sl-SI" dirty="0"/>
          </a:p>
        </p:txBody>
      </p:sp>
      <p:sp>
        <p:nvSpPr>
          <p:cNvPr id="15" name="Označba mesta vsebine 14"/>
          <p:cNvSpPr>
            <a:spLocks noGrp="1"/>
          </p:cNvSpPr>
          <p:nvPr>
            <p:ph idx="1"/>
          </p:nvPr>
        </p:nvSpPr>
        <p:spPr>
          <a:xfrm>
            <a:off x="261991" y="1823144"/>
            <a:ext cx="11707402" cy="4808825"/>
          </a:xfrm>
        </p:spPr>
        <p:txBody>
          <a:bodyPr>
            <a:normAutofit/>
          </a:bodyPr>
          <a:lstStyle/>
          <a:p>
            <a:r>
              <a:rPr lang="sl-SI" dirty="0" err="1" smtClean="0"/>
              <a:t>Marzo</a:t>
            </a:r>
            <a:r>
              <a:rPr lang="sl-SI" dirty="0" smtClean="0"/>
              <a:t> 2000: </a:t>
            </a:r>
            <a:r>
              <a:rPr lang="es-ES" dirty="0" smtClean="0"/>
              <a:t>Comisión Europea</a:t>
            </a:r>
            <a:r>
              <a:rPr lang="sl-SI" dirty="0" smtClean="0"/>
              <a:t> </a:t>
            </a:r>
            <a:r>
              <a:rPr lang="sl-SI" dirty="0" err="1" smtClean="0"/>
              <a:t>presentó</a:t>
            </a:r>
            <a:r>
              <a:rPr lang="sl-SI" dirty="0" smtClean="0"/>
              <a:t> </a:t>
            </a:r>
            <a:r>
              <a:rPr lang="es-ES" dirty="0" smtClean="0"/>
              <a:t>las primeras ideas sobre el diseño de la ETS de la UE</a:t>
            </a:r>
            <a:endParaRPr lang="sl-SI" dirty="0" smtClean="0"/>
          </a:p>
          <a:p>
            <a:endParaRPr lang="sl-SI" sz="1400" dirty="0" smtClean="0"/>
          </a:p>
          <a:p>
            <a:pPr lvl="1"/>
            <a:r>
              <a:rPr lang="es-ES" dirty="0" smtClean="0"/>
              <a:t>La </a:t>
            </a:r>
            <a:r>
              <a:rPr lang="sl-SI" dirty="0" smtClean="0"/>
              <a:t>d</a:t>
            </a:r>
            <a:r>
              <a:rPr lang="es-ES" dirty="0" err="1" smtClean="0"/>
              <a:t>irectiva</a:t>
            </a:r>
            <a:r>
              <a:rPr lang="es-ES" dirty="0" smtClean="0"/>
              <a:t> </a:t>
            </a:r>
            <a:r>
              <a:rPr lang="es-ES" dirty="0"/>
              <a:t>ETS UE fue adoptada en </a:t>
            </a:r>
            <a:r>
              <a:rPr lang="es-ES" dirty="0" smtClean="0"/>
              <a:t>2003</a:t>
            </a:r>
            <a:endParaRPr lang="sl-SI" dirty="0" smtClean="0"/>
          </a:p>
          <a:p>
            <a:endParaRPr lang="sl-SI" sz="100" dirty="0" smtClean="0"/>
          </a:p>
          <a:p>
            <a:pPr lvl="1"/>
            <a:r>
              <a:rPr lang="sl-SI" dirty="0" smtClean="0"/>
              <a:t>E</a:t>
            </a:r>
            <a:r>
              <a:rPr lang="es-ES" dirty="0" smtClean="0"/>
              <a:t>l </a:t>
            </a:r>
            <a:r>
              <a:rPr lang="es-ES" dirty="0"/>
              <a:t>sistema se puso en marcha en </a:t>
            </a:r>
            <a:r>
              <a:rPr lang="es-ES" dirty="0" smtClean="0"/>
              <a:t>2005</a:t>
            </a:r>
            <a:endParaRPr lang="sl-SI" dirty="0" smtClean="0"/>
          </a:p>
          <a:p>
            <a:endParaRPr lang="sl-SI" sz="1200" dirty="0" smtClean="0"/>
          </a:p>
          <a:p>
            <a:r>
              <a:rPr lang="es-ES" dirty="0" smtClean="0"/>
              <a:t>El </a:t>
            </a:r>
            <a:r>
              <a:rPr lang="es-ES" dirty="0"/>
              <a:t>límite máximo de derechos fue establecido a nivel nacional a través de planes nacionales de asignación (PNA</a:t>
            </a:r>
            <a:r>
              <a:rPr lang="es-ES" dirty="0" smtClean="0"/>
              <a:t>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9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2112" y="365126"/>
            <a:ext cx="10141688" cy="910782"/>
          </a:xfrm>
        </p:spPr>
        <p:txBody>
          <a:bodyPr/>
          <a:lstStyle/>
          <a:p>
            <a:r>
              <a:rPr lang="sl-SI" dirty="0" err="1"/>
              <a:t>Sectores</a:t>
            </a:r>
            <a:r>
              <a:rPr lang="sl-SI" dirty="0"/>
              <a:t> y </a:t>
            </a:r>
            <a:r>
              <a:rPr lang="sl-SI" dirty="0" err="1"/>
              <a:t>gases</a:t>
            </a:r>
            <a:r>
              <a:rPr lang="sl-SI" dirty="0"/>
              <a:t> </a:t>
            </a:r>
            <a:r>
              <a:rPr lang="sl-SI" dirty="0" err="1" smtClean="0"/>
              <a:t>cubiertos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4293" y="1392865"/>
            <a:ext cx="11360887" cy="52262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Foco </a:t>
            </a:r>
            <a:r>
              <a:rPr lang="es-ES" dirty="0"/>
              <a:t>en las emisiones que se pueden medir, notificar y verificar con un alto nivel de precisión:</a:t>
            </a:r>
          </a:p>
          <a:p>
            <a:pPr lvl="1" algn="just"/>
            <a:r>
              <a:rPr lang="sl-SI" dirty="0" smtClean="0"/>
              <a:t>D</a:t>
            </a:r>
            <a:r>
              <a:rPr lang="es-ES" dirty="0" err="1" smtClean="0"/>
              <a:t>ióxido</a:t>
            </a:r>
            <a:r>
              <a:rPr lang="es-ES" dirty="0" smtClean="0"/>
              <a:t> </a:t>
            </a:r>
            <a:r>
              <a:rPr lang="es-ES" dirty="0"/>
              <a:t>de carbono (CO</a:t>
            </a:r>
            <a:r>
              <a:rPr lang="es-ES" sz="1500" dirty="0"/>
              <a:t>2</a:t>
            </a:r>
            <a:r>
              <a:rPr lang="es-ES" dirty="0"/>
              <a:t>) </a:t>
            </a:r>
            <a:r>
              <a:rPr lang="es-ES" dirty="0" smtClean="0"/>
              <a:t>de</a:t>
            </a:r>
            <a:r>
              <a:rPr lang="sl-SI" dirty="0" smtClean="0"/>
              <a:t>:</a:t>
            </a:r>
            <a:endParaRPr lang="en-US" dirty="0"/>
          </a:p>
          <a:p>
            <a:pPr lvl="2" algn="just"/>
            <a:r>
              <a:rPr lang="es-ES" dirty="0"/>
              <a:t>generación de energía y calor</a:t>
            </a:r>
          </a:p>
          <a:p>
            <a:pPr lvl="2" algn="just"/>
            <a:r>
              <a:rPr lang="es-ES" dirty="0"/>
              <a:t>sectores industriales intensivos en energía, incluyendo las refinerías de petróleo, fábricas de acero y producción de hierro, aluminio, metales, cemento, cal, vidrio, cerámica, pasta de madera, papel, cartón, ácidos y productos químicos orgánicos en bruto</a:t>
            </a:r>
          </a:p>
          <a:p>
            <a:pPr lvl="2" algn="just"/>
            <a:r>
              <a:rPr lang="es-ES" dirty="0"/>
              <a:t>la aviación comercial</a:t>
            </a:r>
            <a:endParaRPr lang="sl-SI" dirty="0" smtClean="0"/>
          </a:p>
          <a:p>
            <a:pPr lvl="1" algn="just"/>
            <a:r>
              <a:rPr lang="es-ES" b="1" dirty="0"/>
              <a:t>el óxido nitroso (N2O) procedentes de la producción de ácido nítrico, </a:t>
            </a:r>
            <a:r>
              <a:rPr lang="es-ES" b="1" dirty="0" err="1"/>
              <a:t>adípico</a:t>
            </a:r>
            <a:r>
              <a:rPr lang="es-ES" b="1" dirty="0"/>
              <a:t>, </a:t>
            </a:r>
            <a:r>
              <a:rPr lang="es-ES" b="1" dirty="0" err="1"/>
              <a:t>glioxal</a:t>
            </a:r>
            <a:r>
              <a:rPr lang="es-ES" b="1" dirty="0"/>
              <a:t> y ácido </a:t>
            </a:r>
            <a:r>
              <a:rPr lang="es-ES" b="1" dirty="0" err="1"/>
              <a:t>glioxílico</a:t>
            </a:r>
            <a:endParaRPr lang="es-ES" b="1" dirty="0"/>
          </a:p>
          <a:p>
            <a:pPr lvl="1" algn="just"/>
            <a:r>
              <a:rPr lang="es-ES" b="1" dirty="0" err="1"/>
              <a:t>perfluorocarbonos</a:t>
            </a:r>
            <a:r>
              <a:rPr lang="es-ES" b="1" dirty="0"/>
              <a:t> (PFC) de la producción de </a:t>
            </a:r>
            <a:r>
              <a:rPr lang="es-ES" b="1" dirty="0" smtClean="0"/>
              <a:t>aluminio</a:t>
            </a:r>
            <a:endParaRPr lang="sl-SI" b="1" dirty="0" smtClean="0"/>
          </a:p>
          <a:p>
            <a:pPr lvl="1" algn="just"/>
            <a:endParaRPr lang="sl-SI" b="1" dirty="0" smtClean="0"/>
          </a:p>
          <a:p>
            <a:pPr indent="-285750" algn="just"/>
            <a:r>
              <a:rPr lang="es-ES" dirty="0"/>
              <a:t>La participación en el ETS de la UE es obligatorio para las empresas de estos sectores, pero</a:t>
            </a:r>
          </a:p>
          <a:p>
            <a:pPr lvl="1" algn="just"/>
            <a:r>
              <a:rPr lang="es-ES" dirty="0"/>
              <a:t>en algunos sectores sólo las plantas por encima de un cierto tamaño se incluyen</a:t>
            </a:r>
          </a:p>
          <a:p>
            <a:pPr lvl="1" algn="just"/>
            <a:r>
              <a:rPr lang="es-ES" dirty="0"/>
              <a:t>algunas instalaciones pequeñas pueden ser excluidos si los gobiernos ponen en marcha medidas fiscales o de otro tipo que reduzcan sus emisiones en una cantidad equivalente</a:t>
            </a:r>
          </a:p>
          <a:p>
            <a:pPr lvl="1" algn="just"/>
            <a:r>
              <a:rPr lang="es-ES" dirty="0"/>
              <a:t>en el sector de la aviación, hasta el año 2016 el ETS de la UE sólo se aplica a los vuelos entre aeropuertos situados en el Espacio Económico Europeo (EEE).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29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531223"/>
            <a:ext cx="10773214" cy="1320800"/>
          </a:xfrm>
        </p:spPr>
        <p:txBody>
          <a:bodyPr/>
          <a:lstStyle/>
          <a:p>
            <a:r>
              <a:rPr lang="sl-SI" dirty="0" smtClean="0"/>
              <a:t>¿</a:t>
            </a:r>
            <a:r>
              <a:rPr lang="es-ES" dirty="0" smtClean="0"/>
              <a:t>Cuál </a:t>
            </a:r>
            <a:r>
              <a:rPr lang="es-ES" dirty="0"/>
              <a:t>es la función </a:t>
            </a:r>
            <a:r>
              <a:rPr lang="es-ES" dirty="0" smtClean="0"/>
              <a:t>principal</a:t>
            </a:r>
            <a:r>
              <a:rPr lang="sl-SI" dirty="0" smtClean="0"/>
              <a:t> y </a:t>
            </a:r>
            <a:r>
              <a:rPr lang="sl-SI" dirty="0" err="1" smtClean="0"/>
              <a:t>cómo</a:t>
            </a:r>
            <a:r>
              <a:rPr lang="sl-SI" dirty="0" smtClean="0"/>
              <a:t> </a:t>
            </a:r>
            <a:r>
              <a:rPr lang="sl-SI" dirty="0" err="1"/>
              <a:t>funciona</a:t>
            </a:r>
            <a:r>
              <a:rPr lang="sl-SI" dirty="0"/>
              <a:t>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3" y="1649003"/>
            <a:ext cx="11024932" cy="4864814"/>
          </a:xfrm>
        </p:spPr>
        <p:txBody>
          <a:bodyPr>
            <a:normAutofit/>
          </a:bodyPr>
          <a:lstStyle/>
          <a:p>
            <a:r>
              <a:rPr lang="sl-SI" dirty="0" smtClean="0"/>
              <a:t>L</a:t>
            </a:r>
            <a:r>
              <a:rPr lang="es-ES" dirty="0" smtClean="0"/>
              <a:t>imita </a:t>
            </a:r>
            <a:r>
              <a:rPr lang="es-ES" dirty="0"/>
              <a:t>las emisiones de más de 11.000 instalaciones que utilizan energía </a:t>
            </a:r>
            <a:r>
              <a:rPr lang="es-ES" dirty="0" smtClean="0"/>
              <a:t>pesad</a:t>
            </a:r>
            <a:r>
              <a:rPr lang="sl-SI" dirty="0" smtClean="0"/>
              <a:t>a</a:t>
            </a:r>
            <a:r>
              <a:rPr lang="es-ES" dirty="0" smtClean="0"/>
              <a:t> </a:t>
            </a:r>
            <a:r>
              <a:rPr lang="es-ES" dirty="0"/>
              <a:t>(centrales eléctricas y plantas industriales) y aerolíneas </a:t>
            </a:r>
            <a:endParaRPr lang="sl-SI" dirty="0" smtClean="0"/>
          </a:p>
          <a:p>
            <a:r>
              <a:rPr lang="sl-SI" dirty="0" smtClean="0"/>
              <a:t>C</a:t>
            </a:r>
            <a:r>
              <a:rPr lang="es-ES" dirty="0" smtClean="0"/>
              <a:t>ubre </a:t>
            </a:r>
            <a:r>
              <a:rPr lang="es-ES" dirty="0"/>
              <a:t>alrededor del 45% de las emisiones de gases de efecto invernadero de la </a:t>
            </a:r>
            <a:r>
              <a:rPr lang="es-ES" dirty="0" smtClean="0"/>
              <a:t>UE</a:t>
            </a:r>
            <a:endParaRPr lang="sl-SI" dirty="0" smtClean="0"/>
          </a:p>
          <a:p>
            <a:r>
              <a:rPr lang="sl-SI" dirty="0" smtClean="0"/>
              <a:t>4 </a:t>
            </a:r>
            <a:r>
              <a:rPr lang="sl-SI" dirty="0" smtClean="0"/>
              <a:t>fases: </a:t>
            </a:r>
          </a:p>
          <a:p>
            <a:pPr lvl="1"/>
            <a:r>
              <a:rPr lang="sl-SI" dirty="0"/>
              <a:t>Fase 1 (2005-2007)</a:t>
            </a:r>
          </a:p>
          <a:p>
            <a:pPr lvl="1"/>
            <a:r>
              <a:rPr lang="sl-SI" dirty="0"/>
              <a:t>Fase 2 (2008-2012)</a:t>
            </a:r>
          </a:p>
          <a:p>
            <a:pPr lvl="1"/>
            <a:r>
              <a:rPr lang="sl-SI" dirty="0"/>
              <a:t>F</a:t>
            </a:r>
            <a:r>
              <a:rPr lang="es-ES" dirty="0"/>
              <a:t>ase 3 (2013-2020)</a:t>
            </a:r>
            <a:endParaRPr lang="sl-SI" dirty="0"/>
          </a:p>
          <a:p>
            <a:pPr lvl="1"/>
            <a:r>
              <a:rPr lang="sl-SI" dirty="0"/>
              <a:t>F</a:t>
            </a:r>
            <a:r>
              <a:rPr lang="es-ES" dirty="0"/>
              <a:t>ase </a:t>
            </a:r>
            <a:r>
              <a:rPr lang="sl-SI" dirty="0"/>
              <a:t>4</a:t>
            </a:r>
            <a:r>
              <a:rPr lang="es-ES" dirty="0"/>
              <a:t> (20</a:t>
            </a:r>
            <a:r>
              <a:rPr lang="sl-SI" dirty="0"/>
              <a:t>21</a:t>
            </a:r>
            <a:r>
              <a:rPr lang="es-ES" dirty="0"/>
              <a:t>-20</a:t>
            </a:r>
            <a:r>
              <a:rPr lang="sl-SI" dirty="0"/>
              <a:t>3</a:t>
            </a:r>
            <a:r>
              <a:rPr lang="es-ES" dirty="0"/>
              <a:t>0)</a:t>
            </a:r>
            <a:endParaRPr lang="sl-SI" dirty="0"/>
          </a:p>
          <a:p>
            <a:endParaRPr lang="sl-SI" b="1" dirty="0" smtClean="0"/>
          </a:p>
        </p:txBody>
      </p:sp>
    </p:spTree>
    <p:extLst>
      <p:ext uri="{BB962C8B-B14F-4D97-AF65-F5344CB8AC3E}">
        <p14:creationId xmlns:p14="http://schemas.microsoft.com/office/powerpoint/2010/main" val="3652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sl-SI" dirty="0" smtClean="0"/>
              <a:t>C</a:t>
            </a:r>
            <a:r>
              <a:rPr lang="es-ES" dirty="0" err="1" smtClean="0"/>
              <a:t>ap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 smtClean="0"/>
              <a:t>trade</a:t>
            </a:r>
            <a:r>
              <a:rPr lang="en-CA" dirty="0" smtClean="0"/>
              <a:t>”</a:t>
            </a:r>
            <a:endParaRPr lang="sl-SI" dirty="0"/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73" y="1945812"/>
            <a:ext cx="6301891" cy="3543084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79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sl-SI" dirty="0" smtClean="0"/>
              <a:t>C</a:t>
            </a:r>
            <a:r>
              <a:rPr lang="es-ES" dirty="0" err="1" smtClean="0"/>
              <a:t>ap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 smtClean="0"/>
              <a:t>trade</a:t>
            </a:r>
            <a:r>
              <a:rPr lang="en-CA" dirty="0" smtClean="0"/>
              <a:t>”</a:t>
            </a:r>
            <a:endParaRPr lang="sl-SI" dirty="0"/>
          </a:p>
        </p:txBody>
      </p:sp>
      <p:sp>
        <p:nvSpPr>
          <p:cNvPr id="10" name="Označba mesta vsebine 9"/>
          <p:cNvSpPr>
            <a:spLocks noGrp="1"/>
          </p:cNvSpPr>
          <p:nvPr>
            <p:ph sz="half" idx="1"/>
          </p:nvPr>
        </p:nvSpPr>
        <p:spPr>
          <a:xfrm>
            <a:off x="405829" y="5630239"/>
            <a:ext cx="11286162" cy="959623"/>
          </a:xfrm>
        </p:spPr>
        <p:txBody>
          <a:bodyPr/>
          <a:lstStyle/>
          <a:p>
            <a:r>
              <a:rPr lang="sl-SI" dirty="0" smtClean="0"/>
              <a:t>El ETS pone un tope (</a:t>
            </a:r>
            <a:r>
              <a:rPr lang="en-CA" dirty="0" smtClean="0"/>
              <a:t>“</a:t>
            </a:r>
            <a:r>
              <a:rPr lang="sl-SI" dirty="0" smtClean="0"/>
              <a:t>cap</a:t>
            </a:r>
            <a:r>
              <a:rPr lang="en-CA" dirty="0" smtClean="0"/>
              <a:t>”</a:t>
            </a:r>
            <a:r>
              <a:rPr lang="sl-SI" dirty="0" smtClean="0"/>
              <a:t>) </a:t>
            </a:r>
            <a:r>
              <a:rPr lang="sl-SI" dirty="0"/>
              <a:t>a la cantidad total de gases de efecto invernadero que las empresas pueden emitir al a</a:t>
            </a:r>
            <a:r>
              <a:rPr lang="es-UY" dirty="0" err="1" smtClean="0"/>
              <a:t>ño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40" y="1755739"/>
            <a:ext cx="6301893" cy="3543084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758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sl-SI" dirty="0" smtClean="0"/>
              <a:t>C</a:t>
            </a:r>
            <a:r>
              <a:rPr lang="es-ES" dirty="0" err="1"/>
              <a:t>ap</a:t>
            </a:r>
            <a:r>
              <a:rPr lang="es-ES" dirty="0"/>
              <a:t> and </a:t>
            </a:r>
            <a:r>
              <a:rPr lang="es-ES" dirty="0" err="1" smtClean="0"/>
              <a:t>trade</a:t>
            </a:r>
            <a:r>
              <a:rPr lang="en-CA" dirty="0" smtClean="0"/>
              <a:t>”</a:t>
            </a:r>
            <a:endParaRPr lang="sl-SI" dirty="0"/>
          </a:p>
        </p:txBody>
      </p:sp>
      <p:sp>
        <p:nvSpPr>
          <p:cNvPr id="6" name="Označba mesta vsebine 9"/>
          <p:cNvSpPr>
            <a:spLocks noGrp="1"/>
          </p:cNvSpPr>
          <p:nvPr>
            <p:ph sz="half" idx="1"/>
          </p:nvPr>
        </p:nvSpPr>
        <p:spPr>
          <a:xfrm>
            <a:off x="318499" y="5640513"/>
            <a:ext cx="11101227" cy="1714773"/>
          </a:xfrm>
        </p:spPr>
        <p:txBody>
          <a:bodyPr/>
          <a:lstStyle/>
          <a:p>
            <a:r>
              <a:rPr lang="sl-SI" dirty="0" smtClean="0"/>
              <a:t>El ETS pone un tope (</a:t>
            </a:r>
            <a:r>
              <a:rPr lang="en-CA" dirty="0" smtClean="0"/>
              <a:t>“</a:t>
            </a:r>
            <a:r>
              <a:rPr lang="sl-SI" dirty="0" smtClean="0"/>
              <a:t>cap</a:t>
            </a:r>
            <a:r>
              <a:rPr lang="en-CA" dirty="0" smtClean="0"/>
              <a:t>”</a:t>
            </a:r>
            <a:r>
              <a:rPr lang="sl-SI" dirty="0" smtClean="0"/>
              <a:t>) </a:t>
            </a:r>
            <a:r>
              <a:rPr lang="sl-SI" dirty="0"/>
              <a:t>a la cantidad total de gases de efecto invernadero que las empresas pueden emitir al a</a:t>
            </a:r>
            <a:r>
              <a:rPr lang="es-UY" dirty="0" err="1" smtClean="0"/>
              <a:t>ño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8" y="1555394"/>
            <a:ext cx="6301891" cy="3543084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549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sl-SI" dirty="0" smtClean="0"/>
              <a:t>C</a:t>
            </a:r>
            <a:r>
              <a:rPr lang="es-ES" dirty="0" err="1"/>
              <a:t>ap</a:t>
            </a:r>
            <a:r>
              <a:rPr lang="es-ES" dirty="0"/>
              <a:t> and </a:t>
            </a:r>
            <a:r>
              <a:rPr lang="es-ES" dirty="0" err="1" smtClean="0"/>
              <a:t>trade</a:t>
            </a:r>
            <a:r>
              <a:rPr lang="en-CA" dirty="0" smtClean="0"/>
              <a:t>”</a:t>
            </a:r>
            <a:endParaRPr lang="sl-SI" dirty="0"/>
          </a:p>
        </p:txBody>
      </p:sp>
      <p:sp>
        <p:nvSpPr>
          <p:cNvPr id="10" name="Označba mesta vsebine 9"/>
          <p:cNvSpPr>
            <a:spLocks noGrp="1"/>
          </p:cNvSpPr>
          <p:nvPr>
            <p:ph sz="half" idx="1"/>
          </p:nvPr>
        </p:nvSpPr>
        <p:spPr>
          <a:xfrm>
            <a:off x="1223666" y="5795481"/>
            <a:ext cx="10786824" cy="1997606"/>
          </a:xfrm>
        </p:spPr>
        <p:txBody>
          <a:bodyPr/>
          <a:lstStyle/>
          <a:p>
            <a:r>
              <a:rPr lang="sl-SI" dirty="0"/>
              <a:t>L</a:t>
            </a:r>
            <a:r>
              <a:rPr lang="es-UY" dirty="0" smtClean="0"/>
              <a:t>as </a:t>
            </a:r>
            <a:r>
              <a:rPr lang="es-UY" dirty="0"/>
              <a:t>empresas deben tener suficientes permisos para cubrir sus </a:t>
            </a:r>
            <a:r>
              <a:rPr lang="es-UY" dirty="0" smtClean="0"/>
              <a:t>emisiones</a:t>
            </a:r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54" y="1690688"/>
            <a:ext cx="6301891" cy="3543084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576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</TotalTime>
  <Words>1452</Words>
  <Application>Microsoft Office PowerPoint</Application>
  <PresentationFormat>Panorámica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Yu Gothic</vt:lpstr>
      <vt:lpstr>Arial</vt:lpstr>
      <vt:lpstr>Calibri</vt:lpstr>
      <vt:lpstr>Calibri Light</vt:lpstr>
      <vt:lpstr>inherit</vt:lpstr>
      <vt:lpstr>Verdana</vt:lpstr>
      <vt:lpstr>Tema de Office</vt:lpstr>
      <vt:lpstr>El Sistema de Comercio de Emisiones de la Unión Europea (The European Union Emissions Trading System – EU ETS)   </vt:lpstr>
      <vt:lpstr>¿Qué es ETS de la UE?</vt:lpstr>
      <vt:lpstr> El inicio del sistema</vt:lpstr>
      <vt:lpstr>Sectores y gases cubiertos</vt:lpstr>
      <vt:lpstr>¿Cuál es la función principal y cómo funciona?</vt:lpstr>
      <vt:lpstr>“Cap and trade”</vt:lpstr>
      <vt:lpstr>“Cap and trade”</vt:lpstr>
      <vt:lpstr>“Cap and trade”</vt:lpstr>
      <vt:lpstr>“Cap and trade”</vt:lpstr>
      <vt:lpstr>“Cap and trade”</vt:lpstr>
      <vt:lpstr>“Cap and trade”</vt:lpstr>
      <vt:lpstr>“Cap and trade”</vt:lpstr>
      <vt:lpstr>El tope de emisiones</vt:lpstr>
      <vt:lpstr>Fase 1 (2005-2007)</vt:lpstr>
      <vt:lpstr>Presentación de PowerPoint</vt:lpstr>
      <vt:lpstr>Fase 2 (2008-2012)</vt:lpstr>
      <vt:lpstr>Fase 3 (2013-2020)</vt:lpstr>
      <vt:lpstr>Fase 4 (2021-2030)</vt:lpstr>
      <vt:lpstr>La financiación de la innovación baja en carbono y la modernización del sector energético</vt:lpstr>
      <vt:lpstr>Las reformas estructurales de la ETS de la UE</vt:lpstr>
      <vt:lpstr>‘Back-loading’ de las subastas en la fase 3</vt:lpstr>
      <vt:lpstr>Reserva de la estabilidad del mercado </vt:lpstr>
      <vt:lpstr>La subasta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de Comercio de Emisiones de la Unión Europea (The European Union Emissions Trading System – EU ETS)</dc:title>
  <dc:creator>Saša</dc:creator>
  <cp:lastModifiedBy>Marcelo Caffera</cp:lastModifiedBy>
  <cp:revision>100</cp:revision>
  <dcterms:created xsi:type="dcterms:W3CDTF">2016-06-05T19:35:46Z</dcterms:created>
  <dcterms:modified xsi:type="dcterms:W3CDTF">2018-10-31T13:03:37Z</dcterms:modified>
</cp:coreProperties>
</file>