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5" r:id="rId5"/>
    <p:sldId id="294" r:id="rId6"/>
    <p:sldId id="322" r:id="rId7"/>
    <p:sldId id="323" r:id="rId8"/>
    <p:sldId id="296" r:id="rId9"/>
    <p:sldId id="298" r:id="rId10"/>
    <p:sldId id="299" r:id="rId11"/>
    <p:sldId id="302" r:id="rId12"/>
    <p:sldId id="304" r:id="rId13"/>
    <p:sldId id="315" r:id="rId14"/>
    <p:sldId id="325" r:id="rId15"/>
    <p:sldId id="326" r:id="rId16"/>
    <p:sldId id="327" r:id="rId17"/>
    <p:sldId id="307" r:id="rId18"/>
    <p:sldId id="305" r:id="rId19"/>
    <p:sldId id="308" r:id="rId20"/>
    <p:sldId id="306" r:id="rId21"/>
    <p:sldId id="309" r:id="rId22"/>
    <p:sldId id="311" r:id="rId23"/>
    <p:sldId id="310" r:id="rId24"/>
    <p:sldId id="312" r:id="rId25"/>
    <p:sldId id="313" r:id="rId26"/>
    <p:sldId id="314" r:id="rId27"/>
    <p:sldId id="324" r:id="rId28"/>
    <p:sldId id="272" r:id="rId29"/>
    <p:sldId id="273" r:id="rId30"/>
    <p:sldId id="276" r:id="rId31"/>
    <p:sldId id="274" r:id="rId32"/>
    <p:sldId id="275" r:id="rId33"/>
    <p:sldId id="259" r:id="rId34"/>
    <p:sldId id="277" r:id="rId35"/>
    <p:sldId id="264" r:id="rId36"/>
    <p:sldId id="260" r:id="rId37"/>
    <p:sldId id="284" r:id="rId38"/>
    <p:sldId id="278" r:id="rId39"/>
    <p:sldId id="279" r:id="rId40"/>
    <p:sldId id="280" r:id="rId41"/>
    <p:sldId id="281" r:id="rId42"/>
    <p:sldId id="282" r:id="rId43"/>
    <p:sldId id="283" r:id="rId44"/>
    <p:sldId id="285" r:id="rId45"/>
    <p:sldId id="286" r:id="rId46"/>
    <p:sldId id="287" r:id="rId47"/>
    <p:sldId id="288" r:id="rId48"/>
    <p:sldId id="289" r:id="rId49"/>
    <p:sldId id="290" r:id="rId50"/>
    <p:sldId id="291" r:id="rId51"/>
    <p:sldId id="328" r:id="rId52"/>
    <p:sldId id="329" r:id="rId53"/>
    <p:sldId id="330" r:id="rId54"/>
    <p:sldId id="331" r:id="rId55"/>
    <p:sldId id="332" r:id="rId56"/>
    <p:sldId id="333" r:id="rId57"/>
    <p:sldId id="334" r:id="rId58"/>
    <p:sldId id="335" r:id="rId59"/>
    <p:sldId id="336" r:id="rId60"/>
    <p:sldId id="337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50" r:id="rId73"/>
    <p:sldId id="351" r:id="rId74"/>
    <p:sldId id="352" r:id="rId75"/>
    <p:sldId id="353" r:id="rId76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4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6884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024013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9022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2628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9030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3065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1972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808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180030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3151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7889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905E2-38CB-4FC9-9C31-D9D10761383B}" type="datetimeFigureOut">
              <a:rPr lang="es-UY" smtClean="0"/>
              <a:t>31/10/2018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8790A-D2F6-4A54-9FBB-10A7E14405E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5353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3.epa.gov/airmarkets/progress/reports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airmarkets/progress/progress-report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camddataandmaps.epa.gov/gd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qmd.gov/home/programs/business/about-reclaim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qmd.gov/home/programs/business/about-reclaim/reclaim-trading-credits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qmd.gov/home/programs/business/about-reclaim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b.ca.gov/cc/scopingplan/scopingplan.htm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/>
              <a:t>Mercados de Aire Limpio de EEUU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8206680" cy="1752600"/>
          </a:xfrm>
        </p:spPr>
        <p:txBody>
          <a:bodyPr/>
          <a:lstStyle/>
          <a:p>
            <a:r>
              <a:rPr lang="es-UY" dirty="0" smtClean="0"/>
              <a:t>Historia y Actualidad</a:t>
            </a:r>
          </a:p>
          <a:p>
            <a:r>
              <a:rPr lang="es-UY" dirty="0" smtClean="0">
                <a:hlinkClick r:id="rId2"/>
              </a:rPr>
              <a:t>https://www3.epa.gov/airmarkets/progress/reports/index.html</a:t>
            </a:r>
            <a:r>
              <a:rPr lang="es-UY" dirty="0" smtClean="0"/>
              <a:t>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806933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Sulfur Dioxide (SO2) Allowance Trading Program: </a:t>
            </a:r>
            <a:r>
              <a:rPr lang="en-US" sz="4000" b="1" dirty="0" err="1" smtClean="0"/>
              <a:t>Fases</a:t>
            </a:r>
            <a:endParaRPr lang="es-ES" sz="4000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endParaRPr lang="es-ES_tradnl" sz="2800" dirty="0"/>
          </a:p>
          <a:p>
            <a:pPr lvl="1" algn="just" eaLnBrk="1" hangingPunct="1">
              <a:lnSpc>
                <a:spcPct val="80000"/>
              </a:lnSpc>
            </a:pPr>
            <a:r>
              <a:rPr lang="es-ES_tradnl" sz="2400" dirty="0"/>
              <a:t>7 + entraron como </a:t>
            </a:r>
            <a:r>
              <a:rPr lang="es-ES_tradnl" sz="2400" i="1" dirty="0"/>
              <a:t>plantas de “compensación”</a:t>
            </a:r>
            <a:endParaRPr lang="es-ES_tradnl" sz="2400" dirty="0"/>
          </a:p>
          <a:p>
            <a:pPr algn="just" eaLnBrk="1" hangingPunct="1">
              <a:lnSpc>
                <a:spcPct val="90000"/>
              </a:lnSpc>
            </a:pPr>
            <a:endParaRPr lang="es-ES_tradnl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s-ES_tradnl" sz="2800" i="1" dirty="0" smtClean="0"/>
              <a:t>Plantas de “compensación”: </a:t>
            </a:r>
            <a:r>
              <a:rPr lang="es-ES_tradnl" sz="2800" dirty="0" smtClean="0"/>
              <a:t>anticipando que los operadores de las plantas podían trasladar producción de plantas Fase 1 a plantas Fase 2, el programa permite que los operadores presenten un plan de traslado de emisiones de una a otra (planta de compensación)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sz="2800" dirty="0" smtClean="0"/>
              <a:t>Ambas plantas entran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E355F6B-E2C8-475F-A3F6-F793FB35DEC7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D3916-9C7D-4169-81BF-BF8B39EF5CBA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7650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s-ES" sz="4000" b="1" dirty="0" smtClean="0"/>
              <a:t>SO</a:t>
            </a:r>
            <a:r>
              <a:rPr lang="es-ES" sz="4000" b="1" baseline="-25000" dirty="0" smtClean="0"/>
              <a:t>2</a:t>
            </a:r>
            <a:r>
              <a:rPr lang="es-ES" sz="4000" baseline="-25000" dirty="0" smtClean="0"/>
              <a:t> </a:t>
            </a:r>
            <a:r>
              <a:rPr lang="en-US" sz="4000" b="1" dirty="0" smtClean="0"/>
              <a:t>Allowance Trading Program: el </a:t>
            </a:r>
            <a:r>
              <a:rPr lang="en-US" sz="4000" b="1" dirty="0" err="1" smtClean="0"/>
              <a:t>límite</a:t>
            </a:r>
            <a:r>
              <a:rPr lang="en-US" sz="4000" b="1" dirty="0" smtClean="0"/>
              <a:t> global de </a:t>
            </a:r>
            <a:r>
              <a:rPr lang="en-US" sz="4000" b="1" dirty="0" err="1" smtClean="0"/>
              <a:t>emisiones</a:t>
            </a:r>
            <a:r>
              <a:rPr lang="en-US" sz="4000" b="1" dirty="0" smtClean="0"/>
              <a:t> (el “cap”)</a:t>
            </a:r>
            <a:endParaRPr lang="es-E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Se </a:t>
            </a:r>
            <a:r>
              <a:rPr lang="en-US" sz="2800" dirty="0" err="1" smtClean="0"/>
              <a:t>determinó</a:t>
            </a:r>
            <a:r>
              <a:rPr lang="en-US" sz="2800" dirty="0" smtClean="0"/>
              <a:t> </a:t>
            </a:r>
            <a:r>
              <a:rPr lang="en-US" sz="2800" dirty="0" err="1" smtClean="0"/>
              <a:t>multiplicando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</a:t>
            </a:r>
            <a:r>
              <a:rPr lang="en-US" sz="2800" dirty="0" err="1" smtClean="0"/>
              <a:t>tasa</a:t>
            </a:r>
            <a:r>
              <a:rPr lang="en-US" sz="2800" dirty="0" smtClean="0"/>
              <a:t> de </a:t>
            </a:r>
            <a:r>
              <a:rPr lang="en-US" sz="2800" dirty="0" err="1" smtClean="0"/>
              <a:t>emisión</a:t>
            </a:r>
            <a:r>
              <a:rPr lang="en-US" sz="2800" dirty="0" smtClean="0"/>
              <a:t> </a:t>
            </a:r>
            <a:r>
              <a:rPr lang="en-US" sz="2800" dirty="0" err="1" smtClean="0"/>
              <a:t>fija</a:t>
            </a:r>
            <a:r>
              <a:rPr lang="en-US" sz="2800" dirty="0" smtClean="0"/>
              <a:t> de 2,5 </a:t>
            </a:r>
            <a:r>
              <a:rPr lang="en-US" sz="2800" dirty="0" err="1" smtClean="0"/>
              <a:t>libras</a:t>
            </a:r>
            <a:r>
              <a:rPr lang="en-US" sz="2800" dirty="0" smtClean="0"/>
              <a:t> de </a:t>
            </a:r>
            <a:r>
              <a:rPr lang="es-ES" sz="2800" dirty="0" smtClean="0"/>
              <a:t>SO</a:t>
            </a:r>
            <a:r>
              <a:rPr lang="es-ES" sz="2800" baseline="-25000" dirty="0" smtClean="0"/>
              <a:t>2 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millón</a:t>
            </a:r>
            <a:r>
              <a:rPr lang="en-US" sz="2800" dirty="0" smtClean="0"/>
              <a:t> de British thermal units (Btu) de </a:t>
            </a:r>
            <a:r>
              <a:rPr lang="en-US" sz="2800" dirty="0" err="1" smtClean="0"/>
              <a:t>insumo-calor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la </a:t>
            </a:r>
            <a:r>
              <a:rPr lang="en-US" sz="2800" dirty="0" err="1" smtClean="0"/>
              <a:t>línea</a:t>
            </a:r>
            <a:r>
              <a:rPr lang="en-US" sz="2800" dirty="0" smtClean="0"/>
              <a:t> de base de </a:t>
            </a:r>
            <a:r>
              <a:rPr lang="en-US" sz="2800" dirty="0" err="1" smtClean="0"/>
              <a:t>insumo-calor</a:t>
            </a:r>
            <a:r>
              <a:rPr lang="en-US" sz="2800" dirty="0" smtClean="0"/>
              <a:t>, el </a:t>
            </a:r>
            <a:r>
              <a:rPr lang="en-US" sz="2800" dirty="0" err="1" smtClean="0"/>
              <a:t>nivel</a:t>
            </a:r>
            <a:r>
              <a:rPr lang="en-US" sz="2800" dirty="0" smtClean="0"/>
              <a:t> </a:t>
            </a:r>
            <a:r>
              <a:rPr lang="en-US" sz="2800" dirty="0" err="1" smtClean="0"/>
              <a:t>promedio</a:t>
            </a:r>
            <a:r>
              <a:rPr lang="en-US" sz="2800" dirty="0" smtClean="0"/>
              <a:t> de 1985-1987.</a:t>
            </a:r>
          </a:p>
          <a:p>
            <a:r>
              <a:rPr lang="es-ES_tradnl" sz="2800" dirty="0"/>
              <a:t>Primer año del programa (1995) las plantas Fase I recibieron permisos por un total de 8,74 millones de toneladas de </a:t>
            </a:r>
            <a:r>
              <a:rPr lang="es-ES" sz="2800" dirty="0"/>
              <a:t>SO</a:t>
            </a:r>
            <a:r>
              <a:rPr lang="es-ES" sz="2800" baseline="-25000" dirty="0"/>
              <a:t>2 </a:t>
            </a:r>
            <a:endParaRPr lang="es-ES_tradnl" sz="2800" dirty="0"/>
          </a:p>
          <a:p>
            <a:r>
              <a:rPr lang="en-US" sz="2800" dirty="0" smtClean="0"/>
              <a:t> </a:t>
            </a:r>
            <a:r>
              <a:rPr lang="es-ES_tradnl" sz="2800" dirty="0"/>
              <a:t>De allí fue bajando hasta que ingresaron las plantas “Fase II”</a:t>
            </a:r>
            <a:endParaRPr lang="en-US" sz="28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0C76D3-2C30-4461-80DC-F8B56E1A22CC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71F5E-633B-4F43-8953-D51D3A20E9C2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33299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05122"/>
            <a:ext cx="878497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 dirty="0" smtClean="0"/>
              <a:t>SO</a:t>
            </a:r>
            <a:r>
              <a:rPr lang="es-ES" sz="4000" b="1" baseline="-25000" dirty="0" smtClean="0"/>
              <a:t>2 </a:t>
            </a:r>
            <a:r>
              <a:rPr lang="en-US" sz="4000" b="1" dirty="0" smtClean="0"/>
              <a:t> Allowance Trading Program: el </a:t>
            </a:r>
            <a:r>
              <a:rPr lang="en-US" sz="4000" b="1" dirty="0" err="1" smtClean="0"/>
              <a:t>límite</a:t>
            </a:r>
            <a:r>
              <a:rPr lang="en-US" sz="4000" b="1" dirty="0" smtClean="0"/>
              <a:t> global de </a:t>
            </a:r>
            <a:r>
              <a:rPr lang="en-US" sz="4000" b="1" dirty="0" err="1" smtClean="0"/>
              <a:t>emisiones</a:t>
            </a:r>
            <a:r>
              <a:rPr lang="en-US" sz="4000" b="1" dirty="0" smtClean="0"/>
              <a:t> (el “cap”)</a:t>
            </a:r>
            <a:endParaRPr lang="es-ES" sz="4000" b="1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700"/>
              </a:spcAft>
            </a:pPr>
            <a:r>
              <a:rPr lang="es-ES" sz="2800" dirty="0" smtClean="0"/>
              <a:t>Desde 2002 se asignan un total de 9,5 millones de permisos por año.</a:t>
            </a:r>
          </a:p>
          <a:p>
            <a:pPr eaLnBrk="1" hangingPunct="1">
              <a:spcAft>
                <a:spcPts val="700"/>
              </a:spcAft>
            </a:pPr>
            <a:r>
              <a:rPr lang="es-ES" sz="2800" dirty="0" smtClean="0"/>
              <a:t>Desde 2010: 8,95 millones, para siempre</a:t>
            </a:r>
          </a:p>
          <a:p>
            <a:pPr eaLnBrk="1" hangingPunct="1">
              <a:spcAft>
                <a:spcPts val="700"/>
              </a:spcAft>
            </a:pPr>
            <a:r>
              <a:rPr lang="es-ES" sz="2800" dirty="0" smtClean="0"/>
              <a:t>Fuente: </a:t>
            </a:r>
            <a:r>
              <a:rPr lang="es-ES" sz="2800" dirty="0" err="1" smtClean="0"/>
              <a:t>Acid</a:t>
            </a:r>
            <a:r>
              <a:rPr lang="es-ES" sz="2800" dirty="0" smtClean="0"/>
              <a:t> Rain </a:t>
            </a:r>
            <a:r>
              <a:rPr lang="es-ES" sz="2800" dirty="0" err="1" smtClean="0"/>
              <a:t>Program</a:t>
            </a:r>
            <a:r>
              <a:rPr lang="es-ES" sz="2800" dirty="0" smtClean="0"/>
              <a:t>. </a:t>
            </a:r>
            <a:r>
              <a:rPr lang="es-ES" sz="2800" dirty="0" err="1" smtClean="0"/>
              <a:t>Progress</a:t>
            </a:r>
            <a:r>
              <a:rPr lang="es-ES" sz="2800" dirty="0" smtClean="0"/>
              <a:t> </a:t>
            </a:r>
            <a:r>
              <a:rPr lang="es-ES" sz="2800" dirty="0" err="1" smtClean="0"/>
              <a:t>Reports</a:t>
            </a:r>
            <a:r>
              <a:rPr lang="es-ES" sz="2800" dirty="0" smtClean="0"/>
              <a:t> EPA.</a:t>
            </a:r>
          </a:p>
          <a:p>
            <a:pPr eaLnBrk="1" hangingPunct="1">
              <a:spcAft>
                <a:spcPts val="700"/>
              </a:spcAft>
            </a:pPr>
            <a:r>
              <a:rPr lang="es-ES" sz="2800" dirty="0" smtClean="0">
                <a:hlinkClick r:id="rId2"/>
              </a:rPr>
              <a:t>http://www.epa.gov/airmarkets/progress/progress-reports.html</a:t>
            </a:r>
            <a:r>
              <a:rPr lang="es-ES" sz="2800" dirty="0" smtClean="0"/>
              <a:t>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E31BF4-829E-4EFA-9677-BA3373BD1AA2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C4CAED-2852-4755-BE64-9E9F97D6A699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81823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 dirty="0" smtClean="0"/>
              <a:t>SO</a:t>
            </a:r>
            <a:r>
              <a:rPr lang="es-ES" sz="4000" b="1" baseline="-25000" dirty="0" smtClean="0"/>
              <a:t>2</a:t>
            </a:r>
            <a:r>
              <a:rPr lang="es-ES" sz="4000" baseline="-25000" dirty="0" smtClean="0"/>
              <a:t> </a:t>
            </a:r>
            <a:r>
              <a:rPr lang="en-US" sz="4000" b="1" dirty="0" smtClean="0"/>
              <a:t> Allowance Trading Program: Sistema de </a:t>
            </a:r>
            <a:r>
              <a:rPr lang="en-US" sz="4000" b="1" dirty="0" err="1" smtClean="0"/>
              <a:t>transacciones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línea</a:t>
            </a:r>
            <a:endParaRPr lang="es-ES" sz="4000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endParaRPr lang="es-ES" smtClean="0"/>
          </a:p>
          <a:p>
            <a:pPr algn="just" eaLnBrk="1" hangingPunct="1"/>
            <a:r>
              <a:rPr lang="es-ES" smtClean="0"/>
              <a:t>En Diciembre 2001 EPA pone en funcionamiento sistema en línea para transacciones</a:t>
            </a:r>
          </a:p>
          <a:p>
            <a:pPr eaLnBrk="1" hangingPunct="1"/>
            <a:endParaRPr lang="es-ES" smtClean="0"/>
          </a:p>
          <a:p>
            <a:pPr algn="just" eaLnBrk="1" hangingPunct="1"/>
            <a:r>
              <a:rPr lang="es-ES" smtClean="0"/>
              <a:t>En 2005 98% de las transacciones son por este sistema</a:t>
            </a:r>
          </a:p>
          <a:p>
            <a:pPr eaLnBrk="1" hangingPunct="1"/>
            <a:endParaRPr lang="es-ES" smtClean="0"/>
          </a:p>
          <a:p>
            <a:pPr eaLnBrk="1" hangingPunct="1"/>
            <a:endParaRPr lang="es-E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4A387D-2536-4320-A099-358F6F3811B8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CEC69-4819-4997-B9D7-3DB2C43C4171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34747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SO</a:t>
            </a:r>
            <a:r>
              <a:rPr lang="es-ES" b="1" baseline="-25000" dirty="0"/>
              <a:t>2</a:t>
            </a:r>
            <a:r>
              <a:rPr lang="es-ES" baseline="-25000" dirty="0"/>
              <a:t> </a:t>
            </a:r>
            <a:r>
              <a:rPr lang="en-US" b="1" dirty="0"/>
              <a:t> Allowance Trading </a:t>
            </a:r>
            <a:r>
              <a:rPr lang="en-US" b="1" dirty="0" smtClean="0"/>
              <a:t>Program: </a:t>
            </a:r>
            <a:r>
              <a:rPr lang="es-ES" dirty="0" smtClean="0"/>
              <a:t>Reporte y Monitoreo de Emisiones</a:t>
            </a:r>
            <a:endParaRPr lang="es-UY" dirty="0" smtClean="0"/>
          </a:p>
        </p:txBody>
      </p:sp>
      <p:sp>
        <p:nvSpPr>
          <p:cNvPr id="2765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El Programa de Lluvia Ácida requiere que las fuentes reguladas midan y reporten sus emisiones usando un sistema de monitoreo continuo de emisiones (CEMS)</a:t>
            </a:r>
          </a:p>
          <a:p>
            <a:r>
              <a:rPr lang="es-UY" dirty="0" smtClean="0"/>
              <a:t>99% de las emisiones de las fuentes dentro del Programa son monitoreadas de esta forma.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BC802B-A6A9-4C01-9D85-C36B820FD791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397AEE-3651-423C-B07C-553AD1932567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54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SO</a:t>
            </a:r>
            <a:r>
              <a:rPr lang="es-ES" b="1" baseline="-25000" dirty="0"/>
              <a:t>2</a:t>
            </a:r>
            <a:r>
              <a:rPr lang="es-ES" baseline="-25000" dirty="0"/>
              <a:t> </a:t>
            </a:r>
            <a:r>
              <a:rPr lang="en-US" b="1" dirty="0"/>
              <a:t> Allowance Trading </a:t>
            </a:r>
            <a:r>
              <a:rPr lang="en-US" b="1" dirty="0" smtClean="0"/>
              <a:t>Program: </a:t>
            </a:r>
            <a:r>
              <a:rPr lang="es-ES" dirty="0" smtClean="0"/>
              <a:t>Reporte y Monitoreo de Emisiones</a:t>
            </a:r>
            <a:endParaRPr lang="es-UY" dirty="0" smtClean="0"/>
          </a:p>
        </p:txBody>
      </p:sp>
      <p:sp>
        <p:nvSpPr>
          <p:cNvPr id="2867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Los sistemas de monitoreo son puntos fundamentales del diseño del Programa de Lluvia Ácida. </a:t>
            </a:r>
          </a:p>
          <a:p>
            <a:r>
              <a:rPr lang="es-UY" dirty="0" smtClean="0"/>
              <a:t>Desde 1995 las fuentes afectadas han cumplido con requerimientos de monitoreo exigentes. </a:t>
            </a:r>
          </a:p>
          <a:p>
            <a:r>
              <a:rPr lang="es-UY" dirty="0" smtClean="0"/>
              <a:t>Reportan emisiones horarias en informes electrónicos trimestrales a la EPA. 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BC802B-A6A9-4C01-9D85-C36B820FD791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DA51F-F348-4E28-A144-8FA978F5F8C4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1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>SO</a:t>
            </a:r>
            <a:r>
              <a:rPr lang="es-ES" b="1" baseline="-25000" dirty="0"/>
              <a:t>2</a:t>
            </a:r>
            <a:r>
              <a:rPr lang="es-ES" baseline="-25000" dirty="0"/>
              <a:t> </a:t>
            </a:r>
            <a:r>
              <a:rPr lang="en-US" b="1" dirty="0"/>
              <a:t> Allowance Trading </a:t>
            </a:r>
            <a:r>
              <a:rPr lang="en-US" b="1" dirty="0" smtClean="0"/>
              <a:t>Program: </a:t>
            </a:r>
            <a:r>
              <a:rPr lang="es-ES" dirty="0" smtClean="0"/>
              <a:t>Reporte y Monitoreo de Emisiones</a:t>
            </a:r>
            <a:endParaRPr lang="es-UY" dirty="0" smtClean="0"/>
          </a:p>
        </p:txBody>
      </p:sp>
      <p:sp>
        <p:nvSpPr>
          <p:cNvPr id="296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smtClean="0"/>
              <a:t>La EPA audita estos reportes con programas (software) automáticos</a:t>
            </a:r>
          </a:p>
          <a:p>
            <a:r>
              <a:rPr lang="es-UY" smtClean="0"/>
              <a:t>Todos los datos están disponibles al público en el sitio </a:t>
            </a:r>
            <a:r>
              <a:rPr lang="es-UY" smtClean="0">
                <a:hlinkClick r:id="rId2"/>
              </a:rPr>
              <a:t>Data and Maps</a:t>
            </a:r>
            <a:r>
              <a:rPr lang="es-UY" smtClean="0"/>
              <a:t> de EPA’s Clean Air Markets Division (CAMD).</a:t>
            </a:r>
          </a:p>
          <a:p>
            <a:r>
              <a:rPr lang="es-UY" smtClean="0"/>
              <a:t>El sitio ofrece acceso también a información sobre fuentes, permisos, cumplimiento y calidad del aire.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BC802B-A6A9-4C01-9D85-C36B820FD791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D1A3C-DC95-405D-94AF-4C729B42B266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77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b="1" dirty="0" smtClean="0"/>
              <a:t>SO</a:t>
            </a:r>
            <a:r>
              <a:rPr lang="es-ES" sz="4000" b="1" baseline="-25000" dirty="0" smtClean="0"/>
              <a:t>2</a:t>
            </a:r>
            <a:r>
              <a:rPr lang="es-ES" sz="4000" baseline="-25000" dirty="0" smtClean="0"/>
              <a:t> </a:t>
            </a:r>
            <a:r>
              <a:rPr lang="en-US" sz="4000" b="1" dirty="0" smtClean="0"/>
              <a:t> Allowance Trading Program: </a:t>
            </a:r>
            <a:r>
              <a:rPr lang="en-US" sz="4000" dirty="0" err="1" smtClean="0"/>
              <a:t>Resultados</a:t>
            </a:r>
            <a:endParaRPr lang="es-ES" sz="40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_tradnl" sz="2800" dirty="0" smtClean="0"/>
              <a:t>Reducción de emisiones</a:t>
            </a:r>
          </a:p>
          <a:p>
            <a:pPr lvl="1" algn="just">
              <a:lnSpc>
                <a:spcPct val="90000"/>
              </a:lnSpc>
            </a:pPr>
            <a:r>
              <a:rPr lang="es-ES_tradnl" sz="2400" dirty="0" smtClean="0"/>
              <a:t>1980 – 2008: 17.3 millones de toneladas a 7,6 millones de toneladas: 56%</a:t>
            </a:r>
          </a:p>
          <a:p>
            <a:pPr lvl="1" algn="just">
              <a:lnSpc>
                <a:spcPct val="90000"/>
              </a:lnSpc>
            </a:pPr>
            <a:r>
              <a:rPr lang="es-ES_tradnl" sz="2400" dirty="0" smtClean="0"/>
              <a:t>52% respecto de los niveles de 1990</a:t>
            </a:r>
          </a:p>
          <a:p>
            <a:pPr lvl="1" algn="just">
              <a:lnSpc>
                <a:spcPct val="90000"/>
              </a:lnSpc>
            </a:pPr>
            <a:r>
              <a:rPr lang="es-ES_tradnl" sz="2400" dirty="0" smtClean="0"/>
              <a:t>2008 - 2007 (15%) en su mayor parte se debió al incremento en el uso de “depuradores” por parte de las plantas</a:t>
            </a:r>
          </a:p>
          <a:p>
            <a:pPr lvl="1" algn="just">
              <a:lnSpc>
                <a:spcPct val="90000"/>
              </a:lnSpc>
            </a:pPr>
            <a:r>
              <a:rPr lang="es-ES_tradnl" sz="2400" dirty="0"/>
              <a:t>Nº de depuradores reportados salta de 246 en 2007 a 295 en 2008. (20%).</a:t>
            </a:r>
          </a:p>
          <a:p>
            <a:pPr lvl="1" algn="just">
              <a:lnSpc>
                <a:spcPct val="90000"/>
              </a:lnSpc>
            </a:pPr>
            <a:r>
              <a:rPr lang="en-US" sz="2400" dirty="0"/>
              <a:t>Este </a:t>
            </a:r>
            <a:r>
              <a:rPr lang="en-US" sz="2400" dirty="0" err="1"/>
              <a:t>incremento</a:t>
            </a:r>
            <a:r>
              <a:rPr lang="en-US" sz="2400" dirty="0"/>
              <a:t> </a:t>
            </a:r>
            <a:r>
              <a:rPr lang="en-US" sz="2400" dirty="0" err="1"/>
              <a:t>llevó</a:t>
            </a:r>
            <a:r>
              <a:rPr lang="en-US" sz="2400" dirty="0"/>
              <a:t> a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caída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tasa</a:t>
            </a:r>
            <a:r>
              <a:rPr lang="en-US" sz="2400" dirty="0"/>
              <a:t> general de </a:t>
            </a:r>
            <a:r>
              <a:rPr lang="en-US" sz="2400" dirty="0" err="1"/>
              <a:t>emisiones</a:t>
            </a:r>
            <a:r>
              <a:rPr lang="en-US" sz="2400" dirty="0"/>
              <a:t> de SO</a:t>
            </a:r>
            <a:r>
              <a:rPr lang="en-US" sz="2400" baseline="-25000" dirty="0"/>
              <a:t>2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unidades</a:t>
            </a:r>
            <a:r>
              <a:rPr lang="en-US" sz="2400" dirty="0"/>
              <a:t> del </a:t>
            </a:r>
            <a:r>
              <a:rPr lang="en-US" sz="2400" dirty="0" err="1"/>
              <a:t>programa</a:t>
            </a:r>
            <a:r>
              <a:rPr lang="en-US" sz="2400" dirty="0"/>
              <a:t>  de 0,64 </a:t>
            </a:r>
            <a:r>
              <a:rPr lang="en-US" sz="2400" dirty="0" err="1"/>
              <a:t>lb</a:t>
            </a:r>
            <a:r>
              <a:rPr lang="en-US" sz="2400" dirty="0"/>
              <a:t>/</a:t>
            </a:r>
            <a:r>
              <a:rPr lang="en-US" sz="2400" dirty="0" err="1"/>
              <a:t>mmBtu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2007 versus 0,56 </a:t>
            </a:r>
            <a:r>
              <a:rPr lang="en-US" sz="2400" dirty="0" err="1"/>
              <a:t>lb</a:t>
            </a:r>
            <a:r>
              <a:rPr lang="en-US" sz="2400" dirty="0"/>
              <a:t>/</a:t>
            </a:r>
            <a:r>
              <a:rPr lang="en-US" sz="2400" dirty="0" err="1"/>
              <a:t>mmBtu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2008. </a:t>
            </a:r>
          </a:p>
          <a:p>
            <a:pPr lvl="1" algn="just">
              <a:lnSpc>
                <a:spcPct val="90000"/>
              </a:lnSpc>
            </a:pPr>
            <a:endParaRPr lang="es-ES_tradnl" sz="24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98501F-AF03-4329-9878-EFDBE88F6778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5D13A-16C0-4C57-B772-6FA16612A6E8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36024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F56F98-DEC3-437E-AE62-B6ECA236778F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19635-630C-4DB1-83F0-AEE393D69F0D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04664"/>
            <a:ext cx="8928992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2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09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Sulfur Dioxide (</a:t>
            </a:r>
            <a:r>
              <a:rPr lang="es-ES" sz="4000" smtClean="0"/>
              <a:t>SO</a:t>
            </a:r>
            <a:r>
              <a:rPr lang="es-ES" sz="4000" baseline="-25000" smtClean="0"/>
              <a:t>2 </a:t>
            </a:r>
            <a:r>
              <a:rPr lang="en-US" sz="4000" b="1" smtClean="0"/>
              <a:t>) Allowance Trading Program</a:t>
            </a:r>
            <a:endParaRPr lang="es-ES" sz="4000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800" dirty="0" smtClean="0"/>
              <a:t>Recordar que </a:t>
            </a:r>
            <a:r>
              <a:rPr lang="es-UY" sz="2800" dirty="0" smtClean="0"/>
              <a:t>asignaciones </a:t>
            </a:r>
            <a:r>
              <a:rPr lang="es-UY" sz="2800" dirty="0"/>
              <a:t>de los permisos en la Fase II en 2000 fueron hechas en base a una tasa de emisión de SO</a:t>
            </a:r>
            <a:r>
              <a:rPr lang="es-UY" sz="2800" baseline="-25000" dirty="0"/>
              <a:t>2</a:t>
            </a:r>
            <a:r>
              <a:rPr lang="es-UY" sz="2800" dirty="0"/>
              <a:t> 1,2 lb/</a:t>
            </a:r>
            <a:r>
              <a:rPr lang="es-UY" sz="2800" dirty="0" err="1"/>
              <a:t>mmBtu</a:t>
            </a:r>
            <a:r>
              <a:rPr lang="es-UY" sz="2800" dirty="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UY" sz="2800" dirty="0" smtClean="0"/>
              <a:t>Depuradores incrementaron brecha en “</a:t>
            </a:r>
            <a:r>
              <a:rPr lang="es-UY" sz="2800" dirty="0" err="1" smtClean="0"/>
              <a:t>cap</a:t>
            </a:r>
            <a:r>
              <a:rPr lang="es-UY" sz="2800" dirty="0" smtClean="0"/>
              <a:t>” y emisiones: muchos permisos sin usar, como se vio en la figura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 smtClean="0"/>
          </a:p>
          <a:p>
            <a:pPr algn="just"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A98501F-AF03-4329-9878-EFDBE88F6778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4E317-4877-4339-8A41-489312A9ECC0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02533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Mercados o programas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Actuales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Acid </a:t>
            </a:r>
            <a:r>
              <a:rPr lang="en-US" dirty="0"/>
              <a:t>Rain Program (ARP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Cross-State </a:t>
            </a:r>
            <a:r>
              <a:rPr lang="en-US" dirty="0"/>
              <a:t>Air Pollution Rule (CSAPR</a:t>
            </a:r>
            <a:r>
              <a:rPr lang="en-US" dirty="0" smtClean="0"/>
              <a:t>)</a:t>
            </a:r>
          </a:p>
          <a:p>
            <a:r>
              <a:rPr lang="es-UY" dirty="0" smtClean="0"/>
              <a:t>Datos hasta 2016</a:t>
            </a:r>
            <a:endParaRPr lang="en-US" dirty="0" smtClean="0"/>
          </a:p>
          <a:p>
            <a:r>
              <a:rPr lang="es-UY" dirty="0" smtClean="0"/>
              <a:t>Descontinuados:</a:t>
            </a:r>
          </a:p>
          <a:p>
            <a:pPr lvl="1"/>
            <a:r>
              <a:rPr lang="en-US" dirty="0" smtClean="0"/>
              <a:t>NOₓ </a:t>
            </a:r>
            <a:r>
              <a:rPr lang="en-US" dirty="0"/>
              <a:t>Budget Trading Program (NBP) </a:t>
            </a:r>
          </a:p>
          <a:p>
            <a:pPr lvl="1"/>
            <a:r>
              <a:rPr lang="en-US" dirty="0"/>
              <a:t>Clean Air Interstate Rule (CAIR)</a:t>
            </a:r>
          </a:p>
          <a:p>
            <a:pPr lvl="1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607867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631A04E-8684-41C3-AB89-8E2AF02D30DB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028584-975D-4882-A193-C67CA2A3BA14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1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57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7"/>
            <a:ext cx="8229600" cy="10953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dirty="0" smtClean="0"/>
              <a:t>SO</a:t>
            </a:r>
            <a:r>
              <a:rPr lang="es-ES" sz="4000" baseline="-25000" dirty="0" smtClean="0"/>
              <a:t>2 </a:t>
            </a:r>
            <a:r>
              <a:rPr lang="en-US" sz="4000" b="1" dirty="0" smtClean="0"/>
              <a:t> Allowance Trading Program: </a:t>
            </a:r>
            <a:r>
              <a:rPr lang="en-US" sz="4000" b="1" dirty="0" err="1" smtClean="0"/>
              <a:t>Cumplimiento</a:t>
            </a:r>
            <a:endParaRPr lang="es-ES" sz="4000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Aunque el primer año de cumplimiento fue 1995 el comercio empezó antes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Al comienzo (1994-1995) mayor parte del comercio fue </a:t>
            </a:r>
            <a:r>
              <a:rPr lang="es-ES_tradnl" sz="2400" b="1" dirty="0" smtClean="0"/>
              <a:t>entre fuentes de la misma empresa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  <a:p>
            <a:pPr algn="just" eaLnBrk="1" hangingPunct="1">
              <a:lnSpc>
                <a:spcPct val="90000"/>
              </a:lnSpc>
            </a:pPr>
            <a:r>
              <a:rPr lang="es-ES_tradnl" sz="2400" dirty="0" smtClean="0"/>
              <a:t>A partir de 1996 el comercio entre diferentes organizaciones económicas fue igual de importante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  <a:p>
            <a:pPr algn="just" eaLnBrk="1" hangingPunct="1">
              <a:lnSpc>
                <a:spcPct val="90000"/>
              </a:lnSpc>
            </a:pPr>
            <a:endParaRPr lang="es-ES_tradnl" sz="24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8231260-A746-4262-9EFA-9A10E32FC1A3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F2CDD-FF3E-4132-9BBA-BD447F082978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3034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SO2 Allowance Trading Program</a:t>
            </a:r>
            <a:endParaRPr lang="es-ES" sz="4000" b="1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4F759D9-C7D8-4AF0-BB99-522EBC4EEBF9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D8D33-81C1-4B4F-AABE-ACBB55199E0C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4" y="116632"/>
            <a:ext cx="910527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dirty="0" smtClean="0"/>
              <a:t>SO</a:t>
            </a:r>
            <a:r>
              <a:rPr lang="es-ES" sz="4000" baseline="-25000" dirty="0" smtClean="0"/>
              <a:t>2 </a:t>
            </a:r>
            <a:r>
              <a:rPr lang="en-US" sz="4000" b="1" dirty="0" smtClean="0"/>
              <a:t> Allowance Trading Program: </a:t>
            </a:r>
            <a:r>
              <a:rPr lang="en-US" sz="4000" b="1" dirty="0" err="1" smtClean="0"/>
              <a:t>Cumplimiento</a:t>
            </a:r>
            <a:endParaRPr lang="es-ES" sz="40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Las </a:t>
            </a:r>
            <a:r>
              <a:rPr lang="es-ES_tradnl" sz="2400" b="1" dirty="0" smtClean="0"/>
              <a:t>transferencias </a:t>
            </a:r>
            <a:r>
              <a:rPr lang="es-ES_tradnl" sz="2400" b="1" dirty="0" err="1" smtClean="0"/>
              <a:t>intra</a:t>
            </a:r>
            <a:r>
              <a:rPr lang="es-ES_tradnl" sz="2400" b="1" dirty="0" smtClean="0"/>
              <a:t>-firma </a:t>
            </a:r>
            <a:r>
              <a:rPr lang="es-ES_tradnl" sz="2400" dirty="0" smtClean="0"/>
              <a:t>se concentran en los primeros dos meses del año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Estos son el período de reconciliación: período de gracia para cumplir con las emisiones del año pasado.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Las firmas utilizan los primeros meses del año para reasignar emisiones entre sus fuentes</a:t>
            </a:r>
          </a:p>
          <a:p>
            <a:pPr algn="just" eaLnBrk="1" hangingPunct="1">
              <a:lnSpc>
                <a:spcPct val="90000"/>
              </a:lnSpc>
            </a:pPr>
            <a:endParaRPr lang="es-ES_tradnl" sz="24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E74472-D9B1-4665-A821-011200B53AD1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40BB9-5F4D-4084-A6DF-10B90679C503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37314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dirty="0" smtClean="0"/>
              <a:t>SO</a:t>
            </a:r>
            <a:r>
              <a:rPr lang="es-ES" sz="4000" baseline="-25000" dirty="0" smtClean="0"/>
              <a:t>2 </a:t>
            </a:r>
            <a:r>
              <a:rPr lang="en-US" sz="4000" b="1" dirty="0" smtClean="0"/>
              <a:t> Allowance Trading Program: </a:t>
            </a:r>
            <a:r>
              <a:rPr lang="en-US" sz="4000" b="1" dirty="0" err="1" smtClean="0"/>
              <a:t>Precios</a:t>
            </a:r>
            <a:endParaRPr lang="es-ES" sz="4000" b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507288" cy="5000625"/>
          </a:xfrm>
        </p:spPr>
        <p:txBody>
          <a:bodyPr/>
          <a:lstStyle/>
          <a:p>
            <a:pPr eaLnBrk="1" hangingPunct="1"/>
            <a:r>
              <a:rPr lang="es-ES" sz="2800" dirty="0" smtClean="0"/>
              <a:t>El precio estimado inicialmente de los permisos fue:</a:t>
            </a:r>
          </a:p>
          <a:p>
            <a:pPr lvl="1" eaLnBrk="1" hangingPunct="1"/>
            <a:r>
              <a:rPr lang="es-ES" dirty="0" smtClean="0"/>
              <a:t>$250-$500 Fase I (1995-1999)</a:t>
            </a:r>
          </a:p>
          <a:p>
            <a:pPr lvl="1" eaLnBrk="1" hangingPunct="1"/>
            <a:r>
              <a:rPr lang="es-ES" dirty="0" smtClean="0"/>
              <a:t>$500-$1000 Fase II (2000-</a:t>
            </a:r>
          </a:p>
          <a:p>
            <a:pPr lvl="1" eaLnBrk="1" hangingPunct="1"/>
            <a:endParaRPr lang="es-ES" dirty="0" smtClean="0"/>
          </a:p>
          <a:p>
            <a:pPr eaLnBrk="1" hangingPunct="1"/>
            <a:r>
              <a:rPr lang="es-ES" sz="2800" dirty="0" smtClean="0"/>
              <a:t>Los precios estuvieron por debajo de $200 hasta el 2003</a:t>
            </a:r>
          </a:p>
          <a:p>
            <a:pPr eaLnBrk="1" hangingPunct="1"/>
            <a:endParaRPr lang="es-ES" sz="2800" dirty="0" smtClean="0"/>
          </a:p>
          <a:p>
            <a:pPr eaLnBrk="1" hangingPunct="1"/>
            <a:r>
              <a:rPr lang="es-ES" sz="2800" dirty="0" smtClean="0"/>
              <a:t>Causas: disponibilidad de carbón barato con bajo contenido de azufre, bajo </a:t>
            </a:r>
            <a:r>
              <a:rPr lang="es-ES" sz="2800" dirty="0"/>
              <a:t>costo </a:t>
            </a:r>
            <a:r>
              <a:rPr lang="es-ES" sz="2800" dirty="0" smtClean="0"/>
              <a:t>depuradores.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EA855D9-213D-4E63-9C27-F76FDB944BC1}" type="datetime1">
              <a:rPr lang="es-UY"/>
              <a:pPr>
                <a:defRPr/>
              </a:pPr>
              <a:t>31/10/2018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7BB95-FDEF-4F9E-83FA-8AE188F30273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34514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smtClean="0"/>
              <a:t>SO</a:t>
            </a:r>
            <a:r>
              <a:rPr lang="es-ES" sz="4000" baseline="-25000" smtClean="0"/>
              <a:t>2 </a:t>
            </a:r>
            <a:r>
              <a:rPr lang="en-US" sz="4000" b="1" smtClean="0"/>
              <a:t> Allowance Trading Program</a:t>
            </a:r>
            <a:endParaRPr lang="es-ES" sz="4000" b="1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 eaLnBrk="1" hangingPunct="1"/>
            <a:r>
              <a:rPr lang="es-ES" sz="2800" dirty="0" smtClean="0"/>
              <a:t>2004-2005: incertidumbre por CAIR hizo aumentar precio</a:t>
            </a:r>
          </a:p>
          <a:p>
            <a:pPr eaLnBrk="1" hangingPunct="1"/>
            <a:r>
              <a:rPr lang="es-ES" sz="2800" dirty="0" smtClean="0"/>
              <a:t>CAIR: </a:t>
            </a:r>
          </a:p>
          <a:p>
            <a:pPr lvl="1" eaLnBrk="1" hangingPunct="1"/>
            <a:r>
              <a:rPr lang="es-ES" sz="2400" dirty="0" smtClean="0"/>
              <a:t>Otro programa de la EPA para reducir emisiones de SO</a:t>
            </a:r>
            <a:r>
              <a:rPr lang="es-ES" sz="2400" baseline="-25000" dirty="0" smtClean="0"/>
              <a:t>2 </a:t>
            </a:r>
            <a:r>
              <a:rPr lang="es-ES" sz="2400" dirty="0" smtClean="0"/>
              <a:t> y NO</a:t>
            </a:r>
            <a:r>
              <a:rPr lang="es-ES" sz="2400" baseline="-25000" dirty="0" smtClean="0"/>
              <a:t>X</a:t>
            </a:r>
            <a:r>
              <a:rPr lang="es-ES" sz="2400" dirty="0" smtClean="0"/>
              <a:t> de las plantas generadoras de energía en los estados del Este.</a:t>
            </a:r>
          </a:p>
          <a:p>
            <a:pPr lvl="1" eaLnBrk="1" hangingPunct="1"/>
            <a:r>
              <a:rPr lang="es-ES" sz="2400" dirty="0" smtClean="0"/>
              <a:t>Pone techos a las emisiones de los estados del este (“</a:t>
            </a:r>
            <a:r>
              <a:rPr lang="es-ES" sz="2400" i="1" dirty="0" err="1" smtClean="0"/>
              <a:t>cap</a:t>
            </a:r>
            <a:r>
              <a:rPr lang="es-ES" sz="2400" i="1" dirty="0" smtClean="0"/>
              <a:t> and </a:t>
            </a:r>
            <a:r>
              <a:rPr lang="es-ES" sz="2400" i="1" dirty="0" err="1" smtClean="0"/>
              <a:t>trade</a:t>
            </a:r>
            <a:r>
              <a:rPr lang="es-ES" sz="2400" i="1" dirty="0" smtClean="0"/>
              <a:t>”</a:t>
            </a:r>
            <a:r>
              <a:rPr lang="es-ES" sz="2400" dirty="0" smtClean="0"/>
              <a:t>)</a:t>
            </a:r>
          </a:p>
          <a:p>
            <a:pPr lvl="1" eaLnBrk="1" hangingPunct="1"/>
            <a:r>
              <a:rPr lang="es-ES" sz="2400" dirty="0" smtClean="0"/>
              <a:t>Plantas generadoras de cada estado usan las “</a:t>
            </a:r>
            <a:r>
              <a:rPr lang="es-ES" sz="2400" dirty="0" err="1" smtClean="0"/>
              <a:t>allowances</a:t>
            </a:r>
            <a:r>
              <a:rPr lang="es-ES" sz="2400" dirty="0" smtClean="0"/>
              <a:t>” de SO2 del programa Federal y cada estado recibe un “presupuesto” de permisos de </a:t>
            </a:r>
            <a:r>
              <a:rPr lang="es-ES" sz="2400" dirty="0" err="1" smtClean="0"/>
              <a:t>NO</a:t>
            </a:r>
            <a:r>
              <a:rPr lang="es-ES" sz="2400" baseline="-25000" dirty="0" err="1" smtClean="0"/>
              <a:t>x</a:t>
            </a:r>
            <a:r>
              <a:rPr lang="es-ES" sz="2400" dirty="0" smtClean="0"/>
              <a:t> para repartir.</a:t>
            </a:r>
          </a:p>
          <a:p>
            <a:pPr lvl="1" eaLnBrk="1" hangingPunct="1"/>
            <a:endParaRPr lang="es-ES" sz="24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8F82087-1869-476B-A0D8-B63851DC021D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8B709-8D53-462C-B744-AF4FDFEB8865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6413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s-ES" sz="4000" smtClean="0"/>
              <a:t>SO</a:t>
            </a:r>
            <a:r>
              <a:rPr lang="es-ES" sz="4000" baseline="-25000" smtClean="0"/>
              <a:t>2 </a:t>
            </a:r>
            <a:r>
              <a:rPr lang="en-US" sz="4000" b="1" smtClean="0"/>
              <a:t> Allowance Trading Program</a:t>
            </a:r>
            <a:endParaRPr lang="es-ES" sz="4000" b="1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5B3F7EC-32DB-4BBD-84F1-A6F6AC17F9C3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5F083-735C-4705-9CC3-F4AE183B7755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pic>
        <p:nvPicPr>
          <p:cNvPr id="22534" name="7 Marcador de contenido" descr="ARP1_Figure4_with-text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7384"/>
            <a:ext cx="9144000" cy="6858000"/>
          </a:xfrm>
        </p:spPr>
      </p:pic>
      <p:sp>
        <p:nvSpPr>
          <p:cNvPr id="22535" name="8 CuadroTexto"/>
          <p:cNvSpPr txBox="1">
            <a:spLocks noChangeArrowheads="1"/>
          </p:cNvSpPr>
          <p:nvPr/>
        </p:nvSpPr>
        <p:spPr bwMode="auto">
          <a:xfrm>
            <a:off x="5572125" y="1143000"/>
            <a:ext cx="2428875" cy="2762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1200"/>
              <a:t>Influencia del CAIR</a:t>
            </a:r>
            <a:endParaRPr lang="es-UY" sz="1200"/>
          </a:p>
        </p:txBody>
      </p:sp>
      <p:cxnSp>
        <p:nvCxnSpPr>
          <p:cNvPr id="11" name="10 Conector recto de flecha"/>
          <p:cNvCxnSpPr/>
          <p:nvPr/>
        </p:nvCxnSpPr>
        <p:spPr bwMode="auto">
          <a:xfrm rot="5400000">
            <a:off x="7000875" y="3143250"/>
            <a:ext cx="1571625" cy="1428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37" name="11 CuadroTexto"/>
          <p:cNvSpPr txBox="1">
            <a:spLocks noChangeArrowheads="1"/>
          </p:cNvSpPr>
          <p:nvPr/>
        </p:nvSpPr>
        <p:spPr bwMode="auto">
          <a:xfrm>
            <a:off x="7286625" y="1857375"/>
            <a:ext cx="1071563" cy="646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200"/>
              <a:t>US$ 509 / ton. En enero 2008</a:t>
            </a:r>
            <a:endParaRPr lang="es-UY" sz="1200"/>
          </a:p>
        </p:txBody>
      </p:sp>
      <p:cxnSp>
        <p:nvCxnSpPr>
          <p:cNvPr id="14" name="13 Conector recto de flecha"/>
          <p:cNvCxnSpPr/>
          <p:nvPr/>
        </p:nvCxnSpPr>
        <p:spPr bwMode="auto">
          <a:xfrm rot="5400000">
            <a:off x="7858125" y="4572000"/>
            <a:ext cx="642938" cy="714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39" name="14 CuadroTexto"/>
          <p:cNvSpPr txBox="1">
            <a:spLocks noChangeArrowheads="1"/>
          </p:cNvSpPr>
          <p:nvPr/>
        </p:nvSpPr>
        <p:spPr bwMode="auto">
          <a:xfrm>
            <a:off x="8001000" y="3643313"/>
            <a:ext cx="1143000" cy="646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200"/>
              <a:t>US$ 179 en Diciembre 2008</a:t>
            </a:r>
            <a:endParaRPr lang="es-UY" sz="1200"/>
          </a:p>
        </p:txBody>
      </p:sp>
      <p:cxnSp>
        <p:nvCxnSpPr>
          <p:cNvPr id="17" name="16 Conector recto de flecha"/>
          <p:cNvCxnSpPr>
            <a:stCxn id="22541" idx="0"/>
          </p:cNvCxnSpPr>
          <p:nvPr/>
        </p:nvCxnSpPr>
        <p:spPr bwMode="auto">
          <a:xfrm rot="5400000" flipH="1" flipV="1">
            <a:off x="7840663" y="5697537"/>
            <a:ext cx="928688" cy="106363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41" name="18 CuadroTexto"/>
          <p:cNvSpPr txBox="1">
            <a:spLocks noChangeArrowheads="1"/>
          </p:cNvSpPr>
          <p:nvPr/>
        </p:nvSpPr>
        <p:spPr bwMode="auto">
          <a:xfrm>
            <a:off x="7572375" y="6215063"/>
            <a:ext cx="1357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1200"/>
              <a:t>US$ 71 en Mayo 2009</a:t>
            </a:r>
            <a:endParaRPr lang="es-UY" sz="1200"/>
          </a:p>
        </p:txBody>
      </p:sp>
    </p:spTree>
    <p:extLst>
      <p:ext uri="{BB962C8B-B14F-4D97-AF65-F5344CB8AC3E}">
        <p14:creationId xmlns:p14="http://schemas.microsoft.com/office/powerpoint/2010/main" val="16953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4000" dirty="0" smtClean="0"/>
              <a:t>SO</a:t>
            </a:r>
            <a:r>
              <a:rPr lang="es-ES" sz="4000" baseline="-25000" dirty="0" smtClean="0"/>
              <a:t>2 </a:t>
            </a:r>
            <a:r>
              <a:rPr lang="en-US" sz="4000" b="1" dirty="0" smtClean="0"/>
              <a:t> Allowance Trading Program: </a:t>
            </a:r>
            <a:r>
              <a:rPr lang="en-US" sz="4000" b="1" dirty="0" err="1" smtClean="0"/>
              <a:t>Cumplimiento</a:t>
            </a:r>
            <a:endParaRPr lang="es-ES" sz="4000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sz="2400" dirty="0" smtClean="0"/>
              <a:t>≈</a:t>
            </a:r>
            <a:r>
              <a:rPr lang="es-ES" sz="2400" dirty="0"/>
              <a:t>100% de cumplimiento </a:t>
            </a:r>
            <a:r>
              <a:rPr lang="es-ES" sz="2400" dirty="0" smtClean="0"/>
              <a:t>histórico</a:t>
            </a:r>
          </a:p>
          <a:p>
            <a:pPr algn="just">
              <a:lnSpc>
                <a:spcPct val="90000"/>
              </a:lnSpc>
            </a:pPr>
            <a:r>
              <a:rPr lang="es-ES" sz="2400" dirty="0"/>
              <a:t>Multa en Programa de Lluvia Ácida: $2.000 US$ de 1990 ajustado por inflación</a:t>
            </a:r>
          </a:p>
          <a:p>
            <a:pPr algn="just">
              <a:lnSpc>
                <a:spcPct val="90000"/>
              </a:lnSpc>
            </a:pPr>
            <a:r>
              <a:rPr lang="es-ES" sz="2400" dirty="0"/>
              <a:t>Inflación EEUU promedio 1990 – 2008: 64,7%</a:t>
            </a:r>
          </a:p>
          <a:p>
            <a:pPr algn="just">
              <a:lnSpc>
                <a:spcPct val="90000"/>
              </a:lnSpc>
            </a:pPr>
            <a:r>
              <a:rPr lang="es-ES" sz="2400" dirty="0"/>
              <a:t>Multa 2008 ≈ US$ 3.294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Mucho mayor que P de permisos!!!</a:t>
            </a:r>
          </a:p>
          <a:p>
            <a:pPr>
              <a:lnSpc>
                <a:spcPct val="90000"/>
              </a:lnSpc>
            </a:pPr>
            <a:r>
              <a:rPr lang="es-ES_tradnl" sz="2400" dirty="0"/>
              <a:t>¿Se cumple la teoría</a:t>
            </a:r>
            <a:r>
              <a:rPr lang="es-ES_tradnl" sz="2400" dirty="0" smtClean="0"/>
              <a:t>?</a:t>
            </a:r>
          </a:p>
          <a:p>
            <a:r>
              <a:rPr lang="el-GR" sz="2400" i="1" dirty="0"/>
              <a:t>π</a:t>
            </a:r>
            <a:r>
              <a:rPr lang="es-ES" sz="2400" i="1" baseline="30000" dirty="0"/>
              <a:t>min</a:t>
            </a:r>
            <a:r>
              <a:rPr lang="es-ES" sz="2400" i="1" dirty="0"/>
              <a:t> ≥ 179 (Dic. 2008)/</a:t>
            </a:r>
            <a:r>
              <a:rPr lang="es-ES_tradnl" sz="2400" dirty="0"/>
              <a:t>3.294 =  0,05</a:t>
            </a:r>
          </a:p>
          <a:p>
            <a:endParaRPr lang="es-ES" sz="2400" dirty="0"/>
          </a:p>
          <a:p>
            <a:pPr>
              <a:lnSpc>
                <a:spcPct val="90000"/>
              </a:lnSpc>
            </a:pPr>
            <a:endParaRPr lang="es-ES_tradnl" sz="2400" dirty="0"/>
          </a:p>
          <a:p>
            <a:pPr>
              <a:lnSpc>
                <a:spcPct val="90000"/>
              </a:lnSpc>
            </a:pPr>
            <a:endParaRPr lang="es-ES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E74472-D9B1-4665-A821-011200B53AD1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C40BB9-5F4D-4084-A6DF-10B90679C503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223319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NOₓ Budget Trading Program (NBP)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512" y="5013176"/>
            <a:ext cx="8568952" cy="1656184"/>
          </a:xfrm>
        </p:spPr>
        <p:txBody>
          <a:bodyPr>
            <a:normAutofit fontScale="85000" lnSpcReduction="10000"/>
          </a:bodyPr>
          <a:lstStyle/>
          <a:p>
            <a:r>
              <a:rPr lang="es-UY" dirty="0" smtClean="0"/>
              <a:t>Éxito de ARP llevó a EPA a intentar misma solución para </a:t>
            </a:r>
            <a:r>
              <a:rPr lang="en-US" dirty="0"/>
              <a:t>NOₓ Budget Trading Program (NBP)</a:t>
            </a:r>
            <a:endParaRPr lang="es-UY" dirty="0" smtClean="0"/>
          </a:p>
          <a:p>
            <a:r>
              <a:rPr lang="es-UY" dirty="0" smtClean="0"/>
              <a:t>Para ayudar a Estados “viento-abajo” (NE) con problemas para cumplir con estándares ambientales de ozono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2828"/>
            <a:ext cx="8352928" cy="359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944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NOₓ Budget Trading Program (NBP)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Requiring </a:t>
            </a:r>
            <a:r>
              <a:rPr lang="en-US" b="1" dirty="0"/>
              <a:t>NOₓ</a:t>
            </a:r>
            <a:r>
              <a:rPr lang="en-US" dirty="0"/>
              <a:t> emission reductions from affected power plants and industrial units in </a:t>
            </a:r>
            <a:r>
              <a:rPr lang="en-US" b="1" dirty="0"/>
              <a:t>20 eastern states and D.C. </a:t>
            </a:r>
            <a:r>
              <a:rPr lang="en-US" dirty="0"/>
              <a:t>during the </a:t>
            </a:r>
            <a:r>
              <a:rPr lang="en-US" b="1" dirty="0"/>
              <a:t>summer ozone season</a:t>
            </a:r>
            <a:r>
              <a:rPr lang="en-US" dirty="0"/>
              <a:t> (May to September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6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Línea de tiempo de los programas</a:t>
            </a:r>
            <a:endParaRPr lang="es-U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22379"/>
            <a:ext cx="8640960" cy="514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6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Mapa de estados de ARP, NBP y CAIR</a:t>
            </a:r>
            <a:endParaRPr lang="es-UY" dirty="0"/>
          </a:p>
        </p:txBody>
      </p:sp>
      <p:pic>
        <p:nvPicPr>
          <p:cNvPr id="2050" name="Picture 2" descr="Program Map of ARP, NBP, and CAIR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9" y="1268760"/>
            <a:ext cx="90730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7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NOₓ Budget Trading Program (NBP)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NOₓ </a:t>
            </a:r>
            <a:r>
              <a:rPr lang="en-US" b="1" dirty="0"/>
              <a:t>Budget Trading Program (</a:t>
            </a:r>
            <a:r>
              <a:rPr lang="en-US" b="1" dirty="0" smtClean="0"/>
              <a:t>NBP) </a:t>
            </a:r>
            <a:r>
              <a:rPr lang="en-US" dirty="0" smtClean="0"/>
              <a:t>operated </a:t>
            </a:r>
            <a:r>
              <a:rPr lang="en-US" dirty="0"/>
              <a:t>from 2003 to 2008</a:t>
            </a:r>
          </a:p>
          <a:p>
            <a:r>
              <a:rPr lang="en-US" dirty="0"/>
              <a:t>CAIR NOₓ ozone season program replaced the NBP in 2009</a:t>
            </a: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740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Clean Air Interstate Rule (CAIR</a:t>
            </a:r>
            <a:r>
              <a:rPr lang="en-US" b="1" dirty="0" smtClean="0"/>
              <a:t>)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Requirió</a:t>
            </a:r>
            <a:r>
              <a:rPr lang="en-US" dirty="0" smtClean="0"/>
              <a:t> </a:t>
            </a:r>
            <a:r>
              <a:rPr lang="en-US" dirty="0" err="1" smtClean="0"/>
              <a:t>reducciones</a:t>
            </a:r>
            <a:r>
              <a:rPr lang="en-US" dirty="0" smtClean="0"/>
              <a:t> </a:t>
            </a:r>
            <a:r>
              <a:rPr lang="en-US" dirty="0" err="1" smtClean="0"/>
              <a:t>adicionales</a:t>
            </a:r>
            <a:r>
              <a:rPr lang="en-US" dirty="0" smtClean="0"/>
              <a:t> de </a:t>
            </a:r>
          </a:p>
          <a:p>
            <a:pPr lvl="1"/>
            <a:r>
              <a:rPr lang="en-US" dirty="0" smtClean="0"/>
              <a:t>NOₓ </a:t>
            </a:r>
            <a:r>
              <a:rPr lang="en-US" b="1" dirty="0" err="1" smtClean="0"/>
              <a:t>en</a:t>
            </a:r>
            <a:r>
              <a:rPr lang="en-US" b="1" dirty="0" smtClean="0"/>
              <a:t> </a:t>
            </a:r>
            <a:r>
              <a:rPr lang="en-US" b="1" dirty="0" err="1" smtClean="0"/>
              <a:t>verano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parte de </a:t>
            </a:r>
            <a:r>
              <a:rPr lang="en-US" dirty="0" err="1"/>
              <a:t>plantas</a:t>
            </a:r>
            <a:r>
              <a:rPr lang="en-US" dirty="0"/>
              <a:t> </a:t>
            </a:r>
            <a:r>
              <a:rPr lang="en-US" dirty="0" err="1"/>
              <a:t>generadoras</a:t>
            </a:r>
            <a:r>
              <a:rPr lang="en-US" dirty="0"/>
              <a:t> de </a:t>
            </a:r>
            <a:r>
              <a:rPr lang="en-US" dirty="0" err="1"/>
              <a:t>energía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NOₓ y </a:t>
            </a:r>
            <a:r>
              <a:rPr lang="en-US" dirty="0"/>
              <a:t>SO₂ </a:t>
            </a:r>
            <a:r>
              <a:rPr lang="en-US" dirty="0" smtClean="0"/>
              <a:t>annual para </a:t>
            </a:r>
            <a:r>
              <a:rPr lang="en-US" dirty="0" err="1" smtClean="0"/>
              <a:t>atacar</a:t>
            </a:r>
            <a:r>
              <a:rPr lang="en-US" dirty="0" smtClean="0"/>
              <a:t> </a:t>
            </a:r>
            <a:r>
              <a:rPr lang="en-US" dirty="0" err="1" smtClean="0"/>
              <a:t>problema</a:t>
            </a:r>
            <a:r>
              <a:rPr lang="en-US" dirty="0" smtClean="0"/>
              <a:t> del </a:t>
            </a:r>
            <a:r>
              <a:rPr lang="en-US" dirty="0" err="1" smtClean="0"/>
              <a:t>transporte</a:t>
            </a:r>
            <a:r>
              <a:rPr lang="en-US" dirty="0" smtClean="0"/>
              <a:t> de </a:t>
            </a:r>
            <a:r>
              <a:rPr lang="en-US" dirty="0"/>
              <a:t>PM₂.₅ </a:t>
            </a:r>
            <a:r>
              <a:rPr lang="en-US" dirty="0" smtClean="0"/>
              <a:t>entre </a:t>
            </a:r>
            <a:r>
              <a:rPr lang="en-US" dirty="0" err="1" smtClean="0"/>
              <a:t>estados</a:t>
            </a:r>
            <a:endParaRPr lang="en-US" dirty="0" smtClean="0"/>
          </a:p>
          <a:p>
            <a:r>
              <a:rPr lang="en-US" dirty="0" err="1" smtClean="0"/>
              <a:t>Amplió</a:t>
            </a:r>
            <a:r>
              <a:rPr lang="en-US" dirty="0" smtClean="0"/>
              <a:t> Mercado de </a:t>
            </a:r>
          </a:p>
          <a:p>
            <a:pPr lvl="1"/>
            <a:r>
              <a:rPr lang="en-US" b="1" dirty="0" smtClean="0"/>
              <a:t>NOₓ </a:t>
            </a:r>
            <a:r>
              <a:rPr lang="en-US" b="1" dirty="0"/>
              <a:t>during the ozone season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b="1" i="1" u="sng" dirty="0"/>
              <a:t>25</a:t>
            </a:r>
            <a:r>
              <a:rPr lang="en-US" b="1" dirty="0"/>
              <a:t> states and D.C</a:t>
            </a:r>
            <a:r>
              <a:rPr lang="en-US" b="1" dirty="0" smtClean="0"/>
              <a:t>.</a:t>
            </a:r>
          </a:p>
          <a:p>
            <a:pPr lvl="2"/>
            <a:r>
              <a:rPr lang="en-US" dirty="0"/>
              <a:t>the CAIR NOₓ ozone season trading </a:t>
            </a:r>
            <a:r>
              <a:rPr lang="en-US" dirty="0" smtClean="0"/>
              <a:t>program</a:t>
            </a:r>
            <a:endParaRPr lang="en-US" b="1" dirty="0" smtClean="0"/>
          </a:p>
          <a:p>
            <a:pPr lvl="1"/>
            <a:r>
              <a:rPr lang="en-US" b="1" dirty="0"/>
              <a:t>annual emissions of SO₂ and NOₓ</a:t>
            </a:r>
            <a:r>
              <a:rPr lang="en-US" dirty="0"/>
              <a:t> from power plants </a:t>
            </a:r>
            <a:r>
              <a:rPr lang="en-US" dirty="0" smtClean="0"/>
              <a:t>a </a:t>
            </a:r>
            <a:r>
              <a:rPr lang="en-US" b="1" dirty="0"/>
              <a:t>24 states and D.C</a:t>
            </a:r>
            <a:r>
              <a:rPr lang="en-US" b="1" dirty="0" smtClean="0"/>
              <a:t>.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CAIR SO₂ annual trading program, </a:t>
            </a:r>
            <a:endParaRPr lang="en-US" dirty="0" smtClean="0"/>
          </a:p>
          <a:p>
            <a:pPr lvl="2"/>
            <a:r>
              <a:rPr lang="en-US" dirty="0" smtClean="0"/>
              <a:t>the </a:t>
            </a:r>
            <a:r>
              <a:rPr lang="en-US" dirty="0"/>
              <a:t>CAIR NOₓ annual trading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8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Mapa de estados de ARP, NBP y CAIR</a:t>
            </a:r>
            <a:endParaRPr lang="es-UY" dirty="0"/>
          </a:p>
        </p:txBody>
      </p:sp>
      <p:pic>
        <p:nvPicPr>
          <p:cNvPr id="2050" name="Picture 2" descr="Program Map of ARP, NBP, and CAIR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208912" cy="45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1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Cross-State Air Pollution Rule (CSAPR)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CSAPR </a:t>
            </a:r>
            <a:r>
              <a:rPr lang="en-US" dirty="0"/>
              <a:t>replaced CAIR beginning in 2015 </a:t>
            </a:r>
            <a:endParaRPr lang="en-US" dirty="0" smtClean="0"/>
          </a:p>
          <a:p>
            <a:r>
              <a:rPr lang="en-US" dirty="0" smtClean="0"/>
              <a:t>continue </a:t>
            </a:r>
            <a:r>
              <a:rPr lang="en-US" dirty="0"/>
              <a:t>reducing </a:t>
            </a:r>
            <a:endParaRPr lang="en-US" dirty="0" smtClean="0"/>
          </a:p>
          <a:p>
            <a:pPr lvl="1"/>
            <a:r>
              <a:rPr lang="en-US" dirty="0" smtClean="0"/>
              <a:t>annual </a:t>
            </a:r>
            <a:r>
              <a:rPr lang="en-US" dirty="0"/>
              <a:t>SO₂ and NOₓ emissions, as well as </a:t>
            </a:r>
            <a:endParaRPr lang="en-US" dirty="0" smtClean="0"/>
          </a:p>
          <a:p>
            <a:pPr lvl="1"/>
            <a:r>
              <a:rPr lang="en-US" dirty="0" smtClean="0"/>
              <a:t>seasonal </a:t>
            </a:r>
            <a:r>
              <a:rPr lang="en-US" dirty="0"/>
              <a:t>NOₓ emissions,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facilitate attainment of the ozone and fine particle </a:t>
            </a:r>
            <a:r>
              <a:rPr lang="en-US" dirty="0" smtClean="0"/>
              <a:t>National Ambient Air </a:t>
            </a:r>
            <a:r>
              <a:rPr lang="en-US" smtClean="0"/>
              <a:t>Quality Standards (NAAQS).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078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Cross-State Air Pollution Rule (CSAPR</a:t>
            </a:r>
            <a:r>
              <a:rPr lang="en-US" b="1" dirty="0" smtClean="0"/>
              <a:t>)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28 </a:t>
            </a:r>
            <a:r>
              <a:rPr lang="en-US" dirty="0"/>
              <a:t>eastern </a:t>
            </a:r>
            <a:r>
              <a:rPr lang="en-US" dirty="0" smtClean="0"/>
              <a:t>states</a:t>
            </a:r>
            <a:endParaRPr lang="en-US" dirty="0"/>
          </a:p>
          <a:p>
            <a:r>
              <a:rPr lang="en-US" dirty="0" smtClean="0"/>
              <a:t>Includes </a:t>
            </a:r>
            <a:r>
              <a:rPr lang="en-US" b="1" dirty="0"/>
              <a:t>three separate cap and trade </a:t>
            </a:r>
            <a:r>
              <a:rPr lang="en-US" b="1" dirty="0" smtClean="0"/>
              <a:t>programs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CSAPR SO₂ annual trading program,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CSAPR NOₓ annual trading program, and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CSAPR NOₓ ozone season trading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Mapa de estados cubiertos por CSAPR</a:t>
            </a:r>
            <a:endParaRPr lang="es-UY" dirty="0"/>
          </a:p>
        </p:txBody>
      </p:sp>
      <p:pic>
        <p:nvPicPr>
          <p:cNvPr id="1026" name="Picture 2" descr="CSAPR Program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44" y="1484784"/>
            <a:ext cx="5798112" cy="482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Cumplimiento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CSAPR</a:t>
            </a:r>
            <a:r>
              <a:rPr lang="en-US" dirty="0"/>
              <a:t> divides the states required to reduce SO</a:t>
            </a:r>
            <a:r>
              <a:rPr lang="en-US" baseline="-25000" dirty="0"/>
              <a:t>2</a:t>
            </a:r>
            <a:r>
              <a:rPr lang="en-US" dirty="0"/>
              <a:t> into two groups.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groups must reduce their SO</a:t>
            </a:r>
            <a:r>
              <a:rPr lang="en-US" baseline="-25000" dirty="0"/>
              <a:t>2</a:t>
            </a:r>
            <a:r>
              <a:rPr lang="en-US" dirty="0"/>
              <a:t> emissions beginning in Phase I. </a:t>
            </a:r>
            <a:endParaRPr lang="en-US" dirty="0" smtClean="0"/>
          </a:p>
          <a:p>
            <a:r>
              <a:rPr lang="en-US" dirty="0" smtClean="0"/>
              <a:t>Group </a:t>
            </a:r>
            <a:r>
              <a:rPr lang="en-US" dirty="0"/>
              <a:t>1 states must make significant additional reductions in SO</a:t>
            </a:r>
            <a:r>
              <a:rPr lang="en-US" baseline="-25000" dirty="0"/>
              <a:t>2</a:t>
            </a:r>
            <a:r>
              <a:rPr lang="en-US" dirty="0"/>
              <a:t> emissions for Phase II in order to eliminate their significant contribution to air quality problems in downwind areas.</a:t>
            </a:r>
          </a:p>
        </p:txBody>
      </p:sp>
    </p:spTree>
    <p:extLst>
      <p:ext uri="{BB962C8B-B14F-4D97-AF65-F5344CB8AC3E}">
        <p14:creationId xmlns:p14="http://schemas.microsoft.com/office/powerpoint/2010/main" val="4162921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Units</a:t>
            </a:r>
            <a:r>
              <a:rPr lang="es-UY" dirty="0" smtClean="0"/>
              <a:t> </a:t>
            </a:r>
            <a:r>
              <a:rPr lang="es-UY" dirty="0" err="1" smtClean="0"/>
              <a:t>affected</a:t>
            </a:r>
            <a:r>
              <a:rPr lang="es-UY" dirty="0" smtClean="0"/>
              <a:t> to ARP and CSAPR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</a:t>
            </a:r>
            <a:r>
              <a:rPr lang="en-US" dirty="0"/>
              <a:t>electricity generating units (EGUs) that burn fossil fuels to generate electricity for sale.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25485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Units</a:t>
            </a:r>
            <a:r>
              <a:rPr lang="es-UY" dirty="0" smtClean="0"/>
              <a:t> </a:t>
            </a:r>
            <a:r>
              <a:rPr lang="es-UY" dirty="0" err="1" smtClean="0"/>
              <a:t>affected</a:t>
            </a:r>
            <a:r>
              <a:rPr lang="es-UY" dirty="0" smtClean="0"/>
              <a:t> to ARP and CSAPR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4203879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Acid Rain Program: Sulfur </a:t>
            </a:r>
            <a:r>
              <a:rPr lang="en-US" sz="4000" b="1" dirty="0"/>
              <a:t>Dioxide (SO2) Allowance Trading Program</a:t>
            </a:r>
            <a:endParaRPr lang="es-ES" sz="4000" b="1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s-ES" sz="2800" dirty="0" smtClean="0"/>
              <a:t>SO</a:t>
            </a:r>
            <a:r>
              <a:rPr lang="es-ES" sz="2800" baseline="-25000" dirty="0" smtClean="0"/>
              <a:t>2</a:t>
            </a:r>
            <a:r>
              <a:rPr lang="es-ES" sz="2800" dirty="0" smtClean="0"/>
              <a:t> </a:t>
            </a:r>
            <a:r>
              <a:rPr lang="es-ES" sz="2800" dirty="0"/>
              <a:t>y NO</a:t>
            </a:r>
            <a:r>
              <a:rPr lang="es-ES" sz="2800" baseline="-25000" dirty="0"/>
              <a:t>X</a:t>
            </a:r>
            <a:r>
              <a:rPr lang="es-ES" sz="2800" dirty="0"/>
              <a:t> </a:t>
            </a:r>
            <a:r>
              <a:rPr lang="es-ES" sz="2800" dirty="0" smtClean="0"/>
              <a:t>principales </a:t>
            </a:r>
            <a:r>
              <a:rPr lang="es-ES" sz="2800" dirty="0"/>
              <a:t>causantes de la lluvia ácida)</a:t>
            </a:r>
          </a:p>
          <a:p>
            <a:pPr lvl="1">
              <a:lnSpc>
                <a:spcPct val="80000"/>
              </a:lnSpc>
            </a:pPr>
            <a:endParaRPr lang="es-ES" sz="2400" dirty="0" smtClean="0"/>
          </a:p>
          <a:p>
            <a:pPr>
              <a:lnSpc>
                <a:spcPct val="80000"/>
              </a:lnSpc>
            </a:pPr>
            <a:r>
              <a:rPr lang="es-ES" sz="2800" dirty="0" smtClean="0"/>
              <a:t>Industria </a:t>
            </a:r>
            <a:r>
              <a:rPr lang="es-ES" sz="2800" dirty="0"/>
              <a:t>de la generación de energía eléctrica </a:t>
            </a:r>
            <a:r>
              <a:rPr lang="es-ES" sz="2800" dirty="0" smtClean="0"/>
              <a:t>era </a:t>
            </a:r>
            <a:r>
              <a:rPr lang="es-ES" sz="2800" dirty="0"/>
              <a:t>responsable del 67% de las emisiones de SO</a:t>
            </a:r>
            <a:r>
              <a:rPr lang="es-ES" sz="2800" baseline="-25000" dirty="0"/>
              <a:t>2</a:t>
            </a:r>
            <a:r>
              <a:rPr lang="es-ES" sz="2800" dirty="0"/>
              <a:t> y 22% de las de </a:t>
            </a:r>
            <a:r>
              <a:rPr lang="es-ES" sz="2800" dirty="0" smtClean="0"/>
              <a:t>NO</a:t>
            </a:r>
            <a:r>
              <a:rPr lang="es-ES" sz="2800" baseline="-25000" dirty="0" smtClean="0"/>
              <a:t>X</a:t>
            </a:r>
            <a:endParaRPr lang="es-ES" sz="2800" dirty="0"/>
          </a:p>
          <a:p>
            <a:pPr eaLnBrk="1" hangingPunct="1">
              <a:lnSpc>
                <a:spcPct val="80000"/>
              </a:lnSpc>
            </a:pPr>
            <a:endParaRPr lang="es-ES_tradnl" sz="2800" dirty="0" smtClean="0"/>
          </a:p>
          <a:p>
            <a:pPr eaLnBrk="1" hangingPunct="1">
              <a:lnSpc>
                <a:spcPct val="80000"/>
              </a:lnSpc>
            </a:pPr>
            <a:endParaRPr lang="es-ES_tradnl" sz="28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70A5C7-815F-4C5D-9D30-83A0775CBE75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A66458-36B8-4AF0-98A5-1F3E35E0EADA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426257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229600" cy="6048672"/>
          </a:xfrm>
        </p:spPr>
      </p:pic>
    </p:spTree>
    <p:extLst>
      <p:ext uri="{BB962C8B-B14F-4D97-AF65-F5344CB8AC3E}">
        <p14:creationId xmlns:p14="http://schemas.microsoft.com/office/powerpoint/2010/main" val="1881366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967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12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Emission Controls and </a:t>
            </a:r>
            <a:r>
              <a:rPr lang="en-US" b="1" dirty="0" smtClean="0"/>
              <a:t>Monitoring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sources are required to use continuous emission monitoring systems (CEMS).</a:t>
            </a:r>
          </a:p>
        </p:txBody>
      </p:sp>
    </p:spTree>
    <p:extLst>
      <p:ext uri="{BB962C8B-B14F-4D97-AF65-F5344CB8AC3E}">
        <p14:creationId xmlns:p14="http://schemas.microsoft.com/office/powerpoint/2010/main" val="17292385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Compliance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ARP SO₂ Programs</a:t>
            </a:r>
          </a:p>
          <a:p>
            <a:r>
              <a:rPr lang="en-US" dirty="0" smtClean="0"/>
              <a:t>Reported </a:t>
            </a:r>
            <a:r>
              <a:rPr lang="en-US" dirty="0"/>
              <a:t>2016 SO₂ emissions by ARP sources totaled 1,469,779 tons.</a:t>
            </a:r>
          </a:p>
          <a:p>
            <a:r>
              <a:rPr lang="en-US" dirty="0"/>
              <a:t>Almost 42 million SO₂ allowances were available for compliance </a:t>
            </a:r>
            <a:r>
              <a:rPr lang="en-US" dirty="0" smtClean="0"/>
              <a:t>(8.95 </a:t>
            </a:r>
            <a:r>
              <a:rPr lang="en-US" dirty="0"/>
              <a:t>million vintage 2016 and nearly 33 million banked from prior years).</a:t>
            </a:r>
          </a:p>
          <a:p>
            <a:r>
              <a:rPr lang="en-US" dirty="0"/>
              <a:t>EPA deducted just under 1.5 million allowances for ARP compliance. After reconciliation, over 40.2 million ARP SO₂ allowances were banked and carried forward to the 2017 ARP compliance year.</a:t>
            </a:r>
          </a:p>
          <a:p>
            <a:r>
              <a:rPr lang="en-US" dirty="0"/>
              <a:t>All ARP SO₂ facilities were in compliance in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38975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Cumplimiento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CSAPR SO₂ Group 1 Program</a:t>
            </a:r>
          </a:p>
          <a:p>
            <a:r>
              <a:rPr lang="en-US" dirty="0"/>
              <a:t>The reported 2016 SO₂ emissions by CSAPR Group 1 sources totaled 785,248 tons.</a:t>
            </a:r>
          </a:p>
          <a:p>
            <a:r>
              <a:rPr lang="en-US" dirty="0"/>
              <a:t>Over 3.7 million SO₂ Group 1 allowances were available for compliance.</a:t>
            </a:r>
          </a:p>
          <a:p>
            <a:r>
              <a:rPr lang="en-US" dirty="0"/>
              <a:t>EPA deducted just over 785,000 million allowances for CSAPR SO₂ Group 1 compliance. After reconciliation, over 2.9 million CSAPR SO₂ Group 1 allowances were banked and carried forward to the 2017 compliance year.</a:t>
            </a:r>
          </a:p>
          <a:p>
            <a:r>
              <a:rPr lang="en-US" dirty="0"/>
              <a:t>All CSAPR SO₂ Group 1 facilities were in compliance in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7714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Cumplimiento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6916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CSAPR SO₂ Group 2 Program</a:t>
            </a:r>
          </a:p>
          <a:p>
            <a:r>
              <a:rPr lang="en-US" dirty="0"/>
              <a:t>The reported 2016 SO₂ emissions by CSAPR Group 2 sources totaled 371,723 tons.</a:t>
            </a:r>
          </a:p>
          <a:p>
            <a:r>
              <a:rPr lang="en-US" dirty="0"/>
              <a:t>Over 1.3 million SO₂ Group 2 allowances were available for compliance.</a:t>
            </a:r>
          </a:p>
          <a:p>
            <a:r>
              <a:rPr lang="en-US" dirty="0"/>
              <a:t>EPA deducted just over 371,000 allowances for CSAPR SO₂ Group 2 compliance. After reconciliation, over 961,000 CSAPR SO₂ Group 2 allowances were banked and carried forward to the 2017 compliance year.</a:t>
            </a:r>
          </a:p>
          <a:p>
            <a:r>
              <a:rPr lang="en-US" dirty="0"/>
              <a:t>All CSAPR SO₂ Group 2 facilities were in compliance in 2016 (holding sufficient allowances to cover their SO₂ emissions).</a:t>
            </a:r>
          </a:p>
        </p:txBody>
      </p:sp>
    </p:spTree>
    <p:extLst>
      <p:ext uri="{BB962C8B-B14F-4D97-AF65-F5344CB8AC3E}">
        <p14:creationId xmlns:p14="http://schemas.microsoft.com/office/powerpoint/2010/main" val="26950859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Cumplimiento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6916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CSAPR NOₓ Annual Program</a:t>
            </a:r>
          </a:p>
          <a:p>
            <a:r>
              <a:rPr lang="en-US" dirty="0"/>
              <a:t>The reported 2016 annual NOₓ emissions by CSAPR sources totaled 801,872 tons.</a:t>
            </a:r>
          </a:p>
          <a:p>
            <a:r>
              <a:rPr lang="en-US" dirty="0"/>
              <a:t>Just over 1.6 million NOₓ Annual allowances were available for compliance.</a:t>
            </a:r>
          </a:p>
          <a:p>
            <a:r>
              <a:rPr lang="en-US" dirty="0"/>
              <a:t>EPA deducted just over 801,000 allowances for CSAPR NOₓ Annual compliance. After reconciliation, over 802,000 CSAPR NOₓ Annual allowances were banked and carried forward to the 2017 compliance year.</a:t>
            </a:r>
          </a:p>
          <a:p>
            <a:r>
              <a:rPr lang="en-US" dirty="0"/>
              <a:t>All CSAPR NOₓ Annual facilities were in compliance with the CSAPR NOₓ Annual </a:t>
            </a:r>
            <a:r>
              <a:rPr lang="en-US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544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Cumplimiento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CSAPR NOₓ Ozone Season Program</a:t>
            </a:r>
          </a:p>
          <a:p>
            <a:r>
              <a:rPr lang="en-US" dirty="0"/>
              <a:t>The reported 2016 ozone season NOₓ emissions by CSAPR sources totaled 422,361 tons.</a:t>
            </a:r>
          </a:p>
          <a:p>
            <a:r>
              <a:rPr lang="en-US" dirty="0"/>
              <a:t>Just over 777,000 NOₓ ozone season allowances were available for compliance.</a:t>
            </a:r>
          </a:p>
          <a:p>
            <a:r>
              <a:rPr lang="en-US" dirty="0"/>
              <a:t>EPA deducted just over 422,000 allowances for CSAPR NOₓ Ozone Season compliance.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reconciliation, almost 354,000 CSAPR NOₓ Ozone Season allowances were banked. </a:t>
            </a:r>
            <a:endParaRPr lang="en-US" dirty="0" smtClean="0"/>
          </a:p>
          <a:p>
            <a:r>
              <a:rPr lang="en-US" dirty="0" smtClean="0"/>
              <a:t>Banked </a:t>
            </a:r>
            <a:r>
              <a:rPr lang="en-US" dirty="0"/>
              <a:t>allowances </a:t>
            </a:r>
            <a:r>
              <a:rPr lang="en-US" dirty="0" smtClean="0"/>
              <a:t>converted </a:t>
            </a:r>
            <a:r>
              <a:rPr lang="en-US" dirty="0"/>
              <a:t>at </a:t>
            </a:r>
            <a:r>
              <a:rPr lang="en-US" dirty="0" smtClean="0"/>
              <a:t>to </a:t>
            </a:r>
            <a:r>
              <a:rPr lang="en-US" dirty="0"/>
              <a:t>vintage 2017 CSAPR NOₓ ozone season </a:t>
            </a:r>
            <a:r>
              <a:rPr lang="en-US" dirty="0" smtClean="0"/>
              <a:t>at rates (except Georgia). </a:t>
            </a:r>
            <a:r>
              <a:rPr lang="en-US" dirty="0"/>
              <a:t>The conversion resulted in 100,134 year 2017 CSAPR NOₓ ozone season group 2 allowances, and 18,513 CSAPR NOₓ ozone season group 1 allowances.</a:t>
            </a:r>
          </a:p>
          <a:p>
            <a:r>
              <a:rPr lang="en-US" dirty="0"/>
              <a:t>Two facilities were out of compliance with the CSAPR NOₓ Ozone Season program and had 17 total tons of excess emissions.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69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Market</a:t>
            </a:r>
            <a:r>
              <a:rPr lang="es-UY" dirty="0" smtClean="0"/>
              <a:t> </a:t>
            </a:r>
            <a:r>
              <a:rPr lang="es-UY" dirty="0" err="1" smtClean="0"/>
              <a:t>activity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2016 Transaction </a:t>
            </a:r>
            <a:r>
              <a:rPr lang="en-US" b="1" dirty="0"/>
              <a:t>Types and Volumes</a:t>
            </a:r>
          </a:p>
          <a:p>
            <a:r>
              <a:rPr lang="en-US" dirty="0"/>
              <a:t>CSAPR </a:t>
            </a:r>
            <a:endParaRPr lang="en-US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than 1,000,000 allowances </a:t>
            </a:r>
            <a:r>
              <a:rPr lang="en-US" dirty="0" smtClean="0"/>
              <a:t>traded </a:t>
            </a:r>
            <a:r>
              <a:rPr lang="en-US" dirty="0"/>
              <a:t>across all four of the </a:t>
            </a:r>
            <a:r>
              <a:rPr lang="en-US" dirty="0" smtClean="0"/>
              <a:t>trading programs</a:t>
            </a:r>
          </a:p>
          <a:p>
            <a:pPr lvl="1"/>
            <a:r>
              <a:rPr lang="en-US" dirty="0" smtClean="0"/>
              <a:t>Under one-third between </a:t>
            </a:r>
            <a:r>
              <a:rPr lang="en-US" dirty="0"/>
              <a:t>distinct organizations.</a:t>
            </a:r>
          </a:p>
          <a:p>
            <a:r>
              <a:rPr lang="en-US" dirty="0" smtClean="0"/>
              <a:t>ARP</a:t>
            </a:r>
          </a:p>
          <a:p>
            <a:pPr lvl="1"/>
            <a:r>
              <a:rPr lang="en-US" dirty="0" smtClean="0"/>
              <a:t>+ </a:t>
            </a:r>
            <a:r>
              <a:rPr lang="en-US" dirty="0"/>
              <a:t>2 million ARP allowances were </a:t>
            </a:r>
            <a:r>
              <a:rPr lang="en-US" dirty="0" smtClean="0"/>
              <a:t>traded</a:t>
            </a:r>
          </a:p>
          <a:p>
            <a:pPr lvl="1"/>
            <a:r>
              <a:rPr lang="en-US" dirty="0" smtClean="0"/>
              <a:t>82% </a:t>
            </a:r>
            <a:r>
              <a:rPr lang="en-US" dirty="0"/>
              <a:t>between related </a:t>
            </a:r>
            <a:r>
              <a:rPr lang="en-US" dirty="0" smtClean="0"/>
              <a:t>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01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en-US" sz="4000" b="1" dirty="0"/>
              <a:t>Sulfur Dioxide (SO2) Allowance Trading </a:t>
            </a:r>
            <a:r>
              <a:rPr lang="en-US" sz="4000" b="1" dirty="0" smtClean="0"/>
              <a:t>Program: </a:t>
            </a:r>
            <a:r>
              <a:rPr lang="en-US" sz="4000" b="1" dirty="0" err="1" smtClean="0"/>
              <a:t>Objetivo</a:t>
            </a:r>
            <a:endParaRPr lang="es-ES" sz="4000" b="1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s-UY" sz="2800" dirty="0" smtClean="0"/>
              <a:t>Fue</a:t>
            </a:r>
            <a:r>
              <a:rPr lang="es-ES_tradnl" sz="2800" dirty="0" smtClean="0"/>
              <a:t> el programa más grande de EE.UU. </a:t>
            </a:r>
          </a:p>
          <a:p>
            <a:pPr eaLnBrk="1" hangingPunct="1">
              <a:lnSpc>
                <a:spcPct val="80000"/>
              </a:lnSpc>
            </a:pPr>
            <a:endParaRPr lang="es-ES_tradnl" sz="28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Objetivo: reducir las emisiones anuales de SO</a:t>
            </a:r>
            <a:r>
              <a:rPr lang="es-ES_tradnl" sz="2800" baseline="-25000" dirty="0" smtClean="0"/>
              <a:t>2</a:t>
            </a:r>
            <a:r>
              <a:rPr lang="es-ES_tradnl" sz="2800" dirty="0" smtClean="0"/>
              <a:t> de las </a:t>
            </a:r>
            <a:r>
              <a:rPr lang="es-ES_tradnl" sz="2800" b="1" dirty="0" smtClean="0"/>
              <a:t>plantas de generación de energía eléctrica alimentadas con combustibles fósiles en EEUU continental</a:t>
            </a:r>
            <a:r>
              <a:rPr lang="es-ES_tradnl" sz="2800" dirty="0" smtClean="0"/>
              <a:t> a 8,95 millones de toneladas en el 2010 (casi 50% por debajo de los niveles de emisión de 1980).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5D99E23-86EB-4B63-A2BE-329C22414233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25D4A1-C64B-4635-B25C-B016077CE52A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92615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Market</a:t>
            </a:r>
            <a:r>
              <a:rPr lang="es-UY" dirty="0" smtClean="0"/>
              <a:t> </a:t>
            </a:r>
            <a:r>
              <a:rPr lang="es-UY" dirty="0" err="1" smtClean="0"/>
              <a:t>activity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2016 Allowance </a:t>
            </a:r>
            <a:r>
              <a:rPr lang="en-US" b="1" dirty="0" smtClean="0"/>
              <a:t>Prices</a:t>
            </a:r>
            <a:endParaRPr lang="en-US" b="1" dirty="0"/>
          </a:p>
          <a:p>
            <a:r>
              <a:rPr lang="en-US" dirty="0"/>
              <a:t>ARP SO₂ </a:t>
            </a:r>
            <a:r>
              <a:rPr lang="en-US" dirty="0" smtClean="0"/>
              <a:t>allowance </a:t>
            </a:r>
            <a:r>
              <a:rPr lang="en-US" dirty="0"/>
              <a:t>averaged less than $1 per </a:t>
            </a:r>
            <a:r>
              <a:rPr lang="en-US" dirty="0" smtClean="0"/>
              <a:t>ton</a:t>
            </a:r>
            <a:endParaRPr lang="en-US" dirty="0"/>
          </a:p>
          <a:p>
            <a:r>
              <a:rPr lang="en-US" dirty="0"/>
              <a:t>CSAPR SO₂ Group 1 allowance prices started 2016 at $2.75 per ton and ended 2016 at $5.25 per ton.</a:t>
            </a:r>
          </a:p>
          <a:p>
            <a:r>
              <a:rPr lang="en-US" dirty="0"/>
              <a:t>CSAPR SO₂ Group 2 allowance prices started 2016 at $5 per ton and ended 2016 at $5.25 per ton.</a:t>
            </a:r>
          </a:p>
          <a:p>
            <a:r>
              <a:rPr lang="en-US" dirty="0"/>
              <a:t>CSAPR NOₓ annual program allowances started 2016 at $80 per ton and ended 2016 at $6 per ton.</a:t>
            </a:r>
          </a:p>
          <a:p>
            <a:r>
              <a:rPr lang="en-US" dirty="0"/>
              <a:t>CSAPR NOₓ ozone season program allowances started 2016 at $182.5 per ton and ended 2016 at $142.5 per </a:t>
            </a:r>
            <a:r>
              <a:rPr lang="en-US" dirty="0" smtClean="0"/>
              <a:t>ton.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1429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Regional Clean Air Incentives Market [RECLAIM] </a:t>
            </a:r>
            <a:endParaRPr lang="es-ES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7638"/>
            <a:ext cx="8443243" cy="4737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_tradnl" sz="2400" dirty="0" smtClean="0"/>
              <a:t>Parte del “</a:t>
            </a:r>
            <a:r>
              <a:rPr lang="es-ES_tradnl" sz="2400" i="1" dirty="0" smtClean="0"/>
              <a:t>Air </a:t>
            </a:r>
            <a:r>
              <a:rPr lang="es-ES_tradnl" sz="2400" i="1" dirty="0" err="1" smtClean="0"/>
              <a:t>Quality</a:t>
            </a:r>
            <a:r>
              <a:rPr lang="es-ES_tradnl" sz="2400" i="1" dirty="0" smtClean="0"/>
              <a:t> Management </a:t>
            </a:r>
            <a:r>
              <a:rPr lang="es-ES_tradnl" sz="2400" i="1" dirty="0" err="1" smtClean="0"/>
              <a:t>Program</a:t>
            </a:r>
            <a:r>
              <a:rPr lang="es-ES_tradnl" sz="2400" i="1" dirty="0" smtClean="0"/>
              <a:t> of </a:t>
            </a:r>
            <a:r>
              <a:rPr lang="es-ES_tradnl" sz="2400" i="1" dirty="0" err="1" smtClean="0"/>
              <a:t>the</a:t>
            </a:r>
            <a:r>
              <a:rPr lang="es-ES_tradnl" sz="2400" i="1" dirty="0" smtClean="0"/>
              <a:t> South </a:t>
            </a:r>
            <a:r>
              <a:rPr lang="es-ES_tradnl" sz="2400" i="1" dirty="0" err="1" smtClean="0"/>
              <a:t>Coast</a:t>
            </a:r>
            <a:r>
              <a:rPr lang="es-ES_tradnl" sz="2400" i="1" dirty="0" smtClean="0"/>
              <a:t> Air </a:t>
            </a:r>
            <a:r>
              <a:rPr lang="es-ES_tradnl" sz="2400" i="1" dirty="0" err="1" smtClean="0"/>
              <a:t>Quality</a:t>
            </a:r>
            <a:r>
              <a:rPr lang="es-ES_tradnl" sz="2400" i="1" dirty="0" smtClean="0"/>
              <a:t> Management </a:t>
            </a:r>
            <a:r>
              <a:rPr lang="es-ES_tradnl" sz="2400" i="1" dirty="0" err="1" smtClean="0"/>
              <a:t>District</a:t>
            </a:r>
            <a:r>
              <a:rPr lang="es-ES_tradnl" sz="2400" i="1" dirty="0" smtClean="0"/>
              <a:t> [SCAQMD]” of </a:t>
            </a:r>
            <a:r>
              <a:rPr lang="es-ES_tradnl" sz="2400" i="1" dirty="0" err="1" smtClean="0"/>
              <a:t>Southern</a:t>
            </a:r>
            <a:r>
              <a:rPr lang="es-ES_tradnl" sz="2400" i="1" dirty="0" smtClean="0"/>
              <a:t> California</a:t>
            </a:r>
            <a:r>
              <a:rPr lang="es-ES_tradnl" sz="2400" dirty="0" smtClean="0"/>
              <a:t>”</a:t>
            </a:r>
          </a:p>
          <a:p>
            <a:pPr algn="just" eaLnBrk="1" hangingPunct="1">
              <a:lnSpc>
                <a:spcPct val="80000"/>
              </a:lnSpc>
            </a:pPr>
            <a:endParaRPr lang="es-ES_tradnl" sz="2400" dirty="0"/>
          </a:p>
          <a:p>
            <a:pPr algn="just" eaLnBrk="1" hangingPunct="1">
              <a:lnSpc>
                <a:spcPct val="80000"/>
              </a:lnSpc>
            </a:pPr>
            <a:r>
              <a:rPr lang="en-US" sz="2400" dirty="0" smtClean="0"/>
              <a:t>“</a:t>
            </a:r>
            <a:r>
              <a:rPr lang="en-US" sz="2400" i="1" dirty="0" smtClean="0"/>
              <a:t>The</a:t>
            </a:r>
            <a:r>
              <a:rPr lang="en-US" sz="2400" i="1" dirty="0"/>
              <a:t> </a:t>
            </a:r>
            <a:r>
              <a:rPr lang="en-US" sz="2400" i="1" dirty="0">
                <a:hlinkClick r:id="rId2"/>
              </a:rPr>
              <a:t>SCAQMD's RECLAIM (</a:t>
            </a:r>
            <a:r>
              <a:rPr lang="en-US" sz="2400" i="1" dirty="0" smtClean="0">
                <a:hlinkClick r:id="rId2"/>
              </a:rPr>
              <a:t>Regional Clean </a:t>
            </a:r>
            <a:r>
              <a:rPr lang="en-US" sz="2400" i="1" dirty="0">
                <a:hlinkClick r:id="rId2"/>
              </a:rPr>
              <a:t>Air Incentives Market) Program</a:t>
            </a:r>
            <a:r>
              <a:rPr lang="en-US" sz="2400" i="1" dirty="0"/>
              <a:t> is </a:t>
            </a:r>
            <a:r>
              <a:rPr lang="en-US" sz="2400" b="1" i="1" dirty="0"/>
              <a:t>the world's first comprehensive market program for reducing air </a:t>
            </a:r>
            <a:r>
              <a:rPr lang="en-US" sz="2400" b="1" i="1" dirty="0" smtClean="0"/>
              <a:t>pollution</a:t>
            </a:r>
            <a:r>
              <a:rPr lang="en-US" sz="2400" dirty="0" smtClean="0"/>
              <a:t>”</a:t>
            </a:r>
            <a:endParaRPr lang="es-ES_tradnl" sz="2400" dirty="0" smtClean="0"/>
          </a:p>
          <a:p>
            <a:pPr algn="just" eaLnBrk="1" hangingPunct="1">
              <a:lnSpc>
                <a:spcPct val="80000"/>
              </a:lnSpc>
            </a:pPr>
            <a:endParaRPr lang="es-ES_tradnl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_tradnl" sz="2400" dirty="0" smtClean="0"/>
              <a:t>“cuenca” de aire de Los Ángeles</a:t>
            </a:r>
          </a:p>
          <a:p>
            <a:pPr eaLnBrk="1" hangingPunct="1">
              <a:lnSpc>
                <a:spcPct val="80000"/>
              </a:lnSpc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400" dirty="0" smtClean="0"/>
              <a:t>Emisiones de fuentes estacionarias de Óxidos Nitrosos (</a:t>
            </a:r>
            <a:r>
              <a:rPr lang="es-ES_tradnl" sz="2400" dirty="0" err="1" smtClean="0"/>
              <a:t>NOx</a:t>
            </a:r>
            <a:r>
              <a:rPr lang="es-ES_tradnl" sz="2400" dirty="0" smtClean="0"/>
              <a:t>) y Óxidos de Sulfuro (</a:t>
            </a:r>
            <a:r>
              <a:rPr lang="es-ES_tradnl" sz="2400" dirty="0" err="1" smtClean="0"/>
              <a:t>SOx</a:t>
            </a:r>
            <a:r>
              <a:rPr lang="es-ES_tradnl" sz="2400" dirty="0" smtClean="0"/>
              <a:t>)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AF69365-FAC5-4D00-AF9D-5093323F5033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22D91-9921-4164-9844-8AEAB99CFEA6}" type="slidenum">
              <a:rPr lang="es-ES" smtClean="0"/>
              <a:pPr>
                <a:defRPr/>
              </a:pPr>
              <a:t>51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30025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Regional Clean Air Incentives Market [RECLAIM] </a:t>
            </a:r>
            <a:endParaRPr lang="es-ES" sz="400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_tradnl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Objetivo: 70% de reducción de ambos contaminantes con respecto a niveles de 1990 </a:t>
            </a:r>
          </a:p>
          <a:p>
            <a:pPr eaLnBrk="1" hangingPunct="1">
              <a:lnSpc>
                <a:spcPct val="80000"/>
              </a:lnSpc>
            </a:pPr>
            <a:endParaRPr lang="es-ES_tradnl" sz="28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Las fuentes en RECLAIM representaban 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dirty="0" smtClean="0"/>
              <a:t>10% del total de emisiones de </a:t>
            </a:r>
            <a:r>
              <a:rPr lang="es-ES_tradnl" sz="2400" dirty="0" err="1" smtClean="0"/>
              <a:t>NOx</a:t>
            </a:r>
            <a:r>
              <a:rPr lang="es-ES_tradnl" sz="2400" dirty="0" smtClean="0"/>
              <a:t> en 1990 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dirty="0" smtClean="0"/>
              <a:t>20% </a:t>
            </a:r>
            <a:r>
              <a:rPr lang="es-ES_tradnl" sz="2400" dirty="0"/>
              <a:t>del total de emisiones </a:t>
            </a:r>
            <a:r>
              <a:rPr lang="es-ES_tradnl" sz="2400" dirty="0" smtClean="0"/>
              <a:t>de </a:t>
            </a:r>
            <a:r>
              <a:rPr lang="es-ES_tradnl" sz="2400" dirty="0" err="1" smtClean="0"/>
              <a:t>SOx</a:t>
            </a:r>
            <a:r>
              <a:rPr lang="es-ES_tradnl" sz="2400" dirty="0" smtClean="0"/>
              <a:t> en 1990 </a:t>
            </a:r>
            <a:endParaRPr lang="es-ES_tradnl" sz="2400" dirty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s-ES_tradnl" sz="2400" dirty="0" smtClean="0"/>
              <a:t>[</a:t>
            </a:r>
            <a:r>
              <a:rPr lang="es-ES_tradnl" sz="2400" dirty="0" err="1" smtClean="0"/>
              <a:t>Schwarze</a:t>
            </a:r>
            <a:r>
              <a:rPr lang="es-ES_tradnl" sz="2400" dirty="0" smtClean="0"/>
              <a:t> and </a:t>
            </a:r>
            <a:r>
              <a:rPr lang="es-ES_tradnl" sz="2400" dirty="0" err="1" smtClean="0"/>
              <a:t>Zapfel</a:t>
            </a:r>
            <a:r>
              <a:rPr lang="es-ES_tradnl" sz="2400" dirty="0" smtClean="0"/>
              <a:t> (1999)].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20F2258-8B09-43DC-99BA-18D5DB7EB43D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A7AFD1-818F-4F3E-A43D-EE33BCD07D2D}" type="slidenum">
              <a:rPr lang="es-ES" smtClean="0"/>
              <a:pPr>
                <a:defRPr/>
              </a:pPr>
              <a:t>52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2502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Regional Clean Air Incentives Market [RECLAIM] </a:t>
            </a:r>
            <a:endParaRPr lang="es-ES" sz="400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s-ES_tradnl" sz="28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RECLAIM también incluye impuestos a las emisiones</a:t>
            </a:r>
          </a:p>
          <a:p>
            <a:pPr eaLnBrk="1" hangingPunct="1">
              <a:lnSpc>
                <a:spcPct val="80000"/>
              </a:lnSpc>
            </a:pPr>
            <a:endParaRPr lang="es-ES_tradnl" sz="28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Permisos para disminuir emisiones</a:t>
            </a:r>
          </a:p>
          <a:p>
            <a:pPr eaLnBrk="1" hangingPunct="1">
              <a:lnSpc>
                <a:spcPct val="80000"/>
              </a:lnSpc>
            </a:pPr>
            <a:endParaRPr lang="es-ES_tradnl" sz="28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Impuestos para financiar administración del programa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1B11AF-069E-49A7-AD4D-97FDCA654B0F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0B4AC-9823-4322-94A8-93CB246A1935}" type="slidenum">
              <a:rPr lang="es-ES" smtClean="0"/>
              <a:pPr>
                <a:defRPr/>
              </a:pPr>
              <a:t>53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98818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RECLAIM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dirty="0" smtClean="0"/>
              <a:t>Valores del impuesto: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s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9BFB87-158F-4F86-BCCA-D17E3AFBD69F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259C28-82D4-4F00-97A7-34D70363702D}" type="slidenum">
              <a:rPr lang="es-ES" smtClean="0"/>
              <a:pPr>
                <a:defRPr/>
              </a:pPr>
              <a:t>54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/>
          </p:nvPr>
        </p:nvGraphicFramePr>
        <p:xfrm>
          <a:off x="2195735" y="2852936"/>
          <a:ext cx="4752529" cy="2366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036">
                  <a:extLst>
                    <a:ext uri="{9D8B030D-6E8A-4147-A177-3AD203B41FA5}">
                      <a16:colId xmlns:a16="http://schemas.microsoft.com/office/drawing/2014/main" val="1776837474"/>
                    </a:ext>
                  </a:extLst>
                </a:gridCol>
                <a:gridCol w="1177701">
                  <a:extLst>
                    <a:ext uri="{9D8B030D-6E8A-4147-A177-3AD203B41FA5}">
                      <a16:colId xmlns:a16="http://schemas.microsoft.com/office/drawing/2014/main" val="4275903621"/>
                    </a:ext>
                  </a:extLst>
                </a:gridCol>
                <a:gridCol w="956896">
                  <a:extLst>
                    <a:ext uri="{9D8B030D-6E8A-4147-A177-3AD203B41FA5}">
                      <a16:colId xmlns:a16="http://schemas.microsoft.com/office/drawing/2014/main" val="3293991062"/>
                    </a:ext>
                  </a:extLst>
                </a:gridCol>
                <a:gridCol w="956896">
                  <a:extLst>
                    <a:ext uri="{9D8B030D-6E8A-4147-A177-3AD203B41FA5}">
                      <a16:colId xmlns:a16="http://schemas.microsoft.com/office/drawing/2014/main" val="2865131317"/>
                    </a:ext>
                  </a:extLst>
                </a:gridCol>
              </a:tblGrid>
              <a:tr h="496956">
                <a:tc rowSpan="3" gridSpan="2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 h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>
                          <a:effectLst/>
                        </a:rPr>
                        <a:t>Valor del impuesto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994827"/>
                  </a:ext>
                </a:extLst>
              </a:tr>
              <a:tr h="275050">
                <a:tc gridSpan="2" v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NOX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SOX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72719735"/>
                  </a:ext>
                </a:extLst>
              </a:tr>
              <a:tr h="275050">
                <a:tc gridSpan="2" v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pPr algn="l" fontAlgn="b"/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US$/ton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419425"/>
                  </a:ext>
                </a:extLst>
              </a:tr>
              <a:tr h="27505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 err="1">
                          <a:effectLst/>
                        </a:rPr>
                        <a:t>Toneladas</a:t>
                      </a:r>
                      <a:r>
                        <a:rPr lang="en-US" sz="2200" u="none" strike="noStrike" dirty="0">
                          <a:effectLst/>
                        </a:rPr>
                        <a:t> </a:t>
                      </a:r>
                      <a:endParaRPr lang="en-US" sz="2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2200" u="none" strike="noStrike" dirty="0" err="1" smtClean="0">
                          <a:effectLst/>
                        </a:rPr>
                        <a:t>Anuales</a:t>
                      </a:r>
                      <a:r>
                        <a:rPr lang="en-US" sz="2200" u="none" strike="noStrike" dirty="0" smtClean="0">
                          <a:effectLst/>
                        </a:rPr>
                        <a:t> </a:t>
                      </a:r>
                      <a:r>
                        <a:rPr lang="en-US" sz="2200" u="none" strike="noStrike" dirty="0" err="1" smtClean="0">
                          <a:effectLst/>
                        </a:rPr>
                        <a:t>reportadas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4 - 25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171.3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203.1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1072205"/>
                  </a:ext>
                </a:extLst>
              </a:tr>
              <a:tr h="275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 25 - 75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272.1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328.3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6043174"/>
                  </a:ext>
                </a:extLst>
              </a:tr>
              <a:tr h="2750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 + 75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409.8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492.9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51440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71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RECLAIM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Empezó en </a:t>
            </a:r>
            <a:r>
              <a:rPr lang="es-ES" sz="2800" b="1" dirty="0" smtClean="0"/>
              <a:t>Octubre 1993 </a:t>
            </a:r>
            <a:r>
              <a:rPr lang="es-ES" sz="2800" dirty="0" smtClean="0"/>
              <a:t>con 394 fuentes</a:t>
            </a:r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  <a:p>
            <a:pPr algn="just" eaLnBrk="1" hangingPunct="1">
              <a:lnSpc>
                <a:spcPct val="90000"/>
              </a:lnSpc>
            </a:pPr>
            <a:r>
              <a:rPr lang="es-ES" sz="2800" dirty="0" smtClean="0"/>
              <a:t>Todas las fuentes con emisiones mayores a 4 toneladas en 1990 o cualquier año posterior</a:t>
            </a:r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Excluidas: lavanderías, estaciones de policía y bomberos, potabilizadoras de agua</a:t>
            </a:r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21FD89-A144-4E7B-9BFF-0121C671AB49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EF3CF-5C9C-4DC8-9EEE-5670D3A4527B}" type="slidenum">
              <a:rPr lang="es-ES" smtClean="0"/>
              <a:pPr>
                <a:defRPr/>
              </a:pPr>
              <a:t>55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8106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dirty="0" smtClean="0"/>
              <a:t>RECLAIM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dirty="0" smtClean="0"/>
              <a:t>Condados de Los </a:t>
            </a:r>
            <a:r>
              <a:rPr lang="es-UY" sz="2800" dirty="0" smtClean="0"/>
              <a:t>Ángeles</a:t>
            </a:r>
            <a:r>
              <a:rPr lang="es-ES" sz="2800" dirty="0" smtClean="0"/>
              <a:t>, </a:t>
            </a:r>
            <a:r>
              <a:rPr lang="es-ES" sz="2800" dirty="0"/>
              <a:t>Orange, Riverside y San </a:t>
            </a:r>
            <a:r>
              <a:rPr lang="es-ES" sz="2800" dirty="0" smtClean="0"/>
              <a:t>Bernardino (“non-</a:t>
            </a:r>
            <a:r>
              <a:rPr lang="es-ES" sz="2800" dirty="0" err="1" smtClean="0"/>
              <a:t>desert</a:t>
            </a:r>
            <a:r>
              <a:rPr lang="es-ES" sz="2800" dirty="0" smtClean="0"/>
              <a:t>”)</a:t>
            </a:r>
          </a:p>
          <a:p>
            <a:pPr eaLnBrk="1" hangingPunct="1">
              <a:lnSpc>
                <a:spcPct val="90000"/>
              </a:lnSpc>
            </a:pPr>
            <a:endParaRPr lang="es-ES" sz="2800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21FD89-A144-4E7B-9BFF-0121C671AB49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EF3CF-5C9C-4DC8-9EEE-5670D3A4527B}" type="slidenum">
              <a:rPr lang="es-ES" smtClean="0"/>
              <a:pPr>
                <a:defRPr/>
              </a:pPr>
              <a:t>56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09931"/>
            <a:ext cx="3744416" cy="4148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 bwMode="auto">
          <a:xfrm>
            <a:off x="4788024" y="4509120"/>
            <a:ext cx="2088232" cy="1152128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UY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RECLAIM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Desde 1993 cada fuente recibe RECLAIM Trading Credits (RTCs) cada año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El número que recibe decreció linealmente hasta 2003, de allí igual 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Cada RTC vale por una libra de contaminante y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es válido por un año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4AA76D-B830-457E-B7F6-6AA302CE96D4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6B6E5E-0AB5-4A47-8E10-32E7D29DA8D5}" type="slidenum">
              <a:rPr lang="es-ES" smtClean="0"/>
              <a:pPr>
                <a:defRPr/>
              </a:pPr>
              <a:t>57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408219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RECLAIM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Una fuente de la Zona 1 (costa) puede comprar RTCs sólo de otra fuente de la Zona 1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Las fuentes de la Zona 2 (tierra adentro) pueden comprar de cualquier fuente</a:t>
            </a:r>
          </a:p>
          <a:p>
            <a:pPr eaLnBrk="1" hangingPunct="1">
              <a:lnSpc>
                <a:spcPct val="90000"/>
              </a:lnSpc>
            </a:pPr>
            <a:endParaRPr lang="es-ES" sz="280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C3443F-F22A-4DC0-B41B-FD4884A3D738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BAB10-1580-4320-8A92-47C5041C0DFC}" type="slidenum">
              <a:rPr lang="es-ES" smtClean="0"/>
              <a:pPr>
                <a:defRPr/>
              </a:pPr>
              <a:t>58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418878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RECLAIM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b="1" dirty="0" smtClean="0"/>
              <a:t>Asignación inicial </a:t>
            </a:r>
            <a:r>
              <a:rPr lang="es-ES" dirty="0" smtClean="0"/>
              <a:t>de cada fuente </a:t>
            </a:r>
            <a:r>
              <a:rPr lang="es-ES" dirty="0"/>
              <a:t>=</a:t>
            </a:r>
            <a:r>
              <a:rPr lang="es-ES" dirty="0" smtClean="0"/>
              <a:t> máximo nivel de producción reportado a la AQMD * un factor de emisiones definido en la regulación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1595BE-CFC9-49CB-85A7-454B9A150B1B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542F7-E83D-4F5E-ABBE-FC414DEA8287}" type="slidenum">
              <a:rPr lang="es-ES" smtClean="0"/>
              <a:pPr>
                <a:defRPr/>
              </a:pPr>
              <a:t>59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20980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/>
              <a:t>Sulfur Dioxide (</a:t>
            </a:r>
            <a:r>
              <a:rPr lang="es-ES" sz="4000" dirty="0" smtClean="0"/>
              <a:t>SO</a:t>
            </a:r>
            <a:r>
              <a:rPr lang="es-ES" sz="4000" baseline="-25000" dirty="0" smtClean="0"/>
              <a:t>2 </a:t>
            </a:r>
            <a:r>
              <a:rPr lang="en-US" sz="4000" b="1" dirty="0" smtClean="0"/>
              <a:t>) Allowance Trading Program: Allowances</a:t>
            </a:r>
            <a:endParaRPr lang="es-ES" sz="4000" b="1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El programa asigna permisos (</a:t>
            </a:r>
            <a:r>
              <a:rPr lang="es-ES_tradnl" sz="2400" dirty="0" err="1" smtClean="0"/>
              <a:t>allowances</a:t>
            </a:r>
            <a:r>
              <a:rPr lang="es-ES_tradnl" sz="2400" dirty="0" smtClean="0"/>
              <a:t>) de emisión a las fuentes de </a:t>
            </a:r>
            <a:r>
              <a:rPr lang="es-ES" sz="2400" dirty="0" smtClean="0"/>
              <a:t>SO</a:t>
            </a:r>
            <a:r>
              <a:rPr lang="es-ES" sz="2400" baseline="-25000" dirty="0" smtClean="0"/>
              <a:t>2 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Cada permiso autoriza al dueño a emitir una tonelada de </a:t>
            </a:r>
            <a:r>
              <a:rPr lang="es-ES" sz="2400" dirty="0" smtClean="0"/>
              <a:t>SO</a:t>
            </a:r>
            <a:r>
              <a:rPr lang="es-ES" sz="2400" baseline="-25000" dirty="0" smtClean="0"/>
              <a:t>2 </a:t>
            </a:r>
            <a:r>
              <a:rPr lang="es-ES_tradnl" sz="2400" dirty="0" smtClean="0"/>
              <a:t> en ese año o cualquier otro año futuro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Los permisos se pueden comprar, vender o </a:t>
            </a:r>
            <a:r>
              <a:rPr lang="es-ES_tradnl" sz="2400" i="1" dirty="0" smtClean="0"/>
              <a:t>guardar</a:t>
            </a:r>
            <a:r>
              <a:rPr lang="es-ES_tradnl" sz="2400" dirty="0" smtClean="0"/>
              <a:t> para cumplir con futuras emisiones</a:t>
            </a:r>
          </a:p>
          <a:p>
            <a:pPr eaLnBrk="1" hangingPunct="1">
              <a:lnSpc>
                <a:spcPct val="90000"/>
              </a:lnSpc>
            </a:pPr>
            <a:endParaRPr lang="es-ES_tradnl" sz="2400" dirty="0" smtClean="0"/>
          </a:p>
          <a:p>
            <a:pPr eaLnBrk="1" hangingPunct="1">
              <a:lnSpc>
                <a:spcPct val="90000"/>
              </a:lnSpc>
            </a:pPr>
            <a:r>
              <a:rPr lang="es-ES_tradnl" sz="2400" dirty="0" smtClean="0"/>
              <a:t>No se puede “pedir prestado” permisos de futuras asignaciones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120FF6-040B-4A94-B47E-80E418DCFF92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53E77-BA9A-4E26-BE08-DFE1C81C1F45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243816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RECLAIM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b="1" dirty="0" smtClean="0"/>
              <a:t>Precios 1993 - 1998</a:t>
            </a:r>
            <a:r>
              <a:rPr lang="es-ES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r>
              <a:rPr lang="es-ES" dirty="0"/>
              <a:t>de la ton de NO</a:t>
            </a:r>
            <a:r>
              <a:rPr lang="es-ES" baseline="-25000" dirty="0"/>
              <a:t>X</a:t>
            </a:r>
            <a:r>
              <a:rPr lang="es-ES" dirty="0"/>
              <a:t>: 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smtClean="0"/>
              <a:t>$</a:t>
            </a:r>
            <a:r>
              <a:rPr lang="es-ES" dirty="0"/>
              <a:t>250 en los primeros 4 años. 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smtClean="0"/>
              <a:t>$</a:t>
            </a:r>
            <a:r>
              <a:rPr lang="es-ES" dirty="0"/>
              <a:t>451 en 1998.</a:t>
            </a:r>
          </a:p>
          <a:p>
            <a:pPr eaLnBrk="1" hangingPunct="1">
              <a:lnSpc>
                <a:spcPct val="90000"/>
              </a:lnSpc>
            </a:pPr>
            <a:r>
              <a:rPr lang="es-ES" dirty="0" smtClean="0"/>
              <a:t> </a:t>
            </a:r>
            <a:r>
              <a:rPr lang="es-ES" dirty="0"/>
              <a:t>de la ton de SO</a:t>
            </a:r>
            <a:r>
              <a:rPr lang="es-ES" baseline="-25000" dirty="0"/>
              <a:t>X</a:t>
            </a:r>
            <a:r>
              <a:rPr lang="es-ES" dirty="0"/>
              <a:t>: 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smtClean="0"/>
              <a:t>$</a:t>
            </a:r>
            <a:r>
              <a:rPr lang="es-ES" dirty="0"/>
              <a:t>150 en los primeros 4 años. </a:t>
            </a:r>
            <a:endParaRPr lang="es-ES" dirty="0" smtClean="0"/>
          </a:p>
          <a:p>
            <a:pPr lvl="1" eaLnBrk="1" hangingPunct="1">
              <a:lnSpc>
                <a:spcPct val="90000"/>
              </a:lnSpc>
            </a:pPr>
            <a:r>
              <a:rPr lang="es-ES" dirty="0" smtClean="0"/>
              <a:t>$</a:t>
            </a:r>
            <a:r>
              <a:rPr lang="es-ES" dirty="0"/>
              <a:t>300 en 1998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>
          <a:xfrm>
            <a:off x="457200" y="6237312"/>
            <a:ext cx="2133600" cy="476250"/>
          </a:xfrm>
        </p:spPr>
        <p:txBody>
          <a:bodyPr/>
          <a:lstStyle/>
          <a:p>
            <a:pPr>
              <a:defRPr/>
            </a:pPr>
            <a:fld id="{A41595BE-CFC9-49CB-85A7-454B9A150B1B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65118"/>
            <a:ext cx="2133600" cy="476250"/>
          </a:xfrm>
        </p:spPr>
        <p:txBody>
          <a:bodyPr/>
          <a:lstStyle/>
          <a:p>
            <a:pPr>
              <a:defRPr/>
            </a:pPr>
            <a:fld id="{D49542F7-E83D-4F5E-ABBE-FC414DEA8287}" type="slidenum">
              <a:rPr lang="es-ES" smtClean="0"/>
              <a:pPr>
                <a:defRPr/>
              </a:pPr>
              <a:t>60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dirty="0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00491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Última información disponible del mercado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/>
              <a:t>Fuente: </a:t>
            </a:r>
            <a:r>
              <a:rPr lang="es-UY" dirty="0">
                <a:hlinkClick r:id="rId2"/>
              </a:rPr>
              <a:t>http://</a:t>
            </a:r>
            <a:r>
              <a:rPr lang="es-UY" dirty="0" smtClean="0">
                <a:hlinkClick r:id="rId2"/>
              </a:rPr>
              <a:t>www.aqmd.gov/home/programs/business/about-reclaim/reclaim-trading-credits</a:t>
            </a:r>
            <a:endParaRPr lang="es-UY" dirty="0" smtClean="0"/>
          </a:p>
          <a:p>
            <a:r>
              <a:rPr lang="es-UY" dirty="0" smtClean="0"/>
              <a:t>Lista de registros de compra-ventas:</a:t>
            </a:r>
          </a:p>
          <a:p>
            <a:pPr lvl="1"/>
            <a:r>
              <a:rPr lang="es-UY" dirty="0" smtClean="0"/>
              <a:t>Siguiente diapositiva</a:t>
            </a:r>
          </a:p>
          <a:p>
            <a:pPr lvl="1"/>
            <a:r>
              <a:rPr lang="es-UY" dirty="0" smtClean="0"/>
              <a:t>Últimos 90 días</a:t>
            </a:r>
          </a:p>
          <a:p>
            <a:pPr lvl="1"/>
            <a:r>
              <a:rPr lang="es-UY" dirty="0" smtClean="0"/>
              <a:t>Actualizado todos los días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3EC6D-64F6-4651-A5EA-DC295A0B8BCE}" type="datetime1">
              <a:rPr lang="es-UY" smtClean="0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Dos Programas de Comercio de Emisiones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EE68-23EA-46C6-98A1-21040D71CA21}" type="slidenum">
              <a:rPr lang="es-ES" smtClean="0"/>
              <a:pPr>
                <a:defRPr/>
              </a:pPr>
              <a:t>61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00769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Última información disponible del mercado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3EC6D-64F6-4651-A5EA-DC295A0B8BCE}" type="datetime1">
              <a:rPr lang="es-UY" smtClean="0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Dos Programas de Comercio de Emisiones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EE68-23EA-46C6-98A1-21040D71CA21}" type="slidenum">
              <a:rPr lang="es-ES" smtClean="0"/>
              <a:pPr>
                <a:defRPr/>
              </a:pPr>
              <a:t>62</a:t>
            </a:fld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3" y="1718000"/>
            <a:ext cx="9073009" cy="34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3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3EC6D-64F6-4651-A5EA-DC295A0B8BCE}" type="datetime1">
              <a:rPr lang="es-UY" smtClean="0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Dos Programas de Comercio de Emisiones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EE68-23EA-46C6-98A1-21040D71CA21}" type="slidenum">
              <a:rPr lang="es-ES" smtClean="0"/>
              <a:pPr>
                <a:defRPr/>
              </a:pPr>
              <a:t>63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24" y="1886200"/>
            <a:ext cx="7833151" cy="308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36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13EC6D-64F6-4651-A5EA-DC295A0B8BCE}" type="datetime1">
              <a:rPr lang="es-UY" smtClean="0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 smtClean="0"/>
              <a:t>Dos Programas de Comercio de Emisiones</a:t>
            </a: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FEE68-23EA-46C6-98A1-21040D71CA21}" type="slidenum">
              <a:rPr lang="es-ES" smtClean="0"/>
              <a:pPr>
                <a:defRPr/>
              </a:pPr>
              <a:t>64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332656"/>
            <a:ext cx="8346280" cy="11484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31" y="1507258"/>
            <a:ext cx="7717276" cy="46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003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RECLAIM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s-ES" dirty="0" smtClean="0"/>
              <a:t>Fuente</a:t>
            </a:r>
            <a:r>
              <a:rPr lang="es-ES" dirty="0"/>
              <a:t>: </a:t>
            </a:r>
            <a:r>
              <a:rPr lang="es-ES" dirty="0">
                <a:hlinkClick r:id="rId2"/>
              </a:rPr>
              <a:t>http://</a:t>
            </a:r>
            <a:r>
              <a:rPr lang="es-ES" dirty="0" smtClean="0">
                <a:hlinkClick r:id="rId2"/>
              </a:rPr>
              <a:t>www.aqmd.gov/home/programs/business/about-reclaim</a:t>
            </a:r>
            <a:endParaRPr lang="es-ES" dirty="0" smtClean="0"/>
          </a:p>
          <a:p>
            <a:pPr lvl="1" eaLnBrk="1" hangingPunct="1"/>
            <a:endParaRPr lang="es-ES" dirty="0" smtClean="0"/>
          </a:p>
          <a:p>
            <a:pPr lvl="1" eaLnBrk="1" hangingPunct="1">
              <a:buFontTx/>
              <a:buNone/>
            </a:pPr>
            <a:endParaRPr lang="es-ES" dirty="0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13D7495-31ED-415F-AF3C-0B1F18BB8CB7}" type="datetime1">
              <a:rPr lang="es-UY"/>
              <a:pPr>
                <a:defRPr/>
              </a:pPr>
              <a:t>31/10/2018</a:t>
            </a:fld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9163E-17BF-4270-84F9-35D4A35790A0}" type="slidenum">
              <a:rPr lang="es-ES" smtClean="0"/>
              <a:pPr>
                <a:defRPr/>
              </a:pPr>
              <a:t>65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4541862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es-UY" dirty="0" smtClean="0"/>
              <a:t>California </a:t>
            </a:r>
            <a:r>
              <a:rPr lang="es-UY" dirty="0" err="1" smtClean="0"/>
              <a:t>Carbon</a:t>
            </a:r>
            <a:r>
              <a:rPr lang="es-UY" dirty="0" smtClean="0"/>
              <a:t> </a:t>
            </a:r>
            <a:r>
              <a:rPr lang="es-UY" dirty="0" err="1" smtClean="0"/>
              <a:t>Market</a:t>
            </a:r>
            <a:endParaRPr lang="es-UY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56813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Creación del </a:t>
            </a:r>
            <a:r>
              <a:rPr lang="es-UY" dirty="0"/>
              <a:t>programa</a:t>
            </a:r>
            <a:br>
              <a:rPr lang="es-UY" dirty="0"/>
            </a:br>
            <a:r>
              <a:rPr lang="es-UY" sz="2900" dirty="0">
                <a:hlinkClick r:id="rId2"/>
              </a:rPr>
              <a:t>https://</a:t>
            </a:r>
            <a:r>
              <a:rPr lang="es-UY" sz="2900" dirty="0" smtClean="0">
                <a:hlinkClick r:id="rId2"/>
              </a:rPr>
              <a:t>www.arb.ca.gov/cc/scopingplan/scopingplan.htm</a:t>
            </a:r>
            <a:r>
              <a:rPr lang="es-UY" sz="2900" dirty="0" smtClean="0"/>
              <a:t> </a:t>
            </a:r>
            <a:endParaRPr lang="es-UY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376939" cy="4464496"/>
          </a:xfrm>
        </p:spPr>
        <p:txBody>
          <a:bodyPr>
            <a:normAutofit fontScale="85000" lnSpcReduction="10000"/>
          </a:bodyPr>
          <a:lstStyle/>
          <a:p>
            <a:r>
              <a:rPr lang="es-UY" dirty="0" smtClean="0"/>
              <a:t>Global </a:t>
            </a:r>
            <a:r>
              <a:rPr lang="es-UY" dirty="0" err="1"/>
              <a:t>Warming</a:t>
            </a:r>
            <a:r>
              <a:rPr lang="es-UY" dirty="0"/>
              <a:t> </a:t>
            </a:r>
            <a:r>
              <a:rPr lang="es-UY" dirty="0" err="1"/>
              <a:t>Solutions</a:t>
            </a:r>
            <a:r>
              <a:rPr lang="es-UY" dirty="0"/>
              <a:t> </a:t>
            </a:r>
            <a:r>
              <a:rPr lang="es-UY" dirty="0" err="1" smtClean="0"/>
              <a:t>Act</a:t>
            </a:r>
            <a:r>
              <a:rPr lang="es-UY" dirty="0" smtClean="0"/>
              <a:t> (</a:t>
            </a:r>
            <a:r>
              <a:rPr lang="es-UY" dirty="0" err="1" smtClean="0"/>
              <a:t>Assembly</a:t>
            </a:r>
            <a:r>
              <a:rPr lang="es-UY" dirty="0" smtClean="0"/>
              <a:t> Bill 32) </a:t>
            </a:r>
            <a:r>
              <a:rPr lang="es-UY" dirty="0" smtClean="0"/>
              <a:t>(</a:t>
            </a:r>
            <a:r>
              <a:rPr lang="es-UY" dirty="0" smtClean="0"/>
              <a:t>2006)</a:t>
            </a:r>
          </a:p>
          <a:p>
            <a:endParaRPr lang="es-UY" dirty="0" smtClean="0"/>
          </a:p>
          <a:p>
            <a:r>
              <a:rPr lang="es-UY" dirty="0" smtClean="0"/>
              <a:t>Meta: </a:t>
            </a:r>
            <a:endParaRPr lang="es-UY" dirty="0" smtClean="0"/>
          </a:p>
          <a:p>
            <a:pPr lvl="1"/>
            <a:r>
              <a:rPr lang="es-UY" dirty="0" smtClean="0"/>
              <a:t>2006: </a:t>
            </a:r>
            <a:r>
              <a:rPr lang="es-UY" dirty="0" smtClean="0"/>
              <a:t>reducir </a:t>
            </a:r>
            <a:r>
              <a:rPr lang="es-UY" dirty="0" smtClean="0"/>
              <a:t>las emisiones de GEI a los niveles de 1990 (431 </a:t>
            </a:r>
            <a:r>
              <a:rPr lang="es-UY" dirty="0" err="1" smtClean="0"/>
              <a:t>mill</a:t>
            </a:r>
            <a:r>
              <a:rPr lang="es-UY" dirty="0" smtClean="0"/>
              <a:t>. toneladas métricas) para </a:t>
            </a:r>
            <a:r>
              <a:rPr lang="es-UY" dirty="0" smtClean="0"/>
              <a:t>2020</a:t>
            </a:r>
            <a:endParaRPr lang="es-UY" dirty="0" smtClean="0"/>
          </a:p>
          <a:p>
            <a:pPr lvl="1"/>
            <a:r>
              <a:rPr lang="es-UY" dirty="0" err="1" smtClean="0"/>
              <a:t>Update</a:t>
            </a:r>
            <a:r>
              <a:rPr lang="es-UY" dirty="0" smtClean="0"/>
              <a:t> 2016 (SB 32): 40% por debajo de 1990 en 2030</a:t>
            </a:r>
            <a:endParaRPr lang="es-UY" dirty="0" smtClean="0"/>
          </a:p>
          <a:p>
            <a:r>
              <a:rPr lang="es-UY" dirty="0" smtClean="0"/>
              <a:t>Una de las medidas de la AB 32: mercado de permisos de emisión. 85% de las emisiones de este tipo de gases</a:t>
            </a:r>
          </a:p>
          <a:p>
            <a:r>
              <a:rPr lang="es-UY" dirty="0" smtClean="0"/>
              <a:t>Comienzo </a:t>
            </a:r>
            <a:r>
              <a:rPr lang="es-UY" dirty="0" smtClean="0"/>
              <a:t>en </a:t>
            </a:r>
            <a:r>
              <a:rPr lang="es-UY" dirty="0" smtClean="0"/>
              <a:t>2013</a:t>
            </a:r>
            <a:endParaRPr lang="es-UY" dirty="0" smtClean="0"/>
          </a:p>
        </p:txBody>
      </p:sp>
    </p:spTree>
    <p:extLst>
      <p:ext uri="{BB962C8B-B14F-4D97-AF65-F5344CB8AC3E}">
        <p14:creationId xmlns:p14="http://schemas.microsoft.com/office/powerpoint/2010/main" val="197409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¿Cómo funciona?</a:t>
            </a:r>
            <a:endParaRPr lang="es-U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UY" dirty="0" smtClean="0"/>
              <a:t>El Estado remata o regala permisos, los cuales son requeridos al final de cada año. </a:t>
            </a:r>
            <a:endParaRPr lang="es-UY" dirty="0"/>
          </a:p>
          <a:p>
            <a:endParaRPr lang="es-UY" dirty="0" smtClean="0"/>
          </a:p>
          <a:p>
            <a:r>
              <a:rPr lang="es-UY" dirty="0" smtClean="0"/>
              <a:t>La empresa entrega al Estado la cantidad de permisos equivalente a la cantidad emitida en el año, y es multada si no tiene los suficientes</a:t>
            </a:r>
          </a:p>
          <a:p>
            <a:endParaRPr lang="es-UY" dirty="0"/>
          </a:p>
          <a:p>
            <a:r>
              <a:rPr lang="es-UY" dirty="0" smtClean="0"/>
              <a:t>El </a:t>
            </a:r>
            <a:r>
              <a:rPr lang="es-UY" dirty="0" err="1" smtClean="0"/>
              <a:t>Cap</a:t>
            </a:r>
            <a:r>
              <a:rPr lang="es-UY" dirty="0" smtClean="0"/>
              <a:t> decae año a año, incentivando a las empresas a invertir en energías limpias</a:t>
            </a:r>
          </a:p>
          <a:p>
            <a:endParaRPr lang="es-UY" dirty="0"/>
          </a:p>
          <a:p>
            <a:r>
              <a:rPr lang="es-UY" dirty="0" smtClean="0"/>
              <a:t>2015: </a:t>
            </a:r>
            <a:r>
              <a:rPr lang="es-UY" dirty="0" smtClean="0"/>
              <a:t>se incorporan los proveedores de gas natural y combustible, expandiendo 1.5 veces la cobertura total del programa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6625796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Evolución del </a:t>
            </a:r>
            <a:r>
              <a:rPr lang="es-UY" dirty="0" err="1" smtClean="0"/>
              <a:t>Cap</a:t>
            </a:r>
            <a:r>
              <a:rPr lang="es-UY" dirty="0" smtClean="0"/>
              <a:t> </a:t>
            </a:r>
            <a:endParaRPr lang="es-U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063" t="32269" r="24085" b="25379"/>
          <a:stretch/>
        </p:blipFill>
        <p:spPr>
          <a:xfrm>
            <a:off x="179512" y="1196752"/>
            <a:ext cx="8795320" cy="522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15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es-ES" sz="4000" b="1" dirty="0" smtClean="0"/>
              <a:t>SO</a:t>
            </a:r>
            <a:r>
              <a:rPr lang="es-ES" sz="4000" b="1" baseline="-25000" dirty="0" smtClean="0"/>
              <a:t>2</a:t>
            </a:r>
            <a:r>
              <a:rPr lang="en-US" sz="4000" b="1" dirty="0" smtClean="0"/>
              <a:t> Allowance Trading Program</a:t>
            </a:r>
            <a:endParaRPr lang="es-ES" sz="4000" b="1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eaLnBrk="1" hangingPunct="1"/>
            <a:endParaRPr lang="es-ES_tradnl" sz="2800" dirty="0" smtClean="0"/>
          </a:p>
          <a:p>
            <a:pPr eaLnBrk="1" hangingPunct="1"/>
            <a:r>
              <a:rPr lang="es-ES_tradnl" sz="2800" dirty="0" smtClean="0"/>
              <a:t>Más allá del número de permisos que tenga, la planta no puede emitir a niveles que violen </a:t>
            </a:r>
            <a:r>
              <a:rPr lang="es-ES_tradnl" sz="2800" b="1" i="1" dirty="0" smtClean="0"/>
              <a:t>estándares</a:t>
            </a:r>
            <a:r>
              <a:rPr lang="es-ES_tradnl" sz="2800" dirty="0" smtClean="0"/>
              <a:t> estatales o federales fijados bajo el </a:t>
            </a:r>
            <a:r>
              <a:rPr lang="es-ES_tradnl" sz="2800" dirty="0" err="1" smtClean="0"/>
              <a:t>Title</a:t>
            </a:r>
            <a:r>
              <a:rPr lang="es-ES_tradnl" sz="2800" dirty="0" smtClean="0"/>
              <a:t> I of </a:t>
            </a:r>
            <a:r>
              <a:rPr lang="es-ES_tradnl" sz="2800" dirty="0" err="1" smtClean="0"/>
              <a:t>the</a:t>
            </a:r>
            <a:r>
              <a:rPr lang="es-ES_tradnl" sz="2800" dirty="0" smtClean="0"/>
              <a:t> </a:t>
            </a:r>
            <a:r>
              <a:rPr lang="es-ES_tradnl" sz="2800" dirty="0" err="1" smtClean="0"/>
              <a:t>Clean</a:t>
            </a:r>
            <a:r>
              <a:rPr lang="es-ES_tradnl" sz="2800" dirty="0" smtClean="0"/>
              <a:t> Air </a:t>
            </a:r>
            <a:r>
              <a:rPr lang="es-ES_tradnl" sz="2800" dirty="0" err="1" smtClean="0"/>
              <a:t>Act</a:t>
            </a:r>
            <a:r>
              <a:rPr lang="es-ES_tradnl" sz="2800" dirty="0" smtClean="0"/>
              <a:t>.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0C76D3-2C30-4461-80DC-F8B56E1A22CC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71F5E-633B-4F43-8953-D51D3A20E9C2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51448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UY" dirty="0" smtClean="0"/>
              <a:t>Crecimiento de PBI y disminución de emisiones</a:t>
            </a:r>
            <a:endParaRPr lang="es-U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688" t="12384" r="22244" b="10919"/>
          <a:stretch/>
        </p:blipFill>
        <p:spPr>
          <a:xfrm>
            <a:off x="35497" y="1348940"/>
            <a:ext cx="8928992" cy="496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750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2013 - Reducción de emisiones</a:t>
            </a:r>
            <a:endParaRPr lang="es-U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5107706"/>
          </a:xfrm>
        </p:spPr>
        <p:txBody>
          <a:bodyPr>
            <a:normAutofit/>
          </a:bodyPr>
          <a:lstStyle/>
          <a:p>
            <a:r>
              <a:rPr lang="es-UY" dirty="0" smtClean="0"/>
              <a:t>3,8</a:t>
            </a:r>
            <a:r>
              <a:rPr lang="es-UY" dirty="0" smtClean="0"/>
              <a:t>% </a:t>
            </a:r>
            <a:r>
              <a:rPr lang="es-UY" dirty="0" smtClean="0"/>
              <a:t>respecto </a:t>
            </a:r>
            <a:r>
              <a:rPr lang="es-UY" dirty="0" smtClean="0"/>
              <a:t>de 2012 (5.53 millones de toneladas de </a:t>
            </a:r>
            <a:r>
              <a:rPr lang="es-UY" dirty="0" smtClean="0"/>
              <a:t>CO2e)</a:t>
            </a:r>
            <a:endParaRPr lang="es-UY" dirty="0" smtClean="0"/>
          </a:p>
          <a:p>
            <a:endParaRPr lang="es-UY" dirty="0" smtClean="0"/>
          </a:p>
          <a:p>
            <a:r>
              <a:rPr lang="es-UY" dirty="0" smtClean="0"/>
              <a:t>11</a:t>
            </a:r>
            <a:r>
              <a:rPr lang="es-UY" dirty="0" smtClean="0"/>
              <a:t>% por debajo del </a:t>
            </a:r>
            <a:r>
              <a:rPr lang="es-UY" dirty="0" err="1" smtClean="0"/>
              <a:t>Cap</a:t>
            </a:r>
            <a:endParaRPr lang="es-UY" dirty="0" smtClean="0"/>
          </a:p>
          <a:p>
            <a:endParaRPr lang="es-UY" dirty="0" smtClean="0"/>
          </a:p>
          <a:p>
            <a:r>
              <a:rPr lang="es-UY" dirty="0" smtClean="0"/>
              <a:t>Incluyendo </a:t>
            </a:r>
            <a:r>
              <a:rPr lang="es-UY" dirty="0" smtClean="0"/>
              <a:t>los no considerados en el </a:t>
            </a:r>
            <a:r>
              <a:rPr lang="es-UY" dirty="0" smtClean="0"/>
              <a:t>programa, </a:t>
            </a:r>
            <a:r>
              <a:rPr lang="es-UY" dirty="0" smtClean="0"/>
              <a:t>el nivel de emisiones totales se mantuvo constante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64438136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2014 – Cambios</a:t>
            </a:r>
            <a:endParaRPr lang="es-U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040560"/>
          </a:xfrm>
        </p:spPr>
        <p:txBody>
          <a:bodyPr>
            <a:normAutofit/>
          </a:bodyPr>
          <a:lstStyle/>
          <a:p>
            <a:r>
              <a:rPr lang="es-UY" dirty="0" smtClean="0"/>
              <a:t>En </a:t>
            </a:r>
            <a:r>
              <a:rPr lang="es-UY" dirty="0" smtClean="0"/>
              <a:t>el 4° trimestre, </a:t>
            </a:r>
            <a:r>
              <a:rPr lang="es-UY" dirty="0" smtClean="0"/>
              <a:t>mercado de California se unió al de Quebec </a:t>
            </a:r>
            <a:r>
              <a:rPr lang="es-UY" dirty="0" smtClean="0"/>
              <a:t>(Canadá</a:t>
            </a:r>
            <a:r>
              <a:rPr lang="es-UY" dirty="0" smtClean="0"/>
              <a:t>)</a:t>
            </a:r>
            <a:endParaRPr lang="es-UY" dirty="0"/>
          </a:p>
          <a:p>
            <a:r>
              <a:rPr lang="es-UY" dirty="0" smtClean="0"/>
              <a:t>82 millones de permisos fueron vendidos para 2014 (en </a:t>
            </a:r>
            <a:r>
              <a:rPr lang="es-UY" dirty="0" smtClean="0"/>
              <a:t>adelante</a:t>
            </a:r>
            <a:r>
              <a:rPr lang="es-UY" dirty="0" smtClean="0"/>
              <a:t>), 27.8 millones para 2017 (en delante)</a:t>
            </a:r>
          </a:p>
          <a:p>
            <a:endParaRPr lang="es-UY" dirty="0"/>
          </a:p>
          <a:p>
            <a:r>
              <a:rPr lang="es-UY" dirty="0" smtClean="0"/>
              <a:t>El precio de venta fue casi igual al mínimo requerido en los remates (más cerca de dicho precio los permisos futuros que los corrientes)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73211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33" y="1267378"/>
            <a:ext cx="6683765" cy="960668"/>
          </a:xfrm>
        </p:spPr>
        <p:txBody>
          <a:bodyPr/>
          <a:lstStyle/>
          <a:p>
            <a:pPr algn="ctr"/>
            <a:r>
              <a:rPr lang="es-UY" dirty="0" smtClean="0"/>
              <a:t>Estadísticas de Permisos</a:t>
            </a:r>
            <a:endParaRPr lang="es-UY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5521" t="14762" r="23917" b="49432"/>
          <a:stretch/>
        </p:blipFill>
        <p:spPr>
          <a:xfrm>
            <a:off x="261174" y="332656"/>
            <a:ext cx="8827602" cy="438097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33327" t="17214" r="21885" b="42423"/>
          <a:stretch/>
        </p:blipFill>
        <p:spPr>
          <a:xfrm>
            <a:off x="230352" y="3284984"/>
            <a:ext cx="8146376" cy="451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2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err="1" smtClean="0"/>
              <a:t>Compliance</a:t>
            </a:r>
            <a:r>
              <a:rPr lang="es-UY" dirty="0" smtClean="0"/>
              <a:t> and </a:t>
            </a:r>
            <a:r>
              <a:rPr lang="es-UY" dirty="0" err="1" smtClean="0"/>
              <a:t>Enforcement</a:t>
            </a:r>
            <a:endParaRPr lang="es-U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UY" dirty="0" smtClean="0"/>
              <a:t>El cumplimiento en cuanto a emisiones se dio en ambos años a un 100 %</a:t>
            </a:r>
          </a:p>
          <a:p>
            <a:endParaRPr lang="es-UY" dirty="0"/>
          </a:p>
          <a:p>
            <a:r>
              <a:rPr lang="es-UY" dirty="0" smtClean="0"/>
              <a:t>Existieron multas para tres compañías por el no reporte de emisiones, por su tardanza en la entrega </a:t>
            </a:r>
            <a:r>
              <a:rPr lang="es-UY" dirty="0" smtClean="0"/>
              <a:t>y </a:t>
            </a:r>
            <a:r>
              <a:rPr lang="es-UY" dirty="0" smtClean="0"/>
              <a:t>por incorrecciones en los mismos.</a:t>
            </a:r>
          </a:p>
          <a:p>
            <a:endParaRPr lang="es-UY" dirty="0" smtClean="0"/>
          </a:p>
          <a:p>
            <a:r>
              <a:rPr lang="es-UY" dirty="0" smtClean="0"/>
              <a:t>El monto total de las mismas ascendió a 1 millón de dólares</a:t>
            </a:r>
            <a:endParaRPr lang="es-UY" dirty="0"/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5851506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¿Qué se hace con el dinero?</a:t>
            </a:r>
            <a:endParaRPr lang="es-UY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53" t="27280" r="19152" b="10623"/>
          <a:stretch/>
        </p:blipFill>
        <p:spPr>
          <a:xfrm>
            <a:off x="107503" y="1282552"/>
            <a:ext cx="8964229" cy="48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15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Sulfur Dioxide (SO2) Allowance Trading </a:t>
            </a:r>
            <a:r>
              <a:rPr lang="en-US" sz="4000" b="1" dirty="0" smtClean="0"/>
              <a:t>Program: </a:t>
            </a:r>
            <a:r>
              <a:rPr lang="en-US" sz="4000" b="1" dirty="0" err="1" smtClean="0"/>
              <a:t>Fases</a:t>
            </a:r>
            <a:endParaRPr lang="es-ES" sz="40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496943" cy="4349080"/>
          </a:xfrm>
        </p:spPr>
        <p:txBody>
          <a:bodyPr wrap="square"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_tradnl" sz="2800" dirty="0" smtClean="0"/>
              <a:t>Fase </a:t>
            </a:r>
            <a:r>
              <a:rPr lang="es-ES_tradnl" sz="2800" dirty="0"/>
              <a:t>I: 1995-1999: </a:t>
            </a:r>
            <a:endParaRPr lang="es-ES_tradnl" sz="2800" dirty="0" smtClean="0"/>
          </a:p>
          <a:p>
            <a:pPr lvl="1" eaLnBrk="1" hangingPunct="1">
              <a:lnSpc>
                <a:spcPct val="80000"/>
              </a:lnSpc>
            </a:pPr>
            <a:r>
              <a:rPr lang="es-ES_tradnl" sz="2400" dirty="0" smtClean="0"/>
              <a:t>plantas más grandes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dirty="0" smtClean="0"/>
              <a:t>Alimentadas a carbón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400" dirty="0" smtClean="0"/>
              <a:t>50</a:t>
            </a:r>
            <a:r>
              <a:rPr lang="es-ES_tradnl" sz="2400" dirty="0"/>
              <a:t>% de las emisiones totales estimadas de </a:t>
            </a:r>
            <a:r>
              <a:rPr lang="es-ES" sz="2400" dirty="0"/>
              <a:t>SO</a:t>
            </a:r>
            <a:r>
              <a:rPr lang="es-ES" sz="2400" baseline="-25000" dirty="0"/>
              <a:t>2</a:t>
            </a:r>
            <a:r>
              <a:rPr lang="es-ES_tradnl" sz="2400" dirty="0"/>
              <a:t> </a:t>
            </a:r>
            <a:r>
              <a:rPr lang="es-ES_tradnl" sz="2400" dirty="0" smtClean="0"/>
              <a:t>de 1990</a:t>
            </a:r>
          </a:p>
          <a:p>
            <a:pPr algn="just">
              <a:lnSpc>
                <a:spcPct val="80000"/>
              </a:lnSpc>
            </a:pPr>
            <a:endParaRPr lang="es-ES_tradnl" sz="2800" dirty="0" smtClean="0"/>
          </a:p>
          <a:p>
            <a:pPr algn="just">
              <a:lnSpc>
                <a:spcPct val="80000"/>
              </a:lnSpc>
            </a:pPr>
            <a:r>
              <a:rPr lang="es-ES_tradnl" sz="2800" dirty="0" smtClean="0"/>
              <a:t>Fase </a:t>
            </a:r>
            <a:r>
              <a:rPr lang="es-ES_tradnl" sz="2800" dirty="0"/>
              <a:t>II: 2000 - : </a:t>
            </a:r>
          </a:p>
          <a:p>
            <a:pPr lvl="1" algn="just">
              <a:lnSpc>
                <a:spcPct val="80000"/>
              </a:lnSpc>
            </a:pPr>
            <a:r>
              <a:rPr lang="es-ES_tradnl" sz="2400" dirty="0" smtClean="0"/>
              <a:t>Extendió </a:t>
            </a:r>
            <a:r>
              <a:rPr lang="es-ES_tradnl" sz="2400" dirty="0"/>
              <a:t>la cobertura a plantas más pequeñas que utilizan carbón, petróleo o gas, con una capacidad mayor a 25 mega watts </a:t>
            </a:r>
          </a:p>
          <a:p>
            <a:pPr lvl="1" algn="just">
              <a:lnSpc>
                <a:spcPct val="80000"/>
              </a:lnSpc>
            </a:pPr>
            <a:r>
              <a:rPr lang="es-ES_tradnl" sz="2400" dirty="0"/>
              <a:t>y todas las </a:t>
            </a:r>
            <a:r>
              <a:rPr lang="es-ES_tradnl" sz="2400" dirty="0" smtClean="0"/>
              <a:t>nuevas</a:t>
            </a:r>
            <a:endParaRPr lang="es-ES_tradnl" sz="2400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18EDF1-72B8-4D5E-9030-F22AD211280D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7B1CF-2094-4543-8691-BE1909D4BFEA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69563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Sulfur Dioxide (SO2) Allowance Trading </a:t>
            </a:r>
            <a:r>
              <a:rPr lang="en-US" sz="4000" b="1" dirty="0" smtClean="0"/>
              <a:t>Program: </a:t>
            </a:r>
            <a:r>
              <a:rPr lang="en-US" sz="4000" b="1" dirty="0" err="1" smtClean="0"/>
              <a:t>Fases</a:t>
            </a:r>
            <a:endParaRPr lang="es-ES" sz="4000" b="1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_tradnl" sz="2800" dirty="0"/>
              <a:t>Fase I empezó en 1995 afectando a 445 plantas </a:t>
            </a:r>
            <a:endParaRPr lang="es-ES_tradnl" sz="28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_tradnl" sz="2800" dirty="0" smtClean="0"/>
              <a:t>Incluyendo</a:t>
            </a:r>
            <a:endParaRPr lang="es-ES_tradnl" sz="2800" dirty="0"/>
          </a:p>
          <a:p>
            <a:pPr algn="just" eaLnBrk="1" hangingPunct="1">
              <a:lnSpc>
                <a:spcPct val="80000"/>
              </a:lnSpc>
            </a:pPr>
            <a:endParaRPr lang="es-ES_tradnl" sz="2800" dirty="0"/>
          </a:p>
          <a:p>
            <a:pPr lvl="1" algn="just" eaLnBrk="1" hangingPunct="1">
              <a:lnSpc>
                <a:spcPct val="80000"/>
              </a:lnSpc>
            </a:pPr>
            <a:r>
              <a:rPr lang="es-ES_tradnl" sz="2400" dirty="0"/>
              <a:t>175 plantas que entraron </a:t>
            </a:r>
            <a:r>
              <a:rPr lang="es-ES_tradnl" sz="2400" dirty="0" smtClean="0"/>
              <a:t>como </a:t>
            </a:r>
            <a:r>
              <a:rPr lang="es-ES_tradnl" sz="2400" i="1" dirty="0"/>
              <a:t>plantas de “sustitución</a:t>
            </a:r>
            <a:r>
              <a:rPr lang="es-ES_tradnl" sz="2400" i="1" dirty="0" smtClean="0"/>
              <a:t>”</a:t>
            </a:r>
          </a:p>
          <a:p>
            <a:pPr lvl="1" algn="just" eaLnBrk="1" hangingPunct="1">
              <a:lnSpc>
                <a:spcPct val="80000"/>
              </a:lnSpc>
            </a:pPr>
            <a:endParaRPr lang="es-ES_tradnl" sz="2400" i="1" dirty="0" smtClean="0"/>
          </a:p>
          <a:p>
            <a:pPr lvl="1" algn="just" eaLnBrk="1" hangingPunct="1">
              <a:lnSpc>
                <a:spcPct val="80000"/>
              </a:lnSpc>
            </a:pPr>
            <a:r>
              <a:rPr lang="es-ES_tradnl" sz="2400" i="1" dirty="0"/>
              <a:t>Plantas de “sustitución”</a:t>
            </a:r>
            <a:r>
              <a:rPr lang="es-ES_tradnl" sz="2400" dirty="0"/>
              <a:t>: </a:t>
            </a:r>
            <a:r>
              <a:rPr lang="es-ES_tradnl" sz="2400" dirty="0" smtClean="0"/>
              <a:t>dueño </a:t>
            </a:r>
            <a:r>
              <a:rPr lang="es-ES_tradnl" sz="2400" dirty="0"/>
              <a:t>de una planta “Fase 1” propone que la reducción de emisiones se traslade a otra planta suya (planta de sustitución) que entra la Fase 1 en lugar de la </a:t>
            </a:r>
            <a:r>
              <a:rPr lang="es-ES_tradnl" sz="2400" dirty="0" smtClean="0"/>
              <a:t>original</a:t>
            </a:r>
            <a:endParaRPr lang="es-ES_tradnl" sz="2400" i="1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418EDF1-72B8-4D5E-9030-F22AD211280D}" type="datetime1">
              <a:rPr lang="es-UY"/>
              <a:pPr>
                <a:defRPr/>
              </a:pPr>
              <a:t>31/10/2018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7B1CF-2094-4543-8691-BE1909D4BFEA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"/>
              <a:t>Dos Programas de Comercio de Emisiones</a:t>
            </a:r>
          </a:p>
        </p:txBody>
      </p:sp>
    </p:spTree>
    <p:extLst>
      <p:ext uri="{BB962C8B-B14F-4D97-AF65-F5344CB8AC3E}">
        <p14:creationId xmlns:p14="http://schemas.microsoft.com/office/powerpoint/2010/main" val="134438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3317</Words>
  <Application>Microsoft Office PowerPoint</Application>
  <PresentationFormat>Presentación en pantalla (4:3)</PresentationFormat>
  <Paragraphs>454</Paragraphs>
  <Slides>75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75</vt:i4>
      </vt:variant>
    </vt:vector>
  </HeadingPairs>
  <TitlesOfParts>
    <vt:vector size="79" baseType="lpstr">
      <vt:lpstr>Arial</vt:lpstr>
      <vt:lpstr>Calibri</vt:lpstr>
      <vt:lpstr>Times New Roman</vt:lpstr>
      <vt:lpstr>Tema de Office</vt:lpstr>
      <vt:lpstr>Mercados de Aire Limpio de EEUU</vt:lpstr>
      <vt:lpstr>Mercados o programas</vt:lpstr>
      <vt:lpstr>Línea de tiempo de los programas</vt:lpstr>
      <vt:lpstr>Acid Rain Program: Sulfur Dioxide (SO2) Allowance Trading Program</vt:lpstr>
      <vt:lpstr>Sulfur Dioxide (SO2) Allowance Trading Program: Objetivo</vt:lpstr>
      <vt:lpstr>Sulfur Dioxide (SO2 ) Allowance Trading Program: Allowances</vt:lpstr>
      <vt:lpstr>SO2 Allowance Trading Program</vt:lpstr>
      <vt:lpstr>Sulfur Dioxide (SO2) Allowance Trading Program: Fases</vt:lpstr>
      <vt:lpstr>Sulfur Dioxide (SO2) Allowance Trading Program: Fases</vt:lpstr>
      <vt:lpstr>Sulfur Dioxide (SO2) Allowance Trading Program: Fases</vt:lpstr>
      <vt:lpstr>SO2 Allowance Trading Program: el límite global de emisiones (el “cap”)</vt:lpstr>
      <vt:lpstr>SO2  Allowance Trading Program: el límite global de emisiones (el “cap”)</vt:lpstr>
      <vt:lpstr>SO2  Allowance Trading Program: Sistema de transacciones en línea</vt:lpstr>
      <vt:lpstr>SO2  Allowance Trading Program: Reporte y Monitoreo de Emisiones</vt:lpstr>
      <vt:lpstr>SO2  Allowance Trading Program: Reporte y Monitoreo de Emisiones</vt:lpstr>
      <vt:lpstr>SO2  Allowance Trading Program: Reporte y Monitoreo de Emisiones</vt:lpstr>
      <vt:lpstr>SO2  Allowance Trading Program: Resultados</vt:lpstr>
      <vt:lpstr>Presentación de PowerPoint</vt:lpstr>
      <vt:lpstr>Sulfur Dioxide (SO2 ) Allowance Trading Program</vt:lpstr>
      <vt:lpstr>Presentación de PowerPoint</vt:lpstr>
      <vt:lpstr>SO2  Allowance Trading Program: Cumplimiento</vt:lpstr>
      <vt:lpstr>SO2 Allowance Trading Program</vt:lpstr>
      <vt:lpstr>SO2  Allowance Trading Program: Cumplimiento</vt:lpstr>
      <vt:lpstr>SO2  Allowance Trading Program: Precios</vt:lpstr>
      <vt:lpstr>SO2  Allowance Trading Program</vt:lpstr>
      <vt:lpstr>SO2  Allowance Trading Program</vt:lpstr>
      <vt:lpstr>SO2  Allowance Trading Program: Cumplimiento</vt:lpstr>
      <vt:lpstr>NOₓ Budget Trading Program (NBP)</vt:lpstr>
      <vt:lpstr>NOₓ Budget Trading Program (NBP)</vt:lpstr>
      <vt:lpstr>Mapa de estados de ARP, NBP y CAIR</vt:lpstr>
      <vt:lpstr>NOₓ Budget Trading Program (NBP)</vt:lpstr>
      <vt:lpstr>The Clean Air Interstate Rule (CAIR)</vt:lpstr>
      <vt:lpstr>Mapa de estados de ARP, NBP y CAIR</vt:lpstr>
      <vt:lpstr>The Cross-State Air Pollution Rule (CSAPR)</vt:lpstr>
      <vt:lpstr>The Cross-State Air Pollution Rule (CSAPR)</vt:lpstr>
      <vt:lpstr>Mapa de estados cubiertos por CSAPR</vt:lpstr>
      <vt:lpstr>Cumplimiento</vt:lpstr>
      <vt:lpstr>Units affected to ARP and CSAPR</vt:lpstr>
      <vt:lpstr>Units affected to ARP and CSAPR</vt:lpstr>
      <vt:lpstr>Presentación de PowerPoint</vt:lpstr>
      <vt:lpstr>Presentación de PowerPoint</vt:lpstr>
      <vt:lpstr>Presentación de PowerPoint</vt:lpstr>
      <vt:lpstr>Emission Controls and Monitoring</vt:lpstr>
      <vt:lpstr>Compliance</vt:lpstr>
      <vt:lpstr>Cumplimiento</vt:lpstr>
      <vt:lpstr>Cumplimiento</vt:lpstr>
      <vt:lpstr>Cumplimiento</vt:lpstr>
      <vt:lpstr>Cumplimiento</vt:lpstr>
      <vt:lpstr>Market activity</vt:lpstr>
      <vt:lpstr>Market activity</vt:lpstr>
      <vt:lpstr>Regional Clean Air Incentives Market [RECLAIM] </vt:lpstr>
      <vt:lpstr>Regional Clean Air Incentives Market [RECLAIM] </vt:lpstr>
      <vt:lpstr>Regional Clean Air Incentives Market [RECLAIM] </vt:lpstr>
      <vt:lpstr>RECLAIM</vt:lpstr>
      <vt:lpstr>RECLAIM</vt:lpstr>
      <vt:lpstr>RECLAIM</vt:lpstr>
      <vt:lpstr>RECLAIM</vt:lpstr>
      <vt:lpstr>RECLAIM</vt:lpstr>
      <vt:lpstr>RECLAIM</vt:lpstr>
      <vt:lpstr>RECLAIM</vt:lpstr>
      <vt:lpstr>Última información disponible del mercado</vt:lpstr>
      <vt:lpstr>Última información disponible del mercado</vt:lpstr>
      <vt:lpstr>Presentación de PowerPoint</vt:lpstr>
      <vt:lpstr>Presentación de PowerPoint</vt:lpstr>
      <vt:lpstr>RECLAIM</vt:lpstr>
      <vt:lpstr>California Carbon Market</vt:lpstr>
      <vt:lpstr>Creación del programa https://www.arb.ca.gov/cc/scopingplan/scopingplan.htm </vt:lpstr>
      <vt:lpstr>¿Cómo funciona?</vt:lpstr>
      <vt:lpstr>Evolución del Cap </vt:lpstr>
      <vt:lpstr>Crecimiento de PBI y disminución de emisiones</vt:lpstr>
      <vt:lpstr>2013 - Reducción de emisiones</vt:lpstr>
      <vt:lpstr>2014 – Cambios</vt:lpstr>
      <vt:lpstr>Estadísticas de Permisos</vt:lpstr>
      <vt:lpstr>Compliance and Enforcement</vt:lpstr>
      <vt:lpstr>¿Qué se hace con el dinero?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Mercados de Aire Limpio de EEUU</dc:title>
  <dc:creator>Marcelo Caffera</dc:creator>
  <cp:lastModifiedBy>Marcelo Caffera</cp:lastModifiedBy>
  <cp:revision>78</cp:revision>
  <dcterms:created xsi:type="dcterms:W3CDTF">2016-06-01T18:24:23Z</dcterms:created>
  <dcterms:modified xsi:type="dcterms:W3CDTF">2018-10-31T12:20:06Z</dcterms:modified>
</cp:coreProperties>
</file>