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5"/>
  </p:notesMasterIdLst>
  <p:sldIdLst>
    <p:sldId id="256" r:id="rId2"/>
    <p:sldId id="298" r:id="rId3"/>
    <p:sldId id="312" r:id="rId4"/>
    <p:sldId id="257" r:id="rId5"/>
    <p:sldId id="313" r:id="rId6"/>
    <p:sldId id="320" r:id="rId7"/>
    <p:sldId id="318" r:id="rId8"/>
    <p:sldId id="319" r:id="rId9"/>
    <p:sldId id="314" r:id="rId10"/>
    <p:sldId id="315" r:id="rId11"/>
    <p:sldId id="316" r:id="rId12"/>
    <p:sldId id="258" r:id="rId13"/>
    <p:sldId id="306" r:id="rId14"/>
    <p:sldId id="297" r:id="rId15"/>
    <p:sldId id="307" r:id="rId16"/>
    <p:sldId id="300" r:id="rId17"/>
    <p:sldId id="299" r:id="rId18"/>
    <p:sldId id="301" r:id="rId19"/>
    <p:sldId id="308" r:id="rId20"/>
    <p:sldId id="303" r:id="rId21"/>
    <p:sldId id="310" r:id="rId22"/>
    <p:sldId id="311" r:id="rId23"/>
    <p:sldId id="304" r:id="rId24"/>
    <p:sldId id="259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5" r:id="rId33"/>
    <p:sldId id="274" r:id="rId34"/>
    <p:sldId id="276" r:id="rId35"/>
    <p:sldId id="278" r:id="rId36"/>
    <p:sldId id="279" r:id="rId37"/>
    <p:sldId id="280" r:id="rId38"/>
    <p:sldId id="283" r:id="rId39"/>
    <p:sldId id="282" r:id="rId40"/>
    <p:sldId id="281" r:id="rId41"/>
    <p:sldId id="284" r:id="rId42"/>
    <p:sldId id="285" r:id="rId43"/>
    <p:sldId id="29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86" r:id="rId54"/>
  </p:sldIdLst>
  <p:sldSz cx="9144000" cy="6858000" type="screen4x3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>
        <p:scale>
          <a:sx n="108" d="100"/>
          <a:sy n="108" d="100"/>
        </p:scale>
        <p:origin x="-79" y="10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pasantefcee\Desktop\La%20Paloma\Excel\graficas%20descripcion%20dat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santefcee\Desktop\La%20Paloma\Excel\graficas%20descripcion%20dato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santefcee\Desktop\La%20Paloma\Excel\graficas%20descripcion%20dato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santefcee\Desktop\La%20Paloma\Excel\graficas%20descripcion%20dat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51719154528127"/>
          <c:y val="0.27433386880151689"/>
          <c:w val="0.38214690430471993"/>
          <c:h val="0.63105880683833482"/>
        </c:manualLayout>
      </c:layout>
      <c:pieChart>
        <c:varyColors val="1"/>
        <c:ser>
          <c:idx val="0"/>
          <c:order val="0"/>
          <c:explosion val="8"/>
          <c:dLbls>
            <c:dLbl>
              <c:idx val="0"/>
              <c:layout>
                <c:manualLayout>
                  <c:x val="0.12060782742019664"/>
                  <c:y val="-6.187465775411171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89,9%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1609664457839312"/>
                  <c:y val="1.9845163239487172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6,1%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6194679535763013E-2"/>
                  <c:y val="-3.7222757227289016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5,0%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7549862322856146E-2"/>
                  <c:y val="-1.34854224303043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7.2837008303585646E-3"/>
                  <c:y val="-2.473604312974393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6.4759376436374264E-2"/>
                  <c:y val="-9.518337234872675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lang="es-UY" sz="1400"/>
                </a:pPr>
                <a:endParaRPr lang="es-UY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procedencia!$B$20:$B$22</c:f>
              <c:strCache>
                <c:ptCount val="3"/>
                <c:pt idx="0">
                  <c:v>No tomó ninguna medida</c:v>
                </c:pt>
                <c:pt idx="1">
                  <c:v>Redujo la estadía</c:v>
                </c:pt>
                <c:pt idx="2">
                  <c:v>Redujo su visita a las playas donde se ve el barco</c:v>
                </c:pt>
              </c:strCache>
            </c:strRef>
          </c:cat>
          <c:val>
            <c:numRef>
              <c:f>procedencia!$C$20:$C$22</c:f>
              <c:numCache>
                <c:formatCode>General</c:formatCode>
                <c:ptCount val="3"/>
                <c:pt idx="0">
                  <c:v>0.92</c:v>
                </c:pt>
                <c:pt idx="1">
                  <c:v>0.05</c:v>
                </c:pt>
                <c:pt idx="2">
                  <c:v>4.0000000000000022E-2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64307629129764"/>
          <c:y val="0.25276685738023752"/>
          <c:w val="0.34587012615378127"/>
          <c:h val="0.6078955418342491"/>
        </c:manualLayout>
      </c:layout>
      <c:overlay val="0"/>
      <c:txPr>
        <a:bodyPr/>
        <a:lstStyle/>
        <a:p>
          <a:pPr>
            <a:defRPr lang="es-UY" sz="1400"/>
          </a:pPr>
          <a:endParaRPr lang="es-UY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UY" sz="1800" b="1" i="0" baseline="0" dirty="0" smtClean="0">
                <a:effectLst/>
              </a:rPr>
              <a:t>Reacción </a:t>
            </a:r>
            <a:r>
              <a:rPr lang="es-UY" sz="1800" b="1" i="0" baseline="0" dirty="0">
                <a:effectLst/>
              </a:rPr>
              <a:t>de </a:t>
            </a:r>
            <a:r>
              <a:rPr lang="es-UY" sz="1800" b="1" i="0" baseline="0" dirty="0" smtClean="0">
                <a:effectLst/>
              </a:rPr>
              <a:t>quienes no sabían del barco (haber sabido): 279 individuos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7.2378608923884508E-2"/>
                  <c:y val="-3.963108778069408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9.0879921259842525E-2"/>
                  <c:y val="6.758275007290755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3.0006342957130359E-2"/>
                  <c:y val="-3.418999708369787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s-UY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Hoja1!$A$2:$A$5</c:f>
              <c:strCache>
                <c:ptCount val="4"/>
                <c:pt idx="0">
                  <c:v>Hubiera venido igual cantidad de días</c:v>
                </c:pt>
                <c:pt idx="1">
                  <c:v>Hubiera venido menos cantidad de días</c:v>
                </c:pt>
                <c:pt idx="2">
                  <c:v>No hubiera venido</c:v>
                </c:pt>
                <c:pt idx="3">
                  <c:v>No sabe / no contesta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86</c:v>
                </c:pt>
                <c:pt idx="1">
                  <c:v>6.4</c:v>
                </c:pt>
                <c:pt idx="2">
                  <c:v>0.7</c:v>
                </c:pt>
                <c:pt idx="3">
                  <c:v>6.8999999999999995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s-UY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Reducción promedio sólo de los que reducen, en días. Márgenes de error I.</a:t>
            </a:r>
          </a:p>
        </c:rich>
      </c:tx>
      <c:layout>
        <c:manualLayout>
          <c:xMode val="edge"/>
          <c:yMode val="edge"/>
          <c:x val="9.8440947037630733E-2"/>
          <c:y val="1.7347799242707095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pct75">
              <a:fgClr>
                <a:schemeClr val="tx2">
                  <a:lumMod val="60000"/>
                  <a:lumOff val="40000"/>
                </a:schemeClr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3.0998389792303467E-2"/>
                  <c:y val="-5.9668566591891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19806775076416E-2"/>
                  <c:y val="-7.8028125543242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959742366768554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600" b="1"/>
                      <a:t>12,0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5797101626146241E-2"/>
                  <c:y val="-3.212922816486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s-U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reduccion!$C$39:$F$39</c:f>
                <c:numCache>
                  <c:formatCode>General</c:formatCode>
                  <c:ptCount val="4"/>
                  <c:pt idx="0">
                    <c:v>1.08</c:v>
                  </c:pt>
                  <c:pt idx="1">
                    <c:v>1.08</c:v>
                  </c:pt>
                  <c:pt idx="2">
                    <c:v>0.53999999999999915</c:v>
                  </c:pt>
                  <c:pt idx="3">
                    <c:v>0.83000000000000007</c:v>
                  </c:pt>
                </c:numCache>
              </c:numRef>
            </c:plus>
            <c:minus>
              <c:numRef>
                <c:f>reduccion!$C$38:$F$38</c:f>
                <c:numCache>
                  <c:formatCode>General</c:formatCode>
                  <c:ptCount val="4"/>
                  <c:pt idx="0">
                    <c:v>0.87000000000000099</c:v>
                  </c:pt>
                  <c:pt idx="1">
                    <c:v>1.0399999999999991</c:v>
                  </c:pt>
                  <c:pt idx="2">
                    <c:v>1.2899999999999991</c:v>
                  </c:pt>
                  <c:pt idx="3">
                    <c:v>1.2799999999999994</c:v>
                  </c:pt>
                </c:numCache>
              </c:numRef>
            </c:minus>
          </c:errBars>
          <c:cat>
            <c:numRef>
              <c:f>reduccion!$C$4:$F$4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reduccion!$C$34:$F$34</c:f>
              <c:numCache>
                <c:formatCode>General</c:formatCode>
                <c:ptCount val="4"/>
                <c:pt idx="0">
                  <c:v>10.3</c:v>
                </c:pt>
                <c:pt idx="1">
                  <c:v>8.1999999999999993</c:v>
                </c:pt>
                <c:pt idx="2">
                  <c:v>12</c:v>
                </c:pt>
                <c:pt idx="3">
                  <c:v>10.7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474688"/>
        <c:axId val="147476480"/>
      </c:barChart>
      <c:catAx>
        <c:axId val="14747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s-UY"/>
          </a:p>
        </c:txPr>
        <c:crossAx val="147476480"/>
        <c:crosses val="autoZero"/>
        <c:auto val="1"/>
        <c:lblAlgn val="ctr"/>
        <c:lblOffset val="100"/>
        <c:noMultiLvlLbl val="0"/>
      </c:catAx>
      <c:valAx>
        <c:axId val="147476480"/>
        <c:scaling>
          <c:orientation val="minMax"/>
          <c:max val="13"/>
          <c:min val="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s-UY"/>
          </a:p>
        </c:txPr>
        <c:crossAx val="147474688"/>
        <c:crosses val="autoZero"/>
        <c:crossBetween val="between"/>
        <c:majorUnit val="1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s-UY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 err="1" smtClean="0"/>
              <a:t>Reducción</a:t>
            </a:r>
            <a:r>
              <a:rPr lang="en-US" sz="1800" dirty="0" smtClean="0"/>
              <a:t> </a:t>
            </a:r>
            <a:r>
              <a:rPr lang="en-US" sz="1800" dirty="0" err="1"/>
              <a:t>promedio</a:t>
            </a:r>
            <a:r>
              <a:rPr lang="en-US" sz="1800" dirty="0"/>
              <a:t> de la </a:t>
            </a:r>
            <a:r>
              <a:rPr lang="en-US" sz="1800" dirty="0" err="1"/>
              <a:t>estadía</a:t>
            </a:r>
            <a:r>
              <a:rPr lang="en-US" sz="1800" dirty="0"/>
              <a:t> </a:t>
            </a:r>
            <a:r>
              <a:rPr lang="en-US" sz="1800" dirty="0" err="1"/>
              <a:t>según</a:t>
            </a:r>
            <a:r>
              <a:rPr lang="en-US" sz="1800" dirty="0"/>
              <a:t> </a:t>
            </a:r>
            <a:r>
              <a:rPr lang="en-US" sz="1800" dirty="0" err="1"/>
              <a:t>cantidad</a:t>
            </a:r>
            <a:r>
              <a:rPr lang="en-US" sz="1800" dirty="0"/>
              <a:t> de </a:t>
            </a:r>
            <a:r>
              <a:rPr lang="en-US" sz="1800" dirty="0" err="1"/>
              <a:t>barcos</a:t>
            </a:r>
            <a:r>
              <a:rPr lang="en-US" sz="1800" dirty="0"/>
              <a:t>, en </a:t>
            </a:r>
            <a:r>
              <a:rPr lang="en-US" sz="1800" dirty="0" err="1"/>
              <a:t>días</a:t>
            </a:r>
            <a:r>
              <a:rPr lang="en-US" sz="1800" dirty="0"/>
              <a:t>. </a:t>
            </a:r>
            <a:r>
              <a:rPr lang="en-US" sz="1800" dirty="0" err="1"/>
              <a:t>Márgenes</a:t>
            </a:r>
            <a:r>
              <a:rPr lang="en-US" sz="1800" baseline="0" dirty="0"/>
              <a:t> de error </a:t>
            </a:r>
            <a:r>
              <a:rPr lang="en-US" sz="1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endParaRPr lang="en-US" sz="1800" dirty="0"/>
          </a:p>
        </c:rich>
      </c:tx>
      <c:layout>
        <c:manualLayout>
          <c:xMode val="edge"/>
          <c:yMode val="edge"/>
          <c:x val="0.14050045164063896"/>
          <c:y val="2.974774688334292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935806649502713"/>
          <c:y val="0.18233937811623624"/>
          <c:w val="0.80916383686836713"/>
          <c:h val="0.73626352122491445"/>
        </c:manualLayout>
      </c:layout>
      <c:barChart>
        <c:barDir val="col"/>
        <c:grouping val="clustered"/>
        <c:varyColors val="0"/>
        <c:ser>
          <c:idx val="0"/>
          <c:order val="0"/>
          <c:spPr>
            <a:pattFill prst="pct75">
              <a:fgClr>
                <a:schemeClr val="tx2">
                  <a:lumMod val="60000"/>
                  <a:lumOff val="40000"/>
                </a:schemeClr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3.5229166333924283E-2"/>
                  <c:y val="4.05268490374873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1135902636916835E-3"/>
                  <c:y val="-3.242147922998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202759898420408E-2"/>
                  <c:y val="-2.0263424518743668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i="0">
                        <a:latin typeface="+mn-lt"/>
                      </a:rPr>
                      <a:t>4,0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367084694699403E-2"/>
                  <c:y val="-1.2152780546619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0">
                    <a:latin typeface="+mn-lt"/>
                  </a:defRPr>
                </a:pPr>
                <a:endParaRPr lang="es-U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fixedVal"/>
            <c:noEndCap val="0"/>
            <c:val val="0.2"/>
          </c:errBars>
          <c:cat>
            <c:numRef>
              <c:f>reduccion!$C$4:$F$4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reduccion!$C$5:$F$5</c:f>
              <c:numCache>
                <c:formatCode>General</c:formatCode>
                <c:ptCount val="4"/>
                <c:pt idx="0">
                  <c:v>2.6</c:v>
                </c:pt>
                <c:pt idx="1">
                  <c:v>1.4</c:v>
                </c:pt>
                <c:pt idx="2">
                  <c:v>4</c:v>
                </c:pt>
                <c:pt idx="3">
                  <c:v>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506304"/>
        <c:axId val="147507840"/>
      </c:barChart>
      <c:catAx>
        <c:axId val="147506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s-UY"/>
          </a:p>
        </c:txPr>
        <c:crossAx val="147507840"/>
        <c:crosses val="autoZero"/>
        <c:auto val="1"/>
        <c:lblAlgn val="ctr"/>
        <c:lblOffset val="100"/>
        <c:noMultiLvlLbl val="0"/>
      </c:catAx>
      <c:valAx>
        <c:axId val="147507840"/>
        <c:scaling>
          <c:orientation val="minMax"/>
          <c:max val="4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s-UY"/>
          </a:p>
        </c:txPr>
        <c:crossAx val="147506304"/>
        <c:crosses val="autoZero"/>
        <c:crossBetween val="between"/>
        <c:majorUnit val="0.5"/>
        <c:minorUnit val="0.5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Gráfica 1. Entrevistados según residencia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151719154528127"/>
          <c:y val="0.27433386880151689"/>
          <c:w val="0.3821469043047197"/>
          <c:h val="0.63105880683833437"/>
        </c:manualLayout>
      </c:layout>
      <c:pieChart>
        <c:varyColors val="1"/>
        <c:ser>
          <c:idx val="0"/>
          <c:order val="0"/>
          <c:tx>
            <c:strRef>
              <c:f>Hoja1!$C$8:$C$14</c:f>
              <c:strCache>
                <c:ptCount val="1"/>
                <c:pt idx="0">
                  <c:v>45.90% 24.90% 20.40% 5.20% 1.50% 1.50% 0.30%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1.7363135231567937E-2"/>
                  <c:y val="1.4864027413240012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46,5%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6450550064220696E-2"/>
                  <c:y val="-2.3320422784989712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24,3%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9.8526145770240266E-3"/>
                  <c:y val="-5.1611264808115204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21,4%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7549862322856125E-2"/>
                  <c:y val="-1.348542243030432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5,0%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/>
                      <a:t>1,3%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7.283700830358562E-3"/>
                  <c:y val="-2.4736043129743916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1,0%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6.4759376436374264E-2"/>
                  <c:y val="-9.5183372348726682E-3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0,3%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s-UY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Hoja1!$B$8:$B$14</c:f>
              <c:strCache>
                <c:ptCount val="7"/>
                <c:pt idx="0">
                  <c:v>Montevideo</c:v>
                </c:pt>
                <c:pt idx="1">
                  <c:v>Argentina</c:v>
                </c:pt>
                <c:pt idx="2">
                  <c:v>Interior (menos Rocha)</c:v>
                </c:pt>
                <c:pt idx="3">
                  <c:v>Depto. de Rocha</c:v>
                </c:pt>
                <c:pt idx="4">
                  <c:v>Europa</c:v>
                </c:pt>
                <c:pt idx="5">
                  <c:v>Brasil</c:v>
                </c:pt>
                <c:pt idx="6">
                  <c:v>Chile</c:v>
                </c:pt>
              </c:strCache>
            </c:strRef>
          </c:cat>
          <c:val>
            <c:numRef>
              <c:f>Hoja1!$C$8:$C$14</c:f>
              <c:numCache>
                <c:formatCode>0.00%</c:formatCode>
                <c:ptCount val="7"/>
                <c:pt idx="0">
                  <c:v>0.45900000000000002</c:v>
                </c:pt>
                <c:pt idx="1">
                  <c:v>0.249</c:v>
                </c:pt>
                <c:pt idx="2">
                  <c:v>0.20399999999999999</c:v>
                </c:pt>
                <c:pt idx="3">
                  <c:v>5.1999999999999998E-2</c:v>
                </c:pt>
                <c:pt idx="4">
                  <c:v>1.4999999999999999E-2</c:v>
                </c:pt>
                <c:pt idx="5">
                  <c:v>1.4999999999999999E-2</c:v>
                </c:pt>
                <c:pt idx="6">
                  <c:v>3.0000000000000001E-3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231999125109366"/>
          <c:y val="0.1215495026297891"/>
          <c:w val="0.2176029544979444"/>
          <c:h val="0.87654657612568798"/>
        </c:manualLayout>
      </c:layout>
      <c:overlay val="0"/>
      <c:txPr>
        <a:bodyPr/>
        <a:lstStyle/>
        <a:p>
          <a:pPr>
            <a:defRPr sz="1050"/>
          </a:pPr>
          <a:endParaRPr lang="es-UY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/>
      </a:pPr>
      <a:endParaRPr lang="es-UY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Gráfica 2. Distribución del alojamiento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v>Gráfico 2. Distribución del alojamiento</c:v>
          </c:tx>
          <c:explosion val="25"/>
          <c:dLbls>
            <c:dLbl>
              <c:idx val="0"/>
              <c:layout>
                <c:manualLayout>
                  <c:x val="3.7806539807524062E-2"/>
                  <c:y val="1.9286599591717701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14,2%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2286307961504812E-2"/>
                  <c:y val="-3.5369641294838147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13,9%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3104986876640421E-2"/>
                  <c:y val="5.3109507144940213E-3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10,5%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9021653543307088E-2"/>
                  <c:y val="1.6611256926217555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59,8%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5.0909667541557305E-2"/>
                  <c:y val="1.9691236512102653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1,3%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4.2767935258092742E-2"/>
                  <c:y val="-2.0869058034412365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0,3%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s-UY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alojamiento!$B$2:$B$7</c:f>
              <c:strCache>
                <c:ptCount val="6"/>
                <c:pt idx="0">
                  <c:v>Hotel</c:v>
                </c:pt>
                <c:pt idx="1">
                  <c:v>Cabaña</c:v>
                </c:pt>
                <c:pt idx="2">
                  <c:v>Camping</c:v>
                </c:pt>
                <c:pt idx="3">
                  <c:v>Casa alquilada</c:v>
                </c:pt>
                <c:pt idx="4">
                  <c:v>Hostal</c:v>
                </c:pt>
                <c:pt idx="5">
                  <c:v>Posada</c:v>
                </c:pt>
              </c:strCache>
            </c:strRef>
          </c:cat>
          <c:val>
            <c:numRef>
              <c:f>alojamiento!$C$2:$C$7</c:f>
              <c:numCache>
                <c:formatCode>0.00%</c:formatCode>
                <c:ptCount val="6"/>
                <c:pt idx="0">
                  <c:v>0.156</c:v>
                </c:pt>
                <c:pt idx="1">
                  <c:v>0.14699999999999999</c:v>
                </c:pt>
                <c:pt idx="2">
                  <c:v>0.10100000000000001</c:v>
                </c:pt>
                <c:pt idx="3">
                  <c:v>0.58099999999999996</c:v>
                </c:pt>
                <c:pt idx="4">
                  <c:v>1.2E-2</c:v>
                </c:pt>
                <c:pt idx="5">
                  <c:v>3.0000000000000001E-3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 sz="1400"/>
          </a:pPr>
          <a:endParaRPr lang="es-UY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UY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Gráfica 3. Medios de transporte para llegar a LP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Gráfico 3. Medios de transporte para llegar a LP</c:v>
          </c:tx>
          <c:spPr>
            <a:pattFill prst="narVert">
              <a:fgClr>
                <a:schemeClr val="accent3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9.138201823686536E-3"/>
                  <c:y val="-4.858240798103412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74,4%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4085739282589675E-5"/>
                  <c:y val="1.411530455244818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228346456692914E-2"/>
                  <c:y val="-4.986152592994841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24,8%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340352342253891E-3"/>
                  <c:y val="7.21415238257672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6457691244695216E-3"/>
                  <c:y val="1.13698980801138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2767935258092742E-2"/>
                  <c:y val="-2.0869058034412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alojamiento!$B$12:$B$16</c:f>
              <c:strCache>
                <c:ptCount val="5"/>
                <c:pt idx="0">
                  <c:v>Auto</c:v>
                </c:pt>
                <c:pt idx="1">
                  <c:v>Barco</c:v>
                </c:pt>
                <c:pt idx="2">
                  <c:v>Ómnibus</c:v>
                </c:pt>
                <c:pt idx="3">
                  <c:v>Avión</c:v>
                </c:pt>
                <c:pt idx="4">
                  <c:v>Moto</c:v>
                </c:pt>
              </c:strCache>
            </c:strRef>
          </c:cat>
          <c:val>
            <c:numRef>
              <c:f>alojamiento!$C$12:$C$16</c:f>
              <c:numCache>
                <c:formatCode>0.00%</c:formatCode>
                <c:ptCount val="5"/>
                <c:pt idx="0">
                  <c:v>0.745</c:v>
                </c:pt>
                <c:pt idx="1">
                  <c:v>9.7000000000000003E-2</c:v>
                </c:pt>
                <c:pt idx="2">
                  <c:v>0.249</c:v>
                </c:pt>
                <c:pt idx="3">
                  <c:v>3.6999999999999998E-2</c:v>
                </c:pt>
                <c:pt idx="4">
                  <c:v>8.9999999999999993E-3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6402304"/>
        <c:axId val="146420480"/>
      </c:barChart>
      <c:catAx>
        <c:axId val="146402304"/>
        <c:scaling>
          <c:orientation val="minMax"/>
        </c:scaling>
        <c:delete val="0"/>
        <c:axPos val="b"/>
        <c:majorTickMark val="none"/>
        <c:minorTickMark val="none"/>
        <c:tickLblPos val="nextTo"/>
        <c:crossAx val="146420480"/>
        <c:crosses val="autoZero"/>
        <c:auto val="1"/>
        <c:lblAlgn val="ctr"/>
        <c:lblOffset val="100"/>
        <c:noMultiLvlLbl val="0"/>
      </c:catAx>
      <c:valAx>
        <c:axId val="14642048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46402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UY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0.01667</cdr:x>
      <cdr:y>0</cdr:y>
    </cdr:from>
    <cdr:to>
      <cdr:x>0.99167</cdr:x>
      <cdr:y>0.16393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44016" y="0"/>
          <a:ext cx="8424936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lang="es-UY" sz="180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es-UY" dirty="0" smtClean="0"/>
            <a:t>Reacción de quienes sabían del barco </a:t>
          </a:r>
        </a:p>
        <a:p xmlns:a="http://schemas.openxmlformats.org/drawingml/2006/main">
          <a:pPr algn="ctr" rtl="0">
            <a:defRPr lang="es-UY" sz="180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es-UY" b="1" dirty="0" smtClean="0"/>
            <a:t>(</a:t>
          </a:r>
          <a:r>
            <a:rPr lang="es-UY" b="1" dirty="0"/>
            <a:t>99 individuos (</a:t>
          </a:r>
          <a:r>
            <a:rPr lang="en-US" b="1" dirty="0"/>
            <a:t>~</a:t>
          </a:r>
          <a:r>
            <a:rPr lang="es-UY" b="1" dirty="0"/>
            <a:t>25%) de los 378 que contestaron la pregunta)</a:t>
          </a:r>
          <a:endParaRPr lang="en-US" dirty="0"/>
        </a:p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8AB3F-6CC9-41C3-B49D-393FCC890276}" type="datetimeFigureOut">
              <a:rPr lang="es-UY" smtClean="0"/>
              <a:t>25/4/2016</a:t>
            </a:fld>
            <a:endParaRPr lang="es-UY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14006-B8AE-4CA1-857E-B09003B6323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946559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14006-B8AE-4CA1-857E-B09003B63236}" type="slidenum">
              <a:rPr lang="es-UY" smtClean="0"/>
              <a:t>26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825467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14006-B8AE-4CA1-857E-B09003B63236}" type="slidenum">
              <a:rPr lang="es-UY" smtClean="0"/>
              <a:t>36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547426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14006-B8AE-4CA1-857E-B09003B63236}" type="slidenum">
              <a:rPr lang="es-UY" smtClean="0"/>
              <a:t>40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082246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B2E006E-7B82-4465-887A-777C3E38C5DD}" type="datetime1">
              <a:rPr lang="es-UY" smtClean="0"/>
              <a:t>25/4/2016</a:t>
            </a:fld>
            <a:endParaRPr lang="es-UY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UY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C981B6A-AFBC-42F0-8F85-B5350D271D77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4D59-5856-464E-820C-28825920E13D}" type="datetime1">
              <a:rPr lang="es-UY" smtClean="0"/>
              <a:t>25/4/2016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EAE0-BDB8-4C63-B035-E171BA796EEE}" type="datetime1">
              <a:rPr lang="es-UY" smtClean="0"/>
              <a:t>25/4/2016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E9CA-F978-415B-83E0-5D1E95F47506}" type="datetime1">
              <a:rPr lang="es-UY" smtClean="0"/>
              <a:t>25/4/2016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01DEC-C16A-48A5-9432-0129B88BFED3}" type="datetime1">
              <a:rPr lang="es-UY" smtClean="0"/>
              <a:t>25/4/2016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92AE-38B4-429F-A8D1-07C29DF92510}" type="datetime1">
              <a:rPr lang="es-UY" smtClean="0"/>
              <a:t>25/4/2016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64BAC64-B81C-4141-9530-4A3292320D2F}" type="datetime1">
              <a:rPr lang="es-UY" smtClean="0"/>
              <a:t>25/4/2016</a:t>
            </a:fld>
            <a:endParaRPr lang="es-UY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C981B6A-AFBC-42F0-8F85-B5350D271D77}" type="slidenum">
              <a:rPr lang="es-UY" smtClean="0"/>
              <a:t>‹Nº›</a:t>
            </a:fld>
            <a:endParaRPr lang="es-UY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U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3AD5AE8-E948-4463-A0B1-317F7B914AE0}" type="datetime1">
              <a:rPr lang="es-UY" smtClean="0"/>
              <a:t>25/4/2016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C981B6A-AFBC-42F0-8F85-B5350D271D77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13AD0-A49A-40D9-9782-617256DEE017}" type="datetime1">
              <a:rPr lang="es-UY" smtClean="0"/>
              <a:t>25/4/2016</a:t>
            </a:fld>
            <a:endParaRPr lang="es-U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B0D48-81D1-4118-B719-4BAC59DA2F0F}" type="datetime1">
              <a:rPr lang="es-UY" smtClean="0"/>
              <a:t>25/4/2016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65001-2C00-405A-897A-5F9FB84BB517}" type="datetime1">
              <a:rPr lang="es-UY" smtClean="0"/>
              <a:t>25/4/2016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C0B5614-6CA1-40B5-8536-1C129CA5F2D7}" type="datetime1">
              <a:rPr lang="es-UY" smtClean="0"/>
              <a:t>25/4/2016</a:t>
            </a:fld>
            <a:endParaRPr lang="es-U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UY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C981B6A-AFBC-42F0-8F85-B5350D271D77}" type="slidenum">
              <a:rPr lang="es-UY" smtClean="0"/>
              <a:t>‹Nº›</a:t>
            </a:fld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2276872"/>
            <a:ext cx="7772400" cy="1470025"/>
          </a:xfrm>
        </p:spPr>
        <p:txBody>
          <a:bodyPr>
            <a:noAutofit/>
          </a:bodyPr>
          <a:lstStyle/>
          <a:p>
            <a:r>
              <a:rPr lang="es-UY" sz="2800" b="1" dirty="0"/>
              <a:t>Evaluación</a:t>
            </a:r>
            <a:r>
              <a:rPr lang="es-UY" sz="2800" dirty="0"/>
              <a:t/>
            </a:r>
            <a:br>
              <a:rPr lang="es-UY" sz="2800" dirty="0"/>
            </a:br>
            <a:r>
              <a:rPr lang="es-UY" sz="2800" b="1" dirty="0"/>
              <a:t>socio – económico – ambiental </a:t>
            </a:r>
            <a:r>
              <a:rPr lang="es-UY" sz="2800" dirty="0"/>
              <a:t/>
            </a:r>
            <a:br>
              <a:rPr lang="es-UY" sz="2800" dirty="0"/>
            </a:br>
            <a:r>
              <a:rPr lang="es-UY" sz="2800" b="1" dirty="0"/>
              <a:t>de la puesta en operación y </a:t>
            </a:r>
            <a:r>
              <a:rPr lang="es-UY" sz="2800" b="1" dirty="0" smtClean="0"/>
              <a:t>posibles </a:t>
            </a:r>
            <a:r>
              <a:rPr lang="es-UY" sz="2800" b="1" dirty="0"/>
              <a:t>escenarios de incremento </a:t>
            </a:r>
            <a:r>
              <a:rPr lang="es-UY" sz="2800" b="1" dirty="0" smtClean="0"/>
              <a:t>de </a:t>
            </a:r>
            <a:r>
              <a:rPr lang="es-UY" sz="2800" b="1" dirty="0"/>
              <a:t>las operaciones de carga a granel de productos forestales </a:t>
            </a:r>
            <a:r>
              <a:rPr lang="es-UY" sz="2800" dirty="0"/>
              <a:t/>
            </a:r>
            <a:br>
              <a:rPr lang="es-UY" sz="2800" dirty="0"/>
            </a:br>
            <a:r>
              <a:rPr lang="es-UY" sz="2800" b="1" dirty="0"/>
              <a:t>en el Puerto de La Paloma</a:t>
            </a:r>
            <a:r>
              <a:rPr lang="es-UY" sz="2800" dirty="0"/>
              <a:t/>
            </a:r>
            <a:br>
              <a:rPr lang="es-UY" sz="2800" dirty="0"/>
            </a:br>
            <a:endParaRPr lang="es-UY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23120"/>
          </a:xfrm>
        </p:spPr>
        <p:txBody>
          <a:bodyPr>
            <a:noAutofit/>
          </a:bodyPr>
          <a:lstStyle/>
          <a:p>
            <a:r>
              <a:rPr lang="es-UY" sz="1800" b="1" dirty="0">
                <a:solidFill>
                  <a:schemeClr val="accent2">
                    <a:lumMod val="75000"/>
                  </a:schemeClr>
                </a:solidFill>
              </a:rPr>
              <a:t>Setiembre 2014</a:t>
            </a:r>
          </a:p>
          <a:p>
            <a:r>
              <a:rPr lang="es-UY" sz="1800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r>
              <a:rPr lang="es-UY" sz="1800" b="1" dirty="0">
                <a:solidFill>
                  <a:schemeClr val="accent2">
                    <a:lumMod val="75000"/>
                  </a:schemeClr>
                </a:solidFill>
              </a:rPr>
              <a:t>Ernesto Brugnoli, M. Sc.</a:t>
            </a:r>
          </a:p>
          <a:p>
            <a:r>
              <a:rPr lang="es-UY" sz="1800" b="1" dirty="0" err="1" smtClean="0">
                <a:solidFill>
                  <a:schemeClr val="accent2">
                    <a:lumMod val="75000"/>
                  </a:schemeClr>
                </a:solidFill>
              </a:rPr>
              <a:t>Ec</a:t>
            </a:r>
            <a:r>
              <a:rPr lang="es-UY" sz="1800" b="1" dirty="0">
                <a:solidFill>
                  <a:schemeClr val="accent2">
                    <a:lumMod val="75000"/>
                  </a:schemeClr>
                </a:solidFill>
              </a:rPr>
              <a:t>. Marcelo </a:t>
            </a:r>
            <a:r>
              <a:rPr lang="es-UY" sz="1800" b="1" dirty="0" err="1">
                <a:solidFill>
                  <a:schemeClr val="accent2">
                    <a:lumMod val="75000"/>
                  </a:schemeClr>
                </a:solidFill>
              </a:rPr>
              <a:t>Caffera</a:t>
            </a:r>
            <a:r>
              <a:rPr lang="es-UY" sz="1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s-UY" sz="1800" b="1" dirty="0" err="1">
                <a:solidFill>
                  <a:schemeClr val="accent2">
                    <a:lumMod val="75000"/>
                  </a:schemeClr>
                </a:solidFill>
              </a:rPr>
              <a:t>Ph</a:t>
            </a:r>
            <a:r>
              <a:rPr lang="es-UY" sz="1800" b="1" dirty="0">
                <a:solidFill>
                  <a:schemeClr val="accent2">
                    <a:lumMod val="75000"/>
                  </a:schemeClr>
                </a:solidFill>
              </a:rPr>
              <a:t>. D.</a:t>
            </a:r>
          </a:p>
          <a:p>
            <a:r>
              <a:rPr lang="es-UY" sz="1800" b="1" dirty="0" smtClean="0">
                <a:solidFill>
                  <a:schemeClr val="accent2">
                    <a:lumMod val="75000"/>
                  </a:schemeClr>
                </a:solidFill>
              </a:rPr>
              <a:t>Ing</a:t>
            </a:r>
            <a:r>
              <a:rPr lang="es-UY" sz="1800" b="1" dirty="0">
                <a:solidFill>
                  <a:schemeClr val="accent2">
                    <a:lumMod val="75000"/>
                  </a:schemeClr>
                </a:solidFill>
              </a:rPr>
              <a:t>. Nicolás </a:t>
            </a:r>
            <a:r>
              <a:rPr lang="es-UY" sz="1800" b="1" dirty="0" err="1">
                <a:solidFill>
                  <a:schemeClr val="accent2">
                    <a:lumMod val="75000"/>
                  </a:schemeClr>
                </a:solidFill>
              </a:rPr>
              <a:t>Rezzano</a:t>
            </a:r>
            <a:r>
              <a:rPr lang="es-UY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UY" sz="1800" b="1" dirty="0" err="1">
                <a:solidFill>
                  <a:schemeClr val="accent2">
                    <a:lumMod val="75000"/>
                  </a:schemeClr>
                </a:solidFill>
              </a:rPr>
              <a:t>Tizze</a:t>
            </a:r>
            <a:r>
              <a:rPr lang="es-UY" sz="1800" b="1" dirty="0">
                <a:solidFill>
                  <a:schemeClr val="accent2">
                    <a:lumMod val="75000"/>
                  </a:schemeClr>
                </a:solidFill>
              </a:rPr>
              <a:t>, M. Sc</a:t>
            </a:r>
            <a:r>
              <a:rPr lang="es-UY" sz="1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es-UY" sz="1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UY" sz="1400" b="1" dirty="0" smtClean="0">
                <a:solidFill>
                  <a:schemeClr val="accent2">
                    <a:lumMod val="75000"/>
                  </a:schemeClr>
                </a:solidFill>
              </a:rPr>
              <a:t>Consultoría </a:t>
            </a:r>
            <a:r>
              <a:rPr lang="es-UY" sz="1400" b="1" dirty="0">
                <a:solidFill>
                  <a:schemeClr val="accent2">
                    <a:lumMod val="75000"/>
                  </a:schemeClr>
                </a:solidFill>
              </a:rPr>
              <a:t>contratada por:</a:t>
            </a:r>
          </a:p>
          <a:p>
            <a:r>
              <a:rPr lang="es-UY" sz="1400" b="1" dirty="0">
                <a:solidFill>
                  <a:schemeClr val="accent2">
                    <a:lumMod val="75000"/>
                  </a:schemeClr>
                </a:solidFill>
              </a:rPr>
              <a:t>Municipio de La Paloma </a:t>
            </a:r>
            <a:r>
              <a:rPr lang="es-UY" sz="1400" b="1" dirty="0" smtClean="0">
                <a:solidFill>
                  <a:schemeClr val="accent2">
                    <a:lumMod val="75000"/>
                  </a:schemeClr>
                </a:solidFill>
              </a:rPr>
              <a:t> e  </a:t>
            </a:r>
            <a:r>
              <a:rPr lang="es-UY" sz="1400" b="1" dirty="0">
                <a:solidFill>
                  <a:schemeClr val="accent2">
                    <a:lumMod val="75000"/>
                  </a:schemeClr>
                </a:solidFill>
              </a:rPr>
              <a:t>Intendencia de Rocha</a:t>
            </a:r>
            <a:endParaRPr lang="es-UY" sz="1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ES" sz="1800" b="1" dirty="0"/>
              <a:t> </a:t>
            </a:r>
            <a:endParaRPr lang="es-UY" sz="1800" b="1" dirty="0"/>
          </a:p>
          <a:p>
            <a:r>
              <a:rPr lang="es-ES" sz="1800" b="1" dirty="0"/>
              <a:t> </a:t>
            </a:r>
            <a:endParaRPr lang="es-UY" sz="1800" b="1" dirty="0"/>
          </a:p>
          <a:p>
            <a:endParaRPr lang="es-UY" sz="1800" dirty="0"/>
          </a:p>
          <a:p>
            <a:endParaRPr lang="es-UY" sz="1800" dirty="0"/>
          </a:p>
        </p:txBody>
      </p:sp>
      <p:pic>
        <p:nvPicPr>
          <p:cNvPr id="4" name="3 Imagen" descr="C:\Users\pasantefcee\Desktop\La Paloma\logo alcaldia la paloma REDOND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2" y="4293096"/>
            <a:ext cx="936625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C:\Users\pasantefcee\Desktop\La Paloma\Rocha_Department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261" y="5445224"/>
            <a:ext cx="68262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1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63609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665816"/>
          </a:xfrm>
        </p:spPr>
        <p:txBody>
          <a:bodyPr>
            <a:noAutofit/>
          </a:bodyPr>
          <a:lstStyle/>
          <a:p>
            <a:endParaRPr lang="es-ES" sz="2000" dirty="0"/>
          </a:p>
          <a:p>
            <a:r>
              <a:rPr lang="es-ES" sz="2000" b="1" dirty="0" smtClean="0">
                <a:solidFill>
                  <a:schemeClr val="tx2"/>
                </a:solidFill>
              </a:rPr>
              <a:t>A los que contestaron que sabían: P</a:t>
            </a:r>
            <a:r>
              <a:rPr lang="es-ES" sz="2000" b="1" dirty="0">
                <a:solidFill>
                  <a:schemeClr val="tx2"/>
                </a:solidFill>
              </a:rPr>
              <a:t>. 25 Al enterarse que el barco ingresa al Puerto de La Paloma una vez por semana….</a:t>
            </a:r>
          </a:p>
          <a:p>
            <a:pPr marL="109728" indent="0">
              <a:buNone/>
            </a:pPr>
            <a:r>
              <a:rPr lang="es-ES" sz="1800" dirty="0"/>
              <a:t>	a) Disminuyó su estadía en La Paloma/La Pedrera</a:t>
            </a:r>
          </a:p>
          <a:p>
            <a:pPr marL="109728" indent="0">
              <a:buNone/>
            </a:pPr>
            <a:r>
              <a:rPr lang="es-ES" sz="1800" dirty="0"/>
              <a:t>	b) Concurre menos a las playas desde donde se ve el barco</a:t>
            </a:r>
          </a:p>
          <a:p>
            <a:pPr marL="109728" indent="0">
              <a:buNone/>
            </a:pPr>
            <a:r>
              <a:rPr lang="es-ES" sz="1800" dirty="0"/>
              <a:t>	c) No tomó ninguna medida</a:t>
            </a:r>
          </a:p>
          <a:p>
            <a:pPr marL="109728" indent="0">
              <a:buNone/>
            </a:pPr>
            <a:r>
              <a:rPr lang="es-ES" sz="1800" dirty="0"/>
              <a:t>	d) Se rehúsa a contestar</a:t>
            </a:r>
          </a:p>
          <a:p>
            <a:endParaRPr lang="es-ES" sz="1800" b="1" dirty="0"/>
          </a:p>
          <a:p>
            <a:pPr algn="just"/>
            <a:r>
              <a:rPr lang="es-ES" sz="2000" b="1" dirty="0" smtClean="0">
                <a:solidFill>
                  <a:schemeClr val="tx2"/>
                </a:solidFill>
              </a:rPr>
              <a:t>P. 26 </a:t>
            </a:r>
            <a:r>
              <a:rPr lang="es-ES" sz="2000" b="1" dirty="0">
                <a:solidFill>
                  <a:schemeClr val="tx2"/>
                </a:solidFill>
              </a:rPr>
              <a:t>En caso de haber disminuido la duración de su estadía en La Paloma, ¿cuántos días aproximadamente disminuyó su estadía en La Paloma/La Pedrera como consecuencia del barco</a:t>
            </a:r>
            <a:r>
              <a:rPr lang="es-ES" sz="2000" b="1" dirty="0" smtClean="0">
                <a:solidFill>
                  <a:schemeClr val="tx2"/>
                </a:solidFill>
              </a:rPr>
              <a:t>?</a:t>
            </a:r>
            <a:endParaRPr lang="es-ES" sz="2000" b="1" dirty="0">
              <a:solidFill>
                <a:schemeClr val="tx2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10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91214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>
            <a:normAutofit/>
          </a:bodyPr>
          <a:lstStyle/>
          <a:p>
            <a:r>
              <a:rPr lang="es-UY" sz="3600" dirty="0" smtClean="0">
                <a:latin typeface="+mn-lt"/>
              </a:rPr>
              <a:t>Escenarios hipotéticos</a:t>
            </a:r>
            <a:endParaRPr lang="es-UY" sz="3600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24232"/>
            <a:ext cx="8229600" cy="5233768"/>
          </a:xfrm>
        </p:spPr>
        <p:txBody>
          <a:bodyPr>
            <a:normAutofit/>
          </a:bodyPr>
          <a:lstStyle/>
          <a:p>
            <a:pPr algn="just"/>
            <a:r>
              <a:rPr lang="es-ES" sz="2000" b="1" dirty="0">
                <a:solidFill>
                  <a:schemeClr val="tx2"/>
                </a:solidFill>
              </a:rPr>
              <a:t>P. 27 Suponga que el próximo verano ingresan  2 (3) barcos por semana al puerto de La Paloma a cargar madera, en lugar de un barco por semana, como en la actualidad</a:t>
            </a:r>
            <a:r>
              <a:rPr lang="es-ES" sz="2000" dirty="0"/>
              <a:t>. </a:t>
            </a:r>
            <a:endParaRPr lang="es-ES" sz="2000" dirty="0" smtClean="0"/>
          </a:p>
          <a:p>
            <a:pPr algn="just"/>
            <a:endParaRPr lang="es-ES" sz="2000" dirty="0"/>
          </a:p>
          <a:p>
            <a:pPr algn="just"/>
            <a:r>
              <a:rPr lang="es-ES" sz="2000" b="1" dirty="0">
                <a:solidFill>
                  <a:schemeClr val="tx2"/>
                </a:solidFill>
              </a:rPr>
              <a:t>Usted ha respondido que piensa pasar un total de ______ días en La Paloma / La Pedrera este verano. Asuma que para el próximo verano su situación y contexto personal se mantienen absolutamente incambiados</a:t>
            </a:r>
            <a:r>
              <a:rPr lang="es-ES" sz="2000" dirty="0"/>
              <a:t>. </a:t>
            </a:r>
            <a:endParaRPr lang="es-ES" sz="2000" dirty="0" smtClean="0"/>
          </a:p>
          <a:p>
            <a:pPr algn="just"/>
            <a:endParaRPr lang="es-ES" sz="2400" b="1" dirty="0">
              <a:solidFill>
                <a:schemeClr val="tx2"/>
              </a:solidFill>
            </a:endParaRPr>
          </a:p>
          <a:p>
            <a:pPr algn="just"/>
            <a:r>
              <a:rPr lang="es-ES" sz="2000" b="1" dirty="0" smtClean="0">
                <a:solidFill>
                  <a:schemeClr val="tx2"/>
                </a:solidFill>
              </a:rPr>
              <a:t>¿</a:t>
            </a:r>
            <a:r>
              <a:rPr lang="es-ES" sz="2000" b="1" dirty="0">
                <a:solidFill>
                  <a:schemeClr val="tx2"/>
                </a:solidFill>
              </a:rPr>
              <a:t>Cuántos días reduciría su estadía el verano próximo (suma estimada para diciembre, enero, febrero, marzo) por la presencia de </a:t>
            </a:r>
            <a:r>
              <a:rPr lang="es-ES" sz="2000" b="1" dirty="0" smtClean="0">
                <a:solidFill>
                  <a:schemeClr val="tx2"/>
                </a:solidFill>
              </a:rPr>
              <a:t>2 (3) barcos ingresando </a:t>
            </a:r>
            <a:r>
              <a:rPr lang="es-ES" sz="2000" b="1" dirty="0">
                <a:solidFill>
                  <a:schemeClr val="tx2"/>
                </a:solidFill>
              </a:rPr>
              <a:t>y saliendo semanalmente del Puerto de La Paloma</a:t>
            </a:r>
            <a:r>
              <a:rPr lang="es-ES" sz="2000" b="1" dirty="0" smtClean="0">
                <a:solidFill>
                  <a:schemeClr val="tx2"/>
                </a:solidFill>
              </a:rPr>
              <a:t>?</a:t>
            </a:r>
            <a:endParaRPr lang="es-UY" sz="2000" dirty="0">
              <a:solidFill>
                <a:schemeClr val="tx2"/>
              </a:solidFill>
            </a:endParaRPr>
          </a:p>
          <a:p>
            <a:pPr algn="just"/>
            <a:endParaRPr lang="es-ES" sz="2000" b="1" dirty="0" smtClean="0">
              <a:solidFill>
                <a:schemeClr val="tx2"/>
              </a:solidFill>
            </a:endParaRPr>
          </a:p>
          <a:p>
            <a:pPr algn="just"/>
            <a:endParaRPr lang="es-ES" sz="2000" b="1" dirty="0">
              <a:solidFill>
                <a:schemeClr val="tx2"/>
              </a:solidFill>
            </a:endParaRPr>
          </a:p>
          <a:p>
            <a:pPr algn="just"/>
            <a:endParaRPr lang="es-UY" sz="2000" dirty="0">
              <a:solidFill>
                <a:schemeClr val="tx2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11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25101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066800"/>
          </a:xfrm>
        </p:spPr>
        <p:txBody>
          <a:bodyPr>
            <a:normAutofit/>
          </a:bodyPr>
          <a:lstStyle/>
          <a:p>
            <a:r>
              <a:rPr lang="es-UY" sz="3600" dirty="0" smtClean="0">
                <a:latin typeface="+mn-lt"/>
                <a:cs typeface="Times New Roman" panose="02020603050405020304" pitchFamily="18" charset="0"/>
              </a:rPr>
              <a:t>Resultados principales</a:t>
            </a:r>
            <a:endParaRPr lang="es-UY" sz="3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873728"/>
          </a:xfrm>
        </p:spPr>
        <p:txBody>
          <a:bodyPr>
            <a:normAutofit/>
          </a:bodyPr>
          <a:lstStyle/>
          <a:p>
            <a:r>
              <a:rPr lang="es-UY" sz="2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Efecto de las actividades </a:t>
            </a:r>
            <a:r>
              <a:rPr lang="es-UY" sz="2000" b="1" u="sng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actuales</a:t>
            </a:r>
            <a:r>
              <a:rPr lang="es-UY" sz="2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del puerto </a:t>
            </a:r>
          </a:p>
          <a:p>
            <a:endParaRPr lang="es-UY" sz="2000" b="1" dirty="0" smtClean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algn="ctr"/>
            <a:endParaRPr lang="es-UY" sz="2000" b="1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12</a:t>
            </a:fld>
            <a:endParaRPr lang="es-UY"/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2693718399"/>
              </p:ext>
            </p:extLst>
          </p:nvPr>
        </p:nvGraphicFramePr>
        <p:xfrm>
          <a:off x="107504" y="2276872"/>
          <a:ext cx="864096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3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066800"/>
          </a:xfrm>
        </p:spPr>
        <p:txBody>
          <a:bodyPr>
            <a:normAutofit/>
          </a:bodyPr>
          <a:lstStyle/>
          <a:p>
            <a:r>
              <a:rPr lang="es-UY" sz="3600" dirty="0" smtClean="0">
                <a:latin typeface="+mn-lt"/>
                <a:cs typeface="Times New Roman" panose="02020603050405020304" pitchFamily="18" charset="0"/>
              </a:rPr>
              <a:t>Resultados principales (cont.)</a:t>
            </a:r>
            <a:endParaRPr lang="es-UY" sz="3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5089752"/>
          </a:xfrm>
        </p:spPr>
        <p:txBody>
          <a:bodyPr>
            <a:normAutofit/>
          </a:bodyPr>
          <a:lstStyle/>
          <a:p>
            <a:r>
              <a:rPr lang="es-UY" sz="2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Efecto de las actividades actuales del puerto (cont.) </a:t>
            </a:r>
          </a:p>
          <a:p>
            <a:endParaRPr lang="es-UY" sz="2000" b="1" dirty="0" smtClean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algn="ctr"/>
            <a:endParaRPr lang="es-UY" sz="2000" b="1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13</a:t>
            </a:fld>
            <a:endParaRPr lang="es-UY"/>
          </a:p>
        </p:txBody>
      </p:sp>
      <p:graphicFrame>
        <p:nvGraphicFramePr>
          <p:cNvPr id="7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3075963"/>
              </p:ext>
            </p:extLst>
          </p:nvPr>
        </p:nvGraphicFramePr>
        <p:xfrm>
          <a:off x="179512" y="2057400"/>
          <a:ext cx="8712968" cy="4611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170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066800"/>
          </a:xfrm>
        </p:spPr>
        <p:txBody>
          <a:bodyPr>
            <a:normAutofit/>
          </a:bodyPr>
          <a:lstStyle/>
          <a:p>
            <a:r>
              <a:rPr lang="es-UY" sz="3600" dirty="0" smtClean="0">
                <a:latin typeface="+mn-lt"/>
                <a:cs typeface="Times New Roman" panose="02020603050405020304" pitchFamily="18" charset="0"/>
              </a:rPr>
              <a:t>Resultados principales (cont.)</a:t>
            </a:r>
            <a:endParaRPr lang="es-UY" sz="3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873728"/>
          </a:xfrm>
        </p:spPr>
        <p:txBody>
          <a:bodyPr>
            <a:normAutofit lnSpcReduction="10000"/>
          </a:bodyPr>
          <a:lstStyle/>
          <a:p>
            <a:r>
              <a:rPr lang="es-UY" sz="2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Efecto de </a:t>
            </a:r>
            <a:r>
              <a:rPr lang="es-UY" sz="2000" b="1" u="sng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hipotéticos</a:t>
            </a:r>
            <a:r>
              <a:rPr lang="es-UY" sz="2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incrementos en las actividades del puerto </a:t>
            </a:r>
            <a:endParaRPr lang="es-UY" sz="2000" b="1" dirty="0"/>
          </a:p>
          <a:p>
            <a:endParaRPr lang="es-UY" sz="2000" b="1" dirty="0" smtClean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lvl="1"/>
            <a:r>
              <a:rPr lang="es-UY" sz="1800" b="1" dirty="0" smtClean="0">
                <a:solidFill>
                  <a:srgbClr val="252BAB"/>
                </a:solidFill>
              </a:rPr>
              <a:t>Análisis descriptivo:</a:t>
            </a:r>
          </a:p>
          <a:p>
            <a:pPr lvl="1"/>
            <a:endParaRPr lang="es-UY" sz="1800" b="1" dirty="0">
              <a:solidFill>
                <a:srgbClr val="252BAB"/>
              </a:solidFill>
            </a:endParaRPr>
          </a:p>
          <a:p>
            <a:pPr lvl="1"/>
            <a:r>
              <a:rPr lang="es-UY" sz="1800" b="1" dirty="0" smtClean="0">
                <a:solidFill>
                  <a:srgbClr val="252BAB"/>
                </a:solidFill>
              </a:rPr>
              <a:t>70</a:t>
            </a:r>
            <a:r>
              <a:rPr lang="es-UY" sz="1800" b="1" dirty="0" smtClean="0">
                <a:solidFill>
                  <a:schemeClr val="tx1"/>
                </a:solidFill>
              </a:rPr>
              <a:t> </a:t>
            </a:r>
            <a:r>
              <a:rPr lang="es-UY" sz="1800" b="1" dirty="0">
                <a:solidFill>
                  <a:schemeClr val="tx1"/>
                </a:solidFill>
              </a:rPr>
              <a:t>personas </a:t>
            </a:r>
            <a:r>
              <a:rPr lang="es-UY" sz="1800" b="1" dirty="0" smtClean="0">
                <a:solidFill>
                  <a:schemeClr val="tx1"/>
                </a:solidFill>
              </a:rPr>
              <a:t>(de 332; 21%) declararon </a:t>
            </a:r>
            <a:r>
              <a:rPr lang="es-UY" sz="1800" b="1" dirty="0">
                <a:solidFill>
                  <a:schemeClr val="tx1"/>
                </a:solidFill>
              </a:rPr>
              <a:t>que </a:t>
            </a:r>
            <a:r>
              <a:rPr lang="es-UY" sz="1800" b="1" dirty="0" smtClean="0">
                <a:solidFill>
                  <a:schemeClr val="tx1"/>
                </a:solidFill>
              </a:rPr>
              <a:t>disminuirían </a:t>
            </a:r>
            <a:r>
              <a:rPr lang="es-UY" sz="1800" b="1" dirty="0">
                <a:solidFill>
                  <a:schemeClr val="tx1"/>
                </a:solidFill>
              </a:rPr>
              <a:t>su estadía en algún caso de los </a:t>
            </a:r>
            <a:r>
              <a:rPr lang="es-UY" sz="1800" b="1" i="1" u="sng" dirty="0">
                <a:solidFill>
                  <a:schemeClr val="tx1"/>
                </a:solidFill>
              </a:rPr>
              <a:t>escenarios hipotéticos de </a:t>
            </a:r>
            <a:r>
              <a:rPr lang="es-UY" sz="1800" b="1" i="1" u="sng" dirty="0" smtClean="0">
                <a:solidFill>
                  <a:schemeClr val="tx1"/>
                </a:solidFill>
              </a:rPr>
              <a:t>2 - 3 barcos por semana</a:t>
            </a:r>
            <a:r>
              <a:rPr lang="es-UY" sz="1800" b="1" dirty="0" smtClean="0">
                <a:solidFill>
                  <a:schemeClr val="tx1"/>
                </a:solidFill>
              </a:rPr>
              <a:t>. </a:t>
            </a:r>
          </a:p>
          <a:p>
            <a:pPr lvl="1"/>
            <a:endParaRPr lang="es-UY" sz="1800" b="1" dirty="0" smtClean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lvl="1"/>
            <a:r>
              <a:rPr lang="es-UY" sz="1800" b="1" dirty="0" smtClean="0">
                <a:solidFill>
                  <a:srgbClr val="252BAB"/>
                </a:solidFill>
              </a:rPr>
              <a:t>262 </a:t>
            </a:r>
            <a:r>
              <a:rPr lang="es-UY" sz="1800" b="1" dirty="0">
                <a:solidFill>
                  <a:schemeClr val="tx1"/>
                </a:solidFill>
              </a:rPr>
              <a:t>declaran que no reduciría su estadía en ningún escenario. </a:t>
            </a:r>
            <a:endParaRPr lang="es-UY" sz="1800" b="1" dirty="0" smtClean="0">
              <a:solidFill>
                <a:schemeClr val="tx1"/>
              </a:solidFill>
            </a:endParaRPr>
          </a:p>
          <a:p>
            <a:pPr lvl="1"/>
            <a:endParaRPr lang="es-UY" sz="1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lvl="1"/>
            <a:r>
              <a:rPr lang="es-UY" sz="1800" b="1" dirty="0" smtClean="0">
                <a:solidFill>
                  <a:schemeClr val="tx1"/>
                </a:solidFill>
              </a:rPr>
              <a:t>Disminución </a:t>
            </a:r>
            <a:r>
              <a:rPr lang="es-UY" sz="1800" b="1" dirty="0">
                <a:solidFill>
                  <a:schemeClr val="tx1"/>
                </a:solidFill>
              </a:rPr>
              <a:t>promedio entre quienes disminuirían su estadía (ponderada por el número de personas que reduce en cada caso) es de </a:t>
            </a:r>
            <a:r>
              <a:rPr lang="es-UY" sz="1800" b="1" dirty="0" smtClean="0">
                <a:solidFill>
                  <a:srgbClr val="252BAB"/>
                </a:solidFill>
              </a:rPr>
              <a:t>9,4</a:t>
            </a:r>
            <a:r>
              <a:rPr lang="es-UY" sz="1800" b="1" dirty="0" smtClean="0"/>
              <a:t>.</a:t>
            </a:r>
          </a:p>
          <a:p>
            <a:pPr lvl="1"/>
            <a:endParaRPr lang="es-UY" sz="1800" b="1" dirty="0"/>
          </a:p>
          <a:p>
            <a:pPr lvl="1"/>
            <a:r>
              <a:rPr lang="es-UY" sz="1800" b="1" dirty="0" smtClean="0">
                <a:solidFill>
                  <a:schemeClr val="tx1"/>
                </a:solidFill>
              </a:rPr>
              <a:t>(Estadía </a:t>
            </a:r>
            <a:r>
              <a:rPr lang="es-UY" sz="1800" b="1" dirty="0">
                <a:solidFill>
                  <a:schemeClr val="tx1"/>
                </a:solidFill>
              </a:rPr>
              <a:t>promedio entre los entrevistados es de </a:t>
            </a:r>
            <a:r>
              <a:rPr lang="es-UY" sz="1800" b="1" dirty="0">
                <a:solidFill>
                  <a:srgbClr val="252BAB"/>
                </a:solidFill>
              </a:rPr>
              <a:t>13,6</a:t>
            </a:r>
            <a:r>
              <a:rPr lang="es-UY" sz="1800" b="1" dirty="0"/>
              <a:t> </a:t>
            </a:r>
            <a:r>
              <a:rPr lang="es-UY" sz="1800" b="1" dirty="0" smtClean="0">
                <a:solidFill>
                  <a:schemeClr val="tx1"/>
                </a:solidFill>
              </a:rPr>
              <a:t>días).</a:t>
            </a:r>
            <a:r>
              <a:rPr lang="es-UY" sz="1800" b="1" dirty="0" smtClean="0"/>
              <a:t> </a:t>
            </a:r>
            <a:endParaRPr lang="es-UY" sz="18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14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01953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066800"/>
          </a:xfrm>
        </p:spPr>
        <p:txBody>
          <a:bodyPr>
            <a:normAutofit/>
          </a:bodyPr>
          <a:lstStyle/>
          <a:p>
            <a:r>
              <a:rPr lang="es-UY" sz="3600" dirty="0" smtClean="0">
                <a:latin typeface="+mn-lt"/>
                <a:cs typeface="Times New Roman" panose="02020603050405020304" pitchFamily="18" charset="0"/>
              </a:rPr>
              <a:t>Resultados principales (cont.)</a:t>
            </a:r>
            <a:endParaRPr lang="es-UY" sz="3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873728"/>
          </a:xfrm>
        </p:spPr>
        <p:txBody>
          <a:bodyPr>
            <a:normAutofit lnSpcReduction="10000"/>
          </a:bodyPr>
          <a:lstStyle/>
          <a:p>
            <a:r>
              <a:rPr lang="es-UY" sz="2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Efecto de </a:t>
            </a:r>
            <a:r>
              <a:rPr lang="es-UY" sz="2000" b="1" u="sng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hipotéticos</a:t>
            </a:r>
            <a:r>
              <a:rPr lang="es-UY" sz="2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incrementos en las actividades del puerto </a:t>
            </a:r>
            <a:endParaRPr lang="es-UY" sz="2000" b="1" dirty="0"/>
          </a:p>
          <a:p>
            <a:endParaRPr lang="es-UY" sz="2000" b="1" dirty="0" smtClean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lvl="1"/>
            <a:r>
              <a:rPr lang="es-UY" sz="1800" b="1" dirty="0" smtClean="0">
                <a:solidFill>
                  <a:srgbClr val="252BAB"/>
                </a:solidFill>
              </a:rPr>
              <a:t>Análisis descriptivo:</a:t>
            </a:r>
          </a:p>
          <a:p>
            <a:pPr lvl="1"/>
            <a:endParaRPr lang="es-UY" sz="1800" b="1" dirty="0">
              <a:solidFill>
                <a:srgbClr val="252BAB"/>
              </a:solidFill>
            </a:endParaRPr>
          </a:p>
          <a:p>
            <a:pPr lvl="1"/>
            <a:r>
              <a:rPr lang="es-UY" sz="1800" b="1" dirty="0" smtClean="0">
                <a:solidFill>
                  <a:srgbClr val="252BAB"/>
                </a:solidFill>
              </a:rPr>
              <a:t>90</a:t>
            </a:r>
            <a:r>
              <a:rPr lang="es-UY" sz="1800" b="1" dirty="0" smtClean="0">
                <a:solidFill>
                  <a:schemeClr val="tx1"/>
                </a:solidFill>
              </a:rPr>
              <a:t> </a:t>
            </a:r>
            <a:r>
              <a:rPr lang="es-UY" sz="1800" b="1" dirty="0">
                <a:solidFill>
                  <a:schemeClr val="tx1"/>
                </a:solidFill>
              </a:rPr>
              <a:t>personas </a:t>
            </a:r>
            <a:r>
              <a:rPr lang="es-UY" sz="1800" b="1" dirty="0" smtClean="0">
                <a:solidFill>
                  <a:schemeClr val="tx1"/>
                </a:solidFill>
              </a:rPr>
              <a:t>(de 325; 27%) declararon </a:t>
            </a:r>
            <a:r>
              <a:rPr lang="es-UY" sz="1800" b="1" dirty="0">
                <a:solidFill>
                  <a:schemeClr val="tx1"/>
                </a:solidFill>
              </a:rPr>
              <a:t>que </a:t>
            </a:r>
            <a:r>
              <a:rPr lang="es-UY" sz="1800" b="1" dirty="0" smtClean="0">
                <a:solidFill>
                  <a:schemeClr val="tx1"/>
                </a:solidFill>
              </a:rPr>
              <a:t>disminuirían </a:t>
            </a:r>
            <a:r>
              <a:rPr lang="es-UY" sz="1800" b="1" dirty="0">
                <a:solidFill>
                  <a:schemeClr val="tx1"/>
                </a:solidFill>
              </a:rPr>
              <a:t>su estadía en algún caso de los </a:t>
            </a:r>
            <a:r>
              <a:rPr lang="es-UY" sz="1800" b="1" i="1" u="sng" dirty="0">
                <a:solidFill>
                  <a:schemeClr val="tx1"/>
                </a:solidFill>
              </a:rPr>
              <a:t>escenarios hipotéticos de </a:t>
            </a:r>
            <a:r>
              <a:rPr lang="es-UY" sz="1800" b="1" i="1" u="sng" dirty="0" smtClean="0">
                <a:solidFill>
                  <a:schemeClr val="tx1"/>
                </a:solidFill>
              </a:rPr>
              <a:t>4 - 5 barcos por semana</a:t>
            </a:r>
            <a:r>
              <a:rPr lang="es-UY" sz="1800" b="1" dirty="0" smtClean="0">
                <a:solidFill>
                  <a:schemeClr val="tx1"/>
                </a:solidFill>
              </a:rPr>
              <a:t>. </a:t>
            </a:r>
          </a:p>
          <a:p>
            <a:pPr lvl="1"/>
            <a:endParaRPr lang="es-UY" sz="1800" b="1" dirty="0" smtClean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lvl="1"/>
            <a:r>
              <a:rPr lang="es-UY" sz="1800" b="1" dirty="0" smtClean="0">
                <a:solidFill>
                  <a:srgbClr val="252BAB"/>
                </a:solidFill>
              </a:rPr>
              <a:t>235 </a:t>
            </a:r>
            <a:r>
              <a:rPr lang="es-UY" sz="1800" b="1" dirty="0">
                <a:solidFill>
                  <a:schemeClr val="tx1"/>
                </a:solidFill>
              </a:rPr>
              <a:t>declaran que no reduciría su estadía en ningún escenario. </a:t>
            </a:r>
            <a:endParaRPr lang="es-UY" sz="1800" b="1" dirty="0" smtClean="0">
              <a:solidFill>
                <a:schemeClr val="tx1"/>
              </a:solidFill>
            </a:endParaRPr>
          </a:p>
          <a:p>
            <a:pPr lvl="1"/>
            <a:endParaRPr lang="es-UY" sz="1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lvl="1"/>
            <a:r>
              <a:rPr lang="es-UY" sz="1800" b="1" dirty="0" smtClean="0">
                <a:solidFill>
                  <a:schemeClr val="tx1"/>
                </a:solidFill>
              </a:rPr>
              <a:t>Disminución </a:t>
            </a:r>
            <a:r>
              <a:rPr lang="es-UY" sz="1800" b="1" dirty="0">
                <a:solidFill>
                  <a:schemeClr val="tx1"/>
                </a:solidFill>
              </a:rPr>
              <a:t>promedio entre quienes disminuirían su estadía (ponderada por el número de personas que reduce en cada caso) es de </a:t>
            </a:r>
            <a:r>
              <a:rPr lang="es-UY" sz="1800" b="1" dirty="0">
                <a:solidFill>
                  <a:srgbClr val="252BAB"/>
                </a:solidFill>
              </a:rPr>
              <a:t>10,4</a:t>
            </a:r>
            <a:r>
              <a:rPr lang="es-UY" sz="1800" b="1" dirty="0" smtClean="0"/>
              <a:t>.</a:t>
            </a:r>
          </a:p>
          <a:p>
            <a:pPr lvl="1"/>
            <a:endParaRPr lang="es-UY" sz="1800" b="1" dirty="0"/>
          </a:p>
          <a:p>
            <a:pPr lvl="1"/>
            <a:r>
              <a:rPr lang="es-UY" sz="1800" b="1" dirty="0" smtClean="0">
                <a:solidFill>
                  <a:schemeClr val="tx1"/>
                </a:solidFill>
              </a:rPr>
              <a:t>(Estadía </a:t>
            </a:r>
            <a:r>
              <a:rPr lang="es-UY" sz="1800" b="1" dirty="0">
                <a:solidFill>
                  <a:schemeClr val="tx1"/>
                </a:solidFill>
              </a:rPr>
              <a:t>promedio entre los entrevistados es de </a:t>
            </a:r>
            <a:r>
              <a:rPr lang="es-UY" sz="1800" b="1" dirty="0">
                <a:solidFill>
                  <a:srgbClr val="252BAB"/>
                </a:solidFill>
              </a:rPr>
              <a:t>13,6</a:t>
            </a:r>
            <a:r>
              <a:rPr lang="es-UY" sz="1800" b="1" dirty="0"/>
              <a:t> </a:t>
            </a:r>
            <a:r>
              <a:rPr lang="es-UY" sz="1800" b="1" dirty="0" smtClean="0">
                <a:solidFill>
                  <a:schemeClr val="tx1"/>
                </a:solidFill>
              </a:rPr>
              <a:t>días).</a:t>
            </a:r>
            <a:r>
              <a:rPr lang="es-UY" sz="1800" b="1" dirty="0" smtClean="0"/>
              <a:t> </a:t>
            </a:r>
            <a:endParaRPr lang="es-UY" sz="18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15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60629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066800"/>
          </a:xfrm>
        </p:spPr>
        <p:txBody>
          <a:bodyPr>
            <a:normAutofit/>
          </a:bodyPr>
          <a:lstStyle/>
          <a:p>
            <a:r>
              <a:rPr lang="es-UY" sz="3600" dirty="0" smtClean="0">
                <a:latin typeface="+mn-lt"/>
                <a:cs typeface="Times New Roman" panose="02020603050405020304" pitchFamily="18" charset="0"/>
              </a:rPr>
              <a:t>Resultados principales (cont.)</a:t>
            </a:r>
            <a:endParaRPr lang="es-UY" sz="3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873728"/>
          </a:xfrm>
        </p:spPr>
        <p:txBody>
          <a:bodyPr>
            <a:normAutofit lnSpcReduction="10000"/>
          </a:bodyPr>
          <a:lstStyle/>
          <a:p>
            <a:r>
              <a:rPr lang="es-UY" sz="2000" b="1" dirty="0">
                <a:solidFill>
                  <a:schemeClr val="tx2"/>
                </a:solidFill>
                <a:cs typeface="Times New Roman" panose="02020603050405020304" pitchFamily="18" charset="0"/>
              </a:rPr>
              <a:t>Efecto de </a:t>
            </a:r>
            <a:r>
              <a:rPr lang="es-UY" sz="2000" b="1" u="sng" dirty="0">
                <a:solidFill>
                  <a:schemeClr val="tx2"/>
                </a:solidFill>
                <a:cs typeface="Times New Roman" panose="02020603050405020304" pitchFamily="18" charset="0"/>
              </a:rPr>
              <a:t>hipotéticos</a:t>
            </a:r>
            <a:r>
              <a:rPr lang="es-UY" sz="2000" b="1" dirty="0">
                <a:solidFill>
                  <a:schemeClr val="tx2"/>
                </a:solidFill>
                <a:cs typeface="Times New Roman" panose="02020603050405020304" pitchFamily="18" charset="0"/>
              </a:rPr>
              <a:t> incrementos en las actividades del puerto (cont</a:t>
            </a:r>
            <a:r>
              <a:rPr lang="es-UY" sz="2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.)</a:t>
            </a:r>
          </a:p>
          <a:p>
            <a:endParaRPr lang="es-UY" sz="2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r>
              <a:rPr lang="es-UY" sz="2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Análisis descriptivo</a:t>
            </a:r>
          </a:p>
          <a:p>
            <a:pPr lvl="1"/>
            <a:endParaRPr lang="es-UY" sz="1700" dirty="0" smtClean="0">
              <a:solidFill>
                <a:schemeClr val="tx1"/>
              </a:solidFill>
            </a:endParaRPr>
          </a:p>
          <a:p>
            <a:pPr lvl="1"/>
            <a:r>
              <a:rPr lang="es-UY" sz="1700" dirty="0" smtClean="0">
                <a:solidFill>
                  <a:schemeClr val="tx1"/>
                </a:solidFill>
              </a:rPr>
              <a:t>Entre </a:t>
            </a:r>
            <a:r>
              <a:rPr lang="es-UY" sz="1700" dirty="0">
                <a:solidFill>
                  <a:schemeClr val="tx1"/>
                </a:solidFill>
              </a:rPr>
              <a:t>las personas que declaran que disminuirían su estadía en alguno de los escenarios hipotéticos de más barcos</a:t>
            </a:r>
            <a:r>
              <a:rPr lang="es-UY" sz="1700" dirty="0" smtClean="0">
                <a:solidFill>
                  <a:schemeClr val="tx1"/>
                </a:solidFill>
              </a:rPr>
              <a:t>:</a:t>
            </a:r>
          </a:p>
          <a:p>
            <a:pPr lvl="1"/>
            <a:endParaRPr lang="es-UY" sz="1700" dirty="0">
              <a:solidFill>
                <a:schemeClr val="tx1"/>
              </a:solidFill>
            </a:endParaRPr>
          </a:p>
          <a:p>
            <a:pPr lvl="2"/>
            <a:r>
              <a:rPr lang="es-UY" sz="1700" b="1" dirty="0">
                <a:solidFill>
                  <a:schemeClr val="tx1"/>
                </a:solidFill>
              </a:rPr>
              <a:t>los residentes en Argentina se encuentran sobre-representados </a:t>
            </a:r>
            <a:r>
              <a:rPr lang="es-UY" sz="1700" dirty="0">
                <a:solidFill>
                  <a:schemeClr val="tx1"/>
                </a:solidFill>
              </a:rPr>
              <a:t>(con relación a la muestra total y a los que no reducen). </a:t>
            </a:r>
          </a:p>
          <a:p>
            <a:pPr lvl="1"/>
            <a:endParaRPr lang="es-UY" sz="1900" dirty="0" smtClean="0">
              <a:solidFill>
                <a:schemeClr val="tx1"/>
              </a:solidFill>
            </a:endParaRPr>
          </a:p>
          <a:p>
            <a:pPr lvl="2"/>
            <a:r>
              <a:rPr lang="es-UY" sz="1700" b="1" dirty="0" smtClean="0">
                <a:solidFill>
                  <a:schemeClr val="tx1"/>
                </a:solidFill>
              </a:rPr>
              <a:t>los </a:t>
            </a:r>
            <a:r>
              <a:rPr lang="es-UY" sz="1700" b="1" dirty="0">
                <a:solidFill>
                  <a:schemeClr val="tx1"/>
                </a:solidFill>
              </a:rPr>
              <a:t>residentes en el interior (incluidos los que residen en Rocha) están sub-representados</a:t>
            </a:r>
            <a:r>
              <a:rPr lang="es-UY" sz="1700" dirty="0">
                <a:solidFill>
                  <a:schemeClr val="tx1"/>
                </a:solidFill>
              </a:rPr>
              <a:t>. </a:t>
            </a:r>
            <a:endParaRPr lang="es-UY" sz="1700" dirty="0" smtClean="0">
              <a:solidFill>
                <a:schemeClr val="tx1"/>
              </a:solidFill>
            </a:endParaRPr>
          </a:p>
          <a:p>
            <a:pPr lvl="2"/>
            <a:endParaRPr lang="es-UY" sz="1700" dirty="0">
              <a:solidFill>
                <a:schemeClr val="tx1"/>
              </a:solidFill>
            </a:endParaRPr>
          </a:p>
          <a:p>
            <a:pPr lvl="2"/>
            <a:r>
              <a:rPr lang="es-UY" sz="1700" dirty="0">
                <a:solidFill>
                  <a:schemeClr val="tx1"/>
                </a:solidFill>
              </a:rPr>
              <a:t>Las personas que esperan que el transito portuario tenga efectos ambientales sobre la playa de La Aguada se encuentra </a:t>
            </a:r>
            <a:r>
              <a:rPr lang="es-UY" sz="1700" dirty="0" smtClean="0">
                <a:solidFill>
                  <a:schemeClr val="tx1"/>
                </a:solidFill>
              </a:rPr>
              <a:t>sobre-representada</a:t>
            </a:r>
          </a:p>
          <a:p>
            <a:pPr lvl="3"/>
            <a:r>
              <a:rPr lang="es-UY" sz="1400" b="1" dirty="0" smtClean="0">
                <a:solidFill>
                  <a:schemeClr val="tx1"/>
                </a:solidFill>
              </a:rPr>
              <a:t>el </a:t>
            </a:r>
            <a:r>
              <a:rPr lang="es-UY" sz="1400" b="1" dirty="0">
                <a:solidFill>
                  <a:schemeClr val="tx1"/>
                </a:solidFill>
              </a:rPr>
              <a:t>efecto visual no parece ser un factor </a:t>
            </a:r>
            <a:r>
              <a:rPr lang="es-UY" sz="1400" b="1" dirty="0" smtClean="0">
                <a:solidFill>
                  <a:schemeClr val="tx1"/>
                </a:solidFill>
              </a:rPr>
              <a:t>determinante</a:t>
            </a:r>
            <a:endParaRPr lang="es-ES" sz="1400" dirty="0">
              <a:solidFill>
                <a:schemeClr val="tx1"/>
              </a:solidFill>
            </a:endParaRPr>
          </a:p>
          <a:p>
            <a:pPr lvl="2"/>
            <a:endParaRPr lang="es-UY" sz="1700" dirty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16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70935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066800"/>
          </a:xfrm>
        </p:spPr>
        <p:txBody>
          <a:bodyPr>
            <a:normAutofit/>
          </a:bodyPr>
          <a:lstStyle/>
          <a:p>
            <a:r>
              <a:rPr lang="es-UY" sz="3600" dirty="0" smtClean="0">
                <a:latin typeface="+mn-lt"/>
                <a:cs typeface="Times New Roman" panose="02020603050405020304" pitchFamily="18" charset="0"/>
              </a:rPr>
              <a:t>Resultados principales (cont.)</a:t>
            </a:r>
            <a:endParaRPr lang="es-UY" sz="3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873728"/>
          </a:xfrm>
        </p:spPr>
        <p:txBody>
          <a:bodyPr>
            <a:normAutofit lnSpcReduction="10000"/>
          </a:bodyPr>
          <a:lstStyle/>
          <a:p>
            <a:r>
              <a:rPr lang="es-UY" sz="2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Efecto de hipotéticos incrementos en las actividades del puerto (cont.)</a:t>
            </a:r>
          </a:p>
          <a:p>
            <a:r>
              <a:rPr lang="es-UY" sz="2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Análisis econométrico:</a:t>
            </a:r>
          </a:p>
          <a:p>
            <a:r>
              <a:rPr lang="es-UY" sz="2000" b="1" dirty="0" smtClean="0"/>
              <a:t> </a:t>
            </a:r>
          </a:p>
          <a:p>
            <a:pPr lvl="1" algn="just"/>
            <a:r>
              <a:rPr lang="es-UY" sz="1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 barco adicional genera una caída del gasto total en LP de </a:t>
            </a:r>
            <a:r>
              <a:rPr lang="es-UY" sz="2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$U 636 por persona </a:t>
            </a:r>
            <a:r>
              <a:rPr lang="es-UY" sz="1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por </a:t>
            </a:r>
            <a:r>
              <a:rPr lang="es-UY" sz="1800" b="1" dirty="0">
                <a:solidFill>
                  <a:schemeClr val="tx1"/>
                </a:solidFill>
                <a:cs typeface="Times New Roman" panose="02020603050405020304" pitchFamily="18" charset="0"/>
              </a:rPr>
              <a:t>turista por </a:t>
            </a:r>
            <a:r>
              <a:rPr lang="es-UY" sz="1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temporada</a:t>
            </a:r>
          </a:p>
          <a:p>
            <a:pPr lvl="2" algn="just"/>
            <a:r>
              <a:rPr lang="es-UY" sz="1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Incluye gastos en alojamiento, comidas en restaurantes, y supermercados.</a:t>
            </a:r>
            <a:endParaRPr lang="es-UY" sz="16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endParaRPr lang="es-UY" sz="2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algn="just"/>
            <a:endParaRPr lang="es-UY" sz="2000" dirty="0">
              <a:cs typeface="Times New Roman" panose="02020603050405020304" pitchFamily="18" charset="0"/>
            </a:endParaRPr>
          </a:p>
          <a:p>
            <a:pPr lvl="1" algn="just"/>
            <a:r>
              <a:rPr lang="es-UY" sz="1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Intervalo al 95% de confianza: </a:t>
            </a:r>
            <a:r>
              <a:rPr lang="es-UY" sz="18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(- $U 788; - $U 483) </a:t>
            </a:r>
            <a:r>
              <a:rPr lang="es-UY" sz="1800" b="1" dirty="0">
                <a:solidFill>
                  <a:schemeClr val="tx1"/>
                </a:solidFill>
                <a:cs typeface="Times New Roman" panose="02020603050405020304" pitchFamily="18" charset="0"/>
              </a:rPr>
              <a:t>por turista por temporada</a:t>
            </a:r>
            <a:endParaRPr lang="es-UY" sz="1800" b="1" dirty="0" smtClean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algn="just"/>
            <a:endParaRPr lang="es-UY" sz="2000" b="1" dirty="0" smtClean="0">
              <a:cs typeface="Times New Roman" panose="02020603050405020304" pitchFamily="18" charset="0"/>
            </a:endParaRPr>
          </a:p>
          <a:p>
            <a:pPr algn="just"/>
            <a:endParaRPr lang="es-UY" sz="2000" b="1" dirty="0" smtClean="0">
              <a:cs typeface="Times New Roman" panose="02020603050405020304" pitchFamily="18" charset="0"/>
            </a:endParaRPr>
          </a:p>
          <a:p>
            <a:pPr lvl="1" algn="just"/>
            <a:r>
              <a:rPr lang="es-UY" sz="1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Suponiendo 30.000 veraneantes por temporada y el dólar a $22 equivale a una pérdida de </a:t>
            </a:r>
            <a:r>
              <a:rPr lang="es-UY" sz="2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US</a:t>
            </a:r>
            <a:r>
              <a:rPr lang="es-UY" sz="2000" b="1" dirty="0">
                <a:solidFill>
                  <a:schemeClr val="tx2"/>
                </a:solidFill>
                <a:cs typeface="Times New Roman" panose="02020603050405020304" pitchFamily="18" charset="0"/>
              </a:rPr>
              <a:t>$ 866.727</a:t>
            </a:r>
            <a:r>
              <a:rPr lang="es-UY" sz="2000" dirty="0">
                <a:cs typeface="Times New Roman" panose="02020603050405020304" pitchFamily="18" charset="0"/>
              </a:rPr>
              <a:t> </a:t>
            </a:r>
            <a:r>
              <a:rPr lang="es-UY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por temporada</a:t>
            </a:r>
            <a:endParaRPr lang="es-UY" sz="2000" dirty="0">
              <a:cs typeface="Times New Roman" panose="02020603050405020304" pitchFamily="18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17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89879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066800"/>
          </a:xfrm>
        </p:spPr>
        <p:txBody>
          <a:bodyPr>
            <a:normAutofit/>
          </a:bodyPr>
          <a:lstStyle/>
          <a:p>
            <a:r>
              <a:rPr lang="es-UY" sz="3600" dirty="0" smtClean="0">
                <a:latin typeface="+mn-lt"/>
                <a:cs typeface="Times New Roman" panose="02020603050405020304" pitchFamily="18" charset="0"/>
              </a:rPr>
              <a:t>Resultados principales (cont.)</a:t>
            </a:r>
            <a:endParaRPr lang="es-UY" sz="3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873728"/>
          </a:xfrm>
        </p:spPr>
        <p:txBody>
          <a:bodyPr>
            <a:normAutofit fontScale="85000" lnSpcReduction="20000"/>
          </a:bodyPr>
          <a:lstStyle/>
          <a:p>
            <a:r>
              <a:rPr lang="es-UY" sz="29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Efecto de hipotéticos incrementos en las actividades del puerto (cont.)</a:t>
            </a:r>
            <a:endParaRPr lang="es-UY" sz="2900" b="1" dirty="0"/>
          </a:p>
          <a:p>
            <a:pPr lvl="1"/>
            <a:r>
              <a:rPr lang="es-UY" b="1" dirty="0" smtClean="0"/>
              <a:t>Respuestas “</a:t>
            </a:r>
            <a:r>
              <a:rPr lang="es-UY" b="1" dirty="0"/>
              <a:t>sospechosas” de ser estratégicas. </a:t>
            </a:r>
            <a:endParaRPr lang="en-US" b="1" dirty="0"/>
          </a:p>
          <a:p>
            <a:pPr lvl="2"/>
            <a:r>
              <a:rPr lang="es-ES" dirty="0" smtClean="0">
                <a:solidFill>
                  <a:schemeClr val="tx1"/>
                </a:solidFill>
              </a:rPr>
              <a:t>Con </a:t>
            </a:r>
            <a:r>
              <a:rPr lang="es-ES" dirty="0">
                <a:solidFill>
                  <a:schemeClr val="tx1"/>
                </a:solidFill>
              </a:rPr>
              <a:t>1 barco no redujeron la estadía pero </a:t>
            </a:r>
            <a:r>
              <a:rPr lang="es-ES" dirty="0" smtClean="0">
                <a:solidFill>
                  <a:schemeClr val="tx1"/>
                </a:solidFill>
              </a:rPr>
              <a:t>con </a:t>
            </a:r>
            <a:r>
              <a:rPr lang="es-ES" dirty="0">
                <a:solidFill>
                  <a:schemeClr val="tx1"/>
                </a:solidFill>
              </a:rPr>
              <a:t>2 barcos </a:t>
            </a:r>
            <a:r>
              <a:rPr lang="es-ES" dirty="0" smtClean="0">
                <a:solidFill>
                  <a:schemeClr val="tx1"/>
                </a:solidFill>
              </a:rPr>
              <a:t>reducirían estadía </a:t>
            </a:r>
            <a:r>
              <a:rPr lang="es-ES" dirty="0">
                <a:solidFill>
                  <a:schemeClr val="tx1"/>
                </a:solidFill>
              </a:rPr>
              <a:t>más de 90%.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s-ES" dirty="0" smtClean="0">
                <a:solidFill>
                  <a:schemeClr val="tx1"/>
                </a:solidFill>
              </a:rPr>
              <a:t>No </a:t>
            </a:r>
            <a:r>
              <a:rPr lang="es-ES" dirty="0">
                <a:solidFill>
                  <a:schemeClr val="tx1"/>
                </a:solidFill>
              </a:rPr>
              <a:t>redujeron la estadía con 1 barco pero que con 3 barcos la reducirían más de 90% y que son muy fieles a La Paloma </a:t>
            </a:r>
            <a:r>
              <a:rPr lang="es-UY" dirty="0">
                <a:solidFill>
                  <a:schemeClr val="tx1"/>
                </a:solidFill>
              </a:rPr>
              <a:t>(definido esto como haber ido más de 10 veranos e ir por más de 20 días en 2014)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s-ES" dirty="0" smtClean="0">
                <a:solidFill>
                  <a:schemeClr val="tx1"/>
                </a:solidFill>
              </a:rPr>
              <a:t>Reducen </a:t>
            </a:r>
            <a:r>
              <a:rPr lang="es-ES" dirty="0">
                <a:solidFill>
                  <a:schemeClr val="tx1"/>
                </a:solidFill>
              </a:rPr>
              <a:t>más del 90% su estadía en algún escenario, pero </a:t>
            </a:r>
            <a:r>
              <a:rPr lang="es-ES" dirty="0" smtClean="0">
                <a:solidFill>
                  <a:schemeClr val="tx1"/>
                </a:solidFill>
              </a:rPr>
              <a:t>no </a:t>
            </a:r>
            <a:r>
              <a:rPr lang="es-ES" dirty="0">
                <a:solidFill>
                  <a:schemeClr val="tx1"/>
                </a:solidFill>
              </a:rPr>
              <a:t>identifican ningún impacto, ni siquiera el </a:t>
            </a:r>
            <a:r>
              <a:rPr lang="es-ES" dirty="0" smtClean="0">
                <a:solidFill>
                  <a:schemeClr val="tx1"/>
                </a:solidFill>
              </a:rPr>
              <a:t>visual.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s-ES" dirty="0" smtClean="0">
                <a:solidFill>
                  <a:schemeClr val="tx1"/>
                </a:solidFill>
              </a:rPr>
              <a:t>La </a:t>
            </a:r>
            <a:r>
              <a:rPr lang="es-ES" dirty="0">
                <a:solidFill>
                  <a:schemeClr val="tx1"/>
                </a:solidFill>
              </a:rPr>
              <a:t>Aguada, Bahía y Costa Azul no </a:t>
            </a:r>
            <a:r>
              <a:rPr lang="es-ES" dirty="0" smtClean="0">
                <a:solidFill>
                  <a:schemeClr val="tx1"/>
                </a:solidFill>
              </a:rPr>
              <a:t>son </a:t>
            </a:r>
            <a:r>
              <a:rPr lang="es-ES" dirty="0">
                <a:solidFill>
                  <a:schemeClr val="tx1"/>
                </a:solidFill>
              </a:rPr>
              <a:t>playas de primera, segunda o tercera mayor concurrencia, </a:t>
            </a:r>
            <a:r>
              <a:rPr lang="es-ES" dirty="0" smtClean="0">
                <a:solidFill>
                  <a:schemeClr val="tx1"/>
                </a:solidFill>
              </a:rPr>
              <a:t>pero </a:t>
            </a:r>
            <a:r>
              <a:rPr lang="es-ES" dirty="0">
                <a:solidFill>
                  <a:schemeClr val="tx1"/>
                </a:solidFill>
              </a:rPr>
              <a:t>reducen más del 90% de la estadía.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s-UY" dirty="0" smtClean="0">
                <a:solidFill>
                  <a:schemeClr val="tx1"/>
                </a:solidFill>
              </a:rPr>
              <a:t>Uruguayos </a:t>
            </a:r>
            <a:r>
              <a:rPr lang="es-UY" dirty="0">
                <a:solidFill>
                  <a:schemeClr val="tx1"/>
                </a:solidFill>
              </a:rPr>
              <a:t>fieles a La Paloma </a:t>
            </a:r>
            <a:r>
              <a:rPr lang="es-UY" dirty="0" smtClean="0">
                <a:solidFill>
                  <a:schemeClr val="tx1"/>
                </a:solidFill>
              </a:rPr>
              <a:t>que </a:t>
            </a:r>
            <a:r>
              <a:rPr lang="es-UY" dirty="0">
                <a:solidFill>
                  <a:schemeClr val="tx1"/>
                </a:solidFill>
              </a:rPr>
              <a:t>reducen la estadía más de 90% en algún caso.</a:t>
            </a:r>
            <a:endParaRPr lang="es-ES" sz="4000" dirty="0">
              <a:solidFill>
                <a:schemeClr val="tx1"/>
              </a:solidFill>
            </a:endParaRPr>
          </a:p>
          <a:p>
            <a:pPr lvl="1"/>
            <a:endParaRPr lang="es-UY" sz="1800" b="1" dirty="0" smtClean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18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75336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066800"/>
          </a:xfrm>
        </p:spPr>
        <p:txBody>
          <a:bodyPr>
            <a:normAutofit/>
          </a:bodyPr>
          <a:lstStyle/>
          <a:p>
            <a:r>
              <a:rPr lang="es-UY" sz="3600" dirty="0" smtClean="0">
                <a:latin typeface="+mn-lt"/>
                <a:cs typeface="Times New Roman" panose="02020603050405020304" pitchFamily="18" charset="0"/>
              </a:rPr>
              <a:t>Resultados principales (cont.)</a:t>
            </a:r>
            <a:endParaRPr lang="es-UY" sz="3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873728"/>
          </a:xfrm>
        </p:spPr>
        <p:txBody>
          <a:bodyPr>
            <a:normAutofit/>
          </a:bodyPr>
          <a:lstStyle/>
          <a:p>
            <a:r>
              <a:rPr lang="es-UY" sz="2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Efecto de hipotéticos incrementos en las actividades del puerto (cont.)</a:t>
            </a:r>
            <a:endParaRPr lang="es-UY" sz="2000" b="1" dirty="0"/>
          </a:p>
          <a:p>
            <a:pPr lvl="1"/>
            <a:r>
              <a:rPr lang="es-UY" sz="1800" b="1" dirty="0">
                <a:solidFill>
                  <a:schemeClr val="tx1"/>
                </a:solidFill>
                <a:cs typeface="Times New Roman" panose="02020603050405020304" pitchFamily="18" charset="0"/>
              </a:rPr>
              <a:t>Eliminando </a:t>
            </a:r>
            <a:r>
              <a:rPr lang="es-UY" sz="1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estas respuestas:</a:t>
            </a:r>
          </a:p>
          <a:p>
            <a:pPr lvl="2"/>
            <a:r>
              <a:rPr lang="es-UY" sz="1800" dirty="0">
                <a:solidFill>
                  <a:schemeClr val="tx1"/>
                </a:solidFill>
              </a:rPr>
              <a:t>la muestra queda conformada por 310 individuos</a:t>
            </a:r>
            <a:r>
              <a:rPr lang="es-UY" sz="1600" dirty="0" smtClean="0">
                <a:solidFill>
                  <a:schemeClr val="tx1"/>
                </a:solidFill>
              </a:rPr>
              <a:t>.</a:t>
            </a:r>
          </a:p>
          <a:p>
            <a:pPr lvl="2"/>
            <a:r>
              <a:rPr lang="es-UY" sz="1800" dirty="0" smtClean="0">
                <a:solidFill>
                  <a:schemeClr val="tx1"/>
                </a:solidFill>
              </a:rPr>
              <a:t>la </a:t>
            </a:r>
            <a:r>
              <a:rPr lang="es-UY" sz="1800" dirty="0">
                <a:solidFill>
                  <a:schemeClr val="tx1"/>
                </a:solidFill>
              </a:rPr>
              <a:t>estimación puntual mínima del efecto de cada barco adicional sobre el gasto de los turistas es de una pérdida de</a:t>
            </a:r>
            <a:r>
              <a:rPr lang="es-UY" sz="1800" b="1" dirty="0">
                <a:solidFill>
                  <a:schemeClr val="tx1"/>
                </a:solidFill>
              </a:rPr>
              <a:t> </a:t>
            </a:r>
            <a:r>
              <a:rPr lang="es-UY" sz="1800" b="1" dirty="0" smtClean="0">
                <a:solidFill>
                  <a:schemeClr val="tx1"/>
                </a:solidFill>
              </a:rPr>
              <a:t>$U 351 </a:t>
            </a:r>
            <a:r>
              <a:rPr lang="es-UY" sz="1800" dirty="0" smtClean="0">
                <a:solidFill>
                  <a:schemeClr val="tx1"/>
                </a:solidFill>
              </a:rPr>
              <a:t>por </a:t>
            </a:r>
            <a:r>
              <a:rPr lang="es-UY" sz="1800" dirty="0">
                <a:solidFill>
                  <a:schemeClr val="tx1"/>
                </a:solidFill>
              </a:rPr>
              <a:t>turista por temporada.</a:t>
            </a:r>
            <a:r>
              <a:rPr lang="es-UY" sz="1800" b="1" dirty="0">
                <a:solidFill>
                  <a:schemeClr val="tx1"/>
                </a:solidFill>
              </a:rPr>
              <a:t> </a:t>
            </a:r>
            <a:endParaRPr lang="es-UY" sz="1800" b="1" dirty="0" smtClean="0">
              <a:solidFill>
                <a:schemeClr val="tx1"/>
              </a:solidFill>
            </a:endParaRPr>
          </a:p>
          <a:p>
            <a:pPr lvl="2"/>
            <a:r>
              <a:rPr lang="es-UY" sz="1600" dirty="0" smtClean="0">
                <a:solidFill>
                  <a:schemeClr val="tx1"/>
                </a:solidFill>
              </a:rPr>
              <a:t>Intervalo de </a:t>
            </a:r>
            <a:r>
              <a:rPr lang="es-UY" sz="1600" dirty="0">
                <a:solidFill>
                  <a:schemeClr val="tx1"/>
                </a:solidFill>
              </a:rPr>
              <a:t>confianza al 95</a:t>
            </a:r>
            <a:r>
              <a:rPr lang="es-UY" sz="1600" dirty="0" smtClean="0">
                <a:solidFill>
                  <a:schemeClr val="tx1"/>
                </a:solidFill>
              </a:rPr>
              <a:t>%: </a:t>
            </a:r>
            <a:r>
              <a:rPr lang="es-UY" sz="1600" b="1" dirty="0" smtClean="0">
                <a:solidFill>
                  <a:schemeClr val="tx1"/>
                </a:solidFill>
              </a:rPr>
              <a:t>(- $U 465</a:t>
            </a:r>
            <a:r>
              <a:rPr lang="es-UY" sz="1600" b="1" dirty="0">
                <a:solidFill>
                  <a:schemeClr val="tx1"/>
                </a:solidFill>
              </a:rPr>
              <a:t>, </a:t>
            </a:r>
            <a:r>
              <a:rPr lang="es-UY" sz="1600" b="1" dirty="0" smtClean="0">
                <a:solidFill>
                  <a:schemeClr val="tx1"/>
                </a:solidFill>
              </a:rPr>
              <a:t>- $U 236</a:t>
            </a:r>
            <a:r>
              <a:rPr lang="es-UY" sz="1600" dirty="0">
                <a:solidFill>
                  <a:schemeClr val="tx1"/>
                </a:solidFill>
              </a:rPr>
              <a:t>) pesos por turista por temporada</a:t>
            </a:r>
            <a:r>
              <a:rPr lang="es-UY" sz="1600" dirty="0" smtClean="0">
                <a:solidFill>
                  <a:schemeClr val="tx1"/>
                </a:solidFill>
              </a:rPr>
              <a:t>.</a:t>
            </a:r>
          </a:p>
          <a:p>
            <a:pPr lvl="2"/>
            <a:r>
              <a:rPr lang="es-UY" sz="1600" dirty="0">
                <a:solidFill>
                  <a:schemeClr val="tx1"/>
                </a:solidFill>
              </a:rPr>
              <a:t>P</a:t>
            </a:r>
            <a:r>
              <a:rPr lang="es-UY" sz="1600" dirty="0" smtClean="0">
                <a:solidFill>
                  <a:schemeClr val="tx1"/>
                </a:solidFill>
              </a:rPr>
              <a:t>érdida </a:t>
            </a:r>
            <a:r>
              <a:rPr lang="es-UY" sz="1600" dirty="0">
                <a:solidFill>
                  <a:schemeClr val="tx1"/>
                </a:solidFill>
              </a:rPr>
              <a:t>ingresos de </a:t>
            </a:r>
            <a:r>
              <a:rPr lang="es-UY" sz="1600" b="1" dirty="0">
                <a:solidFill>
                  <a:schemeClr val="tx1"/>
                </a:solidFill>
              </a:rPr>
              <a:t>US$ </a:t>
            </a:r>
            <a:r>
              <a:rPr lang="es-UY" sz="1600" b="1" dirty="0" smtClean="0">
                <a:solidFill>
                  <a:schemeClr val="tx1"/>
                </a:solidFill>
              </a:rPr>
              <a:t>426.818 </a:t>
            </a:r>
            <a:r>
              <a:rPr lang="es-UY" sz="1600" dirty="0" smtClean="0">
                <a:solidFill>
                  <a:schemeClr val="tx1"/>
                </a:solidFill>
              </a:rPr>
              <a:t>de </a:t>
            </a:r>
            <a:r>
              <a:rPr lang="es-UY" sz="1600" dirty="0">
                <a:solidFill>
                  <a:schemeClr val="tx1"/>
                </a:solidFill>
              </a:rPr>
              <a:t>enero-febrero de 2014 por cada barco adicional, </a:t>
            </a:r>
            <a:endParaRPr lang="es-UY" sz="1600" dirty="0" smtClean="0">
              <a:solidFill>
                <a:schemeClr val="tx1"/>
              </a:solidFill>
            </a:endParaRPr>
          </a:p>
          <a:p>
            <a:pPr lvl="2"/>
            <a:r>
              <a:rPr lang="es-UY" sz="1600" dirty="0" smtClean="0">
                <a:solidFill>
                  <a:schemeClr val="tx1"/>
                </a:solidFill>
              </a:rPr>
              <a:t>con </a:t>
            </a:r>
            <a:r>
              <a:rPr lang="es-UY" sz="1600" dirty="0">
                <a:solidFill>
                  <a:schemeClr val="tx1"/>
                </a:solidFill>
              </a:rPr>
              <a:t>un intervalo de confianza entre </a:t>
            </a:r>
            <a:r>
              <a:rPr lang="es-UY" sz="1600" b="1" dirty="0">
                <a:solidFill>
                  <a:schemeClr val="tx1"/>
                </a:solidFill>
              </a:rPr>
              <a:t>US$ </a:t>
            </a:r>
            <a:r>
              <a:rPr lang="es-UY" sz="1600" b="1" dirty="0" smtClean="0">
                <a:solidFill>
                  <a:schemeClr val="tx1"/>
                </a:solidFill>
              </a:rPr>
              <a:t>274.091 </a:t>
            </a:r>
            <a:r>
              <a:rPr lang="es-UY" sz="1600" dirty="0" smtClean="0">
                <a:solidFill>
                  <a:schemeClr val="tx1"/>
                </a:solidFill>
              </a:rPr>
              <a:t>y </a:t>
            </a:r>
            <a:r>
              <a:rPr lang="es-UY" sz="1600" b="1" dirty="0">
                <a:solidFill>
                  <a:schemeClr val="tx1"/>
                </a:solidFill>
              </a:rPr>
              <a:t>US$ 579.545 </a:t>
            </a:r>
            <a:r>
              <a:rPr lang="es-UY" sz="1600" dirty="0">
                <a:solidFill>
                  <a:schemeClr val="tx1"/>
                </a:solidFill>
              </a:rPr>
              <a:t>de enero-febrero de 2014.	</a:t>
            </a:r>
            <a:endParaRPr lang="es-ES" sz="1600" dirty="0">
              <a:solidFill>
                <a:schemeClr val="tx1"/>
              </a:solidFill>
            </a:endParaRPr>
          </a:p>
          <a:p>
            <a:pPr lvl="1"/>
            <a:endParaRPr lang="es-ES" sz="1800" dirty="0"/>
          </a:p>
          <a:p>
            <a:pPr lvl="1"/>
            <a:endParaRPr lang="es-UY" sz="1800" b="1" dirty="0" smtClean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19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520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556792"/>
            <a:ext cx="7772400" cy="1786483"/>
          </a:xfrm>
        </p:spPr>
        <p:txBody>
          <a:bodyPr/>
          <a:lstStyle/>
          <a:p>
            <a:r>
              <a:rPr lang="es-UY" sz="3800" dirty="0">
                <a:solidFill>
                  <a:srgbClr val="252BAB"/>
                </a:solidFill>
                <a:cs typeface="Times New Roman" panose="02020603050405020304" pitchFamily="18" charset="0"/>
              </a:rPr>
              <a:t>Impacto de la actividad portuaria actual y potencial sobre el turismo en el MLP</a:t>
            </a:r>
            <a:endParaRPr lang="es-ES" sz="3800" dirty="0">
              <a:solidFill>
                <a:srgbClr val="252BAB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3086248"/>
          </a:xfrm>
        </p:spPr>
        <p:txBody>
          <a:bodyPr>
            <a:normAutofit/>
          </a:bodyPr>
          <a:lstStyle/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r>
              <a:rPr lang="es-ES" dirty="0" smtClean="0"/>
              <a:t>Marcelo Caffera*</a:t>
            </a:r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r>
              <a:rPr lang="es-ES" sz="1400" dirty="0" smtClean="0"/>
              <a:t>*: con la ayuda de Juan Jung y la asistencia de Mauricio Echevarría</a:t>
            </a:r>
            <a:endParaRPr lang="es-ES" sz="1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2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88110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76672"/>
            <a:ext cx="8784976" cy="1368152"/>
          </a:xfrm>
        </p:spPr>
        <p:txBody>
          <a:bodyPr>
            <a:normAutofit fontScale="90000"/>
          </a:bodyPr>
          <a:lstStyle/>
          <a:p>
            <a:r>
              <a:rPr lang="es-UY" sz="3600" dirty="0" smtClean="0">
                <a:latin typeface="+mn-lt"/>
                <a:cs typeface="Times New Roman" panose="02020603050405020304" pitchFamily="18" charset="0"/>
              </a:rPr>
              <a:t>Conclusiones I:</a:t>
            </a:r>
            <a:br>
              <a:rPr lang="es-UY" sz="3600" dirty="0" smtClean="0">
                <a:latin typeface="+mn-lt"/>
                <a:cs typeface="Times New Roman" panose="02020603050405020304" pitchFamily="18" charset="0"/>
              </a:rPr>
            </a:br>
            <a:r>
              <a:rPr lang="es-ES" sz="3600" dirty="0" smtClean="0">
                <a:latin typeface="+mn-lt"/>
                <a:cs typeface="Times New Roman" panose="02020603050405020304" pitchFamily="18" charset="0"/>
              </a:rPr>
              <a:t>Biodiversidad </a:t>
            </a:r>
            <a:r>
              <a:rPr lang="es-ES" sz="3600" dirty="0">
                <a:latin typeface="+mn-lt"/>
                <a:cs typeface="Times New Roman" panose="02020603050405020304" pitchFamily="18" charset="0"/>
              </a:rPr>
              <a:t>y ecosistemas marino-costeros</a:t>
            </a:r>
            <a:endParaRPr lang="es-UY" sz="3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20</a:t>
            </a:fld>
            <a:endParaRPr lang="es-UY"/>
          </a:p>
        </p:txBody>
      </p:sp>
      <p:sp>
        <p:nvSpPr>
          <p:cNvPr id="6" name="5 CuadroTexto"/>
          <p:cNvSpPr txBox="1"/>
          <p:nvPr/>
        </p:nvSpPr>
        <p:spPr>
          <a:xfrm>
            <a:off x="229371" y="1988840"/>
            <a:ext cx="8784976" cy="40164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es-ES" sz="2000" dirty="0"/>
              <a:t>Zona “La Paloma Grande” es un área ambientalmente vulnerable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es-ES" sz="2000" dirty="0"/>
              <a:t>Existencia de datos biológicos y físicos permitirían establecer condiciones pre-impacto para su posterior monitoreo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es-ES" sz="2000" dirty="0"/>
              <a:t>Potenciales impactos: residuos, dragado, riesgos a la navegación e infraestructuras portuarias.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es-ES" sz="2000" dirty="0"/>
              <a:t>Otras actividades portuarias presentan importancia económica local (pesca artesanal).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es-ES" sz="2000" dirty="0"/>
              <a:t>Necesidad de generar protocolos de buenas prácticas ambientales portuarias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es-ES" sz="2000" dirty="0"/>
              <a:t>Comisiones de seguimiento con amplia participación de actores locales y nacionales.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es-ES" sz="2000" dirty="0" err="1"/>
              <a:t>Monitoreos</a:t>
            </a:r>
            <a:r>
              <a:rPr lang="es-ES" sz="2000" dirty="0"/>
              <a:t> herramienta de control ambiental.</a:t>
            </a:r>
          </a:p>
        </p:txBody>
      </p:sp>
    </p:spTree>
    <p:extLst>
      <p:ext uri="{BB962C8B-B14F-4D97-AF65-F5344CB8AC3E}">
        <p14:creationId xmlns:p14="http://schemas.microsoft.com/office/powerpoint/2010/main" val="19179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es-UY" sz="3600" dirty="0" smtClean="0">
                <a:latin typeface="+mn-lt"/>
                <a:cs typeface="Times New Roman" panose="02020603050405020304" pitchFamily="18" charset="0"/>
              </a:rPr>
              <a:t>Conclusiones II:</a:t>
            </a:r>
            <a:br>
              <a:rPr lang="es-UY" sz="3600" dirty="0" smtClean="0">
                <a:latin typeface="+mn-lt"/>
                <a:cs typeface="Times New Roman" panose="02020603050405020304" pitchFamily="18" charset="0"/>
              </a:rPr>
            </a:br>
            <a:r>
              <a:rPr lang="es-UY" sz="3600" dirty="0">
                <a:latin typeface="+mn-lt"/>
                <a:cs typeface="Times New Roman" panose="02020603050405020304" pitchFamily="18" charset="0"/>
              </a:rPr>
              <a:t>Impacto de la actividad portuaria actual y potencial sobre el turismo en el MLP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85696"/>
          </a:xfrm>
        </p:spPr>
        <p:txBody>
          <a:bodyPr>
            <a:normAutofit/>
          </a:bodyPr>
          <a:lstStyle/>
          <a:p>
            <a:pPr lvl="0"/>
            <a:endParaRPr lang="es-ES" sz="2000" dirty="0" smtClean="0"/>
          </a:p>
          <a:p>
            <a:r>
              <a:rPr lang="es-ES" sz="2000" dirty="0"/>
              <a:t>La calidad de aire en el área de influencia de los puntos de muestreo de La Paloma en temporada desde el punto de vista del parámetro PM10 es muy buena. </a:t>
            </a:r>
            <a:endParaRPr lang="es-ES" sz="2000" dirty="0" smtClean="0"/>
          </a:p>
          <a:p>
            <a:endParaRPr lang="es-ES" sz="2000" dirty="0"/>
          </a:p>
          <a:p>
            <a:r>
              <a:rPr lang="es-ES" sz="2000" dirty="0" smtClean="0"/>
              <a:t>A </a:t>
            </a:r>
            <a:r>
              <a:rPr lang="es-ES" sz="2000" dirty="0"/>
              <a:t>la luz de los datos disponibles no es posible inferir el efecto del tránsito fuera de temporada sobre la calidad de aire</a:t>
            </a:r>
            <a:r>
              <a:rPr lang="es-ES" sz="2000" dirty="0" smtClean="0"/>
              <a:t>.</a:t>
            </a:r>
            <a:endParaRPr lang="es-ES" sz="2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21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54473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es-UY" sz="3600" dirty="0" smtClean="0">
                <a:latin typeface="+mn-lt"/>
                <a:cs typeface="Times New Roman" panose="02020603050405020304" pitchFamily="18" charset="0"/>
              </a:rPr>
              <a:t>Conclusiones III:</a:t>
            </a:r>
            <a:br>
              <a:rPr lang="es-UY" sz="3600" dirty="0" smtClean="0">
                <a:latin typeface="+mn-lt"/>
                <a:cs typeface="Times New Roman" panose="02020603050405020304" pitchFamily="18" charset="0"/>
              </a:rPr>
            </a:br>
            <a:r>
              <a:rPr lang="es-UY" sz="3600" dirty="0">
                <a:latin typeface="+mn-lt"/>
                <a:cs typeface="Times New Roman" panose="02020603050405020304" pitchFamily="18" charset="0"/>
              </a:rPr>
              <a:t>Impacto de la actividad portuaria actual y potencial sobre el turismo en el MLP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873728"/>
          </a:xfrm>
        </p:spPr>
        <p:txBody>
          <a:bodyPr>
            <a:normAutofit/>
          </a:bodyPr>
          <a:lstStyle/>
          <a:p>
            <a:pPr lvl="0"/>
            <a:endParaRPr lang="es-ES" sz="2000" dirty="0" smtClean="0"/>
          </a:p>
          <a:p>
            <a:pPr lvl="0"/>
            <a:r>
              <a:rPr lang="es-ES" sz="2000" dirty="0" smtClean="0"/>
              <a:t>Las </a:t>
            </a:r>
            <a:r>
              <a:rPr lang="es-ES" sz="2000" dirty="0"/>
              <a:t>nuevas actividades de carga de madera iniciadas en el puerto de La Paloma durante 2013-2014 parecen haber tenido un efecto en el gasto de turistas en el balneario durante la temporada 2014</a:t>
            </a:r>
            <a:r>
              <a:rPr lang="es-ES" sz="2000" dirty="0" smtClean="0"/>
              <a:t>.</a:t>
            </a:r>
          </a:p>
          <a:p>
            <a:pPr lvl="0"/>
            <a:endParaRPr lang="es-ES" sz="2000" dirty="0"/>
          </a:p>
          <a:p>
            <a:pPr lvl="0"/>
            <a:r>
              <a:rPr lang="es-ES" sz="2000" dirty="0"/>
              <a:t>Escenarios hipotéticos futuros de incremento en la actividad portuaria incrementarían este efecto, aun siendo muy conservador en cuanto al posible sesgo estratégico de las respuestas</a:t>
            </a:r>
            <a:r>
              <a:rPr lang="es-ES" sz="2000" dirty="0" smtClean="0"/>
              <a:t>.</a:t>
            </a:r>
          </a:p>
          <a:p>
            <a:pPr lvl="0"/>
            <a:endParaRPr lang="es-ES" sz="2000" dirty="0"/>
          </a:p>
          <a:p>
            <a:pPr lvl="0"/>
            <a:r>
              <a:rPr lang="es-ES" sz="2000" dirty="0"/>
              <a:t>Los </a:t>
            </a:r>
            <a:r>
              <a:rPr lang="es-ES" sz="2000" dirty="0" smtClean="0"/>
              <a:t>extranjeros (residentes </a:t>
            </a:r>
            <a:r>
              <a:rPr lang="es-ES" sz="2000" dirty="0"/>
              <a:t>en A</a:t>
            </a:r>
            <a:r>
              <a:rPr lang="es-ES" sz="2000" dirty="0" smtClean="0"/>
              <a:t>rgentina) </a:t>
            </a:r>
            <a:r>
              <a:rPr lang="es-ES" sz="2000" dirty="0"/>
              <a:t>son los que presentan una “elasticidad-barco” de la estadía mayor.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22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3459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s-UY" sz="3600" dirty="0" smtClean="0">
                <a:latin typeface="+mn-lt"/>
                <a:cs typeface="Times New Roman" panose="02020603050405020304" pitchFamily="18" charset="0"/>
              </a:rPr>
              <a:t>Recomendaciones de política</a:t>
            </a:r>
            <a:endParaRPr lang="es-UY" sz="3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873728"/>
          </a:xfrm>
        </p:spPr>
        <p:txBody>
          <a:bodyPr>
            <a:normAutofit/>
          </a:bodyPr>
          <a:lstStyle/>
          <a:p>
            <a:pPr lvl="0"/>
            <a:r>
              <a:rPr lang="es-ES" sz="2000" dirty="0"/>
              <a:t>Tomar medidas para no perder </a:t>
            </a:r>
            <a:r>
              <a:rPr lang="es-ES" sz="2000" dirty="0" smtClean="0"/>
              <a:t>turistas</a:t>
            </a:r>
          </a:p>
          <a:p>
            <a:pPr lvl="0"/>
            <a:endParaRPr lang="es-ES" sz="2000" dirty="0" smtClean="0"/>
          </a:p>
          <a:p>
            <a:pPr lvl="1"/>
            <a:r>
              <a:rPr lang="es-ES" sz="1800" dirty="0" smtClean="0"/>
              <a:t>Medidas para minimizar impactos</a:t>
            </a:r>
          </a:p>
          <a:p>
            <a:pPr lvl="2"/>
            <a:r>
              <a:rPr lang="es-ES" sz="1800" dirty="0" smtClean="0"/>
              <a:t>detalladas </a:t>
            </a:r>
            <a:r>
              <a:rPr lang="es-ES" sz="1800" dirty="0"/>
              <a:t>en el Cap. 3 de este informe (Biodiversidad y eco-sistemas marino-costeros</a:t>
            </a:r>
            <a:r>
              <a:rPr lang="es-ES" sz="1800" dirty="0" smtClean="0"/>
              <a:t>)</a:t>
            </a:r>
          </a:p>
          <a:p>
            <a:pPr lvl="1"/>
            <a:r>
              <a:rPr lang="es-ES" sz="2000" dirty="0" smtClean="0"/>
              <a:t>Comunicar medidas a turistas </a:t>
            </a:r>
          </a:p>
          <a:p>
            <a:pPr lvl="1"/>
            <a:r>
              <a:rPr lang="es-ES" sz="2000" dirty="0" smtClean="0"/>
              <a:t>Si financiada por el gobierno central, desarrollo de normativas, monitoreo y campaña podría tomarse como compensación de sociedad a MLP.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23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44049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066800"/>
          </a:xfrm>
        </p:spPr>
        <p:txBody>
          <a:bodyPr>
            <a:normAutofit/>
          </a:bodyPr>
          <a:lstStyle/>
          <a:p>
            <a:r>
              <a:rPr lang="es-UY" sz="3600" dirty="0" smtClean="0">
                <a:latin typeface="+mn-lt"/>
                <a:cs typeface="Times New Roman" panose="02020603050405020304" pitchFamily="18" charset="0"/>
              </a:rPr>
              <a:t>Cuestionario</a:t>
            </a:r>
            <a:endParaRPr lang="es-UY" sz="3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017744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s-UY" sz="2000" b="1" dirty="0" smtClean="0">
                <a:cs typeface="Times New Roman" panose="02020603050405020304" pitchFamily="18" charset="0"/>
              </a:rPr>
              <a:t>45</a:t>
            </a:r>
            <a:r>
              <a:rPr lang="es-UY" sz="2000" dirty="0" smtClean="0">
                <a:cs typeface="Times New Roman" panose="02020603050405020304" pitchFamily="18" charset="0"/>
              </a:rPr>
              <a:t> preguntas divididas en </a:t>
            </a:r>
            <a:r>
              <a:rPr lang="es-UY" sz="2000" b="1" dirty="0" smtClean="0">
                <a:cs typeface="Times New Roman" panose="02020603050405020304" pitchFamily="18" charset="0"/>
              </a:rPr>
              <a:t>6</a:t>
            </a:r>
            <a:r>
              <a:rPr lang="es-UY" sz="2000" dirty="0" smtClean="0">
                <a:cs typeface="Times New Roman" panose="02020603050405020304" pitchFamily="18" charset="0"/>
              </a:rPr>
              <a:t> categorías.</a:t>
            </a:r>
          </a:p>
          <a:p>
            <a:pPr marL="109728" indent="0">
              <a:buNone/>
            </a:pPr>
            <a:endParaRPr lang="es-UY" sz="2000" dirty="0"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s-UY" sz="2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1) Información </a:t>
            </a:r>
            <a:r>
              <a:rPr lang="es-UY" sz="2000" b="1" dirty="0">
                <a:solidFill>
                  <a:schemeClr val="tx2"/>
                </a:solidFill>
                <a:cs typeface="Times New Roman" panose="02020603050405020304" pitchFamily="18" charset="0"/>
              </a:rPr>
              <a:t>de </a:t>
            </a:r>
            <a:r>
              <a:rPr lang="es-UY" sz="20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selección:</a:t>
            </a:r>
          </a:p>
          <a:p>
            <a:pPr marL="109728" indent="0">
              <a:buNone/>
            </a:pPr>
            <a:r>
              <a:rPr lang="es-UY" sz="2000" dirty="0" smtClean="0">
                <a:cs typeface="Times New Roman" panose="02020603050405020304" pitchFamily="18" charset="0"/>
              </a:rPr>
              <a:t>Fueron excluidas de la muestra aquellas personas que:</a:t>
            </a:r>
            <a:endParaRPr lang="es-UY" sz="2000" b="1" dirty="0">
              <a:cs typeface="Times New Roman" panose="02020603050405020304" pitchFamily="18" charset="0"/>
            </a:endParaRPr>
          </a:p>
          <a:p>
            <a:r>
              <a:rPr lang="es-UY" sz="2000" dirty="0" smtClean="0">
                <a:cs typeface="Times New Roman" panose="02020603050405020304" pitchFamily="18" charset="0"/>
              </a:rPr>
              <a:t>No tuvieron participación en la decisión de veranear </a:t>
            </a:r>
          </a:p>
          <a:p>
            <a:pPr marL="109728" indent="0">
              <a:buNone/>
            </a:pPr>
            <a:r>
              <a:rPr lang="es-UY" sz="2000" dirty="0">
                <a:cs typeface="Times New Roman" panose="02020603050405020304" pitchFamily="18" charset="0"/>
              </a:rPr>
              <a:t> </a:t>
            </a:r>
            <a:r>
              <a:rPr lang="es-UY" sz="2000" dirty="0" smtClean="0">
                <a:cs typeface="Times New Roman" panose="02020603050405020304" pitchFamily="18" charset="0"/>
              </a:rPr>
              <a:t>   en LP</a:t>
            </a:r>
          </a:p>
          <a:p>
            <a:r>
              <a:rPr lang="es-UY" sz="2000" dirty="0" smtClean="0">
                <a:cs typeface="Times New Roman" panose="02020603050405020304" pitchFamily="18" charset="0"/>
              </a:rPr>
              <a:t>Son menores de edad</a:t>
            </a:r>
          </a:p>
          <a:p>
            <a:r>
              <a:rPr lang="es-UY" sz="2000" dirty="0" smtClean="0">
                <a:cs typeface="Times New Roman" panose="02020603050405020304" pitchFamily="18" charset="0"/>
              </a:rPr>
              <a:t>Fueron al balneario por el día</a:t>
            </a:r>
          </a:p>
          <a:p>
            <a:r>
              <a:rPr lang="es-UY" sz="2000" dirty="0" smtClean="0">
                <a:cs typeface="Times New Roman" panose="02020603050405020304" pitchFamily="18" charset="0"/>
              </a:rPr>
              <a:t>Se hospedaron en casa de familiar/amigo</a:t>
            </a:r>
          </a:p>
          <a:p>
            <a:r>
              <a:rPr lang="es-UY" sz="2000" dirty="0" smtClean="0">
                <a:cs typeface="Times New Roman" panose="02020603050405020304" pitchFamily="18" charset="0"/>
              </a:rPr>
              <a:t>Son propietarias de un inmueble en LP</a:t>
            </a:r>
          </a:p>
          <a:p>
            <a:endParaRPr lang="es-UY" sz="2000" dirty="0"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s-UY" sz="2000" b="1" dirty="0">
                <a:solidFill>
                  <a:schemeClr val="tx2"/>
                </a:solidFill>
              </a:rPr>
              <a:t>2) Preferencias por el balneario, playas y actividades en la playa:</a:t>
            </a:r>
          </a:p>
          <a:p>
            <a:pPr marL="109728" indent="0">
              <a:buNone/>
            </a:pPr>
            <a:r>
              <a:rPr lang="es-UY" sz="2000" dirty="0"/>
              <a:t>Por ejemplo: </a:t>
            </a:r>
            <a:r>
              <a:rPr lang="es-UY" sz="2000" i="1" dirty="0"/>
              <a:t>“¿En qué año vino a veranear a La Paloma/La Pedrera por primera vez?”</a:t>
            </a:r>
          </a:p>
          <a:p>
            <a:endParaRPr lang="es-UY" sz="2000" dirty="0" smtClean="0">
              <a:cs typeface="Times New Roman" panose="02020603050405020304" pitchFamily="18" charset="0"/>
            </a:endParaRPr>
          </a:p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24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26728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5816"/>
          </a:xfrm>
        </p:spPr>
        <p:txBody>
          <a:bodyPr>
            <a:normAutofit/>
          </a:bodyPr>
          <a:lstStyle/>
          <a:p>
            <a:pPr algn="just"/>
            <a:r>
              <a:rPr lang="es-UY" sz="2000" b="1" dirty="0" smtClean="0">
                <a:solidFill>
                  <a:schemeClr val="tx2"/>
                </a:solidFill>
              </a:rPr>
              <a:t>P. 28 </a:t>
            </a:r>
            <a:r>
              <a:rPr lang="es-ES" sz="2000" b="1" dirty="0">
                <a:solidFill>
                  <a:schemeClr val="tx2"/>
                </a:solidFill>
              </a:rPr>
              <a:t>Si en lugar de ingresar 2</a:t>
            </a:r>
            <a:r>
              <a:rPr lang="es-ES" sz="2000" b="1" dirty="0" smtClean="0">
                <a:solidFill>
                  <a:schemeClr val="tx2"/>
                </a:solidFill>
              </a:rPr>
              <a:t> (3) </a:t>
            </a:r>
            <a:r>
              <a:rPr lang="es-ES" sz="2000" b="1" dirty="0">
                <a:solidFill>
                  <a:schemeClr val="tx2"/>
                </a:solidFill>
              </a:rPr>
              <a:t>barcos por semana al Puerto de La Paloma el próximo </a:t>
            </a:r>
            <a:r>
              <a:rPr lang="es-ES" sz="2000" b="1" dirty="0" smtClean="0">
                <a:solidFill>
                  <a:schemeClr val="tx2"/>
                </a:solidFill>
              </a:rPr>
              <a:t>verano, </a:t>
            </a:r>
            <a:r>
              <a:rPr lang="es-ES" sz="2000" b="1" dirty="0">
                <a:solidFill>
                  <a:schemeClr val="tx2"/>
                </a:solidFill>
              </a:rPr>
              <a:t>ingresaran  </a:t>
            </a:r>
            <a:r>
              <a:rPr lang="es-ES" sz="2000" b="1" dirty="0" smtClean="0">
                <a:solidFill>
                  <a:schemeClr val="tx2"/>
                </a:solidFill>
              </a:rPr>
              <a:t>4 (5) barcos </a:t>
            </a:r>
            <a:r>
              <a:rPr lang="es-ES" sz="2000" b="1" dirty="0">
                <a:solidFill>
                  <a:schemeClr val="tx2"/>
                </a:solidFill>
              </a:rPr>
              <a:t>por semana al puerto, cuántos días reduciría su estadía el verano próximo (suma estimada para diciembre, enero, </a:t>
            </a:r>
            <a:r>
              <a:rPr lang="es-ES" sz="2000" b="1" dirty="0" smtClean="0">
                <a:solidFill>
                  <a:schemeClr val="tx2"/>
                </a:solidFill>
              </a:rPr>
              <a:t>febrero y </a:t>
            </a:r>
            <a:r>
              <a:rPr lang="es-ES" sz="2000" b="1" dirty="0">
                <a:solidFill>
                  <a:schemeClr val="tx2"/>
                </a:solidFill>
              </a:rPr>
              <a:t>marzo)  </a:t>
            </a:r>
            <a:r>
              <a:rPr lang="es-ES" sz="2000" b="1" dirty="0" smtClean="0">
                <a:solidFill>
                  <a:schemeClr val="tx2"/>
                </a:solidFill>
              </a:rPr>
              <a:t>?</a:t>
            </a:r>
          </a:p>
          <a:p>
            <a:pPr algn="just"/>
            <a:endParaRPr lang="es-ES" sz="1800" b="1" dirty="0" smtClean="0">
              <a:solidFill>
                <a:schemeClr val="tx2"/>
              </a:solidFill>
            </a:endParaRPr>
          </a:p>
          <a:p>
            <a:pPr algn="just"/>
            <a:endParaRPr lang="es-ES" sz="1800" b="1" dirty="0">
              <a:solidFill>
                <a:schemeClr val="tx2"/>
              </a:solidFill>
            </a:endParaRPr>
          </a:p>
          <a:p>
            <a:pPr marL="109728" indent="0" algn="just">
              <a:buNone/>
            </a:pPr>
            <a:r>
              <a:rPr lang="es-ES" sz="2000" b="1" dirty="0">
                <a:solidFill>
                  <a:schemeClr val="tx2"/>
                </a:solidFill>
              </a:rPr>
              <a:t>6) </a:t>
            </a:r>
            <a:r>
              <a:rPr lang="es-UY" sz="2000" b="1" dirty="0">
                <a:solidFill>
                  <a:schemeClr val="tx2"/>
                </a:solidFill>
              </a:rPr>
              <a:t>Características personales</a:t>
            </a:r>
            <a:r>
              <a:rPr lang="es-UY" sz="2000" b="1" dirty="0" smtClean="0"/>
              <a:t>: </a:t>
            </a:r>
            <a:r>
              <a:rPr lang="es-UY" sz="2000" dirty="0" smtClean="0"/>
              <a:t>sexo, estado civil, nivel de ingresos, composición de la familia, entre otras.</a:t>
            </a:r>
            <a:endParaRPr lang="es-ES" sz="2000" dirty="0" smtClean="0">
              <a:solidFill>
                <a:schemeClr val="tx2"/>
              </a:solidFill>
            </a:endParaRPr>
          </a:p>
          <a:p>
            <a:pPr algn="just"/>
            <a:endParaRPr lang="es-ES" sz="2000" b="1" dirty="0">
              <a:solidFill>
                <a:schemeClr val="tx2"/>
              </a:solidFill>
            </a:endParaRPr>
          </a:p>
          <a:p>
            <a:pPr algn="just"/>
            <a:endParaRPr lang="es-UY" sz="2000" dirty="0">
              <a:solidFill>
                <a:schemeClr val="tx2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25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1302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066800"/>
          </a:xfrm>
        </p:spPr>
        <p:txBody>
          <a:bodyPr>
            <a:normAutofit/>
          </a:bodyPr>
          <a:lstStyle/>
          <a:p>
            <a:r>
              <a:rPr lang="es-UY" sz="3600" dirty="0" smtClean="0">
                <a:latin typeface="+mn-lt"/>
              </a:rPr>
              <a:t>Limpieza de la muestra</a:t>
            </a:r>
            <a:endParaRPr lang="es-UY" sz="3600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912264"/>
            <a:ext cx="8229600" cy="4945736"/>
          </a:xfrm>
        </p:spPr>
        <p:txBody>
          <a:bodyPr>
            <a:normAutofit/>
          </a:bodyPr>
          <a:lstStyle/>
          <a:p>
            <a:r>
              <a:rPr lang="es-UY" sz="2000" b="1" dirty="0" smtClean="0"/>
              <a:t>3</a:t>
            </a:r>
            <a:r>
              <a:rPr lang="es-UY" sz="2000" dirty="0" smtClean="0"/>
              <a:t> declaran reducción &gt; estadía</a:t>
            </a:r>
          </a:p>
          <a:p>
            <a:endParaRPr lang="es-UY" sz="2000" dirty="0"/>
          </a:p>
          <a:p>
            <a:r>
              <a:rPr lang="es-UY" sz="2000" b="1" dirty="0" smtClean="0"/>
              <a:t>5</a:t>
            </a:r>
            <a:r>
              <a:rPr lang="es-UY" sz="2000" dirty="0" smtClean="0"/>
              <a:t> declaran reducciones “no monótonas” en el número de barcos (p. ej. con 3 barcos reducen 5 y con 5 reducen 2).</a:t>
            </a:r>
          </a:p>
          <a:p>
            <a:endParaRPr lang="es-UY" sz="2000" dirty="0"/>
          </a:p>
          <a:p>
            <a:r>
              <a:rPr lang="es-UY" sz="2000" b="1" dirty="0" smtClean="0"/>
              <a:t>9</a:t>
            </a:r>
            <a:r>
              <a:rPr lang="es-UY" sz="2000" dirty="0" smtClean="0"/>
              <a:t> de haber sabido del barco no venían pero con 2 o más sí vienen.</a:t>
            </a:r>
          </a:p>
          <a:p>
            <a:endParaRPr lang="es-UY" sz="2000" dirty="0"/>
          </a:p>
          <a:p>
            <a:r>
              <a:rPr lang="es-UY" sz="2000" dirty="0" smtClean="0"/>
              <a:t>En resumen se eliminan </a:t>
            </a:r>
            <a:r>
              <a:rPr lang="es-UY" sz="2000" b="1" dirty="0" smtClean="0"/>
              <a:t>17</a:t>
            </a:r>
            <a:r>
              <a:rPr lang="es-UY" sz="2000" dirty="0" smtClean="0"/>
              <a:t> individuos. Muestra final: </a:t>
            </a:r>
            <a:r>
              <a:rPr lang="es-UY" sz="2000" b="1" dirty="0" smtClean="0"/>
              <a:t>383 </a:t>
            </a:r>
            <a:r>
              <a:rPr lang="es-UY" sz="2000" b="1" dirty="0" err="1" smtClean="0"/>
              <a:t>obs</a:t>
            </a:r>
            <a:r>
              <a:rPr lang="es-UY" sz="2000" dirty="0" smtClean="0"/>
              <a:t>.</a:t>
            </a:r>
            <a:endParaRPr lang="es-UY" sz="2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26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34526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496944" cy="1066800"/>
          </a:xfrm>
        </p:spPr>
        <p:txBody>
          <a:bodyPr>
            <a:normAutofit fontScale="90000"/>
          </a:bodyPr>
          <a:lstStyle/>
          <a:p>
            <a:r>
              <a:rPr lang="es-UY" dirty="0" smtClean="0">
                <a:latin typeface="+mn-lt"/>
              </a:rPr>
              <a:t>1 barco: Descripción de la reducción declarada</a:t>
            </a:r>
            <a:endParaRPr lang="es-UY" dirty="0">
              <a:latin typeface="+mn-lt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15143"/>
              </p:ext>
            </p:extLst>
          </p:nvPr>
        </p:nvGraphicFramePr>
        <p:xfrm>
          <a:off x="395536" y="2060848"/>
          <a:ext cx="8352927" cy="3744417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3807735"/>
                <a:gridCol w="3807735"/>
                <a:gridCol w="737457"/>
              </a:tblGrid>
              <a:tr h="56780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dirty="0">
                          <a:solidFill>
                            <a:schemeClr val="tx2"/>
                          </a:solidFill>
                          <a:effectLst/>
                        </a:rPr>
                        <a:t>Efecto del barco en duración de la estadía entre quienes sabían</a:t>
                      </a:r>
                      <a:endParaRPr lang="es-UY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 dirty="0" smtClean="0">
                          <a:effectLst/>
                        </a:rPr>
                        <a:t>Ninguno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UY" sz="1400" b="1" dirty="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 dirty="0">
                          <a:effectLst/>
                        </a:rPr>
                        <a:t>89,9</a:t>
                      </a:r>
                      <a:r>
                        <a:rPr lang="es-UY" sz="1400" b="1" dirty="0" smtClean="0"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UY" sz="1400" b="1" dirty="0">
                        <a:effectLst/>
                      </a:endParaRPr>
                    </a:p>
                  </a:txBody>
                  <a:tcPr marL="44450" marR="44450" marT="0" marB="0" anchor="ctr"/>
                </a:tc>
              </a:tr>
              <a:tr h="567808"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sz="1400" b="1" dirty="0" smtClean="0">
                          <a:effectLst/>
                        </a:rPr>
                        <a:t>Disminuyó su estadía</a:t>
                      </a:r>
                      <a:endParaRPr lang="es-UY" sz="14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UY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sz="1400" b="1" dirty="0" smtClean="0">
                          <a:effectLst/>
                        </a:rPr>
                        <a:t>6,1%</a:t>
                      </a:r>
                      <a:endParaRPr lang="es-UY" sz="14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UY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748884"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 dirty="0">
                          <a:effectLst/>
                        </a:rPr>
                        <a:t>Concurre menos a playas donde se </a:t>
                      </a:r>
                      <a:r>
                        <a:rPr lang="es-UY" sz="1400" b="1" dirty="0" smtClean="0">
                          <a:effectLst/>
                        </a:rPr>
                        <a:t>ve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 dirty="0" smtClean="0">
                          <a:effectLst/>
                        </a:rPr>
                        <a:t>el </a:t>
                      </a:r>
                      <a:r>
                        <a:rPr lang="es-UY" sz="1400" b="1" dirty="0">
                          <a:effectLst/>
                        </a:rPr>
                        <a:t>barco</a:t>
                      </a:r>
                      <a:endParaRPr lang="es-UY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>
                          <a:effectLst/>
                        </a:rPr>
                        <a:t>5,0%</a:t>
                      </a:r>
                      <a:endParaRPr lang="es-UY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74888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dirty="0">
                          <a:solidFill>
                            <a:schemeClr val="tx2"/>
                          </a:solidFill>
                          <a:effectLst/>
                        </a:rPr>
                        <a:t>Acciones que hubiera tomado de haber sabido del barco</a:t>
                      </a:r>
                      <a:endParaRPr lang="es-UY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 dirty="0">
                          <a:effectLst/>
                        </a:rPr>
                        <a:t>Hubiera venido igual cantidad de días.</a:t>
                      </a:r>
                      <a:endParaRPr lang="es-UY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>
                          <a:effectLst/>
                        </a:rPr>
                        <a:t>86,0%</a:t>
                      </a:r>
                      <a:endParaRPr lang="es-UY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748884"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>
                          <a:effectLst/>
                        </a:rPr>
                        <a:t>Hubiera venido menos cantidad de días</a:t>
                      </a:r>
                      <a:endParaRPr lang="es-UY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>
                          <a:effectLst/>
                        </a:rPr>
                        <a:t>6,4%</a:t>
                      </a:r>
                      <a:endParaRPr lang="es-UY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62149"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 dirty="0">
                          <a:effectLst/>
                        </a:rPr>
                        <a:t>No hubiera venido</a:t>
                      </a:r>
                      <a:endParaRPr lang="es-UY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 dirty="0">
                          <a:effectLst/>
                        </a:rPr>
                        <a:t>0,7%</a:t>
                      </a:r>
                      <a:endParaRPr lang="es-UY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27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97874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>
            <a:noAutofit/>
          </a:bodyPr>
          <a:lstStyle/>
          <a:p>
            <a:r>
              <a:rPr lang="es-UY" sz="2400" dirty="0">
                <a:latin typeface="+mn-lt"/>
              </a:rPr>
              <a:t>El efecto declarado del comienzo de las nuevas actividades en el puerto sobre la duración de la estadía por parte de los turistas no </a:t>
            </a:r>
            <a:r>
              <a:rPr lang="es-UY" sz="2400" dirty="0" smtClean="0">
                <a:latin typeface="+mn-lt"/>
              </a:rPr>
              <a:t>propietarios.</a:t>
            </a:r>
            <a:endParaRPr lang="es-UY" sz="2400" dirty="0">
              <a:latin typeface="+mn-lt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558894"/>
              </p:ext>
            </p:extLst>
          </p:nvPr>
        </p:nvGraphicFramePr>
        <p:xfrm>
          <a:off x="899592" y="2204864"/>
          <a:ext cx="7560840" cy="4104453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5831212"/>
                <a:gridCol w="1729628"/>
              </a:tblGrid>
              <a:tr h="504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dirty="0">
                          <a:solidFill>
                            <a:schemeClr val="tx1"/>
                          </a:solidFill>
                          <a:effectLst/>
                        </a:rPr>
                        <a:t>Total de personas que respondieron</a:t>
                      </a:r>
                      <a:endParaRPr lang="es-UY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 dirty="0" smtClean="0">
                          <a:effectLst/>
                        </a:rPr>
                        <a:t>378</a:t>
                      </a:r>
                      <a:endParaRPr lang="es-UY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5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dirty="0">
                          <a:solidFill>
                            <a:schemeClr val="tx1"/>
                          </a:solidFill>
                          <a:effectLst/>
                        </a:rPr>
                        <a:t>Núm. de personas que redujeron su </a:t>
                      </a:r>
                      <a:r>
                        <a:rPr lang="es-UY" sz="1400" dirty="0" smtClean="0">
                          <a:solidFill>
                            <a:schemeClr val="tx1"/>
                          </a:solidFill>
                          <a:effectLst/>
                        </a:rPr>
                        <a:t>estadía</a:t>
                      </a:r>
                      <a:endParaRPr lang="es-UY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 dirty="0" smtClean="0">
                          <a:effectLst/>
                        </a:rPr>
                        <a:t>6</a:t>
                      </a:r>
                      <a:endParaRPr lang="es-UY" sz="1400" b="1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5556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[</a:t>
                      </a:r>
                      <a:r>
                        <a:rPr lang="es-UY" sz="1400" dirty="0" smtClean="0">
                          <a:solidFill>
                            <a:schemeClr val="tx1"/>
                          </a:solidFill>
                          <a:effectLst/>
                        </a:rPr>
                        <a:t>porcentaje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 del total]</a:t>
                      </a:r>
                      <a:endParaRPr lang="es-UY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UY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sz="1400" b="1" dirty="0" smtClean="0">
                          <a:effectLst/>
                        </a:rPr>
                        <a:t>[1,6%]</a:t>
                      </a:r>
                      <a:endParaRPr lang="es-UY" sz="14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UY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64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dirty="0">
                          <a:solidFill>
                            <a:schemeClr val="tx1"/>
                          </a:solidFill>
                          <a:effectLst/>
                        </a:rPr>
                        <a:t>Promedio días que reduce, si </a:t>
                      </a:r>
                      <a:r>
                        <a:rPr lang="es-UY" sz="1400" dirty="0" smtClean="0">
                          <a:solidFill>
                            <a:schemeClr val="tx1"/>
                          </a:solidFill>
                          <a:effectLst/>
                        </a:rPr>
                        <a:t>reduce</a:t>
                      </a:r>
                      <a:endParaRPr lang="es-UY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 dirty="0" smtClean="0">
                          <a:effectLst/>
                        </a:rPr>
                        <a:t>6,8</a:t>
                      </a:r>
                      <a:endParaRPr lang="es-UY" sz="1400" b="1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5015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[</a:t>
                      </a:r>
                      <a:r>
                        <a:rPr lang="es-UY" sz="1400" dirty="0" smtClean="0">
                          <a:solidFill>
                            <a:schemeClr val="tx1"/>
                          </a:solidFill>
                          <a:effectLst/>
                        </a:rPr>
                        <a:t>desviación estándar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es-UY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UY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sz="1400" b="1" dirty="0" smtClean="0">
                          <a:effectLst/>
                        </a:rPr>
                        <a:t>[4,7]</a:t>
                      </a:r>
                      <a:endParaRPr lang="es-UY" sz="14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UY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4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dirty="0">
                          <a:solidFill>
                            <a:schemeClr val="tx1"/>
                          </a:solidFill>
                          <a:effectLst/>
                        </a:rPr>
                        <a:t>Intervalo 95%</a:t>
                      </a:r>
                      <a:endParaRPr lang="es-UY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 dirty="0">
                          <a:effectLst/>
                        </a:rPr>
                        <a:t>(4,9; 9,3) </a:t>
                      </a:r>
                      <a:endParaRPr lang="es-UY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64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dirty="0">
                          <a:solidFill>
                            <a:schemeClr val="tx1"/>
                          </a:solidFill>
                          <a:effectLst/>
                        </a:rPr>
                        <a:t>Reducción promedio </a:t>
                      </a:r>
                      <a:r>
                        <a:rPr lang="es-UY" sz="1400" dirty="0" smtClean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UY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 dirty="0" smtClean="0">
                          <a:effectLst/>
                        </a:rPr>
                        <a:t>0,11</a:t>
                      </a:r>
                      <a:endParaRPr lang="es-UY" sz="1400" b="1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5015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sz="1400" dirty="0" smtClean="0">
                          <a:solidFill>
                            <a:schemeClr val="tx1"/>
                          </a:solidFill>
                          <a:effectLst/>
                        </a:rPr>
                        <a:t>[desviación estándar]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UY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sz="1400" b="1" dirty="0" smtClean="0">
                          <a:effectLst/>
                        </a:rPr>
                        <a:t>[1,0]</a:t>
                      </a:r>
                      <a:endParaRPr lang="es-UY" sz="14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UY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8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dirty="0">
                          <a:solidFill>
                            <a:schemeClr val="tx1"/>
                          </a:solidFill>
                          <a:effectLst/>
                        </a:rPr>
                        <a:t>Intervalo 95%</a:t>
                      </a:r>
                      <a:endParaRPr lang="es-UY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 dirty="0">
                          <a:effectLst/>
                        </a:rPr>
                        <a:t>(0,08 – 0,15)</a:t>
                      </a:r>
                      <a:endParaRPr lang="es-UY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28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62578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UY" dirty="0" smtClean="0">
                <a:latin typeface="+mn-lt"/>
              </a:rPr>
              <a:t>2 o más barcos: reducciones declaradas</a:t>
            </a:r>
            <a:endParaRPr lang="es-UY" dirty="0">
              <a:latin typeface="+mn-lt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135998"/>
              </p:ext>
            </p:extLst>
          </p:nvPr>
        </p:nvGraphicFramePr>
        <p:xfrm>
          <a:off x="611560" y="1412779"/>
          <a:ext cx="7992887" cy="4990433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3024336"/>
                <a:gridCol w="1152128"/>
                <a:gridCol w="1296144"/>
                <a:gridCol w="1224136"/>
                <a:gridCol w="1296143"/>
              </a:tblGrid>
              <a:tr h="238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200" b="1" dirty="0">
                          <a:solidFill>
                            <a:schemeClr val="tx2"/>
                          </a:solidFill>
                          <a:effectLst/>
                        </a:rPr>
                        <a:t>Reducción</a:t>
                      </a:r>
                      <a:endParaRPr lang="es-UY" sz="12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200" b="1" dirty="0">
                          <a:solidFill>
                            <a:schemeClr val="tx2"/>
                          </a:solidFill>
                          <a:effectLst/>
                        </a:rPr>
                        <a:t>2 barcos</a:t>
                      </a:r>
                      <a:endParaRPr lang="es-UY" sz="12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200" b="1" dirty="0">
                          <a:solidFill>
                            <a:schemeClr val="tx2"/>
                          </a:solidFill>
                          <a:effectLst/>
                        </a:rPr>
                        <a:t>3 barcos</a:t>
                      </a:r>
                      <a:endParaRPr lang="es-UY" sz="12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200" b="1" dirty="0">
                          <a:solidFill>
                            <a:schemeClr val="tx2"/>
                          </a:solidFill>
                          <a:effectLst/>
                        </a:rPr>
                        <a:t>4 barcos</a:t>
                      </a:r>
                      <a:endParaRPr lang="es-UY" sz="12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200" b="1" dirty="0">
                          <a:solidFill>
                            <a:schemeClr val="tx2"/>
                          </a:solidFill>
                          <a:effectLst/>
                        </a:rPr>
                        <a:t>5 barcos</a:t>
                      </a:r>
                      <a:endParaRPr lang="es-UY" sz="12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2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200" b="1" dirty="0">
                          <a:solidFill>
                            <a:schemeClr val="tx2"/>
                          </a:solidFill>
                          <a:effectLst/>
                        </a:rPr>
                        <a:t> Núm. de personas que redujeron su estadía </a:t>
                      </a:r>
                      <a:endParaRPr lang="es-UY" sz="12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 dirty="0">
                          <a:effectLst/>
                        </a:rPr>
                        <a:t>41</a:t>
                      </a:r>
                      <a:endParaRPr lang="es-UY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>
                          <a:effectLst/>
                        </a:rPr>
                        <a:t>29</a:t>
                      </a:r>
                      <a:endParaRPr lang="es-UY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>
                          <a:effectLst/>
                        </a:rPr>
                        <a:t>53</a:t>
                      </a:r>
                      <a:endParaRPr lang="es-UY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>
                          <a:effectLst/>
                        </a:rPr>
                        <a:t>37</a:t>
                      </a:r>
                      <a:endParaRPr lang="es-UY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2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200" b="1" dirty="0" smtClean="0">
                          <a:solidFill>
                            <a:schemeClr val="tx2"/>
                          </a:solidFill>
                          <a:effectLst/>
                        </a:rPr>
                        <a:t>Total </a:t>
                      </a:r>
                      <a:r>
                        <a:rPr lang="es-UY" sz="1200" b="1" dirty="0">
                          <a:solidFill>
                            <a:schemeClr val="tx2"/>
                          </a:solidFill>
                          <a:effectLst/>
                        </a:rPr>
                        <a:t>de personas que respondieron</a:t>
                      </a:r>
                      <a:endParaRPr lang="es-UY" sz="12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 dirty="0">
                          <a:effectLst/>
                        </a:rPr>
                        <a:t>161</a:t>
                      </a:r>
                      <a:endParaRPr lang="es-UY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>
                          <a:effectLst/>
                        </a:rPr>
                        <a:t>171</a:t>
                      </a:r>
                      <a:endParaRPr lang="es-UY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>
                          <a:effectLst/>
                        </a:rPr>
                        <a:t>158</a:t>
                      </a:r>
                      <a:endParaRPr lang="es-UY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>
                          <a:effectLst/>
                        </a:rPr>
                        <a:t>167</a:t>
                      </a:r>
                      <a:endParaRPr lang="es-UY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2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UY" sz="1200" b="1" dirty="0" smtClean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200" b="1" dirty="0" smtClean="0">
                          <a:solidFill>
                            <a:schemeClr val="tx2"/>
                          </a:solidFill>
                          <a:effectLst/>
                        </a:rPr>
                        <a:t>% </a:t>
                      </a:r>
                      <a:r>
                        <a:rPr lang="es-UY" sz="1200" b="1" dirty="0">
                          <a:solidFill>
                            <a:schemeClr val="tx2"/>
                          </a:solidFill>
                          <a:effectLst/>
                        </a:rPr>
                        <a:t>de personas que reducen</a:t>
                      </a:r>
                      <a:endParaRPr lang="es-UY" sz="12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 dirty="0">
                          <a:effectLst/>
                        </a:rPr>
                        <a:t>25.5%</a:t>
                      </a:r>
                      <a:endParaRPr lang="es-UY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 dirty="0">
                          <a:effectLst/>
                        </a:rPr>
                        <a:t>16.9%</a:t>
                      </a:r>
                      <a:endParaRPr lang="es-UY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>
                          <a:effectLst/>
                        </a:rPr>
                        <a:t>33.5%</a:t>
                      </a:r>
                      <a:endParaRPr lang="es-UY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 dirty="0">
                          <a:effectLst/>
                        </a:rPr>
                        <a:t>22.2%</a:t>
                      </a:r>
                      <a:endParaRPr lang="es-UY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200" b="1">
                          <a:solidFill>
                            <a:schemeClr val="tx2"/>
                          </a:solidFill>
                          <a:effectLst/>
                        </a:rPr>
                        <a:t>Promedio, si reduce</a:t>
                      </a:r>
                      <a:endParaRPr lang="es-UY" sz="12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 dirty="0">
                          <a:effectLst/>
                        </a:rPr>
                        <a:t>10.3</a:t>
                      </a:r>
                      <a:endParaRPr lang="es-UY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 dirty="0">
                          <a:effectLst/>
                        </a:rPr>
                        <a:t>8.2 </a:t>
                      </a:r>
                      <a:endParaRPr lang="es-UY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>
                          <a:effectLst/>
                        </a:rPr>
                        <a:t>12.0 </a:t>
                      </a:r>
                      <a:endParaRPr lang="es-UY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>
                          <a:effectLst/>
                        </a:rPr>
                        <a:t>10.7</a:t>
                      </a:r>
                      <a:endParaRPr lang="es-UY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200" b="1">
                          <a:solidFill>
                            <a:schemeClr val="tx2"/>
                          </a:solidFill>
                          <a:effectLst/>
                        </a:rPr>
                        <a:t>Desviación estándar</a:t>
                      </a:r>
                      <a:endParaRPr lang="es-UY" sz="12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>
                          <a:effectLst/>
                        </a:rPr>
                        <a:t>(6.2)</a:t>
                      </a:r>
                      <a:endParaRPr lang="es-UY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 dirty="0">
                          <a:effectLst/>
                        </a:rPr>
                        <a:t>(5.2)</a:t>
                      </a:r>
                      <a:endParaRPr lang="es-UY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>
                          <a:effectLst/>
                        </a:rPr>
                        <a:t>(9.7)</a:t>
                      </a:r>
                      <a:endParaRPr lang="es-UY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>
                          <a:effectLst/>
                        </a:rPr>
                        <a:t>(6.5)</a:t>
                      </a:r>
                      <a:endParaRPr lang="es-UY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2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200" b="1">
                          <a:solidFill>
                            <a:schemeClr val="tx2"/>
                          </a:solidFill>
                          <a:effectLst/>
                        </a:rPr>
                        <a:t>Intervalo de confianza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200" b="1">
                          <a:solidFill>
                            <a:schemeClr val="tx2"/>
                          </a:solidFill>
                          <a:effectLst/>
                        </a:rPr>
                        <a:t>(95%)</a:t>
                      </a:r>
                      <a:endParaRPr lang="es-UY" sz="12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>
                          <a:effectLst/>
                        </a:rPr>
                        <a:t>[9.4; 11.4]</a:t>
                      </a:r>
                      <a:endParaRPr lang="es-UY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 dirty="0">
                          <a:effectLst/>
                        </a:rPr>
                        <a:t>[7.2; 9.3]</a:t>
                      </a:r>
                      <a:endParaRPr lang="es-UY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>
                          <a:effectLst/>
                        </a:rPr>
                        <a:t>[11.1; 13.0]</a:t>
                      </a:r>
                      <a:endParaRPr lang="es-UY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>
                          <a:effectLst/>
                        </a:rPr>
                        <a:t>[9.7; 11.8]</a:t>
                      </a:r>
                      <a:endParaRPr lang="es-UY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200" b="1">
                          <a:solidFill>
                            <a:schemeClr val="tx2"/>
                          </a:solidFill>
                          <a:effectLst/>
                        </a:rPr>
                        <a:t>Promedio total (A)</a:t>
                      </a:r>
                      <a:endParaRPr lang="es-UY" sz="12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>
                          <a:effectLst/>
                        </a:rPr>
                        <a:t>2.6</a:t>
                      </a:r>
                      <a:endParaRPr lang="es-UY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 dirty="0">
                          <a:effectLst/>
                        </a:rPr>
                        <a:t>1.4</a:t>
                      </a:r>
                      <a:endParaRPr lang="es-UY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>
                          <a:effectLst/>
                        </a:rPr>
                        <a:t>4.0 </a:t>
                      </a:r>
                      <a:endParaRPr lang="es-UY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>
                          <a:effectLst/>
                        </a:rPr>
                        <a:t>2,4</a:t>
                      </a:r>
                      <a:endParaRPr lang="es-UY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200" b="1">
                          <a:solidFill>
                            <a:schemeClr val="tx2"/>
                          </a:solidFill>
                          <a:effectLst/>
                        </a:rPr>
                        <a:t>Desviación estándar</a:t>
                      </a:r>
                      <a:endParaRPr lang="es-UY" sz="12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>
                          <a:effectLst/>
                        </a:rPr>
                        <a:t>(5.5)</a:t>
                      </a:r>
                      <a:endParaRPr lang="es-UY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 dirty="0">
                          <a:effectLst/>
                        </a:rPr>
                        <a:t>(3.7)</a:t>
                      </a:r>
                      <a:endParaRPr lang="es-UY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>
                          <a:effectLst/>
                        </a:rPr>
                        <a:t>(7.9)</a:t>
                      </a:r>
                      <a:endParaRPr lang="es-UY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>
                          <a:effectLst/>
                        </a:rPr>
                        <a:t>(5.4)</a:t>
                      </a:r>
                      <a:endParaRPr lang="es-UY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2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200" b="1" dirty="0">
                          <a:solidFill>
                            <a:schemeClr val="tx2"/>
                          </a:solidFill>
                          <a:effectLst/>
                        </a:rPr>
                        <a:t>Intervalo de confianza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200" b="1" dirty="0">
                          <a:solidFill>
                            <a:schemeClr val="tx2"/>
                          </a:solidFill>
                          <a:effectLst/>
                        </a:rPr>
                        <a:t>(95%)</a:t>
                      </a:r>
                      <a:endParaRPr lang="es-UY" sz="12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>
                          <a:effectLst/>
                        </a:rPr>
                        <a:t>[2.4; 2.9]</a:t>
                      </a:r>
                      <a:endParaRPr lang="es-UY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>
                          <a:effectLst/>
                        </a:rPr>
                        <a:t>[1.2; 1.6]</a:t>
                      </a:r>
                      <a:endParaRPr lang="es-UY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 dirty="0">
                          <a:effectLst/>
                        </a:rPr>
                        <a:t>[3.7; 4.4]</a:t>
                      </a:r>
                      <a:endParaRPr lang="es-UY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>
                          <a:effectLst/>
                        </a:rPr>
                        <a:t>[2.1; 2.6]</a:t>
                      </a:r>
                      <a:endParaRPr lang="es-UY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4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200" b="1">
                          <a:solidFill>
                            <a:schemeClr val="tx2"/>
                          </a:solidFill>
                          <a:effectLst/>
                        </a:rPr>
                        <a:t>Días perdidos totales</a:t>
                      </a:r>
                      <a:endParaRPr lang="es-UY" sz="12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 dirty="0">
                          <a:effectLst/>
                        </a:rPr>
                        <a:t>424</a:t>
                      </a:r>
                      <a:endParaRPr lang="es-UY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>
                          <a:effectLst/>
                        </a:rPr>
                        <a:t>237</a:t>
                      </a:r>
                      <a:endParaRPr lang="es-UY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 dirty="0">
                          <a:effectLst/>
                        </a:rPr>
                        <a:t>636</a:t>
                      </a:r>
                      <a:endParaRPr lang="es-UY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>
                          <a:effectLst/>
                        </a:rPr>
                        <a:t>396</a:t>
                      </a:r>
                      <a:endParaRPr lang="es-UY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01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UY" sz="1200" b="1" dirty="0" smtClean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200" b="1" dirty="0" smtClean="0">
                          <a:solidFill>
                            <a:schemeClr val="tx2"/>
                          </a:solidFill>
                          <a:effectLst/>
                        </a:rPr>
                        <a:t>Días </a:t>
                      </a:r>
                      <a:r>
                        <a:rPr lang="es-UY" sz="1200" b="1" dirty="0">
                          <a:solidFill>
                            <a:schemeClr val="tx2"/>
                          </a:solidFill>
                          <a:effectLst/>
                        </a:rPr>
                        <a:t>perdidos por persona por 1 barco adicional (B = A/barcos)</a:t>
                      </a:r>
                      <a:endParaRPr lang="es-UY" sz="12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 dirty="0">
                          <a:effectLst/>
                        </a:rPr>
                        <a:t>1.3</a:t>
                      </a:r>
                      <a:endParaRPr lang="es-UY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 dirty="0">
                          <a:effectLst/>
                        </a:rPr>
                        <a:t>0.46</a:t>
                      </a:r>
                      <a:endParaRPr lang="es-UY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>
                          <a:effectLst/>
                        </a:rPr>
                        <a:t>1.0</a:t>
                      </a:r>
                      <a:endParaRPr lang="es-UY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b="1" dirty="0">
                          <a:effectLst/>
                        </a:rPr>
                        <a:t>0.48</a:t>
                      </a:r>
                      <a:endParaRPr lang="es-UY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29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73264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s-UY" dirty="0" smtClean="0">
                <a:latin typeface="+mn-lt"/>
                <a:cs typeface="Times New Roman" panose="02020603050405020304" pitchFamily="18" charset="0"/>
              </a:rPr>
              <a:t>Objetivo</a:t>
            </a:r>
            <a:endParaRPr lang="es-UY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772816"/>
            <a:ext cx="8640960" cy="4945736"/>
          </a:xfrm>
        </p:spPr>
        <p:txBody>
          <a:bodyPr>
            <a:normAutofit/>
          </a:bodyPr>
          <a:lstStyle/>
          <a:p>
            <a:pPr algn="just"/>
            <a:endParaRPr lang="es-UY" sz="2000" dirty="0" smtClean="0">
              <a:cs typeface="Times New Roman" panose="02020603050405020304" pitchFamily="18" charset="0"/>
            </a:endParaRPr>
          </a:p>
          <a:p>
            <a:r>
              <a:rPr lang="es-UY" sz="2000" dirty="0">
                <a:cs typeface="Times New Roman" panose="02020603050405020304" pitchFamily="18" charset="0"/>
              </a:rPr>
              <a:t>Determinar el valor monetario de los impactos que las operaciones de carga a granel de productos forestales en el Puerto de La Paloma podrían tener sobre la demanda del balneario como destino turístico en verano en el corto </a:t>
            </a:r>
            <a:r>
              <a:rPr lang="es-UY" sz="2000" dirty="0" smtClean="0">
                <a:cs typeface="Times New Roman" panose="02020603050405020304" pitchFamily="18" charset="0"/>
              </a:rPr>
              <a:t>plazo.</a:t>
            </a:r>
            <a:endParaRPr lang="es-UY" sz="2000" dirty="0">
              <a:cs typeface="Times New Roman" panose="02020603050405020304" pitchFamily="18" charset="0"/>
            </a:endParaRPr>
          </a:p>
          <a:p>
            <a:endParaRPr lang="es-UY" sz="2400" dirty="0" smtClean="0"/>
          </a:p>
          <a:p>
            <a:endParaRPr lang="es-UY" sz="2400" dirty="0" smtClean="0"/>
          </a:p>
          <a:p>
            <a:endParaRPr lang="es-UY" sz="2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3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58531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4158462562"/>
              </p:ext>
            </p:extLst>
          </p:nvPr>
        </p:nvGraphicFramePr>
        <p:xfrm>
          <a:off x="971600" y="1340768"/>
          <a:ext cx="727280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30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18114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2307428449"/>
              </p:ext>
            </p:extLst>
          </p:nvPr>
        </p:nvGraphicFramePr>
        <p:xfrm>
          <a:off x="323528" y="1268760"/>
          <a:ext cx="813690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31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73122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066800"/>
          </a:xfrm>
        </p:spPr>
        <p:txBody>
          <a:bodyPr>
            <a:normAutofit/>
          </a:bodyPr>
          <a:lstStyle/>
          <a:p>
            <a:r>
              <a:rPr lang="es-UY" sz="3600" dirty="0" smtClean="0">
                <a:latin typeface="+mn-lt"/>
              </a:rPr>
              <a:t>Exploramos la forma de la gráfica</a:t>
            </a:r>
            <a:endParaRPr lang="es-UY" sz="3600" dirty="0">
              <a:latin typeface="+mn-lt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223859"/>
              </p:ext>
            </p:extLst>
          </p:nvPr>
        </p:nvGraphicFramePr>
        <p:xfrm>
          <a:off x="1043608" y="2348880"/>
          <a:ext cx="6984776" cy="2952329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177073"/>
                <a:gridCol w="2634119"/>
                <a:gridCol w="2173584"/>
              </a:tblGrid>
              <a:tr h="1137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dirty="0">
                          <a:effectLst/>
                        </a:rPr>
                        <a:t>Número de barcos</a:t>
                      </a:r>
                      <a:endParaRPr lang="es-UY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dirty="0">
                          <a:effectLst/>
                        </a:rPr>
                        <a:t>Reducción residentes Argentina</a:t>
                      </a:r>
                      <a:endParaRPr lang="es-UY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dirty="0">
                          <a:effectLst/>
                        </a:rPr>
                        <a:t>No res. Argentina</a:t>
                      </a:r>
                      <a:endParaRPr lang="es-UY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2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1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dirty="0" smtClean="0">
                          <a:effectLst/>
                        </a:rPr>
                        <a:t>0,36</a:t>
                      </a:r>
                      <a:endParaRPr lang="es-UY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dirty="0" smtClean="0">
                          <a:effectLst/>
                        </a:rPr>
                        <a:t>0,03</a:t>
                      </a:r>
                      <a:endParaRPr lang="es-UY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2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dirty="0" smtClean="0">
                          <a:effectLst/>
                        </a:rPr>
                        <a:t>2,70</a:t>
                      </a:r>
                      <a:endParaRPr lang="es-UY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dirty="0" smtClean="0">
                          <a:effectLst/>
                        </a:rPr>
                        <a:t>2,60</a:t>
                      </a:r>
                      <a:endParaRPr lang="es-UY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3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dirty="0" smtClean="0">
                          <a:effectLst/>
                        </a:rPr>
                        <a:t>3,41</a:t>
                      </a:r>
                      <a:endParaRPr lang="es-UY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dirty="0" smtClean="0">
                          <a:effectLst/>
                        </a:rPr>
                        <a:t>0,84</a:t>
                      </a:r>
                      <a:endParaRPr lang="es-UY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dirty="0">
                          <a:effectLst/>
                        </a:rPr>
                        <a:t>4</a:t>
                      </a:r>
                      <a:endParaRPr lang="es-UY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dirty="0" smtClean="0">
                          <a:effectLst/>
                        </a:rPr>
                        <a:t>4,23</a:t>
                      </a:r>
                      <a:endParaRPr lang="es-UY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dirty="0" smtClean="0">
                          <a:effectLst/>
                        </a:rPr>
                        <a:t>3,77</a:t>
                      </a:r>
                      <a:endParaRPr lang="es-UY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5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dirty="0" smtClean="0">
                          <a:effectLst/>
                        </a:rPr>
                        <a:t>5,77</a:t>
                      </a:r>
                      <a:endParaRPr lang="es-UY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dirty="0" smtClean="0">
                          <a:effectLst/>
                        </a:rPr>
                        <a:t>1,36</a:t>
                      </a:r>
                      <a:endParaRPr lang="es-UY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19" name="18 Conector recto de flecha"/>
          <p:cNvCxnSpPr/>
          <p:nvPr/>
        </p:nvCxnSpPr>
        <p:spPr>
          <a:xfrm>
            <a:off x="5004048" y="3573016"/>
            <a:ext cx="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5026294" y="3892406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smtClean="0"/>
              <a:t>ok</a:t>
            </a:r>
            <a:endParaRPr lang="es-UY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32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76986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es-UY" sz="3600" dirty="0" smtClean="0">
                <a:latin typeface="+mn-lt"/>
              </a:rPr>
              <a:t>Econometría</a:t>
            </a:r>
            <a:endParaRPr lang="es-UY" sz="3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772816"/>
                <a:ext cx="8363272" cy="4945736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UY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UY" i="1">
                            <a:latin typeface="Cambria Math"/>
                          </a:rPr>
                          <m:t>𝐺𝑎𝑠𝑡𝑜</m:t>
                        </m:r>
                        <m:r>
                          <a:rPr lang="es-UY" i="1">
                            <a:latin typeface="Cambria Math"/>
                          </a:rPr>
                          <m:t> </m:t>
                        </m:r>
                        <m:r>
                          <a:rPr lang="es-UY" i="1">
                            <a:latin typeface="Cambria Math"/>
                          </a:rPr>
                          <m:t>𝑝𝑜𝑟</m:t>
                        </m:r>
                        <m:r>
                          <a:rPr lang="es-UY" i="1">
                            <a:latin typeface="Cambria Math"/>
                          </a:rPr>
                          <m:t> </m:t>
                        </m:r>
                        <m:r>
                          <a:rPr lang="es-UY" i="1">
                            <a:latin typeface="Cambria Math"/>
                          </a:rPr>
                          <m:t>𝑡𝑒𝑚𝑝𝑜𝑟𝑎𝑑𝑎</m:t>
                        </m:r>
                        <m:r>
                          <a:rPr lang="es-UY" i="1">
                            <a:latin typeface="Cambria Math"/>
                          </a:rPr>
                          <m:t> </m:t>
                        </m:r>
                        <m:r>
                          <a:rPr lang="es-UY" i="1">
                            <a:latin typeface="Cambria Math"/>
                          </a:rPr>
                          <m:t>𝑝𝑜𝑟</m:t>
                        </m:r>
                        <m:r>
                          <a:rPr lang="es-UY" i="1">
                            <a:latin typeface="Cambria Math"/>
                          </a:rPr>
                          <m:t> </m:t>
                        </m:r>
                        <m:r>
                          <a:rPr lang="es-UY" i="1">
                            <a:latin typeface="Cambria Math"/>
                          </a:rPr>
                          <m:t>𝑝𝑒𝑟𝑠𝑜𝑛𝑎</m:t>
                        </m:r>
                      </m:e>
                      <m:sub>
                        <m:r>
                          <a:rPr lang="es-UY" i="1">
                            <a:latin typeface="Cambria Math"/>
                          </a:rPr>
                          <m:t>𝑖</m:t>
                        </m:r>
                        <m:r>
                          <a:rPr lang="es-UY" i="1">
                            <a:latin typeface="Cambria Math"/>
                          </a:rPr>
                          <m:t>,</m:t>
                        </m:r>
                        <m:r>
                          <a:rPr lang="es-UY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s-UY" i="1">
                        <a:latin typeface="Cambria Math"/>
                      </a:rPr>
                      <m:t> = </m:t>
                    </m:r>
                    <m:sSub>
                      <m:sSubPr>
                        <m:ctrlPr>
                          <a:rPr lang="es-UY" i="1">
                            <a:latin typeface="Cambria Math"/>
                          </a:rPr>
                        </m:ctrlPr>
                      </m:sSubPr>
                      <m:e>
                        <m:r>
                          <a:rPr lang="es-UY" i="1">
                            <a:latin typeface="Cambria Math"/>
                          </a:rPr>
                          <m:t>𝐷</m:t>
                        </m:r>
                        <m:r>
                          <a:rPr lang="es-UY" i="1">
                            <a:latin typeface="Cambria Math"/>
                          </a:rPr>
                          <m:t>í</m:t>
                        </m:r>
                        <m:r>
                          <a:rPr lang="es-UY" i="1">
                            <a:latin typeface="Cambria Math"/>
                          </a:rPr>
                          <m:t>𝑎𝑠</m:t>
                        </m:r>
                        <m:r>
                          <a:rPr lang="es-UY" i="1">
                            <a:latin typeface="Cambria Math"/>
                          </a:rPr>
                          <m:t> </m:t>
                        </m:r>
                        <m:r>
                          <a:rPr lang="es-UY" i="1">
                            <a:latin typeface="Cambria Math"/>
                          </a:rPr>
                          <m:t>𝑑𝑒</m:t>
                        </m:r>
                        <m:r>
                          <a:rPr lang="es-UY" i="1">
                            <a:latin typeface="Cambria Math"/>
                          </a:rPr>
                          <m:t> </m:t>
                        </m:r>
                        <m:r>
                          <a:rPr lang="es-UY" i="1">
                            <a:latin typeface="Cambria Math"/>
                          </a:rPr>
                          <m:t>𝑒𝑠𝑡𝑎𝑑</m:t>
                        </m:r>
                        <m:r>
                          <a:rPr lang="es-UY" i="1">
                            <a:latin typeface="Cambria Math"/>
                          </a:rPr>
                          <m:t>í</m:t>
                        </m:r>
                        <m:r>
                          <a:rPr lang="es-UY" i="1">
                            <a:latin typeface="Cambria Math"/>
                          </a:rPr>
                          <m:t>𝑎</m:t>
                        </m:r>
                        <m:r>
                          <a:rPr lang="es-UY" i="1">
                            <a:latin typeface="Cambria Math"/>
                          </a:rPr>
                          <m:t> </m:t>
                        </m:r>
                        <m:r>
                          <a:rPr lang="es-UY" i="1">
                            <a:latin typeface="Cambria Math"/>
                          </a:rPr>
                          <m:t>𝑑𝑒𝑐𝑙𝑎𝑟𝑎𝑑𝑎</m:t>
                        </m:r>
                      </m:e>
                      <m:sub>
                        <m:r>
                          <a:rPr lang="es-UY" i="1">
                            <a:latin typeface="Cambria Math"/>
                          </a:rPr>
                          <m:t>𝑖</m:t>
                        </m:r>
                        <m:r>
                          <a:rPr lang="es-UY" i="1">
                            <a:latin typeface="Cambria Math"/>
                          </a:rPr>
                          <m:t>,</m:t>
                        </m:r>
                        <m:r>
                          <a:rPr lang="es-UY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s-UY" i="1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s-UY" i="1">
                            <a:latin typeface="Cambria Math"/>
                          </a:rPr>
                        </m:ctrlPr>
                      </m:sSubPr>
                      <m:e>
                        <m:r>
                          <a:rPr lang="es-UY" i="1">
                            <a:latin typeface="Cambria Math"/>
                          </a:rPr>
                          <m:t>𝐺𝑎𝑠𝑡𝑜</m:t>
                        </m:r>
                        <m:r>
                          <a:rPr lang="es-UY" i="1">
                            <a:latin typeface="Cambria Math"/>
                          </a:rPr>
                          <m:t> </m:t>
                        </m:r>
                        <m:r>
                          <a:rPr lang="es-UY" i="1">
                            <a:latin typeface="Cambria Math"/>
                          </a:rPr>
                          <m:t>𝑝𝑜𝑟</m:t>
                        </m:r>
                        <m:r>
                          <a:rPr lang="es-UY" i="1">
                            <a:latin typeface="Cambria Math"/>
                          </a:rPr>
                          <m:t> </m:t>
                        </m:r>
                        <m:r>
                          <a:rPr lang="es-UY" i="1">
                            <a:latin typeface="Cambria Math"/>
                          </a:rPr>
                          <m:t>𝑑</m:t>
                        </m:r>
                        <m:r>
                          <a:rPr lang="es-UY" i="1">
                            <a:latin typeface="Cambria Math"/>
                          </a:rPr>
                          <m:t>í</m:t>
                        </m:r>
                        <m:r>
                          <a:rPr lang="es-UY" i="1">
                            <a:latin typeface="Cambria Math"/>
                          </a:rPr>
                          <m:t>𝑎</m:t>
                        </m:r>
                        <m:r>
                          <a:rPr lang="es-UY" i="1">
                            <a:latin typeface="Cambria Math"/>
                          </a:rPr>
                          <m:t> </m:t>
                        </m:r>
                        <m:r>
                          <a:rPr lang="es-UY" i="1">
                            <a:latin typeface="Cambria Math"/>
                          </a:rPr>
                          <m:t>𝑝𝑜𝑟</m:t>
                        </m:r>
                        <m:r>
                          <a:rPr lang="es-UY" i="1">
                            <a:latin typeface="Cambria Math"/>
                          </a:rPr>
                          <m:t> </m:t>
                        </m:r>
                        <m:r>
                          <a:rPr lang="es-UY" i="1">
                            <a:latin typeface="Cambria Math"/>
                          </a:rPr>
                          <m:t>𝑝𝑒𝑟𝑠𝑜𝑛𝑎</m:t>
                        </m:r>
                      </m:e>
                      <m:sub>
                        <m:r>
                          <a:rPr lang="es-UY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s-UY" i="1" dirty="0" smtClean="0"/>
              </a:p>
              <a:p>
                <a:endParaRPr lang="es-UY" i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UY" i="1">
                            <a:latin typeface="Cambria Math"/>
                          </a:rPr>
                        </m:ctrlPr>
                      </m:sSubPr>
                      <m:e>
                        <m:r>
                          <a:rPr lang="es-UY" i="1">
                            <a:latin typeface="Cambria Math"/>
                          </a:rPr>
                          <m:t>𝐺𝑎𝑠𝑡𝑜</m:t>
                        </m:r>
                        <m:r>
                          <a:rPr lang="es-UY" i="1">
                            <a:latin typeface="Cambria Math"/>
                          </a:rPr>
                          <m:t> </m:t>
                        </m:r>
                        <m:r>
                          <a:rPr lang="es-UY" i="1">
                            <a:latin typeface="Cambria Math"/>
                          </a:rPr>
                          <m:t>𝑝𝑜𝑟</m:t>
                        </m:r>
                        <m:r>
                          <a:rPr lang="es-UY" i="1">
                            <a:latin typeface="Cambria Math"/>
                          </a:rPr>
                          <m:t> </m:t>
                        </m:r>
                        <m:r>
                          <a:rPr lang="es-UY" i="1">
                            <a:latin typeface="Cambria Math"/>
                          </a:rPr>
                          <m:t>𝑑</m:t>
                        </m:r>
                        <m:r>
                          <a:rPr lang="es-UY" i="1">
                            <a:latin typeface="Cambria Math"/>
                          </a:rPr>
                          <m:t>í</m:t>
                        </m:r>
                        <m:r>
                          <a:rPr lang="es-UY" i="1">
                            <a:latin typeface="Cambria Math"/>
                          </a:rPr>
                          <m:t>𝑎</m:t>
                        </m:r>
                        <m:r>
                          <a:rPr lang="es-UY" i="1">
                            <a:latin typeface="Cambria Math"/>
                          </a:rPr>
                          <m:t> </m:t>
                        </m:r>
                        <m:r>
                          <a:rPr lang="es-UY" i="1">
                            <a:latin typeface="Cambria Math"/>
                          </a:rPr>
                          <m:t>𝑝𝑜𝑟</m:t>
                        </m:r>
                        <m:r>
                          <a:rPr lang="es-UY" i="1">
                            <a:latin typeface="Cambria Math"/>
                          </a:rPr>
                          <m:t> </m:t>
                        </m:r>
                        <m:r>
                          <a:rPr lang="es-UY" i="1">
                            <a:latin typeface="Cambria Math"/>
                          </a:rPr>
                          <m:t>𝑝𝑒𝑟𝑠𝑜𝑛𝑎</m:t>
                        </m:r>
                      </m:e>
                      <m:sub>
                        <m:r>
                          <a:rPr lang="es-UY" i="1">
                            <a:latin typeface="Cambria Math"/>
                          </a:rPr>
                          <m:t> </m:t>
                        </m:r>
                        <m:r>
                          <a:rPr lang="es-UY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s-UY" i="1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s-UY" i="1">
                            <a:latin typeface="Cambria Math"/>
                          </a:rPr>
                        </m:ctrlPr>
                      </m:sSubPr>
                      <m:e>
                        <m:r>
                          <a:rPr lang="es-UY" i="1">
                            <a:latin typeface="Cambria Math"/>
                          </a:rPr>
                          <m:t>𝐶𝑜𝑠𝑡𝑜</m:t>
                        </m:r>
                        <m:r>
                          <a:rPr lang="es-UY" i="1">
                            <a:latin typeface="Cambria Math"/>
                          </a:rPr>
                          <m:t> </m:t>
                        </m:r>
                        <m:r>
                          <a:rPr lang="es-UY" i="1">
                            <a:latin typeface="Cambria Math"/>
                          </a:rPr>
                          <m:t>𝑑𝑒𝑙</m:t>
                        </m:r>
                        <m:r>
                          <a:rPr lang="es-UY" i="1">
                            <a:latin typeface="Cambria Math"/>
                          </a:rPr>
                          <m:t> </m:t>
                        </m:r>
                        <m:r>
                          <a:rPr lang="es-UY" i="1">
                            <a:latin typeface="Cambria Math"/>
                          </a:rPr>
                          <m:t>𝑎𝑙𝑜𝑗𝑎𝑚𝑖𝑒𝑛𝑡𝑜</m:t>
                        </m:r>
                        <m:r>
                          <a:rPr lang="es-UY" i="1">
                            <a:latin typeface="Cambria Math"/>
                          </a:rPr>
                          <m:t> </m:t>
                        </m:r>
                        <m:r>
                          <a:rPr lang="es-UY" i="1">
                            <a:latin typeface="Cambria Math"/>
                          </a:rPr>
                          <m:t>𝑝𝑜𝑟</m:t>
                        </m:r>
                        <m:r>
                          <a:rPr lang="es-UY" i="1">
                            <a:latin typeface="Cambria Math"/>
                          </a:rPr>
                          <m:t> </m:t>
                        </m:r>
                        <m:r>
                          <a:rPr lang="es-UY" i="1">
                            <a:latin typeface="Cambria Math"/>
                          </a:rPr>
                          <m:t>𝑑</m:t>
                        </m:r>
                        <m:r>
                          <a:rPr lang="es-UY" i="1">
                            <a:latin typeface="Cambria Math"/>
                          </a:rPr>
                          <m:t>í</m:t>
                        </m:r>
                        <m:r>
                          <a:rPr lang="es-UY" i="1">
                            <a:latin typeface="Cambria Math"/>
                          </a:rPr>
                          <m:t>𝑎</m:t>
                        </m:r>
                        <m:r>
                          <a:rPr lang="es-UY" i="1">
                            <a:latin typeface="Cambria Math"/>
                          </a:rPr>
                          <m:t> </m:t>
                        </m:r>
                        <m:r>
                          <a:rPr lang="es-UY" i="1">
                            <a:latin typeface="Cambria Math"/>
                          </a:rPr>
                          <m:t>𝑝𝑜𝑟</m:t>
                        </m:r>
                        <m:r>
                          <a:rPr lang="es-UY" i="1">
                            <a:latin typeface="Cambria Math"/>
                          </a:rPr>
                          <m:t> </m:t>
                        </m:r>
                        <m:r>
                          <a:rPr lang="es-UY" i="1">
                            <a:latin typeface="Cambria Math"/>
                          </a:rPr>
                          <m:t>𝑝𝑒𝑟𝑠𝑜𝑛𝑎</m:t>
                        </m:r>
                      </m:e>
                      <m:sub>
                        <m:r>
                          <a:rPr lang="es-UY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s-UY" i="1">
                        <a:latin typeface="Cambria Math"/>
                      </a:rPr>
                      <m:t>  + </m:t>
                    </m:r>
                    <m:sSub>
                      <m:sSubPr>
                        <m:ctrlPr>
                          <a:rPr lang="es-UY" i="1">
                            <a:latin typeface="Cambria Math"/>
                          </a:rPr>
                        </m:ctrlPr>
                      </m:sSubPr>
                      <m:e>
                        <m:r>
                          <a:rPr lang="es-UY" i="1">
                            <a:latin typeface="Cambria Math"/>
                          </a:rPr>
                          <m:t>𝐺𝑎𝑠𝑡𝑜</m:t>
                        </m:r>
                        <m:r>
                          <a:rPr lang="es-UY" i="1">
                            <a:latin typeface="Cambria Math"/>
                          </a:rPr>
                          <m:t> </m:t>
                        </m:r>
                        <m:r>
                          <a:rPr lang="es-UY" i="1">
                            <a:latin typeface="Cambria Math"/>
                          </a:rPr>
                          <m:t>𝑒𝑛</m:t>
                        </m:r>
                        <m:r>
                          <a:rPr lang="es-UY" i="1">
                            <a:latin typeface="Cambria Math"/>
                          </a:rPr>
                          <m:t> </m:t>
                        </m:r>
                        <m:r>
                          <a:rPr lang="es-UY" i="1">
                            <a:latin typeface="Cambria Math"/>
                          </a:rPr>
                          <m:t>𝑐𝑜𝑚𝑖𝑑𝑎</m:t>
                        </m:r>
                        <m:r>
                          <a:rPr lang="es-UY" i="1">
                            <a:latin typeface="Cambria Math"/>
                          </a:rPr>
                          <m:t> </m:t>
                        </m:r>
                        <m:r>
                          <a:rPr lang="es-UY" i="1">
                            <a:latin typeface="Cambria Math"/>
                          </a:rPr>
                          <m:t>𝑝𝑜𝑟</m:t>
                        </m:r>
                        <m:r>
                          <a:rPr lang="es-UY" i="1">
                            <a:latin typeface="Cambria Math"/>
                          </a:rPr>
                          <m:t> </m:t>
                        </m:r>
                        <m:r>
                          <a:rPr lang="es-UY" i="1">
                            <a:latin typeface="Cambria Math"/>
                          </a:rPr>
                          <m:t>𝑑</m:t>
                        </m:r>
                        <m:r>
                          <a:rPr lang="es-UY" i="1">
                            <a:latin typeface="Cambria Math"/>
                          </a:rPr>
                          <m:t>í</m:t>
                        </m:r>
                        <m:r>
                          <a:rPr lang="es-UY" i="1">
                            <a:latin typeface="Cambria Math"/>
                          </a:rPr>
                          <m:t>𝑎</m:t>
                        </m:r>
                        <m:r>
                          <a:rPr lang="es-UY" i="1">
                            <a:latin typeface="Cambria Math"/>
                          </a:rPr>
                          <m:t> </m:t>
                        </m:r>
                        <m:r>
                          <a:rPr lang="es-UY" i="1">
                            <a:latin typeface="Cambria Math"/>
                          </a:rPr>
                          <m:t>𝑝𝑜𝑟</m:t>
                        </m:r>
                        <m:r>
                          <a:rPr lang="es-UY" i="1">
                            <a:latin typeface="Cambria Math"/>
                          </a:rPr>
                          <m:t> </m:t>
                        </m:r>
                        <m:r>
                          <a:rPr lang="es-UY" i="1">
                            <a:latin typeface="Cambria Math"/>
                          </a:rPr>
                          <m:t>𝑝𝑒𝑟𝑠𝑜𝑛𝑎</m:t>
                        </m:r>
                      </m:e>
                      <m:sub>
                        <m:r>
                          <a:rPr lang="es-UY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s-UY" i="1" dirty="0" smtClean="0"/>
              </a:p>
              <a:p>
                <a:endParaRPr lang="es-UY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UY" i="1">
                            <a:latin typeface="Cambria Math"/>
                          </a:rPr>
                        </m:ctrlPr>
                      </m:sSubPr>
                      <m:e>
                        <m:r>
                          <a:rPr lang="es-UY" i="1">
                            <a:latin typeface="Cambria Math"/>
                          </a:rPr>
                          <m:t>𝐺𝑎𝑠𝑡𝑜</m:t>
                        </m:r>
                        <m:r>
                          <a:rPr lang="es-UY" i="1">
                            <a:latin typeface="Cambria Math"/>
                          </a:rPr>
                          <m:t> </m:t>
                        </m:r>
                        <m:r>
                          <a:rPr lang="es-UY" i="1">
                            <a:latin typeface="Cambria Math"/>
                          </a:rPr>
                          <m:t>𝑒𝑛</m:t>
                        </m:r>
                        <m:r>
                          <a:rPr lang="es-UY" i="1">
                            <a:latin typeface="Cambria Math"/>
                          </a:rPr>
                          <m:t> </m:t>
                        </m:r>
                        <m:r>
                          <a:rPr lang="es-UY" i="1">
                            <a:latin typeface="Cambria Math"/>
                          </a:rPr>
                          <m:t>𝑟𝑒𝑠𝑡𝑎𝑢𝑟𝑎𝑛𝑡𝑒𝑠</m:t>
                        </m:r>
                        <m:r>
                          <a:rPr lang="es-UY" i="1">
                            <a:latin typeface="Cambria Math"/>
                          </a:rPr>
                          <m:t> </m:t>
                        </m:r>
                        <m:r>
                          <a:rPr lang="es-UY" i="1">
                            <a:latin typeface="Cambria Math"/>
                          </a:rPr>
                          <m:t>𝑝𝑜𝑟</m:t>
                        </m:r>
                        <m:r>
                          <a:rPr lang="es-UY" i="1">
                            <a:latin typeface="Cambria Math"/>
                          </a:rPr>
                          <m:t> </m:t>
                        </m:r>
                        <m:r>
                          <a:rPr lang="es-UY" i="1">
                            <a:latin typeface="Cambria Math"/>
                          </a:rPr>
                          <m:t>𝑑</m:t>
                        </m:r>
                        <m:r>
                          <a:rPr lang="es-UY" i="1">
                            <a:latin typeface="Cambria Math"/>
                          </a:rPr>
                          <m:t>í</m:t>
                        </m:r>
                        <m:r>
                          <a:rPr lang="es-UY" i="1">
                            <a:latin typeface="Cambria Math"/>
                          </a:rPr>
                          <m:t>𝑎</m:t>
                        </m:r>
                        <m:r>
                          <a:rPr lang="es-UY" i="1">
                            <a:latin typeface="Cambria Math"/>
                          </a:rPr>
                          <m:t> </m:t>
                        </m:r>
                        <m:r>
                          <a:rPr lang="es-UY" i="1">
                            <a:latin typeface="Cambria Math"/>
                          </a:rPr>
                          <m:t>𝑝𝑜𝑟</m:t>
                        </m:r>
                        <m:r>
                          <a:rPr lang="es-UY" i="1">
                            <a:latin typeface="Cambria Math"/>
                          </a:rPr>
                          <m:t> </m:t>
                        </m:r>
                        <m:r>
                          <a:rPr lang="es-UY" i="1">
                            <a:latin typeface="Cambria Math"/>
                          </a:rPr>
                          <m:t>𝑝𝑒𝑟𝑠𝑜𝑛𝑎</m:t>
                        </m:r>
                      </m:e>
                      <m:sub>
                        <m:r>
                          <a:rPr lang="es-UY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s-UY" i="1">
                        <a:latin typeface="Cambria Math"/>
                      </a:rPr>
                      <m:t>=% </m:t>
                    </m:r>
                    <m:r>
                      <a:rPr lang="es-UY" i="1">
                        <a:latin typeface="Cambria Math"/>
                      </a:rPr>
                      <m:t>𝑑𝑒</m:t>
                    </m:r>
                    <m:r>
                      <a:rPr lang="es-UY" i="1">
                        <a:latin typeface="Cambria Math"/>
                      </a:rPr>
                      <m:t> </m:t>
                    </m:r>
                    <m:r>
                      <a:rPr lang="es-UY" i="1">
                        <a:latin typeface="Cambria Math"/>
                      </a:rPr>
                      <m:t>𝑐𝑜𝑚𝑖𝑑𝑎𝑠</m:t>
                    </m:r>
                    <m:r>
                      <a:rPr lang="es-UY" i="1">
                        <a:latin typeface="Cambria Math"/>
                      </a:rPr>
                      <m:t> </m:t>
                    </m:r>
                    <m:r>
                      <a:rPr lang="es-UY" i="1">
                        <a:latin typeface="Cambria Math"/>
                      </a:rPr>
                      <m:t>𝑒𝑛</m:t>
                    </m:r>
                    <m:r>
                      <a:rPr lang="es-UY" i="1">
                        <a:latin typeface="Cambria Math"/>
                      </a:rPr>
                      <m:t> </m:t>
                    </m:r>
                    <m:r>
                      <a:rPr lang="es-UY" i="1">
                        <a:latin typeface="Cambria Math"/>
                      </a:rPr>
                      <m:t>𝑟𝑒𝑠𝑡𝑎𝑢𝑟𝑎𝑛𝑡𝑒𝑠</m:t>
                    </m:r>
                    <m:r>
                      <a:rPr lang="es-UY" i="1">
                        <a:latin typeface="Cambria Math"/>
                      </a:rPr>
                      <m:t> </m:t>
                    </m:r>
                    <m:r>
                      <a:rPr lang="es-UY" i="1">
                        <a:latin typeface="Cambria Math"/>
                      </a:rPr>
                      <m:t>𝑞𝑢𝑒</m:t>
                    </m:r>
                    <m:r>
                      <a:rPr lang="es-UY" i="1">
                        <a:latin typeface="Cambria Math"/>
                      </a:rPr>
                      <m:t> </m:t>
                    </m:r>
                    <m:r>
                      <a:rPr lang="es-UY" i="1">
                        <a:latin typeface="Cambria Math"/>
                      </a:rPr>
                      <m:t>𝑑𝑒𝑐𝑙𝑎𝑟𝑎</m:t>
                    </m:r>
                    <m:r>
                      <a:rPr lang="es-UY" i="1">
                        <a:latin typeface="Cambria Math"/>
                      </a:rPr>
                      <m:t> </m:t>
                    </m:r>
                    <m:r>
                      <a:rPr lang="es-UY" i="1">
                        <a:latin typeface="Cambria Math"/>
                      </a:rPr>
                      <m:t>𝑒𝑙</m:t>
                    </m:r>
                    <m:r>
                      <a:rPr lang="es-UY" i="1">
                        <a:latin typeface="Cambria Math"/>
                      </a:rPr>
                      <m:t> </m:t>
                    </m:r>
                    <m:r>
                      <a:rPr lang="es-UY" i="1">
                        <a:latin typeface="Cambria Math"/>
                      </a:rPr>
                      <m:t>𝑒𝑛𝑡𝑟𝑒𝑣𝑖𝑠𝑡𝑎𝑑𝑜</m:t>
                    </m:r>
                    <m:r>
                      <a:rPr lang="es-UY" i="1">
                        <a:latin typeface="Cambria Math"/>
                      </a:rPr>
                      <m:t> </m:t>
                    </m:r>
                    <m:r>
                      <a:rPr lang="es-UY" i="1">
                        <a:latin typeface="Cambria Math"/>
                      </a:rPr>
                      <m:t>𝑖</m:t>
                    </m:r>
                    <m:r>
                      <a:rPr lang="es-UY" i="1">
                        <a:latin typeface="Cambria Math"/>
                      </a:rPr>
                      <m:t> ×2 </m:t>
                    </m:r>
                    <m:d>
                      <m:dPr>
                        <m:ctrlPr>
                          <a:rPr lang="es-UY" i="1">
                            <a:latin typeface="Cambria Math"/>
                          </a:rPr>
                        </m:ctrlPr>
                      </m:dPr>
                      <m:e>
                        <m:r>
                          <a:rPr lang="es-UY" i="1">
                            <a:latin typeface="Cambria Math"/>
                          </a:rPr>
                          <m:t>𝑐𝑜𝑚𝑖𝑑𝑎𝑠</m:t>
                        </m:r>
                        <m:r>
                          <a:rPr lang="es-UY" i="1">
                            <a:latin typeface="Cambria Math"/>
                          </a:rPr>
                          <m:t> </m:t>
                        </m:r>
                        <m:r>
                          <a:rPr lang="es-UY" i="1">
                            <a:latin typeface="Cambria Math"/>
                          </a:rPr>
                          <m:t>𝑑𝑖𝑎𝑟𝑖𝑎𝑠</m:t>
                        </m:r>
                      </m:e>
                    </m:d>
                    <m:r>
                      <a:rPr lang="es-UY" i="1">
                        <a:latin typeface="Cambria Math"/>
                      </a:rPr>
                      <m:t>×</m:t>
                    </m:r>
                    <m:r>
                      <a:rPr lang="es-UY" i="1">
                        <a:latin typeface="Cambria Math"/>
                      </a:rPr>
                      <m:t>𝑛</m:t>
                    </m:r>
                    <m:r>
                      <a:rPr lang="es-UY" i="1">
                        <a:latin typeface="Cambria Math"/>
                      </a:rPr>
                      <m:t>° </m:t>
                    </m:r>
                    <m:r>
                      <a:rPr lang="es-UY" i="1">
                        <a:latin typeface="Cambria Math"/>
                      </a:rPr>
                      <m:t>𝑑𝑒</m:t>
                    </m:r>
                    <m:r>
                      <a:rPr lang="es-UY" i="1">
                        <a:latin typeface="Cambria Math"/>
                      </a:rPr>
                      <m:t> </m:t>
                    </m:r>
                    <m:r>
                      <a:rPr lang="es-UY" i="1">
                        <a:latin typeface="Cambria Math"/>
                      </a:rPr>
                      <m:t>𝑑</m:t>
                    </m:r>
                    <m:r>
                      <a:rPr lang="es-UY" i="1">
                        <a:latin typeface="Cambria Math"/>
                      </a:rPr>
                      <m:t>í</m:t>
                    </m:r>
                    <m:r>
                      <a:rPr lang="es-UY" i="1">
                        <a:latin typeface="Cambria Math"/>
                      </a:rPr>
                      <m:t>𝑎𝑠</m:t>
                    </m:r>
                    <m:r>
                      <a:rPr lang="es-UY" i="1">
                        <a:latin typeface="Cambria Math"/>
                      </a:rPr>
                      <m:t> </m:t>
                    </m:r>
                    <m:r>
                      <a:rPr lang="es-UY" i="1">
                        <a:latin typeface="Cambria Math"/>
                      </a:rPr>
                      <m:t>𝑞𝑢𝑒</m:t>
                    </m:r>
                    <m:r>
                      <a:rPr lang="es-UY" i="1">
                        <a:latin typeface="Cambria Math"/>
                      </a:rPr>
                      <m:t> </m:t>
                    </m:r>
                    <m:r>
                      <a:rPr lang="es-UY" i="1">
                        <a:latin typeface="Cambria Math"/>
                      </a:rPr>
                      <m:t>𝑑𝑢𝑟𝑎</m:t>
                    </m:r>
                    <m:r>
                      <a:rPr lang="es-UY" i="1">
                        <a:latin typeface="Cambria Math"/>
                      </a:rPr>
                      <m:t> </m:t>
                    </m:r>
                    <m:r>
                      <a:rPr lang="es-UY" i="1">
                        <a:latin typeface="Cambria Math"/>
                      </a:rPr>
                      <m:t>𝑠𝑢</m:t>
                    </m:r>
                    <m:r>
                      <a:rPr lang="es-UY" i="1">
                        <a:latin typeface="Cambria Math"/>
                      </a:rPr>
                      <m:t> </m:t>
                    </m:r>
                    <m:r>
                      <a:rPr lang="es-UY" i="1">
                        <a:latin typeface="Cambria Math"/>
                      </a:rPr>
                      <m:t>𝑒𝑠𝑡𝑎𝑑</m:t>
                    </m:r>
                    <m:r>
                      <a:rPr lang="es-UY" i="1">
                        <a:latin typeface="Cambria Math"/>
                      </a:rPr>
                      <m:t>í</m:t>
                    </m:r>
                    <m:r>
                      <a:rPr lang="es-UY" i="1">
                        <a:latin typeface="Cambria Math"/>
                      </a:rPr>
                      <m:t>𝑎</m:t>
                    </m:r>
                    <m:r>
                      <a:rPr lang="es-UY" i="1">
                        <a:latin typeface="Cambria Math"/>
                      </a:rPr>
                      <m:t> × </m:t>
                    </m:r>
                    <m:r>
                      <a:rPr lang="es-UY" i="1">
                        <a:latin typeface="Cambria Math"/>
                      </a:rPr>
                      <m:t>𝑝𝑟𝑒𝑐𝑖𝑜</m:t>
                    </m:r>
                    <m:r>
                      <a:rPr lang="es-UY" i="1">
                        <a:latin typeface="Cambria Math"/>
                      </a:rPr>
                      <m:t> </m:t>
                    </m:r>
                    <m:r>
                      <a:rPr lang="es-UY" i="1">
                        <a:latin typeface="Cambria Math"/>
                      </a:rPr>
                      <m:t>𝑑𝑒</m:t>
                    </m:r>
                    <m:r>
                      <a:rPr lang="es-UY" i="1">
                        <a:latin typeface="Cambria Math"/>
                      </a:rPr>
                      <m:t> </m:t>
                    </m:r>
                    <m:r>
                      <a:rPr lang="es-UY" i="1">
                        <a:latin typeface="Cambria Math"/>
                      </a:rPr>
                      <m:t>𝑢𝑛𝑎</m:t>
                    </m:r>
                    <m:r>
                      <a:rPr lang="es-UY" i="1">
                        <a:latin typeface="Cambria Math"/>
                      </a:rPr>
                      <m:t> </m:t>
                    </m:r>
                    <m:r>
                      <a:rPr lang="es-UY" i="1">
                        <a:latin typeface="Cambria Math"/>
                      </a:rPr>
                      <m:t>𝑐𝑜𝑚𝑖𝑑𝑎</m:t>
                    </m:r>
                    <m:r>
                      <a:rPr lang="es-UY" i="1">
                        <a:latin typeface="Cambria Math"/>
                      </a:rPr>
                      <m:t> </m:t>
                    </m:r>
                    <m:r>
                      <a:rPr lang="es-UY" i="1">
                        <a:latin typeface="Cambria Math"/>
                      </a:rPr>
                      <m:t>𝑒𝑛</m:t>
                    </m:r>
                    <m:r>
                      <a:rPr lang="es-UY" i="1">
                        <a:latin typeface="Cambria Math"/>
                      </a:rPr>
                      <m:t> </m:t>
                    </m:r>
                    <m:r>
                      <a:rPr lang="es-UY" i="1">
                        <a:latin typeface="Cambria Math"/>
                      </a:rPr>
                      <m:t>𝑢𝑛</m:t>
                    </m:r>
                    <m:r>
                      <a:rPr lang="es-UY" i="1">
                        <a:latin typeface="Cambria Math"/>
                      </a:rPr>
                      <m:t> </m:t>
                    </m:r>
                    <m:r>
                      <a:rPr lang="es-UY" i="1">
                        <a:latin typeface="Cambria Math"/>
                      </a:rPr>
                      <m:t>𝑟𝑒𝑠𝑡𝑎𝑢𝑟𝑎𝑛𝑡</m:t>
                    </m:r>
                    <m:r>
                      <a:rPr lang="es-UY" i="1">
                        <a:latin typeface="Cambria Math"/>
                      </a:rPr>
                      <m:t> </m:t>
                    </m:r>
                    <m:r>
                      <a:rPr lang="es-UY" i="1">
                        <a:latin typeface="Cambria Math"/>
                      </a:rPr>
                      <m:t>𝑝𝑎𝑟𝑎</m:t>
                    </m:r>
                    <m:r>
                      <a:rPr lang="es-UY" i="1">
                        <a:latin typeface="Cambria Math"/>
                      </a:rPr>
                      <m:t> 1 </m:t>
                    </m:r>
                    <m:r>
                      <a:rPr lang="es-UY" i="1">
                        <a:latin typeface="Cambria Math"/>
                      </a:rPr>
                      <m:t>𝑝𝑒𝑟𝑠𝑜𝑛𝑎</m:t>
                    </m:r>
                  </m:oMath>
                </a14:m>
                <a:endParaRPr lang="es-UY" i="1" dirty="0" smtClean="0"/>
              </a:p>
              <a:p>
                <a:endParaRPr lang="es-UY" i="1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772816"/>
                <a:ext cx="8363272" cy="4945736"/>
              </a:xfrm>
              <a:blipFill rotWithShape="1">
                <a:blip r:embed="rId2"/>
                <a:stretch>
                  <a:fillRect t="-49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8" name="Picture 8" descr="http://m4.sourcingmap.com/photo_new/20120807/g/ux_a12080700ux0309_ux_g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80757"/>
            <a:ext cx="1699053" cy="169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33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88143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544" y="445840"/>
            <a:ext cx="8229600" cy="1066800"/>
          </a:xfrm>
        </p:spPr>
        <p:txBody>
          <a:bodyPr>
            <a:normAutofit/>
          </a:bodyPr>
          <a:lstStyle/>
          <a:p>
            <a:r>
              <a:rPr lang="es-UY" sz="2800" dirty="0" smtClean="0">
                <a:latin typeface="+mn-lt"/>
              </a:rPr>
              <a:t>El modelo a estimar es…</a:t>
            </a:r>
            <a:endParaRPr lang="es-UY" sz="2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9160" y="1484784"/>
                <a:ext cx="8229600" cy="4968552"/>
              </a:xfrm>
            </p:spPr>
            <p:txBody>
              <a:bodyPr>
                <a:normAutofit fontScale="92500" lnSpcReduction="20000"/>
              </a:bodyPr>
              <a:lstStyle/>
              <a:p>
                <a:pPr marL="109728" indent="0" algn="ctr">
                  <a:buNone/>
                </a:pPr>
                <a:endParaRPr lang="es-UY" dirty="0" smtClean="0"/>
              </a:p>
              <a:p>
                <a:pPr marL="109728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UY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UY" b="1" i="1">
                            <a:latin typeface="Cambria Math"/>
                          </a:rPr>
                          <m:t>𝑮𝒂𝒔𝒕𝒐</m:t>
                        </m:r>
                      </m:e>
                      <m:sub>
                        <m:r>
                          <a:rPr lang="es-UY" b="1" i="1">
                            <a:latin typeface="Cambria Math"/>
                          </a:rPr>
                          <m:t>𝒊</m:t>
                        </m:r>
                        <m:r>
                          <a:rPr lang="es-UY" b="1" i="1">
                            <a:latin typeface="Cambria Math"/>
                          </a:rPr>
                          <m:t>,</m:t>
                        </m:r>
                        <m:r>
                          <a:rPr lang="es-UY" b="1" i="1"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es-UY" b="1" i="1">
                        <a:latin typeface="Cambria Math"/>
                      </a:rPr>
                      <m:t>=</m:t>
                    </m:r>
                    <m:r>
                      <a:rPr lang="es-UY" b="1" i="1">
                        <a:latin typeface="Cambria Math"/>
                      </a:rPr>
                      <m:t>𝑪</m:t>
                    </m:r>
                    <m:r>
                      <a:rPr lang="es-UY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s-UY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s-UY" b="1" i="1">
                            <a:latin typeface="Cambria Math"/>
                          </a:rPr>
                          <m:t>𝑴𝒐𝒏𝒕𝒐</m:t>
                        </m:r>
                      </m:e>
                      <m:sub>
                        <m:r>
                          <a:rPr lang="es-UY" b="1" i="1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s-UY" b="1" i="1">
                        <a:latin typeface="Cambria Math"/>
                      </a:rPr>
                      <m:t>+</m:t>
                    </m:r>
                    <m:r>
                      <a:rPr lang="es-UY" b="1" i="1">
                        <a:latin typeface="Cambria Math"/>
                      </a:rPr>
                      <m:t>𝜷</m:t>
                    </m:r>
                    <m:r>
                      <a:rPr lang="es-UY" b="1" i="1">
                        <a:latin typeface="Cambria Math"/>
                      </a:rPr>
                      <m:t>×</m:t>
                    </m:r>
                    <m:r>
                      <a:rPr lang="es-UY" b="1" i="1">
                        <a:latin typeface="Cambria Math"/>
                      </a:rPr>
                      <m:t>𝑵</m:t>
                    </m:r>
                    <m:r>
                      <a:rPr lang="es-UY" b="1" i="1">
                        <a:latin typeface="Cambria Math"/>
                      </a:rPr>
                      <m:t>° </m:t>
                    </m:r>
                    <m:r>
                      <a:rPr lang="es-UY" b="1" i="1">
                        <a:latin typeface="Cambria Math"/>
                      </a:rPr>
                      <m:t>𝒃𝒂𝒓𝒄𝒐𝒔</m:t>
                    </m:r>
                    <m:r>
                      <a:rPr lang="es-UY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s-UY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s-UY" b="1" i="1">
                            <a:latin typeface="Cambria Math"/>
                          </a:rPr>
                          <m:t>𝜺</m:t>
                        </m:r>
                      </m:e>
                      <m:sub>
                        <m:r>
                          <a:rPr lang="es-UY" b="1" i="1">
                            <a:latin typeface="Cambria Math"/>
                          </a:rPr>
                          <m:t>𝒊</m:t>
                        </m:r>
                        <m:r>
                          <a:rPr lang="es-UY" b="1" i="1">
                            <a:latin typeface="Cambria Math"/>
                          </a:rPr>
                          <m:t>,</m:t>
                        </m:r>
                        <m:r>
                          <a:rPr lang="es-UY" b="1" i="1">
                            <a:latin typeface="Cambria Math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s-UY" i="1" dirty="0"/>
                  <a:t> </a:t>
                </a:r>
                <a:endParaRPr lang="es-UY" i="1" dirty="0" smtClean="0"/>
              </a:p>
              <a:p>
                <a:pPr marL="109728" indent="0">
                  <a:buNone/>
                </a:pPr>
                <a:endParaRPr lang="es-UY" dirty="0"/>
              </a:p>
              <a:p>
                <a:pPr marL="109728" indent="0">
                  <a:buNone/>
                </a:pPr>
                <a:r>
                  <a:rPr lang="es-UY" dirty="0" smtClean="0">
                    <a:solidFill>
                      <a:schemeClr val="tx2"/>
                    </a:solidFill>
                  </a:rPr>
                  <a:t>Donde</a:t>
                </a:r>
                <a:endParaRPr lang="es-UY" dirty="0"/>
              </a:p>
              <a:p>
                <a:pPr marL="109728" indent="0">
                  <a:buNone/>
                </a:pPr>
                <a:endParaRPr lang="es-UY" dirty="0"/>
              </a:p>
              <a:p>
                <a:r>
                  <a:rPr lang="es-UY" sz="2200" b="1" i="1" dirty="0" smtClean="0"/>
                  <a:t>C</a:t>
                </a:r>
                <a:r>
                  <a:rPr lang="es-UY" sz="2200" dirty="0" smtClean="0"/>
                  <a:t> es un monto común </a:t>
                </a:r>
                <a:r>
                  <a:rPr lang="es-UY" sz="2200" dirty="0"/>
                  <a:t>a todos los sujetos e independiente del resto de las </a:t>
                </a:r>
                <a:r>
                  <a:rPr lang="es-UY" sz="2200" dirty="0" smtClean="0"/>
                  <a:t>variables</a:t>
                </a:r>
              </a:p>
              <a:p>
                <a:endParaRPr lang="es-UY" sz="22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UY" sz="22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s-UY" sz="2200" b="1" i="1">
                            <a:latin typeface="Cambria Math"/>
                          </a:rPr>
                          <m:t>𝑴𝒐𝒏𝒕𝒐</m:t>
                        </m:r>
                      </m:e>
                      <m:sub>
                        <m:r>
                          <a:rPr lang="es-UY" sz="2200" b="1" i="1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s-UY" sz="2200" smtClean="0">
                        <a:latin typeface="Cambria Math"/>
                      </a:rPr>
                      <m:t> </m:t>
                    </m:r>
                  </m:oMath>
                </a14:m>
                <a:r>
                  <a:rPr lang="es-UY" sz="2200" dirty="0" smtClean="0"/>
                  <a:t>es </a:t>
                </a:r>
                <a:r>
                  <a:rPr lang="es-UY" sz="2200" dirty="0"/>
                  <a:t>la parte del gasto que está explicada por las características del individuo </a:t>
                </a:r>
                <a:r>
                  <a:rPr lang="es-UY" sz="2200" dirty="0" smtClean="0"/>
                  <a:t>i</a:t>
                </a:r>
              </a:p>
              <a:p>
                <a:endParaRPr lang="es-UY" sz="2200" dirty="0" smtClean="0"/>
              </a:p>
              <a:p>
                <a:pPr lvl="0"/>
                <a14:m>
                  <m:oMath xmlns:m="http://schemas.openxmlformats.org/officeDocument/2006/math">
                    <m:r>
                      <a:rPr lang="es-UY" sz="2200" b="1" i="0">
                        <a:latin typeface="Cambria Math"/>
                      </a:rPr>
                      <m:t>𝛃</m:t>
                    </m:r>
                  </m:oMath>
                </a14:m>
                <a:r>
                  <a:rPr lang="es-UY" sz="2200" dirty="0"/>
                  <a:t> es </a:t>
                </a:r>
                <a:r>
                  <a:rPr lang="es-UY" sz="2200" dirty="0" smtClean="0"/>
                  <a:t>el efecto marginal del número de barcos</a:t>
                </a:r>
              </a:p>
              <a:p>
                <a:pPr lvl="0"/>
                <a:endParaRPr lang="es-UY" sz="22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UY" sz="22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s-UY" sz="2200" b="1" i="1">
                            <a:latin typeface="Cambria Math"/>
                          </a:rPr>
                          <m:t>𝜺</m:t>
                        </m:r>
                      </m:e>
                      <m:sub>
                        <m:r>
                          <a:rPr lang="es-UY" sz="2200" b="1" i="1">
                            <a:latin typeface="Cambria Math"/>
                          </a:rPr>
                          <m:t>𝒊</m:t>
                        </m:r>
                        <m:r>
                          <a:rPr lang="es-UY" sz="2200" b="1" i="1">
                            <a:latin typeface="Cambria Math"/>
                          </a:rPr>
                          <m:t>,</m:t>
                        </m:r>
                        <m:r>
                          <a:rPr lang="es-UY" sz="2200" b="1" i="1">
                            <a:latin typeface="Cambria Math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s-UY" sz="2200" b="1" i="1" dirty="0" smtClean="0"/>
                  <a:t> </a:t>
                </a:r>
                <a:r>
                  <a:rPr lang="es-UY" sz="2200" dirty="0" smtClean="0"/>
                  <a:t>es un término de error estadístico que suponemos  se distribuye normal con media cero y varianza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UY" sz="2200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es-UY" sz="2200" b="1" i="1">
                            <a:latin typeface="Cambria Math"/>
                          </a:rPr>
                          <m:t>𝝈</m:t>
                        </m:r>
                      </m:e>
                      <m:sub>
                        <m:r>
                          <a:rPr lang="es-UY" sz="2200" b="1" i="1">
                            <a:latin typeface="Cambria Math"/>
                          </a:rPr>
                          <m:t>𝜺</m:t>
                        </m:r>
                      </m:sub>
                      <m:sup>
                        <m:r>
                          <a:rPr lang="es-UY" sz="2200" b="1" i="1">
                            <a:latin typeface="Cambria Math"/>
                          </a:rPr>
                          <m:t>𝟐</m:t>
                        </m:r>
                      </m:sup>
                    </m:sSubSup>
                  </m:oMath>
                </a14:m>
                <a:endParaRPr lang="es-UY" b="1" i="1" dirty="0"/>
              </a:p>
              <a:p>
                <a:pPr lvl="0"/>
                <a:endParaRPr lang="es-UY" dirty="0"/>
              </a:p>
              <a:p>
                <a:endParaRPr lang="es-UY" dirty="0"/>
              </a:p>
              <a:p>
                <a:endParaRPr lang="es-UY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9160" y="1484784"/>
                <a:ext cx="8229600" cy="4968552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3 Título"/>
          <p:cNvSpPr txBox="1">
            <a:spLocks/>
          </p:cNvSpPr>
          <p:nvPr/>
        </p:nvSpPr>
        <p:spPr>
          <a:xfrm>
            <a:off x="467544" y="1982625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UY" sz="2800" dirty="0">
              <a:latin typeface="+mn-lt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34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47139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728"/>
                <a:ext cx="8229600" cy="5593808"/>
              </a:xfrm>
            </p:spPr>
            <p:txBody>
              <a:bodyPr>
                <a:normAutofit/>
              </a:bodyPr>
              <a:lstStyle/>
              <a:p>
                <a:r>
                  <a:rPr lang="es-UY" sz="2000" dirty="0" smtClean="0"/>
                  <a:t>Con distintos supuestos respecto de la covarianza entre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Y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s-UY" sz="2000" b="1" i="1">
                            <a:latin typeface="Cambria Math"/>
                          </a:rPr>
                          <m:t>𝑴𝒐𝒏𝒕𝒐</m:t>
                        </m:r>
                      </m:e>
                      <m:sub>
                        <m:r>
                          <a:rPr lang="es-UY" sz="2000" b="1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s-UY" sz="2000" dirty="0" smtClean="0"/>
                  <a:t> y </a:t>
                </a:r>
                <a14:m>
                  <m:oMath xmlns:m="http://schemas.openxmlformats.org/officeDocument/2006/math">
                    <m:r>
                      <a:rPr lang="es-UY" sz="2000" b="1" i="1">
                        <a:latin typeface="Cambria Math"/>
                      </a:rPr>
                      <m:t>𝑵</m:t>
                    </m:r>
                    <m:r>
                      <a:rPr lang="es-UY" sz="2000" b="1" i="1">
                        <a:latin typeface="Cambria Math"/>
                      </a:rPr>
                      <m:t>° </m:t>
                    </m:r>
                    <m:r>
                      <a:rPr lang="es-UY" sz="2000" b="1" i="1">
                        <a:latin typeface="Cambria Math"/>
                      </a:rPr>
                      <m:t>𝒃𝒂𝒓𝒄𝒐𝒔</m:t>
                    </m:r>
                    <m:r>
                      <a:rPr lang="es-UY" sz="20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s-UY" sz="2000" dirty="0" smtClean="0"/>
                  <a:t> se estimaron dos modelos: “efectos fijos” y “efectos aleatorios”, con errores robustos a </a:t>
                </a:r>
                <a:r>
                  <a:rPr lang="es-UY" sz="2000" dirty="0" err="1" smtClean="0"/>
                  <a:t>heteroscedasticidad</a:t>
                </a:r>
                <a:r>
                  <a:rPr lang="es-UY" sz="2000" dirty="0" smtClean="0"/>
                  <a:t>.</a:t>
                </a:r>
              </a:p>
              <a:p>
                <a:r>
                  <a:rPr lang="es-UY" sz="2000" dirty="0" smtClean="0"/>
                  <a:t>En particular EA asume dicha covarianza es cero, mientras que EF no.</a:t>
                </a:r>
                <a:endParaRPr lang="es-UY" sz="2000" dirty="0"/>
              </a:p>
              <a:p>
                <a:r>
                  <a:rPr lang="es-UY" sz="2000" dirty="0" smtClean="0"/>
                  <a:t>Adicionalmente se estimó una regresión lineal (MCO) del gasto en función del número de barcos y variables de control. Los errores fueron </a:t>
                </a:r>
                <a:r>
                  <a:rPr lang="es-UY" sz="2000" dirty="0" err="1" smtClean="0"/>
                  <a:t>clusterizados</a:t>
                </a:r>
                <a:r>
                  <a:rPr lang="es-UY" sz="2000" dirty="0" smtClean="0"/>
                  <a:t> a nivel de individuo.</a:t>
                </a:r>
                <a:endParaRPr lang="es-UY" sz="2000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728"/>
                <a:ext cx="8229600" cy="5593808"/>
              </a:xfrm>
              <a:blipFill rotWithShape="1">
                <a:blip r:embed="rId2"/>
                <a:stretch>
                  <a:fillRect t="-654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0" name="Picture 4" descr="http://idea.uab.es/dcaramuta/Econome1/dieecono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" t="3286" r="3490" b="7799"/>
          <a:stretch/>
        </p:blipFill>
        <p:spPr bwMode="auto">
          <a:xfrm>
            <a:off x="3059832" y="3717032"/>
            <a:ext cx="3301133" cy="275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35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06920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066800"/>
          </a:xfrm>
        </p:spPr>
        <p:txBody>
          <a:bodyPr>
            <a:normAutofit/>
          </a:bodyPr>
          <a:lstStyle/>
          <a:p>
            <a:r>
              <a:rPr lang="es-UY" sz="3600" dirty="0" smtClean="0">
                <a:latin typeface="+mn-lt"/>
              </a:rPr>
              <a:t>Resultados</a:t>
            </a:r>
            <a:endParaRPr lang="es-UY" sz="3600" dirty="0">
              <a:latin typeface="+mn-lt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479389"/>
              </p:ext>
            </p:extLst>
          </p:nvPr>
        </p:nvGraphicFramePr>
        <p:xfrm>
          <a:off x="899592" y="1556792"/>
          <a:ext cx="7488832" cy="21234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496278"/>
                <a:gridCol w="1968218"/>
                <a:gridCol w="3024336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s-UY" sz="1600" b="1" dirty="0" smtClean="0"/>
                        <a:t>Efecto de 1 barco adicional sobre el gasto </a:t>
                      </a:r>
                      <a:r>
                        <a:rPr lang="es-UY" sz="1600" b="1" baseline="0" dirty="0" smtClean="0"/>
                        <a:t>por turista, en UYP.</a:t>
                      </a:r>
                      <a:endParaRPr lang="es-UY" sz="1600" b="1" dirty="0" smtClean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U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UY" b="1" dirty="0" smtClean="0">
                          <a:solidFill>
                            <a:schemeClr val="tx2"/>
                          </a:solidFill>
                        </a:rPr>
                        <a:t>Modelo</a:t>
                      </a:r>
                    </a:p>
                    <a:p>
                      <a:r>
                        <a:rPr lang="es-UY" b="1" dirty="0" smtClean="0">
                          <a:solidFill>
                            <a:schemeClr val="tx2"/>
                          </a:solidFill>
                        </a:rPr>
                        <a:t>estimado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UY" b="1" dirty="0" smtClean="0">
                          <a:solidFill>
                            <a:schemeClr val="tx2"/>
                          </a:solidFill>
                        </a:rPr>
                        <a:t>Estimación</a:t>
                      </a:r>
                      <a:r>
                        <a:rPr lang="es-UY" b="1" baseline="0" dirty="0" smtClean="0">
                          <a:solidFill>
                            <a:schemeClr val="tx2"/>
                          </a:solidFill>
                        </a:rPr>
                        <a:t> puntual </a:t>
                      </a:r>
                      <a:endParaRPr lang="es-UY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UY" b="1" dirty="0" smtClean="0">
                          <a:solidFill>
                            <a:schemeClr val="tx2"/>
                          </a:solidFill>
                        </a:rPr>
                        <a:t>Intervalo</a:t>
                      </a:r>
                      <a:r>
                        <a:rPr lang="es-UY" b="1" baseline="0" dirty="0" smtClean="0">
                          <a:solidFill>
                            <a:schemeClr val="tx2"/>
                          </a:solidFill>
                        </a:rPr>
                        <a:t> de confianza</a:t>
                      </a:r>
                      <a:endParaRPr lang="es-UY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UY" dirty="0" smtClean="0"/>
                        <a:t>Efectos</a:t>
                      </a:r>
                      <a:r>
                        <a:rPr lang="es-UY" baseline="0" dirty="0" smtClean="0"/>
                        <a:t> aleatorios</a:t>
                      </a:r>
                      <a:endParaRPr lang="es-U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UY" sz="1800" b="1" kern="1200" dirty="0" smtClean="0">
                          <a:effectLst/>
                        </a:rPr>
                        <a:t>-635,6</a:t>
                      </a:r>
                      <a:endParaRPr lang="es-UY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UY" sz="1800" b="1" kern="1200" dirty="0" smtClean="0">
                          <a:effectLst/>
                        </a:rPr>
                        <a:t>(-788,3 - -482,8)</a:t>
                      </a:r>
                      <a:endParaRPr lang="es-UY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UY" dirty="0" smtClean="0"/>
                        <a:t>Efectos fijos</a:t>
                      </a:r>
                      <a:endParaRPr lang="es-U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UY" sz="1800" kern="1200" dirty="0" smtClean="0">
                          <a:effectLst/>
                        </a:rPr>
                        <a:t>-631,8</a:t>
                      </a:r>
                      <a:endParaRPr lang="es-U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UY" sz="1800" kern="1200" dirty="0" smtClean="0">
                          <a:effectLst/>
                        </a:rPr>
                        <a:t>(-785,2 - -478,5)</a:t>
                      </a:r>
                      <a:endParaRPr lang="es-U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UY" dirty="0" smtClean="0"/>
                        <a:t>Mínimos</a:t>
                      </a:r>
                      <a:r>
                        <a:rPr lang="es-UY" baseline="0" dirty="0" smtClean="0"/>
                        <a:t> cuadrados</a:t>
                      </a:r>
                      <a:endParaRPr lang="es-U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UY" sz="1800" kern="1200" dirty="0" smtClean="0">
                          <a:effectLst/>
                        </a:rPr>
                        <a:t>-734,6</a:t>
                      </a:r>
                      <a:endParaRPr lang="es-U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UY" sz="1800" kern="1200" dirty="0" smtClean="0">
                          <a:effectLst/>
                        </a:rPr>
                        <a:t>(-955,6 - -513,7)</a:t>
                      </a:r>
                      <a:endParaRPr lang="es-UY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727114"/>
              </p:ext>
            </p:extLst>
          </p:nvPr>
        </p:nvGraphicFramePr>
        <p:xfrm>
          <a:off x="899592" y="4005064"/>
          <a:ext cx="7488832" cy="23317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496277"/>
                <a:gridCol w="2025281"/>
                <a:gridCol w="2967274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s-UY" sz="1600" b="1" dirty="0" smtClean="0"/>
                        <a:t>Efecto de 1 barco adicional sobre el gasto </a:t>
                      </a:r>
                      <a:r>
                        <a:rPr lang="es-UY" sz="1600" b="1" baseline="0" dirty="0" smtClean="0"/>
                        <a:t>total por temporada, en USD.</a:t>
                      </a:r>
                      <a:endParaRPr lang="es-UY" sz="1600" b="1" dirty="0" smtClean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U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UY" b="1" dirty="0" smtClean="0">
                          <a:solidFill>
                            <a:schemeClr val="tx2"/>
                          </a:solidFill>
                        </a:rPr>
                        <a:t>Modelo</a:t>
                      </a:r>
                    </a:p>
                    <a:p>
                      <a:r>
                        <a:rPr lang="es-UY" b="1" dirty="0" smtClean="0">
                          <a:solidFill>
                            <a:schemeClr val="tx2"/>
                          </a:solidFill>
                        </a:rPr>
                        <a:t>estimado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UY" b="1" dirty="0" smtClean="0">
                          <a:solidFill>
                            <a:schemeClr val="tx2"/>
                          </a:solidFill>
                        </a:rPr>
                        <a:t>Estimación</a:t>
                      </a:r>
                      <a:r>
                        <a:rPr lang="es-UY" b="1" baseline="0" dirty="0" smtClean="0">
                          <a:solidFill>
                            <a:schemeClr val="tx2"/>
                          </a:solidFill>
                        </a:rPr>
                        <a:t> puntual </a:t>
                      </a:r>
                      <a:endParaRPr lang="es-UY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UY" b="1" dirty="0" smtClean="0">
                          <a:solidFill>
                            <a:schemeClr val="tx2"/>
                          </a:solidFill>
                        </a:rPr>
                        <a:t>Intervalo</a:t>
                      </a:r>
                      <a:r>
                        <a:rPr lang="es-UY" b="1" baseline="0" dirty="0" smtClean="0">
                          <a:solidFill>
                            <a:schemeClr val="tx2"/>
                          </a:solidFill>
                        </a:rPr>
                        <a:t> de confianza</a:t>
                      </a:r>
                      <a:endParaRPr lang="es-UY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UY" dirty="0" smtClean="0"/>
                        <a:t>Efectos</a:t>
                      </a:r>
                      <a:r>
                        <a:rPr lang="es-UY" baseline="0" dirty="0" smtClean="0"/>
                        <a:t> aleatorios</a:t>
                      </a:r>
                      <a:endParaRPr lang="es-U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b="1" dirty="0" smtClean="0"/>
                        <a:t>-866.727</a:t>
                      </a:r>
                      <a:endParaRPr lang="es-UY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b="1" dirty="0" smtClean="0"/>
                        <a:t>(-1.074.954 - -658.364)</a:t>
                      </a:r>
                      <a:endParaRPr lang="es-UY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UY" dirty="0" smtClean="0"/>
                        <a:t>Efectos fijos</a:t>
                      </a:r>
                      <a:endParaRPr lang="es-U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dirty="0" smtClean="0"/>
                        <a:t>-861.545</a:t>
                      </a:r>
                      <a:endParaRPr lang="es-U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dirty="0" smtClean="0"/>
                        <a:t>(-1.070.727 -</a:t>
                      </a:r>
                      <a:r>
                        <a:rPr lang="es-UY" baseline="0" dirty="0" smtClean="0"/>
                        <a:t> -652.500)</a:t>
                      </a:r>
                      <a:endParaRPr lang="es-U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UY" dirty="0" smtClean="0"/>
                        <a:t>Mínimos</a:t>
                      </a:r>
                      <a:r>
                        <a:rPr lang="es-UY" baseline="0" dirty="0" smtClean="0"/>
                        <a:t> cuadrados</a:t>
                      </a:r>
                      <a:endParaRPr lang="es-U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dirty="0" smtClean="0"/>
                        <a:t>-1.001.727</a:t>
                      </a:r>
                      <a:endParaRPr lang="es-U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dirty="0" smtClean="0"/>
                        <a:t>(-1.303.091 - -700.500)</a:t>
                      </a:r>
                      <a:endParaRPr lang="es-UY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36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06920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66800"/>
          </a:xfrm>
        </p:spPr>
        <p:txBody>
          <a:bodyPr>
            <a:normAutofit/>
          </a:bodyPr>
          <a:lstStyle/>
          <a:p>
            <a:r>
              <a:rPr lang="es-UY" sz="2800" dirty="0" smtClean="0">
                <a:latin typeface="+mn-lt"/>
              </a:rPr>
              <a:t>Sesgo estratégico: respuestas “sospechosas”</a:t>
            </a:r>
            <a:endParaRPr lang="es-UY" sz="2800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484784"/>
            <a:ext cx="8507288" cy="5112568"/>
          </a:xfrm>
        </p:spPr>
        <p:txBody>
          <a:bodyPr>
            <a:noAutofit/>
          </a:bodyPr>
          <a:lstStyle/>
          <a:p>
            <a:pPr marL="109728" lvl="0" indent="0">
              <a:buNone/>
            </a:pPr>
            <a:r>
              <a:rPr lang="es-UY" sz="1800" dirty="0" smtClean="0"/>
              <a:t>A)  Con 1 </a:t>
            </a:r>
            <a:r>
              <a:rPr lang="es-UY" sz="1800" dirty="0"/>
              <a:t>barco no redujeron la estadía pero que con 2 barcos </a:t>
            </a:r>
            <a:r>
              <a:rPr lang="es-UY" sz="1800" dirty="0" smtClean="0"/>
              <a:t>reducirían </a:t>
            </a:r>
            <a:r>
              <a:rPr lang="es-UY" sz="1800" dirty="0"/>
              <a:t>la estadía más de 90</a:t>
            </a:r>
            <a:r>
              <a:rPr lang="es-UY" sz="1800" dirty="0" smtClean="0"/>
              <a:t>%.</a:t>
            </a:r>
          </a:p>
          <a:p>
            <a:pPr lvl="0"/>
            <a:endParaRPr lang="es-UY" sz="1800" dirty="0"/>
          </a:p>
          <a:p>
            <a:pPr marL="109728" lvl="0" indent="0">
              <a:buNone/>
            </a:pPr>
            <a:r>
              <a:rPr lang="es-UY" sz="1800" dirty="0" smtClean="0"/>
              <a:t>B)  No </a:t>
            </a:r>
            <a:r>
              <a:rPr lang="es-UY" sz="1800" dirty="0"/>
              <a:t>redujeron la estadía con 1 barco pero que con 3 barcos la reducirían más de 90%. </a:t>
            </a:r>
            <a:r>
              <a:rPr lang="es-UY" sz="1800" dirty="0" smtClean="0"/>
              <a:t>Además son personas </a:t>
            </a:r>
            <a:r>
              <a:rPr lang="es-UY" sz="1800" dirty="0"/>
              <a:t>muy fieles a La Paloma </a:t>
            </a:r>
            <a:r>
              <a:rPr lang="es-UY" sz="1800" dirty="0" smtClean="0"/>
              <a:t>(&gt;10 </a:t>
            </a:r>
            <a:r>
              <a:rPr lang="es-UY" sz="1800" dirty="0"/>
              <a:t>temporadas </a:t>
            </a:r>
            <a:r>
              <a:rPr lang="es-UY" sz="1800" dirty="0" smtClean="0"/>
              <a:t>en LP y estadía &gt; 20 días).</a:t>
            </a:r>
          </a:p>
          <a:p>
            <a:pPr lvl="0"/>
            <a:endParaRPr lang="es-UY" sz="1800" dirty="0"/>
          </a:p>
          <a:p>
            <a:pPr marL="109728" lvl="0" indent="0">
              <a:buNone/>
            </a:pPr>
            <a:r>
              <a:rPr lang="es-UY" sz="1800" dirty="0" smtClean="0"/>
              <a:t>C)  Reducen más </a:t>
            </a:r>
            <a:r>
              <a:rPr lang="es-UY" sz="1800" dirty="0"/>
              <a:t>del 90% su estadía en algún </a:t>
            </a:r>
            <a:r>
              <a:rPr lang="es-UY" sz="1800" dirty="0" smtClean="0"/>
              <a:t>escenario pero no declaran efectos sobre ruido, vista, etc.</a:t>
            </a:r>
          </a:p>
          <a:p>
            <a:pPr lvl="0"/>
            <a:endParaRPr lang="es-UY" sz="1800" dirty="0"/>
          </a:p>
          <a:p>
            <a:pPr marL="109728" lvl="0" indent="0">
              <a:buNone/>
            </a:pPr>
            <a:r>
              <a:rPr lang="es-UY" sz="1800" dirty="0" smtClean="0"/>
              <a:t>D)  Si La </a:t>
            </a:r>
            <a:r>
              <a:rPr lang="es-UY" sz="1800" dirty="0"/>
              <a:t>Aguada, Bahía  </a:t>
            </a:r>
            <a:r>
              <a:rPr lang="es-UY" sz="1800" dirty="0" smtClean="0"/>
              <a:t>o Costa </a:t>
            </a:r>
            <a:r>
              <a:rPr lang="es-UY" sz="1800" dirty="0"/>
              <a:t>Azul no estaban entre las playas de primera, segunda o tercera mayor </a:t>
            </a:r>
            <a:r>
              <a:rPr lang="es-UY" sz="1800" dirty="0" smtClean="0"/>
              <a:t>concurrencia </a:t>
            </a:r>
            <a:r>
              <a:rPr lang="es-UY" sz="1800" dirty="0"/>
              <a:t>y </a:t>
            </a:r>
            <a:r>
              <a:rPr lang="es-UY" sz="1800" dirty="0" smtClean="0"/>
              <a:t>reducen </a:t>
            </a:r>
            <a:r>
              <a:rPr lang="es-UY" sz="1800" dirty="0"/>
              <a:t>más del </a:t>
            </a:r>
            <a:r>
              <a:rPr lang="es-UY" sz="1800" dirty="0" smtClean="0"/>
              <a:t>90%.</a:t>
            </a:r>
          </a:p>
          <a:p>
            <a:pPr lvl="0"/>
            <a:endParaRPr lang="es-UY" sz="1800" dirty="0"/>
          </a:p>
          <a:p>
            <a:pPr marL="109728" indent="0">
              <a:buNone/>
            </a:pPr>
            <a:r>
              <a:rPr lang="es-UY" sz="1800" dirty="0" smtClean="0"/>
              <a:t>E</a:t>
            </a:r>
            <a:r>
              <a:rPr lang="es-UY" sz="1800" dirty="0"/>
              <a:t>) Uruguayos fieles a La Paloma que reducen la estadía más de 90% en algún caso.</a:t>
            </a:r>
          </a:p>
          <a:p>
            <a:pPr marL="109728" lvl="0" indent="0">
              <a:buNone/>
            </a:pPr>
            <a:endParaRPr lang="es-UY" sz="1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37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27351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38</a:t>
            </a:fld>
            <a:endParaRPr lang="es-UY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847591"/>
              </p:ext>
            </p:extLst>
          </p:nvPr>
        </p:nvGraphicFramePr>
        <p:xfrm>
          <a:off x="539552" y="1844824"/>
          <a:ext cx="8136904" cy="330514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040140"/>
                <a:gridCol w="1912187"/>
                <a:gridCol w="1008112"/>
                <a:gridCol w="757511"/>
                <a:gridCol w="1173346"/>
                <a:gridCol w="1173346"/>
                <a:gridCol w="1072262"/>
              </a:tblGrid>
              <a:tr h="392044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dirty="0">
                          <a:effectLst/>
                        </a:rPr>
                        <a:t>Cuadro 20. Cantidad de personas que reducen la </a:t>
                      </a:r>
                      <a:r>
                        <a:rPr lang="es-UY" sz="1600" dirty="0" smtClean="0">
                          <a:effectLst/>
                        </a:rPr>
                        <a:t>estadía, </a:t>
                      </a:r>
                      <a:r>
                        <a:rPr lang="es-UY" sz="1600" dirty="0">
                          <a:effectLst/>
                        </a:rPr>
                        <a:t>según número de </a:t>
                      </a:r>
                      <a:r>
                        <a:rPr lang="es-UY" sz="1600" dirty="0" smtClean="0">
                          <a:effectLst/>
                        </a:rPr>
                        <a:t>barcos.</a:t>
                      </a:r>
                      <a:endParaRPr lang="es-UY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</a:tr>
              <a:tr h="392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Grupo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b="1" dirty="0">
                          <a:effectLst/>
                        </a:rPr>
                        <a:t>No. sospechosos</a:t>
                      </a:r>
                      <a:endParaRPr lang="es-UY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b="1" dirty="0">
                          <a:effectLst/>
                        </a:rPr>
                        <a:t>1</a:t>
                      </a:r>
                      <a:endParaRPr lang="es-UY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b="1" dirty="0">
                          <a:effectLst/>
                        </a:rPr>
                        <a:t>2</a:t>
                      </a:r>
                      <a:endParaRPr lang="es-UY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b="1" dirty="0">
                          <a:effectLst/>
                        </a:rPr>
                        <a:t>3</a:t>
                      </a:r>
                      <a:endParaRPr lang="es-UY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b="1" dirty="0">
                          <a:effectLst/>
                        </a:rPr>
                        <a:t>4</a:t>
                      </a:r>
                      <a:endParaRPr lang="es-UY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b="1" dirty="0">
                          <a:effectLst/>
                        </a:rPr>
                        <a:t>5</a:t>
                      </a:r>
                      <a:endParaRPr lang="es-UY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Base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0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6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41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29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53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37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A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19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6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22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29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35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37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B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1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6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22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28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35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36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C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1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6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22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28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35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35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D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dirty="0">
                          <a:effectLst/>
                        </a:rPr>
                        <a:t>12</a:t>
                      </a:r>
                      <a:endParaRPr lang="es-UY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6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18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23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28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30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E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UY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UY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UY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UY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UY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UY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38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39</a:t>
            </a:fld>
            <a:endParaRPr lang="es-UY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931904"/>
              </p:ext>
            </p:extLst>
          </p:nvPr>
        </p:nvGraphicFramePr>
        <p:xfrm>
          <a:off x="683568" y="1772816"/>
          <a:ext cx="7848870" cy="3079292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307539"/>
                <a:gridCol w="1307539"/>
                <a:gridCol w="1308448"/>
                <a:gridCol w="1308448"/>
                <a:gridCol w="1308448"/>
                <a:gridCol w="1308448"/>
              </a:tblGrid>
              <a:tr h="57606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b="1" dirty="0" smtClean="0">
                          <a:effectLst/>
                        </a:rPr>
                        <a:t>Cantidad </a:t>
                      </a:r>
                      <a:r>
                        <a:rPr lang="es-UY" sz="1600" b="1" dirty="0">
                          <a:effectLst/>
                        </a:rPr>
                        <a:t>promedio de días perdidos por </a:t>
                      </a:r>
                      <a:r>
                        <a:rPr lang="es-UY" sz="1600" b="1" dirty="0" smtClean="0">
                          <a:effectLst/>
                        </a:rPr>
                        <a:t>persona, </a:t>
                      </a:r>
                      <a:r>
                        <a:rPr lang="es-UY" sz="1600" b="1" dirty="0">
                          <a:effectLst/>
                        </a:rPr>
                        <a:t>según número de </a:t>
                      </a:r>
                      <a:r>
                        <a:rPr lang="es-UY" sz="1600" b="1" dirty="0" smtClean="0">
                          <a:effectLst/>
                        </a:rPr>
                        <a:t>barcos.</a:t>
                      </a:r>
                      <a:endParaRPr lang="es-UY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</a:tr>
              <a:tr h="357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b="1">
                          <a:effectLst/>
                        </a:rPr>
                        <a:t>Grupo</a:t>
                      </a:r>
                      <a:endParaRPr lang="es-UY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b="1">
                          <a:effectLst/>
                        </a:rPr>
                        <a:t>1</a:t>
                      </a:r>
                      <a:endParaRPr lang="es-UY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b="1">
                          <a:effectLst/>
                        </a:rPr>
                        <a:t>2</a:t>
                      </a:r>
                      <a:endParaRPr lang="es-UY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b="1">
                          <a:effectLst/>
                        </a:rPr>
                        <a:t>3</a:t>
                      </a:r>
                      <a:endParaRPr lang="es-UY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b="1">
                          <a:effectLst/>
                        </a:rPr>
                        <a:t>4</a:t>
                      </a:r>
                      <a:endParaRPr lang="es-UY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b="1" dirty="0">
                          <a:effectLst/>
                        </a:rPr>
                        <a:t>5</a:t>
                      </a:r>
                      <a:endParaRPr lang="es-UY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b="1">
                          <a:effectLst/>
                        </a:rPr>
                        <a:t>Base</a:t>
                      </a:r>
                      <a:endParaRPr lang="es-UY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b="0">
                          <a:effectLst/>
                        </a:rPr>
                        <a:t>0,11</a:t>
                      </a:r>
                      <a:endParaRPr lang="es-UY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b="0">
                          <a:effectLst/>
                        </a:rPr>
                        <a:t>2,6</a:t>
                      </a:r>
                      <a:endParaRPr lang="es-UY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b="0">
                          <a:effectLst/>
                        </a:rPr>
                        <a:t>1,4</a:t>
                      </a:r>
                      <a:endParaRPr lang="es-UY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b="0">
                          <a:effectLst/>
                        </a:rPr>
                        <a:t>4,0</a:t>
                      </a:r>
                      <a:endParaRPr lang="es-UY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b="0">
                          <a:effectLst/>
                        </a:rPr>
                        <a:t>2,4</a:t>
                      </a:r>
                      <a:endParaRPr lang="es-UY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b="1">
                          <a:effectLst/>
                        </a:rPr>
                        <a:t>A</a:t>
                      </a:r>
                      <a:endParaRPr lang="es-UY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b="0" dirty="0">
                          <a:effectLst/>
                        </a:rPr>
                        <a:t>0,11</a:t>
                      </a:r>
                      <a:endParaRPr lang="es-UY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b="0" dirty="0">
                          <a:effectLst/>
                        </a:rPr>
                        <a:t>1,1</a:t>
                      </a:r>
                      <a:endParaRPr lang="es-UY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b="0">
                          <a:effectLst/>
                        </a:rPr>
                        <a:t>1,4</a:t>
                      </a:r>
                      <a:endParaRPr lang="es-UY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b="0">
                          <a:effectLst/>
                        </a:rPr>
                        <a:t>2,8</a:t>
                      </a:r>
                      <a:endParaRPr lang="es-UY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b="0">
                          <a:effectLst/>
                        </a:rPr>
                        <a:t>2,4</a:t>
                      </a:r>
                      <a:endParaRPr lang="es-UY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b="1">
                          <a:effectLst/>
                        </a:rPr>
                        <a:t>B</a:t>
                      </a:r>
                      <a:endParaRPr lang="es-UY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b="0">
                          <a:effectLst/>
                        </a:rPr>
                        <a:t>0,11</a:t>
                      </a:r>
                      <a:endParaRPr lang="es-UY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b="0">
                          <a:effectLst/>
                        </a:rPr>
                        <a:t>1,1</a:t>
                      </a:r>
                      <a:endParaRPr lang="es-UY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b="0">
                          <a:effectLst/>
                        </a:rPr>
                        <a:t>1,3</a:t>
                      </a:r>
                      <a:endParaRPr lang="es-UY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b="0">
                          <a:effectLst/>
                        </a:rPr>
                        <a:t>2,8</a:t>
                      </a:r>
                      <a:endParaRPr lang="es-UY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b="0">
                          <a:effectLst/>
                        </a:rPr>
                        <a:t>2,3</a:t>
                      </a:r>
                      <a:endParaRPr lang="es-UY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b="1">
                          <a:effectLst/>
                        </a:rPr>
                        <a:t>C</a:t>
                      </a:r>
                      <a:endParaRPr lang="es-UY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b="0">
                          <a:effectLst/>
                        </a:rPr>
                        <a:t>0,11</a:t>
                      </a:r>
                      <a:endParaRPr lang="es-UY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b="0">
                          <a:effectLst/>
                        </a:rPr>
                        <a:t>1,1</a:t>
                      </a:r>
                      <a:endParaRPr lang="es-UY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b="0">
                          <a:effectLst/>
                        </a:rPr>
                        <a:t>1,3</a:t>
                      </a:r>
                      <a:endParaRPr lang="es-UY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b="0">
                          <a:effectLst/>
                        </a:rPr>
                        <a:t>2,8</a:t>
                      </a:r>
                      <a:endParaRPr lang="es-UY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b="0">
                          <a:effectLst/>
                        </a:rPr>
                        <a:t>2,3</a:t>
                      </a:r>
                      <a:endParaRPr lang="es-UY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b="1">
                          <a:effectLst/>
                        </a:rPr>
                        <a:t>D</a:t>
                      </a:r>
                      <a:endParaRPr lang="es-UY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b="0" dirty="0">
                          <a:effectLst/>
                        </a:rPr>
                        <a:t>0,12</a:t>
                      </a:r>
                      <a:endParaRPr lang="es-UY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b="0">
                          <a:effectLst/>
                        </a:rPr>
                        <a:t>0,9</a:t>
                      </a:r>
                      <a:endParaRPr lang="es-UY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b="0">
                          <a:effectLst/>
                        </a:rPr>
                        <a:t>1,0</a:t>
                      </a:r>
                      <a:endParaRPr lang="es-UY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b="0">
                          <a:effectLst/>
                        </a:rPr>
                        <a:t>2,1</a:t>
                      </a:r>
                      <a:endParaRPr lang="es-UY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b="0">
                          <a:effectLst/>
                        </a:rPr>
                        <a:t>2,0</a:t>
                      </a:r>
                      <a:endParaRPr lang="es-UY" sz="2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b="1">
                          <a:effectLst/>
                        </a:rPr>
                        <a:t>E</a:t>
                      </a:r>
                      <a:endParaRPr lang="es-UY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UY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UY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UY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UY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UY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20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s-UY" dirty="0" smtClean="0">
                <a:latin typeface="+mn-lt"/>
                <a:cs typeface="Times New Roman" panose="02020603050405020304" pitchFamily="18" charset="0"/>
              </a:rPr>
              <a:t>Metodología</a:t>
            </a:r>
            <a:endParaRPr lang="es-UY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772816"/>
            <a:ext cx="8640960" cy="4945736"/>
          </a:xfrm>
        </p:spPr>
        <p:txBody>
          <a:bodyPr>
            <a:normAutofit/>
          </a:bodyPr>
          <a:lstStyle/>
          <a:p>
            <a:pPr algn="just"/>
            <a:endParaRPr lang="es-UY" sz="2000" dirty="0" smtClean="0">
              <a:cs typeface="Times New Roman" panose="02020603050405020304" pitchFamily="18" charset="0"/>
            </a:endParaRPr>
          </a:p>
          <a:p>
            <a:pPr algn="just"/>
            <a:r>
              <a:rPr lang="es-UY" sz="2000" dirty="0" smtClean="0">
                <a:cs typeface="Times New Roman" panose="02020603050405020304" pitchFamily="18" charset="0"/>
              </a:rPr>
              <a:t>Convencional en economía: Encuesta (realizada </a:t>
            </a:r>
            <a:r>
              <a:rPr lang="es-UY" sz="2000" dirty="0">
                <a:cs typeface="Times New Roman" panose="02020603050405020304" pitchFamily="18" charset="0"/>
              </a:rPr>
              <a:t>por </a:t>
            </a:r>
            <a:r>
              <a:rPr lang="es-UY" sz="2000" dirty="0" smtClean="0">
                <a:cs typeface="Times New Roman" panose="02020603050405020304" pitchFamily="18" charset="0"/>
              </a:rPr>
              <a:t>FACTUM)</a:t>
            </a:r>
          </a:p>
          <a:p>
            <a:pPr algn="just"/>
            <a:endParaRPr lang="es-UY" sz="2000" dirty="0">
              <a:cs typeface="Times New Roman" panose="02020603050405020304" pitchFamily="18" charset="0"/>
            </a:endParaRPr>
          </a:p>
          <a:p>
            <a:pPr algn="just"/>
            <a:r>
              <a:rPr lang="es-UY" sz="2000" dirty="0" smtClean="0">
                <a:cs typeface="Times New Roman" panose="02020603050405020304" pitchFamily="18" charset="0"/>
              </a:rPr>
              <a:t>Inspirado en métodos “costo del viaje” y “valoración contingente”</a:t>
            </a:r>
          </a:p>
          <a:p>
            <a:pPr algn="just"/>
            <a:endParaRPr lang="es-UY" sz="2000" dirty="0">
              <a:cs typeface="Times New Roman" panose="02020603050405020304" pitchFamily="18" charset="0"/>
            </a:endParaRPr>
          </a:p>
          <a:p>
            <a:pPr algn="just"/>
            <a:r>
              <a:rPr lang="es-UY" sz="2000" dirty="0" smtClean="0">
                <a:cs typeface="Times New Roman" panose="02020603050405020304" pitchFamily="18" charset="0"/>
              </a:rPr>
              <a:t>400 personas</a:t>
            </a:r>
          </a:p>
          <a:p>
            <a:pPr algn="just"/>
            <a:endParaRPr lang="es-UY" sz="2000" dirty="0">
              <a:cs typeface="Times New Roman" panose="02020603050405020304" pitchFamily="18" charset="0"/>
            </a:endParaRPr>
          </a:p>
          <a:p>
            <a:pPr algn="just"/>
            <a:r>
              <a:rPr lang="es-UY" sz="2000" dirty="0" smtClean="0">
                <a:cs typeface="Times New Roman" panose="02020603050405020304" pitchFamily="18" charset="0"/>
              </a:rPr>
              <a:t>Enero - febrero de 2014 </a:t>
            </a:r>
          </a:p>
          <a:p>
            <a:pPr algn="just"/>
            <a:endParaRPr lang="es-UY" sz="2000" dirty="0">
              <a:cs typeface="Times New Roman" panose="02020603050405020304" pitchFamily="18" charset="0"/>
            </a:endParaRPr>
          </a:p>
          <a:p>
            <a:pPr algn="just"/>
            <a:r>
              <a:rPr lang="es-UY" sz="2000" dirty="0" smtClean="0">
                <a:cs typeface="Times New Roman" panose="02020603050405020304" pitchFamily="18" charset="0"/>
              </a:rPr>
              <a:t>Modalidad cara a cara, duración 12 – 15 min</a:t>
            </a:r>
          </a:p>
          <a:p>
            <a:pPr algn="just"/>
            <a:endParaRPr lang="es-UY" sz="2000" dirty="0" smtClean="0">
              <a:cs typeface="Times New Roman" panose="02020603050405020304" pitchFamily="18" charset="0"/>
            </a:endParaRPr>
          </a:p>
          <a:p>
            <a:pPr algn="just"/>
            <a:r>
              <a:rPr lang="es-UY" sz="2000" dirty="0" smtClean="0">
                <a:cs typeface="Times New Roman" panose="02020603050405020304" pitchFamily="18" charset="0"/>
              </a:rPr>
              <a:t>Muestra final: 383 observaciones.</a:t>
            </a:r>
          </a:p>
          <a:p>
            <a:endParaRPr lang="es-UY" sz="2400" dirty="0" smtClean="0"/>
          </a:p>
          <a:p>
            <a:endParaRPr lang="es-UY" sz="2400" dirty="0" smtClean="0"/>
          </a:p>
          <a:p>
            <a:endParaRPr lang="es-UY" sz="2400" dirty="0" smtClean="0"/>
          </a:p>
          <a:p>
            <a:endParaRPr lang="es-UY" sz="2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4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98427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245638"/>
              </p:ext>
            </p:extLst>
          </p:nvPr>
        </p:nvGraphicFramePr>
        <p:xfrm>
          <a:off x="611560" y="1844824"/>
          <a:ext cx="7992888" cy="3303222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331532"/>
                <a:gridCol w="1331532"/>
                <a:gridCol w="1332456"/>
                <a:gridCol w="1332456"/>
                <a:gridCol w="1332456"/>
                <a:gridCol w="1332456"/>
              </a:tblGrid>
              <a:tr h="36004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dirty="0" smtClean="0">
                          <a:effectLst/>
                        </a:rPr>
                        <a:t>Gasto </a:t>
                      </a:r>
                      <a:r>
                        <a:rPr lang="es-UY" sz="1600" dirty="0">
                          <a:effectLst/>
                        </a:rPr>
                        <a:t>total promedio perdido por </a:t>
                      </a:r>
                      <a:r>
                        <a:rPr lang="es-UY" sz="1600" dirty="0" smtClean="0">
                          <a:effectLst/>
                        </a:rPr>
                        <a:t>persona</a:t>
                      </a:r>
                      <a:r>
                        <a:rPr lang="es-UY" sz="1600" baseline="0" dirty="0" smtClean="0">
                          <a:effectLst/>
                        </a:rPr>
                        <a:t> </a:t>
                      </a:r>
                      <a:r>
                        <a:rPr lang="es-UY" sz="1600" dirty="0" smtClean="0">
                          <a:effectLst/>
                        </a:rPr>
                        <a:t>según </a:t>
                      </a:r>
                      <a:r>
                        <a:rPr lang="es-UY" sz="1600" dirty="0">
                          <a:effectLst/>
                        </a:rPr>
                        <a:t>número de </a:t>
                      </a:r>
                      <a:r>
                        <a:rPr lang="es-UY" sz="1600" dirty="0" smtClean="0">
                          <a:effectLst/>
                        </a:rPr>
                        <a:t>barcos, en pesos uruguayos de enero – febrero 2014.</a:t>
                      </a:r>
                      <a:endParaRPr lang="es-UY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</a:tr>
              <a:tr h="391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Grupo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b="1" dirty="0">
                          <a:effectLst/>
                        </a:rPr>
                        <a:t>1</a:t>
                      </a:r>
                      <a:endParaRPr lang="es-UY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b="1" dirty="0">
                          <a:effectLst/>
                        </a:rPr>
                        <a:t>2</a:t>
                      </a:r>
                      <a:endParaRPr lang="es-UY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b="1" dirty="0">
                          <a:effectLst/>
                        </a:rPr>
                        <a:t>3</a:t>
                      </a:r>
                      <a:endParaRPr lang="es-UY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b="1" dirty="0">
                          <a:effectLst/>
                        </a:rPr>
                        <a:t>4</a:t>
                      </a:r>
                      <a:endParaRPr lang="es-UY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b="1" dirty="0">
                          <a:effectLst/>
                        </a:rPr>
                        <a:t>5</a:t>
                      </a:r>
                      <a:endParaRPr lang="es-UY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dirty="0">
                          <a:effectLst/>
                        </a:rPr>
                        <a:t>Base</a:t>
                      </a:r>
                      <a:endParaRPr lang="es-UY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91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2.128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dirty="0">
                          <a:effectLst/>
                        </a:rPr>
                        <a:t>928</a:t>
                      </a:r>
                      <a:endParaRPr lang="es-UY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3.160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1.726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A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96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dirty="0">
                          <a:effectLst/>
                        </a:rPr>
                        <a:t>1.027</a:t>
                      </a:r>
                      <a:endParaRPr lang="es-UY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928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2.307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1.726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B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96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1.027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863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2.307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1.665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C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96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1.027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869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2.307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1.669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D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dirty="0">
                          <a:effectLst/>
                        </a:rPr>
                        <a:t>100</a:t>
                      </a:r>
                      <a:endParaRPr lang="es-UY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751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735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1.520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1.515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E</a:t>
                      </a:r>
                      <a:endParaRPr lang="es-UY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UY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UY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UY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UY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1.277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UY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1.292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40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53979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507288" cy="1066800"/>
          </a:xfrm>
        </p:spPr>
        <p:txBody>
          <a:bodyPr>
            <a:normAutofit fontScale="90000"/>
          </a:bodyPr>
          <a:lstStyle/>
          <a:p>
            <a:r>
              <a:rPr lang="es-UY" dirty="0" smtClean="0">
                <a:latin typeface="+mn-lt"/>
              </a:rPr>
              <a:t>Enfoque alternativo: tomar la reducción con 1b. entre quienes sabían</a:t>
            </a:r>
            <a:endParaRPr lang="es-UY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88840"/>
            <a:ext cx="8424936" cy="432511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UY" sz="2400" dirty="0" smtClean="0"/>
              <a:t>En este caso cada barco adicional en el puerto haría que el gasto por temporada en LP se reduzca en </a:t>
            </a:r>
            <a:r>
              <a:rPr lang="es-UY" sz="2400" b="1" dirty="0" smtClean="0"/>
              <a:t>$ 91</a:t>
            </a:r>
          </a:p>
          <a:p>
            <a:pPr algn="just"/>
            <a:endParaRPr lang="es-UY" sz="2400" b="1" dirty="0" smtClean="0"/>
          </a:p>
          <a:p>
            <a:pPr algn="just"/>
            <a:r>
              <a:rPr lang="es-UY" sz="2400" dirty="0" smtClean="0"/>
              <a:t>El intervalo de confianza para la estimación puntual </a:t>
            </a:r>
          </a:p>
          <a:p>
            <a:pPr marL="109728" indent="0" algn="just">
              <a:buNone/>
            </a:pPr>
            <a:r>
              <a:rPr lang="es-UY" sz="2400" dirty="0" smtClean="0"/>
              <a:t>   es  </a:t>
            </a:r>
            <a:r>
              <a:rPr lang="es-UY" sz="2400" b="1" dirty="0" smtClean="0"/>
              <a:t>(-10 - -172)</a:t>
            </a:r>
          </a:p>
          <a:p>
            <a:pPr marL="109728" indent="0" algn="just">
              <a:buNone/>
            </a:pPr>
            <a:endParaRPr lang="es-UY" sz="2400" dirty="0"/>
          </a:p>
          <a:p>
            <a:pPr algn="just"/>
            <a:r>
              <a:rPr lang="es-UY" sz="2400" dirty="0" smtClean="0"/>
              <a:t>Con el supuesto de 30.000 veraneantes y tipo de cambio = 22 $/USD esto significa “no ingresos” por </a:t>
            </a:r>
            <a:r>
              <a:rPr lang="es-UY" sz="2400" b="1" dirty="0" smtClean="0"/>
              <a:t>USD 124.090 </a:t>
            </a:r>
            <a:r>
              <a:rPr lang="es-UY" sz="2400" dirty="0" smtClean="0"/>
              <a:t>por barco.</a:t>
            </a:r>
          </a:p>
          <a:p>
            <a:pPr algn="just"/>
            <a:endParaRPr lang="es-UY" sz="2400" dirty="0" smtClean="0"/>
          </a:p>
          <a:p>
            <a:pPr algn="just"/>
            <a:r>
              <a:rPr lang="es-UY" sz="2400" dirty="0" smtClean="0"/>
              <a:t>El intervalo de confianza en dólares es </a:t>
            </a:r>
          </a:p>
          <a:p>
            <a:pPr marL="109728" indent="0" algn="just">
              <a:buNone/>
            </a:pPr>
            <a:r>
              <a:rPr lang="es-UY" sz="2400" b="1" dirty="0"/>
              <a:t> </a:t>
            </a:r>
            <a:r>
              <a:rPr lang="es-UY" sz="2400" b="1" dirty="0" smtClean="0"/>
              <a:t>  (-13.636 - -234.545)</a:t>
            </a:r>
          </a:p>
          <a:p>
            <a:endParaRPr lang="es-UY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41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10637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>
            <a:normAutofit/>
          </a:bodyPr>
          <a:lstStyle/>
          <a:p>
            <a:r>
              <a:rPr lang="es-UY" sz="3600" dirty="0" smtClean="0">
                <a:latin typeface="+mn-lt"/>
              </a:rPr>
              <a:t>Resumen de resultados</a:t>
            </a:r>
            <a:endParaRPr lang="es-UY" sz="3600" dirty="0">
              <a:latin typeface="+mn-lt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42</a:t>
            </a:fld>
            <a:endParaRPr lang="es-UY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776557"/>
              </p:ext>
            </p:extLst>
          </p:nvPr>
        </p:nvGraphicFramePr>
        <p:xfrm>
          <a:off x="755576" y="1772816"/>
          <a:ext cx="7704856" cy="3646467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323664"/>
                <a:gridCol w="1753729"/>
                <a:gridCol w="2627463"/>
              </a:tblGrid>
              <a:tr h="313867">
                <a:tc>
                  <a:txBody>
                    <a:bodyPr/>
                    <a:lstStyle/>
                    <a:p>
                      <a:pPr algn="ctr" fontAlgn="b"/>
                      <a:r>
                        <a:rPr lang="es-UY" sz="2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Escenario</a:t>
                      </a:r>
                      <a:endParaRPr lang="es-UY" sz="20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2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Estimación</a:t>
                      </a:r>
                      <a:endParaRPr lang="es-UY" sz="20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20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Int</a:t>
                      </a:r>
                      <a:r>
                        <a:rPr lang="es-UY" sz="2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. Confianza</a:t>
                      </a:r>
                      <a:endParaRPr lang="es-UY" sz="20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3867">
                <a:tc>
                  <a:txBody>
                    <a:bodyPr/>
                    <a:lstStyle/>
                    <a:p>
                      <a:pPr algn="l" fontAlgn="b"/>
                      <a:r>
                        <a:rPr lang="es-UY" sz="2000" u="none" strike="noStrike" dirty="0">
                          <a:effectLst/>
                        </a:rPr>
                        <a:t>MCO</a:t>
                      </a:r>
                      <a:endParaRPr lang="es-U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600" b="1" u="none" strike="noStrike" dirty="0">
                          <a:effectLst/>
                        </a:rPr>
                        <a:t>-734,6</a:t>
                      </a:r>
                      <a:endParaRPr lang="es-UY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600" u="none" strike="noStrike">
                          <a:effectLst/>
                        </a:rPr>
                        <a:t>(-955,6 - -513,7)</a:t>
                      </a:r>
                      <a:endParaRPr lang="es-UY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9380">
                <a:tc>
                  <a:txBody>
                    <a:bodyPr/>
                    <a:lstStyle/>
                    <a:p>
                      <a:pPr algn="l" fontAlgn="b"/>
                      <a:r>
                        <a:rPr lang="es-UY" sz="2000" u="none" strike="noStrike" dirty="0" err="1">
                          <a:effectLst/>
                        </a:rPr>
                        <a:t>Fixed</a:t>
                      </a:r>
                      <a:r>
                        <a:rPr lang="es-UY" sz="2000" u="none" strike="noStrike" dirty="0">
                          <a:effectLst/>
                        </a:rPr>
                        <a:t> </a:t>
                      </a:r>
                      <a:r>
                        <a:rPr lang="es-UY" sz="2000" u="none" strike="noStrike" dirty="0" err="1">
                          <a:effectLst/>
                        </a:rPr>
                        <a:t>effects</a:t>
                      </a:r>
                      <a:endParaRPr lang="es-U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600" b="1" u="none" strike="noStrike" dirty="0">
                          <a:effectLst/>
                        </a:rPr>
                        <a:t>-631,8</a:t>
                      </a:r>
                      <a:endParaRPr lang="es-UY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600" u="none" strike="noStrike">
                          <a:effectLst/>
                        </a:rPr>
                        <a:t>(-785,2 - -478,5)</a:t>
                      </a:r>
                      <a:endParaRPr lang="es-UY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87352">
                <a:tc>
                  <a:txBody>
                    <a:bodyPr/>
                    <a:lstStyle/>
                    <a:p>
                      <a:pPr algn="l" fontAlgn="b"/>
                      <a:r>
                        <a:rPr lang="es-UY" sz="2000" u="none" strike="noStrike" dirty="0" err="1">
                          <a:effectLst/>
                        </a:rPr>
                        <a:t>Random</a:t>
                      </a:r>
                      <a:r>
                        <a:rPr lang="es-UY" sz="2000" u="none" strike="noStrike" dirty="0">
                          <a:effectLst/>
                        </a:rPr>
                        <a:t> </a:t>
                      </a:r>
                      <a:r>
                        <a:rPr lang="es-UY" sz="2000" u="none" strike="noStrike" dirty="0" err="1" smtClean="0">
                          <a:effectLst/>
                        </a:rPr>
                        <a:t>effects</a:t>
                      </a:r>
                      <a:r>
                        <a:rPr lang="es-UY" sz="2000" u="none" strike="noStrike" dirty="0" smtClean="0">
                          <a:effectLst/>
                        </a:rPr>
                        <a:t> (base)</a:t>
                      </a:r>
                      <a:endParaRPr lang="es-U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600" b="1" u="none" strike="noStrike" dirty="0">
                          <a:effectLst/>
                        </a:rPr>
                        <a:t>-635,6</a:t>
                      </a:r>
                      <a:endParaRPr lang="es-UY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600" u="none" strike="noStrike" dirty="0">
                          <a:effectLst/>
                        </a:rPr>
                        <a:t>(-788,3 - -482,8)</a:t>
                      </a:r>
                      <a:endParaRPr lang="es-UY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87352">
                <a:tc>
                  <a:txBody>
                    <a:bodyPr/>
                    <a:lstStyle/>
                    <a:p>
                      <a:pPr algn="l" fontAlgn="b"/>
                      <a:r>
                        <a:rPr lang="es-UY" sz="1800" u="none" strike="noStrike" dirty="0" smtClean="0">
                          <a:effectLst/>
                        </a:rPr>
                        <a:t>      A</a:t>
                      </a:r>
                      <a:endParaRPr lang="es-UY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600" b="1" u="none" strike="noStrike" dirty="0">
                          <a:effectLst/>
                        </a:rPr>
                        <a:t>-537,2</a:t>
                      </a:r>
                      <a:endParaRPr lang="es-UY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600" u="none" strike="noStrike" dirty="0">
                          <a:effectLst/>
                        </a:rPr>
                        <a:t>(-687,2 - -387,2)</a:t>
                      </a:r>
                      <a:endParaRPr lang="es-UY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87352">
                <a:tc>
                  <a:txBody>
                    <a:bodyPr/>
                    <a:lstStyle/>
                    <a:p>
                      <a:pPr algn="l" fontAlgn="b"/>
                      <a:r>
                        <a:rPr lang="es-UY" sz="1800" u="none" strike="noStrike" dirty="0" smtClean="0">
                          <a:effectLst/>
                        </a:rPr>
                        <a:t>      A+B</a:t>
                      </a:r>
                      <a:endParaRPr lang="es-UY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600" b="1" u="none" strike="noStrike" dirty="0">
                          <a:effectLst/>
                        </a:rPr>
                        <a:t>-527,5</a:t>
                      </a:r>
                      <a:endParaRPr lang="es-UY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600" u="none" strike="noStrike">
                          <a:effectLst/>
                        </a:rPr>
                        <a:t>(-676,9 - -378,0)</a:t>
                      </a:r>
                      <a:endParaRPr lang="es-UY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99555">
                <a:tc>
                  <a:txBody>
                    <a:bodyPr/>
                    <a:lstStyle/>
                    <a:p>
                      <a:pPr algn="l" fontAlgn="b"/>
                      <a:r>
                        <a:rPr lang="es-UY" sz="1800" u="none" strike="noStrike" dirty="0" smtClean="0">
                          <a:effectLst/>
                        </a:rPr>
                        <a:t>      A+B+C</a:t>
                      </a:r>
                      <a:endParaRPr lang="es-UY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600" b="1" u="none" strike="noStrike" dirty="0">
                          <a:effectLst/>
                        </a:rPr>
                        <a:t>-528,5</a:t>
                      </a:r>
                      <a:endParaRPr lang="es-UY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600" u="none" strike="noStrike">
                          <a:effectLst/>
                        </a:rPr>
                        <a:t>(-678,6 - -378,4)</a:t>
                      </a:r>
                      <a:endParaRPr lang="es-UY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514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sz="1800" u="none" strike="noStrike" dirty="0" smtClean="0">
                          <a:effectLst/>
                        </a:rPr>
                        <a:t>      A+B+C+D</a:t>
                      </a:r>
                      <a:endParaRPr lang="es-UY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600" b="1" u="none" strike="noStrike" dirty="0">
                          <a:effectLst/>
                        </a:rPr>
                        <a:t>-414,6</a:t>
                      </a:r>
                      <a:endParaRPr lang="es-UY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600" u="none" strike="noStrike">
                          <a:effectLst/>
                        </a:rPr>
                        <a:t>(-544,1 - -285,2)</a:t>
                      </a:r>
                      <a:endParaRPr lang="es-UY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8735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sz="1800" u="none" strike="noStrike" dirty="0" smtClean="0">
                          <a:effectLst/>
                        </a:rPr>
                        <a:t>      A+B+C+D+E</a:t>
                      </a:r>
                      <a:endParaRPr lang="es-UY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600" b="1" u="none" strike="noStrike" dirty="0">
                          <a:effectLst/>
                        </a:rPr>
                        <a:t>-</a:t>
                      </a:r>
                      <a:r>
                        <a:rPr lang="es-UY" sz="1600" b="1" u="none" strike="noStrike" dirty="0" smtClean="0">
                          <a:effectLst/>
                        </a:rPr>
                        <a:t>351</a:t>
                      </a:r>
                      <a:endParaRPr lang="es-UY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Y" sz="1600" u="none" strike="noStrike" dirty="0" smtClean="0">
                          <a:effectLst/>
                        </a:rPr>
                        <a:t>(-465,3 </a:t>
                      </a:r>
                      <a:r>
                        <a:rPr lang="es-UY" sz="1600" u="none" strike="noStrike" dirty="0">
                          <a:effectLst/>
                        </a:rPr>
                        <a:t>- -</a:t>
                      </a:r>
                      <a:r>
                        <a:rPr lang="es-UY" sz="1600" u="none" strike="noStrike" dirty="0" smtClean="0">
                          <a:effectLst/>
                        </a:rPr>
                        <a:t>236,5)</a:t>
                      </a:r>
                      <a:endParaRPr lang="es-UY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13867">
                <a:tc>
                  <a:txBody>
                    <a:bodyPr/>
                    <a:lstStyle/>
                    <a:p>
                      <a:pPr algn="l" fontAlgn="b"/>
                      <a:r>
                        <a:rPr lang="es-UY" sz="2000" u="none" strike="noStrike" dirty="0">
                          <a:effectLst/>
                        </a:rPr>
                        <a:t>"Alternativo"</a:t>
                      </a:r>
                      <a:endParaRPr lang="es-UY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600" b="1" u="none" strike="noStrike" dirty="0">
                          <a:effectLst/>
                        </a:rPr>
                        <a:t>-91</a:t>
                      </a:r>
                      <a:endParaRPr lang="es-UY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Y" sz="1600" u="none" strike="noStrike" dirty="0">
                          <a:effectLst/>
                        </a:rPr>
                        <a:t>(-172 - -10)</a:t>
                      </a:r>
                      <a:endParaRPr lang="es-UY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11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2636912"/>
            <a:ext cx="8229600" cy="1066800"/>
          </a:xfrm>
        </p:spPr>
        <p:txBody>
          <a:bodyPr>
            <a:normAutofit/>
          </a:bodyPr>
          <a:lstStyle/>
          <a:p>
            <a:r>
              <a:rPr lang="es-UY" sz="3600" dirty="0">
                <a:latin typeface="+mn-lt"/>
              </a:rPr>
              <a:t>Anexo: estadísticas descriptivas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43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4076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44</a:t>
            </a:fld>
            <a:endParaRPr lang="es-UY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819260"/>
              </p:ext>
            </p:extLst>
          </p:nvPr>
        </p:nvGraphicFramePr>
        <p:xfrm>
          <a:off x="539552" y="404664"/>
          <a:ext cx="8064894" cy="6498708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348174"/>
                <a:gridCol w="3348174"/>
                <a:gridCol w="699116"/>
                <a:gridCol w="669430"/>
              </a:tblGrid>
              <a:tr h="22586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dirty="0">
                          <a:effectLst/>
                        </a:rPr>
                        <a:t>Cuadro 3. Características socioeconómicas de los entrevistados</a:t>
                      </a:r>
                      <a:endParaRPr lang="es-UY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</a:tr>
              <a:tr h="296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dirty="0">
                          <a:effectLst/>
                        </a:rPr>
                        <a:t>Sexo</a:t>
                      </a:r>
                      <a:endParaRPr lang="es-UY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Mujeres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59,3%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-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</a:tr>
              <a:tr h="225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dirty="0">
                          <a:effectLst/>
                        </a:rPr>
                        <a:t>Edad</a:t>
                      </a:r>
                      <a:endParaRPr lang="es-UY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Edad del entrevistado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40,3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13,0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</a:tr>
              <a:tr h="296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 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Casado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46,7%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-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</a:tr>
              <a:tr h="296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Estado Civil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dirty="0">
                          <a:effectLst/>
                        </a:rPr>
                        <a:t>Soltero</a:t>
                      </a:r>
                      <a:endParaRPr lang="es-UY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43,9%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-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</a:tr>
              <a:tr h="225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 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Separado o divorciado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8,4%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-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</a:tr>
              <a:tr h="225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 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Viudo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1,0%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-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</a:tr>
              <a:tr h="225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 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Primaria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1,6%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-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</a:tr>
              <a:tr h="296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Máximo nivel de estudios 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dirty="0">
                          <a:effectLst/>
                        </a:rPr>
                        <a:t>Secundaria</a:t>
                      </a:r>
                      <a:endParaRPr lang="es-UY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39,2%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-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</a:tr>
              <a:tr h="296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completado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Terciario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59,3%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-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</a:tr>
              <a:tr h="296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 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dirty="0">
                          <a:effectLst/>
                        </a:rPr>
                        <a:t>Empleado privado</a:t>
                      </a:r>
                      <a:endParaRPr lang="es-UY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41,3%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-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</a:tr>
              <a:tr h="296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 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Funcionario público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20,6%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-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</a:tr>
              <a:tr h="296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 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Trabajador autónomo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12,0%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-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</a:tr>
              <a:tr h="296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 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Profesional independiente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11,2%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-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</a:tr>
              <a:tr h="225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Situación profesional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Jubilado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4,7%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-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</a:tr>
              <a:tr h="225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 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Desempleado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2,3%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-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</a:tr>
              <a:tr h="225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 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Estudiante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6,0%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-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</a:tr>
              <a:tr h="225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 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Tareas del hogar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1,6%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-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</a:tr>
              <a:tr h="296195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dirty="0">
                          <a:effectLst/>
                        </a:rPr>
                        <a:t>Nivel de ingresos</a:t>
                      </a:r>
                      <a:endParaRPr lang="es-UY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Ingreso personal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39006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66924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</a:tr>
              <a:tr h="296195"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Ingreso del núcleo familiar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82856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92100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</a:tr>
              <a:tr h="225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 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Integrantes del núcleo familiar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3,46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1,50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</a:tr>
              <a:tr h="225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Núcleo familiar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dirty="0">
                          <a:effectLst/>
                        </a:rPr>
                        <a:t>Menores</a:t>
                      </a:r>
                      <a:endParaRPr lang="es-UY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0,75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1,00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</a:tr>
              <a:tr h="225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 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Cuántos vinieron a LP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2,79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1,46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</a:tr>
              <a:tr h="296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Motivación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dirty="0">
                          <a:effectLst/>
                        </a:rPr>
                        <a:t>Muy motivados con la entrevista</a:t>
                      </a:r>
                      <a:endParaRPr lang="es-UY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47,8%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dirty="0">
                          <a:effectLst/>
                        </a:rPr>
                        <a:t>-</a:t>
                      </a:r>
                      <a:endParaRPr lang="es-UY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91" marR="28091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12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45</a:t>
            </a:fld>
            <a:endParaRPr lang="es-UY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227848"/>
              </p:ext>
            </p:extLst>
          </p:nvPr>
        </p:nvGraphicFramePr>
        <p:xfrm>
          <a:off x="1763688" y="404664"/>
          <a:ext cx="5616624" cy="3312368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437038"/>
                <a:gridCol w="2437038"/>
                <a:gridCol w="742548"/>
              </a:tblGrid>
              <a:tr h="300489">
                <a:tc gridSpan="3">
                  <a:txBody>
                    <a:bodyPr/>
                    <a:lstStyle/>
                    <a:p>
                      <a:r>
                        <a:rPr kumimoji="0" lang="es-UY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Cuadro 4. Nacionalidad y origen de los entrevistados</a:t>
                      </a:r>
                      <a:endParaRPr kumimoji="0" lang="es-UY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UY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UY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00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dirty="0">
                          <a:effectLst/>
                        </a:rPr>
                        <a:t>Variable</a:t>
                      </a:r>
                      <a:endParaRPr lang="es-UY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dirty="0">
                          <a:effectLst/>
                        </a:rPr>
                        <a:t>Descripción</a:t>
                      </a:r>
                      <a:endParaRPr lang="es-UY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dirty="0">
                          <a:effectLst/>
                        </a:rPr>
                        <a:t>Media</a:t>
                      </a:r>
                      <a:endParaRPr lang="es-UY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6490"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dirty="0">
                          <a:effectLst/>
                        </a:rPr>
                        <a:t>Lugar de residencia</a:t>
                      </a:r>
                      <a:endParaRPr lang="es-UY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dirty="0">
                          <a:effectLst/>
                        </a:rPr>
                        <a:t>Montevideo</a:t>
                      </a:r>
                      <a:endParaRPr lang="es-UY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46.5%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6490"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Argentina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24.3%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6490"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Interior (menos Rocha)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21.4%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6490"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Depto. de Rocha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5.0%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6490"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Europa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1.3%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6490"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Brasil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1.0%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6490"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dirty="0">
                          <a:effectLst/>
                        </a:rPr>
                        <a:t>Chile</a:t>
                      </a:r>
                      <a:endParaRPr lang="es-UY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0.3%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6490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dirty="0">
                          <a:effectLst/>
                        </a:rPr>
                        <a:t>Nacionalidad</a:t>
                      </a:r>
                      <a:endParaRPr lang="es-UY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Uruguayo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71.3%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6490"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Argentino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25.8%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6490"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Europeo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1.6%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6490"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Brasilero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dirty="0">
                          <a:effectLst/>
                        </a:rPr>
                        <a:t>0.8%</a:t>
                      </a:r>
                      <a:endParaRPr lang="es-UY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2639973140"/>
              </p:ext>
            </p:extLst>
          </p:nvPr>
        </p:nvGraphicFramePr>
        <p:xfrm>
          <a:off x="2123728" y="3789040"/>
          <a:ext cx="504056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828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46</a:t>
            </a:fld>
            <a:endParaRPr lang="es-UY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184448"/>
              </p:ext>
            </p:extLst>
          </p:nvPr>
        </p:nvGraphicFramePr>
        <p:xfrm>
          <a:off x="611560" y="404665"/>
          <a:ext cx="8064896" cy="6379374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530069"/>
                <a:gridCol w="3530069"/>
                <a:gridCol w="1004758"/>
              </a:tblGrid>
              <a:tr h="47292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dirty="0">
                          <a:effectLst/>
                        </a:rPr>
                        <a:t>Cuadro 5. Fidelidad a La Paloma y Preferencias sobre playas del balneario y actividades en la playa</a:t>
                      </a:r>
                      <a:endParaRPr lang="es-UY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76" marR="29176" marT="0" marB="0" anchor="ctr"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</a:tr>
              <a:tr h="803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Variable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76" marR="29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Descripción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76" marR="29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Media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[Desviación Estándar]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76" marR="29176" marT="0" marB="0" anchor="ctr"/>
                </a:tc>
              </a:tr>
              <a:tr h="482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Fidelidad a La Paloma.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76" marR="291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Cantidad de años entre 2014 y la primera vez que vino. Se restan los años que no vino.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76" marR="29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UY" sz="1400">
                          <a:effectLst/>
                        </a:rPr>
                        <a:t>9.1 [9.7]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76" marR="29176" marT="0" marB="0" anchor="ctr"/>
                </a:tc>
              </a:tr>
              <a:tr h="482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Frecuencia de concurrencia a playa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76" marR="291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Porcentaje de entrevistados que declara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ir a la playa todos los días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76" marR="29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UY" sz="1400">
                          <a:effectLst/>
                        </a:rPr>
                        <a:t>94.0%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76" marR="29176" marT="0" marB="0" anchor="b"/>
                </a:tc>
              </a:tr>
              <a:tr h="236461"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Actividad que más disfruta de la playa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76" marR="291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La vista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76" marR="29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UY" sz="1400">
                          <a:effectLst/>
                        </a:rPr>
                        <a:t>18.3%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76" marR="29176" marT="0" marB="0" anchor="b"/>
                </a:tc>
              </a:tr>
              <a:tr h="236461"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La pesca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76" marR="29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UY" sz="1400" dirty="0">
                          <a:effectLst/>
                        </a:rPr>
                        <a:t>2.1%</a:t>
                      </a:r>
                      <a:endParaRPr lang="es-UY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76" marR="29176" marT="0" marB="0" anchor="b"/>
                </a:tc>
              </a:tr>
              <a:tr h="236461"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Bañarse en el agua y nadar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76" marR="29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UY" sz="1400">
                          <a:effectLst/>
                        </a:rPr>
                        <a:t>49.6%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76" marR="29176" marT="0" marB="0" anchor="b"/>
                </a:tc>
              </a:tr>
              <a:tr h="236461"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Caminar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76" marR="29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UY" sz="1400">
                          <a:effectLst/>
                        </a:rPr>
                        <a:t>6.3%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76" marR="29176" marT="0" marB="0" anchor="b"/>
                </a:tc>
              </a:tr>
              <a:tr h="236461"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Deportes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76" marR="29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UY" sz="1400">
                          <a:effectLst/>
                        </a:rPr>
                        <a:t>2.6%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76" marR="29176" marT="0" marB="0" anchor="b"/>
                </a:tc>
              </a:tr>
              <a:tr h="236461"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Tomar sol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76" marR="29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UY" sz="1400">
                          <a:effectLst/>
                        </a:rPr>
                        <a:t>18.0%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76" marR="29176" marT="0" marB="0" anchor="b"/>
                </a:tc>
              </a:tr>
              <a:tr h="321570"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Otras actividades de recreación en la arena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76" marR="29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UY" sz="1400">
                          <a:effectLst/>
                        </a:rPr>
                        <a:t>3.1%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76" marR="29176" marT="0" marB="0" anchor="b"/>
                </a:tc>
              </a:tr>
              <a:tr h="769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Concurre playa oeste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76" marR="291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La playa que visita con más frecuencia es algunas de las siguientes: Solari, Anaconda, Los Botes, Cabito, Balconada, El Faro. 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76" marR="29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UY" sz="1400">
                          <a:effectLst/>
                        </a:rPr>
                        <a:t>45.8%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76" marR="29176" marT="0" marB="0" anchor="b"/>
                </a:tc>
              </a:tr>
              <a:tr h="709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Concurre Bahía - Aguada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76" marR="291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La playa que visita con más frecuencia es algunas de las siguientes: Bahía Grande, Bahía Chica, La Aguada.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76" marR="29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UY" sz="1400">
                          <a:effectLst/>
                        </a:rPr>
                        <a:t>29.3%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76" marR="29176" marT="0" marB="0" anchor="b"/>
                </a:tc>
              </a:tr>
              <a:tr h="803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Concurre playas este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76" marR="291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La playa que visita con más frecuencia es algunas de las siguientes: Costa Azul, Antoniópolis, Del Barco, Desplayado. 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76" marR="291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UY" sz="1400" dirty="0">
                          <a:effectLst/>
                        </a:rPr>
                        <a:t>29.3%</a:t>
                      </a:r>
                      <a:endParaRPr lang="es-UY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76" marR="29176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05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47</a:t>
            </a:fld>
            <a:endParaRPr lang="es-UY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274286"/>
              </p:ext>
            </p:extLst>
          </p:nvPr>
        </p:nvGraphicFramePr>
        <p:xfrm>
          <a:off x="1475656" y="332656"/>
          <a:ext cx="6336704" cy="289179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518637"/>
                <a:gridCol w="2640641"/>
                <a:gridCol w="597487"/>
                <a:gridCol w="579939"/>
              </a:tblGrid>
              <a:tr h="17462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dirty="0">
                          <a:effectLst/>
                        </a:rPr>
                        <a:t>Cuadro 6. Características de la estadía</a:t>
                      </a:r>
                      <a:endParaRPr lang="es-UY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</a:tr>
              <a:tr h="174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>
                          <a:effectLst/>
                        </a:rPr>
                        <a:t>Variable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 b="1" dirty="0">
                          <a:effectLst/>
                        </a:rPr>
                        <a:t>Descripción</a:t>
                      </a:r>
                      <a:endParaRPr lang="es-UY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 b="1" dirty="0">
                          <a:effectLst/>
                        </a:rPr>
                        <a:t>Media</a:t>
                      </a:r>
                      <a:endParaRPr lang="es-UY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 b="1" dirty="0" err="1">
                          <a:effectLst/>
                        </a:rPr>
                        <a:t>D.Est</a:t>
                      </a:r>
                      <a:r>
                        <a:rPr lang="es-UY" sz="1100" b="1" dirty="0">
                          <a:effectLst/>
                        </a:rPr>
                        <a:t>.</a:t>
                      </a:r>
                      <a:endParaRPr lang="es-UY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UY" sz="14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dirty="0">
                          <a:effectLst/>
                        </a:rPr>
                        <a:t>Cantidad de días que estima pasará en La Paloma / La Pedrera entre Diciembre y Marzo</a:t>
                      </a:r>
                      <a:endParaRPr lang="es-UY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UY" sz="14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UY" sz="14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dirty="0">
                          <a:effectLst/>
                        </a:rPr>
                        <a:t>Días</a:t>
                      </a:r>
                      <a:endParaRPr lang="es-UY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13.6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11.7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UY" sz="14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UY" sz="14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UY" sz="14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UY" sz="14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dirty="0">
                          <a:effectLst/>
                        </a:rPr>
                        <a:t>Hotel</a:t>
                      </a:r>
                      <a:endParaRPr lang="es-UY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14.2%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dirty="0">
                          <a:effectLst/>
                        </a:rPr>
                        <a:t>-</a:t>
                      </a:r>
                      <a:endParaRPr lang="es-UY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Tipo de alojamiento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Cabaña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13.9%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-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UY" sz="14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Camping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10.5%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-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UY" sz="14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Casa alquilada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59.8%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-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UY" sz="14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Hostel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1.3%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-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UY" sz="14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Posada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0.3%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dirty="0">
                          <a:effectLst/>
                        </a:rPr>
                        <a:t>-</a:t>
                      </a:r>
                      <a:endParaRPr lang="es-UY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491781197"/>
              </p:ext>
            </p:extLst>
          </p:nvPr>
        </p:nvGraphicFramePr>
        <p:xfrm>
          <a:off x="1619672" y="3429000"/>
          <a:ext cx="590465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859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48</a:t>
            </a:fld>
            <a:endParaRPr lang="es-UY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330570"/>
              </p:ext>
            </p:extLst>
          </p:nvPr>
        </p:nvGraphicFramePr>
        <p:xfrm>
          <a:off x="1043608" y="332656"/>
          <a:ext cx="6984776" cy="6380638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776225"/>
                <a:gridCol w="2910706"/>
                <a:gridCol w="658594"/>
                <a:gridCol w="639251"/>
              </a:tblGrid>
              <a:tr h="23570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dirty="0">
                          <a:effectLst/>
                        </a:rPr>
                        <a:t>Cuadro 6. Características de la estadía</a:t>
                      </a:r>
                      <a:endParaRPr lang="es-UY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</a:tr>
              <a:tr h="343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UY" sz="1400" dirty="0">
                        <a:effectLst/>
                        <a:latin typeface="Calibri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dirty="0">
                          <a:effectLst/>
                        </a:rPr>
                        <a:t>Costo total promedio</a:t>
                      </a:r>
                      <a:endParaRPr lang="es-UY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dirty="0">
                          <a:effectLst/>
                        </a:rPr>
                        <a:t>2257</a:t>
                      </a:r>
                      <a:endParaRPr lang="es-UY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dirty="0">
                          <a:effectLst/>
                        </a:rPr>
                        <a:t>2653</a:t>
                      </a:r>
                      <a:endParaRPr lang="es-UY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</a:tr>
              <a:tr h="343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Costo total del alojamiento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Hotel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2222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1541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</a:tr>
              <a:tr h="343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en pesos uruguayos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Cabaña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dirty="0">
                          <a:effectLst/>
                        </a:rPr>
                        <a:t>2552</a:t>
                      </a:r>
                      <a:endParaRPr lang="es-UY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2584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</a:tr>
              <a:tr h="343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UY" sz="1400">
                        <a:effectLst/>
                        <a:latin typeface="Calibri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Camping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545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1030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</a:tr>
              <a:tr h="343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UY" sz="1400">
                        <a:effectLst/>
                        <a:latin typeface="Calibri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Casa alquilada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2537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2964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</a:tr>
              <a:tr h="343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UY" sz="1400">
                        <a:effectLst/>
                        <a:latin typeface="Calibri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dirty="0" err="1">
                          <a:effectLst/>
                        </a:rPr>
                        <a:t>Hostel</a:t>
                      </a:r>
                      <a:endParaRPr lang="es-UY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405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2964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</a:tr>
              <a:tr h="343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UY" sz="1400">
                        <a:effectLst/>
                        <a:latin typeface="Calibri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Posada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3808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-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</a:tr>
              <a:tr h="235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UY" sz="1400">
                        <a:effectLst/>
                        <a:latin typeface="Calibri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Hotel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826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627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</a:tr>
              <a:tr h="235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UY" sz="1400">
                        <a:effectLst/>
                        <a:latin typeface="Calibri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Cabaña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638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535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</a:tr>
              <a:tr h="343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Costo total por persona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Camping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162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267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</a:tr>
              <a:tr h="343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por tipo de alojamiento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Casa alquilada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512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470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</a:tr>
              <a:tr h="235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UY" sz="1400">
                        <a:effectLst/>
                        <a:latin typeface="Calibri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Hostel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207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124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</a:tr>
              <a:tr h="235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UY" sz="1400">
                        <a:effectLst/>
                        <a:latin typeface="Calibri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Posada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1269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-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</a:tr>
              <a:tr h="235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UY" sz="1400">
                        <a:effectLst/>
                        <a:latin typeface="Calibri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Hotel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2.9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1.2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</a:tr>
              <a:tr h="235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UY" sz="1400">
                        <a:effectLst/>
                        <a:latin typeface="Calibri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Cabaña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4.4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2.2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</a:tr>
              <a:tr h="235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Cantidad de personas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Camping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3.5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3.4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</a:tr>
              <a:tr h="235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alojadas por tipo de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Casa alquilada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5.5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2.4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</a:tr>
              <a:tr h="235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alojamiento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Hostel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3.0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2.4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</a:tr>
              <a:tr h="235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UY" sz="1400">
                        <a:effectLst/>
                        <a:latin typeface="Calibri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Posada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3.0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-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</a:tr>
              <a:tr h="34362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Comidas restaurante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Porcentaje de almuerzos y cenas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estimados en restaurante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27.6%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22.5%</a:t>
                      </a:r>
                      <a:endParaRPr lang="es-UY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247" marR="31247" marT="0" marB="0" anchor="b"/>
                </a:tc>
              </a:tr>
              <a:tr h="235702"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UY" sz="1400">
                        <a:effectLst/>
                        <a:latin typeface="Calibri"/>
                      </a:endParaRPr>
                    </a:p>
                  </a:txBody>
                  <a:tcPr marL="31247" marR="312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UY" sz="1400" dirty="0">
                        <a:effectLst/>
                        <a:latin typeface="Calibri"/>
                      </a:endParaRPr>
                    </a:p>
                  </a:txBody>
                  <a:tcPr marL="31247" marR="31247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93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49</a:t>
            </a:fld>
            <a:endParaRPr lang="es-UY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870853"/>
              </p:ext>
            </p:extLst>
          </p:nvPr>
        </p:nvGraphicFramePr>
        <p:xfrm>
          <a:off x="611560" y="692696"/>
          <a:ext cx="7920881" cy="5646554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347232"/>
                <a:gridCol w="3347232"/>
                <a:gridCol w="1226417"/>
              </a:tblGrid>
              <a:tr h="28466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dirty="0">
                          <a:effectLst/>
                        </a:rPr>
                        <a:t>Cuadro 7. Características del viaje</a:t>
                      </a:r>
                      <a:endParaRPr lang="es-UY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</a:tr>
              <a:tr h="723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Variable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dirty="0">
                          <a:effectLst/>
                        </a:rPr>
                        <a:t>Descripción</a:t>
                      </a:r>
                      <a:endParaRPr lang="es-UY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dirty="0">
                          <a:effectLst/>
                        </a:rPr>
                        <a:t>Media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dirty="0">
                          <a:effectLst/>
                        </a:rPr>
                        <a:t>[Desviación estándar]</a:t>
                      </a:r>
                      <a:endParaRPr lang="es-UY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8200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Viajes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Cantidad de viajes que realizará para completar la cantidad de días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1,3 [1]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4660">
                <a:tc row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Medio de transporte utilizado para llegar a La Paloma / La Pedrera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Auto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UY" sz="1600">
                          <a:effectLst/>
                        </a:rPr>
                        <a:t>74.4%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4660"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Barco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UY" sz="1600">
                          <a:effectLst/>
                        </a:rPr>
                        <a:t>10.4%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4660"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Ómnibus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UY" sz="1600">
                          <a:effectLst/>
                        </a:rPr>
                        <a:t>24.8%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4660"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dirty="0">
                          <a:effectLst/>
                        </a:rPr>
                        <a:t>Avión</a:t>
                      </a:r>
                      <a:endParaRPr lang="es-UY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UY" sz="1600">
                          <a:effectLst/>
                        </a:rPr>
                        <a:t>3.1%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4660"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Moto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UY" sz="1600">
                          <a:effectLst/>
                        </a:rPr>
                        <a:t>0.8%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69321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Paradas durante el viaje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% de entrevistados que declaró que paró en algún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UY" sz="1600">
                          <a:effectLst/>
                        </a:rPr>
                        <a:t>17.0%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69321"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% de entrevistados que declaró que paró Montevideo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UY" sz="1600">
                          <a:effectLst/>
                        </a:rPr>
                        <a:t>2.1%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69321"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% de entrevistados que declaró que en otro balneario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UY" sz="1600">
                          <a:effectLst/>
                        </a:rPr>
                        <a:t>12.0%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693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dirty="0">
                          <a:effectLst/>
                        </a:rPr>
                        <a:t>Disfruta viaje</a:t>
                      </a:r>
                      <a:endParaRPr lang="es-UY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% de entrevistados que declara disfrutar el viaje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dirty="0">
                          <a:effectLst/>
                        </a:rPr>
                        <a:t>52.0%</a:t>
                      </a:r>
                      <a:endParaRPr lang="es-UY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987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s-UY" dirty="0" smtClean="0">
                <a:latin typeface="+mn-lt"/>
                <a:cs typeface="Times New Roman" panose="02020603050405020304" pitchFamily="18" charset="0"/>
              </a:rPr>
              <a:t>Metodología (cont.)</a:t>
            </a:r>
            <a:endParaRPr lang="es-UY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772816"/>
            <a:ext cx="8640960" cy="4945736"/>
          </a:xfrm>
        </p:spPr>
        <p:txBody>
          <a:bodyPr>
            <a:normAutofit lnSpcReduction="10000"/>
          </a:bodyPr>
          <a:lstStyle/>
          <a:p>
            <a:pPr algn="just"/>
            <a:endParaRPr lang="es-UY" sz="2000" dirty="0" smtClean="0">
              <a:cs typeface="Times New Roman" panose="02020603050405020304" pitchFamily="18" charset="0"/>
            </a:endParaRPr>
          </a:p>
          <a:p>
            <a:pPr algn="just"/>
            <a:r>
              <a:rPr lang="es-UY" sz="2000" dirty="0"/>
              <a:t>S</a:t>
            </a:r>
            <a:r>
              <a:rPr lang="es-UY" sz="2000" dirty="0" smtClean="0"/>
              <a:t>e </a:t>
            </a:r>
            <a:r>
              <a:rPr lang="es-UY" sz="2000" dirty="0"/>
              <a:t>excluyó de la población objetivo de la encuesta </a:t>
            </a:r>
            <a:r>
              <a:rPr lang="es-UY" sz="2000" dirty="0" smtClean="0"/>
              <a:t>a personas que:</a:t>
            </a:r>
          </a:p>
          <a:p>
            <a:pPr lvl="1" algn="just"/>
            <a:r>
              <a:rPr lang="es-UY" sz="1800" dirty="0" smtClean="0">
                <a:solidFill>
                  <a:schemeClr val="tx1"/>
                </a:solidFill>
              </a:rPr>
              <a:t>no </a:t>
            </a:r>
            <a:r>
              <a:rPr lang="es-UY" sz="1800" dirty="0">
                <a:solidFill>
                  <a:schemeClr val="tx1"/>
                </a:solidFill>
              </a:rPr>
              <a:t>tuvieron participación en la decisión de veranear en La Paloma (entre los que se encuentran los menores de edad), </a:t>
            </a:r>
            <a:endParaRPr lang="es-UY" sz="1800" dirty="0" smtClean="0">
              <a:solidFill>
                <a:schemeClr val="tx1"/>
              </a:solidFill>
            </a:endParaRPr>
          </a:p>
          <a:p>
            <a:pPr lvl="1" algn="just"/>
            <a:r>
              <a:rPr lang="es-UY" sz="1800" dirty="0" smtClean="0">
                <a:solidFill>
                  <a:schemeClr val="tx1"/>
                </a:solidFill>
              </a:rPr>
              <a:t>concurrieron </a:t>
            </a:r>
            <a:r>
              <a:rPr lang="es-UY" sz="1800" dirty="0">
                <a:solidFill>
                  <a:schemeClr val="tx1"/>
                </a:solidFill>
              </a:rPr>
              <a:t>al balneario por el </a:t>
            </a:r>
            <a:r>
              <a:rPr lang="es-UY" sz="1800" dirty="0" smtClean="0">
                <a:solidFill>
                  <a:schemeClr val="tx1"/>
                </a:solidFill>
              </a:rPr>
              <a:t>día</a:t>
            </a:r>
          </a:p>
          <a:p>
            <a:pPr lvl="1" algn="just"/>
            <a:r>
              <a:rPr lang="es-UY" sz="1800" dirty="0" smtClean="0">
                <a:solidFill>
                  <a:schemeClr val="tx1"/>
                </a:solidFill>
              </a:rPr>
              <a:t>se </a:t>
            </a:r>
            <a:r>
              <a:rPr lang="es-UY" sz="1800" dirty="0">
                <a:solidFill>
                  <a:schemeClr val="tx1"/>
                </a:solidFill>
              </a:rPr>
              <a:t>hospedaron en casa de amigos o </a:t>
            </a:r>
            <a:r>
              <a:rPr lang="es-UY" sz="1800" dirty="0" smtClean="0">
                <a:solidFill>
                  <a:schemeClr val="tx1"/>
                </a:solidFill>
              </a:rPr>
              <a:t>familiares</a:t>
            </a:r>
          </a:p>
          <a:p>
            <a:pPr lvl="1" algn="just"/>
            <a:r>
              <a:rPr lang="es-UY" sz="1800" dirty="0">
                <a:solidFill>
                  <a:schemeClr val="tx1"/>
                </a:solidFill>
              </a:rPr>
              <a:t>s</a:t>
            </a:r>
            <a:r>
              <a:rPr lang="es-UY" sz="1800" dirty="0" smtClean="0">
                <a:solidFill>
                  <a:schemeClr val="tx1"/>
                </a:solidFill>
              </a:rPr>
              <a:t>on propietarios </a:t>
            </a:r>
            <a:r>
              <a:rPr lang="es-UY" sz="1800" dirty="0">
                <a:solidFill>
                  <a:schemeClr val="tx1"/>
                </a:solidFill>
              </a:rPr>
              <a:t>de inmuebles en el </a:t>
            </a:r>
            <a:r>
              <a:rPr lang="es-UY" sz="1800" dirty="0" smtClean="0">
                <a:solidFill>
                  <a:schemeClr val="tx1"/>
                </a:solidFill>
              </a:rPr>
              <a:t>balneario</a:t>
            </a:r>
          </a:p>
          <a:p>
            <a:pPr lvl="1" algn="just"/>
            <a:r>
              <a:rPr lang="es-UY" sz="1800" dirty="0">
                <a:solidFill>
                  <a:schemeClr val="tx1"/>
                </a:solidFill>
              </a:rPr>
              <a:t>s</a:t>
            </a:r>
            <a:r>
              <a:rPr lang="es-UY" sz="1800" dirty="0" smtClean="0">
                <a:solidFill>
                  <a:schemeClr val="tx1"/>
                </a:solidFill>
              </a:rPr>
              <a:t>on residentes </a:t>
            </a:r>
            <a:r>
              <a:rPr lang="es-UY" sz="1800" dirty="0">
                <a:solidFill>
                  <a:schemeClr val="tx1"/>
                </a:solidFill>
              </a:rPr>
              <a:t>de La </a:t>
            </a:r>
            <a:r>
              <a:rPr lang="es-UY" sz="1800" dirty="0" smtClean="0">
                <a:solidFill>
                  <a:schemeClr val="tx1"/>
                </a:solidFill>
              </a:rPr>
              <a:t>Paloma</a:t>
            </a:r>
          </a:p>
          <a:p>
            <a:pPr lvl="1" algn="just"/>
            <a:endParaRPr lang="es-UY" sz="2000" dirty="0" smtClean="0">
              <a:cs typeface="Times New Roman" panose="02020603050405020304" pitchFamily="18" charset="0"/>
            </a:endParaRPr>
          </a:p>
          <a:p>
            <a:pPr algn="just"/>
            <a:r>
              <a:rPr lang="es-UY" sz="2000" dirty="0" smtClean="0">
                <a:cs typeface="Times New Roman" panose="02020603050405020304" pitchFamily="18" charset="0"/>
              </a:rPr>
              <a:t>Muestra final: 383 observaciones</a:t>
            </a:r>
          </a:p>
          <a:p>
            <a:pPr lvl="1"/>
            <a:r>
              <a:rPr lang="es-ES" sz="1800" dirty="0">
                <a:solidFill>
                  <a:schemeClr val="tx1"/>
                </a:solidFill>
              </a:rPr>
              <a:t>3 personas </a:t>
            </a:r>
            <a:r>
              <a:rPr lang="es-ES" sz="1800" dirty="0" smtClean="0">
                <a:solidFill>
                  <a:schemeClr val="tx1"/>
                </a:solidFill>
              </a:rPr>
              <a:t>que declararon reducciones de </a:t>
            </a:r>
            <a:r>
              <a:rPr lang="es-ES" sz="1800" dirty="0">
                <a:solidFill>
                  <a:schemeClr val="tx1"/>
                </a:solidFill>
              </a:rPr>
              <a:t>su estadía </a:t>
            </a:r>
            <a:r>
              <a:rPr lang="es-ES" sz="1800" dirty="0" smtClean="0">
                <a:solidFill>
                  <a:schemeClr val="tx1"/>
                </a:solidFill>
              </a:rPr>
              <a:t>superior </a:t>
            </a:r>
            <a:r>
              <a:rPr lang="es-ES" sz="1800" dirty="0">
                <a:solidFill>
                  <a:schemeClr val="tx1"/>
                </a:solidFill>
              </a:rPr>
              <a:t>al de su </a:t>
            </a:r>
            <a:r>
              <a:rPr lang="es-ES" sz="1800" dirty="0" smtClean="0">
                <a:solidFill>
                  <a:schemeClr val="tx1"/>
                </a:solidFill>
              </a:rPr>
              <a:t>estadía</a:t>
            </a:r>
            <a:endParaRPr lang="es-ES" sz="1800" dirty="0">
              <a:solidFill>
                <a:schemeClr val="tx1"/>
              </a:solidFill>
            </a:endParaRPr>
          </a:p>
          <a:p>
            <a:pPr lvl="1"/>
            <a:r>
              <a:rPr lang="es-ES" sz="1800" dirty="0">
                <a:solidFill>
                  <a:schemeClr val="tx1"/>
                </a:solidFill>
              </a:rPr>
              <a:t>5 personas que </a:t>
            </a:r>
            <a:r>
              <a:rPr lang="es-ES" sz="1800" dirty="0" smtClean="0">
                <a:solidFill>
                  <a:schemeClr val="tx1"/>
                </a:solidFill>
              </a:rPr>
              <a:t>declararon </a:t>
            </a:r>
            <a:r>
              <a:rPr lang="es-ES" sz="1800" dirty="0">
                <a:solidFill>
                  <a:schemeClr val="tx1"/>
                </a:solidFill>
              </a:rPr>
              <a:t>reducciones de su estadía decrecientes en el número de </a:t>
            </a:r>
            <a:r>
              <a:rPr lang="es-ES" sz="1800" dirty="0" smtClean="0">
                <a:solidFill>
                  <a:schemeClr val="tx1"/>
                </a:solidFill>
              </a:rPr>
              <a:t>barcos</a:t>
            </a:r>
            <a:endParaRPr lang="es-ES" sz="1800" dirty="0">
              <a:solidFill>
                <a:schemeClr val="tx1"/>
              </a:solidFill>
            </a:endParaRPr>
          </a:p>
          <a:p>
            <a:pPr lvl="1"/>
            <a:r>
              <a:rPr lang="es-ES" sz="1800" dirty="0">
                <a:solidFill>
                  <a:schemeClr val="tx1"/>
                </a:solidFill>
              </a:rPr>
              <a:t>9 personas que no sabían de la presencia del barco en el puerto y que de haber sabido de él no hubieran venido a La Paloma en 2014, pero que declaran que concurrirían a La Paloma en los escenarios hipotéticos de 2 o más </a:t>
            </a:r>
            <a:r>
              <a:rPr lang="es-ES" sz="1800" dirty="0" smtClean="0">
                <a:solidFill>
                  <a:schemeClr val="tx1"/>
                </a:solidFill>
              </a:rPr>
              <a:t>barcos</a:t>
            </a:r>
            <a:endParaRPr lang="es-ES" sz="1800" dirty="0">
              <a:solidFill>
                <a:schemeClr val="tx1"/>
              </a:solidFill>
            </a:endParaRPr>
          </a:p>
          <a:p>
            <a:pPr algn="just"/>
            <a:endParaRPr lang="es-UY" sz="2000" dirty="0" smtClean="0">
              <a:cs typeface="Times New Roman" panose="02020603050405020304" pitchFamily="18" charset="0"/>
            </a:endParaRPr>
          </a:p>
          <a:p>
            <a:endParaRPr lang="es-UY" sz="2400" dirty="0" smtClean="0"/>
          </a:p>
          <a:p>
            <a:endParaRPr lang="es-UY" sz="2400" dirty="0" smtClean="0"/>
          </a:p>
          <a:p>
            <a:endParaRPr lang="es-UY" sz="2400" dirty="0" smtClean="0"/>
          </a:p>
          <a:p>
            <a:endParaRPr lang="es-UY" sz="2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5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80566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50</a:t>
            </a:fld>
            <a:endParaRPr lang="es-UY"/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74901897"/>
              </p:ext>
            </p:extLst>
          </p:nvPr>
        </p:nvGraphicFramePr>
        <p:xfrm>
          <a:off x="1691680" y="1412776"/>
          <a:ext cx="6120679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636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51</a:t>
            </a:fld>
            <a:endParaRPr lang="es-UY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256635"/>
              </p:ext>
            </p:extLst>
          </p:nvPr>
        </p:nvGraphicFramePr>
        <p:xfrm>
          <a:off x="1115616" y="1772816"/>
          <a:ext cx="6984776" cy="3138678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537144"/>
                <a:gridCol w="3726005"/>
                <a:gridCol w="721627"/>
              </a:tblGrid>
              <a:tr h="44767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UY" sz="1600" dirty="0">
                          <a:effectLst/>
                        </a:rPr>
                        <a:t>Cuadro 8. Conocimiento y opinión sobre la actividad portuaria</a:t>
                      </a:r>
                      <a:endParaRPr lang="es-UY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</a:tr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Variable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b="1" dirty="0">
                          <a:effectLst/>
                        </a:rPr>
                        <a:t>Descripción</a:t>
                      </a:r>
                      <a:endParaRPr lang="es-UY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b="1" dirty="0" err="1">
                          <a:effectLst/>
                        </a:rPr>
                        <a:t>Frec</a:t>
                      </a:r>
                      <a:r>
                        <a:rPr lang="es-UY" sz="1600" b="1" dirty="0">
                          <a:effectLst/>
                        </a:rPr>
                        <a:t>. </a:t>
                      </a:r>
                      <a:endParaRPr lang="es-UY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1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Conocimiento nueva terminal maderera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dirty="0">
                          <a:effectLst/>
                        </a:rPr>
                        <a:t>Conocía las modificaciones al puerto antes de viajar a La Paloma / La Pedrera.</a:t>
                      </a:r>
                      <a:endParaRPr lang="es-UY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UY" sz="1600">
                          <a:effectLst/>
                        </a:rPr>
                        <a:t>43.6%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71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Opinión positiva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Cree que los cambios impactarán en forma positiva o muy positiva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UY" sz="1600">
                          <a:effectLst/>
                        </a:rPr>
                        <a:t>28.0%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71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Conocimiento barco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Sabía antes de la entrevista que el barco estaba ingresando una vez por semana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UY" sz="1600">
                          <a:effectLst/>
                        </a:rPr>
                        <a:t>26.2%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UY" sz="160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>
                          <a:effectLst/>
                        </a:rPr>
                        <a:t>No tomó ninguna medida</a:t>
                      </a:r>
                      <a:endParaRPr lang="es-UY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600" dirty="0">
                          <a:effectLst/>
                        </a:rPr>
                        <a:t>90.9%</a:t>
                      </a:r>
                      <a:endParaRPr lang="es-UY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70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52</a:t>
            </a:fld>
            <a:endParaRPr lang="es-UY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296513"/>
              </p:ext>
            </p:extLst>
          </p:nvPr>
        </p:nvGraphicFramePr>
        <p:xfrm>
          <a:off x="1763688" y="1052736"/>
          <a:ext cx="6120680" cy="522923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526217"/>
                <a:gridCol w="1594463"/>
              </a:tblGrid>
              <a:tr h="40971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dirty="0">
                          <a:effectLst/>
                        </a:rPr>
                        <a:t>Cuadro 9. Opinión sobre asuntos ambientales</a:t>
                      </a:r>
                      <a:endParaRPr lang="es-UY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</a:tr>
              <a:tr h="200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dirty="0">
                          <a:effectLst/>
                        </a:rPr>
                        <a:t>Descripción</a:t>
                      </a:r>
                      <a:endParaRPr lang="es-UY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dirty="0">
                          <a:effectLst/>
                        </a:rPr>
                        <a:t>Media</a:t>
                      </a:r>
                      <a:endParaRPr lang="es-UY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1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dirty="0">
                          <a:effectLst/>
                        </a:rPr>
                        <a:t> Escala de 1 a 10 (donde 1 es nada interesado y 10 es muy interesado)</a:t>
                      </a:r>
                      <a:endParaRPr lang="es-UY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8,4 [1,5]</a:t>
                      </a:r>
                      <a:endParaRPr lang="es-UY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32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dirty="0">
                          <a:effectLst/>
                        </a:rPr>
                        <a:t>Cree que la actividad portuaria tendrá un impacto en malos olores y partículas en suspensión (polvo)</a:t>
                      </a:r>
                      <a:endParaRPr lang="es-UY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60,0%</a:t>
                      </a:r>
                      <a:endParaRPr lang="es-UY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1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dirty="0">
                          <a:effectLst/>
                        </a:rPr>
                        <a:t>Cree que la actividad portuaria tendrá un impacto en ruidos.</a:t>
                      </a:r>
                      <a:endParaRPr lang="es-UY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52,1%</a:t>
                      </a:r>
                      <a:endParaRPr lang="es-UY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32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Cree que la actividad portuaria tendrá un impacto en la alteración de la calidad del agua de La Aguada</a:t>
                      </a:r>
                      <a:endParaRPr lang="es-UY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80,6%</a:t>
                      </a:r>
                      <a:endParaRPr lang="es-UY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32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 Cree que la actividad portuaria tendrá un impacto en la alteración de la calidad de la arena de La Aguada</a:t>
                      </a:r>
                      <a:endParaRPr lang="es-UY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>
                          <a:effectLst/>
                        </a:rPr>
                        <a:t>67,3%</a:t>
                      </a:r>
                      <a:endParaRPr lang="es-UY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32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dirty="0">
                          <a:effectLst/>
                        </a:rPr>
                        <a:t>Cree que la actividad portuaria tendrá un impacto visual negativo (alteración del paisaje)</a:t>
                      </a:r>
                      <a:endParaRPr lang="es-UY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400" dirty="0">
                          <a:effectLst/>
                        </a:rPr>
                        <a:t>65,1%</a:t>
                      </a:r>
                      <a:endParaRPr lang="es-UY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93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s-UY" dirty="0" smtClean="0">
                <a:latin typeface="+mn-lt"/>
              </a:rPr>
              <a:t>¡</a:t>
            </a:r>
            <a:r>
              <a:rPr lang="es-UY" sz="3600" dirty="0" smtClean="0">
                <a:latin typeface="+mn-lt"/>
              </a:rPr>
              <a:t>Muchas gracias!</a:t>
            </a:r>
            <a:endParaRPr lang="es-UY" sz="3600" dirty="0">
              <a:latin typeface="+mn-lt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53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69730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297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s-UY" b="1" dirty="0" smtClean="0">
                <a:solidFill>
                  <a:schemeClr val="tx2"/>
                </a:solidFill>
              </a:rPr>
              <a:t>Efecto </a:t>
            </a:r>
            <a:r>
              <a:rPr lang="es-UY" b="1" dirty="0">
                <a:solidFill>
                  <a:schemeClr val="tx2"/>
                </a:solidFill>
              </a:rPr>
              <a:t>del barco y escenarios hipotéticos:</a:t>
            </a:r>
          </a:p>
          <a:p>
            <a:r>
              <a:rPr lang="es-UY" dirty="0" smtClean="0"/>
              <a:t>“</a:t>
            </a:r>
            <a:r>
              <a:rPr lang="es-UY" i="1" dirty="0" smtClean="0"/>
              <a:t>En </a:t>
            </a:r>
            <a:r>
              <a:rPr lang="es-UY" i="1" dirty="0"/>
              <a:t>el marco de un convenio </a:t>
            </a:r>
            <a:r>
              <a:rPr lang="es-UY" i="1" dirty="0" smtClean="0"/>
              <a:t>entre el MTOP, la IDR y el MLP actualmente ingresa </a:t>
            </a:r>
            <a:r>
              <a:rPr lang="es-UY" i="1" dirty="0"/>
              <a:t>un barco por </a:t>
            </a:r>
            <a:r>
              <a:rPr lang="es-UY" i="1" dirty="0" smtClean="0"/>
              <a:t>semana al puerto de La Paloma </a:t>
            </a:r>
            <a:r>
              <a:rPr lang="es-UY" i="1" dirty="0"/>
              <a:t>con el objetivo de cargar </a:t>
            </a:r>
            <a:r>
              <a:rPr lang="es-UY" i="1" dirty="0" smtClean="0"/>
              <a:t>madera con destino a una planta de celulosa”.</a:t>
            </a:r>
          </a:p>
          <a:p>
            <a:pPr marL="109728" indent="0">
              <a:buNone/>
            </a:pPr>
            <a:endParaRPr lang="es-UY" i="1" dirty="0"/>
          </a:p>
          <a:p>
            <a:pPr marL="109728" indent="0">
              <a:buNone/>
            </a:pPr>
            <a:r>
              <a:rPr lang="es-UY" dirty="0"/>
              <a:t>A continuación se muestran estas imágenes:</a:t>
            </a:r>
          </a:p>
          <a:p>
            <a:pPr marL="109728" indent="0">
              <a:buNone/>
            </a:pPr>
            <a:r>
              <a:rPr lang="es-UY" dirty="0" smtClean="0"/>
              <a:t>	</a:t>
            </a:r>
            <a:endParaRPr lang="es-UY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6</a:t>
            </a:fld>
            <a:endParaRPr lang="es-UY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s-UY" sz="3600" dirty="0" smtClean="0">
                <a:latin typeface="+mn-lt"/>
              </a:rPr>
              <a:t>Cuestionario</a:t>
            </a:r>
            <a:endParaRPr lang="es-UY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865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7956375" cy="5229200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7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8653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6" y="980728"/>
            <a:ext cx="7856040" cy="5256584"/>
          </a:xfrm>
          <a:prstGeom prst="rect">
            <a:avLst/>
          </a:prstGeom>
        </p:spPr>
      </p:pic>
      <p:sp>
        <p:nvSpPr>
          <p:cNvPr id="2" name="AutoShape 4" descr="data:image/jpeg;base64,/9j/4AAQSkZJRgABAQAAAQABAAD/2wCEAAkGBhMSEBUUExQVFRUVFhYWFxgWFxUVGRcVFhYVFRQUGBUXGyYeFxkjGRQWHy8gIycpLCwsFR4xNTAqNSYrLCkBCQoKDgwOGg8PGjUkHiQtLCkpKjUvKTQyNS0uKSwtKS4sKSwpLCwsLCwsKiwvLCwsLCwsKiwsLCwsLCwpKSwsNP/AABEIAMAAzgMBIgACEQEDEQH/xAAcAAEAAgMBAQEAAAAAAAAAAAAABQYDBAcCAQj/xAA+EAABAwIDBAcGBQMCBwAAAAABAAIDBBEFITESQVFhBhMicYGRoQcUQlKx0TJigsHwFSNykuEzQ2OissLx/8QAGwEBAAIDAQEAAAAAAAAAAAAAAAQFAQMGAgf/xAAtEQACAQMDAgUEAQUAAAAAAAAAAQIDBBESITEFQRNRYbHwInGR0TIUI0KBof/aAAwDAQACEQMRAD8A7iiIgCIiAIiIAiIgC1q+vbCzad3AbyeAWyqLi2JddUuz7MZLG+B7R8SPQKv6hd/0tLUuXsiVa0PGnh8LklP6hLKc3bLeDbjzOpWdkFt5vxufqtKheFJszXKQqTrS1Tk2ybVWh4isI9xVb2b9ocDr4H7qThmDgCND/LKJK+YfUbM2zuf/AOQF/pfyVxZXsqdRUpvKey9H2Ik6akm1yiaREXRkMIiIAiIgCIiAIiIAiIgCIiAIiIAvL3garxUVLWN2nEAc1XK3phTg5vB3ZZ2QE86t4BBXcR6qvU3SinebB9r6XBHqpOOUOFwQe43WTJJtqWnf5rltPI5sjg8FrtpxINxq4m+a6EsFVQslFntB4cR3HUKu6hZO6gknhomWlwqEnlZTK9TVNlKQV2SjcQwZ8N3N7TPUd/Ec1qR1a4yrRq209MlguNNOvHVBlidWBasVReeO3zt+ufpdRTq3mt/otGZajb+GMX/U4EAeVz5LZaxnWrwivNGqdJUoSk/IuiIi7858IiIAiIgCIiAIiIAiIgCIiAIi+O0QFHrXGrqTtG8TLbLdxzIz432T6LcNE0CwAHLRRuAyWeRxaw+ILw4eBI81PuasRWDMnkgKzA435loB4jJ3mM1pjrac37UjOINpB/6v9D3qyuYteWFZayEz5hmOCRu00iRu+2T2ngWnf5KXpqlrxdpvuPEHgRqDyK57jlKY5tqNxY4tuS023kHwK0cPxaWGTaBIfv1LX9/Pl5KulfKEtElxyS422qOU/sdWsqr0lwItaZYRpm5g4b3N+ylcD6QMqW5dl4/E06jmOIUkSpFWjTuqeHuuzNVKpUoTyv8AZyaLEnSEAXsSLkcOV9VeaDpK2GIRwwgAb3OuSd7nWAuT3qO6QdH2xPMzBZrj2gNGuO8cj9e9aDJVytaVWyqOENn57cHQRVO5gpS3LC7pNO7e1v8Ai373K9wYhK45yO87KAbUhbENYFBndXEnmU3+WenbwS+mK/BbaaqkHxE8nZqVpqkPHAjUcFWaCsupOKXZIcPHmN6tLDqE6bWp5j3KevR3xjcmUXxrri43r6utK4IiIAiIgCIiAIiIAiIgOf42z3WqMhvsAuc7feN+bv8AS4X/AEqwRvDmhzSCCAQRvB0IVc6VdIA6vNM4ANaxoa7/AKjhtFpPAgtHeBxWp0Rxnqn+7Pv1biepJ+F2ZdCeG8jxG7LVGrFywn8RsdOSWS2uasEzw1pLjYAXJ4LZncGgkkADeqrjFeZjYZMH/dzP2Wu5uo0I789keqNF1ZehE11WZZS/QHIDgBoP5xWtNAHCxW26FYZMly8qjnJyfJdqKS0oj4aqSGQOae03MHiN4PHJdOwTGG1EQe3XeOB3+q51TwmSVjQL9oX/AMRrfwv5qXwYupKhzf8Alv7Q5EZOHiPorzp7lpz2K67xnD5L1UU4kY5jtHCx8f5dcqrqh0Mr43fiY4g8+B8RY+K6RieORwxhxIJcOyOPPuXK+lRe+UTEECUGx02iywJHLMDwWrqXh1JKP+S5+3r89zdZOcE5dn7ns4tzXw45s2vxUCbrDI5Vit4sn+O0dRwfENoAq1UstwuUdEcSserOozHcuhYfWKrnHwajXYxXh4kVJFow2fVh3Zju/wBv3W8q/DU2IcNx8+I8lPMeCARoRddZ0u48SlofMfbt+ijrw0vJ6REVqRwiIgCIiAIiIAiIgKB096KSvlM8TDIHNAkYM3AtyDmjUi1hYZ5eVUi23nZc2RszbHNrml4bmHgkZStt42vxB7Uihu0Wtzi8ZJKuHo0SWcHNKfGHVAbG89saWyD7fFbjxbu1GRuvj2EGxFjzVh6SdDusd11PZsl9ot0a9wzDgfhfz/8AqgJ8f2rx1MZZKz47EHue0Dh8TfIaquvbSU3rX8vLz+36JFCsorHb2+/7NWYLQEL5H7DBdx9OZO4LedEXuaGkWeQGuBu033gjIq10GGMhbstGe928nn9lHs7OVWT1bJckmtcKnHbdsjsKwRsDfmefxO/YcAseKUO208dxU05qwTRrpIQUFpjwU0pOTyyCFGwM2z237IbGHaFxOy1rt19ogE8rqSr+iEc8bGueSWCwcDa98zZpyaCbHTICyhsRleNkRguIlc6w+VrS53kQT4LfwvpY0gXG79/sPVRZu3UnCWFn5ySIKs0pRy8fOCp4z0DqYrlrOtaN8eZtzZr5XVTnp3MPaa5t8+0CMvFd2hxiN7SQdxXJfaTjPX1ZiB7EPZPOTV5vvAuGjuJ3qPOzjHeL2JNK4lN6ZIhsPlLZWka3H2IXSaCckBU3oZ0bfIetcewPwjW549wV8jpdkLmuoyhr0rfBbUdo7m1FNZWfAZ9qL/FxH0P7+io9PisUhIZI1xBIIBFwRrkrv0epy2AE6uJd52A9APNSejRmrl7YWN/+EG+UfDz6kmiIuvKUIiIAiIgCIiAIiIAiIgCjcY6Pw1IAkb2h+F7cnN7j+xyUkiw0msMym1ujnVb0EngcXQPLmk3cGga63Mbsie7PgsjMXqY8nxtf4mN3iHA/uugrHLA1ws5oPeAV4jDTwz055KU3pFfWB4/U1YnYnJKdljdm/Dtu8BoO8q3PwCnJuYmeX7Lap6NjPwMa3uACy455ZhPHYi8CwFsTbuHaII42BzPeScyVzaGn2HOZ8jnN/wBJIH0XY1yrGmbFZODl/cJ8HAEfVU3WIf24tefz2LTpsvrkvT57kZNO6MlzTbd/PJUjEaZxkc857Ti4/qN/3VuxGdQ8ke9QbOvKmsPgsK1NN6lyXfos8Np2AcFvY7irYqd77DstNuZOTR5kKrYFXvtsgaLb6R4XPUU+wwC+0HEFwBIF8hu81WOmncYm8Jvc9OK06jnnV53a4g8d91a8E9p9fTWDnCdg3SDO3KQZjxuOSrGIYRPTu2Zo3xndtNIv3HQrAypI1XYrK4K9qM1udtwL2wUc1my7VO/8+bL/AObdPEAc1dqaqZI0Ojc17To5pDgfEL8w7THa5FbeHVM9O7bppnsP5XEX726HTetiq+ZGnap/xZ+mEXHcG9s9RHZtVCJB87Ow7vLfwnwsugYF0+oquwjmDXn4JOw/wByd+klblNMizpThyixIiL0agiIgCIiAIiIAiIgCIiAIi+EoA94AJJsBmScgBxXIsexEVFa98WjiAOYa0N2+42+i2/aJ052yaeA9gf8AEcPj/KPy8eKgOiRL5HOO4ADxVB1S41Q0x4XuXNhR0vU+WT8eBtI0uVo12BngrfQxXCy4hTgNXNRnUS1Jk511r0tHLaZhgnGoBV2oprhVjpBTnrAeasvRPD3TOaNwILuOzrl9PFTJ0Z11FpbvY9OcYJ54R0OSjZJGGSMa9pABa4Bw04FUvHfY/STXdCXU7vy9pl8/gOm7Q7tFfEXbaVjBzCm08o4Bjvsuraa5DOuYPiizNubPxDTmOaqu25psbgjUG4I8F+qVEY10Tpasf3oWOPzW2Xjue3P9lrdJdiTC5a/kfnWPEL5OAKy+6xv0Oyea6JjnsSObqWb9Ev0D2j6hc+xfo1VUhtNE9n5rXae54yPmtTg0So1oyJfCelWI0durlL2D4H/3GW5Xzb4ELpnQT2je/udHJCY5GN2yWnaaRcNOuYNyMs1xGDEHN3rsvslww9S+qc0NMtmMytdjL3d4vLv9K9U3LODVcQgo6sbl/REUkrwiIgCIiAIiIAiIgCrfTCuJjMTDmfxW4cFJYriwj7Ized3AcSq5VG1ycyeKpuodQjTTpwe/f0J9rbuTUpcdjl+L4cWyG+qm+iMOy0niVr48bvJ5rewGa0ZyJsQSbZC+lyqqonWovBaxeiaTL3h0fZW3VRbTCo/DakWB3FST3dk9yhwilBohVcqeSjV+DvmqAxoV/wAAwUU7PzG11iwWAF7nb8lNrpum0o+DGfciXVVuWkIiK0IYREQBeZIw4EOAIOoIuD4L0iAqOL+y2gndtdWYjfPqjsA/psQPABWmkpWxRtjYA1rGhrQNAALALKixhIy5N7MIiLJgIiIAiIgCIiALXr6wRRuedw04nQDzWwoTpc+1ODr/AHG/utFzUdOjKceUmbaMFOpGL7sh6VpeS9xu4m5PNMVZZvMrzR1IssWJT5FfPnLKfmy/UX4hz7Hptl2epKlqPHnGmMETGNjI7RN3PcQQbl18jccFW8faTKSfDkveDVey6yu4uUaP0s9yUZVPqRdcIrjsjNTbK0kWVUwd+ZHNT8ZVPVzF7G2cIyJvAqq04G5wI8RmPoVZ1SaObZlY7g4X7r2PoSrsun6HV1UHB9n7/GUd/DE0/NBERXxXhERAEREAREQBEWGera3XXgNUBmXwlRs2JE6ZfVaUtSTqSUBNvqmDVw+v0WvJijRpc+ihnSLGZUBMOxfgPVYH4y7kowvWKUoCRlx93IKNxHEDJG5jnGzhx36g27wFpyvUfU3O9YklJYZlNp5Rip6/ZOy7Ufy4WWorxbVQVZhBcb7TgeRIWlLgrjq9573H6Lm59DzPMZbFzHqccfVHcj8fqwX5KPpY5Lghvnkp5mDhu5Z2QAK0pWEIR0t5IlS+lJ5SwZMGmcHduwJzyVpp5bhVKWUCxvax9Cp/D6kEDNc71S28Gq8LZ8FtaVfGpZfK5JUqepccdsi5vkNfuq2+qAGq2IJri6mdBjJOb7bfkg9RxiK7lojxri3yK2Y8UYdbj1+iqrZ1nZOunKgtbJ2nQjzWRVdk624a9w35eYQE6ij4cU+YeI+y3mSA6G6A9IiICPra7OzT3n7LQJWxXRbLzwOYWugMT3LyvUgXlAYHLE4lbD2rwWoDAXrE562DGvhiQGk9iwujW+YV5MSAjHwLC6mUuYO5fPd0BBuo1hdh6sXuy+e6hAVh+C33L5DgJb+Fzm8gVahSr0KbkvMoRmsSWT1GUovMXgrsOB9racXOPMk+ilqeEtW8KfkvQh5LMYqKwlgw228swtbdZWtsvbY1kDVkwfGBZYyvnVr21tkB7a6y2Ipi03BstYBZgEBNU1QHjnvCzKKw5x27cQbqVQHiWIOFitGfDDq035FSKICBkhIyIIWIxqwuYDqFgdh7CdEBC9UvnVlTDsMbuJHksT8LO53mLICKMfJeTGpN2Gv5HxXh1C8bvKyAjuqXzqlIe5P+U+ie5P8Al+iAj+qXzqlvGmPynyK9e4u+UoDQ6lOqUh7i75fonuT/AJT6IDQ6pOqUkMPfw9V9/p7+A80BGdWF96oKS/p7+A80/p7+A80BHdVyXoR8lINw1/IeKy/0r83p/ugIsRr0I1KjCxxPosraFvMoCKjgJ0CzxYe465d/2UoyMDRekBip6YMGWu88VlRE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8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26611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29712"/>
          </a:xfrm>
        </p:spPr>
        <p:txBody>
          <a:bodyPr>
            <a:normAutofit lnSpcReduction="10000"/>
          </a:bodyPr>
          <a:lstStyle/>
          <a:p>
            <a:pPr marL="109728" indent="0" algn="just">
              <a:buNone/>
            </a:pPr>
            <a:endParaRPr lang="es-UY" b="1" dirty="0" smtClean="0">
              <a:solidFill>
                <a:schemeClr val="tx2"/>
              </a:solidFill>
            </a:endParaRPr>
          </a:p>
          <a:p>
            <a:pPr algn="just"/>
            <a:r>
              <a:rPr lang="es-ES" sz="2000" b="1" dirty="0" smtClean="0">
                <a:solidFill>
                  <a:schemeClr val="tx2"/>
                </a:solidFill>
              </a:rPr>
              <a:t>P</a:t>
            </a:r>
            <a:r>
              <a:rPr lang="es-ES" sz="2000" b="1" dirty="0">
                <a:solidFill>
                  <a:schemeClr val="tx2"/>
                </a:solidFill>
              </a:rPr>
              <a:t>. 23 ¿Sabía Ud. antes de que le leyéramos este cuestionario que el barco que mostramos en la foto está ingresando a La Paloma una vez por semana</a:t>
            </a:r>
            <a:r>
              <a:rPr lang="es-ES" sz="2000" b="1" dirty="0" smtClean="0">
                <a:solidFill>
                  <a:schemeClr val="tx2"/>
                </a:solidFill>
              </a:rPr>
              <a:t>?</a:t>
            </a:r>
          </a:p>
          <a:p>
            <a:pPr algn="just"/>
            <a:endParaRPr lang="es-ES" sz="2000" b="1" dirty="0" smtClean="0">
              <a:solidFill>
                <a:schemeClr val="tx2"/>
              </a:solidFill>
            </a:endParaRPr>
          </a:p>
          <a:p>
            <a:r>
              <a:rPr lang="es-UY" sz="2000" b="1" dirty="0">
                <a:solidFill>
                  <a:schemeClr val="tx2"/>
                </a:solidFill>
              </a:rPr>
              <a:t>P. 24 </a:t>
            </a:r>
            <a:r>
              <a:rPr lang="es-ES" sz="2000" b="1" dirty="0">
                <a:solidFill>
                  <a:schemeClr val="tx2"/>
                </a:solidFill>
              </a:rPr>
              <a:t>¿De haber sabido del barco…..?</a:t>
            </a:r>
          </a:p>
          <a:p>
            <a:pPr marL="109728" indent="0">
              <a:buNone/>
            </a:pPr>
            <a:r>
              <a:rPr lang="es-ES" sz="2400" dirty="0"/>
              <a:t>	</a:t>
            </a:r>
            <a:r>
              <a:rPr lang="es-ES" sz="2000" dirty="0"/>
              <a:t>a) No hubiera venido  a La Paloma/La Pedrera </a:t>
            </a:r>
            <a:endParaRPr lang="es-UY" sz="2000" dirty="0"/>
          </a:p>
          <a:p>
            <a:pPr marL="109728" indent="0">
              <a:buNone/>
            </a:pPr>
            <a:r>
              <a:rPr lang="es-ES" sz="2000" dirty="0"/>
              <a:t>	b) Hubiera venido menos días a La Paloma/La Pedrera</a:t>
            </a:r>
          </a:p>
          <a:p>
            <a:pPr marL="109728" indent="0">
              <a:buNone/>
            </a:pPr>
            <a:r>
              <a:rPr lang="es-ES" sz="2000" dirty="0"/>
              <a:t>	c) Hubiera venido igual, la misma cantidad de días</a:t>
            </a:r>
          </a:p>
          <a:p>
            <a:pPr marL="109728" indent="0">
              <a:buNone/>
            </a:pPr>
            <a:r>
              <a:rPr lang="es-ES" sz="2000" dirty="0"/>
              <a:t>	d) No sabe</a:t>
            </a:r>
          </a:p>
          <a:p>
            <a:pPr marL="109728" indent="0">
              <a:buNone/>
            </a:pPr>
            <a:r>
              <a:rPr lang="es-ES" sz="2000" dirty="0"/>
              <a:t>	e) Se rehusó a contestar</a:t>
            </a:r>
          </a:p>
          <a:p>
            <a:pPr algn="just"/>
            <a:endParaRPr lang="es-UY" sz="2000" b="1" dirty="0">
              <a:solidFill>
                <a:schemeClr val="tx2"/>
              </a:solidFill>
            </a:endParaRPr>
          </a:p>
          <a:p>
            <a:pPr algn="just"/>
            <a:endParaRPr lang="es-UY" sz="2000" b="1" dirty="0">
              <a:solidFill>
                <a:schemeClr val="tx2"/>
              </a:solidFill>
            </a:endParaRPr>
          </a:p>
          <a:p>
            <a:pPr marL="109728" indent="0">
              <a:buNone/>
            </a:pPr>
            <a:r>
              <a:rPr lang="es-UY" dirty="0" smtClean="0"/>
              <a:t>	</a:t>
            </a:r>
            <a:endParaRPr lang="es-UY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81B6A-AFBC-42F0-8F85-B5350D271D77}" type="slidenum">
              <a:rPr lang="es-UY" smtClean="0"/>
              <a:t>9</a:t>
            </a:fld>
            <a:endParaRPr lang="es-UY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>
            <a:normAutofit/>
          </a:bodyPr>
          <a:lstStyle/>
          <a:p>
            <a:r>
              <a:rPr lang="es-UY" sz="3600" dirty="0" smtClean="0">
                <a:latin typeface="+mn-lt"/>
              </a:rPr>
              <a:t>Efecto del barco actual</a:t>
            </a:r>
            <a:endParaRPr lang="es-UY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090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Personalizado 2">
      <a:dk1>
        <a:sysClr val="windowText" lastClr="000000"/>
      </a:dk1>
      <a:lt1>
        <a:sysClr val="window" lastClr="FFFFFF"/>
      </a:lt1>
      <a:dk2>
        <a:srgbClr val="3667C4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1832</TotalTime>
  <Words>4055</Words>
  <Application>Microsoft Office PowerPoint</Application>
  <PresentationFormat>Presentación en pantalla (4:3)</PresentationFormat>
  <Paragraphs>983</Paragraphs>
  <Slides>53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53</vt:i4>
      </vt:variant>
    </vt:vector>
  </HeadingPairs>
  <TitlesOfParts>
    <vt:vector size="54" baseType="lpstr">
      <vt:lpstr>Urbano</vt:lpstr>
      <vt:lpstr>Evaluación socio – económico – ambiental  de la puesta en operación y posibles escenarios de incremento de las operaciones de carga a granel de productos forestales  en el Puerto de La Paloma </vt:lpstr>
      <vt:lpstr>Impacto de la actividad portuaria actual y potencial sobre el turismo en el MLP</vt:lpstr>
      <vt:lpstr>Objetivo</vt:lpstr>
      <vt:lpstr>Metodología</vt:lpstr>
      <vt:lpstr>Metodología (cont.)</vt:lpstr>
      <vt:lpstr>Cuestionario</vt:lpstr>
      <vt:lpstr>Presentación de PowerPoint</vt:lpstr>
      <vt:lpstr>Presentación de PowerPoint</vt:lpstr>
      <vt:lpstr>Efecto del barco actual</vt:lpstr>
      <vt:lpstr>Presentación de PowerPoint</vt:lpstr>
      <vt:lpstr>Escenarios hipotéticos</vt:lpstr>
      <vt:lpstr>Resultados principales</vt:lpstr>
      <vt:lpstr>Resultados principales (cont.)</vt:lpstr>
      <vt:lpstr>Resultados principales (cont.)</vt:lpstr>
      <vt:lpstr>Resultados principales (cont.)</vt:lpstr>
      <vt:lpstr>Resultados principales (cont.)</vt:lpstr>
      <vt:lpstr>Resultados principales (cont.)</vt:lpstr>
      <vt:lpstr>Resultados principales (cont.)</vt:lpstr>
      <vt:lpstr>Resultados principales (cont.)</vt:lpstr>
      <vt:lpstr>Conclusiones I: Biodiversidad y ecosistemas marino-costeros</vt:lpstr>
      <vt:lpstr>Conclusiones II: Impacto de la actividad portuaria actual y potencial sobre el turismo en el MLP</vt:lpstr>
      <vt:lpstr>Conclusiones III: Impacto de la actividad portuaria actual y potencial sobre el turismo en el MLP</vt:lpstr>
      <vt:lpstr>Recomendaciones de política</vt:lpstr>
      <vt:lpstr>Cuestionario</vt:lpstr>
      <vt:lpstr>Presentación de PowerPoint</vt:lpstr>
      <vt:lpstr>Limpieza de la muestra</vt:lpstr>
      <vt:lpstr>1 barco: Descripción de la reducción declarada</vt:lpstr>
      <vt:lpstr>El efecto declarado del comienzo de las nuevas actividades en el puerto sobre la duración de la estadía por parte de los turistas no propietarios.</vt:lpstr>
      <vt:lpstr>2 o más barcos: reducciones declaradas</vt:lpstr>
      <vt:lpstr>Presentación de PowerPoint</vt:lpstr>
      <vt:lpstr>Presentación de PowerPoint</vt:lpstr>
      <vt:lpstr>Exploramos la forma de la gráfica</vt:lpstr>
      <vt:lpstr>Econometría</vt:lpstr>
      <vt:lpstr>El modelo a estimar es…</vt:lpstr>
      <vt:lpstr>Presentación de PowerPoint</vt:lpstr>
      <vt:lpstr>Resultados</vt:lpstr>
      <vt:lpstr>Sesgo estratégico: respuestas “sospechosas”</vt:lpstr>
      <vt:lpstr>Presentación de PowerPoint</vt:lpstr>
      <vt:lpstr>Presentación de PowerPoint</vt:lpstr>
      <vt:lpstr>Presentación de PowerPoint</vt:lpstr>
      <vt:lpstr>Enfoque alternativo: tomar la reducción con 1b. entre quienes sabían</vt:lpstr>
      <vt:lpstr>Resumen de resultados</vt:lpstr>
      <vt:lpstr>Anexo: estadísticas descriptivas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¡Muchas gracias!</vt:lpstr>
    </vt:vector>
  </TitlesOfParts>
  <Company>Universidad de Montevideo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Evaluación socio – económico – ambiental  de la puesta en operación y posibles escenarios de incremento de las operaciones de carga a granel de productos forestales  en el Puerto de La Paloma</dc:title>
  <dc:creator>FCEE Pasante</dc:creator>
  <cp:lastModifiedBy>Marcelo Caffera</cp:lastModifiedBy>
  <cp:revision>153</cp:revision>
  <dcterms:created xsi:type="dcterms:W3CDTF">2014-09-16T20:41:45Z</dcterms:created>
  <dcterms:modified xsi:type="dcterms:W3CDTF">2016-04-26T01:05:37Z</dcterms:modified>
</cp:coreProperties>
</file>