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58" r:id="rId4"/>
    <p:sldId id="303" r:id="rId5"/>
    <p:sldId id="305" r:id="rId6"/>
    <p:sldId id="304" r:id="rId7"/>
    <p:sldId id="259" r:id="rId8"/>
    <p:sldId id="262" r:id="rId9"/>
    <p:sldId id="301" r:id="rId10"/>
    <p:sldId id="261" r:id="rId11"/>
    <p:sldId id="306" r:id="rId12"/>
    <p:sldId id="307" r:id="rId13"/>
    <p:sldId id="267" r:id="rId14"/>
    <p:sldId id="284" r:id="rId15"/>
    <p:sldId id="309" r:id="rId16"/>
    <p:sldId id="315" r:id="rId17"/>
    <p:sldId id="302" r:id="rId18"/>
    <p:sldId id="314" r:id="rId19"/>
    <p:sldId id="310" r:id="rId20"/>
    <p:sldId id="308" r:id="rId21"/>
    <p:sldId id="313" r:id="rId22"/>
    <p:sldId id="294" r:id="rId23"/>
    <p:sldId id="296" r:id="rId24"/>
    <p:sldId id="297" r:id="rId25"/>
    <p:sldId id="298" r:id="rId26"/>
    <p:sldId id="299" r:id="rId27"/>
    <p:sldId id="295" r:id="rId28"/>
    <p:sldId id="300" r:id="rId29"/>
  </p:sldIdLst>
  <p:sldSz cx="12192000" cy="6858000"/>
  <p:notesSz cx="6858000" cy="9144000"/>
  <p:defaultText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1" d="100"/>
          <a:sy n="91" d="100"/>
        </p:scale>
        <p:origin x="486"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UY"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794B84-3745-4DD2-8F1D-F6F24A4653C1}" type="datetimeFigureOut">
              <a:rPr lang="es-UY" smtClean="0"/>
              <a:t>10/10/2018</a:t>
            </a:fld>
            <a:endParaRPr lang="es-UY"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UY"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UY"/>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UY"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C70BC9-BAF6-4E49-B41D-B340E58150D2}" type="slidenum">
              <a:rPr lang="es-UY" smtClean="0"/>
              <a:t>‹Nº›</a:t>
            </a:fld>
            <a:endParaRPr lang="es-UY" dirty="0"/>
          </a:p>
        </p:txBody>
      </p:sp>
    </p:spTree>
    <p:extLst>
      <p:ext uri="{BB962C8B-B14F-4D97-AF65-F5344CB8AC3E}">
        <p14:creationId xmlns:p14="http://schemas.microsoft.com/office/powerpoint/2010/main" val="1409202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A94E3-605C-436E-874B-8BF9DC3592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UY"/>
          </a:p>
        </p:txBody>
      </p:sp>
      <p:sp>
        <p:nvSpPr>
          <p:cNvPr id="3" name="Subtitle 2">
            <a:extLst>
              <a:ext uri="{FF2B5EF4-FFF2-40B4-BE49-F238E27FC236}">
                <a16:creationId xmlns:a16="http://schemas.microsoft.com/office/drawing/2014/main" id="{7E0EAF45-FF85-4221-BDEA-C65D6E3B2A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UY"/>
          </a:p>
        </p:txBody>
      </p:sp>
      <p:sp>
        <p:nvSpPr>
          <p:cNvPr id="4" name="Date Placeholder 3">
            <a:extLst>
              <a:ext uri="{FF2B5EF4-FFF2-40B4-BE49-F238E27FC236}">
                <a16:creationId xmlns:a16="http://schemas.microsoft.com/office/drawing/2014/main" id="{4A2BBE19-DCB2-4922-B529-F1EAD2431B9F}"/>
              </a:ext>
            </a:extLst>
          </p:cNvPr>
          <p:cNvSpPr>
            <a:spLocks noGrp="1"/>
          </p:cNvSpPr>
          <p:nvPr>
            <p:ph type="dt" sz="half" idx="10"/>
          </p:nvPr>
        </p:nvSpPr>
        <p:spPr/>
        <p:txBody>
          <a:bodyPr/>
          <a:lstStyle/>
          <a:p>
            <a:r>
              <a:rPr lang="es-UY" dirty="0"/>
              <a:t>03/18</a:t>
            </a:r>
          </a:p>
        </p:txBody>
      </p:sp>
      <p:sp>
        <p:nvSpPr>
          <p:cNvPr id="5" name="Footer Placeholder 4">
            <a:extLst>
              <a:ext uri="{FF2B5EF4-FFF2-40B4-BE49-F238E27FC236}">
                <a16:creationId xmlns:a16="http://schemas.microsoft.com/office/drawing/2014/main" id="{5F1907C9-DF13-42B7-A261-1488C4AA119C}"/>
              </a:ext>
            </a:extLst>
          </p:cNvPr>
          <p:cNvSpPr>
            <a:spLocks noGrp="1"/>
          </p:cNvSpPr>
          <p:nvPr>
            <p:ph type="ftr" sz="quarter" idx="11"/>
          </p:nvPr>
        </p:nvSpPr>
        <p:spPr/>
        <p:txBody>
          <a:bodyPr/>
          <a:lstStyle/>
          <a:p>
            <a:r>
              <a:rPr lang="es-UY" dirty="0"/>
              <a:t>Marcelo Caffera (Universidad de Montevideo)                              Cambio Climático</a:t>
            </a:r>
          </a:p>
        </p:txBody>
      </p:sp>
      <p:sp>
        <p:nvSpPr>
          <p:cNvPr id="6" name="Slide Number Placeholder 5">
            <a:extLst>
              <a:ext uri="{FF2B5EF4-FFF2-40B4-BE49-F238E27FC236}">
                <a16:creationId xmlns:a16="http://schemas.microsoft.com/office/drawing/2014/main" id="{A3CD661F-AE8D-4D3A-91AA-84C66A2EC7AB}"/>
              </a:ext>
            </a:extLst>
          </p:cNvPr>
          <p:cNvSpPr>
            <a:spLocks noGrp="1"/>
          </p:cNvSpPr>
          <p:nvPr>
            <p:ph type="sldNum" sz="quarter" idx="12"/>
          </p:nvPr>
        </p:nvSpPr>
        <p:spPr/>
        <p:txBody>
          <a:bodyPr/>
          <a:lstStyle/>
          <a:p>
            <a:fld id="{7C60D435-C46B-4753-80DC-0CCE2744383D}" type="slidenum">
              <a:rPr lang="es-UY" smtClean="0"/>
              <a:t>‹Nº›</a:t>
            </a:fld>
            <a:endParaRPr lang="es-UY" dirty="0"/>
          </a:p>
        </p:txBody>
      </p:sp>
    </p:spTree>
    <p:extLst>
      <p:ext uri="{BB962C8B-B14F-4D97-AF65-F5344CB8AC3E}">
        <p14:creationId xmlns:p14="http://schemas.microsoft.com/office/powerpoint/2010/main" val="3898766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3C77F-D786-431B-973D-2D11D722AC50}"/>
              </a:ext>
            </a:extLst>
          </p:cNvPr>
          <p:cNvSpPr>
            <a:spLocks noGrp="1"/>
          </p:cNvSpPr>
          <p:nvPr>
            <p:ph type="title"/>
          </p:nvPr>
        </p:nvSpPr>
        <p:spPr/>
        <p:txBody>
          <a:bodyPr/>
          <a:lstStyle/>
          <a:p>
            <a:r>
              <a:rPr lang="en-US"/>
              <a:t>Click to edit Master title style</a:t>
            </a:r>
            <a:endParaRPr lang="es-UY"/>
          </a:p>
        </p:txBody>
      </p:sp>
      <p:sp>
        <p:nvSpPr>
          <p:cNvPr id="3" name="Vertical Text Placeholder 2">
            <a:extLst>
              <a:ext uri="{FF2B5EF4-FFF2-40B4-BE49-F238E27FC236}">
                <a16:creationId xmlns:a16="http://schemas.microsoft.com/office/drawing/2014/main" id="{3E3D45B5-3D0F-41CF-8816-DCF25A82367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UY"/>
          </a:p>
        </p:txBody>
      </p:sp>
      <p:sp>
        <p:nvSpPr>
          <p:cNvPr id="4" name="Date Placeholder 3">
            <a:extLst>
              <a:ext uri="{FF2B5EF4-FFF2-40B4-BE49-F238E27FC236}">
                <a16:creationId xmlns:a16="http://schemas.microsoft.com/office/drawing/2014/main" id="{210121FF-8FA4-4FE9-B4C5-82523780F323}"/>
              </a:ext>
            </a:extLst>
          </p:cNvPr>
          <p:cNvSpPr>
            <a:spLocks noGrp="1"/>
          </p:cNvSpPr>
          <p:nvPr>
            <p:ph type="dt" sz="half" idx="10"/>
          </p:nvPr>
        </p:nvSpPr>
        <p:spPr/>
        <p:txBody>
          <a:bodyPr/>
          <a:lstStyle/>
          <a:p>
            <a:r>
              <a:rPr lang="es-UY" dirty="0"/>
              <a:t>03/18</a:t>
            </a:r>
          </a:p>
        </p:txBody>
      </p:sp>
      <p:sp>
        <p:nvSpPr>
          <p:cNvPr id="5" name="Footer Placeholder 4">
            <a:extLst>
              <a:ext uri="{FF2B5EF4-FFF2-40B4-BE49-F238E27FC236}">
                <a16:creationId xmlns:a16="http://schemas.microsoft.com/office/drawing/2014/main" id="{9A37341F-7AAE-4081-97BA-B9476915D9C3}"/>
              </a:ext>
            </a:extLst>
          </p:cNvPr>
          <p:cNvSpPr>
            <a:spLocks noGrp="1"/>
          </p:cNvSpPr>
          <p:nvPr>
            <p:ph type="ftr" sz="quarter" idx="11"/>
          </p:nvPr>
        </p:nvSpPr>
        <p:spPr/>
        <p:txBody>
          <a:bodyPr/>
          <a:lstStyle/>
          <a:p>
            <a:r>
              <a:rPr lang="es-UY" dirty="0"/>
              <a:t>Marcelo Caffera (Universidad de Montevideo)                              Cambio Climático</a:t>
            </a:r>
          </a:p>
        </p:txBody>
      </p:sp>
      <p:sp>
        <p:nvSpPr>
          <p:cNvPr id="6" name="Slide Number Placeholder 5">
            <a:extLst>
              <a:ext uri="{FF2B5EF4-FFF2-40B4-BE49-F238E27FC236}">
                <a16:creationId xmlns:a16="http://schemas.microsoft.com/office/drawing/2014/main" id="{E1140928-627B-47FB-B781-4E033DCE2D79}"/>
              </a:ext>
            </a:extLst>
          </p:cNvPr>
          <p:cNvSpPr>
            <a:spLocks noGrp="1"/>
          </p:cNvSpPr>
          <p:nvPr>
            <p:ph type="sldNum" sz="quarter" idx="12"/>
          </p:nvPr>
        </p:nvSpPr>
        <p:spPr/>
        <p:txBody>
          <a:bodyPr/>
          <a:lstStyle/>
          <a:p>
            <a:fld id="{7C60D435-C46B-4753-80DC-0CCE2744383D}" type="slidenum">
              <a:rPr lang="es-UY" smtClean="0"/>
              <a:t>‹Nº›</a:t>
            </a:fld>
            <a:endParaRPr lang="es-UY" dirty="0"/>
          </a:p>
        </p:txBody>
      </p:sp>
    </p:spTree>
    <p:extLst>
      <p:ext uri="{BB962C8B-B14F-4D97-AF65-F5344CB8AC3E}">
        <p14:creationId xmlns:p14="http://schemas.microsoft.com/office/powerpoint/2010/main" val="3286631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3D4802-B5F7-49E1-A02E-3B6858E2DE9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s-UY"/>
          </a:p>
        </p:txBody>
      </p:sp>
      <p:sp>
        <p:nvSpPr>
          <p:cNvPr id="3" name="Vertical Text Placeholder 2">
            <a:extLst>
              <a:ext uri="{FF2B5EF4-FFF2-40B4-BE49-F238E27FC236}">
                <a16:creationId xmlns:a16="http://schemas.microsoft.com/office/drawing/2014/main" id="{5B34B397-EDDA-4701-8831-1144E54387E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UY"/>
          </a:p>
        </p:txBody>
      </p:sp>
      <p:sp>
        <p:nvSpPr>
          <p:cNvPr id="4" name="Date Placeholder 3">
            <a:extLst>
              <a:ext uri="{FF2B5EF4-FFF2-40B4-BE49-F238E27FC236}">
                <a16:creationId xmlns:a16="http://schemas.microsoft.com/office/drawing/2014/main" id="{3EE397EE-CF9A-4A75-97FD-6B6FCDA0C250}"/>
              </a:ext>
            </a:extLst>
          </p:cNvPr>
          <p:cNvSpPr>
            <a:spLocks noGrp="1"/>
          </p:cNvSpPr>
          <p:nvPr>
            <p:ph type="dt" sz="half" idx="10"/>
          </p:nvPr>
        </p:nvSpPr>
        <p:spPr/>
        <p:txBody>
          <a:bodyPr/>
          <a:lstStyle/>
          <a:p>
            <a:r>
              <a:rPr lang="es-UY" dirty="0"/>
              <a:t>03/18</a:t>
            </a:r>
          </a:p>
        </p:txBody>
      </p:sp>
      <p:sp>
        <p:nvSpPr>
          <p:cNvPr id="5" name="Footer Placeholder 4">
            <a:extLst>
              <a:ext uri="{FF2B5EF4-FFF2-40B4-BE49-F238E27FC236}">
                <a16:creationId xmlns:a16="http://schemas.microsoft.com/office/drawing/2014/main" id="{2809A939-4E33-498F-BD8E-DFA1F828124A}"/>
              </a:ext>
            </a:extLst>
          </p:cNvPr>
          <p:cNvSpPr>
            <a:spLocks noGrp="1"/>
          </p:cNvSpPr>
          <p:nvPr>
            <p:ph type="ftr" sz="quarter" idx="11"/>
          </p:nvPr>
        </p:nvSpPr>
        <p:spPr/>
        <p:txBody>
          <a:bodyPr/>
          <a:lstStyle/>
          <a:p>
            <a:r>
              <a:rPr lang="es-UY" dirty="0"/>
              <a:t>Marcelo Caffera (Universidad de Montevideo)                              Cambio Climático</a:t>
            </a:r>
          </a:p>
        </p:txBody>
      </p:sp>
      <p:sp>
        <p:nvSpPr>
          <p:cNvPr id="6" name="Slide Number Placeholder 5">
            <a:extLst>
              <a:ext uri="{FF2B5EF4-FFF2-40B4-BE49-F238E27FC236}">
                <a16:creationId xmlns:a16="http://schemas.microsoft.com/office/drawing/2014/main" id="{2C1EEDC6-8FA7-4B33-996D-17AEE9F8A1DF}"/>
              </a:ext>
            </a:extLst>
          </p:cNvPr>
          <p:cNvSpPr>
            <a:spLocks noGrp="1"/>
          </p:cNvSpPr>
          <p:nvPr>
            <p:ph type="sldNum" sz="quarter" idx="12"/>
          </p:nvPr>
        </p:nvSpPr>
        <p:spPr/>
        <p:txBody>
          <a:bodyPr/>
          <a:lstStyle/>
          <a:p>
            <a:fld id="{7C60D435-C46B-4753-80DC-0CCE2744383D}" type="slidenum">
              <a:rPr lang="es-UY" smtClean="0"/>
              <a:t>‹Nº›</a:t>
            </a:fld>
            <a:endParaRPr lang="es-UY" dirty="0"/>
          </a:p>
        </p:txBody>
      </p:sp>
    </p:spTree>
    <p:extLst>
      <p:ext uri="{BB962C8B-B14F-4D97-AF65-F5344CB8AC3E}">
        <p14:creationId xmlns:p14="http://schemas.microsoft.com/office/powerpoint/2010/main" val="3279793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BB9AF-D2FF-446C-8185-4C06ED6D6E1F}"/>
              </a:ext>
            </a:extLst>
          </p:cNvPr>
          <p:cNvSpPr>
            <a:spLocks noGrp="1"/>
          </p:cNvSpPr>
          <p:nvPr>
            <p:ph type="title"/>
          </p:nvPr>
        </p:nvSpPr>
        <p:spPr/>
        <p:txBody>
          <a:bodyPr/>
          <a:lstStyle/>
          <a:p>
            <a:r>
              <a:rPr lang="en-US"/>
              <a:t>Click to edit Master title style</a:t>
            </a:r>
            <a:endParaRPr lang="es-UY"/>
          </a:p>
        </p:txBody>
      </p:sp>
      <p:sp>
        <p:nvSpPr>
          <p:cNvPr id="3" name="Content Placeholder 2">
            <a:extLst>
              <a:ext uri="{FF2B5EF4-FFF2-40B4-BE49-F238E27FC236}">
                <a16:creationId xmlns:a16="http://schemas.microsoft.com/office/drawing/2014/main" id="{D39FB760-84C5-4189-A792-43147901790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UY"/>
          </a:p>
        </p:txBody>
      </p:sp>
      <p:sp>
        <p:nvSpPr>
          <p:cNvPr id="4" name="Date Placeholder 3">
            <a:extLst>
              <a:ext uri="{FF2B5EF4-FFF2-40B4-BE49-F238E27FC236}">
                <a16:creationId xmlns:a16="http://schemas.microsoft.com/office/drawing/2014/main" id="{88CF1861-1C57-4548-B3C6-BC8D273713DC}"/>
              </a:ext>
            </a:extLst>
          </p:cNvPr>
          <p:cNvSpPr>
            <a:spLocks noGrp="1"/>
          </p:cNvSpPr>
          <p:nvPr>
            <p:ph type="dt" sz="half" idx="10"/>
          </p:nvPr>
        </p:nvSpPr>
        <p:spPr/>
        <p:txBody>
          <a:bodyPr/>
          <a:lstStyle/>
          <a:p>
            <a:r>
              <a:rPr lang="es-UY" dirty="0"/>
              <a:t>03/18</a:t>
            </a:r>
          </a:p>
        </p:txBody>
      </p:sp>
      <p:sp>
        <p:nvSpPr>
          <p:cNvPr id="5" name="Footer Placeholder 4">
            <a:extLst>
              <a:ext uri="{FF2B5EF4-FFF2-40B4-BE49-F238E27FC236}">
                <a16:creationId xmlns:a16="http://schemas.microsoft.com/office/drawing/2014/main" id="{6B9032C8-310E-49D4-8570-94B8656DFAF0}"/>
              </a:ext>
            </a:extLst>
          </p:cNvPr>
          <p:cNvSpPr>
            <a:spLocks noGrp="1"/>
          </p:cNvSpPr>
          <p:nvPr>
            <p:ph type="ftr" sz="quarter" idx="11"/>
          </p:nvPr>
        </p:nvSpPr>
        <p:spPr/>
        <p:txBody>
          <a:bodyPr/>
          <a:lstStyle/>
          <a:p>
            <a:r>
              <a:rPr lang="es-UY" dirty="0"/>
              <a:t>Marcelo Caffera (Universidad de Montevideo)                              Cambio Climático</a:t>
            </a:r>
          </a:p>
        </p:txBody>
      </p:sp>
      <p:sp>
        <p:nvSpPr>
          <p:cNvPr id="6" name="Slide Number Placeholder 5">
            <a:extLst>
              <a:ext uri="{FF2B5EF4-FFF2-40B4-BE49-F238E27FC236}">
                <a16:creationId xmlns:a16="http://schemas.microsoft.com/office/drawing/2014/main" id="{6221EC76-00CB-453F-A309-EAF4CB9E5926}"/>
              </a:ext>
            </a:extLst>
          </p:cNvPr>
          <p:cNvSpPr>
            <a:spLocks noGrp="1"/>
          </p:cNvSpPr>
          <p:nvPr>
            <p:ph type="sldNum" sz="quarter" idx="12"/>
          </p:nvPr>
        </p:nvSpPr>
        <p:spPr/>
        <p:txBody>
          <a:bodyPr/>
          <a:lstStyle/>
          <a:p>
            <a:fld id="{7C60D435-C46B-4753-80DC-0CCE2744383D}" type="slidenum">
              <a:rPr lang="es-UY" smtClean="0"/>
              <a:t>‹Nº›</a:t>
            </a:fld>
            <a:endParaRPr lang="es-UY" dirty="0"/>
          </a:p>
        </p:txBody>
      </p:sp>
    </p:spTree>
    <p:extLst>
      <p:ext uri="{BB962C8B-B14F-4D97-AF65-F5344CB8AC3E}">
        <p14:creationId xmlns:p14="http://schemas.microsoft.com/office/powerpoint/2010/main" val="1141394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CBEE4-E429-4B6F-93B1-F6FAB97358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UY"/>
          </a:p>
        </p:txBody>
      </p:sp>
      <p:sp>
        <p:nvSpPr>
          <p:cNvPr id="3" name="Text Placeholder 2">
            <a:extLst>
              <a:ext uri="{FF2B5EF4-FFF2-40B4-BE49-F238E27FC236}">
                <a16:creationId xmlns:a16="http://schemas.microsoft.com/office/drawing/2014/main" id="{0EAE7E78-55CC-49AA-B84E-513F5099B2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AA90EA8-8343-4F7F-A35D-C312114FB415}"/>
              </a:ext>
            </a:extLst>
          </p:cNvPr>
          <p:cNvSpPr>
            <a:spLocks noGrp="1"/>
          </p:cNvSpPr>
          <p:nvPr>
            <p:ph type="dt" sz="half" idx="10"/>
          </p:nvPr>
        </p:nvSpPr>
        <p:spPr/>
        <p:txBody>
          <a:bodyPr/>
          <a:lstStyle/>
          <a:p>
            <a:r>
              <a:rPr lang="es-UY" dirty="0"/>
              <a:t>03/18</a:t>
            </a:r>
          </a:p>
        </p:txBody>
      </p:sp>
      <p:sp>
        <p:nvSpPr>
          <p:cNvPr id="5" name="Footer Placeholder 4">
            <a:extLst>
              <a:ext uri="{FF2B5EF4-FFF2-40B4-BE49-F238E27FC236}">
                <a16:creationId xmlns:a16="http://schemas.microsoft.com/office/drawing/2014/main" id="{E7B0D5FD-80D2-435D-B497-8A9A78F1E1C0}"/>
              </a:ext>
            </a:extLst>
          </p:cNvPr>
          <p:cNvSpPr>
            <a:spLocks noGrp="1"/>
          </p:cNvSpPr>
          <p:nvPr>
            <p:ph type="ftr" sz="quarter" idx="11"/>
          </p:nvPr>
        </p:nvSpPr>
        <p:spPr/>
        <p:txBody>
          <a:bodyPr/>
          <a:lstStyle/>
          <a:p>
            <a:r>
              <a:rPr lang="es-UY" dirty="0"/>
              <a:t>Marcelo Caffera (Universidad de Montevideo)                              Cambio Climático</a:t>
            </a:r>
          </a:p>
        </p:txBody>
      </p:sp>
      <p:sp>
        <p:nvSpPr>
          <p:cNvPr id="6" name="Slide Number Placeholder 5">
            <a:extLst>
              <a:ext uri="{FF2B5EF4-FFF2-40B4-BE49-F238E27FC236}">
                <a16:creationId xmlns:a16="http://schemas.microsoft.com/office/drawing/2014/main" id="{81902376-3652-4BD3-8333-7A0401D4F4A5}"/>
              </a:ext>
            </a:extLst>
          </p:cNvPr>
          <p:cNvSpPr>
            <a:spLocks noGrp="1"/>
          </p:cNvSpPr>
          <p:nvPr>
            <p:ph type="sldNum" sz="quarter" idx="12"/>
          </p:nvPr>
        </p:nvSpPr>
        <p:spPr/>
        <p:txBody>
          <a:bodyPr/>
          <a:lstStyle/>
          <a:p>
            <a:fld id="{7C60D435-C46B-4753-80DC-0CCE2744383D}" type="slidenum">
              <a:rPr lang="es-UY" smtClean="0"/>
              <a:t>‹Nº›</a:t>
            </a:fld>
            <a:endParaRPr lang="es-UY" dirty="0"/>
          </a:p>
        </p:txBody>
      </p:sp>
    </p:spTree>
    <p:extLst>
      <p:ext uri="{BB962C8B-B14F-4D97-AF65-F5344CB8AC3E}">
        <p14:creationId xmlns:p14="http://schemas.microsoft.com/office/powerpoint/2010/main" val="1038787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E46EC-1E08-4904-ADF5-5F73DD31BBD6}"/>
              </a:ext>
            </a:extLst>
          </p:cNvPr>
          <p:cNvSpPr>
            <a:spLocks noGrp="1"/>
          </p:cNvSpPr>
          <p:nvPr>
            <p:ph type="title"/>
          </p:nvPr>
        </p:nvSpPr>
        <p:spPr/>
        <p:txBody>
          <a:bodyPr/>
          <a:lstStyle/>
          <a:p>
            <a:r>
              <a:rPr lang="en-US"/>
              <a:t>Click to edit Master title style</a:t>
            </a:r>
            <a:endParaRPr lang="es-UY"/>
          </a:p>
        </p:txBody>
      </p:sp>
      <p:sp>
        <p:nvSpPr>
          <p:cNvPr id="3" name="Content Placeholder 2">
            <a:extLst>
              <a:ext uri="{FF2B5EF4-FFF2-40B4-BE49-F238E27FC236}">
                <a16:creationId xmlns:a16="http://schemas.microsoft.com/office/drawing/2014/main" id="{A5098A49-46D4-46AC-AE21-456953745A9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UY"/>
          </a:p>
        </p:txBody>
      </p:sp>
      <p:sp>
        <p:nvSpPr>
          <p:cNvPr id="4" name="Content Placeholder 3">
            <a:extLst>
              <a:ext uri="{FF2B5EF4-FFF2-40B4-BE49-F238E27FC236}">
                <a16:creationId xmlns:a16="http://schemas.microsoft.com/office/drawing/2014/main" id="{B10347EB-FA05-4BC2-9A00-5D145AB5991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UY"/>
          </a:p>
        </p:txBody>
      </p:sp>
      <p:sp>
        <p:nvSpPr>
          <p:cNvPr id="5" name="Date Placeholder 4">
            <a:extLst>
              <a:ext uri="{FF2B5EF4-FFF2-40B4-BE49-F238E27FC236}">
                <a16:creationId xmlns:a16="http://schemas.microsoft.com/office/drawing/2014/main" id="{4880F03E-FA18-46D4-9DCE-9C52083770ED}"/>
              </a:ext>
            </a:extLst>
          </p:cNvPr>
          <p:cNvSpPr>
            <a:spLocks noGrp="1"/>
          </p:cNvSpPr>
          <p:nvPr>
            <p:ph type="dt" sz="half" idx="10"/>
          </p:nvPr>
        </p:nvSpPr>
        <p:spPr/>
        <p:txBody>
          <a:bodyPr/>
          <a:lstStyle/>
          <a:p>
            <a:r>
              <a:rPr lang="es-UY" dirty="0"/>
              <a:t>03/18</a:t>
            </a:r>
          </a:p>
        </p:txBody>
      </p:sp>
      <p:sp>
        <p:nvSpPr>
          <p:cNvPr id="6" name="Footer Placeholder 5">
            <a:extLst>
              <a:ext uri="{FF2B5EF4-FFF2-40B4-BE49-F238E27FC236}">
                <a16:creationId xmlns:a16="http://schemas.microsoft.com/office/drawing/2014/main" id="{B79A9AB5-BE1B-4110-82CA-CFDD85AE3771}"/>
              </a:ext>
            </a:extLst>
          </p:cNvPr>
          <p:cNvSpPr>
            <a:spLocks noGrp="1"/>
          </p:cNvSpPr>
          <p:nvPr>
            <p:ph type="ftr" sz="quarter" idx="11"/>
          </p:nvPr>
        </p:nvSpPr>
        <p:spPr/>
        <p:txBody>
          <a:bodyPr/>
          <a:lstStyle/>
          <a:p>
            <a:r>
              <a:rPr lang="es-UY" dirty="0"/>
              <a:t>Marcelo Caffera (Universidad de Montevideo)                              Cambio Climático</a:t>
            </a:r>
          </a:p>
        </p:txBody>
      </p:sp>
      <p:sp>
        <p:nvSpPr>
          <p:cNvPr id="7" name="Slide Number Placeholder 6">
            <a:extLst>
              <a:ext uri="{FF2B5EF4-FFF2-40B4-BE49-F238E27FC236}">
                <a16:creationId xmlns:a16="http://schemas.microsoft.com/office/drawing/2014/main" id="{EE1C433F-C983-4675-8EBF-A9D77ABAD403}"/>
              </a:ext>
            </a:extLst>
          </p:cNvPr>
          <p:cNvSpPr>
            <a:spLocks noGrp="1"/>
          </p:cNvSpPr>
          <p:nvPr>
            <p:ph type="sldNum" sz="quarter" idx="12"/>
          </p:nvPr>
        </p:nvSpPr>
        <p:spPr/>
        <p:txBody>
          <a:bodyPr/>
          <a:lstStyle/>
          <a:p>
            <a:fld id="{7C60D435-C46B-4753-80DC-0CCE2744383D}" type="slidenum">
              <a:rPr lang="es-UY" smtClean="0"/>
              <a:t>‹Nº›</a:t>
            </a:fld>
            <a:endParaRPr lang="es-UY" dirty="0"/>
          </a:p>
        </p:txBody>
      </p:sp>
    </p:spTree>
    <p:extLst>
      <p:ext uri="{BB962C8B-B14F-4D97-AF65-F5344CB8AC3E}">
        <p14:creationId xmlns:p14="http://schemas.microsoft.com/office/powerpoint/2010/main" val="2327303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6A3EC-BED6-4DB3-BF04-5DAE6A9B5C07}"/>
              </a:ext>
            </a:extLst>
          </p:cNvPr>
          <p:cNvSpPr>
            <a:spLocks noGrp="1"/>
          </p:cNvSpPr>
          <p:nvPr>
            <p:ph type="title"/>
          </p:nvPr>
        </p:nvSpPr>
        <p:spPr>
          <a:xfrm>
            <a:off x="839788" y="365125"/>
            <a:ext cx="10515600" cy="1325563"/>
          </a:xfrm>
        </p:spPr>
        <p:txBody>
          <a:bodyPr/>
          <a:lstStyle/>
          <a:p>
            <a:r>
              <a:rPr lang="en-US"/>
              <a:t>Click to edit Master title style</a:t>
            </a:r>
            <a:endParaRPr lang="es-UY"/>
          </a:p>
        </p:txBody>
      </p:sp>
      <p:sp>
        <p:nvSpPr>
          <p:cNvPr id="3" name="Text Placeholder 2">
            <a:extLst>
              <a:ext uri="{FF2B5EF4-FFF2-40B4-BE49-F238E27FC236}">
                <a16:creationId xmlns:a16="http://schemas.microsoft.com/office/drawing/2014/main" id="{B5B4A6C9-0E9E-408C-8A5C-667C7D6EED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789652D-94D4-46C2-9605-5618097EE77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UY"/>
          </a:p>
        </p:txBody>
      </p:sp>
      <p:sp>
        <p:nvSpPr>
          <p:cNvPr id="5" name="Text Placeholder 4">
            <a:extLst>
              <a:ext uri="{FF2B5EF4-FFF2-40B4-BE49-F238E27FC236}">
                <a16:creationId xmlns:a16="http://schemas.microsoft.com/office/drawing/2014/main" id="{A4652A0F-9171-4A70-B367-71B68E363F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11DA766-9303-4086-9C42-7565BA90364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UY"/>
          </a:p>
        </p:txBody>
      </p:sp>
      <p:sp>
        <p:nvSpPr>
          <p:cNvPr id="7" name="Date Placeholder 6">
            <a:extLst>
              <a:ext uri="{FF2B5EF4-FFF2-40B4-BE49-F238E27FC236}">
                <a16:creationId xmlns:a16="http://schemas.microsoft.com/office/drawing/2014/main" id="{EF60E0F1-25CC-41AD-94C6-06D7873CA273}"/>
              </a:ext>
            </a:extLst>
          </p:cNvPr>
          <p:cNvSpPr>
            <a:spLocks noGrp="1"/>
          </p:cNvSpPr>
          <p:nvPr>
            <p:ph type="dt" sz="half" idx="10"/>
          </p:nvPr>
        </p:nvSpPr>
        <p:spPr/>
        <p:txBody>
          <a:bodyPr/>
          <a:lstStyle/>
          <a:p>
            <a:r>
              <a:rPr lang="es-UY" dirty="0"/>
              <a:t>03/18</a:t>
            </a:r>
          </a:p>
        </p:txBody>
      </p:sp>
      <p:sp>
        <p:nvSpPr>
          <p:cNvPr id="8" name="Footer Placeholder 7">
            <a:extLst>
              <a:ext uri="{FF2B5EF4-FFF2-40B4-BE49-F238E27FC236}">
                <a16:creationId xmlns:a16="http://schemas.microsoft.com/office/drawing/2014/main" id="{8F1DED88-D96A-4FBD-9CF2-EA58A09D7DEF}"/>
              </a:ext>
            </a:extLst>
          </p:cNvPr>
          <p:cNvSpPr>
            <a:spLocks noGrp="1"/>
          </p:cNvSpPr>
          <p:nvPr>
            <p:ph type="ftr" sz="quarter" idx="11"/>
          </p:nvPr>
        </p:nvSpPr>
        <p:spPr/>
        <p:txBody>
          <a:bodyPr/>
          <a:lstStyle/>
          <a:p>
            <a:r>
              <a:rPr lang="es-UY" dirty="0"/>
              <a:t>Marcelo Caffera (Universidad de Montevideo)                              Cambio Climático</a:t>
            </a:r>
          </a:p>
        </p:txBody>
      </p:sp>
      <p:sp>
        <p:nvSpPr>
          <p:cNvPr id="9" name="Slide Number Placeholder 8">
            <a:extLst>
              <a:ext uri="{FF2B5EF4-FFF2-40B4-BE49-F238E27FC236}">
                <a16:creationId xmlns:a16="http://schemas.microsoft.com/office/drawing/2014/main" id="{77886382-BD9B-44C8-BCA4-4C7FB1DD397D}"/>
              </a:ext>
            </a:extLst>
          </p:cNvPr>
          <p:cNvSpPr>
            <a:spLocks noGrp="1"/>
          </p:cNvSpPr>
          <p:nvPr>
            <p:ph type="sldNum" sz="quarter" idx="12"/>
          </p:nvPr>
        </p:nvSpPr>
        <p:spPr/>
        <p:txBody>
          <a:bodyPr/>
          <a:lstStyle/>
          <a:p>
            <a:fld id="{7C60D435-C46B-4753-80DC-0CCE2744383D}" type="slidenum">
              <a:rPr lang="es-UY" smtClean="0"/>
              <a:t>‹Nº›</a:t>
            </a:fld>
            <a:endParaRPr lang="es-UY" dirty="0"/>
          </a:p>
        </p:txBody>
      </p:sp>
    </p:spTree>
    <p:extLst>
      <p:ext uri="{BB962C8B-B14F-4D97-AF65-F5344CB8AC3E}">
        <p14:creationId xmlns:p14="http://schemas.microsoft.com/office/powerpoint/2010/main" val="63928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53D22-174D-4FCD-B661-E26DC7E26BEE}"/>
              </a:ext>
            </a:extLst>
          </p:cNvPr>
          <p:cNvSpPr>
            <a:spLocks noGrp="1"/>
          </p:cNvSpPr>
          <p:nvPr>
            <p:ph type="title"/>
          </p:nvPr>
        </p:nvSpPr>
        <p:spPr/>
        <p:txBody>
          <a:bodyPr/>
          <a:lstStyle/>
          <a:p>
            <a:r>
              <a:rPr lang="en-US"/>
              <a:t>Click to edit Master title style</a:t>
            </a:r>
            <a:endParaRPr lang="es-UY"/>
          </a:p>
        </p:txBody>
      </p:sp>
      <p:sp>
        <p:nvSpPr>
          <p:cNvPr id="3" name="Date Placeholder 2">
            <a:extLst>
              <a:ext uri="{FF2B5EF4-FFF2-40B4-BE49-F238E27FC236}">
                <a16:creationId xmlns:a16="http://schemas.microsoft.com/office/drawing/2014/main" id="{0187E1D7-F84F-4435-9270-0CC60A97846F}"/>
              </a:ext>
            </a:extLst>
          </p:cNvPr>
          <p:cNvSpPr>
            <a:spLocks noGrp="1"/>
          </p:cNvSpPr>
          <p:nvPr>
            <p:ph type="dt" sz="half" idx="10"/>
          </p:nvPr>
        </p:nvSpPr>
        <p:spPr/>
        <p:txBody>
          <a:bodyPr/>
          <a:lstStyle/>
          <a:p>
            <a:r>
              <a:rPr lang="es-UY" dirty="0"/>
              <a:t>03/18</a:t>
            </a:r>
          </a:p>
        </p:txBody>
      </p:sp>
      <p:sp>
        <p:nvSpPr>
          <p:cNvPr id="4" name="Footer Placeholder 3">
            <a:extLst>
              <a:ext uri="{FF2B5EF4-FFF2-40B4-BE49-F238E27FC236}">
                <a16:creationId xmlns:a16="http://schemas.microsoft.com/office/drawing/2014/main" id="{BD7A8B5A-7A84-4345-8D1B-290783297C9F}"/>
              </a:ext>
            </a:extLst>
          </p:cNvPr>
          <p:cNvSpPr>
            <a:spLocks noGrp="1"/>
          </p:cNvSpPr>
          <p:nvPr>
            <p:ph type="ftr" sz="quarter" idx="11"/>
          </p:nvPr>
        </p:nvSpPr>
        <p:spPr/>
        <p:txBody>
          <a:bodyPr/>
          <a:lstStyle/>
          <a:p>
            <a:r>
              <a:rPr lang="es-UY" dirty="0"/>
              <a:t>Marcelo Caffera (Universidad de Montevideo)                              Cambio Climático</a:t>
            </a:r>
          </a:p>
        </p:txBody>
      </p:sp>
      <p:sp>
        <p:nvSpPr>
          <p:cNvPr id="5" name="Slide Number Placeholder 4">
            <a:extLst>
              <a:ext uri="{FF2B5EF4-FFF2-40B4-BE49-F238E27FC236}">
                <a16:creationId xmlns:a16="http://schemas.microsoft.com/office/drawing/2014/main" id="{9482789F-24B0-44E1-A805-6551506DF6F3}"/>
              </a:ext>
            </a:extLst>
          </p:cNvPr>
          <p:cNvSpPr>
            <a:spLocks noGrp="1"/>
          </p:cNvSpPr>
          <p:nvPr>
            <p:ph type="sldNum" sz="quarter" idx="12"/>
          </p:nvPr>
        </p:nvSpPr>
        <p:spPr/>
        <p:txBody>
          <a:bodyPr/>
          <a:lstStyle/>
          <a:p>
            <a:fld id="{7C60D435-C46B-4753-80DC-0CCE2744383D}" type="slidenum">
              <a:rPr lang="es-UY" smtClean="0"/>
              <a:t>‹Nº›</a:t>
            </a:fld>
            <a:endParaRPr lang="es-UY" dirty="0"/>
          </a:p>
        </p:txBody>
      </p:sp>
    </p:spTree>
    <p:extLst>
      <p:ext uri="{BB962C8B-B14F-4D97-AF65-F5344CB8AC3E}">
        <p14:creationId xmlns:p14="http://schemas.microsoft.com/office/powerpoint/2010/main" val="3130500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79BCD6-E439-4F90-A243-CAC865294E8F}"/>
              </a:ext>
            </a:extLst>
          </p:cNvPr>
          <p:cNvSpPr>
            <a:spLocks noGrp="1"/>
          </p:cNvSpPr>
          <p:nvPr>
            <p:ph type="dt" sz="half" idx="10"/>
          </p:nvPr>
        </p:nvSpPr>
        <p:spPr/>
        <p:txBody>
          <a:bodyPr/>
          <a:lstStyle/>
          <a:p>
            <a:r>
              <a:rPr lang="es-UY" dirty="0"/>
              <a:t>03/18</a:t>
            </a:r>
          </a:p>
        </p:txBody>
      </p:sp>
      <p:sp>
        <p:nvSpPr>
          <p:cNvPr id="3" name="Footer Placeholder 2">
            <a:extLst>
              <a:ext uri="{FF2B5EF4-FFF2-40B4-BE49-F238E27FC236}">
                <a16:creationId xmlns:a16="http://schemas.microsoft.com/office/drawing/2014/main" id="{5E15581C-B219-4C1D-8541-990B7F08A0A9}"/>
              </a:ext>
            </a:extLst>
          </p:cNvPr>
          <p:cNvSpPr>
            <a:spLocks noGrp="1"/>
          </p:cNvSpPr>
          <p:nvPr>
            <p:ph type="ftr" sz="quarter" idx="11"/>
          </p:nvPr>
        </p:nvSpPr>
        <p:spPr/>
        <p:txBody>
          <a:bodyPr/>
          <a:lstStyle/>
          <a:p>
            <a:r>
              <a:rPr lang="es-UY" dirty="0"/>
              <a:t>Marcelo Caffera (Universidad de Montevideo)                              Cambio Climático</a:t>
            </a:r>
          </a:p>
        </p:txBody>
      </p:sp>
      <p:sp>
        <p:nvSpPr>
          <p:cNvPr id="4" name="Slide Number Placeholder 3">
            <a:extLst>
              <a:ext uri="{FF2B5EF4-FFF2-40B4-BE49-F238E27FC236}">
                <a16:creationId xmlns:a16="http://schemas.microsoft.com/office/drawing/2014/main" id="{9DEA1379-53B3-4E80-AEAF-6FEB0CEC4134}"/>
              </a:ext>
            </a:extLst>
          </p:cNvPr>
          <p:cNvSpPr>
            <a:spLocks noGrp="1"/>
          </p:cNvSpPr>
          <p:nvPr>
            <p:ph type="sldNum" sz="quarter" idx="12"/>
          </p:nvPr>
        </p:nvSpPr>
        <p:spPr/>
        <p:txBody>
          <a:bodyPr/>
          <a:lstStyle/>
          <a:p>
            <a:fld id="{7C60D435-C46B-4753-80DC-0CCE2744383D}" type="slidenum">
              <a:rPr lang="es-UY" smtClean="0"/>
              <a:t>‹Nº›</a:t>
            </a:fld>
            <a:endParaRPr lang="es-UY" dirty="0"/>
          </a:p>
        </p:txBody>
      </p:sp>
    </p:spTree>
    <p:extLst>
      <p:ext uri="{BB962C8B-B14F-4D97-AF65-F5344CB8AC3E}">
        <p14:creationId xmlns:p14="http://schemas.microsoft.com/office/powerpoint/2010/main" val="3901280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00775-4EBB-463C-ACE5-ADCEE9019B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UY"/>
          </a:p>
        </p:txBody>
      </p:sp>
      <p:sp>
        <p:nvSpPr>
          <p:cNvPr id="3" name="Content Placeholder 2">
            <a:extLst>
              <a:ext uri="{FF2B5EF4-FFF2-40B4-BE49-F238E27FC236}">
                <a16:creationId xmlns:a16="http://schemas.microsoft.com/office/drawing/2014/main" id="{AE398F86-6BE5-4309-ADD8-BA4C9580B8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UY"/>
          </a:p>
        </p:txBody>
      </p:sp>
      <p:sp>
        <p:nvSpPr>
          <p:cNvPr id="4" name="Text Placeholder 3">
            <a:extLst>
              <a:ext uri="{FF2B5EF4-FFF2-40B4-BE49-F238E27FC236}">
                <a16:creationId xmlns:a16="http://schemas.microsoft.com/office/drawing/2014/main" id="{0E42227B-B013-4038-BDB8-751C2B4D2F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9DBD289-2EED-4EF1-845C-40A6B614E96B}"/>
              </a:ext>
            </a:extLst>
          </p:cNvPr>
          <p:cNvSpPr>
            <a:spLocks noGrp="1"/>
          </p:cNvSpPr>
          <p:nvPr>
            <p:ph type="dt" sz="half" idx="10"/>
          </p:nvPr>
        </p:nvSpPr>
        <p:spPr/>
        <p:txBody>
          <a:bodyPr/>
          <a:lstStyle/>
          <a:p>
            <a:r>
              <a:rPr lang="es-UY" dirty="0"/>
              <a:t>03/18</a:t>
            </a:r>
          </a:p>
        </p:txBody>
      </p:sp>
      <p:sp>
        <p:nvSpPr>
          <p:cNvPr id="6" name="Footer Placeholder 5">
            <a:extLst>
              <a:ext uri="{FF2B5EF4-FFF2-40B4-BE49-F238E27FC236}">
                <a16:creationId xmlns:a16="http://schemas.microsoft.com/office/drawing/2014/main" id="{4439351B-CBA6-41F6-97E1-76749C49A91B}"/>
              </a:ext>
            </a:extLst>
          </p:cNvPr>
          <p:cNvSpPr>
            <a:spLocks noGrp="1"/>
          </p:cNvSpPr>
          <p:nvPr>
            <p:ph type="ftr" sz="quarter" idx="11"/>
          </p:nvPr>
        </p:nvSpPr>
        <p:spPr/>
        <p:txBody>
          <a:bodyPr/>
          <a:lstStyle/>
          <a:p>
            <a:r>
              <a:rPr lang="es-UY" dirty="0"/>
              <a:t>Marcelo Caffera (Universidad de Montevideo)                              Cambio Climático</a:t>
            </a:r>
          </a:p>
        </p:txBody>
      </p:sp>
      <p:sp>
        <p:nvSpPr>
          <p:cNvPr id="7" name="Slide Number Placeholder 6">
            <a:extLst>
              <a:ext uri="{FF2B5EF4-FFF2-40B4-BE49-F238E27FC236}">
                <a16:creationId xmlns:a16="http://schemas.microsoft.com/office/drawing/2014/main" id="{677F5D83-B1FA-43C7-A9B8-E7667ECB4CD7}"/>
              </a:ext>
            </a:extLst>
          </p:cNvPr>
          <p:cNvSpPr>
            <a:spLocks noGrp="1"/>
          </p:cNvSpPr>
          <p:nvPr>
            <p:ph type="sldNum" sz="quarter" idx="12"/>
          </p:nvPr>
        </p:nvSpPr>
        <p:spPr/>
        <p:txBody>
          <a:bodyPr/>
          <a:lstStyle/>
          <a:p>
            <a:fld id="{7C60D435-C46B-4753-80DC-0CCE2744383D}" type="slidenum">
              <a:rPr lang="es-UY" smtClean="0"/>
              <a:t>‹Nº›</a:t>
            </a:fld>
            <a:endParaRPr lang="es-UY" dirty="0"/>
          </a:p>
        </p:txBody>
      </p:sp>
    </p:spTree>
    <p:extLst>
      <p:ext uri="{BB962C8B-B14F-4D97-AF65-F5344CB8AC3E}">
        <p14:creationId xmlns:p14="http://schemas.microsoft.com/office/powerpoint/2010/main" val="2677495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C9620-1658-4523-9B38-E1F64BF070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UY"/>
          </a:p>
        </p:txBody>
      </p:sp>
      <p:sp>
        <p:nvSpPr>
          <p:cNvPr id="3" name="Picture Placeholder 2">
            <a:extLst>
              <a:ext uri="{FF2B5EF4-FFF2-40B4-BE49-F238E27FC236}">
                <a16:creationId xmlns:a16="http://schemas.microsoft.com/office/drawing/2014/main" id="{1FA8251B-1AD2-4006-AD39-CD0C6B8034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UY" dirty="0"/>
          </a:p>
        </p:txBody>
      </p:sp>
      <p:sp>
        <p:nvSpPr>
          <p:cNvPr id="4" name="Text Placeholder 3">
            <a:extLst>
              <a:ext uri="{FF2B5EF4-FFF2-40B4-BE49-F238E27FC236}">
                <a16:creationId xmlns:a16="http://schemas.microsoft.com/office/drawing/2014/main" id="{910E1EED-DF2D-455F-99B4-97B214E7FB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8B5307C-D0EB-4155-A0DD-F7A7DC40EFBD}"/>
              </a:ext>
            </a:extLst>
          </p:cNvPr>
          <p:cNvSpPr>
            <a:spLocks noGrp="1"/>
          </p:cNvSpPr>
          <p:nvPr>
            <p:ph type="dt" sz="half" idx="10"/>
          </p:nvPr>
        </p:nvSpPr>
        <p:spPr/>
        <p:txBody>
          <a:bodyPr/>
          <a:lstStyle/>
          <a:p>
            <a:r>
              <a:rPr lang="es-UY" dirty="0"/>
              <a:t>03/18</a:t>
            </a:r>
          </a:p>
        </p:txBody>
      </p:sp>
      <p:sp>
        <p:nvSpPr>
          <p:cNvPr id="6" name="Footer Placeholder 5">
            <a:extLst>
              <a:ext uri="{FF2B5EF4-FFF2-40B4-BE49-F238E27FC236}">
                <a16:creationId xmlns:a16="http://schemas.microsoft.com/office/drawing/2014/main" id="{ABB188CE-D5D4-443C-9C2C-868CCDDCB51A}"/>
              </a:ext>
            </a:extLst>
          </p:cNvPr>
          <p:cNvSpPr>
            <a:spLocks noGrp="1"/>
          </p:cNvSpPr>
          <p:nvPr>
            <p:ph type="ftr" sz="quarter" idx="11"/>
          </p:nvPr>
        </p:nvSpPr>
        <p:spPr/>
        <p:txBody>
          <a:bodyPr/>
          <a:lstStyle/>
          <a:p>
            <a:r>
              <a:rPr lang="es-UY" dirty="0"/>
              <a:t>Marcelo Caffera (Universidad de Montevideo)                              Cambio Climático</a:t>
            </a:r>
          </a:p>
        </p:txBody>
      </p:sp>
      <p:sp>
        <p:nvSpPr>
          <p:cNvPr id="7" name="Slide Number Placeholder 6">
            <a:extLst>
              <a:ext uri="{FF2B5EF4-FFF2-40B4-BE49-F238E27FC236}">
                <a16:creationId xmlns:a16="http://schemas.microsoft.com/office/drawing/2014/main" id="{5B0FF7D3-42AB-4007-866B-E5579DEC7A70}"/>
              </a:ext>
            </a:extLst>
          </p:cNvPr>
          <p:cNvSpPr>
            <a:spLocks noGrp="1"/>
          </p:cNvSpPr>
          <p:nvPr>
            <p:ph type="sldNum" sz="quarter" idx="12"/>
          </p:nvPr>
        </p:nvSpPr>
        <p:spPr/>
        <p:txBody>
          <a:bodyPr/>
          <a:lstStyle/>
          <a:p>
            <a:fld id="{7C60D435-C46B-4753-80DC-0CCE2744383D}" type="slidenum">
              <a:rPr lang="es-UY" smtClean="0"/>
              <a:t>‹Nº›</a:t>
            </a:fld>
            <a:endParaRPr lang="es-UY" dirty="0"/>
          </a:p>
        </p:txBody>
      </p:sp>
    </p:spTree>
    <p:extLst>
      <p:ext uri="{BB962C8B-B14F-4D97-AF65-F5344CB8AC3E}">
        <p14:creationId xmlns:p14="http://schemas.microsoft.com/office/powerpoint/2010/main" val="3981076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1999D1-B8C7-4399-A1A0-1D2169454F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UY"/>
          </a:p>
        </p:txBody>
      </p:sp>
      <p:sp>
        <p:nvSpPr>
          <p:cNvPr id="3" name="Text Placeholder 2">
            <a:extLst>
              <a:ext uri="{FF2B5EF4-FFF2-40B4-BE49-F238E27FC236}">
                <a16:creationId xmlns:a16="http://schemas.microsoft.com/office/drawing/2014/main" id="{1CA5ED32-8C6A-45AB-8231-D036C9C878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UY"/>
          </a:p>
        </p:txBody>
      </p:sp>
      <p:sp>
        <p:nvSpPr>
          <p:cNvPr id="4" name="Date Placeholder 3">
            <a:extLst>
              <a:ext uri="{FF2B5EF4-FFF2-40B4-BE49-F238E27FC236}">
                <a16:creationId xmlns:a16="http://schemas.microsoft.com/office/drawing/2014/main" id="{059C8E6C-0E0F-463C-86D3-4677C2B1A7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s-UY" dirty="0"/>
              <a:t>03/18</a:t>
            </a:r>
          </a:p>
        </p:txBody>
      </p:sp>
      <p:sp>
        <p:nvSpPr>
          <p:cNvPr id="5" name="Footer Placeholder 4">
            <a:extLst>
              <a:ext uri="{FF2B5EF4-FFF2-40B4-BE49-F238E27FC236}">
                <a16:creationId xmlns:a16="http://schemas.microsoft.com/office/drawing/2014/main" id="{3542C722-16DC-4B3C-8C42-C115A9332B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UY" dirty="0"/>
              <a:t>Marcelo Caffera (Universidad de Montevideo)                              Cambio Climático</a:t>
            </a:r>
          </a:p>
        </p:txBody>
      </p:sp>
      <p:sp>
        <p:nvSpPr>
          <p:cNvPr id="6" name="Slide Number Placeholder 5">
            <a:extLst>
              <a:ext uri="{FF2B5EF4-FFF2-40B4-BE49-F238E27FC236}">
                <a16:creationId xmlns:a16="http://schemas.microsoft.com/office/drawing/2014/main" id="{0F6092DE-9E5E-4776-BBC9-228D3E4BA8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60D435-C46B-4753-80DC-0CCE2744383D}" type="slidenum">
              <a:rPr lang="es-UY" smtClean="0"/>
              <a:t>‹Nº›</a:t>
            </a:fld>
            <a:endParaRPr lang="es-UY" dirty="0"/>
          </a:p>
        </p:txBody>
      </p:sp>
    </p:spTree>
    <p:extLst>
      <p:ext uri="{BB962C8B-B14F-4D97-AF65-F5344CB8AC3E}">
        <p14:creationId xmlns:p14="http://schemas.microsoft.com/office/powerpoint/2010/main" val="17915238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esrl.noaa.gov/gmd/aggi/aggi.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granthaminstitute.wordpress.com/2015/07/13/why-should-we-act-on-climate-change-a-glaciologists-perspectiv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skepticalscience.com/CO2-emissions-correlation-with-CO2-concentration.htm" TargetMode="External"/><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F1254-5C8C-475D-BE30-6D1321EA373E}"/>
              </a:ext>
            </a:extLst>
          </p:cNvPr>
          <p:cNvSpPr>
            <a:spLocks noGrp="1"/>
          </p:cNvSpPr>
          <p:nvPr>
            <p:ph type="ctrTitle"/>
          </p:nvPr>
        </p:nvSpPr>
        <p:spPr/>
        <p:txBody>
          <a:bodyPr>
            <a:normAutofit/>
          </a:bodyPr>
          <a:lstStyle/>
          <a:p>
            <a:r>
              <a:rPr lang="es-UY" dirty="0"/>
              <a:t>Cambio Climático</a:t>
            </a:r>
            <a:br>
              <a:rPr lang="es-UY" dirty="0"/>
            </a:br>
            <a:r>
              <a:rPr lang="es-UY" sz="4000" dirty="0"/>
              <a:t>Evidencias, consecuencias y soluciones</a:t>
            </a:r>
            <a:endParaRPr lang="es-UY" dirty="0"/>
          </a:p>
        </p:txBody>
      </p:sp>
      <p:sp>
        <p:nvSpPr>
          <p:cNvPr id="3" name="Subtitle 2">
            <a:extLst>
              <a:ext uri="{FF2B5EF4-FFF2-40B4-BE49-F238E27FC236}">
                <a16:creationId xmlns:a16="http://schemas.microsoft.com/office/drawing/2014/main" id="{8ED3E1EC-E775-45E3-B9E4-6B50847AB99B}"/>
              </a:ext>
            </a:extLst>
          </p:cNvPr>
          <p:cNvSpPr>
            <a:spLocks noGrp="1"/>
          </p:cNvSpPr>
          <p:nvPr>
            <p:ph type="subTitle" idx="1"/>
          </p:nvPr>
        </p:nvSpPr>
        <p:spPr/>
        <p:txBody>
          <a:bodyPr/>
          <a:lstStyle/>
          <a:p>
            <a:r>
              <a:rPr lang="es-UY" dirty="0">
                <a:latin typeface="+mj-lt"/>
              </a:rPr>
              <a:t>Marcelo Caffera</a:t>
            </a:r>
          </a:p>
          <a:p>
            <a:r>
              <a:rPr lang="es-UY" sz="2000" dirty="0">
                <a:latin typeface="+mj-lt"/>
              </a:rPr>
              <a:t>Universidad de Montevideo</a:t>
            </a:r>
          </a:p>
          <a:p>
            <a:r>
              <a:rPr lang="es-UY" dirty="0" smtClean="0">
                <a:latin typeface="+mj-lt"/>
              </a:rPr>
              <a:t>Octubre </a:t>
            </a:r>
            <a:r>
              <a:rPr lang="es-UY" dirty="0">
                <a:latin typeface="+mj-lt"/>
              </a:rPr>
              <a:t>2018</a:t>
            </a:r>
          </a:p>
        </p:txBody>
      </p:sp>
      <p:sp>
        <p:nvSpPr>
          <p:cNvPr id="4" name="Date Placeholder 3">
            <a:extLst>
              <a:ext uri="{FF2B5EF4-FFF2-40B4-BE49-F238E27FC236}">
                <a16:creationId xmlns:a16="http://schemas.microsoft.com/office/drawing/2014/main" id="{2CE0988F-9FD5-4FED-B01D-86D7EFD42D97}"/>
              </a:ext>
            </a:extLst>
          </p:cNvPr>
          <p:cNvSpPr>
            <a:spLocks noGrp="1"/>
          </p:cNvSpPr>
          <p:nvPr>
            <p:ph type="dt" sz="half" idx="10"/>
          </p:nvPr>
        </p:nvSpPr>
        <p:spPr/>
        <p:txBody>
          <a:bodyPr/>
          <a:lstStyle/>
          <a:p>
            <a:r>
              <a:rPr lang="es-UY" dirty="0"/>
              <a:t>03/18</a:t>
            </a:r>
          </a:p>
        </p:txBody>
      </p:sp>
      <p:sp>
        <p:nvSpPr>
          <p:cNvPr id="5" name="Footer Placeholder 4">
            <a:extLst>
              <a:ext uri="{FF2B5EF4-FFF2-40B4-BE49-F238E27FC236}">
                <a16:creationId xmlns:a16="http://schemas.microsoft.com/office/drawing/2014/main" id="{4B00E7FE-404A-4A3D-A075-1812EFDE39FE}"/>
              </a:ext>
            </a:extLst>
          </p:cNvPr>
          <p:cNvSpPr>
            <a:spLocks noGrp="1"/>
          </p:cNvSpPr>
          <p:nvPr>
            <p:ph type="ftr" sz="quarter" idx="11"/>
          </p:nvPr>
        </p:nvSpPr>
        <p:spPr/>
        <p:txBody>
          <a:bodyPr/>
          <a:lstStyle/>
          <a:p>
            <a:r>
              <a:rPr lang="es-UY" dirty="0"/>
              <a:t>Marcelo Caffera (Universidad de Montevideo)                              Cambio Climático</a:t>
            </a:r>
          </a:p>
        </p:txBody>
      </p:sp>
      <p:sp>
        <p:nvSpPr>
          <p:cNvPr id="6" name="Slide Number Placeholder 5">
            <a:extLst>
              <a:ext uri="{FF2B5EF4-FFF2-40B4-BE49-F238E27FC236}">
                <a16:creationId xmlns:a16="http://schemas.microsoft.com/office/drawing/2014/main" id="{1063D386-517E-4E7D-A59B-1A5DBFADDBE2}"/>
              </a:ext>
            </a:extLst>
          </p:cNvPr>
          <p:cNvSpPr>
            <a:spLocks noGrp="1"/>
          </p:cNvSpPr>
          <p:nvPr>
            <p:ph type="sldNum" sz="quarter" idx="12"/>
          </p:nvPr>
        </p:nvSpPr>
        <p:spPr/>
        <p:txBody>
          <a:bodyPr/>
          <a:lstStyle/>
          <a:p>
            <a:fld id="{7C60D435-C46B-4753-80DC-0CCE2744383D}" type="slidenum">
              <a:rPr lang="es-UY" smtClean="0"/>
              <a:t>1</a:t>
            </a:fld>
            <a:endParaRPr lang="es-UY" dirty="0"/>
          </a:p>
        </p:txBody>
      </p:sp>
    </p:spTree>
    <p:extLst>
      <p:ext uri="{BB962C8B-B14F-4D97-AF65-F5344CB8AC3E}">
        <p14:creationId xmlns:p14="http://schemas.microsoft.com/office/powerpoint/2010/main" val="3824148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3A3DF-B985-4D79-81D9-F05B9C0B4D69}"/>
              </a:ext>
            </a:extLst>
          </p:cNvPr>
          <p:cNvSpPr>
            <a:spLocks noGrp="1"/>
          </p:cNvSpPr>
          <p:nvPr>
            <p:ph type="title"/>
          </p:nvPr>
        </p:nvSpPr>
        <p:spPr>
          <a:xfrm>
            <a:off x="838200" y="176819"/>
            <a:ext cx="10515600" cy="1030594"/>
          </a:xfrm>
        </p:spPr>
        <p:txBody>
          <a:bodyPr>
            <a:normAutofit fontScale="90000"/>
          </a:bodyPr>
          <a:lstStyle/>
          <a:p>
            <a:r>
              <a:rPr lang="es-UY" sz="3600" dirty="0" smtClean="0"/>
              <a:t>Pero esta es la correlación de largo plazo entre CO2 y </a:t>
            </a:r>
            <a:r>
              <a:rPr lang="es-UY" sz="3600" dirty="0" smtClean="0"/>
              <a:t>temperatura…</a:t>
            </a:r>
            <a:endParaRPr lang="es-UY" sz="3600" dirty="0"/>
          </a:p>
        </p:txBody>
      </p:sp>
      <p:sp>
        <p:nvSpPr>
          <p:cNvPr id="4" name="Date Placeholder 3">
            <a:extLst>
              <a:ext uri="{FF2B5EF4-FFF2-40B4-BE49-F238E27FC236}">
                <a16:creationId xmlns:a16="http://schemas.microsoft.com/office/drawing/2014/main" id="{FFC90FD3-8189-4B12-B054-DFA6F10634A3}"/>
              </a:ext>
            </a:extLst>
          </p:cNvPr>
          <p:cNvSpPr>
            <a:spLocks noGrp="1"/>
          </p:cNvSpPr>
          <p:nvPr>
            <p:ph type="dt" sz="half" idx="10"/>
          </p:nvPr>
        </p:nvSpPr>
        <p:spPr/>
        <p:txBody>
          <a:bodyPr/>
          <a:lstStyle/>
          <a:p>
            <a:r>
              <a:rPr lang="es-UY" dirty="0"/>
              <a:t>03/18</a:t>
            </a:r>
          </a:p>
        </p:txBody>
      </p:sp>
      <p:sp>
        <p:nvSpPr>
          <p:cNvPr id="5" name="Footer Placeholder 4">
            <a:extLst>
              <a:ext uri="{FF2B5EF4-FFF2-40B4-BE49-F238E27FC236}">
                <a16:creationId xmlns:a16="http://schemas.microsoft.com/office/drawing/2014/main" id="{2B57E0B8-00E4-4FEF-99A1-0C4C3131551B}"/>
              </a:ext>
            </a:extLst>
          </p:cNvPr>
          <p:cNvSpPr>
            <a:spLocks noGrp="1"/>
          </p:cNvSpPr>
          <p:nvPr>
            <p:ph type="ftr" sz="quarter" idx="11"/>
          </p:nvPr>
        </p:nvSpPr>
        <p:spPr/>
        <p:txBody>
          <a:bodyPr/>
          <a:lstStyle/>
          <a:p>
            <a:r>
              <a:rPr lang="es-UY" dirty="0"/>
              <a:t>Marcelo Caffera (Universidad de Montevideo)                              Cambio Climático</a:t>
            </a:r>
          </a:p>
        </p:txBody>
      </p:sp>
      <p:sp>
        <p:nvSpPr>
          <p:cNvPr id="6" name="Slide Number Placeholder 5">
            <a:extLst>
              <a:ext uri="{FF2B5EF4-FFF2-40B4-BE49-F238E27FC236}">
                <a16:creationId xmlns:a16="http://schemas.microsoft.com/office/drawing/2014/main" id="{C72A66F3-1FE5-4BFC-A047-6A5358F1938A}"/>
              </a:ext>
            </a:extLst>
          </p:cNvPr>
          <p:cNvSpPr>
            <a:spLocks noGrp="1"/>
          </p:cNvSpPr>
          <p:nvPr>
            <p:ph type="sldNum" sz="quarter" idx="12"/>
          </p:nvPr>
        </p:nvSpPr>
        <p:spPr/>
        <p:txBody>
          <a:bodyPr/>
          <a:lstStyle/>
          <a:p>
            <a:fld id="{7C60D435-C46B-4753-80DC-0CCE2744383D}" type="slidenum">
              <a:rPr lang="es-UY" smtClean="0"/>
              <a:t>10</a:t>
            </a:fld>
            <a:endParaRPr lang="es-UY"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4040" y="1425893"/>
            <a:ext cx="8564880" cy="4829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1912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a:t>Nivel actual de GEI en la atmosfera: </a:t>
            </a:r>
            <a:r>
              <a:rPr lang="es-ES" dirty="0">
                <a:solidFill>
                  <a:srgbClr val="FF0000"/>
                </a:solidFill>
              </a:rPr>
              <a:t>489 ppm (2016</a:t>
            </a:r>
            <a:r>
              <a:rPr lang="es-ES" dirty="0" smtClean="0">
                <a:solidFill>
                  <a:srgbClr val="FF0000"/>
                </a:solidFill>
              </a:rPr>
              <a:t>)</a:t>
            </a:r>
            <a:endParaRPr lang="es-UY" dirty="0"/>
          </a:p>
        </p:txBody>
      </p:sp>
      <p:sp>
        <p:nvSpPr>
          <p:cNvPr id="3" name="Marcador de contenido 2"/>
          <p:cNvSpPr>
            <a:spLocks noGrp="1"/>
          </p:cNvSpPr>
          <p:nvPr>
            <p:ph idx="1"/>
          </p:nvPr>
        </p:nvSpPr>
        <p:spPr>
          <a:xfrm>
            <a:off x="1981200" y="1600201"/>
            <a:ext cx="8229600" cy="4853135"/>
          </a:xfrm>
        </p:spPr>
        <p:txBody>
          <a:bodyPr>
            <a:normAutofit fontScale="77500" lnSpcReduction="20000"/>
          </a:bodyPr>
          <a:lstStyle/>
          <a:p>
            <a:r>
              <a:rPr lang="es-UY" sz="2600" dirty="0"/>
              <a:t>Fuente: </a:t>
            </a:r>
            <a:r>
              <a:rPr lang="es-UY" sz="2600" dirty="0">
                <a:hlinkClick r:id="rId2"/>
              </a:rPr>
              <a:t>https://www.esrl.noaa.gov/gmd/aggi/aggi.html</a:t>
            </a:r>
            <a:r>
              <a:rPr lang="es-UY" sz="2600" dirty="0"/>
              <a:t> </a:t>
            </a:r>
          </a:p>
          <a:p>
            <a:endParaRPr lang="es-UY" sz="2600" dirty="0"/>
          </a:p>
          <a:p>
            <a:endParaRPr lang="es-UY" sz="2600" dirty="0"/>
          </a:p>
          <a:p>
            <a:endParaRPr lang="es-UY" sz="2600" dirty="0"/>
          </a:p>
          <a:p>
            <a:endParaRPr lang="es-UY" sz="2600" dirty="0"/>
          </a:p>
          <a:p>
            <a:endParaRPr lang="es-UY" sz="2600" dirty="0"/>
          </a:p>
          <a:p>
            <a:endParaRPr lang="es-UY" sz="2600" dirty="0"/>
          </a:p>
          <a:p>
            <a:endParaRPr lang="es-UY" sz="2600" dirty="0"/>
          </a:p>
          <a:p>
            <a:endParaRPr lang="es-UY" sz="2600" dirty="0"/>
          </a:p>
          <a:p>
            <a:endParaRPr lang="es-UY" sz="2600" dirty="0"/>
          </a:p>
          <a:p>
            <a:endParaRPr lang="es-UY" sz="2600" dirty="0"/>
          </a:p>
          <a:p>
            <a:endParaRPr lang="es-UY" sz="900" dirty="0"/>
          </a:p>
          <a:p>
            <a:r>
              <a:rPr lang="en-US" sz="1400" b="1" i="1" dirty="0"/>
              <a:t>Figure 5.</a:t>
            </a:r>
            <a:r>
              <a:rPr lang="en-US" sz="1400" i="1" dirty="0"/>
              <a:t> Pre-1978 changes in the CO</a:t>
            </a:r>
            <a:r>
              <a:rPr lang="en-US" sz="1400" i="1" baseline="-25000" dirty="0"/>
              <a:t>2</a:t>
            </a:r>
            <a:r>
              <a:rPr lang="en-US" sz="1400" i="1" dirty="0"/>
              <a:t>-equivalent concentration and AGGI based on the ongoing measurements of all greenhouse gases reported here, measurements of CO</a:t>
            </a:r>
            <a:r>
              <a:rPr lang="en-US" sz="1400" i="1" baseline="-25000" dirty="0"/>
              <a:t>2</a:t>
            </a:r>
            <a:r>
              <a:rPr lang="en-US" sz="1400" i="1" dirty="0"/>
              <a:t> going back to the 1950s from C.D. Keeling [Keeling et al., 1958], and atmospheric changes derived from air trapped in ice and snow above glaciers [Machida et al., 1995, Battle et al., 1996, Etheridge, et al., 1996; Butler, et al., 1999]. Equivalent CO</a:t>
            </a:r>
            <a:r>
              <a:rPr lang="en-US" sz="1400" i="1" baseline="-25000" dirty="0"/>
              <a:t>2</a:t>
            </a:r>
            <a:r>
              <a:rPr lang="en-US" sz="1400" i="1" dirty="0"/>
              <a:t> atmospheric amounts (in ppm) are derived with the relationship (Table 1) between CO</a:t>
            </a:r>
            <a:r>
              <a:rPr lang="en-US" sz="1400" i="1" baseline="-25000" dirty="0"/>
              <a:t>2</a:t>
            </a:r>
            <a:r>
              <a:rPr lang="en-US" sz="1400" i="1" dirty="0"/>
              <a:t> concentrations and radiative forcing from all long-lived greenhouse gases.</a:t>
            </a:r>
            <a:endParaRPr lang="es-UY" sz="1400" dirty="0"/>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1584" y="2276872"/>
            <a:ext cx="7632848" cy="3154668"/>
          </a:xfrm>
          <a:prstGeom prst="rect">
            <a:avLst/>
          </a:prstGeom>
        </p:spPr>
      </p:pic>
    </p:spTree>
    <p:extLst>
      <p:ext uri="{BB962C8B-B14F-4D97-AF65-F5344CB8AC3E}">
        <p14:creationId xmlns:p14="http://schemas.microsoft.com/office/powerpoint/2010/main" val="2932983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116632"/>
            <a:ext cx="8229600" cy="576064"/>
          </a:xfrm>
        </p:spPr>
        <p:txBody>
          <a:bodyPr>
            <a:normAutofit/>
          </a:bodyPr>
          <a:lstStyle/>
          <a:p>
            <a:r>
              <a:rPr lang="es-ES" sz="2600" b="1" dirty="0"/>
              <a:t>Relación estimada entre stocks de GEI y Cambio Climático</a:t>
            </a:r>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7568" y="3140968"/>
            <a:ext cx="8352928" cy="3240360"/>
          </a:xfrm>
        </p:spPr>
      </p:pic>
      <p:sp>
        <p:nvSpPr>
          <p:cNvPr id="5" name="4 CuadroTexto"/>
          <p:cNvSpPr txBox="1"/>
          <p:nvPr/>
        </p:nvSpPr>
        <p:spPr>
          <a:xfrm>
            <a:off x="2279576" y="6309320"/>
            <a:ext cx="7632848" cy="369332"/>
          </a:xfrm>
          <a:prstGeom prst="rect">
            <a:avLst/>
          </a:prstGeom>
          <a:noFill/>
        </p:spPr>
        <p:txBody>
          <a:bodyPr wrap="square" rtlCol="0">
            <a:spAutoFit/>
          </a:bodyPr>
          <a:lstStyle/>
          <a:p>
            <a:r>
              <a:rPr lang="es-ES" dirty="0"/>
              <a:t>Nivel actual de GEI en la atmosfera: </a:t>
            </a:r>
            <a:r>
              <a:rPr lang="es-ES" dirty="0">
                <a:solidFill>
                  <a:srgbClr val="FF0000"/>
                </a:solidFill>
              </a:rPr>
              <a:t>489 ppm (2016)</a:t>
            </a:r>
            <a:endParaRPr lang="es-ES" dirty="0"/>
          </a:p>
        </p:txBody>
      </p:sp>
      <p:sp>
        <p:nvSpPr>
          <p:cNvPr id="6" name="5 CuadroTexto"/>
          <p:cNvSpPr txBox="1"/>
          <p:nvPr/>
        </p:nvSpPr>
        <p:spPr>
          <a:xfrm>
            <a:off x="2063552" y="692696"/>
            <a:ext cx="8496944" cy="2308324"/>
          </a:xfrm>
          <a:prstGeom prst="rect">
            <a:avLst/>
          </a:prstGeom>
          <a:noFill/>
        </p:spPr>
        <p:txBody>
          <a:bodyPr wrap="square" rtlCol="0">
            <a:spAutoFit/>
          </a:bodyPr>
          <a:lstStyle/>
          <a:p>
            <a:pPr marL="285750" indent="-285750">
              <a:buFont typeface="Arial" panose="020B0604020202020204" pitchFamily="34" charset="0"/>
              <a:buChar char="•"/>
            </a:pPr>
            <a:r>
              <a:rPr lang="es-ES" dirty="0"/>
              <a:t>Probabilidades estimadas de incremento en la temperatura global relativo a su nivel pre-industrial (1850) si la concentración de GEI en la atmósfera, medidos en ppm de </a:t>
            </a:r>
            <a:r>
              <a:rPr lang="es-ES" dirty="0" err="1"/>
              <a:t>CO₂e</a:t>
            </a:r>
            <a:r>
              <a:rPr lang="es-ES" dirty="0"/>
              <a:t> se estabilizaran en diferentes niveles</a:t>
            </a:r>
          </a:p>
          <a:p>
            <a:pPr marL="285750" indent="-285750">
              <a:buFont typeface="Arial" panose="020B0604020202020204" pitchFamily="34" charset="0"/>
              <a:buChar char="•"/>
            </a:pPr>
            <a:r>
              <a:rPr lang="es-ES" dirty="0" err="1"/>
              <a:t>CO₂e</a:t>
            </a:r>
            <a:r>
              <a:rPr lang="es-ES" dirty="0"/>
              <a:t>: la concentración de todos los GEI medidos en su equivalente de CO₂ </a:t>
            </a:r>
          </a:p>
          <a:p>
            <a:pPr marL="285750" indent="-285750">
              <a:buFont typeface="Arial" panose="020B0604020202020204" pitchFamily="34" charset="0"/>
              <a:buChar char="•"/>
            </a:pPr>
            <a:r>
              <a:rPr lang="es-ES" dirty="0"/>
              <a:t>Líneas rectas: intervalo de confianza al 90%.</a:t>
            </a:r>
          </a:p>
          <a:p>
            <a:pPr marL="285750" indent="-285750">
              <a:buFont typeface="Arial" panose="020B0604020202020204" pitchFamily="34" charset="0"/>
              <a:buChar char="•"/>
            </a:pPr>
            <a:r>
              <a:rPr lang="es-ES" dirty="0"/>
              <a:t>Límite inferior (5%): IPCC (2001)</a:t>
            </a:r>
          </a:p>
          <a:p>
            <a:pPr marL="285750" indent="-285750">
              <a:buFont typeface="Arial" panose="020B0604020202020204" pitchFamily="34" charset="0"/>
              <a:buChar char="•"/>
            </a:pPr>
            <a:r>
              <a:rPr lang="es-ES" dirty="0"/>
              <a:t>Límite superior (95%): Hadley Centre (2005)</a:t>
            </a:r>
          </a:p>
          <a:p>
            <a:pPr marL="285750" indent="-285750">
              <a:buFont typeface="Arial" panose="020B0604020202020204" pitchFamily="34" charset="0"/>
              <a:buChar char="•"/>
            </a:pPr>
            <a:r>
              <a:rPr lang="es-ES" dirty="0"/>
              <a:t>Líneas punteadas: rango de estimaciones según 11 estudios.</a:t>
            </a:r>
          </a:p>
        </p:txBody>
      </p:sp>
    </p:spTree>
    <p:extLst>
      <p:ext uri="{BB962C8B-B14F-4D97-AF65-F5344CB8AC3E}">
        <p14:creationId xmlns:p14="http://schemas.microsoft.com/office/powerpoint/2010/main" val="32878345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9999A-4F65-49C4-8DC1-E63B0D1FA9D7}"/>
              </a:ext>
            </a:extLst>
          </p:cNvPr>
          <p:cNvSpPr>
            <a:spLocks noGrp="1"/>
          </p:cNvSpPr>
          <p:nvPr>
            <p:ph type="title"/>
          </p:nvPr>
        </p:nvSpPr>
        <p:spPr/>
        <p:txBody>
          <a:bodyPr>
            <a:normAutofit/>
          </a:bodyPr>
          <a:lstStyle/>
          <a:p>
            <a:r>
              <a:rPr lang="es-UY" sz="3200" dirty="0"/>
              <a:t>Relación estimada entre Stocks de GEI y Cambio Climático</a:t>
            </a:r>
          </a:p>
        </p:txBody>
      </p:sp>
      <p:sp>
        <p:nvSpPr>
          <p:cNvPr id="3" name="Content Placeholder 2">
            <a:extLst>
              <a:ext uri="{FF2B5EF4-FFF2-40B4-BE49-F238E27FC236}">
                <a16:creationId xmlns:a16="http://schemas.microsoft.com/office/drawing/2014/main" id="{A2582705-F4B8-4A13-9702-8BA51EB7B641}"/>
              </a:ext>
            </a:extLst>
          </p:cNvPr>
          <p:cNvSpPr>
            <a:spLocks noGrp="1"/>
          </p:cNvSpPr>
          <p:nvPr>
            <p:ph idx="1"/>
          </p:nvPr>
        </p:nvSpPr>
        <p:spPr>
          <a:xfrm>
            <a:off x="336332" y="1481959"/>
            <a:ext cx="4635062" cy="4695004"/>
          </a:xfrm>
        </p:spPr>
        <p:txBody>
          <a:bodyPr>
            <a:normAutofit/>
          </a:bodyPr>
          <a:lstStyle/>
          <a:p>
            <a:r>
              <a:rPr lang="es-UY" dirty="0" smtClean="0">
                <a:latin typeface="+mj-lt"/>
              </a:rPr>
              <a:t>Probabilidades </a:t>
            </a:r>
            <a:r>
              <a:rPr lang="es-UY" dirty="0">
                <a:latin typeface="+mj-lt"/>
              </a:rPr>
              <a:t>estimadas de incremento en la temperatura global relativo a su nivel pre-industrial (1850) si la concentración de GEI en la atmósfera, medidos en ppm de </a:t>
            </a:r>
            <a:r>
              <a:rPr lang="es-UY" i="1" dirty="0">
                <a:latin typeface="+mj-lt"/>
              </a:rPr>
              <a:t>CO₂e</a:t>
            </a:r>
            <a:r>
              <a:rPr lang="es-UY" dirty="0">
                <a:latin typeface="+mj-lt"/>
              </a:rPr>
              <a:t> se estabilizaran en diferentes niveles</a:t>
            </a:r>
          </a:p>
          <a:p>
            <a:r>
              <a:rPr lang="es-UY" dirty="0">
                <a:latin typeface="+mj-lt"/>
              </a:rPr>
              <a:t>CO₂e: la concentración de todos los GEI medidos en su equivalente de CO₂  </a:t>
            </a:r>
          </a:p>
          <a:p>
            <a:endParaRPr lang="es-UY" dirty="0"/>
          </a:p>
        </p:txBody>
      </p:sp>
      <p:sp>
        <p:nvSpPr>
          <p:cNvPr id="4" name="Date Placeholder 3">
            <a:extLst>
              <a:ext uri="{FF2B5EF4-FFF2-40B4-BE49-F238E27FC236}">
                <a16:creationId xmlns:a16="http://schemas.microsoft.com/office/drawing/2014/main" id="{4C59A415-52A9-4CA5-B3AC-F62C9E237531}"/>
              </a:ext>
            </a:extLst>
          </p:cNvPr>
          <p:cNvSpPr>
            <a:spLocks noGrp="1"/>
          </p:cNvSpPr>
          <p:nvPr>
            <p:ph type="dt" sz="half" idx="10"/>
          </p:nvPr>
        </p:nvSpPr>
        <p:spPr/>
        <p:txBody>
          <a:bodyPr/>
          <a:lstStyle/>
          <a:p>
            <a:r>
              <a:rPr lang="es-UY" dirty="0"/>
              <a:t>03/18</a:t>
            </a:r>
          </a:p>
        </p:txBody>
      </p:sp>
      <p:sp>
        <p:nvSpPr>
          <p:cNvPr id="5" name="Footer Placeholder 4">
            <a:extLst>
              <a:ext uri="{FF2B5EF4-FFF2-40B4-BE49-F238E27FC236}">
                <a16:creationId xmlns:a16="http://schemas.microsoft.com/office/drawing/2014/main" id="{66FA821C-8F3C-4DB9-887D-833EA0D7835D}"/>
              </a:ext>
            </a:extLst>
          </p:cNvPr>
          <p:cNvSpPr>
            <a:spLocks noGrp="1"/>
          </p:cNvSpPr>
          <p:nvPr>
            <p:ph type="ftr" sz="quarter" idx="11"/>
          </p:nvPr>
        </p:nvSpPr>
        <p:spPr/>
        <p:txBody>
          <a:bodyPr/>
          <a:lstStyle/>
          <a:p>
            <a:r>
              <a:rPr lang="es-UY" dirty="0"/>
              <a:t>Marcelo Caffera (Universidad de Montevideo)                              Cambio Climático</a:t>
            </a:r>
          </a:p>
        </p:txBody>
      </p:sp>
      <p:sp>
        <p:nvSpPr>
          <p:cNvPr id="6" name="Slide Number Placeholder 5">
            <a:extLst>
              <a:ext uri="{FF2B5EF4-FFF2-40B4-BE49-F238E27FC236}">
                <a16:creationId xmlns:a16="http://schemas.microsoft.com/office/drawing/2014/main" id="{8CFBB4A6-2491-4978-B856-0CC404764D44}"/>
              </a:ext>
            </a:extLst>
          </p:cNvPr>
          <p:cNvSpPr>
            <a:spLocks noGrp="1"/>
          </p:cNvSpPr>
          <p:nvPr>
            <p:ph type="sldNum" sz="quarter" idx="12"/>
          </p:nvPr>
        </p:nvSpPr>
        <p:spPr/>
        <p:txBody>
          <a:bodyPr/>
          <a:lstStyle/>
          <a:p>
            <a:fld id="{7C60D435-C46B-4753-80DC-0CCE2744383D}" type="slidenum">
              <a:rPr lang="es-UY" smtClean="0"/>
              <a:t>13</a:t>
            </a:fld>
            <a:endParaRPr lang="es-UY" dirty="0"/>
          </a:p>
        </p:txBody>
      </p:sp>
      <p:pic>
        <p:nvPicPr>
          <p:cNvPr id="7" name="Picture 2">
            <a:extLst>
              <a:ext uri="{FF2B5EF4-FFF2-40B4-BE49-F238E27FC236}">
                <a16:creationId xmlns:a16="http://schemas.microsoft.com/office/drawing/2014/main" id="{D74B50DA-B97B-428F-BC6F-79023BFBD248}"/>
              </a:ext>
            </a:extLst>
          </p:cNvPr>
          <p:cNvPicPr>
            <a:picLocks noChangeAspect="1"/>
          </p:cNvPicPr>
          <p:nvPr/>
        </p:nvPicPr>
        <p:blipFill>
          <a:blip r:embed="rId2"/>
          <a:stretch>
            <a:fillRect/>
          </a:stretch>
        </p:blipFill>
        <p:spPr>
          <a:xfrm>
            <a:off x="4971393" y="1825625"/>
            <a:ext cx="6306207" cy="4264791"/>
          </a:xfrm>
          <a:prstGeom prst="rect">
            <a:avLst/>
          </a:prstGeom>
        </p:spPr>
      </p:pic>
    </p:spTree>
    <p:extLst>
      <p:ext uri="{BB962C8B-B14F-4D97-AF65-F5344CB8AC3E}">
        <p14:creationId xmlns:p14="http://schemas.microsoft.com/office/powerpoint/2010/main" val="248116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8D5DD-AC40-49C1-A475-ACDB8CC4A049}"/>
              </a:ext>
            </a:extLst>
          </p:cNvPr>
          <p:cNvSpPr>
            <a:spLocks noGrp="1"/>
          </p:cNvSpPr>
          <p:nvPr>
            <p:ph type="title"/>
          </p:nvPr>
        </p:nvSpPr>
        <p:spPr/>
        <p:txBody>
          <a:bodyPr>
            <a:normAutofit/>
          </a:bodyPr>
          <a:lstStyle/>
          <a:p>
            <a:r>
              <a:rPr lang="es-UY" sz="3200" dirty="0"/>
              <a:t>Relación estimada entre Stocks de GEI y Cambio Climático</a:t>
            </a:r>
          </a:p>
        </p:txBody>
      </p:sp>
      <p:sp>
        <p:nvSpPr>
          <p:cNvPr id="3" name="Content Placeholder 2">
            <a:extLst>
              <a:ext uri="{FF2B5EF4-FFF2-40B4-BE49-F238E27FC236}">
                <a16:creationId xmlns:a16="http://schemas.microsoft.com/office/drawing/2014/main" id="{6BA24120-E627-4820-9F74-7799E7863B60}"/>
              </a:ext>
            </a:extLst>
          </p:cNvPr>
          <p:cNvSpPr>
            <a:spLocks noGrp="1"/>
          </p:cNvSpPr>
          <p:nvPr>
            <p:ph idx="1"/>
          </p:nvPr>
        </p:nvSpPr>
        <p:spPr/>
        <p:txBody>
          <a:bodyPr/>
          <a:lstStyle/>
          <a:p>
            <a:r>
              <a:rPr lang="es-UY" dirty="0">
                <a:latin typeface="+mj-lt"/>
              </a:rPr>
              <a:t>Aclaración importante: rebotes positivos </a:t>
            </a:r>
            <a:r>
              <a:rPr lang="es-UY" i="1" dirty="0">
                <a:latin typeface="+mj-lt"/>
              </a:rPr>
              <a:t>(positive feedbacks)</a:t>
            </a:r>
            <a:r>
              <a:rPr lang="es-UY" dirty="0">
                <a:latin typeface="+mj-lt"/>
              </a:rPr>
              <a:t> han sido omitidos de estos cálculos</a:t>
            </a:r>
          </a:p>
          <a:p>
            <a:r>
              <a:rPr lang="es-UY" dirty="0">
                <a:latin typeface="+mj-lt"/>
              </a:rPr>
              <a:t>Ejemplos:</a:t>
            </a:r>
          </a:p>
          <a:p>
            <a:r>
              <a:rPr lang="es-UY" dirty="0">
                <a:latin typeface="+mj-lt"/>
              </a:rPr>
              <a:t>Liberación de metano del </a:t>
            </a:r>
            <a:r>
              <a:rPr lang="es-UY" i="1" dirty="0">
                <a:latin typeface="+mj-lt"/>
              </a:rPr>
              <a:t>permafrost</a:t>
            </a:r>
          </a:p>
          <a:p>
            <a:r>
              <a:rPr lang="es-UY" dirty="0">
                <a:latin typeface="+mj-lt"/>
              </a:rPr>
              <a:t>Colapso de la Selva Amazónica</a:t>
            </a:r>
          </a:p>
          <a:p>
            <a:r>
              <a:rPr lang="es-UY" dirty="0">
                <a:latin typeface="+mj-lt"/>
              </a:rPr>
              <a:t>Derretimiento de la capa de hielo del Polo Norte</a:t>
            </a:r>
          </a:p>
          <a:p>
            <a:r>
              <a:rPr lang="es-UY" dirty="0">
                <a:latin typeface="+mj-lt"/>
              </a:rPr>
              <a:t>Es posible que las concentraciones sean más difíciles de estabilizar con estos rebotes positivos</a:t>
            </a:r>
          </a:p>
          <a:p>
            <a:r>
              <a:rPr lang="es-UY" dirty="0">
                <a:latin typeface="+mj-lt"/>
              </a:rPr>
              <a:t>Esto no es menor</a:t>
            </a:r>
          </a:p>
          <a:p>
            <a:endParaRPr lang="es-UY" dirty="0"/>
          </a:p>
        </p:txBody>
      </p:sp>
      <p:sp>
        <p:nvSpPr>
          <p:cNvPr id="4" name="Date Placeholder 3">
            <a:extLst>
              <a:ext uri="{FF2B5EF4-FFF2-40B4-BE49-F238E27FC236}">
                <a16:creationId xmlns:a16="http://schemas.microsoft.com/office/drawing/2014/main" id="{7B45D994-99CB-4B18-9443-B196E6737498}"/>
              </a:ext>
            </a:extLst>
          </p:cNvPr>
          <p:cNvSpPr>
            <a:spLocks noGrp="1"/>
          </p:cNvSpPr>
          <p:nvPr>
            <p:ph type="dt" sz="half" idx="10"/>
          </p:nvPr>
        </p:nvSpPr>
        <p:spPr/>
        <p:txBody>
          <a:bodyPr/>
          <a:lstStyle/>
          <a:p>
            <a:r>
              <a:rPr lang="es-UY" dirty="0"/>
              <a:t>03/18</a:t>
            </a:r>
          </a:p>
        </p:txBody>
      </p:sp>
      <p:sp>
        <p:nvSpPr>
          <p:cNvPr id="5" name="Footer Placeholder 4">
            <a:extLst>
              <a:ext uri="{FF2B5EF4-FFF2-40B4-BE49-F238E27FC236}">
                <a16:creationId xmlns:a16="http://schemas.microsoft.com/office/drawing/2014/main" id="{950ADF46-95F3-4A8F-B2FD-40AA7014641F}"/>
              </a:ext>
            </a:extLst>
          </p:cNvPr>
          <p:cNvSpPr>
            <a:spLocks noGrp="1"/>
          </p:cNvSpPr>
          <p:nvPr>
            <p:ph type="ftr" sz="quarter" idx="11"/>
          </p:nvPr>
        </p:nvSpPr>
        <p:spPr/>
        <p:txBody>
          <a:bodyPr/>
          <a:lstStyle/>
          <a:p>
            <a:r>
              <a:rPr lang="es-UY" dirty="0"/>
              <a:t>Marcelo Caffera (Universidad de Montevideo)                              Cambio Climático</a:t>
            </a:r>
          </a:p>
        </p:txBody>
      </p:sp>
      <p:sp>
        <p:nvSpPr>
          <p:cNvPr id="6" name="Slide Number Placeholder 5">
            <a:extLst>
              <a:ext uri="{FF2B5EF4-FFF2-40B4-BE49-F238E27FC236}">
                <a16:creationId xmlns:a16="http://schemas.microsoft.com/office/drawing/2014/main" id="{E0D976F8-A248-4CF2-A807-47DFD9D2CA8E}"/>
              </a:ext>
            </a:extLst>
          </p:cNvPr>
          <p:cNvSpPr>
            <a:spLocks noGrp="1"/>
          </p:cNvSpPr>
          <p:nvPr>
            <p:ph type="sldNum" sz="quarter" idx="12"/>
          </p:nvPr>
        </p:nvSpPr>
        <p:spPr/>
        <p:txBody>
          <a:bodyPr/>
          <a:lstStyle/>
          <a:p>
            <a:fld id="{7C60D435-C46B-4753-80DC-0CCE2744383D}" type="slidenum">
              <a:rPr lang="es-UY" smtClean="0"/>
              <a:t>14</a:t>
            </a:fld>
            <a:endParaRPr lang="es-UY" dirty="0"/>
          </a:p>
        </p:txBody>
      </p:sp>
    </p:spTree>
    <p:extLst>
      <p:ext uri="{BB962C8B-B14F-4D97-AF65-F5344CB8AC3E}">
        <p14:creationId xmlns:p14="http://schemas.microsoft.com/office/powerpoint/2010/main" val="3792814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smtClean="0"/>
              <a:t>¿Qué veremos con cambio climático?</a:t>
            </a:r>
            <a:endParaRPr lang="es-ES" dirty="0"/>
          </a:p>
        </p:txBody>
      </p:sp>
      <p:sp>
        <p:nvSpPr>
          <p:cNvPr id="3" name="2 Marcador de contenido"/>
          <p:cNvSpPr>
            <a:spLocks noGrp="1"/>
          </p:cNvSpPr>
          <p:nvPr>
            <p:ph idx="1"/>
          </p:nvPr>
        </p:nvSpPr>
        <p:spPr/>
        <p:txBody>
          <a:bodyPr>
            <a:normAutofit/>
          </a:bodyPr>
          <a:lstStyle/>
          <a:p>
            <a:r>
              <a:rPr lang="es-ES" dirty="0" smtClean="0"/>
              <a:t>Veremos cambios en todo el planeta</a:t>
            </a:r>
          </a:p>
          <a:p>
            <a:pPr lvl="1"/>
            <a:r>
              <a:rPr lang="es-ES" dirty="0" smtClean="0"/>
              <a:t>Tormentas	</a:t>
            </a:r>
          </a:p>
          <a:p>
            <a:pPr lvl="1"/>
            <a:r>
              <a:rPr lang="es-ES" dirty="0" smtClean="0"/>
              <a:t>Inundaciones	</a:t>
            </a:r>
          </a:p>
          <a:p>
            <a:pPr lvl="1"/>
            <a:r>
              <a:rPr lang="es-ES" dirty="0" smtClean="0"/>
              <a:t>Sequías	</a:t>
            </a:r>
          </a:p>
          <a:p>
            <a:pPr lvl="1"/>
            <a:r>
              <a:rPr lang="es-ES" dirty="0" smtClean="0"/>
              <a:t>Aumento en el nivel del mar</a:t>
            </a:r>
          </a:p>
          <a:p>
            <a:r>
              <a:rPr lang="es-ES" dirty="0" smtClean="0"/>
              <a:t>Transformarán geografía del </a:t>
            </a:r>
            <a:r>
              <a:rPr lang="es-ES" dirty="0"/>
              <a:t>planeta y </a:t>
            </a:r>
            <a:endParaRPr lang="es-ES" dirty="0" smtClean="0"/>
          </a:p>
          <a:p>
            <a:r>
              <a:rPr lang="es-ES" dirty="0" smtClean="0"/>
              <a:t>Distribución </a:t>
            </a:r>
            <a:r>
              <a:rPr lang="es-ES" dirty="0"/>
              <a:t>de la población, la fauna y la </a:t>
            </a:r>
            <a:r>
              <a:rPr lang="es-ES" dirty="0" smtClean="0"/>
              <a:t>flora</a:t>
            </a:r>
            <a:endParaRPr lang="es-ES" dirty="0"/>
          </a:p>
        </p:txBody>
      </p:sp>
    </p:spTree>
    <p:extLst>
      <p:ext uri="{BB962C8B-B14F-4D97-AF65-F5344CB8AC3E}">
        <p14:creationId xmlns:p14="http://schemas.microsoft.com/office/powerpoint/2010/main" val="16251960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smtClean="0"/>
              <a:t>¿Qué veremos con cambio climático?</a:t>
            </a:r>
            <a:endParaRPr lang="es-ES" dirty="0"/>
          </a:p>
        </p:txBody>
      </p:sp>
      <p:sp>
        <p:nvSpPr>
          <p:cNvPr id="3" name="2 Marcador de contenido"/>
          <p:cNvSpPr>
            <a:spLocks noGrp="1"/>
          </p:cNvSpPr>
          <p:nvPr>
            <p:ph idx="1"/>
          </p:nvPr>
        </p:nvSpPr>
        <p:spPr>
          <a:xfrm>
            <a:off x="1981200" y="1600200"/>
            <a:ext cx="8229600" cy="4925144"/>
          </a:xfrm>
        </p:spPr>
        <p:txBody>
          <a:bodyPr>
            <a:noAutofit/>
          </a:bodyPr>
          <a:lstStyle/>
          <a:p>
            <a:pPr marL="342900" lvl="1" indent="-342900"/>
            <a:r>
              <a:rPr lang="es-ES" sz="2000" b="1" dirty="0"/>
              <a:t>Aumento en el nivel del mar </a:t>
            </a:r>
            <a:r>
              <a:rPr lang="es-ES" sz="2000" dirty="0">
                <a:hlinkClick r:id="rId2"/>
              </a:rPr>
              <a:t>https://granthaminstitute.wordpress.com/2015/07/13/why-should-we-act-on-climate-change-a-glaciologists-perspective/</a:t>
            </a:r>
            <a:endParaRPr lang="es-ES" sz="2000" dirty="0"/>
          </a:p>
          <a:p>
            <a:pPr lvl="1"/>
            <a:r>
              <a:rPr lang="es-ES" sz="2000" dirty="0"/>
              <a:t>Los modelos nos informan que por cada 1 C de calentamiento global el nivel del mar se elevará eventualmente (en siglos) entre 1 y 3 m. </a:t>
            </a:r>
          </a:p>
          <a:p>
            <a:pPr lvl="2"/>
            <a:r>
              <a:rPr lang="es-ES" dirty="0"/>
              <a:t>Si limitamos calentamiento a +2C, en el futuro las generaciones tendrán que lidiar con +6m</a:t>
            </a:r>
          </a:p>
          <a:p>
            <a:pPr lvl="1"/>
            <a:r>
              <a:rPr lang="es-ES" sz="2000" dirty="0"/>
              <a:t>Si el clima se calienta 4C, Groenlandia y Antártica Oeste se derretirán completamente</a:t>
            </a:r>
          </a:p>
          <a:p>
            <a:pPr lvl="2"/>
            <a:r>
              <a:rPr lang="es-ES" dirty="0"/>
              <a:t>Groenlandia y Antártica tienen suficiente hielo para elevar el nivel del mar 7 y 57 m, respectivamente.</a:t>
            </a:r>
          </a:p>
          <a:p>
            <a:pPr lvl="1"/>
            <a:r>
              <a:rPr lang="es-ES" sz="2000" dirty="0"/>
              <a:t>Mientras el derretimiento al final de la era de hielo, el nivel del mar subió en promedio 1.2 m cada 100 años, más o menos. No estamos en ese nivel (todavía). Hoy 30 cm por siglo. Pero creciendo. </a:t>
            </a:r>
          </a:p>
        </p:txBody>
      </p:sp>
    </p:spTree>
    <p:extLst>
      <p:ext uri="{BB962C8B-B14F-4D97-AF65-F5344CB8AC3E}">
        <p14:creationId xmlns:p14="http://schemas.microsoft.com/office/powerpoint/2010/main" val="23760310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8D5DD-AC40-49C1-A475-ACDB8CC4A049}"/>
              </a:ext>
            </a:extLst>
          </p:cNvPr>
          <p:cNvSpPr>
            <a:spLocks noGrp="1"/>
          </p:cNvSpPr>
          <p:nvPr>
            <p:ph type="title"/>
          </p:nvPr>
        </p:nvSpPr>
        <p:spPr/>
        <p:txBody>
          <a:bodyPr>
            <a:normAutofit/>
          </a:bodyPr>
          <a:lstStyle/>
          <a:p>
            <a:r>
              <a:rPr lang="es-UY" sz="3200" dirty="0"/>
              <a:t>Relación estimada entre Stocks de GEI y Cambio Climático</a:t>
            </a:r>
          </a:p>
        </p:txBody>
      </p:sp>
      <p:sp>
        <p:nvSpPr>
          <p:cNvPr id="3" name="Content Placeholder 2">
            <a:extLst>
              <a:ext uri="{FF2B5EF4-FFF2-40B4-BE49-F238E27FC236}">
                <a16:creationId xmlns:a16="http://schemas.microsoft.com/office/drawing/2014/main" id="{6BA24120-E627-4820-9F74-7799E7863B60}"/>
              </a:ext>
            </a:extLst>
          </p:cNvPr>
          <p:cNvSpPr>
            <a:spLocks noGrp="1"/>
          </p:cNvSpPr>
          <p:nvPr>
            <p:ph idx="1"/>
          </p:nvPr>
        </p:nvSpPr>
        <p:spPr/>
        <p:txBody>
          <a:bodyPr>
            <a:normAutofit/>
          </a:bodyPr>
          <a:lstStyle/>
          <a:p>
            <a:r>
              <a:rPr lang="es-UY" dirty="0" smtClean="0">
                <a:latin typeface="+mj-lt"/>
              </a:rPr>
              <a:t>Existen </a:t>
            </a:r>
            <a:r>
              <a:rPr lang="es-UY" dirty="0">
                <a:latin typeface="+mj-lt"/>
              </a:rPr>
              <a:t>pocas dudas que bajo el escenario "Negocios como siempre" (BAU) </a:t>
            </a:r>
            <a:r>
              <a:rPr lang="es-UY" dirty="0" smtClean="0">
                <a:latin typeface="+mj-lt"/>
              </a:rPr>
              <a:t>llevaría </a:t>
            </a:r>
            <a:r>
              <a:rPr lang="es-UY" dirty="0">
                <a:latin typeface="+mj-lt"/>
              </a:rPr>
              <a:t>la concentración a 750 </a:t>
            </a:r>
            <a:r>
              <a:rPr lang="es-UY" i="1" dirty="0">
                <a:latin typeface="+mj-lt"/>
              </a:rPr>
              <a:t>ppm</a:t>
            </a:r>
            <a:r>
              <a:rPr lang="es-UY" dirty="0">
                <a:latin typeface="+mj-lt"/>
              </a:rPr>
              <a:t> </a:t>
            </a:r>
            <a:r>
              <a:rPr lang="es-UY" i="1" dirty="0">
                <a:latin typeface="+mj-lt"/>
              </a:rPr>
              <a:t>C0₂e</a:t>
            </a:r>
            <a:r>
              <a:rPr lang="es-UY" dirty="0">
                <a:latin typeface="+mj-lt"/>
              </a:rPr>
              <a:t> en algún momento del siglo que viene.</a:t>
            </a:r>
          </a:p>
          <a:p>
            <a:r>
              <a:rPr lang="es-UY" dirty="0">
                <a:latin typeface="+mj-lt"/>
              </a:rPr>
              <a:t>La temperatura del planeta subiría a 5ºC con una probabilidad de 50%. </a:t>
            </a:r>
            <a:endParaRPr lang="es-UY" dirty="0"/>
          </a:p>
          <a:p>
            <a:endParaRPr lang="es-UY" dirty="0"/>
          </a:p>
          <a:p>
            <a:endParaRPr lang="es-UY" dirty="0"/>
          </a:p>
        </p:txBody>
      </p:sp>
      <p:sp>
        <p:nvSpPr>
          <p:cNvPr id="4" name="Date Placeholder 3">
            <a:extLst>
              <a:ext uri="{FF2B5EF4-FFF2-40B4-BE49-F238E27FC236}">
                <a16:creationId xmlns:a16="http://schemas.microsoft.com/office/drawing/2014/main" id="{61A21B5D-A1DF-4260-B369-953D030CAF2F}"/>
              </a:ext>
            </a:extLst>
          </p:cNvPr>
          <p:cNvSpPr>
            <a:spLocks noGrp="1"/>
          </p:cNvSpPr>
          <p:nvPr>
            <p:ph type="dt" sz="half" idx="10"/>
          </p:nvPr>
        </p:nvSpPr>
        <p:spPr/>
        <p:txBody>
          <a:bodyPr/>
          <a:lstStyle/>
          <a:p>
            <a:r>
              <a:rPr lang="es-UY" dirty="0"/>
              <a:t>03/18</a:t>
            </a:r>
          </a:p>
        </p:txBody>
      </p:sp>
      <p:sp>
        <p:nvSpPr>
          <p:cNvPr id="5" name="Footer Placeholder 4">
            <a:extLst>
              <a:ext uri="{FF2B5EF4-FFF2-40B4-BE49-F238E27FC236}">
                <a16:creationId xmlns:a16="http://schemas.microsoft.com/office/drawing/2014/main" id="{6FA1EA34-B1EB-400C-84CA-2E90A55A9279}"/>
              </a:ext>
            </a:extLst>
          </p:cNvPr>
          <p:cNvSpPr>
            <a:spLocks noGrp="1"/>
          </p:cNvSpPr>
          <p:nvPr>
            <p:ph type="ftr" sz="quarter" idx="11"/>
          </p:nvPr>
        </p:nvSpPr>
        <p:spPr/>
        <p:txBody>
          <a:bodyPr/>
          <a:lstStyle/>
          <a:p>
            <a:r>
              <a:rPr lang="es-UY" dirty="0"/>
              <a:t>Marcelo Caffera (Universidad de Montevideo)                              Cambio Climático</a:t>
            </a:r>
          </a:p>
        </p:txBody>
      </p:sp>
      <p:sp>
        <p:nvSpPr>
          <p:cNvPr id="6" name="Slide Number Placeholder 5">
            <a:extLst>
              <a:ext uri="{FF2B5EF4-FFF2-40B4-BE49-F238E27FC236}">
                <a16:creationId xmlns:a16="http://schemas.microsoft.com/office/drawing/2014/main" id="{4EE67081-15CA-422E-B1B1-134B959ACDE5}"/>
              </a:ext>
            </a:extLst>
          </p:cNvPr>
          <p:cNvSpPr>
            <a:spLocks noGrp="1"/>
          </p:cNvSpPr>
          <p:nvPr>
            <p:ph type="sldNum" sz="quarter" idx="12"/>
          </p:nvPr>
        </p:nvSpPr>
        <p:spPr/>
        <p:txBody>
          <a:bodyPr/>
          <a:lstStyle/>
          <a:p>
            <a:fld id="{7C60D435-C46B-4753-80DC-0CCE2744383D}" type="slidenum">
              <a:rPr lang="es-UY" smtClean="0"/>
              <a:t>17</a:t>
            </a:fld>
            <a:endParaRPr lang="es-UY" dirty="0"/>
          </a:p>
        </p:txBody>
      </p:sp>
    </p:spTree>
    <p:extLst>
      <p:ext uri="{BB962C8B-B14F-4D97-AF65-F5344CB8AC3E}">
        <p14:creationId xmlns:p14="http://schemas.microsoft.com/office/powerpoint/2010/main" val="3677200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Impactos de un incremento de 5ºC</a:t>
            </a:r>
            <a:endParaRPr lang="es-ES" dirty="0"/>
          </a:p>
        </p:txBody>
      </p:sp>
      <p:sp>
        <p:nvSpPr>
          <p:cNvPr id="3" name="2 Marcador de contenido"/>
          <p:cNvSpPr>
            <a:spLocks noGrp="1"/>
          </p:cNvSpPr>
          <p:nvPr>
            <p:ph idx="1"/>
          </p:nvPr>
        </p:nvSpPr>
        <p:spPr/>
        <p:txBody>
          <a:bodyPr>
            <a:normAutofit/>
          </a:bodyPr>
          <a:lstStyle/>
          <a:p>
            <a:r>
              <a:rPr lang="es-ES" dirty="0" smtClean="0"/>
              <a:t>No sabemos bien </a:t>
            </a:r>
          </a:p>
          <a:p>
            <a:r>
              <a:rPr lang="es-ES" dirty="0" smtClean="0"/>
              <a:t>La última vez que la Tierra estaba +5ºC fue en el Eoceno, </a:t>
            </a:r>
            <a:r>
              <a:rPr lang="es-ES" i="1" u="sng" dirty="0" smtClean="0"/>
              <a:t>35 - 55 millones de años atrás</a:t>
            </a:r>
          </a:p>
          <a:p>
            <a:r>
              <a:rPr lang="es-ES" dirty="0" smtClean="0"/>
              <a:t>Bosques pantanosos cubrían la mayor parte de la Tierra. </a:t>
            </a:r>
          </a:p>
          <a:p>
            <a:r>
              <a:rPr lang="es-ES" dirty="0" smtClean="0"/>
              <a:t>Planeta </a:t>
            </a:r>
            <a:r>
              <a:rPr lang="es-ES" b="1" u="sng" dirty="0" smtClean="0"/>
              <a:t>sin</a:t>
            </a:r>
            <a:r>
              <a:rPr lang="es-ES" dirty="0" smtClean="0"/>
              <a:t> hielo</a:t>
            </a:r>
            <a:endParaRPr lang="es-ES" dirty="0"/>
          </a:p>
        </p:txBody>
      </p:sp>
    </p:spTree>
    <p:extLst>
      <p:ext uri="{BB962C8B-B14F-4D97-AF65-F5344CB8AC3E}">
        <p14:creationId xmlns:p14="http://schemas.microsoft.com/office/powerpoint/2010/main" val="13775067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smtClean="0"/>
              <a:t>Objetivo viable (¿…?) de política hoy: +2C</a:t>
            </a:r>
            <a:endParaRPr lang="es-ES" dirty="0"/>
          </a:p>
        </p:txBody>
      </p:sp>
      <p:sp>
        <p:nvSpPr>
          <p:cNvPr id="3" name="2 Marcador de contenido"/>
          <p:cNvSpPr>
            <a:spLocks noGrp="1"/>
          </p:cNvSpPr>
          <p:nvPr>
            <p:ph idx="1"/>
          </p:nvPr>
        </p:nvSpPr>
        <p:spPr/>
        <p:txBody>
          <a:bodyPr>
            <a:normAutofit/>
          </a:bodyPr>
          <a:lstStyle/>
          <a:p>
            <a:endParaRPr lang="es-ES" b="1" dirty="0"/>
          </a:p>
        </p:txBody>
      </p:sp>
    </p:spTree>
    <p:extLst>
      <p:ext uri="{BB962C8B-B14F-4D97-AF65-F5344CB8AC3E}">
        <p14:creationId xmlns:p14="http://schemas.microsoft.com/office/powerpoint/2010/main" val="1737074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AB4B9-4517-4399-9996-6034AE5908CA}"/>
              </a:ext>
            </a:extLst>
          </p:cNvPr>
          <p:cNvSpPr>
            <a:spLocks noGrp="1"/>
          </p:cNvSpPr>
          <p:nvPr>
            <p:ph type="title"/>
          </p:nvPr>
        </p:nvSpPr>
        <p:spPr/>
        <p:txBody>
          <a:bodyPr>
            <a:normAutofit/>
          </a:bodyPr>
          <a:lstStyle/>
          <a:p>
            <a:r>
              <a:rPr lang="es-UY" sz="3600" dirty="0"/>
              <a:t>¿Qué es el Cambio Climático (inducido por el hombre)?</a:t>
            </a:r>
          </a:p>
        </p:txBody>
      </p:sp>
      <p:sp>
        <p:nvSpPr>
          <p:cNvPr id="3" name="Content Placeholder 2">
            <a:extLst>
              <a:ext uri="{FF2B5EF4-FFF2-40B4-BE49-F238E27FC236}">
                <a16:creationId xmlns:a16="http://schemas.microsoft.com/office/drawing/2014/main" id="{B75F1B84-DAA0-4394-9A1B-D372423A38D4}"/>
              </a:ext>
            </a:extLst>
          </p:cNvPr>
          <p:cNvSpPr>
            <a:spLocks noGrp="1"/>
          </p:cNvSpPr>
          <p:nvPr>
            <p:ph idx="1"/>
          </p:nvPr>
        </p:nvSpPr>
        <p:spPr>
          <a:xfrm>
            <a:off x="641131" y="1429407"/>
            <a:ext cx="10712669" cy="4747556"/>
          </a:xfrm>
        </p:spPr>
        <p:txBody>
          <a:bodyPr>
            <a:normAutofit/>
          </a:bodyPr>
          <a:lstStyle/>
          <a:p>
            <a:pPr marL="514350" indent="-514350">
              <a:buFont typeface="+mj-lt"/>
              <a:buAutoNum type="arabicPeriod"/>
            </a:pPr>
            <a:r>
              <a:rPr lang="es-ES" dirty="0" smtClean="0">
                <a:latin typeface="+mj-lt"/>
              </a:rPr>
              <a:t>Al quemar combustibles fósiles emitimos </a:t>
            </a:r>
            <a:r>
              <a:rPr lang="es-ES" dirty="0"/>
              <a:t>Gases de Efecto Invernadero (GEI</a:t>
            </a:r>
            <a:r>
              <a:rPr lang="es-ES" dirty="0" smtClean="0"/>
              <a:t>):</a:t>
            </a:r>
            <a:endParaRPr lang="es-ES" dirty="0">
              <a:latin typeface="+mj-lt"/>
            </a:endParaRPr>
          </a:p>
          <a:p>
            <a:pPr lvl="1"/>
            <a:r>
              <a:rPr lang="es-ES" dirty="0" smtClean="0">
                <a:latin typeface="+mj-lt"/>
              </a:rPr>
              <a:t>Dióxido </a:t>
            </a:r>
            <a:r>
              <a:rPr lang="es-ES" dirty="0">
                <a:latin typeface="+mj-lt"/>
              </a:rPr>
              <a:t>de carbono (CO₂), responsable de </a:t>
            </a:r>
            <a:r>
              <a:rPr lang="es-ES" dirty="0" smtClean="0">
                <a:latin typeface="+mj-lt"/>
              </a:rPr>
              <a:t>¾ </a:t>
            </a:r>
            <a:r>
              <a:rPr lang="es-ES" dirty="0">
                <a:latin typeface="+mj-lt"/>
              </a:rPr>
              <a:t>del efecto invernadero causado por los humanos</a:t>
            </a:r>
          </a:p>
          <a:p>
            <a:pPr lvl="1"/>
            <a:r>
              <a:rPr lang="es-ES" dirty="0">
                <a:latin typeface="+mj-lt"/>
              </a:rPr>
              <a:t>Metano</a:t>
            </a:r>
          </a:p>
          <a:p>
            <a:pPr lvl="1"/>
            <a:r>
              <a:rPr lang="es-ES" dirty="0">
                <a:latin typeface="+mj-lt"/>
              </a:rPr>
              <a:t>Oxido de Nitroso (</a:t>
            </a:r>
            <a:r>
              <a:rPr lang="es-ES" i="1" dirty="0">
                <a:latin typeface="+mj-lt"/>
              </a:rPr>
              <a:t>NO</a:t>
            </a:r>
            <a:r>
              <a:rPr lang="es-ES" sz="1400" i="1" dirty="0">
                <a:latin typeface="+mj-lt"/>
              </a:rPr>
              <a:t>X</a:t>
            </a:r>
            <a:r>
              <a:rPr lang="es-ES" i="1" dirty="0">
                <a:latin typeface="+mj-lt"/>
              </a:rPr>
              <a:t>)</a:t>
            </a:r>
          </a:p>
          <a:p>
            <a:pPr lvl="1"/>
            <a:r>
              <a:rPr lang="es-ES" dirty="0">
                <a:latin typeface="+mj-lt"/>
              </a:rPr>
              <a:t>Hidrofluorocarbonos (</a:t>
            </a:r>
            <a:r>
              <a:rPr lang="es-ES" i="1" dirty="0">
                <a:latin typeface="+mj-lt"/>
              </a:rPr>
              <a:t>HFCs</a:t>
            </a:r>
            <a:r>
              <a:rPr lang="es-ES" dirty="0">
                <a:latin typeface="+mj-lt"/>
              </a:rPr>
              <a:t>)</a:t>
            </a:r>
          </a:p>
          <a:p>
            <a:pPr marL="514350" indent="-514350">
              <a:buFont typeface="+mj-lt"/>
              <a:buAutoNum type="arabicPeriod" startAt="2"/>
            </a:pPr>
            <a:r>
              <a:rPr lang="es-UY" dirty="0" smtClean="0">
                <a:latin typeface="+mj-lt"/>
              </a:rPr>
              <a:t>GEI </a:t>
            </a:r>
            <a:r>
              <a:rPr lang="es-UY" dirty="0">
                <a:latin typeface="+mj-lt"/>
              </a:rPr>
              <a:t>se acumulan en la atmósfera</a:t>
            </a:r>
          </a:p>
          <a:p>
            <a:pPr marL="514350" indent="-514350">
              <a:buFont typeface="+mj-lt"/>
              <a:buAutoNum type="arabicPeriod" startAt="2"/>
            </a:pPr>
            <a:r>
              <a:rPr lang="es-UY" dirty="0">
                <a:latin typeface="+mj-lt"/>
              </a:rPr>
              <a:t>El stock de GEI atrapa el </a:t>
            </a:r>
            <a:r>
              <a:rPr lang="es-UY" dirty="0" smtClean="0">
                <a:latin typeface="+mj-lt"/>
              </a:rPr>
              <a:t>calor</a:t>
            </a:r>
            <a:endParaRPr lang="es-UY" dirty="0">
              <a:latin typeface="+mj-lt"/>
            </a:endParaRPr>
          </a:p>
          <a:p>
            <a:pPr marL="514350" indent="-514350">
              <a:buFont typeface="+mj-lt"/>
              <a:buAutoNum type="arabicPeriod" startAt="2"/>
            </a:pPr>
            <a:r>
              <a:rPr lang="es-UY" dirty="0">
                <a:latin typeface="+mj-lt"/>
              </a:rPr>
              <a:t>El calentamiento global cambia el clima</a:t>
            </a:r>
          </a:p>
          <a:p>
            <a:pPr lvl="1"/>
            <a:endParaRPr lang="es-ES" dirty="0">
              <a:latin typeface="+mj-lt"/>
            </a:endParaRPr>
          </a:p>
          <a:p>
            <a:endParaRPr lang="es-UY" dirty="0"/>
          </a:p>
        </p:txBody>
      </p:sp>
      <p:sp>
        <p:nvSpPr>
          <p:cNvPr id="4" name="Date Placeholder 3">
            <a:extLst>
              <a:ext uri="{FF2B5EF4-FFF2-40B4-BE49-F238E27FC236}">
                <a16:creationId xmlns:a16="http://schemas.microsoft.com/office/drawing/2014/main" id="{E4C430F1-FCBE-4DB5-81F6-4028412F32C2}"/>
              </a:ext>
            </a:extLst>
          </p:cNvPr>
          <p:cNvSpPr>
            <a:spLocks noGrp="1"/>
          </p:cNvSpPr>
          <p:nvPr>
            <p:ph type="dt" sz="half" idx="10"/>
          </p:nvPr>
        </p:nvSpPr>
        <p:spPr/>
        <p:txBody>
          <a:bodyPr/>
          <a:lstStyle/>
          <a:p>
            <a:r>
              <a:rPr lang="es-UY" dirty="0"/>
              <a:t>03/18</a:t>
            </a:r>
          </a:p>
        </p:txBody>
      </p:sp>
      <p:sp>
        <p:nvSpPr>
          <p:cNvPr id="5" name="Footer Placeholder 4">
            <a:extLst>
              <a:ext uri="{FF2B5EF4-FFF2-40B4-BE49-F238E27FC236}">
                <a16:creationId xmlns:a16="http://schemas.microsoft.com/office/drawing/2014/main" id="{841E61C5-0A90-46F4-97FE-1FFF7D7B771C}"/>
              </a:ext>
            </a:extLst>
          </p:cNvPr>
          <p:cNvSpPr>
            <a:spLocks noGrp="1"/>
          </p:cNvSpPr>
          <p:nvPr>
            <p:ph type="ftr" sz="quarter" idx="11"/>
          </p:nvPr>
        </p:nvSpPr>
        <p:spPr/>
        <p:txBody>
          <a:bodyPr/>
          <a:lstStyle/>
          <a:p>
            <a:r>
              <a:rPr lang="es-UY" dirty="0"/>
              <a:t>Marcelo Caffera (Universidad de Montevideo)                              Cambio Climático</a:t>
            </a:r>
          </a:p>
        </p:txBody>
      </p:sp>
      <p:sp>
        <p:nvSpPr>
          <p:cNvPr id="6" name="Slide Number Placeholder 5">
            <a:extLst>
              <a:ext uri="{FF2B5EF4-FFF2-40B4-BE49-F238E27FC236}">
                <a16:creationId xmlns:a16="http://schemas.microsoft.com/office/drawing/2014/main" id="{D3A2707C-3A8B-4088-9BFD-2A497A9C5373}"/>
              </a:ext>
            </a:extLst>
          </p:cNvPr>
          <p:cNvSpPr>
            <a:spLocks noGrp="1"/>
          </p:cNvSpPr>
          <p:nvPr>
            <p:ph type="sldNum" sz="quarter" idx="12"/>
          </p:nvPr>
        </p:nvSpPr>
        <p:spPr/>
        <p:txBody>
          <a:bodyPr/>
          <a:lstStyle/>
          <a:p>
            <a:fld id="{7C60D435-C46B-4753-80DC-0CCE2744383D}" type="slidenum">
              <a:rPr lang="es-UY" smtClean="0"/>
              <a:t>2</a:t>
            </a:fld>
            <a:endParaRPr lang="es-UY" dirty="0"/>
          </a:p>
        </p:txBody>
      </p:sp>
    </p:spTree>
    <p:extLst>
      <p:ext uri="{BB962C8B-B14F-4D97-AF65-F5344CB8AC3E}">
        <p14:creationId xmlns:p14="http://schemas.microsoft.com/office/powerpoint/2010/main" val="6295211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6714" y="217233"/>
            <a:ext cx="11882148" cy="969971"/>
          </a:xfrm>
        </p:spPr>
        <p:txBody>
          <a:bodyPr>
            <a:normAutofit/>
          </a:bodyPr>
          <a:lstStyle/>
          <a:p>
            <a:pPr algn="ctr"/>
            <a:r>
              <a:rPr lang="es-ES" sz="4000" dirty="0" smtClean="0"/>
              <a:t>CO2 y temperatura en el futuro (proyecciones) a 2050</a:t>
            </a:r>
            <a:endParaRPr lang="es-UY" sz="4000"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6" y="1187204"/>
            <a:ext cx="9246963" cy="5590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99566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85261" y="148557"/>
            <a:ext cx="10515600" cy="1325563"/>
          </a:xfrm>
        </p:spPr>
        <p:txBody>
          <a:bodyPr/>
          <a:lstStyle/>
          <a:p>
            <a:r>
              <a:rPr lang="es-UY" dirty="0" smtClean="0"/>
              <a:t>Trayectoria de emisiones consistentes con +1,5C (IPCC </a:t>
            </a:r>
            <a:r>
              <a:rPr lang="es-UY" dirty="0" err="1" smtClean="0"/>
              <a:t>Special</a:t>
            </a:r>
            <a:r>
              <a:rPr lang="es-UY" dirty="0" smtClean="0"/>
              <a:t> </a:t>
            </a:r>
            <a:r>
              <a:rPr lang="es-UY" dirty="0" err="1" smtClean="0"/>
              <a:t>Report</a:t>
            </a:r>
            <a:r>
              <a:rPr lang="es-UY" dirty="0" smtClean="0"/>
              <a:t> 1.5 (2018)</a:t>
            </a:r>
            <a:endParaRPr lang="en-US" dirty="0"/>
          </a:p>
        </p:txBody>
      </p:sp>
      <p:pic>
        <p:nvPicPr>
          <p:cNvPr id="7" name="Marcador de contenido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5159" y="1641107"/>
            <a:ext cx="9860556" cy="4535856"/>
          </a:xfrm>
        </p:spPr>
      </p:pic>
      <p:sp>
        <p:nvSpPr>
          <p:cNvPr id="4" name="Marcador de fecha 3"/>
          <p:cNvSpPr>
            <a:spLocks noGrp="1"/>
          </p:cNvSpPr>
          <p:nvPr>
            <p:ph type="dt" sz="half" idx="10"/>
          </p:nvPr>
        </p:nvSpPr>
        <p:spPr/>
        <p:txBody>
          <a:bodyPr/>
          <a:lstStyle/>
          <a:p>
            <a:r>
              <a:rPr lang="es-UY" smtClean="0"/>
              <a:t>03/18</a:t>
            </a:r>
            <a:endParaRPr lang="es-UY" dirty="0"/>
          </a:p>
        </p:txBody>
      </p:sp>
      <p:sp>
        <p:nvSpPr>
          <p:cNvPr id="5" name="Marcador de pie de página 4"/>
          <p:cNvSpPr>
            <a:spLocks noGrp="1"/>
          </p:cNvSpPr>
          <p:nvPr>
            <p:ph type="ftr" sz="quarter" idx="11"/>
          </p:nvPr>
        </p:nvSpPr>
        <p:spPr/>
        <p:txBody>
          <a:bodyPr/>
          <a:lstStyle/>
          <a:p>
            <a:r>
              <a:rPr lang="es-UY" smtClean="0"/>
              <a:t>Marcelo Caffera (Universidad de Montevideo)                              Cambio Climático</a:t>
            </a:r>
            <a:endParaRPr lang="es-UY" dirty="0"/>
          </a:p>
        </p:txBody>
      </p:sp>
      <p:sp>
        <p:nvSpPr>
          <p:cNvPr id="6" name="Marcador de número de diapositiva 5"/>
          <p:cNvSpPr>
            <a:spLocks noGrp="1"/>
          </p:cNvSpPr>
          <p:nvPr>
            <p:ph type="sldNum" sz="quarter" idx="12"/>
          </p:nvPr>
        </p:nvSpPr>
        <p:spPr/>
        <p:txBody>
          <a:bodyPr/>
          <a:lstStyle/>
          <a:p>
            <a:fld id="{7C60D435-C46B-4753-80DC-0CCE2744383D}" type="slidenum">
              <a:rPr lang="es-UY" smtClean="0"/>
              <a:t>21</a:t>
            </a:fld>
            <a:endParaRPr lang="es-UY" dirty="0"/>
          </a:p>
        </p:txBody>
      </p:sp>
    </p:spTree>
    <p:extLst>
      <p:ext uri="{BB962C8B-B14F-4D97-AF65-F5344CB8AC3E}">
        <p14:creationId xmlns:p14="http://schemas.microsoft.com/office/powerpoint/2010/main" val="32895257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8D5DD-AC40-49C1-A475-ACDB8CC4A049}"/>
              </a:ext>
            </a:extLst>
          </p:cNvPr>
          <p:cNvSpPr>
            <a:spLocks noGrp="1"/>
          </p:cNvSpPr>
          <p:nvPr>
            <p:ph type="title"/>
          </p:nvPr>
        </p:nvSpPr>
        <p:spPr/>
        <p:txBody>
          <a:bodyPr>
            <a:normAutofit/>
          </a:bodyPr>
          <a:lstStyle/>
          <a:p>
            <a:r>
              <a:rPr lang="es-UY" sz="3600" dirty="0"/>
              <a:t> Los costos de la estabilización en 550 ppm CO2e</a:t>
            </a:r>
          </a:p>
        </p:txBody>
      </p:sp>
      <p:sp>
        <p:nvSpPr>
          <p:cNvPr id="3" name="Content Placeholder 2">
            <a:extLst>
              <a:ext uri="{FF2B5EF4-FFF2-40B4-BE49-F238E27FC236}">
                <a16:creationId xmlns:a16="http://schemas.microsoft.com/office/drawing/2014/main" id="{6BA24120-E627-4820-9F74-7799E7863B60}"/>
              </a:ext>
            </a:extLst>
          </p:cNvPr>
          <p:cNvSpPr>
            <a:spLocks noGrp="1"/>
          </p:cNvSpPr>
          <p:nvPr>
            <p:ph idx="1"/>
          </p:nvPr>
        </p:nvSpPr>
        <p:spPr/>
        <p:txBody>
          <a:bodyPr>
            <a:normAutofit fontScale="92500" lnSpcReduction="20000"/>
          </a:bodyPr>
          <a:lstStyle/>
          <a:p>
            <a:r>
              <a:rPr lang="es-UY" dirty="0">
                <a:latin typeface="+mj-lt"/>
              </a:rPr>
              <a:t>Los costos de la estabilización dependen de cuándo empezar.</a:t>
            </a:r>
          </a:p>
          <a:p>
            <a:r>
              <a:rPr lang="es-UY" dirty="0">
                <a:latin typeface="+mj-lt"/>
              </a:rPr>
              <a:t>Empezar ahora (430 ppm CO₂e) costaría 1% (entre -1% y 3%) del PBI mundial como mínimo (política costo - efectiva).</a:t>
            </a:r>
          </a:p>
          <a:p>
            <a:r>
              <a:rPr lang="es-UY" dirty="0">
                <a:latin typeface="+mj-lt"/>
              </a:rPr>
              <a:t>Estabilizar las concentraciones en 450 ppm CO₂e costaría más de 4 veces más.</a:t>
            </a:r>
          </a:p>
          <a:p>
            <a:r>
              <a:rPr lang="es-UY" dirty="0">
                <a:latin typeface="+mj-lt"/>
              </a:rPr>
              <a:t>Esperar 30 años antes de tomar medidas serias para estabilizar las concentraciones de CO₂e en 550 ppm costaría lo mismo que tomar medidas hoy para estabilizarlas en 450 ppm.</a:t>
            </a:r>
          </a:p>
          <a:p>
            <a:r>
              <a:rPr lang="es-UY" dirty="0">
                <a:latin typeface="+mj-lt"/>
              </a:rPr>
              <a:t>Por 1% del PBI podemos mantener las concentraciones debajo de 550 o quizás 500 ppm.</a:t>
            </a:r>
          </a:p>
          <a:p>
            <a:r>
              <a:rPr lang="es-UY" dirty="0">
                <a:latin typeface="+mj-lt"/>
              </a:rPr>
              <a:t>Aunque esto deje al planeta vulnerable, nos evitará los niveles superiores de concentraciones, los cuales son mucho más peligrosos</a:t>
            </a:r>
          </a:p>
        </p:txBody>
      </p:sp>
      <p:sp>
        <p:nvSpPr>
          <p:cNvPr id="4" name="Date Placeholder 3">
            <a:extLst>
              <a:ext uri="{FF2B5EF4-FFF2-40B4-BE49-F238E27FC236}">
                <a16:creationId xmlns:a16="http://schemas.microsoft.com/office/drawing/2014/main" id="{2CDE991E-E8C9-46F4-9174-92F38F6BB4C6}"/>
              </a:ext>
            </a:extLst>
          </p:cNvPr>
          <p:cNvSpPr>
            <a:spLocks noGrp="1"/>
          </p:cNvSpPr>
          <p:nvPr>
            <p:ph type="dt" sz="half" idx="10"/>
          </p:nvPr>
        </p:nvSpPr>
        <p:spPr/>
        <p:txBody>
          <a:bodyPr/>
          <a:lstStyle/>
          <a:p>
            <a:r>
              <a:rPr lang="es-UY" dirty="0"/>
              <a:t>03/18</a:t>
            </a:r>
          </a:p>
        </p:txBody>
      </p:sp>
      <p:sp>
        <p:nvSpPr>
          <p:cNvPr id="5" name="Footer Placeholder 4">
            <a:extLst>
              <a:ext uri="{FF2B5EF4-FFF2-40B4-BE49-F238E27FC236}">
                <a16:creationId xmlns:a16="http://schemas.microsoft.com/office/drawing/2014/main" id="{70270962-C72D-4072-9275-BE81E7B23442}"/>
              </a:ext>
            </a:extLst>
          </p:cNvPr>
          <p:cNvSpPr>
            <a:spLocks noGrp="1"/>
          </p:cNvSpPr>
          <p:nvPr>
            <p:ph type="ftr" sz="quarter" idx="11"/>
          </p:nvPr>
        </p:nvSpPr>
        <p:spPr/>
        <p:txBody>
          <a:bodyPr/>
          <a:lstStyle/>
          <a:p>
            <a:r>
              <a:rPr lang="es-UY" dirty="0"/>
              <a:t>Marcelo Caffera (Universidad de Montevideo)                              Cambio Climático</a:t>
            </a:r>
          </a:p>
        </p:txBody>
      </p:sp>
      <p:sp>
        <p:nvSpPr>
          <p:cNvPr id="6" name="Slide Number Placeholder 5">
            <a:extLst>
              <a:ext uri="{FF2B5EF4-FFF2-40B4-BE49-F238E27FC236}">
                <a16:creationId xmlns:a16="http://schemas.microsoft.com/office/drawing/2014/main" id="{54857C2C-BD6E-4A2F-BC11-4B05461F494B}"/>
              </a:ext>
            </a:extLst>
          </p:cNvPr>
          <p:cNvSpPr>
            <a:spLocks noGrp="1"/>
          </p:cNvSpPr>
          <p:nvPr>
            <p:ph type="sldNum" sz="quarter" idx="12"/>
          </p:nvPr>
        </p:nvSpPr>
        <p:spPr/>
        <p:txBody>
          <a:bodyPr/>
          <a:lstStyle/>
          <a:p>
            <a:fld id="{7C60D435-C46B-4753-80DC-0CCE2744383D}" type="slidenum">
              <a:rPr lang="es-UY" smtClean="0"/>
              <a:t>22</a:t>
            </a:fld>
            <a:endParaRPr lang="es-UY" dirty="0"/>
          </a:p>
        </p:txBody>
      </p:sp>
    </p:spTree>
    <p:extLst>
      <p:ext uri="{BB962C8B-B14F-4D97-AF65-F5344CB8AC3E}">
        <p14:creationId xmlns:p14="http://schemas.microsoft.com/office/powerpoint/2010/main" val="1355509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8D5DD-AC40-49C1-A475-ACDB8CC4A049}"/>
              </a:ext>
            </a:extLst>
          </p:cNvPr>
          <p:cNvSpPr>
            <a:spLocks noGrp="1"/>
          </p:cNvSpPr>
          <p:nvPr>
            <p:ph type="title"/>
          </p:nvPr>
        </p:nvSpPr>
        <p:spPr/>
        <p:txBody>
          <a:bodyPr>
            <a:normAutofit/>
          </a:bodyPr>
          <a:lstStyle/>
          <a:p>
            <a:r>
              <a:rPr lang="es-UY" sz="3200" dirty="0"/>
              <a:t>Opciones de Abatimiento y costos (ordenados de mayor a menor (McKinsey, 2007)</a:t>
            </a:r>
          </a:p>
        </p:txBody>
      </p:sp>
      <p:sp>
        <p:nvSpPr>
          <p:cNvPr id="3" name="Content Placeholder 2">
            <a:extLst>
              <a:ext uri="{FF2B5EF4-FFF2-40B4-BE49-F238E27FC236}">
                <a16:creationId xmlns:a16="http://schemas.microsoft.com/office/drawing/2014/main" id="{6BA24120-E627-4820-9F74-7799E7863B60}"/>
              </a:ext>
            </a:extLst>
          </p:cNvPr>
          <p:cNvSpPr>
            <a:spLocks noGrp="1"/>
          </p:cNvSpPr>
          <p:nvPr>
            <p:ph idx="1"/>
          </p:nvPr>
        </p:nvSpPr>
        <p:spPr/>
        <p:txBody>
          <a:bodyPr/>
          <a:lstStyle/>
          <a:p>
            <a:r>
              <a:rPr lang="es-UY" dirty="0">
                <a:latin typeface="+mj-lt"/>
              </a:rPr>
              <a:t>Medido en GtCO2e por año en 2030</a:t>
            </a:r>
          </a:p>
          <a:p>
            <a:r>
              <a:rPr lang="es-UY" dirty="0">
                <a:latin typeface="+mj-lt"/>
              </a:rPr>
              <a:t>Hay muchas opciones</a:t>
            </a:r>
          </a:p>
          <a:p>
            <a:r>
              <a:rPr lang="es-UY" dirty="0">
                <a:latin typeface="+mj-lt"/>
              </a:rPr>
              <a:t>Con algunas ahorramos dinero! (Y logramos una disminución anual de 5 GtCO2e)</a:t>
            </a:r>
          </a:p>
          <a:p>
            <a:r>
              <a:rPr lang="es-UY" dirty="0">
                <a:latin typeface="+mj-lt"/>
              </a:rPr>
              <a:t>Para lograr estabilizar la concentración de GEI en 550 ppm para el año 2030 se necesita una disminución de 20 GtCO2e. En este nivel el costo marginal de abatimiento es alrededor de </a:t>
            </a:r>
            <a:r>
              <a:rPr lang="es-UY" b="1" dirty="0">
                <a:latin typeface="+mj-lt"/>
              </a:rPr>
              <a:t>30 euros, sugiriendo este precio para una tonelada de CO2e</a:t>
            </a:r>
          </a:p>
        </p:txBody>
      </p:sp>
      <p:sp>
        <p:nvSpPr>
          <p:cNvPr id="4" name="Date Placeholder 3">
            <a:extLst>
              <a:ext uri="{FF2B5EF4-FFF2-40B4-BE49-F238E27FC236}">
                <a16:creationId xmlns:a16="http://schemas.microsoft.com/office/drawing/2014/main" id="{54FEBE8D-CE84-4021-A77F-B1295CA1ADEC}"/>
              </a:ext>
            </a:extLst>
          </p:cNvPr>
          <p:cNvSpPr>
            <a:spLocks noGrp="1"/>
          </p:cNvSpPr>
          <p:nvPr>
            <p:ph type="dt" sz="half" idx="10"/>
          </p:nvPr>
        </p:nvSpPr>
        <p:spPr/>
        <p:txBody>
          <a:bodyPr/>
          <a:lstStyle/>
          <a:p>
            <a:r>
              <a:rPr lang="es-UY" dirty="0"/>
              <a:t>03/18</a:t>
            </a:r>
          </a:p>
        </p:txBody>
      </p:sp>
      <p:sp>
        <p:nvSpPr>
          <p:cNvPr id="5" name="Footer Placeholder 4">
            <a:extLst>
              <a:ext uri="{FF2B5EF4-FFF2-40B4-BE49-F238E27FC236}">
                <a16:creationId xmlns:a16="http://schemas.microsoft.com/office/drawing/2014/main" id="{FB9EB7B5-0053-4957-9ADE-BDA8E2E2E9B9}"/>
              </a:ext>
            </a:extLst>
          </p:cNvPr>
          <p:cNvSpPr>
            <a:spLocks noGrp="1"/>
          </p:cNvSpPr>
          <p:nvPr>
            <p:ph type="ftr" sz="quarter" idx="11"/>
          </p:nvPr>
        </p:nvSpPr>
        <p:spPr/>
        <p:txBody>
          <a:bodyPr/>
          <a:lstStyle/>
          <a:p>
            <a:r>
              <a:rPr lang="es-UY" dirty="0"/>
              <a:t>Marcelo Caffera (Universidad de Montevideo)                              Cambio Climático</a:t>
            </a:r>
          </a:p>
        </p:txBody>
      </p:sp>
      <p:sp>
        <p:nvSpPr>
          <p:cNvPr id="6" name="Slide Number Placeholder 5">
            <a:extLst>
              <a:ext uri="{FF2B5EF4-FFF2-40B4-BE49-F238E27FC236}">
                <a16:creationId xmlns:a16="http://schemas.microsoft.com/office/drawing/2014/main" id="{E4D8610F-581F-455C-9D1F-691870FF7002}"/>
              </a:ext>
            </a:extLst>
          </p:cNvPr>
          <p:cNvSpPr>
            <a:spLocks noGrp="1"/>
          </p:cNvSpPr>
          <p:nvPr>
            <p:ph type="sldNum" sz="quarter" idx="12"/>
          </p:nvPr>
        </p:nvSpPr>
        <p:spPr/>
        <p:txBody>
          <a:bodyPr/>
          <a:lstStyle/>
          <a:p>
            <a:fld id="{7C60D435-C46B-4753-80DC-0CCE2744383D}" type="slidenum">
              <a:rPr lang="es-UY" smtClean="0"/>
              <a:t>23</a:t>
            </a:fld>
            <a:endParaRPr lang="es-UY" dirty="0"/>
          </a:p>
        </p:txBody>
      </p:sp>
    </p:spTree>
    <p:extLst>
      <p:ext uri="{BB962C8B-B14F-4D97-AF65-F5344CB8AC3E}">
        <p14:creationId xmlns:p14="http://schemas.microsoft.com/office/powerpoint/2010/main" val="1798046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8D5DD-AC40-49C1-A475-ACDB8CC4A049}"/>
              </a:ext>
            </a:extLst>
          </p:cNvPr>
          <p:cNvSpPr>
            <a:spLocks noGrp="1"/>
          </p:cNvSpPr>
          <p:nvPr>
            <p:ph type="title"/>
          </p:nvPr>
        </p:nvSpPr>
        <p:spPr/>
        <p:txBody>
          <a:bodyPr>
            <a:normAutofit/>
          </a:bodyPr>
          <a:lstStyle/>
          <a:p>
            <a:r>
              <a:rPr lang="es-UY" sz="3600" dirty="0"/>
              <a:t>Algunos otros temas: la tasa de descuento</a:t>
            </a:r>
          </a:p>
        </p:txBody>
      </p:sp>
      <p:sp>
        <p:nvSpPr>
          <p:cNvPr id="3" name="Content Placeholder 2">
            <a:extLst>
              <a:ext uri="{FF2B5EF4-FFF2-40B4-BE49-F238E27FC236}">
                <a16:creationId xmlns:a16="http://schemas.microsoft.com/office/drawing/2014/main" id="{6BA24120-E627-4820-9F74-7799E7863B60}"/>
              </a:ext>
            </a:extLst>
          </p:cNvPr>
          <p:cNvSpPr>
            <a:spLocks noGrp="1"/>
          </p:cNvSpPr>
          <p:nvPr>
            <p:ph idx="1"/>
          </p:nvPr>
        </p:nvSpPr>
        <p:spPr/>
        <p:txBody>
          <a:bodyPr/>
          <a:lstStyle/>
          <a:p>
            <a:r>
              <a:rPr lang="es-UY" dirty="0">
                <a:latin typeface="+mj-lt"/>
              </a:rPr>
              <a:t>Stern Review: 1% - 1.5%</a:t>
            </a:r>
          </a:p>
          <a:p>
            <a:r>
              <a:rPr lang="es-UY" dirty="0">
                <a:latin typeface="+mj-lt"/>
              </a:rPr>
              <a:t>Ha sido criticada como muy baja por Nordhaus y Weitzman, quienes sostienen que algo parecido a 6% sería más correcto</a:t>
            </a:r>
          </a:p>
          <a:p>
            <a:r>
              <a:rPr lang="es-UY" dirty="0">
                <a:latin typeface="+mj-lt"/>
              </a:rPr>
              <a:t>Sin embargo estas recomendaciones siguen tasas de mercado de retornos sobre la inversión, no sobre el consumo, de donde van a salir los recursos para financiar los costos de abatimiento. (Stern, 2008)</a:t>
            </a:r>
          </a:p>
          <a:p>
            <a:r>
              <a:rPr lang="es-UY" dirty="0">
                <a:latin typeface="+mj-lt"/>
              </a:rPr>
              <a:t>La tasa de descuento es un cuestión ética. Al elegir el sendero de emisiones se elige la tasa de descuento. </a:t>
            </a:r>
            <a:r>
              <a:rPr lang="en-US" dirty="0">
                <a:latin typeface="+mj-lt"/>
              </a:rPr>
              <a:t>Es endógena.</a:t>
            </a:r>
            <a:endParaRPr lang="es-UY" dirty="0">
              <a:latin typeface="+mj-lt"/>
            </a:endParaRPr>
          </a:p>
        </p:txBody>
      </p:sp>
      <p:sp>
        <p:nvSpPr>
          <p:cNvPr id="4" name="Date Placeholder 3">
            <a:extLst>
              <a:ext uri="{FF2B5EF4-FFF2-40B4-BE49-F238E27FC236}">
                <a16:creationId xmlns:a16="http://schemas.microsoft.com/office/drawing/2014/main" id="{C50684AC-029C-4F57-8CE0-B886FC91C843}"/>
              </a:ext>
            </a:extLst>
          </p:cNvPr>
          <p:cNvSpPr>
            <a:spLocks noGrp="1"/>
          </p:cNvSpPr>
          <p:nvPr>
            <p:ph type="dt" sz="half" idx="10"/>
          </p:nvPr>
        </p:nvSpPr>
        <p:spPr/>
        <p:txBody>
          <a:bodyPr/>
          <a:lstStyle/>
          <a:p>
            <a:r>
              <a:rPr lang="es-UY" dirty="0"/>
              <a:t>03/18</a:t>
            </a:r>
          </a:p>
        </p:txBody>
      </p:sp>
      <p:sp>
        <p:nvSpPr>
          <p:cNvPr id="5" name="Footer Placeholder 4">
            <a:extLst>
              <a:ext uri="{FF2B5EF4-FFF2-40B4-BE49-F238E27FC236}">
                <a16:creationId xmlns:a16="http://schemas.microsoft.com/office/drawing/2014/main" id="{D2D2DF7D-0E40-4586-9A98-F04DED359C96}"/>
              </a:ext>
            </a:extLst>
          </p:cNvPr>
          <p:cNvSpPr>
            <a:spLocks noGrp="1"/>
          </p:cNvSpPr>
          <p:nvPr>
            <p:ph type="ftr" sz="quarter" idx="11"/>
          </p:nvPr>
        </p:nvSpPr>
        <p:spPr/>
        <p:txBody>
          <a:bodyPr/>
          <a:lstStyle/>
          <a:p>
            <a:r>
              <a:rPr lang="es-UY" dirty="0"/>
              <a:t>Marcelo Caffera (Universidad de Montevideo)                              Cambio Climático</a:t>
            </a:r>
          </a:p>
        </p:txBody>
      </p:sp>
      <p:sp>
        <p:nvSpPr>
          <p:cNvPr id="6" name="Slide Number Placeholder 5">
            <a:extLst>
              <a:ext uri="{FF2B5EF4-FFF2-40B4-BE49-F238E27FC236}">
                <a16:creationId xmlns:a16="http://schemas.microsoft.com/office/drawing/2014/main" id="{22ECC2C8-1599-4146-852E-6D9804FAF5D2}"/>
              </a:ext>
            </a:extLst>
          </p:cNvPr>
          <p:cNvSpPr>
            <a:spLocks noGrp="1"/>
          </p:cNvSpPr>
          <p:nvPr>
            <p:ph type="sldNum" sz="quarter" idx="12"/>
          </p:nvPr>
        </p:nvSpPr>
        <p:spPr/>
        <p:txBody>
          <a:bodyPr/>
          <a:lstStyle/>
          <a:p>
            <a:fld id="{7C60D435-C46B-4753-80DC-0CCE2744383D}" type="slidenum">
              <a:rPr lang="es-UY" smtClean="0"/>
              <a:t>24</a:t>
            </a:fld>
            <a:endParaRPr lang="es-UY" dirty="0"/>
          </a:p>
        </p:txBody>
      </p:sp>
    </p:spTree>
    <p:extLst>
      <p:ext uri="{BB962C8B-B14F-4D97-AF65-F5344CB8AC3E}">
        <p14:creationId xmlns:p14="http://schemas.microsoft.com/office/powerpoint/2010/main" val="1821405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8D5DD-AC40-49C1-A475-ACDB8CC4A049}"/>
              </a:ext>
            </a:extLst>
          </p:cNvPr>
          <p:cNvSpPr>
            <a:spLocks noGrp="1"/>
          </p:cNvSpPr>
          <p:nvPr>
            <p:ph type="title"/>
          </p:nvPr>
        </p:nvSpPr>
        <p:spPr/>
        <p:txBody>
          <a:bodyPr>
            <a:normAutofit/>
          </a:bodyPr>
          <a:lstStyle/>
          <a:p>
            <a:r>
              <a:rPr lang="es-UY" sz="3600" dirty="0"/>
              <a:t>Algunos otros temas: la tasa de descuento</a:t>
            </a:r>
          </a:p>
        </p:txBody>
      </p:sp>
      <p:sp>
        <p:nvSpPr>
          <p:cNvPr id="3" name="Content Placeholder 2">
            <a:extLst>
              <a:ext uri="{FF2B5EF4-FFF2-40B4-BE49-F238E27FC236}">
                <a16:creationId xmlns:a16="http://schemas.microsoft.com/office/drawing/2014/main" id="{6BA24120-E627-4820-9F74-7799E7863B60}"/>
              </a:ext>
            </a:extLst>
          </p:cNvPr>
          <p:cNvSpPr>
            <a:spLocks noGrp="1"/>
          </p:cNvSpPr>
          <p:nvPr>
            <p:ph idx="1"/>
          </p:nvPr>
        </p:nvSpPr>
        <p:spPr/>
        <p:txBody>
          <a:bodyPr/>
          <a:lstStyle/>
          <a:p>
            <a:r>
              <a:rPr lang="es-UY" dirty="0">
                <a:latin typeface="+mj-lt"/>
              </a:rPr>
              <a:t>Mucha incertidumbre, pero un conclusión se mantiene en las diferentes versiones</a:t>
            </a:r>
          </a:p>
          <a:p>
            <a:r>
              <a:rPr lang="es-UY" i="1" dirty="0">
                <a:latin typeface="+mj-lt"/>
              </a:rPr>
              <a:t>Los costos de estabilización en 550 ppm CO2e son menores que los daños por cambio climático que se evitan</a:t>
            </a:r>
          </a:p>
        </p:txBody>
      </p:sp>
      <p:sp>
        <p:nvSpPr>
          <p:cNvPr id="4" name="Date Placeholder 3">
            <a:extLst>
              <a:ext uri="{FF2B5EF4-FFF2-40B4-BE49-F238E27FC236}">
                <a16:creationId xmlns:a16="http://schemas.microsoft.com/office/drawing/2014/main" id="{F5C78D0D-AB9E-47F8-8142-176CFFAD3D9D}"/>
              </a:ext>
            </a:extLst>
          </p:cNvPr>
          <p:cNvSpPr>
            <a:spLocks noGrp="1"/>
          </p:cNvSpPr>
          <p:nvPr>
            <p:ph type="dt" sz="half" idx="10"/>
          </p:nvPr>
        </p:nvSpPr>
        <p:spPr/>
        <p:txBody>
          <a:bodyPr/>
          <a:lstStyle/>
          <a:p>
            <a:r>
              <a:rPr lang="es-UY" dirty="0"/>
              <a:t>03/18</a:t>
            </a:r>
          </a:p>
        </p:txBody>
      </p:sp>
      <p:sp>
        <p:nvSpPr>
          <p:cNvPr id="5" name="Footer Placeholder 4">
            <a:extLst>
              <a:ext uri="{FF2B5EF4-FFF2-40B4-BE49-F238E27FC236}">
                <a16:creationId xmlns:a16="http://schemas.microsoft.com/office/drawing/2014/main" id="{10C8EE62-2E3C-4866-A5BE-2E655C616344}"/>
              </a:ext>
            </a:extLst>
          </p:cNvPr>
          <p:cNvSpPr>
            <a:spLocks noGrp="1"/>
          </p:cNvSpPr>
          <p:nvPr>
            <p:ph type="ftr" sz="quarter" idx="11"/>
          </p:nvPr>
        </p:nvSpPr>
        <p:spPr/>
        <p:txBody>
          <a:bodyPr/>
          <a:lstStyle/>
          <a:p>
            <a:r>
              <a:rPr lang="es-UY" dirty="0"/>
              <a:t>Marcelo Caffera (Universidad de Montevideo)                              Cambio Climático</a:t>
            </a:r>
          </a:p>
        </p:txBody>
      </p:sp>
      <p:sp>
        <p:nvSpPr>
          <p:cNvPr id="6" name="Slide Number Placeholder 5">
            <a:extLst>
              <a:ext uri="{FF2B5EF4-FFF2-40B4-BE49-F238E27FC236}">
                <a16:creationId xmlns:a16="http://schemas.microsoft.com/office/drawing/2014/main" id="{3156E1F1-5AFD-4893-9575-F78340B4DF63}"/>
              </a:ext>
            </a:extLst>
          </p:cNvPr>
          <p:cNvSpPr>
            <a:spLocks noGrp="1"/>
          </p:cNvSpPr>
          <p:nvPr>
            <p:ph type="sldNum" sz="quarter" idx="12"/>
          </p:nvPr>
        </p:nvSpPr>
        <p:spPr/>
        <p:txBody>
          <a:bodyPr/>
          <a:lstStyle/>
          <a:p>
            <a:fld id="{7C60D435-C46B-4753-80DC-0CCE2744383D}" type="slidenum">
              <a:rPr lang="es-UY" smtClean="0"/>
              <a:t>25</a:t>
            </a:fld>
            <a:endParaRPr lang="es-UY" dirty="0"/>
          </a:p>
        </p:txBody>
      </p:sp>
    </p:spTree>
    <p:extLst>
      <p:ext uri="{BB962C8B-B14F-4D97-AF65-F5344CB8AC3E}">
        <p14:creationId xmlns:p14="http://schemas.microsoft.com/office/powerpoint/2010/main" val="1836756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8D5DD-AC40-49C1-A475-ACDB8CC4A049}"/>
              </a:ext>
            </a:extLst>
          </p:cNvPr>
          <p:cNvSpPr>
            <a:spLocks noGrp="1"/>
          </p:cNvSpPr>
          <p:nvPr>
            <p:ph type="title"/>
          </p:nvPr>
        </p:nvSpPr>
        <p:spPr/>
        <p:txBody>
          <a:bodyPr>
            <a:normAutofit/>
          </a:bodyPr>
          <a:lstStyle/>
          <a:p>
            <a:r>
              <a:rPr lang="es-UY" sz="3600" dirty="0"/>
              <a:t>Instrumentos de Política</a:t>
            </a:r>
          </a:p>
        </p:txBody>
      </p:sp>
      <p:sp>
        <p:nvSpPr>
          <p:cNvPr id="3" name="Content Placeholder 2">
            <a:extLst>
              <a:ext uri="{FF2B5EF4-FFF2-40B4-BE49-F238E27FC236}">
                <a16:creationId xmlns:a16="http://schemas.microsoft.com/office/drawing/2014/main" id="{6BA24120-E627-4820-9F74-7799E7863B60}"/>
              </a:ext>
            </a:extLst>
          </p:cNvPr>
          <p:cNvSpPr>
            <a:spLocks noGrp="1"/>
          </p:cNvSpPr>
          <p:nvPr>
            <p:ph idx="1"/>
          </p:nvPr>
        </p:nvSpPr>
        <p:spPr/>
        <p:txBody>
          <a:bodyPr/>
          <a:lstStyle/>
          <a:p>
            <a:r>
              <a:rPr lang="es-UY" dirty="0">
                <a:latin typeface="+mj-lt"/>
              </a:rPr>
              <a:t>Central: un precio para los GEI (Mercados de permisos transferibles)</a:t>
            </a:r>
          </a:p>
          <a:p>
            <a:r>
              <a:rPr lang="es-UY" dirty="0">
                <a:latin typeface="+mj-lt"/>
              </a:rPr>
              <a:t>No suficiente (problemas de diseño, tiempo, cuestiones de equidad (países subdesarrollados)</a:t>
            </a:r>
          </a:p>
          <a:p>
            <a:r>
              <a:rPr lang="es-UY" dirty="0">
                <a:latin typeface="+mj-lt"/>
              </a:rPr>
              <a:t>Financiamiento para acelerar el desarrollo de nuevas tecnologías</a:t>
            </a:r>
          </a:p>
          <a:p>
            <a:r>
              <a:rPr lang="es-UY" dirty="0">
                <a:latin typeface="+mj-lt"/>
              </a:rPr>
              <a:t>Combate a la deforestación</a:t>
            </a:r>
          </a:p>
          <a:p>
            <a:r>
              <a:rPr lang="es-UY" dirty="0">
                <a:latin typeface="+mj-lt"/>
              </a:rPr>
              <a:t>Política internacional</a:t>
            </a:r>
          </a:p>
        </p:txBody>
      </p:sp>
      <p:sp>
        <p:nvSpPr>
          <p:cNvPr id="4" name="Date Placeholder 3">
            <a:extLst>
              <a:ext uri="{FF2B5EF4-FFF2-40B4-BE49-F238E27FC236}">
                <a16:creationId xmlns:a16="http://schemas.microsoft.com/office/drawing/2014/main" id="{26204A31-A556-4AFE-B8BD-DB7D97A42E57}"/>
              </a:ext>
            </a:extLst>
          </p:cNvPr>
          <p:cNvSpPr>
            <a:spLocks noGrp="1"/>
          </p:cNvSpPr>
          <p:nvPr>
            <p:ph type="dt" sz="half" idx="10"/>
          </p:nvPr>
        </p:nvSpPr>
        <p:spPr/>
        <p:txBody>
          <a:bodyPr/>
          <a:lstStyle/>
          <a:p>
            <a:r>
              <a:rPr lang="es-UY" dirty="0"/>
              <a:t>03/18</a:t>
            </a:r>
          </a:p>
        </p:txBody>
      </p:sp>
      <p:sp>
        <p:nvSpPr>
          <p:cNvPr id="5" name="Footer Placeholder 4">
            <a:extLst>
              <a:ext uri="{FF2B5EF4-FFF2-40B4-BE49-F238E27FC236}">
                <a16:creationId xmlns:a16="http://schemas.microsoft.com/office/drawing/2014/main" id="{C5E0995C-0DBB-472A-B562-CBED21716F79}"/>
              </a:ext>
            </a:extLst>
          </p:cNvPr>
          <p:cNvSpPr>
            <a:spLocks noGrp="1"/>
          </p:cNvSpPr>
          <p:nvPr>
            <p:ph type="ftr" sz="quarter" idx="11"/>
          </p:nvPr>
        </p:nvSpPr>
        <p:spPr/>
        <p:txBody>
          <a:bodyPr/>
          <a:lstStyle/>
          <a:p>
            <a:r>
              <a:rPr lang="es-UY" dirty="0"/>
              <a:t>Marcelo Caffera (Universidad de Montevideo)                              Cambio Climático</a:t>
            </a:r>
          </a:p>
        </p:txBody>
      </p:sp>
      <p:sp>
        <p:nvSpPr>
          <p:cNvPr id="6" name="Slide Number Placeholder 5">
            <a:extLst>
              <a:ext uri="{FF2B5EF4-FFF2-40B4-BE49-F238E27FC236}">
                <a16:creationId xmlns:a16="http://schemas.microsoft.com/office/drawing/2014/main" id="{70A5A6E4-C758-4895-92A0-C726B7D00D3B}"/>
              </a:ext>
            </a:extLst>
          </p:cNvPr>
          <p:cNvSpPr>
            <a:spLocks noGrp="1"/>
          </p:cNvSpPr>
          <p:nvPr>
            <p:ph type="sldNum" sz="quarter" idx="12"/>
          </p:nvPr>
        </p:nvSpPr>
        <p:spPr/>
        <p:txBody>
          <a:bodyPr/>
          <a:lstStyle/>
          <a:p>
            <a:fld id="{7C60D435-C46B-4753-80DC-0CCE2744383D}" type="slidenum">
              <a:rPr lang="es-UY" smtClean="0"/>
              <a:t>26</a:t>
            </a:fld>
            <a:endParaRPr lang="es-UY" dirty="0"/>
          </a:p>
        </p:txBody>
      </p:sp>
    </p:spTree>
    <p:extLst>
      <p:ext uri="{BB962C8B-B14F-4D97-AF65-F5344CB8AC3E}">
        <p14:creationId xmlns:p14="http://schemas.microsoft.com/office/powerpoint/2010/main" val="2259205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8D5DD-AC40-49C1-A475-ACDB8CC4A049}"/>
              </a:ext>
            </a:extLst>
          </p:cNvPr>
          <p:cNvSpPr>
            <a:spLocks noGrp="1"/>
          </p:cNvSpPr>
          <p:nvPr>
            <p:ph type="title"/>
          </p:nvPr>
        </p:nvSpPr>
        <p:spPr>
          <a:xfrm>
            <a:off x="838200" y="84083"/>
            <a:ext cx="10515600" cy="943823"/>
          </a:xfrm>
        </p:spPr>
        <p:txBody>
          <a:bodyPr>
            <a:normAutofit fontScale="90000"/>
          </a:bodyPr>
          <a:lstStyle/>
          <a:p>
            <a:r>
              <a:rPr lang="es-UY" sz="3200" dirty="0"/>
              <a:t>Opciones de Abatimiento y costos (ordenados de mayor a menor (McKinsey, 2007)</a:t>
            </a:r>
          </a:p>
        </p:txBody>
      </p:sp>
      <p:sp>
        <p:nvSpPr>
          <p:cNvPr id="4" name="Date Placeholder 3">
            <a:extLst>
              <a:ext uri="{FF2B5EF4-FFF2-40B4-BE49-F238E27FC236}">
                <a16:creationId xmlns:a16="http://schemas.microsoft.com/office/drawing/2014/main" id="{988534DC-7494-4088-A968-2633B1560DC4}"/>
              </a:ext>
            </a:extLst>
          </p:cNvPr>
          <p:cNvSpPr>
            <a:spLocks noGrp="1"/>
          </p:cNvSpPr>
          <p:nvPr>
            <p:ph type="dt" sz="half" idx="10"/>
          </p:nvPr>
        </p:nvSpPr>
        <p:spPr/>
        <p:txBody>
          <a:bodyPr/>
          <a:lstStyle/>
          <a:p>
            <a:r>
              <a:rPr lang="es-UY" dirty="0"/>
              <a:t>03/18</a:t>
            </a:r>
          </a:p>
        </p:txBody>
      </p:sp>
      <p:sp>
        <p:nvSpPr>
          <p:cNvPr id="5" name="Footer Placeholder 4">
            <a:extLst>
              <a:ext uri="{FF2B5EF4-FFF2-40B4-BE49-F238E27FC236}">
                <a16:creationId xmlns:a16="http://schemas.microsoft.com/office/drawing/2014/main" id="{A1A2652B-56ED-46C2-A913-9FE162556986}"/>
              </a:ext>
            </a:extLst>
          </p:cNvPr>
          <p:cNvSpPr>
            <a:spLocks noGrp="1"/>
          </p:cNvSpPr>
          <p:nvPr>
            <p:ph type="ftr" sz="quarter" idx="11"/>
          </p:nvPr>
        </p:nvSpPr>
        <p:spPr/>
        <p:txBody>
          <a:bodyPr/>
          <a:lstStyle/>
          <a:p>
            <a:r>
              <a:rPr lang="es-UY" dirty="0"/>
              <a:t>Marcelo Caffera (Universidad de Montevideo)                              Cambio Climático</a:t>
            </a:r>
          </a:p>
        </p:txBody>
      </p:sp>
      <p:sp>
        <p:nvSpPr>
          <p:cNvPr id="6" name="Slide Number Placeholder 5">
            <a:extLst>
              <a:ext uri="{FF2B5EF4-FFF2-40B4-BE49-F238E27FC236}">
                <a16:creationId xmlns:a16="http://schemas.microsoft.com/office/drawing/2014/main" id="{0941261E-176A-452C-809B-FCC5F8EBB74D}"/>
              </a:ext>
            </a:extLst>
          </p:cNvPr>
          <p:cNvSpPr>
            <a:spLocks noGrp="1"/>
          </p:cNvSpPr>
          <p:nvPr>
            <p:ph type="sldNum" sz="quarter" idx="12"/>
          </p:nvPr>
        </p:nvSpPr>
        <p:spPr/>
        <p:txBody>
          <a:bodyPr/>
          <a:lstStyle/>
          <a:p>
            <a:fld id="{7C60D435-C46B-4753-80DC-0CCE2744383D}" type="slidenum">
              <a:rPr lang="es-UY" smtClean="0"/>
              <a:t>27</a:t>
            </a:fld>
            <a:endParaRPr lang="es-UY" dirty="0"/>
          </a:p>
        </p:txBody>
      </p:sp>
      <p:pic>
        <p:nvPicPr>
          <p:cNvPr id="3" name="Picture 2">
            <a:extLst>
              <a:ext uri="{FF2B5EF4-FFF2-40B4-BE49-F238E27FC236}">
                <a16:creationId xmlns:a16="http://schemas.microsoft.com/office/drawing/2014/main" id="{49CBEC82-65A1-405F-810A-E210F7B659B8}"/>
              </a:ext>
            </a:extLst>
          </p:cNvPr>
          <p:cNvPicPr>
            <a:picLocks noChangeAspect="1"/>
          </p:cNvPicPr>
          <p:nvPr/>
        </p:nvPicPr>
        <p:blipFill>
          <a:blip r:embed="rId2"/>
          <a:stretch>
            <a:fillRect/>
          </a:stretch>
        </p:blipFill>
        <p:spPr>
          <a:xfrm>
            <a:off x="838200" y="1128380"/>
            <a:ext cx="9689847" cy="5218643"/>
          </a:xfrm>
          <a:prstGeom prst="rect">
            <a:avLst/>
          </a:prstGeom>
        </p:spPr>
      </p:pic>
    </p:spTree>
    <p:extLst>
      <p:ext uri="{BB962C8B-B14F-4D97-AF65-F5344CB8AC3E}">
        <p14:creationId xmlns:p14="http://schemas.microsoft.com/office/powerpoint/2010/main" val="2399756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UY" sz="3600" dirty="0"/>
              <a:t>Bibliografía</a:t>
            </a:r>
          </a:p>
        </p:txBody>
      </p:sp>
      <p:sp>
        <p:nvSpPr>
          <p:cNvPr id="3" name="2 Marcador de contenido"/>
          <p:cNvSpPr>
            <a:spLocks noGrp="1"/>
          </p:cNvSpPr>
          <p:nvPr>
            <p:ph idx="1"/>
          </p:nvPr>
        </p:nvSpPr>
        <p:spPr/>
        <p:txBody>
          <a:bodyPr/>
          <a:lstStyle/>
          <a:p>
            <a:r>
              <a:rPr lang="en-US" dirty="0">
                <a:latin typeface="+mj-lt"/>
              </a:rPr>
              <a:t>Ver Intergovernmental Panel on Climate Change (IPCC) Fourth Assessment Report (2007)</a:t>
            </a:r>
            <a:endParaRPr lang="es-UY" dirty="0">
              <a:latin typeface="+mj-lt"/>
            </a:endParaRPr>
          </a:p>
          <a:p>
            <a:r>
              <a:rPr lang="en-US" dirty="0">
                <a:latin typeface="+mj-lt"/>
              </a:rPr>
              <a:t>Stern (2007). "The Stern Review: The Economics of Climate Change"</a:t>
            </a:r>
            <a:endParaRPr lang="es-UY" dirty="0">
              <a:latin typeface="+mj-lt"/>
            </a:endParaRPr>
          </a:p>
          <a:p>
            <a:r>
              <a:rPr lang="en-US" dirty="0">
                <a:latin typeface="+mj-lt"/>
              </a:rPr>
              <a:t>Stern (2008) "The Economics of Climate Change", American Economic Review</a:t>
            </a:r>
            <a:endParaRPr lang="es-UY" dirty="0">
              <a:latin typeface="+mj-lt"/>
            </a:endParaRPr>
          </a:p>
        </p:txBody>
      </p:sp>
      <p:sp>
        <p:nvSpPr>
          <p:cNvPr id="4" name="3 Marcador de fecha"/>
          <p:cNvSpPr>
            <a:spLocks noGrp="1"/>
          </p:cNvSpPr>
          <p:nvPr>
            <p:ph type="dt" sz="half" idx="10"/>
          </p:nvPr>
        </p:nvSpPr>
        <p:spPr/>
        <p:txBody>
          <a:bodyPr/>
          <a:lstStyle/>
          <a:p>
            <a:r>
              <a:rPr lang="es-UY" dirty="0"/>
              <a:t>03/18</a:t>
            </a:r>
          </a:p>
        </p:txBody>
      </p:sp>
      <p:sp>
        <p:nvSpPr>
          <p:cNvPr id="5" name="4 Marcador de pie de página"/>
          <p:cNvSpPr>
            <a:spLocks noGrp="1"/>
          </p:cNvSpPr>
          <p:nvPr>
            <p:ph type="ftr" sz="quarter" idx="11"/>
          </p:nvPr>
        </p:nvSpPr>
        <p:spPr/>
        <p:txBody>
          <a:bodyPr/>
          <a:lstStyle/>
          <a:p>
            <a:r>
              <a:rPr lang="es-UY" dirty="0"/>
              <a:t>Marcelo Caffera (Universidad de Montevideo)                              Cambio Climático</a:t>
            </a:r>
          </a:p>
        </p:txBody>
      </p:sp>
      <p:sp>
        <p:nvSpPr>
          <p:cNvPr id="6" name="5 Marcador de número de diapositiva"/>
          <p:cNvSpPr>
            <a:spLocks noGrp="1"/>
          </p:cNvSpPr>
          <p:nvPr>
            <p:ph type="sldNum" sz="quarter" idx="12"/>
          </p:nvPr>
        </p:nvSpPr>
        <p:spPr/>
        <p:txBody>
          <a:bodyPr/>
          <a:lstStyle/>
          <a:p>
            <a:fld id="{7C60D435-C46B-4753-80DC-0CCE2744383D}" type="slidenum">
              <a:rPr lang="es-UY" smtClean="0"/>
              <a:t>28</a:t>
            </a:fld>
            <a:endParaRPr lang="es-UY" dirty="0"/>
          </a:p>
        </p:txBody>
      </p:sp>
    </p:spTree>
    <p:extLst>
      <p:ext uri="{BB962C8B-B14F-4D97-AF65-F5344CB8AC3E}">
        <p14:creationId xmlns:p14="http://schemas.microsoft.com/office/powerpoint/2010/main" val="1739730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4B27F-0F0C-4F2B-BB96-4449462F0195}"/>
              </a:ext>
            </a:extLst>
          </p:cNvPr>
          <p:cNvSpPr>
            <a:spLocks noGrp="1"/>
          </p:cNvSpPr>
          <p:nvPr>
            <p:ph type="title"/>
          </p:nvPr>
        </p:nvSpPr>
        <p:spPr>
          <a:xfrm>
            <a:off x="838200" y="365125"/>
            <a:ext cx="10515600" cy="838033"/>
          </a:xfrm>
        </p:spPr>
        <p:txBody>
          <a:bodyPr>
            <a:normAutofit/>
          </a:bodyPr>
          <a:lstStyle/>
          <a:p>
            <a:r>
              <a:rPr lang="es-ES" sz="3600" dirty="0"/>
              <a:t>¿Qué es el Cambio Climático (inducido por el hombre)?</a:t>
            </a:r>
            <a:endParaRPr lang="es-UY" sz="3600" dirty="0"/>
          </a:p>
        </p:txBody>
      </p:sp>
      <p:pic>
        <p:nvPicPr>
          <p:cNvPr id="5" name="Picture 4">
            <a:extLst>
              <a:ext uri="{FF2B5EF4-FFF2-40B4-BE49-F238E27FC236}">
                <a16:creationId xmlns:a16="http://schemas.microsoft.com/office/drawing/2014/main" id="{CAF29DC5-F5A6-445C-A336-AF40ACBA473B}"/>
              </a:ext>
            </a:extLst>
          </p:cNvPr>
          <p:cNvPicPr>
            <a:picLocks noChangeAspect="1"/>
          </p:cNvPicPr>
          <p:nvPr/>
        </p:nvPicPr>
        <p:blipFill>
          <a:blip r:embed="rId2"/>
          <a:stretch>
            <a:fillRect/>
          </a:stretch>
        </p:blipFill>
        <p:spPr>
          <a:xfrm>
            <a:off x="5733945" y="1374495"/>
            <a:ext cx="6188619" cy="4927205"/>
          </a:xfrm>
          <a:prstGeom prst="rect">
            <a:avLst/>
          </a:prstGeom>
        </p:spPr>
      </p:pic>
      <p:sp>
        <p:nvSpPr>
          <p:cNvPr id="6" name="Date Placeholder 5">
            <a:extLst>
              <a:ext uri="{FF2B5EF4-FFF2-40B4-BE49-F238E27FC236}">
                <a16:creationId xmlns:a16="http://schemas.microsoft.com/office/drawing/2014/main" id="{A465CFD1-D275-43CC-BEA4-8F815CEE680F}"/>
              </a:ext>
            </a:extLst>
          </p:cNvPr>
          <p:cNvSpPr>
            <a:spLocks noGrp="1"/>
          </p:cNvSpPr>
          <p:nvPr>
            <p:ph type="dt" sz="half" idx="10"/>
          </p:nvPr>
        </p:nvSpPr>
        <p:spPr/>
        <p:txBody>
          <a:bodyPr/>
          <a:lstStyle/>
          <a:p>
            <a:r>
              <a:rPr lang="es-UY" dirty="0"/>
              <a:t>03/18</a:t>
            </a:r>
          </a:p>
        </p:txBody>
      </p:sp>
      <p:sp>
        <p:nvSpPr>
          <p:cNvPr id="7" name="Footer Placeholder 6">
            <a:extLst>
              <a:ext uri="{FF2B5EF4-FFF2-40B4-BE49-F238E27FC236}">
                <a16:creationId xmlns:a16="http://schemas.microsoft.com/office/drawing/2014/main" id="{7F91AC25-C648-45D2-9F0A-3524818DC64B}"/>
              </a:ext>
            </a:extLst>
          </p:cNvPr>
          <p:cNvSpPr>
            <a:spLocks noGrp="1"/>
          </p:cNvSpPr>
          <p:nvPr>
            <p:ph type="ftr" sz="quarter" idx="11"/>
          </p:nvPr>
        </p:nvSpPr>
        <p:spPr/>
        <p:txBody>
          <a:bodyPr/>
          <a:lstStyle/>
          <a:p>
            <a:r>
              <a:rPr lang="es-UY" dirty="0"/>
              <a:t>Marcelo Caffera (Universidad de Montevideo)                              Cambio Climático</a:t>
            </a:r>
          </a:p>
        </p:txBody>
      </p:sp>
      <p:sp>
        <p:nvSpPr>
          <p:cNvPr id="8" name="Slide Number Placeholder 7">
            <a:extLst>
              <a:ext uri="{FF2B5EF4-FFF2-40B4-BE49-F238E27FC236}">
                <a16:creationId xmlns:a16="http://schemas.microsoft.com/office/drawing/2014/main" id="{2B70065B-B5AB-401F-95BE-92E09025ABF6}"/>
              </a:ext>
            </a:extLst>
          </p:cNvPr>
          <p:cNvSpPr>
            <a:spLocks noGrp="1"/>
          </p:cNvSpPr>
          <p:nvPr>
            <p:ph type="sldNum" sz="quarter" idx="12"/>
          </p:nvPr>
        </p:nvSpPr>
        <p:spPr/>
        <p:txBody>
          <a:bodyPr/>
          <a:lstStyle/>
          <a:p>
            <a:fld id="{7C60D435-C46B-4753-80DC-0CCE2744383D}" type="slidenum">
              <a:rPr lang="es-UY" smtClean="0"/>
              <a:t>3</a:t>
            </a:fld>
            <a:endParaRPr lang="es-UY" dirty="0"/>
          </a:p>
        </p:txBody>
      </p:sp>
      <p:sp>
        <p:nvSpPr>
          <p:cNvPr id="3" name="CuadroTexto 2"/>
          <p:cNvSpPr txBox="1"/>
          <p:nvPr/>
        </p:nvSpPr>
        <p:spPr>
          <a:xfrm>
            <a:off x="237441" y="1374495"/>
            <a:ext cx="5360103" cy="4801314"/>
          </a:xfrm>
          <a:prstGeom prst="rect">
            <a:avLst/>
          </a:prstGeom>
          <a:noFill/>
        </p:spPr>
        <p:txBody>
          <a:bodyPr wrap="square" rtlCol="0">
            <a:spAutoFit/>
          </a:bodyPr>
          <a:lstStyle/>
          <a:p>
            <a:pPr marL="342900" indent="-342900">
              <a:buFont typeface="+mj-lt"/>
              <a:buAutoNum type="arabicPeriod"/>
            </a:pPr>
            <a:r>
              <a:rPr lang="es-UY" dirty="0" smtClean="0"/>
              <a:t>El equivalente a 343 W/m2 de radiación solar llega a la Tierra</a:t>
            </a:r>
          </a:p>
          <a:p>
            <a:pPr marL="342900" indent="-342900">
              <a:buFont typeface="+mj-lt"/>
              <a:buAutoNum type="arabicPeriod"/>
            </a:pPr>
            <a:r>
              <a:rPr lang="es-UY" dirty="0" smtClean="0"/>
              <a:t>73 </a:t>
            </a:r>
            <a:r>
              <a:rPr lang="es-UY" dirty="0"/>
              <a:t>W/m2 son reflejados por nubes y aerosoles</a:t>
            </a:r>
          </a:p>
          <a:p>
            <a:pPr marL="342900" indent="-342900">
              <a:buFont typeface="+mj-lt"/>
              <a:buAutoNum type="arabicPeriod"/>
            </a:pPr>
            <a:r>
              <a:rPr lang="es-UY" dirty="0"/>
              <a:t>30 W/m2 son reflejados por superficie de la </a:t>
            </a:r>
            <a:r>
              <a:rPr lang="es-UY" dirty="0" smtClean="0"/>
              <a:t>Tierra</a:t>
            </a:r>
          </a:p>
          <a:p>
            <a:pPr marL="342900" indent="-342900">
              <a:buFont typeface="+mj-lt"/>
              <a:buAutoNum type="arabicPeriod"/>
            </a:pPr>
            <a:r>
              <a:rPr lang="es-UY" dirty="0" smtClean="0"/>
              <a:t>Los restantes </a:t>
            </a:r>
            <a:r>
              <a:rPr lang="es-UY" b="1" dirty="0" smtClean="0"/>
              <a:t>240 W/m2 es la radiación solar neta</a:t>
            </a:r>
            <a:r>
              <a:rPr lang="es-UY" dirty="0" smtClean="0"/>
              <a:t> que entra</a:t>
            </a:r>
          </a:p>
          <a:p>
            <a:pPr marL="342900" indent="-342900">
              <a:buFont typeface="+mj-lt"/>
              <a:buAutoNum type="arabicPeriod"/>
            </a:pPr>
            <a:r>
              <a:rPr lang="es-UY" dirty="0" smtClean="0"/>
              <a:t>62 W/m2 son absorbidos por la atmósfera (ozono, vapor de agua, contaminación)</a:t>
            </a:r>
          </a:p>
          <a:p>
            <a:pPr marL="342900" indent="-342900">
              <a:buFont typeface="+mj-lt"/>
              <a:buAutoNum type="arabicPeriod"/>
            </a:pPr>
            <a:r>
              <a:rPr lang="es-UY" dirty="0" smtClean="0"/>
              <a:t>Los restantes </a:t>
            </a:r>
            <a:r>
              <a:rPr lang="es-UY" b="1" dirty="0" smtClean="0"/>
              <a:t>168 W/m2 son absorbidos tierra y océanos</a:t>
            </a:r>
          </a:p>
          <a:p>
            <a:pPr marL="342900" indent="-342900">
              <a:buFont typeface="+mj-lt"/>
              <a:buAutoNum type="arabicPeriod"/>
            </a:pPr>
            <a:r>
              <a:rPr lang="es-UY" dirty="0" smtClean="0"/>
              <a:t>Esto calienta la superficie de la </a:t>
            </a:r>
            <a:r>
              <a:rPr lang="es-UY" dirty="0" smtClean="0"/>
              <a:t>tierra, generando calor </a:t>
            </a:r>
            <a:r>
              <a:rPr lang="es-UY" dirty="0" smtClean="0"/>
              <a:t>(en forma de radiación infrarroja de onda larga (distinta a la del sol</a:t>
            </a:r>
            <a:r>
              <a:rPr lang="es-UY" dirty="0" smtClean="0"/>
              <a:t>)) </a:t>
            </a:r>
            <a:r>
              <a:rPr lang="es-UY" dirty="0" smtClean="0"/>
              <a:t>que se emite nuevamente a la atmosfera.</a:t>
            </a:r>
          </a:p>
          <a:p>
            <a:pPr marL="342900" indent="-342900">
              <a:buFont typeface="+mj-lt"/>
              <a:buAutoNum type="arabicPeriod"/>
            </a:pPr>
            <a:r>
              <a:rPr lang="es-UY" dirty="0" smtClean="0"/>
              <a:t>Parte de este calor generado en la superficie que llega a la atmosfera es re-emitido por las moléculas de los </a:t>
            </a:r>
            <a:r>
              <a:rPr lang="es-UY" dirty="0" smtClean="0"/>
              <a:t>GEI, parte se escapa al espacio.</a:t>
            </a:r>
            <a:endParaRPr lang="en-US" dirty="0"/>
          </a:p>
        </p:txBody>
      </p:sp>
    </p:spTree>
    <p:extLst>
      <p:ext uri="{BB962C8B-B14F-4D97-AF65-F5344CB8AC3E}">
        <p14:creationId xmlns:p14="http://schemas.microsoft.com/office/powerpoint/2010/main" val="3908270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4B27F-0F0C-4F2B-BB96-4449462F0195}"/>
              </a:ext>
            </a:extLst>
          </p:cNvPr>
          <p:cNvSpPr>
            <a:spLocks noGrp="1"/>
          </p:cNvSpPr>
          <p:nvPr>
            <p:ph type="title"/>
          </p:nvPr>
        </p:nvSpPr>
        <p:spPr>
          <a:xfrm>
            <a:off x="838200" y="365125"/>
            <a:ext cx="10515600" cy="838033"/>
          </a:xfrm>
        </p:spPr>
        <p:txBody>
          <a:bodyPr>
            <a:normAutofit/>
          </a:bodyPr>
          <a:lstStyle/>
          <a:p>
            <a:r>
              <a:rPr lang="es-ES" sz="3600" dirty="0"/>
              <a:t>¿Qué es el Cambio Climático (inducido por el hombre)?</a:t>
            </a:r>
            <a:endParaRPr lang="es-UY" sz="3600" dirty="0"/>
          </a:p>
        </p:txBody>
      </p:sp>
      <p:pic>
        <p:nvPicPr>
          <p:cNvPr id="5" name="Picture 4">
            <a:extLst>
              <a:ext uri="{FF2B5EF4-FFF2-40B4-BE49-F238E27FC236}">
                <a16:creationId xmlns:a16="http://schemas.microsoft.com/office/drawing/2014/main" id="{CAF29DC5-F5A6-445C-A336-AF40ACBA473B}"/>
              </a:ext>
            </a:extLst>
          </p:cNvPr>
          <p:cNvPicPr>
            <a:picLocks noChangeAspect="1"/>
          </p:cNvPicPr>
          <p:nvPr/>
        </p:nvPicPr>
        <p:blipFill>
          <a:blip r:embed="rId2"/>
          <a:stretch>
            <a:fillRect/>
          </a:stretch>
        </p:blipFill>
        <p:spPr>
          <a:xfrm>
            <a:off x="5733945" y="1374495"/>
            <a:ext cx="6188619" cy="4927205"/>
          </a:xfrm>
          <a:prstGeom prst="rect">
            <a:avLst/>
          </a:prstGeom>
        </p:spPr>
      </p:pic>
      <p:sp>
        <p:nvSpPr>
          <p:cNvPr id="6" name="Date Placeholder 5">
            <a:extLst>
              <a:ext uri="{FF2B5EF4-FFF2-40B4-BE49-F238E27FC236}">
                <a16:creationId xmlns:a16="http://schemas.microsoft.com/office/drawing/2014/main" id="{A465CFD1-D275-43CC-BEA4-8F815CEE680F}"/>
              </a:ext>
            </a:extLst>
          </p:cNvPr>
          <p:cNvSpPr>
            <a:spLocks noGrp="1"/>
          </p:cNvSpPr>
          <p:nvPr>
            <p:ph type="dt" sz="half" idx="10"/>
          </p:nvPr>
        </p:nvSpPr>
        <p:spPr/>
        <p:txBody>
          <a:bodyPr/>
          <a:lstStyle/>
          <a:p>
            <a:r>
              <a:rPr lang="es-UY" dirty="0"/>
              <a:t>03/18</a:t>
            </a:r>
          </a:p>
        </p:txBody>
      </p:sp>
      <p:sp>
        <p:nvSpPr>
          <p:cNvPr id="7" name="Footer Placeholder 6">
            <a:extLst>
              <a:ext uri="{FF2B5EF4-FFF2-40B4-BE49-F238E27FC236}">
                <a16:creationId xmlns:a16="http://schemas.microsoft.com/office/drawing/2014/main" id="{7F91AC25-C648-45D2-9F0A-3524818DC64B}"/>
              </a:ext>
            </a:extLst>
          </p:cNvPr>
          <p:cNvSpPr>
            <a:spLocks noGrp="1"/>
          </p:cNvSpPr>
          <p:nvPr>
            <p:ph type="ftr" sz="quarter" idx="11"/>
          </p:nvPr>
        </p:nvSpPr>
        <p:spPr/>
        <p:txBody>
          <a:bodyPr/>
          <a:lstStyle/>
          <a:p>
            <a:r>
              <a:rPr lang="es-UY" dirty="0"/>
              <a:t>Marcelo Caffera (Universidad de Montevideo)                              Cambio Climático</a:t>
            </a:r>
          </a:p>
        </p:txBody>
      </p:sp>
      <p:sp>
        <p:nvSpPr>
          <p:cNvPr id="8" name="Slide Number Placeholder 7">
            <a:extLst>
              <a:ext uri="{FF2B5EF4-FFF2-40B4-BE49-F238E27FC236}">
                <a16:creationId xmlns:a16="http://schemas.microsoft.com/office/drawing/2014/main" id="{2B70065B-B5AB-401F-95BE-92E09025ABF6}"/>
              </a:ext>
            </a:extLst>
          </p:cNvPr>
          <p:cNvSpPr>
            <a:spLocks noGrp="1"/>
          </p:cNvSpPr>
          <p:nvPr>
            <p:ph type="sldNum" sz="quarter" idx="12"/>
          </p:nvPr>
        </p:nvSpPr>
        <p:spPr/>
        <p:txBody>
          <a:bodyPr/>
          <a:lstStyle/>
          <a:p>
            <a:fld id="{7C60D435-C46B-4753-80DC-0CCE2744383D}" type="slidenum">
              <a:rPr lang="es-UY" smtClean="0"/>
              <a:t>4</a:t>
            </a:fld>
            <a:endParaRPr lang="es-UY" dirty="0"/>
          </a:p>
        </p:txBody>
      </p:sp>
      <mc:AlternateContent xmlns:mc="http://schemas.openxmlformats.org/markup-compatibility/2006">
        <mc:Choice xmlns:a14="http://schemas.microsoft.com/office/drawing/2010/main" Requires="a14">
          <p:sp>
            <p:nvSpPr>
              <p:cNvPr id="3" name="CuadroTexto 2"/>
              <p:cNvSpPr txBox="1"/>
              <p:nvPr/>
            </p:nvSpPr>
            <p:spPr>
              <a:xfrm>
                <a:off x="237441" y="1374495"/>
                <a:ext cx="5360103" cy="2862322"/>
              </a:xfrm>
              <a:prstGeom prst="rect">
                <a:avLst/>
              </a:prstGeom>
              <a:noFill/>
            </p:spPr>
            <p:txBody>
              <a:bodyPr wrap="square" rtlCol="0">
                <a:spAutoFit/>
              </a:bodyPr>
              <a:lstStyle/>
              <a:p>
                <a:pPr marL="342900" indent="-342900">
                  <a:buFont typeface="+mj-lt"/>
                  <a:buAutoNum type="arabicPeriod" startAt="9"/>
                </a:pPr>
                <a:r>
                  <a:rPr lang="es-UY" dirty="0" smtClean="0"/>
                  <a:t>El proceso es mas complicado, pero en suma, la </a:t>
                </a:r>
                <a:r>
                  <a:rPr lang="es-UY" dirty="0" smtClean="0"/>
                  <a:t>radiación </a:t>
                </a:r>
                <a:r>
                  <a:rPr lang="es-UY" dirty="0" smtClean="0"/>
                  <a:t>infrarroja que vuelve al espacio es de </a:t>
                </a:r>
                <a14:m>
                  <m:oMath xmlns:m="http://schemas.openxmlformats.org/officeDocument/2006/math">
                    <m:r>
                      <a:rPr lang="es-UY" i="1" smtClean="0">
                        <a:latin typeface="Cambria Math" panose="02040503050406030204" pitchFamily="18" charset="0"/>
                        <a:ea typeface="Cambria Math" panose="02040503050406030204" pitchFamily="18" charset="0"/>
                      </a:rPr>
                      <m:t>≈</m:t>
                    </m:r>
                  </m:oMath>
                </a14:m>
                <a:r>
                  <a:rPr lang="es-UY" dirty="0" smtClean="0"/>
                  <a:t>240 </a:t>
                </a:r>
                <a:r>
                  <a:rPr lang="es-UY" dirty="0" smtClean="0"/>
                  <a:t>W/m2, la misma que entró en términos netos</a:t>
                </a:r>
              </a:p>
              <a:p>
                <a:pPr marL="342900" indent="-342900">
                  <a:buFont typeface="+mj-lt"/>
                  <a:buAutoNum type="arabicPeriod" startAt="9"/>
                </a:pPr>
                <a:r>
                  <a:rPr lang="es-UY" dirty="0" smtClean="0"/>
                  <a:t>De esta forma, el planeta llega a una temperatura de equilibrio, ya que entra la misma energía que sale.</a:t>
                </a:r>
              </a:p>
              <a:p>
                <a:pPr marL="342900" indent="-342900">
                  <a:buFont typeface="+mj-lt"/>
                  <a:buAutoNum type="arabicPeriod" startAt="9"/>
                </a:pPr>
                <a:r>
                  <a:rPr lang="es-UY" dirty="0" smtClean="0"/>
                  <a:t>La emisión de GEI los acumula en la atmosfera e incrementa el calor que estos reflejan de nuevo a la superficie, dejando escapar menos hacia el espacio</a:t>
                </a:r>
              </a:p>
              <a:p>
                <a:pPr marL="342900" indent="-342900">
                  <a:buFont typeface="+mj-lt"/>
                  <a:buAutoNum type="arabicPeriod" startAt="9"/>
                </a:pPr>
                <a:r>
                  <a:rPr lang="es-UY" dirty="0" smtClean="0"/>
                  <a:t>Como consecuencia, la Tierra se calienta</a:t>
                </a:r>
                <a:endParaRPr lang="en-US" dirty="0"/>
              </a:p>
            </p:txBody>
          </p:sp>
        </mc:Choice>
        <mc:Fallback>
          <p:sp>
            <p:nvSpPr>
              <p:cNvPr id="3" name="CuadroTexto 2"/>
              <p:cNvSpPr txBox="1">
                <a:spLocks noRot="1" noChangeAspect="1" noMove="1" noResize="1" noEditPoints="1" noAdjustHandles="1" noChangeArrowheads="1" noChangeShapeType="1" noTextEdit="1"/>
              </p:cNvSpPr>
              <p:nvPr/>
            </p:nvSpPr>
            <p:spPr>
              <a:xfrm>
                <a:off x="237441" y="1374495"/>
                <a:ext cx="5360103" cy="2862322"/>
              </a:xfrm>
              <a:prstGeom prst="rect">
                <a:avLst/>
              </a:prstGeom>
              <a:blipFill>
                <a:blip r:embed="rId3"/>
                <a:stretch>
                  <a:fillRect l="-1024" t="-1064" r="-1024" b="-2340"/>
                </a:stretch>
              </a:blipFill>
            </p:spPr>
            <p:txBody>
              <a:bodyPr/>
              <a:lstStyle/>
              <a:p>
                <a:r>
                  <a:rPr lang="es-UY">
                    <a:noFill/>
                  </a:rPr>
                  <a:t> </a:t>
                </a:r>
              </a:p>
            </p:txBody>
          </p:sp>
        </mc:Fallback>
      </mc:AlternateContent>
    </p:spTree>
    <p:extLst>
      <p:ext uri="{BB962C8B-B14F-4D97-AF65-F5344CB8AC3E}">
        <p14:creationId xmlns:p14="http://schemas.microsoft.com/office/powerpoint/2010/main" val="2327883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UY" dirty="0" smtClean="0"/>
              <a:t>Desde la Revolución Industrial las emisiones de GEI no paran de crecer. Desde 1990…</a:t>
            </a:r>
            <a:endParaRPr lang="en-US" dirty="0"/>
          </a:p>
        </p:txBody>
      </p:sp>
      <p:pic>
        <p:nvPicPr>
          <p:cNvPr id="7" name="Marcador de contenido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32496" y="1825625"/>
            <a:ext cx="6527007" cy="4351338"/>
          </a:xfrm>
        </p:spPr>
      </p:pic>
      <p:sp>
        <p:nvSpPr>
          <p:cNvPr id="4" name="Marcador de fecha 3"/>
          <p:cNvSpPr>
            <a:spLocks noGrp="1"/>
          </p:cNvSpPr>
          <p:nvPr>
            <p:ph type="dt" sz="half" idx="10"/>
          </p:nvPr>
        </p:nvSpPr>
        <p:spPr/>
        <p:txBody>
          <a:bodyPr/>
          <a:lstStyle/>
          <a:p>
            <a:r>
              <a:rPr lang="es-UY" smtClean="0"/>
              <a:t>03/18</a:t>
            </a:r>
            <a:endParaRPr lang="es-UY" dirty="0"/>
          </a:p>
        </p:txBody>
      </p:sp>
      <p:sp>
        <p:nvSpPr>
          <p:cNvPr id="5" name="Marcador de pie de página 4"/>
          <p:cNvSpPr>
            <a:spLocks noGrp="1"/>
          </p:cNvSpPr>
          <p:nvPr>
            <p:ph type="ftr" sz="quarter" idx="11"/>
          </p:nvPr>
        </p:nvSpPr>
        <p:spPr/>
        <p:txBody>
          <a:bodyPr/>
          <a:lstStyle/>
          <a:p>
            <a:r>
              <a:rPr lang="es-UY" smtClean="0"/>
              <a:t>Marcelo Caffera (Universidad de Montevideo)                              Cambio Climático</a:t>
            </a:r>
            <a:endParaRPr lang="es-UY" dirty="0"/>
          </a:p>
        </p:txBody>
      </p:sp>
      <p:sp>
        <p:nvSpPr>
          <p:cNvPr id="6" name="Marcador de número de diapositiva 5"/>
          <p:cNvSpPr>
            <a:spLocks noGrp="1"/>
          </p:cNvSpPr>
          <p:nvPr>
            <p:ph type="sldNum" sz="quarter" idx="12"/>
          </p:nvPr>
        </p:nvSpPr>
        <p:spPr/>
        <p:txBody>
          <a:bodyPr/>
          <a:lstStyle/>
          <a:p>
            <a:fld id="{7C60D435-C46B-4753-80DC-0CCE2744383D}" type="slidenum">
              <a:rPr lang="es-UY" smtClean="0"/>
              <a:t>5</a:t>
            </a:fld>
            <a:endParaRPr lang="es-UY" dirty="0"/>
          </a:p>
        </p:txBody>
      </p:sp>
    </p:spTree>
    <p:extLst>
      <p:ext uri="{BB962C8B-B14F-4D97-AF65-F5344CB8AC3E}">
        <p14:creationId xmlns:p14="http://schemas.microsoft.com/office/powerpoint/2010/main" val="3327962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UY" dirty="0" smtClean="0"/>
              <a:t>…esto ha </a:t>
            </a:r>
            <a:r>
              <a:rPr lang="es-UY" dirty="0" smtClean="0"/>
              <a:t>aumentado la concentración de CO2 en la atmosfera</a:t>
            </a:r>
            <a:endParaRPr lang="en-US" dirty="0"/>
          </a:p>
        </p:txBody>
      </p:sp>
      <p:pic>
        <p:nvPicPr>
          <p:cNvPr id="7" name="Marcador de contenido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2874" y="1745281"/>
            <a:ext cx="4726347" cy="4127676"/>
          </a:xfrm>
        </p:spPr>
      </p:pic>
      <p:sp>
        <p:nvSpPr>
          <p:cNvPr id="4" name="Marcador de fecha 3"/>
          <p:cNvSpPr>
            <a:spLocks noGrp="1"/>
          </p:cNvSpPr>
          <p:nvPr>
            <p:ph type="dt" sz="half" idx="10"/>
          </p:nvPr>
        </p:nvSpPr>
        <p:spPr/>
        <p:txBody>
          <a:bodyPr/>
          <a:lstStyle/>
          <a:p>
            <a:r>
              <a:rPr lang="es-UY" smtClean="0"/>
              <a:t>03/18</a:t>
            </a:r>
            <a:endParaRPr lang="es-UY" dirty="0"/>
          </a:p>
        </p:txBody>
      </p:sp>
      <p:sp>
        <p:nvSpPr>
          <p:cNvPr id="5" name="Marcador de pie de página 4"/>
          <p:cNvSpPr>
            <a:spLocks noGrp="1"/>
          </p:cNvSpPr>
          <p:nvPr>
            <p:ph type="ftr" sz="quarter" idx="11"/>
          </p:nvPr>
        </p:nvSpPr>
        <p:spPr/>
        <p:txBody>
          <a:bodyPr/>
          <a:lstStyle/>
          <a:p>
            <a:r>
              <a:rPr lang="es-UY" smtClean="0"/>
              <a:t>Marcelo Caffera (Universidad de Montevideo)                              Cambio Climático</a:t>
            </a:r>
            <a:endParaRPr lang="es-UY" dirty="0"/>
          </a:p>
        </p:txBody>
      </p:sp>
      <p:sp>
        <p:nvSpPr>
          <p:cNvPr id="6" name="Marcador de número de diapositiva 5"/>
          <p:cNvSpPr>
            <a:spLocks noGrp="1"/>
          </p:cNvSpPr>
          <p:nvPr>
            <p:ph type="sldNum" sz="quarter" idx="12"/>
          </p:nvPr>
        </p:nvSpPr>
        <p:spPr/>
        <p:txBody>
          <a:bodyPr/>
          <a:lstStyle/>
          <a:p>
            <a:fld id="{7C60D435-C46B-4753-80DC-0CCE2744383D}" type="slidenum">
              <a:rPr lang="es-UY" smtClean="0"/>
              <a:t>6</a:t>
            </a:fld>
            <a:endParaRPr lang="es-UY" dirty="0"/>
          </a:p>
        </p:txBody>
      </p:sp>
      <p:sp>
        <p:nvSpPr>
          <p:cNvPr id="3" name="Rectángulo 2"/>
          <p:cNvSpPr/>
          <p:nvPr/>
        </p:nvSpPr>
        <p:spPr>
          <a:xfrm>
            <a:off x="2102070" y="5912590"/>
            <a:ext cx="8610600" cy="369332"/>
          </a:xfrm>
          <a:prstGeom prst="rect">
            <a:avLst/>
          </a:prstGeom>
        </p:spPr>
        <p:txBody>
          <a:bodyPr wrap="square">
            <a:spAutoFit/>
          </a:bodyPr>
          <a:lstStyle/>
          <a:p>
            <a:r>
              <a:rPr lang="es-UY" dirty="0">
                <a:hlinkClick r:id="rId3"/>
              </a:rPr>
              <a:t>https://</a:t>
            </a:r>
            <a:r>
              <a:rPr lang="es-UY" dirty="0" smtClean="0">
                <a:hlinkClick r:id="rId3"/>
              </a:rPr>
              <a:t>skepticalscience.com/CO2-emissions-correlation-with-CO2-concentration.htm</a:t>
            </a:r>
            <a:r>
              <a:rPr lang="es-UY" dirty="0" smtClean="0"/>
              <a:t> </a:t>
            </a:r>
            <a:endParaRPr lang="es-UY" dirty="0"/>
          </a:p>
        </p:txBody>
      </p:sp>
    </p:spTree>
    <p:extLst>
      <p:ext uri="{BB962C8B-B14F-4D97-AF65-F5344CB8AC3E}">
        <p14:creationId xmlns:p14="http://schemas.microsoft.com/office/powerpoint/2010/main" val="124355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EB971-3F01-4E9D-BFF4-354453427971}"/>
              </a:ext>
            </a:extLst>
          </p:cNvPr>
          <p:cNvSpPr>
            <a:spLocks noGrp="1"/>
          </p:cNvSpPr>
          <p:nvPr>
            <p:ph type="title"/>
          </p:nvPr>
        </p:nvSpPr>
        <p:spPr>
          <a:xfrm>
            <a:off x="838200" y="147145"/>
            <a:ext cx="10515600" cy="735725"/>
          </a:xfrm>
        </p:spPr>
        <p:txBody>
          <a:bodyPr>
            <a:normAutofit/>
          </a:bodyPr>
          <a:lstStyle/>
          <a:p>
            <a:r>
              <a:rPr lang="es-UY" sz="3600" dirty="0" smtClean="0"/>
              <a:t>Mucho…..</a:t>
            </a:r>
            <a:endParaRPr lang="es-UY" sz="3600" dirty="0"/>
          </a:p>
        </p:txBody>
      </p:sp>
      <p:sp>
        <p:nvSpPr>
          <p:cNvPr id="3" name="Content Placeholder 2">
            <a:extLst>
              <a:ext uri="{FF2B5EF4-FFF2-40B4-BE49-F238E27FC236}">
                <a16:creationId xmlns:a16="http://schemas.microsoft.com/office/drawing/2014/main" id="{BF21FB26-4087-44EA-BCD9-7A6FE38D99A4}"/>
              </a:ext>
            </a:extLst>
          </p:cNvPr>
          <p:cNvSpPr>
            <a:spLocks noGrp="1"/>
          </p:cNvSpPr>
          <p:nvPr>
            <p:ph idx="1"/>
          </p:nvPr>
        </p:nvSpPr>
        <p:spPr>
          <a:xfrm>
            <a:off x="838200" y="961227"/>
            <a:ext cx="10515600" cy="460375"/>
          </a:xfrm>
        </p:spPr>
        <p:txBody>
          <a:bodyPr>
            <a:normAutofit lnSpcReduction="10000"/>
          </a:bodyPr>
          <a:lstStyle/>
          <a:p>
            <a:r>
              <a:rPr lang="es-ES" dirty="0">
                <a:latin typeface="+mj-lt"/>
              </a:rPr>
              <a:t>ppm: partes por millón (equivale a g/m³)</a:t>
            </a:r>
            <a:endParaRPr lang="es-UY" dirty="0">
              <a:latin typeface="+mj-lt"/>
            </a:endParaRPr>
          </a:p>
        </p:txBody>
      </p:sp>
      <p:sp>
        <p:nvSpPr>
          <p:cNvPr id="4" name="Date Placeholder 3">
            <a:extLst>
              <a:ext uri="{FF2B5EF4-FFF2-40B4-BE49-F238E27FC236}">
                <a16:creationId xmlns:a16="http://schemas.microsoft.com/office/drawing/2014/main" id="{0AEB2353-80B4-489C-A1C7-423FC737A6BB}"/>
              </a:ext>
            </a:extLst>
          </p:cNvPr>
          <p:cNvSpPr>
            <a:spLocks noGrp="1"/>
          </p:cNvSpPr>
          <p:nvPr>
            <p:ph type="dt" sz="half" idx="10"/>
          </p:nvPr>
        </p:nvSpPr>
        <p:spPr/>
        <p:txBody>
          <a:bodyPr/>
          <a:lstStyle/>
          <a:p>
            <a:r>
              <a:rPr lang="es-UY" dirty="0"/>
              <a:t>03/18</a:t>
            </a:r>
          </a:p>
        </p:txBody>
      </p:sp>
      <p:sp>
        <p:nvSpPr>
          <p:cNvPr id="5" name="Footer Placeholder 4">
            <a:extLst>
              <a:ext uri="{FF2B5EF4-FFF2-40B4-BE49-F238E27FC236}">
                <a16:creationId xmlns:a16="http://schemas.microsoft.com/office/drawing/2014/main" id="{E8CE942B-8010-4AC8-85F8-817520942A07}"/>
              </a:ext>
            </a:extLst>
          </p:cNvPr>
          <p:cNvSpPr>
            <a:spLocks noGrp="1"/>
          </p:cNvSpPr>
          <p:nvPr>
            <p:ph type="ftr" sz="quarter" idx="11"/>
          </p:nvPr>
        </p:nvSpPr>
        <p:spPr/>
        <p:txBody>
          <a:bodyPr/>
          <a:lstStyle/>
          <a:p>
            <a:r>
              <a:rPr lang="es-UY" dirty="0"/>
              <a:t>Marcelo Caffera (Universidad de Montevideo)                              Cambio Climático</a:t>
            </a:r>
          </a:p>
        </p:txBody>
      </p:sp>
      <p:sp>
        <p:nvSpPr>
          <p:cNvPr id="6" name="Slide Number Placeholder 5">
            <a:extLst>
              <a:ext uri="{FF2B5EF4-FFF2-40B4-BE49-F238E27FC236}">
                <a16:creationId xmlns:a16="http://schemas.microsoft.com/office/drawing/2014/main" id="{97D52BAF-BB92-4D88-A6A7-B97CBF1B787A}"/>
              </a:ext>
            </a:extLst>
          </p:cNvPr>
          <p:cNvSpPr>
            <a:spLocks noGrp="1"/>
          </p:cNvSpPr>
          <p:nvPr>
            <p:ph type="sldNum" sz="quarter" idx="12"/>
          </p:nvPr>
        </p:nvSpPr>
        <p:spPr/>
        <p:txBody>
          <a:bodyPr/>
          <a:lstStyle/>
          <a:p>
            <a:fld id="{7C60D435-C46B-4753-80DC-0CCE2744383D}" type="slidenum">
              <a:rPr lang="es-UY" smtClean="0"/>
              <a:t>7</a:t>
            </a:fld>
            <a:endParaRPr lang="es-UY" dirty="0"/>
          </a:p>
        </p:txBody>
      </p:sp>
      <p:pic>
        <p:nvPicPr>
          <p:cNvPr id="1026" name="Picture 2" descr="https://scripps.ucsd.edu/programs/keelingcurve/wp-content/plugins/sio-bluemoon/graphs/co2_800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8132" y="1649412"/>
            <a:ext cx="7656221" cy="4593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18628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F1394-4EC2-4DA9-8D8A-A7C0B80F8888}"/>
              </a:ext>
            </a:extLst>
          </p:cNvPr>
          <p:cNvSpPr>
            <a:spLocks noGrp="1"/>
          </p:cNvSpPr>
          <p:nvPr>
            <p:ph type="title"/>
          </p:nvPr>
        </p:nvSpPr>
        <p:spPr>
          <a:xfrm>
            <a:off x="838200" y="241738"/>
            <a:ext cx="10515600" cy="893380"/>
          </a:xfrm>
        </p:spPr>
        <p:txBody>
          <a:bodyPr>
            <a:normAutofit fontScale="90000"/>
          </a:bodyPr>
          <a:lstStyle/>
          <a:p>
            <a:r>
              <a:rPr lang="es-UY" sz="3600" dirty="0" smtClean="0"/>
              <a:t>En el corto plazo, la </a:t>
            </a:r>
            <a:r>
              <a:rPr lang="es-UY" sz="3600" dirty="0" smtClean="0"/>
              <a:t>correlación </a:t>
            </a:r>
            <a:r>
              <a:rPr lang="es-UY" sz="3600" dirty="0" smtClean="0"/>
              <a:t>CO2 y </a:t>
            </a:r>
            <a:r>
              <a:rPr lang="es-UY" sz="3600" dirty="0" err="1" smtClean="0"/>
              <a:t>Temp</a:t>
            </a:r>
            <a:r>
              <a:rPr lang="es-UY" sz="3600" dirty="0" smtClean="0"/>
              <a:t>. no es siempre positiva</a:t>
            </a:r>
            <a:endParaRPr lang="es-UY" sz="3600" dirty="0"/>
          </a:p>
        </p:txBody>
      </p:sp>
      <p:sp>
        <p:nvSpPr>
          <p:cNvPr id="4" name="Date Placeholder 3">
            <a:extLst>
              <a:ext uri="{FF2B5EF4-FFF2-40B4-BE49-F238E27FC236}">
                <a16:creationId xmlns:a16="http://schemas.microsoft.com/office/drawing/2014/main" id="{149FF797-811E-4A30-8CBF-C85ED04913C3}"/>
              </a:ext>
            </a:extLst>
          </p:cNvPr>
          <p:cNvSpPr>
            <a:spLocks noGrp="1"/>
          </p:cNvSpPr>
          <p:nvPr>
            <p:ph type="dt" sz="half" idx="10"/>
          </p:nvPr>
        </p:nvSpPr>
        <p:spPr/>
        <p:txBody>
          <a:bodyPr/>
          <a:lstStyle/>
          <a:p>
            <a:r>
              <a:rPr lang="es-UY" dirty="0"/>
              <a:t>03/18</a:t>
            </a:r>
          </a:p>
        </p:txBody>
      </p:sp>
      <p:sp>
        <p:nvSpPr>
          <p:cNvPr id="5" name="Footer Placeholder 4">
            <a:extLst>
              <a:ext uri="{FF2B5EF4-FFF2-40B4-BE49-F238E27FC236}">
                <a16:creationId xmlns:a16="http://schemas.microsoft.com/office/drawing/2014/main" id="{EE8F8BC0-2C64-4132-BF20-8D490584B15A}"/>
              </a:ext>
            </a:extLst>
          </p:cNvPr>
          <p:cNvSpPr>
            <a:spLocks noGrp="1"/>
          </p:cNvSpPr>
          <p:nvPr>
            <p:ph type="ftr" sz="quarter" idx="11"/>
          </p:nvPr>
        </p:nvSpPr>
        <p:spPr/>
        <p:txBody>
          <a:bodyPr/>
          <a:lstStyle/>
          <a:p>
            <a:r>
              <a:rPr lang="es-UY" dirty="0"/>
              <a:t>Marcelo Caffera (Universidad de Montevideo)                              Cambio Climático</a:t>
            </a:r>
          </a:p>
        </p:txBody>
      </p:sp>
      <p:sp>
        <p:nvSpPr>
          <p:cNvPr id="6" name="Slide Number Placeholder 5">
            <a:extLst>
              <a:ext uri="{FF2B5EF4-FFF2-40B4-BE49-F238E27FC236}">
                <a16:creationId xmlns:a16="http://schemas.microsoft.com/office/drawing/2014/main" id="{E56F0EA0-7734-4CA9-8E27-795DBA68F2D2}"/>
              </a:ext>
            </a:extLst>
          </p:cNvPr>
          <p:cNvSpPr>
            <a:spLocks noGrp="1"/>
          </p:cNvSpPr>
          <p:nvPr>
            <p:ph type="sldNum" sz="quarter" idx="12"/>
          </p:nvPr>
        </p:nvSpPr>
        <p:spPr/>
        <p:txBody>
          <a:bodyPr/>
          <a:lstStyle/>
          <a:p>
            <a:fld id="{7C60D435-C46B-4753-80DC-0CCE2744383D}" type="slidenum">
              <a:rPr lang="es-UY" smtClean="0"/>
              <a:t>8</a:t>
            </a:fld>
            <a:endParaRPr lang="es-UY" dirty="0"/>
          </a:p>
        </p:txBody>
      </p:sp>
      <p:pic>
        <p:nvPicPr>
          <p:cNvPr id="7" name="Imagen 6"/>
          <p:cNvPicPr>
            <a:picLocks noChangeAspect="1"/>
          </p:cNvPicPr>
          <p:nvPr/>
        </p:nvPicPr>
        <p:blipFill>
          <a:blip r:embed="rId2"/>
          <a:stretch>
            <a:fillRect/>
          </a:stretch>
        </p:blipFill>
        <p:spPr>
          <a:xfrm>
            <a:off x="1454629" y="1338130"/>
            <a:ext cx="8905943" cy="4445876"/>
          </a:xfrm>
          <a:prstGeom prst="rect">
            <a:avLst/>
          </a:prstGeom>
        </p:spPr>
      </p:pic>
      <p:sp>
        <p:nvSpPr>
          <p:cNvPr id="8" name="Rectángulo 7"/>
          <p:cNvSpPr/>
          <p:nvPr/>
        </p:nvSpPr>
        <p:spPr>
          <a:xfrm>
            <a:off x="3328287" y="5987018"/>
            <a:ext cx="5535426" cy="369332"/>
          </a:xfrm>
          <a:prstGeom prst="rect">
            <a:avLst/>
          </a:prstGeom>
        </p:spPr>
        <p:txBody>
          <a:bodyPr wrap="none">
            <a:spAutoFit/>
          </a:bodyPr>
          <a:lstStyle/>
          <a:p>
            <a:r>
              <a:rPr lang="es-UY" dirty="0"/>
              <a:t>https://carbon-sense.com/category/co2-science/page/2/</a:t>
            </a:r>
          </a:p>
        </p:txBody>
      </p:sp>
    </p:spTree>
    <p:extLst>
      <p:ext uri="{BB962C8B-B14F-4D97-AF65-F5344CB8AC3E}">
        <p14:creationId xmlns:p14="http://schemas.microsoft.com/office/powerpoint/2010/main" val="1611681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F1394-4EC2-4DA9-8D8A-A7C0B80F8888}"/>
              </a:ext>
            </a:extLst>
          </p:cNvPr>
          <p:cNvSpPr>
            <a:spLocks noGrp="1"/>
          </p:cNvSpPr>
          <p:nvPr>
            <p:ph type="title"/>
          </p:nvPr>
        </p:nvSpPr>
        <p:spPr>
          <a:xfrm>
            <a:off x="838200" y="241738"/>
            <a:ext cx="10515600" cy="893380"/>
          </a:xfrm>
        </p:spPr>
        <p:txBody>
          <a:bodyPr>
            <a:normAutofit/>
          </a:bodyPr>
          <a:lstStyle/>
          <a:p>
            <a:r>
              <a:rPr lang="es-UY" sz="3600" dirty="0" smtClean="0"/>
              <a:t>Y correlación no es causalidad….</a:t>
            </a:r>
            <a:endParaRPr lang="es-UY" sz="3600" dirty="0"/>
          </a:p>
        </p:txBody>
      </p:sp>
      <p:sp>
        <p:nvSpPr>
          <p:cNvPr id="4" name="Date Placeholder 3">
            <a:extLst>
              <a:ext uri="{FF2B5EF4-FFF2-40B4-BE49-F238E27FC236}">
                <a16:creationId xmlns:a16="http://schemas.microsoft.com/office/drawing/2014/main" id="{149FF797-811E-4A30-8CBF-C85ED04913C3}"/>
              </a:ext>
            </a:extLst>
          </p:cNvPr>
          <p:cNvSpPr>
            <a:spLocks noGrp="1"/>
          </p:cNvSpPr>
          <p:nvPr>
            <p:ph type="dt" sz="half" idx="10"/>
          </p:nvPr>
        </p:nvSpPr>
        <p:spPr/>
        <p:txBody>
          <a:bodyPr/>
          <a:lstStyle/>
          <a:p>
            <a:r>
              <a:rPr lang="es-UY" dirty="0"/>
              <a:t>03/18</a:t>
            </a:r>
          </a:p>
        </p:txBody>
      </p:sp>
      <p:sp>
        <p:nvSpPr>
          <p:cNvPr id="5" name="Footer Placeholder 4">
            <a:extLst>
              <a:ext uri="{FF2B5EF4-FFF2-40B4-BE49-F238E27FC236}">
                <a16:creationId xmlns:a16="http://schemas.microsoft.com/office/drawing/2014/main" id="{EE8F8BC0-2C64-4132-BF20-8D490584B15A}"/>
              </a:ext>
            </a:extLst>
          </p:cNvPr>
          <p:cNvSpPr>
            <a:spLocks noGrp="1"/>
          </p:cNvSpPr>
          <p:nvPr>
            <p:ph type="ftr" sz="quarter" idx="11"/>
          </p:nvPr>
        </p:nvSpPr>
        <p:spPr/>
        <p:txBody>
          <a:bodyPr/>
          <a:lstStyle/>
          <a:p>
            <a:r>
              <a:rPr lang="es-UY" dirty="0"/>
              <a:t>Marcelo Caffera (Universidad de Montevideo)                              Cambio Climático</a:t>
            </a:r>
          </a:p>
        </p:txBody>
      </p:sp>
      <p:sp>
        <p:nvSpPr>
          <p:cNvPr id="6" name="Slide Number Placeholder 5">
            <a:extLst>
              <a:ext uri="{FF2B5EF4-FFF2-40B4-BE49-F238E27FC236}">
                <a16:creationId xmlns:a16="http://schemas.microsoft.com/office/drawing/2014/main" id="{E56F0EA0-7734-4CA9-8E27-795DBA68F2D2}"/>
              </a:ext>
            </a:extLst>
          </p:cNvPr>
          <p:cNvSpPr>
            <a:spLocks noGrp="1"/>
          </p:cNvSpPr>
          <p:nvPr>
            <p:ph type="sldNum" sz="quarter" idx="12"/>
          </p:nvPr>
        </p:nvSpPr>
        <p:spPr/>
        <p:txBody>
          <a:bodyPr/>
          <a:lstStyle/>
          <a:p>
            <a:fld id="{7C60D435-C46B-4753-80DC-0CCE2744383D}" type="slidenum">
              <a:rPr lang="es-UY" smtClean="0"/>
              <a:t>9</a:t>
            </a:fld>
            <a:endParaRPr lang="es-UY" dirty="0"/>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0634" y="1124913"/>
            <a:ext cx="8986345" cy="4382507"/>
          </a:xfrm>
          <a:prstGeom prst="rect">
            <a:avLst/>
          </a:prstGeom>
        </p:spPr>
      </p:pic>
      <p:sp>
        <p:nvSpPr>
          <p:cNvPr id="9" name="Rectángulo 8"/>
          <p:cNvSpPr/>
          <p:nvPr/>
        </p:nvSpPr>
        <p:spPr>
          <a:xfrm>
            <a:off x="1091761" y="5660509"/>
            <a:ext cx="10124090" cy="369332"/>
          </a:xfrm>
          <a:prstGeom prst="rect">
            <a:avLst/>
          </a:prstGeom>
        </p:spPr>
        <p:txBody>
          <a:bodyPr wrap="square">
            <a:spAutoFit/>
          </a:bodyPr>
          <a:lstStyle/>
          <a:p>
            <a:r>
              <a:rPr lang="es-UY" dirty="0"/>
              <a:t>https://arizonadailyindependent.com/2017/07/16/a-simple-question-for-climate-alarmists/</a:t>
            </a:r>
          </a:p>
        </p:txBody>
      </p:sp>
    </p:spTree>
    <p:extLst>
      <p:ext uri="{BB962C8B-B14F-4D97-AF65-F5344CB8AC3E}">
        <p14:creationId xmlns:p14="http://schemas.microsoft.com/office/powerpoint/2010/main" val="5739956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320</TotalTime>
  <Words>1651</Words>
  <Application>Microsoft Office PowerPoint</Application>
  <PresentationFormat>Panorámica</PresentationFormat>
  <Paragraphs>190</Paragraphs>
  <Slides>28</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28</vt:i4>
      </vt:variant>
    </vt:vector>
  </HeadingPairs>
  <TitlesOfParts>
    <vt:vector size="33" baseType="lpstr">
      <vt:lpstr>Arial</vt:lpstr>
      <vt:lpstr>Calibri</vt:lpstr>
      <vt:lpstr>Calibri Light</vt:lpstr>
      <vt:lpstr>Cambria Math</vt:lpstr>
      <vt:lpstr>Office Theme</vt:lpstr>
      <vt:lpstr>Cambio Climático Evidencias, consecuencias y soluciones</vt:lpstr>
      <vt:lpstr>¿Qué es el Cambio Climático (inducido por el hombre)?</vt:lpstr>
      <vt:lpstr>¿Qué es el Cambio Climático (inducido por el hombre)?</vt:lpstr>
      <vt:lpstr>¿Qué es el Cambio Climático (inducido por el hombre)?</vt:lpstr>
      <vt:lpstr>Desde la Revolución Industrial las emisiones de GEI no paran de crecer. Desde 1990…</vt:lpstr>
      <vt:lpstr>…esto ha aumentado la concentración de CO2 en la atmosfera</vt:lpstr>
      <vt:lpstr>Mucho…..</vt:lpstr>
      <vt:lpstr>En el corto plazo, la correlación CO2 y Temp. no es siempre positiva</vt:lpstr>
      <vt:lpstr>Y correlación no es causalidad….</vt:lpstr>
      <vt:lpstr>Pero esta es la correlación de largo plazo entre CO2 y temperatura…</vt:lpstr>
      <vt:lpstr>Nivel actual de GEI en la atmosfera: 489 ppm (2016)</vt:lpstr>
      <vt:lpstr>Relación estimada entre stocks de GEI y Cambio Climático</vt:lpstr>
      <vt:lpstr>Relación estimada entre Stocks de GEI y Cambio Climático</vt:lpstr>
      <vt:lpstr>Relación estimada entre Stocks de GEI y Cambio Climático</vt:lpstr>
      <vt:lpstr>¿Qué veremos con cambio climático?</vt:lpstr>
      <vt:lpstr>¿Qué veremos con cambio climático?</vt:lpstr>
      <vt:lpstr>Relación estimada entre Stocks de GEI y Cambio Climático</vt:lpstr>
      <vt:lpstr>Impactos de un incremento de 5ºC</vt:lpstr>
      <vt:lpstr>Objetivo viable (¿…?) de política hoy: +2C</vt:lpstr>
      <vt:lpstr>CO2 y temperatura en el futuro (proyecciones) a 2050</vt:lpstr>
      <vt:lpstr>Trayectoria de emisiones consistentes con +1,5C (IPCC Special Report 1.5 (2018)</vt:lpstr>
      <vt:lpstr> Los costos de la estabilización en 550 ppm CO2e</vt:lpstr>
      <vt:lpstr>Opciones de Abatimiento y costos (ordenados de mayor a menor (McKinsey, 2007)</vt:lpstr>
      <vt:lpstr>Algunos otros temas: la tasa de descuento</vt:lpstr>
      <vt:lpstr>Algunos otros temas: la tasa de descuento</vt:lpstr>
      <vt:lpstr>Instrumentos de Política</vt:lpstr>
      <vt:lpstr>Opciones de Abatimiento y costos (ordenados de mayor a menor (McKinsey, 2007)</vt:lpstr>
      <vt:lpstr>Bibliografía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Cambio Climático Evidencias, consecuencias y soluciones</dc:title>
  <dc:creator>Iñaki</dc:creator>
  <cp:lastModifiedBy>CAFFERA Marcelo</cp:lastModifiedBy>
  <cp:revision>70</cp:revision>
  <dcterms:created xsi:type="dcterms:W3CDTF">2018-03-18T14:32:53Z</dcterms:created>
  <dcterms:modified xsi:type="dcterms:W3CDTF">2018-10-10T13:29:21Z</dcterms:modified>
</cp:coreProperties>
</file>